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442" r:id="rId5"/>
    <p:sldId id="2474" r:id="rId6"/>
    <p:sldId id="2480" r:id="rId7"/>
    <p:sldId id="2482" r:id="rId8"/>
    <p:sldId id="2483" r:id="rId9"/>
    <p:sldId id="2481" r:id="rId10"/>
    <p:sldId id="2485" r:id="rId11"/>
    <p:sldId id="2486" r:id="rId12"/>
    <p:sldId id="2484" r:id="rId13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1" autoAdjust="0"/>
    <p:restoredTop sz="77931"/>
  </p:normalViewPr>
  <p:slideViewPr>
    <p:cSldViewPr snapToGrid="0" snapToObjects="1" showGuides="1">
      <p:cViewPr>
        <p:scale>
          <a:sx n="152" d="100"/>
          <a:sy n="152" d="100"/>
        </p:scale>
        <p:origin x="1160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19.11.25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19/11/2025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78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DB550-F049-7844-CF0F-14E2874B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37E8E-39D6-A9B4-779A-BA40A346B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011D9-F1F1-9226-0DE8-E4491C5DF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FA595-426B-BB0D-2699-A8CF6CB6D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2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83D6B-1558-338C-077D-A985BE0C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8F3315-2BC9-7CB5-B07D-1B068401C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A2808-642C-9B7D-642C-D9C5C057B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DF64A-FFA2-DF6D-ABC7-9F9951BF9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89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40" y="2130445"/>
            <a:ext cx="5067019" cy="1072753"/>
          </a:xfrm>
        </p:spPr>
        <p:txBody>
          <a:bodyPr>
            <a:normAutofit/>
          </a:bodyPr>
          <a:lstStyle/>
          <a:p>
            <a:r>
              <a:rPr lang="en-US" dirty="0"/>
              <a:t>Multimode interference devices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Start multi-mode interference devices</a:t>
            </a:r>
          </a:p>
          <a:p>
            <a:pPr lvl="1"/>
            <a:r>
              <a:rPr lang="en-US" dirty="0"/>
              <a:t>Principle of self-imaging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Continue multimode interference devices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9F9173-79DC-7350-5C31-D8450C5D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we’re utilizing higher order modes to our own benefit</a:t>
            </a:r>
          </a:p>
          <a:p>
            <a:r>
              <a:rPr lang="en-US" dirty="0"/>
              <a:t>Self-imaging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C4444DC-A67B-964A-C2AA-5C94CBB61C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Self-images at 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C4444DC-A67B-964A-C2AA-5C94CBB61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0" t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ED944-A1A1-3277-5D6A-0EF1390B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49DFB-B07E-6CAA-1009-CDA7A242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F3034-04F5-131F-B74C-4C9A2E7D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528A09-572B-FD66-FB6B-F80D50A26D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376" r="47974"/>
          <a:stretch/>
        </p:blipFill>
        <p:spPr>
          <a:xfrm>
            <a:off x="1250463" y="2484255"/>
            <a:ext cx="3132892" cy="1934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AD7168-54F3-22E3-E1CB-7A41FE5511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017" t="15376" r="-4043"/>
          <a:stretch/>
        </p:blipFill>
        <p:spPr>
          <a:xfrm>
            <a:off x="4839117" y="2484255"/>
            <a:ext cx="3132892" cy="19345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40D3C6-C003-A15A-F65D-48320E426983}"/>
              </a:ext>
            </a:extLst>
          </p:cNvPr>
          <p:cNvSpPr/>
          <p:nvPr/>
        </p:nvSpPr>
        <p:spPr>
          <a:xfrm>
            <a:off x="5555768" y="3114675"/>
            <a:ext cx="1425203" cy="587068"/>
          </a:xfrm>
          <a:prstGeom prst="rect">
            <a:avLst/>
          </a:prstGeom>
          <a:solidFill>
            <a:srgbClr val="315A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EF9DA2-E8F7-C194-2FDB-13DEED673F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From 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EF9DA2-E8F7-C194-2FDB-13DEED673F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45F5E19-C7AD-5C84-7348-359DCFDE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3DFAE-8FBE-59B0-BA67-2109D9E9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D5FD-3ED8-7275-9E77-B73BD649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43FE0-1D4E-7A31-EACC-5B9DE544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79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79FCD-6FB4-0142-4EED-4292D432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Self-imaging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9A83E-DCB7-D543-F2B7-880FBE3D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7C456-B6A9-4009-1237-3946EA2F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1D927-6B44-2712-FDF9-BA87A20A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2" name="Picture 11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92D4B293-DDE7-7BB9-1E1A-C8EB6B94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11" y="1064852"/>
            <a:ext cx="7097378" cy="1506898"/>
          </a:xfrm>
          <a:prstGeom prst="rect">
            <a:avLst/>
          </a:prstGeom>
        </p:spPr>
      </p:pic>
      <p:pic>
        <p:nvPicPr>
          <p:cNvPr id="14" name="Picture 13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71299F9B-F58E-D302-EBE9-0AF54EAD4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658" y="3114675"/>
            <a:ext cx="2595111" cy="6139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856E86-1CF8-2E94-CAFA-107A8B8129D5}"/>
              </a:ext>
            </a:extLst>
          </p:cNvPr>
          <p:cNvSpPr txBox="1"/>
          <p:nvPr/>
        </p:nvSpPr>
        <p:spPr>
          <a:xfrm>
            <a:off x="1224793" y="3036815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Self-imaging: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4C19F-EE71-B75D-F961-D7D152508B38}"/>
                  </a:ext>
                </a:extLst>
              </p:cNvPr>
              <p:cNvSpPr txBox="1"/>
              <p:nvPr/>
            </p:nvSpPr>
            <p:spPr>
              <a:xfrm>
                <a:off x="3516368" y="4121524"/>
                <a:ext cx="13730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Result: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4C19F-EE71-B75D-F961-D7D152508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368" y="4121524"/>
                <a:ext cx="1373068" cy="300082"/>
              </a:xfrm>
              <a:prstGeom prst="rect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8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0A681-E2AF-CDF3-ED1D-7E6AA60F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E89A6DC-9EEB-30B1-D455-A76D0AEE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we’re utilizing higher order modes to our own benefit</a:t>
            </a:r>
          </a:p>
          <a:p>
            <a:r>
              <a:rPr lang="en-US" dirty="0"/>
              <a:t>Self-imaging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CA11DA1-6685-0602-75BB-CE6F8E48E6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Mirror images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2CA11DA1-6685-0602-75BB-CE6F8E48E6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0" t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9AAB-C791-9B43-3830-88507AE9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39E1-7D25-82DC-FCD3-BD26F63C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6A6BF-3442-D898-2120-581B284A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D4B0D7-5E46-DCE8-44E1-465B71FA41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376" r="47974"/>
          <a:stretch/>
        </p:blipFill>
        <p:spPr>
          <a:xfrm>
            <a:off x="1250463" y="2484255"/>
            <a:ext cx="3132892" cy="1934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A6D2B7-5698-55D5-3BE1-98D9577A0D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017" t="15376" r="-4043"/>
          <a:stretch/>
        </p:blipFill>
        <p:spPr>
          <a:xfrm>
            <a:off x="4839117" y="2484255"/>
            <a:ext cx="3132892" cy="19345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E71AF4-C5CE-CAB0-46E3-5B8043465804}"/>
              </a:ext>
            </a:extLst>
          </p:cNvPr>
          <p:cNvSpPr/>
          <p:nvPr/>
        </p:nvSpPr>
        <p:spPr>
          <a:xfrm>
            <a:off x="5555768" y="3114675"/>
            <a:ext cx="324915" cy="587068"/>
          </a:xfrm>
          <a:prstGeom prst="rect">
            <a:avLst/>
          </a:prstGeom>
          <a:solidFill>
            <a:srgbClr val="315A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7DB65-6D5D-6652-E62A-955B42DA52CE}"/>
              </a:ext>
            </a:extLst>
          </p:cNvPr>
          <p:cNvSpPr/>
          <p:nvPr/>
        </p:nvSpPr>
        <p:spPr>
          <a:xfrm>
            <a:off x="6629750" y="3114675"/>
            <a:ext cx="433780" cy="587068"/>
          </a:xfrm>
          <a:prstGeom prst="rect">
            <a:avLst/>
          </a:prstGeom>
          <a:solidFill>
            <a:srgbClr val="315A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9778E-EF6B-E8C4-5CC5-B4DF12B8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5B373E-C611-B59F-7AF9-129FA4842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we’re utilizing higher order modes to our own benefit</a:t>
            </a:r>
          </a:p>
          <a:p>
            <a:r>
              <a:rPr lang="en-US" dirty="0"/>
              <a:t>Self-imaging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5ED7A9D-C7E3-9800-3053-FAD14A82DD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04875" y="131032"/>
                <a:ext cx="5932153" cy="1072753"/>
              </a:xfrm>
            </p:spPr>
            <p:txBody>
              <a:bodyPr/>
              <a:lstStyle/>
              <a:p>
                <a:r>
                  <a:rPr lang="en-US" dirty="0"/>
                  <a:t>Mirror and self-images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dirty="0"/>
                  <a:t>/2</a:t>
                </a:r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5ED7A9D-C7E3-9800-3053-FAD14A82DD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4875" y="131032"/>
                <a:ext cx="5932153" cy="1072753"/>
              </a:xfrm>
              <a:blipFill>
                <a:blip r:embed="rId3"/>
                <a:stretch>
                  <a:fillRect l="-1068" t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D8B0-57F4-01F2-639E-F9921449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F6147-0091-97E5-3FC4-6708AA5E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A9DD4-4940-C49F-5F1F-BB10C280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7B7BA-E6B6-4356-FC8E-A8CB56D3FB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376" r="47974"/>
          <a:stretch/>
        </p:blipFill>
        <p:spPr>
          <a:xfrm>
            <a:off x="1250463" y="2484255"/>
            <a:ext cx="3132892" cy="1934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E3738-1FE7-D499-4BB1-A9C5CEFB77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017" t="15376" r="-4043"/>
          <a:stretch/>
        </p:blipFill>
        <p:spPr>
          <a:xfrm>
            <a:off x="4839117" y="2484255"/>
            <a:ext cx="3132892" cy="1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CF6B7D-7CD1-CC86-4E2D-4C5D470D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906986" cy="1072753"/>
          </a:xfrm>
        </p:spPr>
        <p:txBody>
          <a:bodyPr/>
          <a:lstStyle/>
          <a:p>
            <a:r>
              <a:rPr lang="en-US" dirty="0"/>
              <a:t>50:50 beam splitter using MMIs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672DF-CEA3-5290-D408-D306C3D4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4B14-29AA-0E98-3D32-997218A1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15EC9-2F52-A20B-3760-935DE378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9624CC3-3351-85AA-4C2F-39BFBB9D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663714"/>
            <a:ext cx="8094832" cy="29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A81A3A-9C36-8008-2E7B-822ECC8CFD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Short or 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What are mirror images good for?</a:t>
                </a:r>
              </a:p>
              <a:p>
                <a:r>
                  <a:rPr lang="en-US" b="0" dirty="0"/>
                  <a:t>Robust</a:t>
                </a:r>
                <a:r>
                  <a:rPr lang="en-US" dirty="0"/>
                  <a:t>ness to fabrication imperfections?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A81A3A-9C36-8008-2E7B-822ECC8CFD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0F69F6C-D8C7-D208-A0FD-77E82C1B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and don’ts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3D0B4-9F4F-C27F-BADB-20CCF980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E3AA-E1F1-6BF1-9363-9C3B3F98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377B-DAF4-10F9-169B-CB3A30F6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7792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13535</TotalTime>
  <Words>275</Words>
  <Application>Microsoft Macintosh PowerPoint</Application>
  <PresentationFormat>On-screen Show (16:9)</PresentationFormat>
  <Paragraphs>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Franklin Gothic Demi Cond</vt:lpstr>
      <vt:lpstr>Wingdings</vt:lpstr>
      <vt:lpstr>Thème Office</vt:lpstr>
      <vt:lpstr>Multimode interference devices</vt:lpstr>
      <vt:lpstr>Today</vt:lpstr>
      <vt:lpstr>Self-images at 6L_π</vt:lpstr>
      <vt:lpstr>Last time</vt:lpstr>
      <vt:lpstr>Self-imaging</vt:lpstr>
      <vt:lpstr>Mirror images at 3L_π</vt:lpstr>
      <vt:lpstr>Mirror and self-images at 3L_π/2</vt:lpstr>
      <vt:lpstr>50:50 beam splitter using MMIs</vt:lpstr>
      <vt:lpstr>Do’s and don’ts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226</cp:revision>
  <dcterms:created xsi:type="dcterms:W3CDTF">2019-04-02T06:24:35Z</dcterms:created>
  <dcterms:modified xsi:type="dcterms:W3CDTF">2025-11-19T08:19:25Z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