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442" r:id="rId5"/>
    <p:sldId id="2474" r:id="rId6"/>
    <p:sldId id="2490" r:id="rId7"/>
    <p:sldId id="2493" r:id="rId8"/>
    <p:sldId id="2489" r:id="rId9"/>
    <p:sldId id="2492" r:id="rId10"/>
    <p:sldId id="2494" r:id="rId11"/>
    <p:sldId id="2495" r:id="rId12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A87"/>
    <a:srgbClr val="31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71" autoAdjust="0"/>
    <p:restoredTop sz="96158" autoAdjust="0"/>
  </p:normalViewPr>
  <p:slideViewPr>
    <p:cSldViewPr snapToGrid="0" snapToObjects="1" showGuides="1">
      <p:cViewPr varScale="1">
        <p:scale>
          <a:sx n="164" d="100"/>
          <a:sy n="164" d="100"/>
        </p:scale>
        <p:origin x="540" y="138"/>
      </p:cViewPr>
      <p:guideLst>
        <p:guide orient="horz" pos="1620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17.12.2025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17/12/2025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15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444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166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329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6876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47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D9B9-9F9B-740E-C3C0-415630977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08B73-98B6-558C-20F3-35D92A9566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3AFC0-F17F-E082-88AF-61D43EE28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EB98-671E-4F1C-B32B-232CD469DD6D}" type="datetimeFigureOut">
              <a:rPr lang="fr-CH" smtClean="0"/>
              <a:t>17.12.2025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E2830-90E7-1B83-6270-2B08EBE0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91E48-BFE0-DF59-D557-5394D85DF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525989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A13B-6207-3254-7EE7-180BDC70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AEAB6-6770-F12A-9BBB-18861E90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7CD52-7786-4005-1329-67F647E1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EB98-671E-4F1C-B32B-232CD469DD6D}" type="datetimeFigureOut">
              <a:rPr lang="fr-CH" smtClean="0"/>
              <a:t>17.12.2025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12AEE-F498-EA7C-3AD4-A2B8FDB7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06446-E2D6-F932-091D-9A5426665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5473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  <p:sldLayoutId id="2147483684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178" y="2130445"/>
            <a:ext cx="5067019" cy="10727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Dipolar antennas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75" y="793288"/>
            <a:ext cx="7726363" cy="33867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Last week: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Ring resonators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Concepts of antennas</a:t>
            </a: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Today: 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Recap dipole (hertzian) antennas</a:t>
            </a: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1"/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813979" cy="536233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188BC5-BF1A-4D93-86FA-F935CA397A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72" t="11772" r="10064" b="8065"/>
          <a:stretch/>
        </p:blipFill>
        <p:spPr>
          <a:xfrm>
            <a:off x="1579464" y="2579140"/>
            <a:ext cx="5894136" cy="25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70E-3A5E-F6A6-A6DB-0F2CE079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3667125" cy="53637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Hertzian dipoles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E97A1-44C4-5E78-F495-19916161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5A7-2796-1D49-87B7-40878BA1F0AC}" type="datetime1">
              <a:rPr lang="fr-CH" smtClean="0"/>
              <a:t>17.12.2025</a:t>
            </a:fld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6FB98-F74F-9411-2605-A92830C9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3</a:t>
            </a:fld>
            <a:endParaRPr lang="fr-CH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01791E-AFB3-4A7B-BE8B-675452C966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7" t="15964" r="4549" b="26887"/>
          <a:stretch/>
        </p:blipFill>
        <p:spPr>
          <a:xfrm>
            <a:off x="257113" y="2194392"/>
            <a:ext cx="3495164" cy="2824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55CA9-4863-4D0D-809C-75DE5DE57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12" y="882934"/>
            <a:ext cx="2593808" cy="465228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BE09FDDC-38D6-4DDB-AFFB-91645439E2AD}"/>
              </a:ext>
            </a:extLst>
          </p:cNvPr>
          <p:cNvSpPr/>
          <p:nvPr/>
        </p:nvSpPr>
        <p:spPr>
          <a:xfrm>
            <a:off x="1591200" y="1423410"/>
            <a:ext cx="273600" cy="63070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2912B0-30D7-4D08-AFF5-BE7E4A513AFB}"/>
              </a:ext>
            </a:extLst>
          </p:cNvPr>
          <p:cNvSpPr txBox="1"/>
          <p:nvPr/>
        </p:nvSpPr>
        <p:spPr>
          <a:xfrm>
            <a:off x="1958383" y="1542234"/>
            <a:ext cx="156010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277A80-1D82-4185-888A-0C7F1066412B}"/>
                  </a:ext>
                </a:extLst>
              </p:cNvPr>
              <p:cNvSpPr txBox="1"/>
              <p:nvPr/>
            </p:nvSpPr>
            <p:spPr>
              <a:xfrm>
                <a:off x="800044" y="2650887"/>
                <a:ext cx="213353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𝑞𝑙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 dipole momentum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277A80-1D82-4185-888A-0C7F10664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44" y="2650887"/>
                <a:ext cx="2133533" cy="300082"/>
              </a:xfrm>
              <a:prstGeom prst="rect">
                <a:avLst/>
              </a:prstGeom>
              <a:blipFill>
                <a:blip r:embed="rId6"/>
                <a:stretch>
                  <a:fillRect t="-4082" r="-286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4BA381D-5DAD-42B8-865C-5BB01E2A6013}"/>
              </a:ext>
            </a:extLst>
          </p:cNvPr>
          <p:cNvGrpSpPr/>
          <p:nvPr/>
        </p:nvGrpSpPr>
        <p:grpSpPr>
          <a:xfrm>
            <a:off x="3986197" y="789809"/>
            <a:ext cx="4785714" cy="3729600"/>
            <a:chOff x="3293122" y="789809"/>
            <a:chExt cx="4785714" cy="37296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D138D79-BA7D-40BC-89C0-75140FD84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944" t="2547" r="732" b="1452"/>
            <a:stretch/>
          </p:blipFill>
          <p:spPr>
            <a:xfrm>
              <a:off x="3293122" y="789809"/>
              <a:ext cx="4785714" cy="3729600"/>
            </a:xfrm>
            <a:prstGeom prst="rect">
              <a:avLst/>
            </a:prstGeom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06FDC93-08E3-493C-B2CD-EF5A969F403A}"/>
                </a:ext>
              </a:extLst>
            </p:cNvPr>
            <p:cNvCxnSpPr/>
            <p:nvPr/>
          </p:nvCxnSpPr>
          <p:spPr>
            <a:xfrm>
              <a:off x="5313600" y="2462739"/>
              <a:ext cx="0" cy="856122"/>
            </a:xfrm>
            <a:prstGeom prst="straightConnector1">
              <a:avLst/>
            </a:prstGeom>
            <a:ln w="25400"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801CFC-CB74-4825-B0F9-7C6EA9C982A2}"/>
                </a:ext>
              </a:extLst>
            </p:cNvPr>
            <p:cNvSpPr txBox="1"/>
            <p:nvPr/>
          </p:nvSpPr>
          <p:spPr>
            <a:xfrm>
              <a:off x="5300715" y="2402473"/>
              <a:ext cx="1820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solidFill>
                    <a:srgbClr val="FF0000"/>
                  </a:solidFill>
                </a:rPr>
                <a:t>I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63FA30-E84D-4120-9880-DF51A6D3968C}"/>
                </a:ext>
              </a:extLst>
            </p:cNvPr>
            <p:cNvSpPr txBox="1"/>
            <p:nvPr/>
          </p:nvSpPr>
          <p:spPr>
            <a:xfrm>
              <a:off x="5798820" y="1348162"/>
              <a:ext cx="111761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Current flow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3D99272-527B-4265-9F73-B31664E57EEF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flipH="1">
              <a:off x="5391725" y="1648244"/>
              <a:ext cx="407096" cy="7542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9306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6E70E-3A5E-F6A6-A6DB-0F2CE079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3"/>
            <a:ext cx="3667125" cy="536376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Hertzian dipoles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E97A1-44C4-5E78-F495-19916161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E55A7-2796-1D49-87B7-40878BA1F0AC}" type="datetime1">
              <a:rPr lang="fr-CH" smtClean="0"/>
              <a:t>17.12.2025</a:t>
            </a:fld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6FB98-F74F-9411-2605-A92830C9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4</a:t>
            </a:fld>
            <a:endParaRPr lang="fr-CH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43F3A-B0A6-42B6-991F-49D8CBE5E00A}"/>
              </a:ext>
            </a:extLst>
          </p:cNvPr>
          <p:cNvSpPr txBox="1"/>
          <p:nvPr/>
        </p:nvSpPr>
        <p:spPr>
          <a:xfrm>
            <a:off x="105028" y="670558"/>
            <a:ext cx="895257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We want to calculate the resultant electric field emitted at the distance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from the source (which is placed at the origin of the system). To do so, we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Calculate the associated magnetic potential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r,ω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) and then differentiate to move to the electric field.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Pick the most convenient coordinate system to solve:.</a:t>
            </a:r>
          </a:p>
          <a:p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7F3C4D-2869-4C96-82BD-460AEACA9EC5}"/>
              </a:ext>
            </a:extLst>
          </p:cNvPr>
          <p:cNvGrpSpPr/>
          <p:nvPr/>
        </p:nvGrpSpPr>
        <p:grpSpPr>
          <a:xfrm>
            <a:off x="536818" y="2068919"/>
            <a:ext cx="3344281" cy="2969327"/>
            <a:chOff x="536818" y="2068919"/>
            <a:chExt cx="3344281" cy="296932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B4B6E3-A2B6-4AAC-85E9-53F7478AF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818" y="2381401"/>
              <a:ext cx="3344281" cy="265684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26D1B3-EFB8-42BF-9C99-60466356B423}"/>
                </a:ext>
              </a:extLst>
            </p:cNvPr>
            <p:cNvSpPr txBox="1"/>
            <p:nvPr/>
          </p:nvSpPr>
          <p:spPr>
            <a:xfrm>
              <a:off x="1043647" y="2068919"/>
              <a:ext cx="184858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Spherical coordinates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9472DEF-0AEB-46D3-A2CD-B22AA55D1BEB}"/>
              </a:ext>
            </a:extLst>
          </p:cNvPr>
          <p:cNvGrpSpPr/>
          <p:nvPr/>
        </p:nvGrpSpPr>
        <p:grpSpPr>
          <a:xfrm>
            <a:off x="5401166" y="2079824"/>
            <a:ext cx="3206016" cy="2824916"/>
            <a:chOff x="5401166" y="2079824"/>
            <a:chExt cx="3206016" cy="2824916"/>
          </a:xfrm>
        </p:grpSpPr>
        <p:pic>
          <p:nvPicPr>
            <p:cNvPr id="1026" name="Picture 2" descr="undefined">
              <a:extLst>
                <a:ext uri="{FF2B5EF4-FFF2-40B4-BE49-F238E27FC236}">
                  <a16:creationId xmlns:a16="http://schemas.microsoft.com/office/drawing/2014/main" id="{6B51368C-AC21-4183-B406-78FB88320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166" y="2550367"/>
              <a:ext cx="3206016" cy="2354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11DCF0-BFD0-497C-BB43-CE1A24F5B243}"/>
                </a:ext>
              </a:extLst>
            </p:cNvPr>
            <p:cNvSpPr txBox="1"/>
            <p:nvPr/>
          </p:nvSpPr>
          <p:spPr>
            <a:xfrm>
              <a:off x="6174826" y="2079824"/>
              <a:ext cx="19255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Cylindrical coordinates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7CCDE67-8673-4BE6-ADF0-7284B68DC88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86" t="19206" r="2281" b="18913"/>
          <a:stretch/>
        </p:blipFill>
        <p:spPr>
          <a:xfrm>
            <a:off x="3552583" y="1641495"/>
            <a:ext cx="1848583" cy="35633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3CF94D9-B1AD-489D-8F13-CE628CF3E574}"/>
              </a:ext>
            </a:extLst>
          </p:cNvPr>
          <p:cNvSpPr/>
          <p:nvPr/>
        </p:nvSpPr>
        <p:spPr>
          <a:xfrm>
            <a:off x="5176800" y="2550367"/>
            <a:ext cx="3664800" cy="2397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7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BEEE-9BC8-1427-B528-BBB5790A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54864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Hertzian dipoles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5EF5-892E-9D8F-BEE8-B9B8CFCC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246-FB55-F045-9757-DE946FFBA04F}" type="datetime1">
              <a:rPr lang="fr-CH" smtClean="0"/>
              <a:t>17.12.2025</a:t>
            </a:fld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B3B2-4AE6-EFDE-E403-82D77E3B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5</a:t>
            </a:fld>
            <a:endParaRPr lang="fr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B67F9E-245B-47C2-9D44-5343CA5A85AA}"/>
              </a:ext>
            </a:extLst>
          </p:cNvPr>
          <p:cNvSpPr txBox="1"/>
          <p:nvPr/>
        </p:nvSpPr>
        <p:spPr>
          <a:xfrm>
            <a:off x="5073444" y="1011888"/>
            <a:ext cx="3955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potential has only component aligned as the z-axis (containing the dipole)!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This does not mean that the electromagnetic field has a single component as well!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930A7E-46CA-43C6-8C35-AA486C904B3A}"/>
              </a:ext>
            </a:extLst>
          </p:cNvPr>
          <p:cNvGrpSpPr/>
          <p:nvPr/>
        </p:nvGrpSpPr>
        <p:grpSpPr>
          <a:xfrm>
            <a:off x="184644" y="695188"/>
            <a:ext cx="3906243" cy="1080000"/>
            <a:chOff x="184644" y="695188"/>
            <a:chExt cx="3906243" cy="108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C43FD39-BEF3-4863-99B4-E0A4B8279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09" r="4961" b="11947"/>
            <a:stretch/>
          </p:blipFill>
          <p:spPr>
            <a:xfrm>
              <a:off x="184644" y="695188"/>
              <a:ext cx="3244392" cy="1080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6F66F3-14A0-4DB1-B320-75D1B6A06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1173" y="1347553"/>
              <a:ext cx="1069714" cy="252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CBAEDEA-7CFD-4ACD-8F03-A777A9BAC411}"/>
              </a:ext>
            </a:extLst>
          </p:cNvPr>
          <p:cNvGrpSpPr/>
          <p:nvPr/>
        </p:nvGrpSpPr>
        <p:grpSpPr>
          <a:xfrm>
            <a:off x="74200" y="2558700"/>
            <a:ext cx="3954200" cy="1883700"/>
            <a:chOff x="74200" y="2558700"/>
            <a:chExt cx="3954200" cy="18837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FB6904A-B05E-400B-AF8D-BC34FE0252D9}"/>
                </a:ext>
              </a:extLst>
            </p:cNvPr>
            <p:cNvGrpSpPr/>
            <p:nvPr/>
          </p:nvGrpSpPr>
          <p:grpSpPr>
            <a:xfrm>
              <a:off x="345261" y="2921980"/>
              <a:ext cx="3683139" cy="1520420"/>
              <a:chOff x="345261" y="2921980"/>
              <a:chExt cx="3683139" cy="152042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7CD87FB-D640-44AD-89DC-E2264C898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942" b="3271"/>
              <a:stretch/>
            </p:blipFill>
            <p:spPr>
              <a:xfrm>
                <a:off x="1883608" y="2921980"/>
                <a:ext cx="2144792" cy="152042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E84B9AC-767F-4669-8181-AB77BE03BE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5261" y="3545367"/>
                <a:ext cx="1081233" cy="273646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CCF5C1-29EA-412D-A328-E83EB3A72B3B}"/>
                  </a:ext>
                </a:extLst>
              </p:cNvPr>
              <p:cNvSpPr txBox="1"/>
              <p:nvPr/>
            </p:nvSpPr>
            <p:spPr>
              <a:xfrm>
                <a:off x="1387100" y="3532836"/>
                <a:ext cx="2744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</a:rPr>
                  <a:t>=</a:t>
                </a:r>
              </a:p>
            </p:txBody>
          </p:sp>
          <p:sp>
            <p:nvSpPr>
              <p:cNvPr id="23" name="Left Brace 22">
                <a:extLst>
                  <a:ext uri="{FF2B5EF4-FFF2-40B4-BE49-F238E27FC236}">
                    <a16:creationId xmlns:a16="http://schemas.microsoft.com/office/drawing/2014/main" id="{93C829A8-79A8-42C7-BDA6-B686B31746FC}"/>
                  </a:ext>
                </a:extLst>
              </p:cNvPr>
              <p:cNvSpPr/>
              <p:nvPr/>
            </p:nvSpPr>
            <p:spPr>
              <a:xfrm>
                <a:off x="1669335" y="2921980"/>
                <a:ext cx="316771" cy="1520420"/>
              </a:xfrm>
              <a:prstGeom prst="leftBrace">
                <a:avLst/>
              </a:prstGeom>
              <a:ln w="12700">
                <a:solidFill>
                  <a:schemeClr val="tx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2A4E81-D50D-4DF9-928E-1C9C7754C9C6}"/>
                </a:ext>
              </a:extLst>
            </p:cNvPr>
            <p:cNvSpPr txBox="1"/>
            <p:nvPr/>
          </p:nvSpPr>
          <p:spPr>
            <a:xfrm>
              <a:off x="74200" y="2558700"/>
              <a:ext cx="270458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The curl in cylindrical coordinate: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A0CEDAC-FD38-4D52-839F-9C937EF88BFD}"/>
              </a:ext>
            </a:extLst>
          </p:cNvPr>
          <p:cNvGrpSpPr/>
          <p:nvPr/>
        </p:nvGrpSpPr>
        <p:grpSpPr>
          <a:xfrm>
            <a:off x="5073443" y="2542758"/>
            <a:ext cx="3596587" cy="2270720"/>
            <a:chOff x="5073443" y="2542758"/>
            <a:chExt cx="3596587" cy="2270720"/>
          </a:xfrm>
        </p:grpSpPr>
        <p:pic>
          <p:nvPicPr>
            <p:cNvPr id="15" name="Picture 14" descr="A math equations and formulas&#10;&#10;Description automatically generated with medium confidence">
              <a:extLst>
                <a:ext uri="{FF2B5EF4-FFF2-40B4-BE49-F238E27FC236}">
                  <a16:creationId xmlns:a16="http://schemas.microsoft.com/office/drawing/2014/main" id="{E41E2F4E-8161-4868-B84D-26F5B5652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1" t="3328" r="29752"/>
            <a:stretch/>
          </p:blipFill>
          <p:spPr>
            <a:xfrm>
              <a:off x="5494830" y="2824547"/>
              <a:ext cx="3175200" cy="198893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5661AF-8F06-425F-B9F3-890CAF1CBF6A}"/>
                </a:ext>
              </a:extLst>
            </p:cNvPr>
            <p:cNvSpPr txBox="1"/>
            <p:nvPr/>
          </p:nvSpPr>
          <p:spPr>
            <a:xfrm>
              <a:off x="5073443" y="2542758"/>
              <a:ext cx="3557795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So the magnetic field is calculated as: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0557BFB-CA27-4031-9C5D-76ECCBFC9FB3}"/>
              </a:ext>
            </a:extLst>
          </p:cNvPr>
          <p:cNvGrpSpPr/>
          <p:nvPr/>
        </p:nvGrpSpPr>
        <p:grpSpPr>
          <a:xfrm>
            <a:off x="471539" y="2007659"/>
            <a:ext cx="3292084" cy="230224"/>
            <a:chOff x="471539" y="2007659"/>
            <a:chExt cx="3292084" cy="230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92C2DE-F403-4E67-8966-DA6999952A8F}"/>
                    </a:ext>
                  </a:extLst>
                </p:cNvPr>
                <p:cNvSpPr txBox="1"/>
                <p:nvPr/>
              </p:nvSpPr>
              <p:spPr>
                <a:xfrm>
                  <a:off x="471539" y="2011667"/>
                  <a:ext cx="1162690" cy="2262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492C2DE-F403-4E67-8966-DA6999952A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539" y="2011667"/>
                  <a:ext cx="1162690" cy="226216"/>
                </a:xfrm>
                <a:prstGeom prst="rect">
                  <a:avLst/>
                </a:prstGeom>
                <a:blipFill>
                  <a:blip r:embed="rId8"/>
                  <a:stretch>
                    <a:fillRect l="-2618" r="-2618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B977707-1274-4679-BF74-D7946F508C4F}"/>
                    </a:ext>
                  </a:extLst>
                </p:cNvPr>
                <p:cNvSpPr txBox="1"/>
                <p:nvPr/>
              </p:nvSpPr>
              <p:spPr>
                <a:xfrm>
                  <a:off x="2582787" y="2007659"/>
                  <a:ext cx="1180836" cy="2077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>
                    <a:solidFill>
                      <a:schemeClr val="tx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DB977707-1274-4679-BF74-D7946F508C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2787" y="2007659"/>
                  <a:ext cx="1180836" cy="207749"/>
                </a:xfrm>
                <a:prstGeom prst="rect">
                  <a:avLst/>
                </a:prstGeom>
                <a:blipFill>
                  <a:blip r:embed="rId9"/>
                  <a:stretch>
                    <a:fillRect l="-1554" r="-2073" b="-264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9CA80D-03AD-4E3C-B437-F3265951C2AE}"/>
                  </a:ext>
                </a:extLst>
              </p:cNvPr>
              <p:cNvSpPr txBox="1"/>
              <p:nvPr/>
            </p:nvSpPr>
            <p:spPr>
              <a:xfrm>
                <a:off x="4430266" y="4681672"/>
                <a:ext cx="1714444" cy="430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C9CA80D-03AD-4E3C-B437-F3265951C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66" y="4681672"/>
                <a:ext cx="1714444" cy="430182"/>
              </a:xfrm>
              <a:prstGeom prst="rect">
                <a:avLst/>
              </a:prstGeom>
              <a:blipFill>
                <a:blip r:embed="rId10"/>
                <a:stretch>
                  <a:fillRect l="-2135" t="-2817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F9977E9-5413-4E00-946A-DC7576F2DF64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287488" y="4014281"/>
            <a:ext cx="808512" cy="667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A51D170-8881-41C1-A16F-9B53268CD8DC}"/>
              </a:ext>
            </a:extLst>
          </p:cNvPr>
          <p:cNvCxnSpPr>
            <a:cxnSpLocks/>
            <a:stCxn id="17" idx="2"/>
            <a:endCxn id="28" idx="0"/>
          </p:cNvCxnSpPr>
          <p:nvPr/>
        </p:nvCxnSpPr>
        <p:spPr>
          <a:xfrm>
            <a:off x="3556030" y="1599553"/>
            <a:ext cx="1731458" cy="3082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73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BEEE-9BC8-1427-B528-BBB5790A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54864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Hertzian dipoles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5EF5-892E-9D8F-BEE8-B9B8CFCC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246-FB55-F045-9757-DE946FFBA04F}" type="datetime1">
              <a:rPr lang="fr-CH" smtClean="0"/>
              <a:t>17.12.2025</a:t>
            </a:fld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B3B2-4AE6-EFDE-E403-82D77E3B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6</a:t>
            </a:fld>
            <a:endParaRPr lang="fr-CH"/>
          </a:p>
        </p:txBody>
      </p:sp>
      <p:pic>
        <p:nvPicPr>
          <p:cNvPr id="10" name="Picture 9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66185230-87BB-8B76-ABB8-2914DBD0B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" y="1187450"/>
            <a:ext cx="3381782" cy="548640"/>
          </a:xfrm>
          <a:prstGeom prst="rect">
            <a:avLst/>
          </a:prstGeom>
        </p:spPr>
      </p:pic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C3720328-4227-4FB7-8A95-4C0B5E4F5900}"/>
              </a:ext>
            </a:extLst>
          </p:cNvPr>
          <p:cNvSpPr/>
          <p:nvPr/>
        </p:nvSpPr>
        <p:spPr>
          <a:xfrm>
            <a:off x="4031385" y="1307782"/>
            <a:ext cx="802703" cy="336868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773FF7-F5A3-4BC8-A7F6-1567B6810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641" y="1187450"/>
            <a:ext cx="3318827" cy="507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21077B-1F4A-45C0-BB46-790EE290EB98}"/>
              </a:ext>
            </a:extLst>
          </p:cNvPr>
          <p:cNvSpPr txBox="1"/>
          <p:nvPr/>
        </p:nvSpPr>
        <p:spPr>
          <a:xfrm>
            <a:off x="121920" y="1860051"/>
            <a:ext cx="55803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chemeClr val="tx1">
                    <a:lumMod val="50000"/>
                  </a:schemeClr>
                </a:solidFill>
              </a:rPr>
              <a:t>The magnetic field is only radial, along the rotation (azimuthal) angle </a:t>
            </a:r>
            <a:r>
              <a:rPr lang="el-GR" sz="1300" i="1" dirty="0">
                <a:solidFill>
                  <a:schemeClr val="tx1">
                    <a:lumMod val="50000"/>
                  </a:schemeClr>
                </a:solidFill>
              </a:rPr>
              <a:t>φ</a:t>
            </a:r>
            <a:r>
              <a:rPr lang="en-US" sz="130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BE6CE1-E893-4039-8636-4344CC301896}"/>
              </a:ext>
            </a:extLst>
          </p:cNvPr>
          <p:cNvSpPr txBox="1"/>
          <p:nvPr/>
        </p:nvSpPr>
        <p:spPr>
          <a:xfrm>
            <a:off x="121920" y="780568"/>
            <a:ext cx="53784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Now, it is convenient to move to the spherical coordinates by using: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38A0DD-6DAA-456B-81D4-25384B16171C}"/>
                  </a:ext>
                </a:extLst>
              </p:cNvPr>
              <p:cNvSpPr txBox="1"/>
              <p:nvPr/>
            </p:nvSpPr>
            <p:spPr>
              <a:xfrm>
                <a:off x="5192346" y="761094"/>
                <a:ext cx="101989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en-US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738A0DD-6DAA-456B-81D4-25384B161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346" y="761094"/>
                <a:ext cx="1019895" cy="300082"/>
              </a:xfrm>
              <a:prstGeom prst="rect">
                <a:avLst/>
              </a:prstGeom>
              <a:blipFill>
                <a:blip r:embed="rId5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BD0418A-940A-4C22-8AE2-CCECFD1D8F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75" t="4066" r="3921"/>
          <a:stretch/>
        </p:blipFill>
        <p:spPr>
          <a:xfrm>
            <a:off x="5054681" y="2477265"/>
            <a:ext cx="3980654" cy="20356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A2C9C6-991F-4C4C-8D72-DFEB7034EC60}"/>
              </a:ext>
            </a:extLst>
          </p:cNvPr>
          <p:cNvSpPr txBox="1"/>
          <p:nvPr/>
        </p:nvSpPr>
        <p:spPr>
          <a:xfrm>
            <a:off x="91398" y="2183861"/>
            <a:ext cx="85556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What about the electric field? We can use the Maxwell’s equation, yet in the spherical system is a lot of fun….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41EC0E-F0B9-4FFE-844B-C7DD00C5B79F}"/>
              </a:ext>
            </a:extLst>
          </p:cNvPr>
          <p:cNvGrpSpPr/>
          <p:nvPr/>
        </p:nvGrpSpPr>
        <p:grpSpPr>
          <a:xfrm>
            <a:off x="97343" y="2588786"/>
            <a:ext cx="4294753" cy="1562318"/>
            <a:chOff x="97343" y="2588786"/>
            <a:chExt cx="4294753" cy="156231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17392C-05A1-4F89-857A-D82AE5902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05618" y="2588786"/>
              <a:ext cx="2886478" cy="156231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8795F6C-7BAD-41D6-AD85-3B179A327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7343" y="3233121"/>
              <a:ext cx="1081233" cy="27364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67EDB3-902B-4F59-A77A-2C72526B0810}"/>
                </a:ext>
              </a:extLst>
            </p:cNvPr>
            <p:cNvSpPr txBox="1"/>
            <p:nvPr/>
          </p:nvSpPr>
          <p:spPr>
            <a:xfrm>
              <a:off x="1070329" y="3220591"/>
              <a:ext cx="274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50000"/>
                    </a:schemeClr>
                  </a:solidFill>
                </a:rPr>
                <a:t>=</a:t>
              </a:r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6D8DDD67-F05F-4268-BDD0-CB61A1C3B88B}"/>
                </a:ext>
              </a:extLst>
            </p:cNvPr>
            <p:cNvSpPr/>
            <p:nvPr/>
          </p:nvSpPr>
          <p:spPr>
            <a:xfrm>
              <a:off x="1352564" y="2609735"/>
              <a:ext cx="316771" cy="1520420"/>
            </a:xfrm>
            <a:prstGeom prst="leftBrac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9F22899-6B82-4545-BD3F-3A23A4E91627}"/>
              </a:ext>
            </a:extLst>
          </p:cNvPr>
          <p:cNvSpPr txBox="1"/>
          <p:nvPr/>
        </p:nvSpPr>
        <p:spPr>
          <a:xfrm>
            <a:off x="548319" y="4250948"/>
            <a:ext cx="480291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The electric field exhibits two components:</a:t>
            </a:r>
          </a:p>
          <a:p>
            <a:pPr marL="342900" indent="-342900">
              <a:buAutoNum type="arabicParenR"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directed along the polar angle </a:t>
            </a:r>
            <a:r>
              <a:rPr lang="el-GR" sz="1300" i="1" dirty="0">
                <a:solidFill>
                  <a:schemeClr val="tx1">
                    <a:lumMod val="50000"/>
                  </a:schemeClr>
                </a:solidFill>
              </a:rPr>
              <a:t>θ</a:t>
            </a:r>
            <a:r>
              <a:rPr lang="en-US" sz="13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marL="342900" indent="-342900">
              <a:buAutoNum type="arabicParenR"/>
            </a:pP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directed along the radial coordinate r</a:t>
            </a:r>
          </a:p>
          <a:p>
            <a:r>
              <a:rPr lang="en-US" sz="1300" i="1" dirty="0">
                <a:solidFill>
                  <a:schemeClr val="tx1">
                    <a:lumMod val="50000"/>
                  </a:schemeClr>
                </a:solidFill>
              </a:rPr>
              <a:t>Therefore it is perpendicular to the magnetic field. Surprised?!</a:t>
            </a:r>
            <a:r>
              <a:rPr lang="en-US" sz="13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CF3945F-372F-42AC-8BCD-44FFD1E95E5E}"/>
              </a:ext>
            </a:extLst>
          </p:cNvPr>
          <p:cNvSpPr/>
          <p:nvPr/>
        </p:nvSpPr>
        <p:spPr>
          <a:xfrm>
            <a:off x="7638382" y="3506767"/>
            <a:ext cx="457868" cy="33180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EFB350-7EB0-4331-A388-ADF8C0533989}"/>
              </a:ext>
            </a:extLst>
          </p:cNvPr>
          <p:cNvSpPr/>
          <p:nvPr/>
        </p:nvSpPr>
        <p:spPr>
          <a:xfrm>
            <a:off x="8189205" y="4002067"/>
            <a:ext cx="457868" cy="331808"/>
          </a:xfrm>
          <a:prstGeom prst="rect">
            <a:avLst/>
          </a:prstGeom>
          <a:noFill/>
          <a:ln>
            <a:solidFill>
              <a:srgbClr val="315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5" grpId="0"/>
      <p:bldP spid="16" grpId="0"/>
      <p:bldP spid="20" grpId="0"/>
      <p:bldP spid="26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BEEE-9BC8-1427-B528-BBB5790A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548641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Hertzian dipoles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5EF5-892E-9D8F-BEE8-B9B8CFCC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246-FB55-F045-9757-DE946FFBA04F}" type="datetime1">
              <a:rPr lang="fr-CH" smtClean="0"/>
              <a:t>17.12.2025</a:t>
            </a:fld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B3B2-4AE6-EFDE-E403-82D77E3B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7</a:t>
            </a:fld>
            <a:endParaRPr lang="fr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69911D-3517-4036-B4BB-BBAC6FAF8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4" r="3523" b="62522"/>
          <a:stretch/>
        </p:blipFill>
        <p:spPr>
          <a:xfrm>
            <a:off x="5330190" y="1104989"/>
            <a:ext cx="3055620" cy="7652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157664C-5B0B-4CF9-B83B-29E31B9AB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4" t="64195" r="3523" b="3709"/>
          <a:stretch/>
        </p:blipFill>
        <p:spPr>
          <a:xfrm>
            <a:off x="904875" y="1171754"/>
            <a:ext cx="3055620" cy="655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95E3F-CF0C-43C2-9F4C-EBD4F169707E}"/>
                  </a:ext>
                </a:extLst>
              </p:cNvPr>
              <p:cNvSpPr txBox="1"/>
              <p:nvPr/>
            </p:nvSpPr>
            <p:spPr>
              <a:xfrm>
                <a:off x="152400" y="760769"/>
                <a:ext cx="7172797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In the far-field regime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≫1):</m:t>
                    </m:r>
                  </m:oMath>
                </a14:m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 (the field wave becomes transverse electromagnetic, TEM)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995E3F-CF0C-43C2-9F4C-EBD4F1697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0769"/>
                <a:ext cx="7172797" cy="300082"/>
              </a:xfrm>
              <a:prstGeom prst="rect">
                <a:avLst/>
              </a:prstGeom>
              <a:blipFill>
                <a:blip r:embed="rId4"/>
                <a:stretch>
                  <a:fillRect l="-170" t="-408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7F904B6D-24DB-4FAE-A91F-4B82CDF2B22C}"/>
              </a:ext>
            </a:extLst>
          </p:cNvPr>
          <p:cNvGrpSpPr>
            <a:grpSpLocks noChangeAspect="1"/>
          </p:cNvGrpSpPr>
          <p:nvPr/>
        </p:nvGrpSpPr>
        <p:grpSpPr>
          <a:xfrm>
            <a:off x="4388916" y="2260949"/>
            <a:ext cx="4536347" cy="2628000"/>
            <a:chOff x="1292927" y="1025525"/>
            <a:chExt cx="6313586" cy="3657600"/>
          </a:xfrm>
        </p:grpSpPr>
        <p:pic>
          <p:nvPicPr>
            <p:cNvPr id="41" name="Picture 4" descr="undefined">
              <a:extLst>
                <a:ext uri="{FF2B5EF4-FFF2-40B4-BE49-F238E27FC236}">
                  <a16:creationId xmlns:a16="http://schemas.microsoft.com/office/drawing/2014/main" id="{7399EA5B-27DF-4045-BFA2-78061CF91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927" y="1025525"/>
              <a:ext cx="4478303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0142553-A908-4EF4-9CCF-61AC2034B010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6012382" y="2905041"/>
              <a:ext cx="1594131" cy="0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CE635D3-E104-4611-80D2-2DD87D659BB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202118" y="2905042"/>
              <a:ext cx="27122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D07B89C-67F7-4828-93B7-F6EBCB4E9AB3}"/>
                </a:ext>
              </a:extLst>
            </p:cNvPr>
            <p:cNvCxnSpPr>
              <a:cxnSpLocks noChangeAspect="1"/>
            </p:cNvCxnSpPr>
            <p:nvPr/>
          </p:nvCxnSpPr>
          <p:spPr>
            <a:xfrm flipV="1">
              <a:off x="6012382" y="1904372"/>
              <a:ext cx="0" cy="1000669"/>
            </a:xfrm>
            <a:prstGeom prst="straightConnector1">
              <a:avLst/>
            </a:prstGeom>
            <a:ln w="19050" cap="flat" cmpd="sng" algn="ctr">
              <a:solidFill>
                <a:srgbClr val="3173FF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22DE725-FB2B-4A77-8B27-BFA6F0DA73BA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5543044" y="2905041"/>
              <a:ext cx="469338" cy="329173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F574ACD-B4DC-40C1-894D-10CF222CEFA0}"/>
              </a:ext>
            </a:extLst>
          </p:cNvPr>
          <p:cNvGrpSpPr/>
          <p:nvPr/>
        </p:nvGrpSpPr>
        <p:grpSpPr>
          <a:xfrm>
            <a:off x="829959" y="2029237"/>
            <a:ext cx="3327530" cy="3019425"/>
            <a:chOff x="829959" y="2029237"/>
            <a:chExt cx="3327530" cy="30194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1F75BC4-FF24-411F-87F3-F137FA3A5B11}"/>
                </a:ext>
              </a:extLst>
            </p:cNvPr>
            <p:cNvGrpSpPr/>
            <p:nvPr/>
          </p:nvGrpSpPr>
          <p:grpSpPr>
            <a:xfrm>
              <a:off x="829959" y="2029237"/>
              <a:ext cx="3327530" cy="3019425"/>
              <a:chOff x="1737827" y="2124074"/>
              <a:chExt cx="3327530" cy="3019425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C14B8B3-0B5E-48F1-88FC-2144D27CB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7827" y="2124074"/>
                <a:ext cx="3327530" cy="301942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0DDBDE1-8E7F-4D91-905D-473C5E9404CE}"/>
                  </a:ext>
                </a:extLst>
              </p:cNvPr>
              <p:cNvSpPr txBox="1"/>
              <p:nvPr/>
            </p:nvSpPr>
            <p:spPr>
              <a:xfrm>
                <a:off x="4162425" y="2934132"/>
                <a:ext cx="308098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b="1" i="1" dirty="0">
                    <a:solidFill>
                      <a:schemeClr val="tx1">
                        <a:lumMod val="50000"/>
                      </a:schemeClr>
                    </a:solidFill>
                  </a:rPr>
                  <a:t>φ</a:t>
                </a:r>
                <a:endParaRPr lang="en-US" b="1" i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DEDB5FA-989C-4F9C-9824-017CE00F7DF2}"/>
                  </a:ext>
                </a:extLst>
              </p:cNvPr>
              <p:cNvSpPr txBox="1"/>
              <p:nvPr/>
            </p:nvSpPr>
            <p:spPr>
              <a:xfrm>
                <a:off x="2943225" y="3892982"/>
                <a:ext cx="28565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100" b="1" dirty="0">
                    <a:solidFill>
                      <a:schemeClr val="tx1">
                        <a:lumMod val="50000"/>
                      </a:schemeClr>
                    </a:solidFill>
                  </a:rPr>
                  <a:t>φ</a:t>
                </a:r>
                <a:endParaRPr lang="en-US" sz="11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4504A1-9306-4AF2-A921-1E2545E66FEE}"/>
                </a:ext>
              </a:extLst>
            </p:cNvPr>
            <p:cNvSpPr txBox="1"/>
            <p:nvPr/>
          </p:nvSpPr>
          <p:spPr>
            <a:xfrm>
              <a:off x="3129362" y="2098208"/>
              <a:ext cx="4683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≈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9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BEEE-9BC8-1427-B528-BBB5790A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6776085" cy="5486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Hertzian dipoles: some important formulas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E5EF5-892E-9D8F-BEE8-B9B8CFCC1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1246-FB55-F045-9757-DE946FFBA04F}" type="datetime1">
              <a:rPr lang="fr-CH" smtClean="0"/>
              <a:t>17.12.2025</a:t>
            </a:fld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FB3B2-4AE6-EFDE-E403-82D77E3B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F554-94DC-483A-8270-2E75F625B242}" type="slidenum">
              <a:rPr lang="fr-CH" smtClean="0"/>
              <a:t>8</a:t>
            </a:fld>
            <a:endParaRPr lang="fr-CH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9DE539-FC1B-4F7A-A7F4-736B4F94424A}"/>
              </a:ext>
            </a:extLst>
          </p:cNvPr>
          <p:cNvGrpSpPr/>
          <p:nvPr/>
        </p:nvGrpSpPr>
        <p:grpSpPr>
          <a:xfrm>
            <a:off x="357949" y="708364"/>
            <a:ext cx="5745019" cy="719899"/>
            <a:chOff x="1807773" y="932970"/>
            <a:chExt cx="5745019" cy="7198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1B537D8-248D-4D82-AF5B-DED142F45F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43" r="3154"/>
            <a:stretch/>
          </p:blipFill>
          <p:spPr>
            <a:xfrm>
              <a:off x="3317904" y="932970"/>
              <a:ext cx="4234888" cy="71989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A5A765-5953-4D7E-B6C0-AB723670A472}"/>
                </a:ext>
              </a:extLst>
            </p:cNvPr>
            <p:cNvSpPr txBox="1"/>
            <p:nvPr/>
          </p:nvSpPr>
          <p:spPr>
            <a:xfrm>
              <a:off x="1807773" y="1128806"/>
              <a:ext cx="137730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Poynting vector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677C9A-71E7-49C2-8D44-8E0E3D3C03E4}"/>
              </a:ext>
            </a:extLst>
          </p:cNvPr>
          <p:cNvGrpSpPr/>
          <p:nvPr/>
        </p:nvGrpSpPr>
        <p:grpSpPr>
          <a:xfrm>
            <a:off x="357949" y="1383770"/>
            <a:ext cx="8273289" cy="787503"/>
            <a:chOff x="683158" y="1906167"/>
            <a:chExt cx="8273289" cy="7875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1B7E58-4DC0-4063-B9A3-4AEEE9F44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0483" y="1906167"/>
              <a:ext cx="4382112" cy="745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9D728DE-6305-42BD-A4EB-98A7F5082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93" r="7764"/>
            <a:stretch/>
          </p:blipFill>
          <p:spPr>
            <a:xfrm>
              <a:off x="6060847" y="1948413"/>
              <a:ext cx="2895600" cy="7452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D4BFF7F-E452-47E0-9666-EE1C8137ECF1}"/>
                </a:ext>
              </a:extLst>
            </p:cNvPr>
            <p:cNvSpPr txBox="1"/>
            <p:nvPr/>
          </p:nvSpPr>
          <p:spPr>
            <a:xfrm>
              <a:off x="683158" y="2147014"/>
              <a:ext cx="10695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Total power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E7A46A0-E6C4-4D2B-9ED8-3D02EF1B8701}"/>
              </a:ext>
            </a:extLst>
          </p:cNvPr>
          <p:cNvGrpSpPr/>
          <p:nvPr/>
        </p:nvGrpSpPr>
        <p:grpSpPr>
          <a:xfrm>
            <a:off x="330709" y="2279393"/>
            <a:ext cx="4364822" cy="829818"/>
            <a:chOff x="1807773" y="3075153"/>
            <a:chExt cx="4364822" cy="8298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F8668FD-0385-4DF9-AA27-1DBF6531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574" r="8443"/>
            <a:stretch/>
          </p:blipFill>
          <p:spPr>
            <a:xfrm>
              <a:off x="3461312" y="3075153"/>
              <a:ext cx="2711283" cy="82981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F2096E-F188-4D80-BBA4-A091EFBD6B2D}"/>
                </a:ext>
              </a:extLst>
            </p:cNvPr>
            <p:cNvSpPr txBox="1"/>
            <p:nvPr/>
          </p:nvSpPr>
          <p:spPr>
            <a:xfrm>
              <a:off x="1807773" y="3257074"/>
              <a:ext cx="1653539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Antenna gain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19730A-253B-408E-916D-CB3D136F207B}"/>
              </a:ext>
            </a:extLst>
          </p:cNvPr>
          <p:cNvGrpSpPr/>
          <p:nvPr/>
        </p:nvGrpSpPr>
        <p:grpSpPr>
          <a:xfrm>
            <a:off x="5255930" y="2125733"/>
            <a:ext cx="3015744" cy="2952916"/>
            <a:chOff x="5255930" y="2125733"/>
            <a:chExt cx="3015744" cy="29529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9A50F5-DDA1-4620-8D18-64271D0DC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5930" y="2125733"/>
              <a:ext cx="3015744" cy="29529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52116C-FB52-4B28-B247-1E7BFEB6CABE}"/>
                </a:ext>
              </a:extLst>
            </p:cNvPr>
            <p:cNvSpPr txBox="1"/>
            <p:nvPr/>
          </p:nvSpPr>
          <p:spPr>
            <a:xfrm>
              <a:off x="6851887" y="2467799"/>
              <a:ext cx="8290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isotropic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3700DDA-9A4B-4FA1-81A6-8A6AC561FFC1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flipH="1">
              <a:off x="7068766" y="2767881"/>
              <a:ext cx="197658" cy="204347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8418772-48FA-4CFF-88A7-3FB1EF3C6E9F}"/>
                </a:ext>
              </a:extLst>
            </p:cNvPr>
            <p:cNvSpPr txBox="1"/>
            <p:nvPr/>
          </p:nvSpPr>
          <p:spPr>
            <a:xfrm>
              <a:off x="5735638" y="4332266"/>
              <a:ext cx="80983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</a:schemeClr>
                  </a:solidFill>
                </a:rPr>
                <a:t>antenna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28CDAFE-F26B-4618-9D7E-20916C117517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H="1" flipV="1">
              <a:off x="6037634" y="3952444"/>
              <a:ext cx="102923" cy="379822"/>
            </a:xfrm>
            <a:prstGeom prst="straightConnector1">
              <a:avLst/>
            </a:prstGeom>
            <a:ln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49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26807</TotalTime>
  <Words>339</Words>
  <Application>Microsoft Office PowerPoint</Application>
  <PresentationFormat>On-screen Show (16:9)</PresentationFormat>
  <Paragraphs>74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Cambria Math</vt:lpstr>
      <vt:lpstr>Franklin Gothic Demi Cond</vt:lpstr>
      <vt:lpstr>Times New Roman</vt:lpstr>
      <vt:lpstr>Wingdings</vt:lpstr>
      <vt:lpstr>Thème Office</vt:lpstr>
      <vt:lpstr>Dipolar antennas</vt:lpstr>
      <vt:lpstr>Today</vt:lpstr>
      <vt:lpstr>Hertzian dipoles</vt:lpstr>
      <vt:lpstr>Hertzian dipoles</vt:lpstr>
      <vt:lpstr>Hertzian dipoles</vt:lpstr>
      <vt:lpstr>Hertzian dipoles</vt:lpstr>
      <vt:lpstr>Hertzian dipoles</vt:lpstr>
      <vt:lpstr>Hertzian dipoles: some important formulas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Tomasino, Alessandro</cp:lastModifiedBy>
  <cp:revision>278</cp:revision>
  <dcterms:created xsi:type="dcterms:W3CDTF">2019-04-02T06:24:35Z</dcterms:created>
  <dcterms:modified xsi:type="dcterms:W3CDTF">2025-12-17T15:45:11Z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