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1"/>
  </p:notesMasterIdLst>
  <p:handoutMasterIdLst>
    <p:handoutMasterId r:id="rId12"/>
  </p:handoutMasterIdLst>
  <p:sldIdLst>
    <p:sldId id="256" r:id="rId5"/>
    <p:sldId id="609" r:id="rId6"/>
    <p:sldId id="610" r:id="rId7"/>
    <p:sldId id="597" r:id="rId8"/>
    <p:sldId id="454" r:id="rId9"/>
    <p:sldId id="612" r:id="rId10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74" autoAdjust="0"/>
    <p:restoredTop sz="77958"/>
  </p:normalViewPr>
  <p:slideViewPr>
    <p:cSldViewPr snapToGrid="0" snapToObjects="1" showGuides="1">
      <p:cViewPr varScale="1">
        <p:scale>
          <a:sx n="150" d="100"/>
          <a:sy n="150" d="100"/>
        </p:scale>
        <p:origin x="1880" y="1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60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22.02.21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22/02/2021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4763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5B3FE-7318-9548-819D-B5DBDC7657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15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964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73FC0-6EA8-3C43-8986-21D0052BC710}" type="datetime1">
              <a:rPr lang="en-US" smtClean="0"/>
              <a:t>2/22/21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15C5-8994-7F4B-B687-462BDB26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03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61" y="152886"/>
            <a:ext cx="642097" cy="867867"/>
          </a:xfrm>
          <a:prstGeom prst="rect">
            <a:avLst/>
          </a:prstGeom>
          <a:solidFill>
            <a:srgbClr val="431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7" y="152886"/>
            <a:ext cx="7556313" cy="416202"/>
          </a:xfrm>
        </p:spPr>
        <p:txBody>
          <a:bodyPr/>
          <a:lstStyle>
            <a:lvl1pPr>
              <a:defRPr>
                <a:solidFill>
                  <a:srgbClr val="431F7F"/>
                </a:solidFill>
              </a:defRPr>
            </a:lvl1pPr>
          </a:lstStyle>
          <a:p>
            <a:r>
              <a:rPr lang="fr-CH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01899"/>
            <a:ext cx="8361364" cy="3392724"/>
          </a:xfrm>
        </p:spPr>
        <p:txBody>
          <a:bodyPr/>
          <a:lstStyle>
            <a:lvl1pPr>
              <a:buClr>
                <a:srgbClr val="431F7F"/>
              </a:buClr>
              <a:defRPr/>
            </a:lvl1pPr>
            <a:lvl2pPr>
              <a:buClr>
                <a:srgbClr val="8972D5"/>
              </a:buClr>
              <a:buFont typeface="Wingdings" charset="2"/>
              <a:buChar char=""/>
              <a:defRPr/>
            </a:lvl2pPr>
            <a:lvl3pPr>
              <a:buClr>
                <a:srgbClr val="5D41A2"/>
              </a:buClr>
              <a:buFont typeface="Lucida Grande"/>
              <a:buChar char="•"/>
              <a:defRPr/>
            </a:lvl3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08D96-9A9B-2A4F-AF1A-5CF5C076BF0A}" type="datetime1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0550" y="152901"/>
            <a:ext cx="554038" cy="273844"/>
          </a:xfrm>
        </p:spPr>
        <p:txBody>
          <a:bodyPr/>
          <a:lstStyle/>
          <a:p>
            <a:fld id="{26B915C5-8994-7F4B-B687-462BDB264A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68235" y="152886"/>
            <a:ext cx="91440" cy="867867"/>
          </a:xfrm>
          <a:prstGeom prst="rect">
            <a:avLst/>
          </a:prstGeom>
          <a:solidFill>
            <a:srgbClr val="897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/>
          </a:p>
        </p:txBody>
      </p:sp>
      <p:sp>
        <p:nvSpPr>
          <p:cNvPr id="11" name="Rectangle 10"/>
          <p:cNvSpPr/>
          <p:nvPr/>
        </p:nvSpPr>
        <p:spPr>
          <a:xfrm flipV="1">
            <a:off x="498477" y="986479"/>
            <a:ext cx="7556313" cy="34289"/>
          </a:xfrm>
          <a:prstGeom prst="rect">
            <a:avLst/>
          </a:prstGeom>
          <a:gradFill>
            <a:gsLst>
              <a:gs pos="0">
                <a:srgbClr val="431F7F"/>
              </a:gs>
              <a:gs pos="100000">
                <a:schemeClr val="accent3">
                  <a:tint val="70000"/>
                  <a:shade val="100000"/>
                  <a:alpha val="100000"/>
                  <a:satMod val="200000"/>
                  <a:lumMod val="10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-3666592" y="-1662346"/>
            <a:ext cx="8361364" cy="339272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H" sz="1500" dirty="0"/>
              <a:t>Click to edit Master text styles</a:t>
            </a:r>
          </a:p>
          <a:p>
            <a:pPr lvl="1"/>
            <a:r>
              <a:rPr lang="fr-CH" sz="1350" dirty="0"/>
              <a:t>Second level</a:t>
            </a:r>
          </a:p>
          <a:p>
            <a:pPr lvl="2"/>
            <a:r>
              <a:rPr lang="fr-CH" sz="1350" dirty="0"/>
              <a:t>Third level</a:t>
            </a:r>
          </a:p>
          <a:p>
            <a:pPr lvl="3"/>
            <a:r>
              <a:rPr lang="fr-CH" sz="1350" dirty="0"/>
              <a:t>Fourth level</a:t>
            </a:r>
          </a:p>
          <a:p>
            <a:pPr lvl="4"/>
            <a:r>
              <a:rPr lang="fr-CH" sz="1350" dirty="0"/>
              <a:t>Fifth level</a:t>
            </a:r>
            <a:endParaRPr sz="135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27" y="604383"/>
            <a:ext cx="7558960" cy="417376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2334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61" y="152886"/>
            <a:ext cx="642097" cy="867867"/>
          </a:xfrm>
          <a:prstGeom prst="rect">
            <a:avLst/>
          </a:prstGeom>
          <a:solidFill>
            <a:srgbClr val="431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7" y="152886"/>
            <a:ext cx="7556313" cy="416202"/>
          </a:xfrm>
        </p:spPr>
        <p:txBody>
          <a:bodyPr/>
          <a:lstStyle>
            <a:lvl1pPr>
              <a:defRPr>
                <a:solidFill>
                  <a:srgbClr val="431F7F"/>
                </a:solidFill>
              </a:defRPr>
            </a:lvl1pPr>
          </a:lstStyle>
          <a:p>
            <a:r>
              <a:rPr lang="fr-CH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01899"/>
            <a:ext cx="4111626" cy="3392724"/>
          </a:xfrm>
        </p:spPr>
        <p:txBody>
          <a:bodyPr/>
          <a:lstStyle>
            <a:lvl1pPr>
              <a:buClr>
                <a:srgbClr val="431F7F"/>
              </a:buClr>
              <a:defRPr/>
            </a:lvl1pPr>
            <a:lvl2pPr>
              <a:buClr>
                <a:srgbClr val="8972D5"/>
              </a:buClr>
              <a:buFont typeface="Wingdings" charset="2"/>
              <a:buChar char=""/>
              <a:defRPr/>
            </a:lvl2pPr>
            <a:lvl3pPr>
              <a:buClr>
                <a:srgbClr val="5D41A2"/>
              </a:buClr>
              <a:buFont typeface="Lucida Grande"/>
              <a:buChar char="•"/>
              <a:defRPr/>
            </a:lvl3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08D96-9A9B-2A4F-AF1A-5CF5C076BF0A}" type="datetime1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0550" y="152901"/>
            <a:ext cx="554038" cy="273844"/>
          </a:xfrm>
        </p:spPr>
        <p:txBody>
          <a:bodyPr/>
          <a:lstStyle/>
          <a:p>
            <a:fld id="{26B915C5-8994-7F4B-B687-462BDB264A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68235" y="152886"/>
            <a:ext cx="91440" cy="867867"/>
          </a:xfrm>
          <a:prstGeom prst="rect">
            <a:avLst/>
          </a:prstGeom>
          <a:solidFill>
            <a:srgbClr val="897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/>
          </a:p>
        </p:txBody>
      </p:sp>
      <p:sp>
        <p:nvSpPr>
          <p:cNvPr id="11" name="Rectangle 10"/>
          <p:cNvSpPr/>
          <p:nvPr/>
        </p:nvSpPr>
        <p:spPr>
          <a:xfrm flipV="1">
            <a:off x="498477" y="986479"/>
            <a:ext cx="7556313" cy="34289"/>
          </a:xfrm>
          <a:prstGeom prst="rect">
            <a:avLst/>
          </a:prstGeom>
          <a:gradFill>
            <a:gsLst>
              <a:gs pos="0">
                <a:srgbClr val="431F7F"/>
              </a:gs>
              <a:gs pos="100000">
                <a:schemeClr val="accent3">
                  <a:tint val="70000"/>
                  <a:shade val="100000"/>
                  <a:alpha val="100000"/>
                  <a:satMod val="200000"/>
                  <a:lumMod val="10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-3666592" y="-1662346"/>
            <a:ext cx="8361364" cy="339272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H" sz="1500" dirty="0"/>
              <a:t>Click to edit Master text styles</a:t>
            </a:r>
          </a:p>
          <a:p>
            <a:pPr lvl="1"/>
            <a:r>
              <a:rPr lang="fr-CH" sz="1350" dirty="0"/>
              <a:t>Second level</a:t>
            </a:r>
          </a:p>
          <a:p>
            <a:pPr lvl="2"/>
            <a:r>
              <a:rPr lang="fr-CH" sz="1350" dirty="0"/>
              <a:t>Third level</a:t>
            </a:r>
          </a:p>
          <a:p>
            <a:pPr lvl="3"/>
            <a:r>
              <a:rPr lang="fr-CH" sz="1350" dirty="0"/>
              <a:t>Fourth level</a:t>
            </a:r>
          </a:p>
          <a:p>
            <a:pPr lvl="4"/>
            <a:r>
              <a:rPr lang="fr-CH" sz="1350" dirty="0"/>
              <a:t>Fifth level</a:t>
            </a:r>
            <a:endParaRPr sz="135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27" y="604383"/>
            <a:ext cx="7558960" cy="417376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741028" y="1201899"/>
            <a:ext cx="4111626" cy="3392724"/>
          </a:xfrm>
        </p:spPr>
        <p:txBody>
          <a:bodyPr/>
          <a:lstStyle>
            <a:lvl1pPr>
              <a:buClr>
                <a:srgbClr val="431F7F"/>
              </a:buClr>
              <a:defRPr/>
            </a:lvl1pPr>
            <a:lvl2pPr>
              <a:buClr>
                <a:srgbClr val="8972D5"/>
              </a:buClr>
              <a:buFont typeface="Wingdings" charset="2"/>
              <a:buChar char=""/>
              <a:defRPr/>
            </a:lvl2pPr>
            <a:lvl3pPr>
              <a:buClr>
                <a:srgbClr val="5D41A2"/>
              </a:buClr>
              <a:buFont typeface="Lucida Grande"/>
              <a:buChar char="•"/>
              <a:defRPr/>
            </a:lvl3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859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61" y="152886"/>
            <a:ext cx="642097" cy="867867"/>
          </a:xfrm>
          <a:prstGeom prst="rect">
            <a:avLst/>
          </a:prstGeom>
          <a:solidFill>
            <a:srgbClr val="431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7" y="152886"/>
            <a:ext cx="7556313" cy="837080"/>
          </a:xfrm>
        </p:spPr>
        <p:txBody>
          <a:bodyPr/>
          <a:lstStyle>
            <a:lvl1pPr>
              <a:defRPr>
                <a:solidFill>
                  <a:srgbClr val="431F7F"/>
                </a:solidFill>
              </a:defRPr>
            </a:lvl1pPr>
          </a:lstStyle>
          <a:p>
            <a:r>
              <a:rPr lang="fr-CH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A8EC-6CD5-9842-9C7C-1B927C938A2F}" type="datetime1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68235" y="152886"/>
            <a:ext cx="91440" cy="867867"/>
          </a:xfrm>
          <a:prstGeom prst="rect">
            <a:avLst/>
          </a:prstGeom>
          <a:solidFill>
            <a:srgbClr val="897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/>
          </a:p>
        </p:txBody>
      </p:sp>
      <p:sp>
        <p:nvSpPr>
          <p:cNvPr id="11" name="Rectangle 10"/>
          <p:cNvSpPr/>
          <p:nvPr/>
        </p:nvSpPr>
        <p:spPr>
          <a:xfrm flipV="1">
            <a:off x="498477" y="986479"/>
            <a:ext cx="7556313" cy="34289"/>
          </a:xfrm>
          <a:prstGeom prst="rect">
            <a:avLst/>
          </a:prstGeom>
          <a:gradFill>
            <a:gsLst>
              <a:gs pos="0">
                <a:srgbClr val="431F7F"/>
              </a:gs>
              <a:gs pos="100000">
                <a:schemeClr val="accent3">
                  <a:tint val="70000"/>
                  <a:shade val="100000"/>
                  <a:alpha val="100000"/>
                  <a:satMod val="200000"/>
                  <a:lumMod val="10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-3666592" y="-1662346"/>
            <a:ext cx="8361364" cy="339272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H" sz="1500" dirty="0"/>
              <a:t>Click to edit Master text styles</a:t>
            </a:r>
          </a:p>
          <a:p>
            <a:pPr lvl="1"/>
            <a:r>
              <a:rPr lang="fr-CH" sz="1350" dirty="0"/>
              <a:t>Second level</a:t>
            </a:r>
          </a:p>
          <a:p>
            <a:pPr lvl="2"/>
            <a:r>
              <a:rPr lang="fr-CH" sz="1350" dirty="0"/>
              <a:t>Third level</a:t>
            </a:r>
          </a:p>
          <a:p>
            <a:pPr lvl="3"/>
            <a:r>
              <a:rPr lang="fr-CH" sz="1350" dirty="0"/>
              <a:t>Fourth level</a:t>
            </a:r>
          </a:p>
          <a:p>
            <a:pPr lvl="4"/>
            <a:r>
              <a:rPr lang="fr-CH" sz="1350" dirty="0"/>
              <a:t>Fifth level</a:t>
            </a:r>
            <a:endParaRPr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0550" y="152901"/>
            <a:ext cx="554038" cy="273844"/>
          </a:xfrm>
        </p:spPr>
        <p:txBody>
          <a:bodyPr/>
          <a:lstStyle/>
          <a:p>
            <a:fld id="{26B915C5-8994-7F4B-B687-462BDB26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53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61" y="152886"/>
            <a:ext cx="642097" cy="867867"/>
          </a:xfrm>
          <a:prstGeom prst="rect">
            <a:avLst/>
          </a:prstGeom>
          <a:solidFill>
            <a:srgbClr val="431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7" y="152886"/>
            <a:ext cx="7556313" cy="837080"/>
          </a:xfrm>
        </p:spPr>
        <p:txBody>
          <a:bodyPr/>
          <a:lstStyle>
            <a:lvl1pPr>
              <a:defRPr>
                <a:solidFill>
                  <a:srgbClr val="431F7F"/>
                </a:solidFill>
              </a:defRPr>
            </a:lvl1pPr>
          </a:lstStyle>
          <a:p>
            <a:r>
              <a:rPr lang="fr-CH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01899"/>
            <a:ext cx="8361364" cy="3392724"/>
          </a:xfrm>
        </p:spPr>
        <p:txBody>
          <a:bodyPr/>
          <a:lstStyle>
            <a:lvl1pPr>
              <a:buClr>
                <a:srgbClr val="431F7F"/>
              </a:buClr>
              <a:defRPr/>
            </a:lvl1pPr>
            <a:lvl2pPr>
              <a:buClr>
                <a:srgbClr val="8972D5"/>
              </a:buClr>
              <a:buFont typeface="Wingdings" charset="2"/>
              <a:buChar char=""/>
              <a:defRPr/>
            </a:lvl2pPr>
            <a:lvl3pPr>
              <a:buClr>
                <a:srgbClr val="5D41A2"/>
              </a:buClr>
              <a:buFont typeface="Lucida Grande"/>
              <a:buChar char="•"/>
              <a:defRPr/>
            </a:lvl3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A8EC-6CD5-9842-9C7C-1B927C938A2F}" type="datetime1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68235" y="152886"/>
            <a:ext cx="91440" cy="867867"/>
          </a:xfrm>
          <a:prstGeom prst="rect">
            <a:avLst/>
          </a:prstGeom>
          <a:solidFill>
            <a:srgbClr val="897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/>
          </a:p>
        </p:txBody>
      </p:sp>
      <p:sp>
        <p:nvSpPr>
          <p:cNvPr id="11" name="Rectangle 10"/>
          <p:cNvSpPr/>
          <p:nvPr/>
        </p:nvSpPr>
        <p:spPr>
          <a:xfrm flipV="1">
            <a:off x="498477" y="986479"/>
            <a:ext cx="7556313" cy="34289"/>
          </a:xfrm>
          <a:prstGeom prst="rect">
            <a:avLst/>
          </a:prstGeom>
          <a:gradFill>
            <a:gsLst>
              <a:gs pos="0">
                <a:srgbClr val="431F7F"/>
              </a:gs>
              <a:gs pos="100000">
                <a:schemeClr val="accent3">
                  <a:tint val="70000"/>
                  <a:shade val="100000"/>
                  <a:alpha val="100000"/>
                  <a:satMod val="200000"/>
                  <a:lumMod val="10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-3666592" y="-1662346"/>
            <a:ext cx="8361364" cy="339272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H" sz="1500" dirty="0"/>
              <a:t>Click to edit Master text styles</a:t>
            </a:r>
          </a:p>
          <a:p>
            <a:pPr lvl="1"/>
            <a:r>
              <a:rPr lang="fr-CH" sz="1350" dirty="0"/>
              <a:t>Second level</a:t>
            </a:r>
          </a:p>
          <a:p>
            <a:pPr lvl="2"/>
            <a:r>
              <a:rPr lang="fr-CH" sz="1350" dirty="0"/>
              <a:t>Third level</a:t>
            </a:r>
          </a:p>
          <a:p>
            <a:pPr lvl="3"/>
            <a:r>
              <a:rPr lang="fr-CH" sz="1350" dirty="0"/>
              <a:t>Fourth level</a:t>
            </a:r>
          </a:p>
          <a:p>
            <a:pPr lvl="4"/>
            <a:r>
              <a:rPr lang="fr-CH" sz="1350" dirty="0"/>
              <a:t>Fifth level</a:t>
            </a:r>
            <a:endParaRPr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0550" y="152901"/>
            <a:ext cx="554038" cy="273844"/>
          </a:xfrm>
        </p:spPr>
        <p:txBody>
          <a:bodyPr/>
          <a:lstStyle/>
          <a:p>
            <a:fld id="{26B915C5-8994-7F4B-B687-462BDB26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94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A4A8-FA1B-A94C-A22C-22ED672AB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E25C24-C4A0-7043-B6AA-35F795CDA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MT - 428 / METROLOGY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71A4E-37E1-144D-8052-AAA86F765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C2C4B-7EEE-AA4F-A17B-9C3A5FFF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EF0145-BF3E-2240-B049-94DE4C209C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6626" y="1563689"/>
            <a:ext cx="7642225" cy="33416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2782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bg>
      <p:bgPr>
        <a:gradFill>
          <a:gsLst>
            <a:gs pos="76000">
              <a:schemeClr val="tx1">
                <a:lumMod val="100000"/>
              </a:schemeClr>
            </a:gs>
            <a:gs pos="100000">
              <a:schemeClr val="tx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34816"/>
          </a:xfrm>
          <a:solidFill>
            <a:schemeClr val="bg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915C5-8994-7F4B-B687-462BDB26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172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  <p:sldLayoutId id="2147483685" r:id="rId16"/>
    <p:sldLayoutId id="2147483686" r:id="rId17"/>
    <p:sldLayoutId id="2147483688" r:id="rId18"/>
    <p:sldLayoutId id="2147483689" r:id="rId19"/>
    <p:sldLayoutId id="2147483690" r:id="rId20"/>
    <p:sldLayoutId id="2147483691" r:id="rId21"/>
    <p:sldLayoutId id="2147483692" r:id="rId2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oleObject" Target="../embeddings/oleObject1.bin"/><Relationship Id="rId26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4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28.jpe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24" Type="http://schemas.openxmlformats.org/officeDocument/2006/relationships/image" Target="../media/image27.pn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28" Type="http://schemas.openxmlformats.org/officeDocument/2006/relationships/oleObject" Target="../embeddings/oleObject2.bin"/><Relationship Id="rId10" Type="http://schemas.openxmlformats.org/officeDocument/2006/relationships/image" Target="../media/image15.png"/><Relationship Id="rId19" Type="http://schemas.openxmlformats.org/officeDocument/2006/relationships/image" Target="../media/image7.emf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Relationship Id="rId22" Type="http://schemas.openxmlformats.org/officeDocument/2006/relationships/image" Target="../media/image25.jpeg"/><Relationship Id="rId27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BBA75BA-1830-8F44-BCCB-656BAA5EBC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5161" b="4393"/>
          <a:stretch/>
        </p:blipFill>
        <p:spPr>
          <a:xfrm>
            <a:off x="1452784" y="0"/>
            <a:ext cx="7691215" cy="51435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5A5C923-5A79-224D-A6A6-8267C64759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MICRO-428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34F3CA74-E434-844A-9C90-0FE7EB8DBF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3BCA55-E2C0-5C4E-89C0-5D85ED2FB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2783" y="4688249"/>
            <a:ext cx="7691217" cy="460375"/>
          </a:xfrm>
        </p:spPr>
        <p:txBody>
          <a:bodyPr/>
          <a:lstStyle/>
          <a:p>
            <a:r>
              <a:rPr lang="fr-FR" sz="2000" dirty="0" err="1"/>
              <a:t>Nanoscale</a:t>
            </a:r>
            <a:r>
              <a:rPr lang="fr-FR" sz="2000" dirty="0"/>
              <a:t> </a:t>
            </a:r>
            <a:r>
              <a:rPr lang="fr-FR" sz="2000" dirty="0" err="1"/>
              <a:t>metrology</a:t>
            </a:r>
            <a:r>
              <a:rPr lang="fr-FR" sz="2000" dirty="0"/>
              <a:t> – Part 1: Atomic force </a:t>
            </a:r>
            <a:r>
              <a:rPr lang="fr-FR" sz="2000" dirty="0" err="1"/>
              <a:t>microscopy</a:t>
            </a:r>
            <a:endParaRPr lang="fr-FR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5DB0BC-FEC1-F34C-84D1-19D85F638F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3755"/>
          <a:stretch/>
        </p:blipFill>
        <p:spPr>
          <a:xfrm>
            <a:off x="4576762" y="3124922"/>
            <a:ext cx="1828800" cy="149132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F21DE3DA-DDB4-404F-95F6-405530324C39}"/>
              </a:ext>
            </a:extLst>
          </p:cNvPr>
          <p:cNvSpPr txBox="1">
            <a:spLocks/>
          </p:cNvSpPr>
          <p:nvPr/>
        </p:nvSpPr>
        <p:spPr>
          <a:xfrm>
            <a:off x="6514748" y="4032872"/>
            <a:ext cx="2629251" cy="648186"/>
          </a:xfrm>
          <a:prstGeom prst="rect">
            <a:avLst/>
          </a:prstGeom>
          <a:noFill/>
        </p:spPr>
        <p:txBody>
          <a:bodyPr vert="horz" lIns="90000" tIns="45720" rIns="91440" bIns="45720" rtlCol="0" anchor="ctr" anchorCtr="0">
            <a:normAutofit fontScale="775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None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i="1"/>
          </a:p>
          <a:p>
            <a:r>
              <a:rPr lang="en-US" b="1" i="1"/>
              <a:t>Georg E. Fantner</a:t>
            </a:r>
          </a:p>
          <a:p>
            <a:r>
              <a:rPr lang="en-US" sz="1125" i="1"/>
              <a:t>Laboratory for Bio- and Nano- Instrumentation</a:t>
            </a:r>
          </a:p>
          <a:p>
            <a:endParaRPr lang="en-US" sz="1622" i="1" dirty="0"/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EBA9BC92-5E2B-A54B-AB95-92358500AF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CH" dirty="0"/>
              <a:t>MT - 428 / METROLOGY</a:t>
            </a:r>
          </a:p>
        </p:txBody>
      </p:sp>
    </p:spTree>
    <p:extLst>
      <p:ext uri="{BB962C8B-B14F-4D97-AF65-F5344CB8AC3E}">
        <p14:creationId xmlns:p14="http://schemas.microsoft.com/office/powerpoint/2010/main" val="413527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BB3ABBE-EFCF-BC49-97E4-02E1247B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5803574" cy="1072753"/>
          </a:xfrm>
        </p:spPr>
        <p:txBody>
          <a:bodyPr/>
          <a:lstStyle/>
          <a:p>
            <a:r>
              <a:rPr lang="en-GB" dirty="0"/>
              <a:t>Why we need nanoscale microscopy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D45A0-B95B-B747-9A47-B20FAF2EF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15C5-8994-7F4B-B687-462BDB264A0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6E772EAF-CEE8-E54B-BE51-143D1098CF9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161365"/>
            <a:ext cx="9153284" cy="2061832"/>
          </a:xfr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9C25C4-840F-AD4F-8FB6-817E12312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" y="1160522"/>
            <a:ext cx="9153090" cy="2112252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E34229F2-51DD-E84F-B268-E8EA73013B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r>
              <a:rPr lang="fr-CH" dirty="0"/>
              <a:t>MT - 428 / METROLOGY</a:t>
            </a:r>
          </a:p>
        </p:txBody>
      </p:sp>
    </p:spTree>
    <p:extLst>
      <p:ext uri="{BB962C8B-B14F-4D97-AF65-F5344CB8AC3E}">
        <p14:creationId xmlns:p14="http://schemas.microsoft.com/office/powerpoint/2010/main" val="282497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499BE-7611-4F48-BA19-E5850E56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15C5-8994-7F4B-B687-462BDB264A01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705AB1B5-8C77-7147-8F13-831B8EBF85F6}"/>
              </a:ext>
            </a:extLst>
          </p:cNvPr>
          <p:cNvGrpSpPr/>
          <p:nvPr/>
        </p:nvGrpSpPr>
        <p:grpSpPr>
          <a:xfrm>
            <a:off x="1290546" y="121463"/>
            <a:ext cx="6833210" cy="5022037"/>
            <a:chOff x="-608422" y="0"/>
            <a:chExt cx="11093948" cy="8042995"/>
          </a:xfrm>
        </p:grpSpPr>
        <p:pic>
          <p:nvPicPr>
            <p:cNvPr id="260" name="Picture 135" descr="bucky">
              <a:extLst>
                <a:ext uri="{FF2B5EF4-FFF2-40B4-BE49-F238E27FC236}">
                  <a16:creationId xmlns:a16="http://schemas.microsoft.com/office/drawing/2014/main" id="{DA91B70E-BBE5-7B4C-9F9B-28B30A51A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1588" y="5979320"/>
              <a:ext cx="766763" cy="719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142" descr="red_blood_cells">
              <a:extLst>
                <a:ext uri="{FF2B5EF4-FFF2-40B4-BE49-F238E27FC236}">
                  <a16:creationId xmlns:a16="http://schemas.microsoft.com/office/drawing/2014/main" id="{2020D617-2096-7A46-99B5-1BBC4B8150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54"/>
            <a:stretch>
              <a:fillRect/>
            </a:stretch>
          </p:blipFill>
          <p:spPr bwMode="auto">
            <a:xfrm>
              <a:off x="1277938" y="3468688"/>
              <a:ext cx="1355725" cy="1082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Rectangle 31">
              <a:extLst>
                <a:ext uri="{FF2B5EF4-FFF2-40B4-BE49-F238E27FC236}">
                  <a16:creationId xmlns:a16="http://schemas.microsoft.com/office/drawing/2014/main" id="{D45D41B3-9CC5-D74E-A559-7250AC8F0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93" y="3816350"/>
              <a:ext cx="1172154" cy="406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 b="1">
                  <a:latin typeface="Arial Narrow" panose="020B0604020202020204" pitchFamily="34" charset="0"/>
                </a:rPr>
                <a:t>Red blood cells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>
                  <a:latin typeface="Arial Narrow" panose="020B0604020202020204" pitchFamily="34" charset="0"/>
                </a:rPr>
                <a:t>(~7-8 </a:t>
              </a:r>
              <a:r>
                <a:rPr lang="en-US" altLang="en-US" sz="750">
                  <a:latin typeface="Symbol" pitchFamily="2" charset="2"/>
                </a:rPr>
                <a:t>m</a:t>
              </a:r>
              <a:r>
                <a:rPr lang="en-US" altLang="en-US" sz="750">
                  <a:latin typeface="Arial Narrow" panose="020B0604020202020204" pitchFamily="34" charset="0"/>
                </a:rPr>
                <a:t>m) </a:t>
              </a:r>
            </a:p>
          </p:txBody>
        </p:sp>
        <p:pic>
          <p:nvPicPr>
            <p:cNvPr id="141" name="Picture 2" descr="mosquito">
              <a:extLst>
                <a:ext uri="{FF2B5EF4-FFF2-40B4-BE49-F238E27FC236}">
                  <a16:creationId xmlns:a16="http://schemas.microsoft.com/office/drawing/2014/main" id="{74BB5C96-09B4-EE45-AFAA-36AD30631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25" y="371475"/>
              <a:ext cx="393700" cy="301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2" name="Rectangle 12">
              <a:extLst>
                <a:ext uri="{FF2B5EF4-FFF2-40B4-BE49-F238E27FC236}">
                  <a16:creationId xmlns:a16="http://schemas.microsoft.com/office/drawing/2014/main" id="{7429E960-97AD-9248-A327-4D5772F5F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63" y="7248525"/>
              <a:ext cx="600075" cy="347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143" name="Rectangle 13">
              <a:extLst>
                <a:ext uri="{FF2B5EF4-FFF2-40B4-BE49-F238E27FC236}">
                  <a16:creationId xmlns:a16="http://schemas.microsoft.com/office/drawing/2014/main" id="{8B40F084-2753-F848-914F-12E1DFD87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5795963"/>
              <a:ext cx="757238" cy="542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144" name="Rectangle 14">
              <a:extLst>
                <a:ext uri="{FF2B5EF4-FFF2-40B4-BE49-F238E27FC236}">
                  <a16:creationId xmlns:a16="http://schemas.microsoft.com/office/drawing/2014/main" id="{5C051814-D385-7A45-A7AF-8CB4B45B9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88" y="5819775"/>
              <a:ext cx="757237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pic>
          <p:nvPicPr>
            <p:cNvPr id="145" name="Picture 15" descr="zp">
              <a:extLst>
                <a:ext uri="{FF2B5EF4-FFF2-40B4-BE49-F238E27FC236}">
                  <a16:creationId xmlns:a16="http://schemas.microsoft.com/office/drawing/2014/main" id="{A7651E01-925E-4E4A-8273-F245E8BDDB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51" t="40417" r="10062"/>
            <a:stretch>
              <a:fillRect/>
            </a:stretch>
          </p:blipFill>
          <p:spPr bwMode="auto">
            <a:xfrm>
              <a:off x="7002463" y="3640138"/>
              <a:ext cx="1270000" cy="1033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" name="Text Box 17">
              <a:extLst>
                <a:ext uri="{FF2B5EF4-FFF2-40B4-BE49-F238E27FC236}">
                  <a16:creationId xmlns:a16="http://schemas.microsoft.com/office/drawing/2014/main" id="{D5AA64FC-672A-6F47-BD5D-190F47B47F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46221" y="500193"/>
              <a:ext cx="2978150" cy="476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90000"/>
                </a:lnSpc>
              </a:pPr>
              <a:r>
                <a:rPr lang="en-US" altLang="en-US" sz="16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604020202020204" pitchFamily="34" charset="0"/>
                </a:rPr>
                <a:t>Things Natural</a:t>
              </a:r>
            </a:p>
          </p:txBody>
        </p:sp>
        <p:sp>
          <p:nvSpPr>
            <p:cNvPr id="147" name="Text Box 18">
              <a:extLst>
                <a:ext uri="{FF2B5EF4-FFF2-40B4-BE49-F238E27FC236}">
                  <a16:creationId xmlns:a16="http://schemas.microsoft.com/office/drawing/2014/main" id="{6EFE7304-7629-A34B-B5B9-8385A91EE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2374" y="487363"/>
              <a:ext cx="5011739" cy="476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90000"/>
                </a:lnSpc>
              </a:pPr>
              <a:r>
                <a:rPr lang="en-US" altLang="en-US" sz="165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604020202020204" pitchFamily="34" charset="0"/>
                </a:rPr>
                <a:t>Things Manmade</a:t>
              </a:r>
            </a:p>
          </p:txBody>
        </p:sp>
        <p:grpSp>
          <p:nvGrpSpPr>
            <p:cNvPr id="148" name="Group 19">
              <a:extLst>
                <a:ext uri="{FF2B5EF4-FFF2-40B4-BE49-F238E27FC236}">
                  <a16:creationId xmlns:a16="http://schemas.microsoft.com/office/drawing/2014/main" id="{9E8B5E8F-E1EE-8846-8809-A30CBE62A3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1463" y="2155826"/>
              <a:ext cx="1092200" cy="1236663"/>
              <a:chOff x="953" y="1403"/>
              <a:chExt cx="688" cy="779"/>
            </a:xfrm>
          </p:grpSpPr>
          <p:pic>
            <p:nvPicPr>
              <p:cNvPr id="149" name="Picture 20" descr="FMPro(1)">
                <a:extLst>
                  <a:ext uri="{FF2B5EF4-FFF2-40B4-BE49-F238E27FC236}">
                    <a16:creationId xmlns:a16="http://schemas.microsoft.com/office/drawing/2014/main" id="{CB4624BA-BAFE-C541-8287-6E8D1B1377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30" t="14688" b="6825"/>
              <a:stretch>
                <a:fillRect/>
              </a:stretch>
            </p:blipFill>
            <p:spPr bwMode="auto">
              <a:xfrm>
                <a:off x="953" y="1403"/>
                <a:ext cx="688" cy="5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0" name="Text Box 21">
                <a:extLst>
                  <a:ext uri="{FF2B5EF4-FFF2-40B4-BE49-F238E27FC236}">
                    <a16:creationId xmlns:a16="http://schemas.microsoft.com/office/drawing/2014/main" id="{AD5C3375-5CBE-2C4E-B2D0-7C889E9806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3" y="1917"/>
                <a:ext cx="589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8572" tIns="34286" rIns="68572" bIns="34286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56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hangingPunct="0">
                  <a:lnSpc>
                    <a:spcPct val="80000"/>
                  </a:lnSpc>
                </a:pPr>
                <a:r>
                  <a:rPr lang="en-US" altLang="en-US" sz="750" b="1">
                    <a:latin typeface="Arial Narrow" panose="020B0604020202020204" pitchFamily="34" charset="0"/>
                  </a:rPr>
                  <a:t>Fly ash</a:t>
                </a:r>
                <a:endParaRPr lang="en-US" altLang="en-US" sz="750">
                  <a:latin typeface="Arial Narrow" panose="020B0604020202020204" pitchFamily="34" charset="0"/>
                </a:endParaRPr>
              </a:p>
              <a:p>
                <a:pPr algn="ctr" eaLnBrk="0" hangingPunct="0">
                  <a:lnSpc>
                    <a:spcPct val="80000"/>
                  </a:lnSpc>
                </a:pPr>
                <a:r>
                  <a:rPr lang="en-US" altLang="en-US" sz="750">
                    <a:latin typeface="Arial Narrow" panose="020B0604020202020204" pitchFamily="34" charset="0"/>
                  </a:rPr>
                  <a:t>~ 10-20</a:t>
                </a:r>
                <a:r>
                  <a:rPr lang="en-US" altLang="en-US" sz="750">
                    <a:latin typeface="Symbol" pitchFamily="2" charset="2"/>
                  </a:rPr>
                  <a:t> m</a:t>
                </a:r>
                <a:r>
                  <a:rPr lang="en-US" altLang="en-US" sz="750">
                    <a:latin typeface="Arial Narrow" panose="020B0604020202020204" pitchFamily="34" charset="0"/>
                  </a:rPr>
                  <a:t>m</a:t>
                </a:r>
                <a:r>
                  <a:rPr lang="en-US" altLang="en-US" sz="825">
                    <a:latin typeface="Arial Narrow" panose="020B0604020202020204" pitchFamily="34" charset="0"/>
                  </a:rPr>
                  <a:t> </a:t>
                </a:r>
              </a:p>
            </p:txBody>
          </p:sp>
        </p:grpSp>
        <p:pic>
          <p:nvPicPr>
            <p:cNvPr id="151" name="Picture 23" descr="FMPro(3)">
              <a:extLst>
                <a:ext uri="{FF2B5EF4-FFF2-40B4-BE49-F238E27FC236}">
                  <a16:creationId xmlns:a16="http://schemas.microsoft.com/office/drawing/2014/main" id="{2F3129DA-ABE7-D845-A03A-ACCEA5BED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413" y="947738"/>
              <a:ext cx="927100" cy="73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2" name="Rectangle 24">
              <a:extLst>
                <a:ext uri="{FF2B5EF4-FFF2-40B4-BE49-F238E27FC236}">
                  <a16:creationId xmlns:a16="http://schemas.microsoft.com/office/drawing/2014/main" id="{98C3B3CC-1D9A-7C4A-BA07-966965B7C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3986" y="1117600"/>
              <a:ext cx="1029015" cy="406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 b="1">
                  <a:latin typeface="Arial Narrow" panose="020B0604020202020204" pitchFamily="34" charset="0"/>
                </a:rPr>
                <a:t>Head of a pin</a:t>
              </a:r>
              <a:endParaRPr lang="en-US" altLang="en-US" sz="750">
                <a:solidFill>
                  <a:srgbClr val="0000CC"/>
                </a:solidFill>
                <a:latin typeface="Arial Narrow" panose="020B0604020202020204" pitchFamily="34" charset="0"/>
              </a:endParaRPr>
            </a:p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>
                  <a:latin typeface="Arial Narrow" panose="020B0604020202020204" pitchFamily="34" charset="0"/>
                </a:rPr>
                <a:t>1-2 mm</a:t>
              </a:r>
            </a:p>
          </p:txBody>
        </p:sp>
        <p:grpSp>
          <p:nvGrpSpPr>
            <p:cNvPr id="153" name="Group 25">
              <a:extLst>
                <a:ext uri="{FF2B5EF4-FFF2-40B4-BE49-F238E27FC236}">
                  <a16:creationId xmlns:a16="http://schemas.microsoft.com/office/drawing/2014/main" id="{55A83008-85B8-5E4A-83A0-CC75EFFAD9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6888" y="6108700"/>
              <a:ext cx="2406650" cy="1225550"/>
              <a:chOff x="3459" y="3848"/>
              <a:chExt cx="1516" cy="772"/>
            </a:xfrm>
          </p:grpSpPr>
          <p:pic>
            <p:nvPicPr>
              <p:cNvPr id="154" name="Picture 26" descr="corral1">
                <a:extLst>
                  <a:ext uri="{FF2B5EF4-FFF2-40B4-BE49-F238E27FC236}">
                    <a16:creationId xmlns:a16="http://schemas.microsoft.com/office/drawing/2014/main" id="{18A000A3-5C4E-9848-BBF4-4844F59BA5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162" r="20842" b="10271"/>
              <a:stretch>
                <a:fillRect/>
              </a:stretch>
            </p:blipFill>
            <p:spPr bwMode="auto">
              <a:xfrm>
                <a:off x="3980" y="4009"/>
                <a:ext cx="995" cy="6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7" descr="corral3">
                <a:extLst>
                  <a:ext uri="{FF2B5EF4-FFF2-40B4-BE49-F238E27FC236}">
                    <a16:creationId xmlns:a16="http://schemas.microsoft.com/office/drawing/2014/main" id="{114C7948-5DC3-7C4C-9626-6C1F58FD82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9" y="3848"/>
                <a:ext cx="765" cy="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6" name="Text Box 28">
              <a:extLst>
                <a:ext uri="{FF2B5EF4-FFF2-40B4-BE49-F238E27FC236}">
                  <a16:creationId xmlns:a16="http://schemas.microsoft.com/office/drawing/2014/main" id="{643C83D9-8AF7-504A-B02B-A754B7B15E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1926" y="7340601"/>
              <a:ext cx="3048000" cy="702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 b="1">
                  <a:latin typeface="Arial Narrow" panose="020B0604020202020204" pitchFamily="34" charset="0"/>
                </a:rPr>
                <a:t>Quantum corral of 48 iron atoms on copper surface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 b="1">
                  <a:latin typeface="Arial Narrow" panose="020B0604020202020204" pitchFamily="34" charset="0"/>
                </a:rPr>
                <a:t>positioned one at a time with an STM tip</a:t>
              </a:r>
              <a:endParaRPr lang="en-US" altLang="en-US" sz="750">
                <a:solidFill>
                  <a:srgbClr val="0000CC"/>
                </a:solidFill>
                <a:latin typeface="Arial Narrow" panose="020B0604020202020204" pitchFamily="34" charset="0"/>
              </a:endParaRPr>
            </a:p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>
                  <a:latin typeface="Arial Narrow" panose="020B0604020202020204" pitchFamily="34" charset="0"/>
                </a:rPr>
                <a:t>Corral diameter 14 nm</a:t>
              </a:r>
            </a:p>
          </p:txBody>
        </p:sp>
        <p:sp>
          <p:nvSpPr>
            <p:cNvPr id="157" name="Rectangle 29">
              <a:extLst>
                <a:ext uri="{FF2B5EF4-FFF2-40B4-BE49-F238E27FC236}">
                  <a16:creationId xmlns:a16="http://schemas.microsoft.com/office/drawing/2014/main" id="{061A7EAB-B437-D146-BF11-31EAD2091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3328" y="3071814"/>
              <a:ext cx="1265843" cy="406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 b="1">
                  <a:latin typeface="Arial Narrow" panose="020B0604020202020204" pitchFamily="34" charset="0"/>
                </a:rPr>
                <a:t>Human hair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>
                  <a:latin typeface="Arial Narrow" panose="020B0604020202020204" pitchFamily="34" charset="0"/>
                </a:rPr>
                <a:t>~ 60-120</a:t>
              </a:r>
              <a:r>
                <a:rPr lang="en-US" altLang="en-US" sz="750">
                  <a:latin typeface="Symbol" pitchFamily="2" charset="2"/>
                </a:rPr>
                <a:t> m</a:t>
              </a:r>
              <a:r>
                <a:rPr lang="en-US" altLang="en-US" sz="750">
                  <a:latin typeface="Arial Narrow" panose="020B0604020202020204" pitchFamily="34" charset="0"/>
                </a:rPr>
                <a:t>m wide</a:t>
              </a:r>
            </a:p>
          </p:txBody>
        </p:sp>
        <p:pic>
          <p:nvPicPr>
            <p:cNvPr id="158" name="Picture 30" descr="Hair_br">
              <a:extLst>
                <a:ext uri="{FF2B5EF4-FFF2-40B4-BE49-F238E27FC236}">
                  <a16:creationId xmlns:a16="http://schemas.microsoft.com/office/drawing/2014/main" id="{F7445B60-B044-A142-AE1C-9BBF9335E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" y="2771775"/>
              <a:ext cx="1152525" cy="309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9" name="Group 33">
              <a:extLst>
                <a:ext uri="{FF2B5EF4-FFF2-40B4-BE49-F238E27FC236}">
                  <a16:creationId xmlns:a16="http://schemas.microsoft.com/office/drawing/2014/main" id="{FB6458C0-6E81-D64F-8C44-640CF377F9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1463" y="963613"/>
              <a:ext cx="1092200" cy="1220440"/>
              <a:chOff x="971" y="664"/>
              <a:chExt cx="688" cy="770"/>
            </a:xfrm>
          </p:grpSpPr>
          <p:pic>
            <p:nvPicPr>
              <p:cNvPr id="160" name="Picture 34" descr="RIFAadults">
                <a:extLst>
                  <a:ext uri="{FF2B5EF4-FFF2-40B4-BE49-F238E27FC236}">
                    <a16:creationId xmlns:a16="http://schemas.microsoft.com/office/drawing/2014/main" id="{80A36D2A-CAA6-B242-8ECC-A899EED6A7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99" r="11053"/>
              <a:stretch>
                <a:fillRect/>
              </a:stretch>
            </p:blipFill>
            <p:spPr bwMode="auto">
              <a:xfrm>
                <a:off x="971" y="664"/>
                <a:ext cx="688" cy="435"/>
              </a:xfrm>
              <a:prstGeom prst="rect">
                <a:avLst/>
              </a:prstGeom>
              <a:solidFill>
                <a:srgbClr val="B2B2B2"/>
              </a:solidFill>
              <a:ln w="12700">
                <a:solidFill>
                  <a:srgbClr val="B2B2B2"/>
                </a:solidFill>
                <a:miter lim="800000"/>
                <a:headEnd/>
                <a:tailEnd/>
              </a:ln>
            </p:spPr>
          </p:pic>
          <p:sp>
            <p:nvSpPr>
              <p:cNvPr id="161" name="Rectangle 35">
                <a:extLst>
                  <a:ext uri="{FF2B5EF4-FFF2-40B4-BE49-F238E27FC236}">
                    <a16:creationId xmlns:a16="http://schemas.microsoft.com/office/drawing/2014/main" id="{D41C8ED7-615F-1E4A-BCDA-C6CA8630E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8" y="1084"/>
                <a:ext cx="375" cy="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8572" tIns="34286" rIns="68572" bIns="34286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56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hangingPunct="0">
                  <a:lnSpc>
                    <a:spcPct val="80000"/>
                  </a:lnSpc>
                </a:pPr>
                <a:r>
                  <a:rPr lang="en-US" altLang="en-US" sz="750" b="1">
                    <a:latin typeface="Arial Narrow" panose="020B0604020202020204" pitchFamily="34" charset="0"/>
                  </a:rPr>
                  <a:t>Ant</a:t>
                </a:r>
              </a:p>
              <a:p>
                <a:pPr algn="ctr" eaLnBrk="0" hangingPunct="0">
                  <a:lnSpc>
                    <a:spcPct val="80000"/>
                  </a:lnSpc>
                </a:pPr>
                <a:r>
                  <a:rPr lang="en-US" altLang="en-US" sz="750">
                    <a:latin typeface="Arial Narrow" panose="020B0604020202020204" pitchFamily="34" charset="0"/>
                  </a:rPr>
                  <a:t>~ 5 mm</a:t>
                </a:r>
              </a:p>
            </p:txBody>
          </p:sp>
        </p:grpSp>
        <p:grpSp>
          <p:nvGrpSpPr>
            <p:cNvPr id="162" name="Group 36">
              <a:extLst>
                <a:ext uri="{FF2B5EF4-FFF2-40B4-BE49-F238E27FC236}">
                  <a16:creationId xmlns:a16="http://schemas.microsoft.com/office/drawing/2014/main" id="{77D6A33D-2317-FC42-BA7D-349263EE0C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13" y="1238250"/>
              <a:ext cx="1155700" cy="1549295"/>
              <a:chOff x="15" y="780"/>
              <a:chExt cx="728" cy="977"/>
            </a:xfrm>
          </p:grpSpPr>
          <p:pic>
            <p:nvPicPr>
              <p:cNvPr id="163" name="Picture 37" descr="Bug_2d">
                <a:extLst>
                  <a:ext uri="{FF2B5EF4-FFF2-40B4-BE49-F238E27FC236}">
                    <a16:creationId xmlns:a16="http://schemas.microsoft.com/office/drawing/2014/main" id="{AA93AB24-A555-D841-9213-DA0F85FCA6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" y="780"/>
                <a:ext cx="728" cy="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4" name="Line 38">
                <a:extLst>
                  <a:ext uri="{FF2B5EF4-FFF2-40B4-BE49-F238E27FC236}">
                    <a16:creationId xmlns:a16="http://schemas.microsoft.com/office/drawing/2014/main" id="{FAD94552-4324-3B42-A7A5-C482BA1AC0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" y="1541"/>
                <a:ext cx="1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165" name="Text Box 39">
                <a:extLst>
                  <a:ext uri="{FF2B5EF4-FFF2-40B4-BE49-F238E27FC236}">
                    <a16:creationId xmlns:a16="http://schemas.microsoft.com/office/drawing/2014/main" id="{6140DA59-12FB-0D4C-92C1-75499A7443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" y="1407"/>
                <a:ext cx="509" cy="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8572" tIns="34286" rIns="68572" bIns="34286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56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hangingPunct="0">
                  <a:lnSpc>
                    <a:spcPct val="80000"/>
                  </a:lnSpc>
                </a:pPr>
                <a:r>
                  <a:rPr lang="en-US" altLang="en-US" sz="750" b="1">
                    <a:latin typeface="Arial Narrow" panose="020B0604020202020204" pitchFamily="34" charset="0"/>
                  </a:rPr>
                  <a:t>Dust mite</a:t>
                </a:r>
              </a:p>
              <a:p>
                <a:pPr algn="ctr" eaLnBrk="0" hangingPunct="0">
                  <a:lnSpc>
                    <a:spcPct val="80000"/>
                  </a:lnSpc>
                </a:pPr>
                <a:endParaRPr lang="en-US" altLang="en-US" sz="750" b="1">
                  <a:latin typeface="Arial Narrow" panose="020B0604020202020204" pitchFamily="34" charset="0"/>
                </a:endParaRPr>
              </a:p>
              <a:p>
                <a:pPr algn="ctr" eaLnBrk="0" hangingPunct="0">
                  <a:lnSpc>
                    <a:spcPct val="80000"/>
                  </a:lnSpc>
                </a:pPr>
                <a:r>
                  <a:rPr lang="en-US" altLang="en-US" sz="750">
                    <a:latin typeface="Arial Narrow" panose="020B0604020202020204" pitchFamily="34" charset="0"/>
                  </a:rPr>
                  <a:t>200 </a:t>
                </a:r>
                <a:r>
                  <a:rPr lang="en-US" altLang="en-US" sz="750">
                    <a:latin typeface="Symbol" pitchFamily="2" charset="2"/>
                  </a:rPr>
                  <a:t>m</a:t>
                </a:r>
                <a:r>
                  <a:rPr lang="en-US" altLang="en-US" sz="750">
                    <a:latin typeface="Arial Narrow" panose="020B0604020202020204" pitchFamily="34" charset="0"/>
                  </a:rPr>
                  <a:t>m</a:t>
                </a:r>
              </a:p>
            </p:txBody>
          </p:sp>
          <p:sp>
            <p:nvSpPr>
              <p:cNvPr id="166" name="Line 40">
                <a:extLst>
                  <a:ext uri="{FF2B5EF4-FFF2-40B4-BE49-F238E27FC236}">
                    <a16:creationId xmlns:a16="http://schemas.microsoft.com/office/drawing/2014/main" id="{9E265F38-C6D5-2943-A928-71F140553C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" y="1541"/>
                <a:ext cx="1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</p:grpSp>
        <p:grpSp>
          <p:nvGrpSpPr>
            <p:cNvPr id="167" name="Group 41">
              <a:extLst>
                <a:ext uri="{FF2B5EF4-FFF2-40B4-BE49-F238E27FC236}">
                  <a16:creationId xmlns:a16="http://schemas.microsoft.com/office/drawing/2014/main" id="{89544366-EB09-E546-BCC9-81D3AA3365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750" y="6061075"/>
              <a:ext cx="866775" cy="0"/>
              <a:chOff x="109" y="2795"/>
              <a:chExt cx="546" cy="0"/>
            </a:xfrm>
          </p:grpSpPr>
          <p:sp>
            <p:nvSpPr>
              <p:cNvPr id="168" name="Line 42">
                <a:extLst>
                  <a:ext uri="{FF2B5EF4-FFF2-40B4-BE49-F238E27FC236}">
                    <a16:creationId xmlns:a16="http://schemas.microsoft.com/office/drawing/2014/main" id="{ECD24982-60C5-374E-985C-BE0F58F2FB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" y="2795"/>
                <a:ext cx="109" cy="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996600"/>
                    </a:solidFill>
                    <a:round/>
                    <a:headEnd type="stealth" w="sm" len="med"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169" name="Line 43">
                <a:extLst>
                  <a:ext uri="{FF2B5EF4-FFF2-40B4-BE49-F238E27FC236}">
                    <a16:creationId xmlns:a16="http://schemas.microsoft.com/office/drawing/2014/main" id="{C8FB95F0-C1F8-AE40-9261-92E0A7FD5A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" y="2795"/>
                <a:ext cx="109" cy="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9966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170" name="Line 44">
                <a:extLst>
                  <a:ext uri="{FF2B5EF4-FFF2-40B4-BE49-F238E27FC236}">
                    <a16:creationId xmlns:a16="http://schemas.microsoft.com/office/drawing/2014/main" id="{5A801D1D-452F-B543-A3A4-9D9B1F654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" y="2795"/>
                <a:ext cx="110" cy="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9966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171" name="Line 45">
                <a:extLst>
                  <a:ext uri="{FF2B5EF4-FFF2-40B4-BE49-F238E27FC236}">
                    <a16:creationId xmlns:a16="http://schemas.microsoft.com/office/drawing/2014/main" id="{B14087D8-B08E-6D4F-91E4-2746C0435F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" y="2795"/>
                <a:ext cx="109" cy="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9966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172" name="Line 46">
                <a:extLst>
                  <a:ext uri="{FF2B5EF4-FFF2-40B4-BE49-F238E27FC236}">
                    <a16:creationId xmlns:a16="http://schemas.microsoft.com/office/drawing/2014/main" id="{70ABA0BD-20D4-984E-B7CE-33F9B748D0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" y="2795"/>
                <a:ext cx="109" cy="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996600"/>
                    </a:solidFill>
                    <a:round/>
                    <a:headEnd/>
                    <a:tailEnd type="stealth" w="sm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</p:grpSp>
        <p:pic>
          <p:nvPicPr>
            <p:cNvPr id="173" name="Picture 47" descr="scn2_ch2">
              <a:extLst>
                <a:ext uri="{FF2B5EF4-FFF2-40B4-BE49-F238E27FC236}">
                  <a16:creationId xmlns:a16="http://schemas.microsoft.com/office/drawing/2014/main" id="{05FECEA6-5FFF-A146-9A2B-BD1CCC6BB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88" y="4797425"/>
              <a:ext cx="1133475" cy="113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66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" name="Picture 48" descr="chemfig197">
              <a:extLst>
                <a:ext uri="{FF2B5EF4-FFF2-40B4-BE49-F238E27FC236}">
                  <a16:creationId xmlns:a16="http://schemas.microsoft.com/office/drawing/2014/main" id="{9990729D-07D8-4D4A-82F3-569C15A9C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60" r="14384" b="20134"/>
            <a:stretch>
              <a:fillRect/>
            </a:stretch>
          </p:blipFill>
          <p:spPr bwMode="auto">
            <a:xfrm>
              <a:off x="1652588" y="4802188"/>
              <a:ext cx="981075" cy="132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66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" name="Rectangle 49">
              <a:extLst>
                <a:ext uri="{FF2B5EF4-FFF2-40B4-BE49-F238E27FC236}">
                  <a16:creationId xmlns:a16="http://schemas.microsoft.com/office/drawing/2014/main" id="{7800D3C2-F583-B644-86A8-A4E77329B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869" y="6197599"/>
              <a:ext cx="1068053" cy="2495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75000"/>
                </a:lnSpc>
              </a:pPr>
              <a:r>
                <a:rPr lang="en-US" altLang="en-US" sz="750" b="1">
                  <a:latin typeface="Arial Narrow" panose="020B0604020202020204" pitchFamily="34" charset="0"/>
                </a:rPr>
                <a:t>ATP synthase</a:t>
              </a:r>
              <a:endParaRPr lang="en-US" altLang="en-US" sz="750">
                <a:solidFill>
                  <a:srgbClr val="0000CC"/>
                </a:solidFill>
                <a:latin typeface="Arial Narrow" panose="020B0604020202020204" pitchFamily="34" charset="0"/>
              </a:endParaRPr>
            </a:p>
          </p:txBody>
        </p:sp>
        <p:sp>
          <p:nvSpPr>
            <p:cNvPr id="176" name="Rectangle 50">
              <a:extLst>
                <a:ext uri="{FF2B5EF4-FFF2-40B4-BE49-F238E27FC236}">
                  <a16:creationId xmlns:a16="http://schemas.microsoft.com/office/drawing/2014/main" id="{57D69A20-BB23-2E41-98AD-DF4B37E83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488" y="5694363"/>
              <a:ext cx="325437" cy="119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9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177" name="Rectangle 51">
              <a:extLst>
                <a:ext uri="{FF2B5EF4-FFF2-40B4-BE49-F238E27FC236}">
                  <a16:creationId xmlns:a16="http://schemas.microsoft.com/office/drawing/2014/main" id="{38C640C9-C698-B743-AF1B-5C0DAFF78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319" y="4779964"/>
              <a:ext cx="224937" cy="263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75000"/>
                </a:lnSpc>
              </a:pPr>
              <a:endParaRPr lang="en-US" altLang="en-US" sz="825">
                <a:latin typeface="Arial Narrow" panose="020B0604020202020204" pitchFamily="34" charset="0"/>
              </a:endParaRPr>
            </a:p>
          </p:txBody>
        </p:sp>
        <p:sp>
          <p:nvSpPr>
            <p:cNvPr id="178" name="Text Box 52">
              <a:extLst>
                <a:ext uri="{FF2B5EF4-FFF2-40B4-BE49-F238E27FC236}">
                  <a16:creationId xmlns:a16="http://schemas.microsoft.com/office/drawing/2014/main" id="{FC344954-E73F-E743-9759-D871DA42EC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188" y="5870576"/>
              <a:ext cx="1079499" cy="480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US" altLang="en-US" sz="750">
                  <a:latin typeface="Arial Narrow" panose="020B0604020202020204" pitchFamily="34" charset="0"/>
                </a:rPr>
                <a:t>~10 nm diameter</a:t>
              </a:r>
            </a:p>
          </p:txBody>
        </p:sp>
        <p:sp>
          <p:nvSpPr>
            <p:cNvPr id="179" name="Freeform 53">
              <a:extLst>
                <a:ext uri="{FF2B5EF4-FFF2-40B4-BE49-F238E27FC236}">
                  <a16:creationId xmlns:a16="http://schemas.microsoft.com/office/drawing/2014/main" id="{E7B89132-260A-C642-A6C4-0A4A07EF2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538" y="4827588"/>
              <a:ext cx="498475" cy="93662"/>
            </a:xfrm>
            <a:custGeom>
              <a:avLst/>
              <a:gdLst>
                <a:gd name="T0" fmla="*/ 0 w 254"/>
                <a:gd name="T1" fmla="*/ 37 h 37"/>
                <a:gd name="T2" fmla="*/ 134 w 254"/>
                <a:gd name="T3" fmla="*/ 1 h 37"/>
                <a:gd name="T4" fmla="*/ 254 w 254"/>
                <a:gd name="T5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4" h="37">
                  <a:moveTo>
                    <a:pt x="0" y="37"/>
                  </a:moveTo>
                  <a:cubicBezTo>
                    <a:pt x="46" y="19"/>
                    <a:pt x="92" y="2"/>
                    <a:pt x="134" y="1"/>
                  </a:cubicBezTo>
                  <a:cubicBezTo>
                    <a:pt x="176" y="0"/>
                    <a:pt x="215" y="15"/>
                    <a:pt x="254" y="31"/>
                  </a:cubicBezTo>
                </a:path>
              </a:pathLst>
            </a:custGeom>
            <a:noFill/>
            <a:ln w="6350" cmpd="sng">
              <a:solidFill>
                <a:schemeClr val="tx1"/>
              </a:solidFill>
              <a:round/>
              <a:headEnd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pic>
          <p:nvPicPr>
            <p:cNvPr id="180" name="Picture 54">
              <a:extLst>
                <a:ext uri="{FF2B5EF4-FFF2-40B4-BE49-F238E27FC236}">
                  <a16:creationId xmlns:a16="http://schemas.microsoft.com/office/drawing/2014/main" id="{12D5B660-060E-644C-8AE3-48903A4979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53" b="4482"/>
            <a:stretch>
              <a:fillRect/>
            </a:stretch>
          </p:blipFill>
          <p:spPr bwMode="auto">
            <a:xfrm>
              <a:off x="7267575" y="4895850"/>
              <a:ext cx="1004888" cy="1082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1" name="Rectangle 55">
              <a:extLst>
                <a:ext uri="{FF2B5EF4-FFF2-40B4-BE49-F238E27FC236}">
                  <a16:creationId xmlns:a16="http://schemas.microsoft.com/office/drawing/2014/main" id="{302B8AD6-F6F4-A04B-8AA3-F36722774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6138" y="5965824"/>
              <a:ext cx="1414189" cy="29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Nanotube electrode</a:t>
              </a:r>
            </a:p>
          </p:txBody>
        </p:sp>
        <p:sp>
          <p:nvSpPr>
            <p:cNvPr id="182" name="Rectangle 56">
              <a:extLst>
                <a:ext uri="{FF2B5EF4-FFF2-40B4-BE49-F238E27FC236}">
                  <a16:creationId xmlns:a16="http://schemas.microsoft.com/office/drawing/2014/main" id="{DD06702A-C791-DC4A-BD2F-C0A709FE3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3389" y="7081839"/>
              <a:ext cx="1281459" cy="406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 b="1">
                  <a:latin typeface="Arial Narrow" panose="020B0604020202020204" pitchFamily="34" charset="0"/>
                </a:rPr>
                <a:t>Carbon nanotube</a:t>
              </a:r>
              <a:endParaRPr lang="en-US" altLang="en-US" sz="750">
                <a:solidFill>
                  <a:srgbClr val="0000CC"/>
                </a:solidFill>
                <a:latin typeface="Arial Narrow" panose="020B0604020202020204" pitchFamily="34" charset="0"/>
              </a:endParaRPr>
            </a:p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>
                  <a:latin typeface="Arial Narrow" panose="020B0604020202020204" pitchFamily="34" charset="0"/>
                </a:rPr>
                <a:t>~1.3 nm diameter</a:t>
              </a:r>
            </a:p>
          </p:txBody>
        </p:sp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9547073B-3EF6-9B45-A4F2-7358CC081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3050" y="5362575"/>
              <a:ext cx="1023938" cy="1139825"/>
            </a:xfrm>
            <a:custGeom>
              <a:avLst/>
              <a:gdLst>
                <a:gd name="T0" fmla="*/ 427 w 427"/>
                <a:gd name="T1" fmla="*/ 773 h 773"/>
                <a:gd name="T2" fmla="*/ 264 w 427"/>
                <a:gd name="T3" fmla="*/ 155 h 773"/>
                <a:gd name="T4" fmla="*/ 0 w 427"/>
                <a:gd name="T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7" h="773">
                  <a:moveTo>
                    <a:pt x="427" y="773"/>
                  </a:moveTo>
                  <a:cubicBezTo>
                    <a:pt x="381" y="528"/>
                    <a:pt x="335" y="284"/>
                    <a:pt x="264" y="155"/>
                  </a:cubicBezTo>
                  <a:cubicBezTo>
                    <a:pt x="193" y="26"/>
                    <a:pt x="96" y="13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184" name="Rectangle 58">
              <a:extLst>
                <a:ext uri="{FF2B5EF4-FFF2-40B4-BE49-F238E27FC236}">
                  <a16:creationId xmlns:a16="http://schemas.microsoft.com/office/drawing/2014/main" id="{B4A59C5F-6A00-6140-A430-7FF340CB3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6136" y="1225550"/>
              <a:ext cx="1718627" cy="4752975"/>
            </a:xfrm>
            <a:prstGeom prst="rect">
              <a:avLst/>
            </a:prstGeom>
            <a:solidFill>
              <a:srgbClr val="FFFFF7">
                <a:alpha val="50000"/>
              </a:srgbClr>
            </a:solidFill>
            <a:ln w="19050">
              <a:solidFill>
                <a:srgbClr val="1C1C1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 anchor="ctr"/>
            <a:lstStyle>
              <a:lvl1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en-US" altLang="en-US" sz="2250" b="1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4020202020204" pitchFamily="34" charset="0"/>
              </a:endParaRPr>
            </a:p>
          </p:txBody>
        </p:sp>
        <p:graphicFrame>
          <p:nvGraphicFramePr>
            <p:cNvPr id="185" name="Object 59">
              <a:extLst>
                <a:ext uri="{FF2B5EF4-FFF2-40B4-BE49-F238E27FC236}">
                  <a16:creationId xmlns:a16="http://schemas.microsoft.com/office/drawing/2014/main" id="{31144561-039C-0A42-BC99-D7767815815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912225" y="3211513"/>
            <a:ext cx="668338" cy="652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9" name="Document" r:id="rId18" imgW="28613100" imgH="33274000" progId="ChemWindow.Document">
                    <p:embed/>
                  </p:oleObj>
                </mc:Choice>
                <mc:Fallback>
                  <p:oleObj name="Document" r:id="rId18" imgW="28613100" imgH="33274000" progId="ChemWindow.Document">
                    <p:embed/>
                    <p:pic>
                      <p:nvPicPr>
                        <p:cNvPr id="185" name="Object 59">
                          <a:extLst>
                            <a:ext uri="{FF2B5EF4-FFF2-40B4-BE49-F238E27FC236}">
                              <a16:creationId xmlns:a16="http://schemas.microsoft.com/office/drawing/2014/main" id="{31144561-039C-0A42-BC99-D7767815815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12225" y="3211513"/>
                          <a:ext cx="668338" cy="652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6" name="AutoShape 60">
              <a:extLst>
                <a:ext uri="{FF2B5EF4-FFF2-40B4-BE49-F238E27FC236}">
                  <a16:creationId xmlns:a16="http://schemas.microsoft.com/office/drawing/2014/main" id="{4892F3EB-449B-5142-81B3-B83ACA8453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204325" y="3489325"/>
              <a:ext cx="26988" cy="776288"/>
            </a:xfrm>
            <a:prstGeom prst="leftBracket">
              <a:avLst>
                <a:gd name="adj" fmla="val 74307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pic>
          <p:nvPicPr>
            <p:cNvPr id="187" name="Picture 61">
              <a:extLst>
                <a:ext uri="{FF2B5EF4-FFF2-40B4-BE49-F238E27FC236}">
                  <a16:creationId xmlns:a16="http://schemas.microsoft.com/office/drawing/2014/main" id="{133D3FAF-4BD7-5740-84A4-C1412733A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4925" y="3903663"/>
              <a:ext cx="633413" cy="595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" name="Text Box 62">
              <a:extLst>
                <a:ext uri="{FF2B5EF4-FFF2-40B4-BE49-F238E27FC236}">
                  <a16:creationId xmlns:a16="http://schemas.microsoft.com/office/drawing/2014/main" id="{AA24C173-C4A3-0C44-B008-365F788433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58213" y="1325563"/>
              <a:ext cx="1511301" cy="29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altLang="en-US" sz="900">
                  <a:solidFill>
                    <a:srgbClr val="1C1C1C"/>
                  </a:solidFill>
                  <a:latin typeface="Arial Black" panose="020B0604020202020204" pitchFamily="34" charset="0"/>
                </a:rPr>
                <a:t>The Challenge</a:t>
              </a:r>
            </a:p>
            <a:p>
              <a:pPr algn="ctr" eaLnBrk="0" hangingPunct="0">
                <a:lnSpc>
                  <a:spcPct val="80000"/>
                </a:lnSpc>
              </a:pPr>
              <a:endParaRPr lang="en-US" altLang="en-US" sz="600">
                <a:solidFill>
                  <a:srgbClr val="1C1C1C"/>
                </a:solidFill>
                <a:latin typeface="Arial Black" panose="020B0604020202020204" pitchFamily="34" charset="0"/>
              </a:endParaRPr>
            </a:p>
          </p:txBody>
        </p:sp>
        <p:sp>
          <p:nvSpPr>
            <p:cNvPr id="189" name="Rectangle 63">
              <a:extLst>
                <a:ext uri="{FF2B5EF4-FFF2-40B4-BE49-F238E27FC236}">
                  <a16:creationId xmlns:a16="http://schemas.microsoft.com/office/drawing/2014/main" id="{4E8EB8F2-F680-E74B-B8CB-B8173C0BB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1725" y="4667251"/>
              <a:ext cx="1193801" cy="1249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lnSpc>
                  <a:spcPct val="75000"/>
                </a:lnSpc>
              </a:pPr>
              <a:r>
                <a:rPr lang="en-US" altLang="en-US" sz="675" b="1" i="1">
                  <a:solidFill>
                    <a:srgbClr val="1C1C1C"/>
                  </a:solidFill>
                  <a:latin typeface="Times New Roman" panose="02020603050405020304" pitchFamily="18" charset="0"/>
                </a:rPr>
                <a:t>Fabricate and combine nanoscale building blocks to make useful devices, e.g., a photosynthetic reaction center with integral semiconductor storage.</a:t>
              </a:r>
            </a:p>
          </p:txBody>
        </p:sp>
        <p:pic>
          <p:nvPicPr>
            <p:cNvPr id="190" name="Picture 64" descr="DNA-Dend-Por3">
              <a:extLst>
                <a:ext uri="{FF2B5EF4-FFF2-40B4-BE49-F238E27FC236}">
                  <a16:creationId xmlns:a16="http://schemas.microsoft.com/office/drawing/2014/main" id="{0C3765CF-D410-994D-A1EC-E0D4D640B7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7450" y="1616075"/>
              <a:ext cx="1163638" cy="16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99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1" name="Rectangle 65">
              <a:extLst>
                <a:ext uri="{FF2B5EF4-FFF2-40B4-BE49-F238E27FC236}">
                  <a16:creationId xmlns:a16="http://schemas.microsoft.com/office/drawing/2014/main" id="{47D15803-D23B-0341-AD6A-FC8B3E763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3901" y="747713"/>
              <a:ext cx="2683599" cy="6948487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endParaRPr lang="en-US" altLang="en-US" sz="9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92" name="Rectangle 66">
              <a:extLst>
                <a:ext uri="{FF2B5EF4-FFF2-40B4-BE49-F238E27FC236}">
                  <a16:creationId xmlns:a16="http://schemas.microsoft.com/office/drawing/2014/main" id="{338FBF86-F2D4-C74B-9D42-BBCD7EE97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3013" y="4319588"/>
              <a:ext cx="141287" cy="268287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193" name="Rectangle 67">
              <a:extLst>
                <a:ext uri="{FF2B5EF4-FFF2-40B4-BE49-F238E27FC236}">
                  <a16:creationId xmlns:a16="http://schemas.microsoft.com/office/drawing/2014/main" id="{CDF7B209-4C31-D44B-8B7D-8819C72B5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6188" y="4262438"/>
              <a:ext cx="138112" cy="7937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194" name="Line 68">
              <a:extLst>
                <a:ext uri="{FF2B5EF4-FFF2-40B4-BE49-F238E27FC236}">
                  <a16:creationId xmlns:a16="http://schemas.microsoft.com/office/drawing/2014/main" id="{2C09DAE2-4135-C44E-9984-3ACD6109A96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2120969" y="5826920"/>
              <a:ext cx="17160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stealth" w="sm" len="lg"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195" name="Line 69">
              <a:extLst>
                <a:ext uri="{FF2B5EF4-FFF2-40B4-BE49-F238E27FC236}">
                  <a16:creationId xmlns:a16="http://schemas.microsoft.com/office/drawing/2014/main" id="{FB43C96A-A9AB-A64D-90D5-7E7F0A1AD9A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2113825" y="3429000"/>
              <a:ext cx="173037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stealth" w="sm" len="lg"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196" name="Text Box 70">
              <a:extLst>
                <a:ext uri="{FF2B5EF4-FFF2-40B4-BE49-F238E27FC236}">
                  <a16:creationId xmlns:a16="http://schemas.microsoft.com/office/drawing/2014/main" id="{C570F3B1-F480-514F-AD72-C3A089D861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405927" y="3100934"/>
              <a:ext cx="1149349" cy="63708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US" altLang="en-US" sz="1050" b="1">
                  <a:solidFill>
                    <a:srgbClr val="FF0000"/>
                  </a:solidFill>
                </a:rPr>
                <a:t>Microworld</a:t>
              </a:r>
              <a:endParaRPr lang="en-US" altLang="en-US" sz="1050" b="1"/>
            </a:p>
          </p:txBody>
        </p:sp>
        <p:sp>
          <p:nvSpPr>
            <p:cNvPr id="197" name="Text Box 71">
              <a:extLst>
                <a:ext uri="{FF2B5EF4-FFF2-40B4-BE49-F238E27FC236}">
                  <a16:creationId xmlns:a16="http://schemas.microsoft.com/office/drawing/2014/main" id="{F3ACABBF-1C63-CB49-B822-1D20653F30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9700" y="7335838"/>
              <a:ext cx="630827" cy="29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0.1 nm</a:t>
              </a:r>
            </a:p>
          </p:txBody>
        </p:sp>
        <p:sp>
          <p:nvSpPr>
            <p:cNvPr id="198" name="Text Box 72">
              <a:extLst>
                <a:ext uri="{FF2B5EF4-FFF2-40B4-BE49-F238E27FC236}">
                  <a16:creationId xmlns:a16="http://schemas.microsoft.com/office/drawing/2014/main" id="{B6B1FE6F-79F7-5B4C-B640-91F3B8DE3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2563" y="6530976"/>
              <a:ext cx="1294473" cy="29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solidFill>
                    <a:srgbClr val="FF0000"/>
                  </a:solidFill>
                  <a:latin typeface="Arial Narrow" panose="020B0604020202020204" pitchFamily="34" charset="0"/>
                </a:rPr>
                <a:t>1 nanometer (nm)</a:t>
              </a:r>
              <a:endParaRPr lang="en-US" altLang="en-US" sz="750" b="1">
                <a:latin typeface="Arial Narrow" panose="020B0604020202020204" pitchFamily="34" charset="0"/>
              </a:endParaRPr>
            </a:p>
          </p:txBody>
        </p:sp>
        <p:sp>
          <p:nvSpPr>
            <p:cNvPr id="199" name="Text Box 73">
              <a:extLst>
                <a:ext uri="{FF2B5EF4-FFF2-40B4-BE49-F238E27FC236}">
                  <a16:creationId xmlns:a16="http://schemas.microsoft.com/office/drawing/2014/main" id="{81E64472-E9C1-774A-8859-C61877AF4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9700" y="5657850"/>
              <a:ext cx="714108" cy="480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0.01 </a:t>
              </a:r>
              <a:r>
                <a:rPr lang="en-US" altLang="en-US" sz="750" b="1">
                  <a:latin typeface="Symbol" pitchFamily="2" charset="2"/>
                </a:rPr>
                <a:t>m</a:t>
              </a:r>
              <a:r>
                <a:rPr lang="en-US" altLang="en-US" sz="750" b="1">
                  <a:latin typeface="Arial Narrow" panose="020B0604020202020204" pitchFamily="34" charset="0"/>
                </a:rPr>
                <a:t>m</a:t>
              </a:r>
            </a:p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10 nm</a:t>
              </a:r>
            </a:p>
          </p:txBody>
        </p:sp>
        <p:sp>
          <p:nvSpPr>
            <p:cNvPr id="200" name="Text Box 74">
              <a:extLst>
                <a:ext uri="{FF2B5EF4-FFF2-40B4-BE49-F238E27FC236}">
                  <a16:creationId xmlns:a16="http://schemas.microsoft.com/office/drawing/2014/main" id="{2BEB5727-A07C-9147-B1CE-ED0AEF3026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9700" y="4851401"/>
              <a:ext cx="664660" cy="480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0.1 </a:t>
              </a:r>
              <a:r>
                <a:rPr lang="en-US" altLang="en-US" sz="750" b="1">
                  <a:latin typeface="Symbol" pitchFamily="2" charset="2"/>
                </a:rPr>
                <a:t>m</a:t>
              </a:r>
              <a:r>
                <a:rPr lang="en-US" altLang="en-US" sz="750" b="1">
                  <a:latin typeface="Arial Narrow" panose="020B0604020202020204" pitchFamily="34" charset="0"/>
                </a:rPr>
                <a:t>m</a:t>
              </a:r>
            </a:p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100 nm</a:t>
              </a:r>
            </a:p>
          </p:txBody>
        </p:sp>
        <p:sp>
          <p:nvSpPr>
            <p:cNvPr id="201" name="Text Box 75">
              <a:extLst>
                <a:ext uri="{FF2B5EF4-FFF2-40B4-BE49-F238E27FC236}">
                  <a16:creationId xmlns:a16="http://schemas.microsoft.com/office/drawing/2014/main" id="{40BF3221-FAD9-244F-9257-5DC9D6E780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2563" y="4124325"/>
              <a:ext cx="1171575" cy="480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solidFill>
                    <a:srgbClr val="FF0000"/>
                  </a:solidFill>
                  <a:latin typeface="Arial Narrow" panose="020B0604020202020204" pitchFamily="34" charset="0"/>
                </a:rPr>
                <a:t>1 micrometer (</a:t>
              </a:r>
              <a:r>
                <a:rPr lang="en-US" altLang="en-US" sz="750" b="1">
                  <a:solidFill>
                    <a:srgbClr val="FF0000"/>
                  </a:solidFill>
                  <a:latin typeface="Symbol" pitchFamily="2" charset="2"/>
                </a:rPr>
                <a:t>m</a:t>
              </a:r>
              <a:r>
                <a:rPr lang="en-US" altLang="en-US" sz="750" b="1">
                  <a:solidFill>
                    <a:srgbClr val="FF0000"/>
                  </a:solidFill>
                  <a:latin typeface="Arial Narrow" panose="020B0604020202020204" pitchFamily="34" charset="0"/>
                </a:rPr>
                <a:t>m)</a:t>
              </a:r>
              <a:endParaRPr lang="en-US" altLang="en-US" sz="750" b="1">
                <a:latin typeface="Arial Narrow" panose="020B0604020202020204" pitchFamily="34" charset="0"/>
              </a:endParaRPr>
            </a:p>
          </p:txBody>
        </p:sp>
        <p:sp>
          <p:nvSpPr>
            <p:cNvPr id="202" name="Text Box 76">
              <a:extLst>
                <a:ext uri="{FF2B5EF4-FFF2-40B4-BE49-F238E27FC236}">
                  <a16:creationId xmlns:a16="http://schemas.microsoft.com/office/drawing/2014/main" id="{91E38D52-0F26-4A41-85BE-759BBAC4B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9700" y="3248025"/>
              <a:ext cx="704851" cy="665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0.01 mm</a:t>
              </a:r>
            </a:p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10 </a:t>
              </a:r>
              <a:r>
                <a:rPr lang="en-US" altLang="en-US" sz="750" b="1">
                  <a:latin typeface="Symbol" pitchFamily="2" charset="2"/>
                </a:rPr>
                <a:t>m</a:t>
              </a:r>
              <a:r>
                <a:rPr lang="en-US" altLang="en-US" sz="750" b="1">
                  <a:latin typeface="Arial Narrow" panose="020B0604020202020204" pitchFamily="34" charset="0"/>
                </a:rPr>
                <a:t>m</a:t>
              </a:r>
            </a:p>
          </p:txBody>
        </p:sp>
        <p:sp>
          <p:nvSpPr>
            <p:cNvPr id="203" name="Text Box 77">
              <a:extLst>
                <a:ext uri="{FF2B5EF4-FFF2-40B4-BE49-F238E27FC236}">
                  <a16:creationId xmlns:a16="http://schemas.microsoft.com/office/drawing/2014/main" id="{D35E5B4D-8C9D-F64E-AC69-03765932F1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9700" y="2443163"/>
              <a:ext cx="704851" cy="480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0.1 mm</a:t>
              </a:r>
            </a:p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100 </a:t>
              </a:r>
              <a:r>
                <a:rPr lang="en-US" altLang="en-US" sz="750" b="1">
                  <a:latin typeface="Symbol" pitchFamily="2" charset="2"/>
                </a:rPr>
                <a:t>m</a:t>
              </a:r>
              <a:r>
                <a:rPr lang="en-US" altLang="en-US" sz="750" b="1">
                  <a:latin typeface="Arial Narrow" panose="020B0604020202020204" pitchFamily="34" charset="0"/>
                </a:rPr>
                <a:t>m</a:t>
              </a:r>
            </a:p>
          </p:txBody>
        </p:sp>
        <p:sp>
          <p:nvSpPr>
            <p:cNvPr id="204" name="Text Box 78">
              <a:extLst>
                <a:ext uri="{FF2B5EF4-FFF2-40B4-BE49-F238E27FC236}">
                  <a16:creationId xmlns:a16="http://schemas.microsoft.com/office/drawing/2014/main" id="{F01D3111-0AC2-FA4F-9334-83CC60716E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2563" y="1720850"/>
              <a:ext cx="1069975" cy="480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solidFill>
                    <a:srgbClr val="FF0000"/>
                  </a:solidFill>
                  <a:latin typeface="Arial Narrow" panose="020B0604020202020204" pitchFamily="34" charset="0"/>
                </a:rPr>
                <a:t>1 millimeter (mm)</a:t>
              </a:r>
            </a:p>
          </p:txBody>
        </p:sp>
        <p:sp>
          <p:nvSpPr>
            <p:cNvPr id="205" name="Text Box 79">
              <a:extLst>
                <a:ext uri="{FF2B5EF4-FFF2-40B4-BE49-F238E27FC236}">
                  <a16:creationId xmlns:a16="http://schemas.microsoft.com/office/drawing/2014/main" id="{9041DA3C-B59E-9D4B-8FE4-A3AB6E0D4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9700" y="841376"/>
              <a:ext cx="942974" cy="480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1 cm</a:t>
              </a:r>
            </a:p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10 mm</a:t>
              </a:r>
            </a:p>
          </p:txBody>
        </p:sp>
        <p:sp>
          <p:nvSpPr>
            <p:cNvPr id="206" name="Text Box 80">
              <a:extLst>
                <a:ext uri="{FF2B5EF4-FFF2-40B4-BE49-F238E27FC236}">
                  <a16:creationId xmlns:a16="http://schemas.microsoft.com/office/drawing/2014/main" id="{88716AFC-FE47-5A44-85DC-16065981A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2637" y="903288"/>
              <a:ext cx="591789" cy="29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10</a:t>
              </a:r>
              <a:r>
                <a:rPr lang="en-US" altLang="en-US" sz="750" b="1" baseline="34000">
                  <a:latin typeface="Arial Narrow" panose="020B0604020202020204" pitchFamily="34" charset="0"/>
                </a:rPr>
                <a:t>-2</a:t>
              </a:r>
              <a:r>
                <a:rPr lang="en-US" altLang="en-US" sz="750" b="1">
                  <a:latin typeface="Arial Narrow" panose="020B0604020202020204" pitchFamily="34" charset="0"/>
                </a:rPr>
                <a:t> m</a:t>
              </a:r>
            </a:p>
          </p:txBody>
        </p:sp>
        <p:sp>
          <p:nvSpPr>
            <p:cNvPr id="207" name="Text Box 81">
              <a:extLst>
                <a:ext uri="{FF2B5EF4-FFF2-40B4-BE49-F238E27FC236}">
                  <a16:creationId xmlns:a16="http://schemas.microsoft.com/office/drawing/2014/main" id="{713C7E45-5750-FD4F-AAD0-55F2887CA9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2637" y="1706563"/>
              <a:ext cx="591789" cy="29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10</a:t>
              </a:r>
              <a:r>
                <a:rPr lang="en-US" altLang="en-US" sz="750" b="1" baseline="34000">
                  <a:latin typeface="Arial Narrow" panose="020B0604020202020204" pitchFamily="34" charset="0"/>
                </a:rPr>
                <a:t>-3</a:t>
              </a:r>
              <a:r>
                <a:rPr lang="en-US" altLang="en-US" sz="750" b="1">
                  <a:latin typeface="Arial Narrow" panose="020B0604020202020204" pitchFamily="34" charset="0"/>
                </a:rPr>
                <a:t> m</a:t>
              </a:r>
            </a:p>
          </p:txBody>
        </p:sp>
        <p:sp>
          <p:nvSpPr>
            <p:cNvPr id="208" name="Text Box 82">
              <a:extLst>
                <a:ext uri="{FF2B5EF4-FFF2-40B4-BE49-F238E27FC236}">
                  <a16:creationId xmlns:a16="http://schemas.microsoft.com/office/drawing/2014/main" id="{9B9774AB-9842-0B46-B55F-C0EE1E859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2637" y="2508249"/>
              <a:ext cx="591789" cy="29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10</a:t>
              </a:r>
              <a:r>
                <a:rPr lang="en-US" altLang="en-US" sz="750" b="1" baseline="34000">
                  <a:latin typeface="Arial Narrow" panose="020B0604020202020204" pitchFamily="34" charset="0"/>
                </a:rPr>
                <a:t>-4</a:t>
              </a:r>
              <a:r>
                <a:rPr lang="en-US" altLang="en-US" sz="750" b="1">
                  <a:latin typeface="Arial Narrow" panose="020B0604020202020204" pitchFamily="34" charset="0"/>
                </a:rPr>
                <a:t> m</a:t>
              </a:r>
            </a:p>
          </p:txBody>
        </p:sp>
        <p:sp>
          <p:nvSpPr>
            <p:cNvPr id="209" name="Text Box 83">
              <a:extLst>
                <a:ext uri="{FF2B5EF4-FFF2-40B4-BE49-F238E27FC236}">
                  <a16:creationId xmlns:a16="http://schemas.microsoft.com/office/drawing/2014/main" id="{39677CFA-7701-6148-8151-96C4442BEA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2637" y="3311524"/>
              <a:ext cx="591789" cy="29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10</a:t>
              </a:r>
              <a:r>
                <a:rPr lang="en-US" altLang="en-US" sz="750" b="1" baseline="34000">
                  <a:latin typeface="Arial Narrow" panose="020B0604020202020204" pitchFamily="34" charset="0"/>
                </a:rPr>
                <a:t>-5</a:t>
              </a:r>
              <a:r>
                <a:rPr lang="en-US" altLang="en-US" sz="750" b="1">
                  <a:latin typeface="Arial Narrow" panose="020B0604020202020204" pitchFamily="34" charset="0"/>
                </a:rPr>
                <a:t> m</a:t>
              </a:r>
            </a:p>
          </p:txBody>
        </p:sp>
        <p:sp>
          <p:nvSpPr>
            <p:cNvPr id="210" name="Text Box 84">
              <a:extLst>
                <a:ext uri="{FF2B5EF4-FFF2-40B4-BE49-F238E27FC236}">
                  <a16:creationId xmlns:a16="http://schemas.microsoft.com/office/drawing/2014/main" id="{DA45C68B-C277-714C-BBA7-B63DC63DE9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2637" y="4113214"/>
              <a:ext cx="591789" cy="29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10</a:t>
              </a:r>
              <a:r>
                <a:rPr lang="en-US" altLang="en-US" sz="750" b="1" baseline="34000">
                  <a:latin typeface="Arial Narrow" panose="020B0604020202020204" pitchFamily="34" charset="0"/>
                </a:rPr>
                <a:t>-6</a:t>
              </a:r>
              <a:r>
                <a:rPr lang="en-US" altLang="en-US" sz="750" b="1">
                  <a:latin typeface="Arial Narrow" panose="020B0604020202020204" pitchFamily="34" charset="0"/>
                </a:rPr>
                <a:t> m</a:t>
              </a:r>
            </a:p>
          </p:txBody>
        </p:sp>
        <p:sp>
          <p:nvSpPr>
            <p:cNvPr id="211" name="Text Box 85">
              <a:extLst>
                <a:ext uri="{FF2B5EF4-FFF2-40B4-BE49-F238E27FC236}">
                  <a16:creationId xmlns:a16="http://schemas.microsoft.com/office/drawing/2014/main" id="{8C090E89-42F4-B340-AF2D-E90080CFD5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2637" y="4914900"/>
              <a:ext cx="591789" cy="29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10</a:t>
              </a:r>
              <a:r>
                <a:rPr lang="en-US" altLang="en-US" sz="750" b="1" baseline="34000">
                  <a:latin typeface="Arial Narrow" panose="020B0604020202020204" pitchFamily="34" charset="0"/>
                </a:rPr>
                <a:t>-7</a:t>
              </a:r>
              <a:r>
                <a:rPr lang="en-US" altLang="en-US" sz="750" b="1">
                  <a:latin typeface="Arial Narrow" panose="020B0604020202020204" pitchFamily="34" charset="0"/>
                </a:rPr>
                <a:t> m</a:t>
              </a:r>
            </a:p>
          </p:txBody>
        </p:sp>
        <p:sp>
          <p:nvSpPr>
            <p:cNvPr id="212" name="Text Box 86">
              <a:extLst>
                <a:ext uri="{FF2B5EF4-FFF2-40B4-BE49-F238E27FC236}">
                  <a16:creationId xmlns:a16="http://schemas.microsoft.com/office/drawing/2014/main" id="{7B9C0F55-09EC-4D44-BBED-BAA0D8E681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2637" y="5718175"/>
              <a:ext cx="591789" cy="29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10</a:t>
              </a:r>
              <a:r>
                <a:rPr lang="en-US" altLang="en-US" sz="750" b="1" baseline="34000">
                  <a:latin typeface="Arial Narrow" panose="020B0604020202020204" pitchFamily="34" charset="0"/>
                </a:rPr>
                <a:t>-8</a:t>
              </a:r>
              <a:r>
                <a:rPr lang="en-US" altLang="en-US" sz="750" b="1">
                  <a:latin typeface="Arial Narrow" panose="020B0604020202020204" pitchFamily="34" charset="0"/>
                </a:rPr>
                <a:t> m</a:t>
              </a:r>
            </a:p>
          </p:txBody>
        </p:sp>
        <p:sp>
          <p:nvSpPr>
            <p:cNvPr id="213" name="Text Box 87">
              <a:extLst>
                <a:ext uri="{FF2B5EF4-FFF2-40B4-BE49-F238E27FC236}">
                  <a16:creationId xmlns:a16="http://schemas.microsoft.com/office/drawing/2014/main" id="{4875FAA4-6DD1-6342-9862-922F0B75DB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2637" y="6519861"/>
              <a:ext cx="591789" cy="29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10</a:t>
              </a:r>
              <a:r>
                <a:rPr lang="en-US" altLang="en-US" sz="750" b="1" baseline="34000">
                  <a:latin typeface="Arial Narrow" panose="020B0604020202020204" pitchFamily="34" charset="0"/>
                </a:rPr>
                <a:t>-9</a:t>
              </a:r>
              <a:r>
                <a:rPr lang="en-US" altLang="en-US" sz="750" b="1">
                  <a:latin typeface="Arial Narrow" panose="020B0604020202020204" pitchFamily="34" charset="0"/>
                </a:rPr>
                <a:t> m</a:t>
              </a:r>
            </a:p>
          </p:txBody>
        </p:sp>
        <p:sp>
          <p:nvSpPr>
            <p:cNvPr id="214" name="Text Box 88">
              <a:extLst>
                <a:ext uri="{FF2B5EF4-FFF2-40B4-BE49-F238E27FC236}">
                  <a16:creationId xmlns:a16="http://schemas.microsoft.com/office/drawing/2014/main" id="{F9BC53D5-A7F0-D143-B429-0E9C44DA08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1362" y="7323136"/>
              <a:ext cx="638635" cy="29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latin typeface="Arial Narrow" panose="020B0604020202020204" pitchFamily="34" charset="0"/>
                </a:rPr>
                <a:t>10</a:t>
              </a:r>
              <a:r>
                <a:rPr lang="en-US" altLang="en-US" sz="750" b="1" baseline="34000">
                  <a:latin typeface="Arial Narrow" panose="020B0604020202020204" pitchFamily="34" charset="0"/>
                </a:rPr>
                <a:t>-10</a:t>
              </a:r>
              <a:r>
                <a:rPr lang="en-US" altLang="en-US" sz="750" b="1">
                  <a:latin typeface="Arial Narrow" panose="020B0604020202020204" pitchFamily="34" charset="0"/>
                </a:rPr>
                <a:t> m</a:t>
              </a:r>
            </a:p>
          </p:txBody>
        </p:sp>
        <p:sp>
          <p:nvSpPr>
            <p:cNvPr id="215" name="Rectangle 89">
              <a:extLst>
                <a:ext uri="{FF2B5EF4-FFF2-40B4-BE49-F238E27FC236}">
                  <a16:creationId xmlns:a16="http://schemas.microsoft.com/office/drawing/2014/main" id="{4A596581-73F8-C248-83CF-B46580A3FF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84529" y="4294268"/>
              <a:ext cx="547831" cy="352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altLang="en-US" sz="600" b="1">
                  <a:latin typeface="Arial Narrow" panose="020B0604020202020204" pitchFamily="34" charset="0"/>
                </a:rPr>
                <a:t>Visible</a:t>
              </a:r>
            </a:p>
            <a:p>
              <a:pPr algn="ctr" eaLnBrk="0" hangingPunct="0">
                <a:lnSpc>
                  <a:spcPct val="80000"/>
                </a:lnSpc>
              </a:pPr>
              <a:endParaRPr lang="en-US" altLang="en-US" sz="600">
                <a:latin typeface="Arial Narrow" panose="020B0604020202020204" pitchFamily="34" charset="0"/>
              </a:endParaRPr>
            </a:p>
          </p:txBody>
        </p:sp>
        <p:sp>
          <p:nvSpPr>
            <p:cNvPr id="216" name="Text Box 90">
              <a:extLst>
                <a:ext uri="{FF2B5EF4-FFF2-40B4-BE49-F238E27FC236}">
                  <a16:creationId xmlns:a16="http://schemas.microsoft.com/office/drawing/2014/main" id="{EA3B4404-F6FD-AF4C-9041-A19701C52F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415449" y="5502822"/>
              <a:ext cx="1130300" cy="63708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US" altLang="en-US" sz="1050" b="1" dirty="0">
                  <a:solidFill>
                    <a:srgbClr val="FF0000"/>
                  </a:solidFill>
                </a:rPr>
                <a:t>Nanoworld</a:t>
              </a:r>
              <a:endParaRPr lang="en-US" altLang="en-US" sz="1050" b="1" dirty="0"/>
            </a:p>
          </p:txBody>
        </p:sp>
        <p:sp>
          <p:nvSpPr>
            <p:cNvPr id="217" name="Rectangle 91">
              <a:extLst>
                <a:ext uri="{FF2B5EF4-FFF2-40B4-BE49-F238E27FC236}">
                  <a16:creationId xmlns:a16="http://schemas.microsoft.com/office/drawing/2014/main" id="{A7D35AE2-C128-5648-A04E-96CD4FD51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1" y="3990975"/>
              <a:ext cx="1448022" cy="29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solidFill>
                    <a:srgbClr val="FF0000"/>
                  </a:solidFill>
                  <a:latin typeface="Arial Narrow" panose="020B0604020202020204" pitchFamily="34" charset="0"/>
                </a:rPr>
                <a:t>1,000 nanometers = </a:t>
              </a:r>
            </a:p>
          </p:txBody>
        </p:sp>
        <p:sp>
          <p:nvSpPr>
            <p:cNvPr id="218" name="Rectangle 92">
              <a:extLst>
                <a:ext uri="{FF2B5EF4-FFF2-40B4-BE49-F238E27FC236}">
                  <a16:creationId xmlns:a16="http://schemas.microsoft.com/office/drawing/2014/main" id="{D937E57F-9963-B54B-B7A5-0899BB9C0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3013" y="2393950"/>
              <a:ext cx="141287" cy="1931988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FF2D6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19" name="Line 93">
              <a:extLst>
                <a:ext uri="{FF2B5EF4-FFF2-40B4-BE49-F238E27FC236}">
                  <a16:creationId xmlns:a16="http://schemas.microsoft.com/office/drawing/2014/main" id="{84698991-47D5-314D-B747-7AC41E4E93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5075" y="3444875"/>
              <a:ext cx="20161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20" name="Line 94">
              <a:extLst>
                <a:ext uri="{FF2B5EF4-FFF2-40B4-BE49-F238E27FC236}">
                  <a16:creationId xmlns:a16="http://schemas.microsoft.com/office/drawing/2014/main" id="{A035224A-BAC0-8F49-8C54-ED3414C8CE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5075" y="4248150"/>
              <a:ext cx="20161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21" name="Line 95">
              <a:extLst>
                <a:ext uri="{FF2B5EF4-FFF2-40B4-BE49-F238E27FC236}">
                  <a16:creationId xmlns:a16="http://schemas.microsoft.com/office/drawing/2014/main" id="{31A299C9-AE19-9845-BC66-AE8B5B7A69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5075" y="2641600"/>
              <a:ext cx="20161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22" name="Rectangle 96">
              <a:extLst>
                <a:ext uri="{FF2B5EF4-FFF2-40B4-BE49-F238E27FC236}">
                  <a16:creationId xmlns:a16="http://schemas.microsoft.com/office/drawing/2014/main" id="{412F4059-B678-F145-8471-341CD000E8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60138" y="3641805"/>
              <a:ext cx="596611" cy="352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altLang="en-US" sz="600" b="1">
                  <a:latin typeface="Arial Narrow" panose="020B0604020202020204" pitchFamily="34" charset="0"/>
                </a:rPr>
                <a:t>Infrared</a:t>
              </a:r>
            </a:p>
            <a:p>
              <a:pPr algn="ctr" eaLnBrk="0" hangingPunct="0">
                <a:lnSpc>
                  <a:spcPct val="80000"/>
                </a:lnSpc>
              </a:pPr>
              <a:endParaRPr lang="en-US" altLang="en-US" sz="600">
                <a:latin typeface="Arial Narrow" panose="020B0604020202020204" pitchFamily="34" charset="0"/>
              </a:endParaRPr>
            </a:p>
          </p:txBody>
        </p:sp>
        <p:sp>
          <p:nvSpPr>
            <p:cNvPr id="223" name="Rectangle 97">
              <a:extLst>
                <a:ext uri="{FF2B5EF4-FFF2-40B4-BE49-F238E27FC236}">
                  <a16:creationId xmlns:a16="http://schemas.microsoft.com/office/drawing/2014/main" id="{19B4BAB4-A2E1-A647-8106-7F5ACB8199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1092" y="5200730"/>
              <a:ext cx="714705" cy="352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altLang="en-US" sz="600" b="1">
                  <a:latin typeface="Arial Narrow" panose="020B0604020202020204" pitchFamily="34" charset="0"/>
                </a:rPr>
                <a:t>Ultraviolet</a:t>
              </a:r>
            </a:p>
            <a:p>
              <a:pPr algn="ctr" eaLnBrk="0" hangingPunct="0">
                <a:lnSpc>
                  <a:spcPct val="80000"/>
                </a:lnSpc>
              </a:pPr>
              <a:endParaRPr lang="en-US" altLang="en-US" sz="600">
                <a:latin typeface="Arial Narrow" panose="020B0604020202020204" pitchFamily="34" charset="0"/>
              </a:endParaRPr>
            </a:p>
          </p:txBody>
        </p:sp>
        <p:sp>
          <p:nvSpPr>
            <p:cNvPr id="224" name="Rectangle 98">
              <a:extLst>
                <a:ext uri="{FF2B5EF4-FFF2-40B4-BE49-F238E27FC236}">
                  <a16:creationId xmlns:a16="http://schemas.microsoft.com/office/drawing/2014/main" id="{D1EA2D04-DBBB-EB4F-BCFA-B5C3EDDEBD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3013" y="885825"/>
              <a:ext cx="141287" cy="174625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96969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013"/>
            </a:p>
          </p:txBody>
        </p:sp>
        <p:sp>
          <p:nvSpPr>
            <p:cNvPr id="225" name="Line 99">
              <a:extLst>
                <a:ext uri="{FF2B5EF4-FFF2-40B4-BE49-F238E27FC236}">
                  <a16:creationId xmlns:a16="http://schemas.microsoft.com/office/drawing/2014/main" id="{37590DA9-1F9D-284E-8651-AEA1AD4A80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5075" y="1839913"/>
              <a:ext cx="20161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26" name="Line 100">
              <a:extLst>
                <a:ext uri="{FF2B5EF4-FFF2-40B4-BE49-F238E27FC236}">
                  <a16:creationId xmlns:a16="http://schemas.microsoft.com/office/drawing/2014/main" id="{21E67BFE-050D-0547-BEA7-653A6BC90E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5075" y="1036638"/>
              <a:ext cx="20161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27" name="Rectangle 101">
              <a:extLst>
                <a:ext uri="{FF2B5EF4-FFF2-40B4-BE49-F238E27FC236}">
                  <a16:creationId xmlns:a16="http://schemas.microsoft.com/office/drawing/2014/main" id="{F0B03F9A-30E7-F348-8B07-CCF4C7458C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39043" y="2112681"/>
              <a:ext cx="740376" cy="232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altLang="en-US" sz="600" b="1">
                  <a:latin typeface="Arial Narrow" panose="020B0604020202020204" pitchFamily="34" charset="0"/>
                </a:rPr>
                <a:t>Microwave</a:t>
              </a:r>
              <a:endParaRPr lang="en-US" altLang="en-US" sz="600">
                <a:latin typeface="Arial Narrow" panose="020B0604020202020204" pitchFamily="34" charset="0"/>
              </a:endParaRPr>
            </a:p>
          </p:txBody>
        </p:sp>
        <p:sp>
          <p:nvSpPr>
            <p:cNvPr id="228" name="Rectangle 102">
              <a:extLst>
                <a:ext uri="{FF2B5EF4-FFF2-40B4-BE49-F238E27FC236}">
                  <a16:creationId xmlns:a16="http://schemas.microsoft.com/office/drawing/2014/main" id="{FCD66FFF-B5DD-4045-AFBA-6F7889FF0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600" y="5662613"/>
              <a:ext cx="139700" cy="2006600"/>
            </a:xfrm>
            <a:prstGeom prst="rect">
              <a:avLst/>
            </a:prstGeom>
            <a:gradFill rotWithShape="0">
              <a:gsLst>
                <a:gs pos="0">
                  <a:srgbClr val="FFFFCC"/>
                </a:gs>
                <a:gs pos="50000">
                  <a:srgbClr val="969696"/>
                </a:gs>
                <a:gs pos="100000">
                  <a:srgbClr val="FFFF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grpSp>
          <p:nvGrpSpPr>
            <p:cNvPr id="229" name="Group 103">
              <a:extLst>
                <a:ext uri="{FF2B5EF4-FFF2-40B4-BE49-F238E27FC236}">
                  <a16:creationId xmlns:a16="http://schemas.microsoft.com/office/drawing/2014/main" id="{4505477C-B148-FD43-B542-D0A437CECB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5075" y="6656388"/>
              <a:ext cx="201613" cy="808037"/>
              <a:chOff x="2377" y="4193"/>
              <a:chExt cx="127" cy="509"/>
            </a:xfrm>
          </p:grpSpPr>
          <p:sp>
            <p:nvSpPr>
              <p:cNvPr id="230" name="Line 104">
                <a:extLst>
                  <a:ext uri="{FF2B5EF4-FFF2-40B4-BE49-F238E27FC236}">
                    <a16:creationId xmlns:a16="http://schemas.microsoft.com/office/drawing/2014/main" id="{47D67AE3-45E0-A44B-822C-1A1A5606B3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7" y="4193"/>
                <a:ext cx="127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231" name="Line 105">
                <a:extLst>
                  <a:ext uri="{FF2B5EF4-FFF2-40B4-BE49-F238E27FC236}">
                    <a16:creationId xmlns:a16="http://schemas.microsoft.com/office/drawing/2014/main" id="{5D052346-9C1A-F043-92EB-8F0153A49C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7" y="4702"/>
                <a:ext cx="127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232" name="Line 106">
                <a:extLst>
                  <a:ext uri="{FF2B5EF4-FFF2-40B4-BE49-F238E27FC236}">
                    <a16:creationId xmlns:a16="http://schemas.microsoft.com/office/drawing/2014/main" id="{55052385-B8DF-4441-9FD2-27560476AB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78" y="4700"/>
                <a:ext cx="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233" name="Line 107">
                <a:extLst>
                  <a:ext uri="{FF2B5EF4-FFF2-40B4-BE49-F238E27FC236}">
                    <a16:creationId xmlns:a16="http://schemas.microsoft.com/office/drawing/2014/main" id="{359BA0FB-0B97-3144-A78F-355D846A53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78" y="4548"/>
                <a:ext cx="5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234" name="Line 108">
                <a:extLst>
                  <a:ext uri="{FF2B5EF4-FFF2-40B4-BE49-F238E27FC236}">
                    <a16:creationId xmlns:a16="http://schemas.microsoft.com/office/drawing/2014/main" id="{D7DFC348-941E-8F48-9F89-5EEABCA554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78" y="4459"/>
                <a:ext cx="5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235" name="Line 109">
                <a:extLst>
                  <a:ext uri="{FF2B5EF4-FFF2-40B4-BE49-F238E27FC236}">
                    <a16:creationId xmlns:a16="http://schemas.microsoft.com/office/drawing/2014/main" id="{3ED1F857-B16D-BF4E-893D-3E5B339F78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78" y="4396"/>
                <a:ext cx="5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236" name="Line 110">
                <a:extLst>
                  <a:ext uri="{FF2B5EF4-FFF2-40B4-BE49-F238E27FC236}">
                    <a16:creationId xmlns:a16="http://schemas.microsoft.com/office/drawing/2014/main" id="{C3DC0508-42C7-FC43-81DB-9EA1EB989A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78" y="4346"/>
                <a:ext cx="5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237" name="Line 111">
                <a:extLst>
                  <a:ext uri="{FF2B5EF4-FFF2-40B4-BE49-F238E27FC236}">
                    <a16:creationId xmlns:a16="http://schemas.microsoft.com/office/drawing/2014/main" id="{1BEDC04E-892A-5D46-BC4E-CEFA8BD40E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78" y="4307"/>
                <a:ext cx="5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238" name="Line 112">
                <a:extLst>
                  <a:ext uri="{FF2B5EF4-FFF2-40B4-BE49-F238E27FC236}">
                    <a16:creationId xmlns:a16="http://schemas.microsoft.com/office/drawing/2014/main" id="{FDD4163D-7DB9-7049-96DB-5F73C823D5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78" y="4273"/>
                <a:ext cx="5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239" name="Line 113">
                <a:extLst>
                  <a:ext uri="{FF2B5EF4-FFF2-40B4-BE49-F238E27FC236}">
                    <a16:creationId xmlns:a16="http://schemas.microsoft.com/office/drawing/2014/main" id="{A94BCF22-CD3D-2549-88F9-BCA836F757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78" y="4243"/>
                <a:ext cx="5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240" name="Line 114">
                <a:extLst>
                  <a:ext uri="{FF2B5EF4-FFF2-40B4-BE49-F238E27FC236}">
                    <a16:creationId xmlns:a16="http://schemas.microsoft.com/office/drawing/2014/main" id="{EEBC6AD7-1C58-CB43-B878-2D8B307C5A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78" y="4217"/>
                <a:ext cx="5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241" name="Line 115">
                <a:extLst>
                  <a:ext uri="{FF2B5EF4-FFF2-40B4-BE49-F238E27FC236}">
                    <a16:creationId xmlns:a16="http://schemas.microsoft.com/office/drawing/2014/main" id="{05A913EF-F6A6-6246-822C-109047D997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87" y="4194"/>
                <a:ext cx="4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</p:grpSp>
        <p:sp>
          <p:nvSpPr>
            <p:cNvPr id="242" name="Rectangle 116">
              <a:extLst>
                <a:ext uri="{FF2B5EF4-FFF2-40B4-BE49-F238E27FC236}">
                  <a16:creationId xmlns:a16="http://schemas.microsoft.com/office/drawing/2014/main" id="{E2B82678-9DEF-044B-852D-FD75A9C92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600" y="4602163"/>
              <a:ext cx="139700" cy="1292225"/>
            </a:xfrm>
            <a:prstGeom prst="rect">
              <a:avLst/>
            </a:prstGeom>
            <a:gradFill rotWithShape="0">
              <a:gsLst>
                <a:gs pos="0">
                  <a:srgbClr val="9900FF"/>
                </a:gs>
                <a:gs pos="100000">
                  <a:srgbClr val="FFFF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43" name="Line 117">
              <a:extLst>
                <a:ext uri="{FF2B5EF4-FFF2-40B4-BE49-F238E27FC236}">
                  <a16:creationId xmlns:a16="http://schemas.microsoft.com/office/drawing/2014/main" id="{37495219-3779-A840-8024-7757116BBA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5075" y="5853113"/>
              <a:ext cx="20161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44" name="Line 118">
              <a:extLst>
                <a:ext uri="{FF2B5EF4-FFF2-40B4-BE49-F238E27FC236}">
                  <a16:creationId xmlns:a16="http://schemas.microsoft.com/office/drawing/2014/main" id="{8C3319A7-6218-A24C-89F6-0594300A8E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5075" y="1025525"/>
              <a:ext cx="0" cy="645318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45" name="Rectangle 119">
              <a:extLst>
                <a:ext uri="{FF2B5EF4-FFF2-40B4-BE49-F238E27FC236}">
                  <a16:creationId xmlns:a16="http://schemas.microsoft.com/office/drawing/2014/main" id="{99B9A5B0-0E61-184F-98A8-994E1CDE12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13625" y="6834268"/>
              <a:ext cx="686463" cy="352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altLang="en-US" sz="600" b="1">
                  <a:latin typeface="Arial Narrow" panose="020B0604020202020204" pitchFamily="34" charset="0"/>
                </a:rPr>
                <a:t>Soft x-ray</a:t>
              </a:r>
            </a:p>
            <a:p>
              <a:pPr algn="ctr" eaLnBrk="0" hangingPunct="0">
                <a:lnSpc>
                  <a:spcPct val="80000"/>
                </a:lnSpc>
              </a:pPr>
              <a:endParaRPr lang="en-US" altLang="en-US" sz="600">
                <a:latin typeface="Arial Narrow" panose="020B0604020202020204" pitchFamily="34" charset="0"/>
              </a:endParaRPr>
            </a:p>
          </p:txBody>
        </p:sp>
        <p:sp>
          <p:nvSpPr>
            <p:cNvPr id="246" name="Line 120">
              <a:extLst>
                <a:ext uri="{FF2B5EF4-FFF2-40B4-BE49-F238E27FC236}">
                  <a16:creationId xmlns:a16="http://schemas.microsoft.com/office/drawing/2014/main" id="{A37D6132-4920-8543-9D7D-2AD07567DB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5075" y="5049838"/>
              <a:ext cx="20161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47" name="Rectangle 121">
              <a:extLst>
                <a:ext uri="{FF2B5EF4-FFF2-40B4-BE49-F238E27FC236}">
                  <a16:creationId xmlns:a16="http://schemas.microsoft.com/office/drawing/2014/main" id="{EB85D8A7-657A-5B49-AF69-B8BF9B217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2700" y="1582738"/>
              <a:ext cx="1695262" cy="29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/>
              <a:r>
                <a:rPr lang="en-US" altLang="en-US" sz="750" b="1">
                  <a:solidFill>
                    <a:srgbClr val="FF0000"/>
                  </a:solidFill>
                  <a:latin typeface="Arial Narrow" panose="020B0604020202020204" pitchFamily="34" charset="0"/>
                </a:rPr>
                <a:t>1,000,000 nanometers = </a:t>
              </a:r>
            </a:p>
          </p:txBody>
        </p:sp>
        <p:sp>
          <p:nvSpPr>
            <p:cNvPr id="248" name="Text Box 122">
              <a:extLst>
                <a:ext uri="{FF2B5EF4-FFF2-40B4-BE49-F238E27FC236}">
                  <a16:creationId xmlns:a16="http://schemas.microsoft.com/office/drawing/2014/main" id="{834BEECE-7EAC-5B46-9BB2-79A93CD329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5103" y="3984624"/>
              <a:ext cx="1731697" cy="406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 b="1">
                  <a:latin typeface="Arial Narrow" panose="020B0604020202020204" pitchFamily="34" charset="0"/>
                </a:rPr>
                <a:t>Zone plate x-ray “lens”</a:t>
              </a:r>
              <a:br>
                <a:rPr lang="en-US" altLang="en-US" sz="750" b="1">
                  <a:latin typeface="Arial Narrow" panose="020B0604020202020204" pitchFamily="34" charset="0"/>
                </a:rPr>
              </a:br>
              <a:r>
                <a:rPr lang="en-US" altLang="en-US" sz="750">
                  <a:latin typeface="Arial Narrow" panose="020B0604020202020204" pitchFamily="34" charset="0"/>
                </a:rPr>
                <a:t>Outer ring spacing ~35 nm</a:t>
              </a:r>
              <a:endParaRPr lang="en-US" altLang="en-US" sz="750" b="1">
                <a:latin typeface="Arial Narrow" panose="020B0604020202020204" pitchFamily="34" charset="0"/>
              </a:endParaRPr>
            </a:p>
          </p:txBody>
        </p:sp>
        <p:sp>
          <p:nvSpPr>
            <p:cNvPr id="249" name="Text Box 123">
              <a:extLst>
                <a:ext uri="{FF2B5EF4-FFF2-40B4-BE49-F238E27FC236}">
                  <a16:creationId xmlns:a16="http://schemas.microsoft.com/office/drawing/2014/main" id="{FAB7C1E9-1E9F-7045-868C-2B1F09A0C9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9585" y="7518399"/>
              <a:ext cx="1158792" cy="345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6403" tIns="38201" rIns="76403" bIns="38201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altLang="en-US" sz="375" i="1">
                  <a:latin typeface="Arial Narrow" panose="020B0604020202020204" pitchFamily="34" charset="0"/>
                </a:rPr>
                <a:t>Office of Basic Energy Sciences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altLang="en-US" sz="375" i="1">
                  <a:latin typeface="Arial Narrow" panose="020B0604020202020204" pitchFamily="34" charset="0"/>
                </a:rPr>
                <a:t>Office of Science, U.S. DOE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altLang="en-US" sz="375" i="1">
                  <a:latin typeface="Arial Narrow" panose="020B0604020202020204" pitchFamily="34" charset="0"/>
                </a:rPr>
                <a:t>Version 05-26-06, pmd</a:t>
              </a:r>
            </a:p>
          </p:txBody>
        </p:sp>
        <p:sp>
          <p:nvSpPr>
            <p:cNvPr id="250" name="Text Box 124">
              <a:extLst>
                <a:ext uri="{FF2B5EF4-FFF2-40B4-BE49-F238E27FC236}">
                  <a16:creationId xmlns:a16="http://schemas.microsoft.com/office/drawing/2014/main" id="{C703C204-A704-844A-B7CF-66715058D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08422" y="0"/>
              <a:ext cx="10986626" cy="526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90000"/>
                </a:lnSpc>
              </a:pPr>
              <a:r>
                <a:rPr lang="en-US" altLang="en-US" sz="1875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604020202020204" pitchFamily="34" charset="0"/>
                </a:rPr>
                <a:t>The Scale of Things – Nanometers and More </a:t>
              </a:r>
            </a:p>
          </p:txBody>
        </p:sp>
        <p:sp>
          <p:nvSpPr>
            <p:cNvPr id="251" name="Rectangle 126">
              <a:extLst>
                <a:ext uri="{FF2B5EF4-FFF2-40B4-BE49-F238E27FC236}">
                  <a16:creationId xmlns:a16="http://schemas.microsoft.com/office/drawing/2014/main" id="{69E82BC1-77AC-5343-9EB0-6F061C07E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4" y="2047875"/>
              <a:ext cx="1395413" cy="702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 b="1">
                  <a:latin typeface="Arial Narrow" panose="020B0604020202020204" pitchFamily="34" charset="0"/>
                </a:rPr>
                <a:t>MicroElectroMechanical (MEMS) devices</a:t>
              </a:r>
              <a:endParaRPr lang="en-US" altLang="en-US" sz="750">
                <a:latin typeface="Arial Narrow" panose="020B0604020202020204" pitchFamily="34" charset="0"/>
              </a:endParaRPr>
            </a:p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>
                  <a:latin typeface="Arial Narrow" panose="020B0604020202020204" pitchFamily="34" charset="0"/>
                </a:rPr>
                <a:t>10 -100 </a:t>
              </a:r>
              <a:r>
                <a:rPr lang="en-US" altLang="en-US" sz="750">
                  <a:latin typeface="Symbol" pitchFamily="2" charset="2"/>
                </a:rPr>
                <a:t>m</a:t>
              </a:r>
              <a:r>
                <a:rPr lang="en-US" altLang="en-US" sz="750">
                  <a:latin typeface="Arial Narrow" panose="020B0604020202020204" pitchFamily="34" charset="0"/>
                </a:rPr>
                <a:t>m wide</a:t>
              </a:r>
            </a:p>
          </p:txBody>
        </p:sp>
        <p:sp>
          <p:nvSpPr>
            <p:cNvPr id="252" name="Text Box 127">
              <a:extLst>
                <a:ext uri="{FF2B5EF4-FFF2-40B4-BE49-F238E27FC236}">
                  <a16:creationId xmlns:a16="http://schemas.microsoft.com/office/drawing/2014/main" id="{6E9917A2-FE59-1047-9284-2C5029C8C4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0838" y="3632201"/>
              <a:ext cx="904875" cy="406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>
                  <a:latin typeface="Arial Narrow" panose="020B0604020202020204" pitchFamily="34" charset="0"/>
                </a:rPr>
                <a:t>Red blood cells</a:t>
              </a:r>
              <a:endParaRPr lang="en-US" altLang="en-US" sz="900">
                <a:latin typeface="Arial Narrow" panose="020B0604020202020204" pitchFamily="34" charset="0"/>
              </a:endParaRPr>
            </a:p>
          </p:txBody>
        </p:sp>
        <p:sp>
          <p:nvSpPr>
            <p:cNvPr id="253" name="Text Box 128">
              <a:extLst>
                <a:ext uri="{FF2B5EF4-FFF2-40B4-BE49-F238E27FC236}">
                  <a16:creationId xmlns:a16="http://schemas.microsoft.com/office/drawing/2014/main" id="{280EA5A1-7BF8-DA44-8508-482D1C7429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1689" y="3516313"/>
              <a:ext cx="896285" cy="258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lnSpc>
                  <a:spcPct val="80000"/>
                </a:lnSpc>
              </a:pPr>
              <a:r>
                <a:rPr lang="en-US" altLang="en-US" sz="750">
                  <a:latin typeface="Arial Narrow" panose="020B0604020202020204" pitchFamily="34" charset="0"/>
                </a:rPr>
                <a:t>Pollen grain</a:t>
              </a:r>
              <a:endParaRPr lang="en-US" altLang="en-US" sz="900">
                <a:latin typeface="Arial Narrow" panose="020B0604020202020204" pitchFamily="34" charset="0"/>
              </a:endParaRPr>
            </a:p>
          </p:txBody>
        </p:sp>
        <p:pic>
          <p:nvPicPr>
            <p:cNvPr id="254" name="Picture 129" descr="gc7">
              <a:extLst>
                <a:ext uri="{FF2B5EF4-FFF2-40B4-BE49-F238E27FC236}">
                  <a16:creationId xmlns:a16="http://schemas.microsoft.com/office/drawing/2014/main" id="{2E332959-6A35-7947-89BD-2E3072745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0" t="10802" r="21013"/>
            <a:stretch>
              <a:fillRect/>
            </a:stretch>
          </p:blipFill>
          <p:spPr bwMode="auto">
            <a:xfrm>
              <a:off x="5599113" y="1901825"/>
              <a:ext cx="1228725" cy="14493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5" name="Picture 130" descr="fig5">
              <a:extLst>
                <a:ext uri="{FF2B5EF4-FFF2-40B4-BE49-F238E27FC236}">
                  <a16:creationId xmlns:a16="http://schemas.microsoft.com/office/drawing/2014/main" id="{0622FF46-D866-D64D-9474-E619DFFE8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0488" y="2563813"/>
              <a:ext cx="1074737" cy="8699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" name="Picture 131" descr="gearandpollen2copy1">
              <a:extLst>
                <a:ext uri="{FF2B5EF4-FFF2-40B4-BE49-F238E27FC236}">
                  <a16:creationId xmlns:a16="http://schemas.microsoft.com/office/drawing/2014/main" id="{3D725886-C968-454E-8182-9045ADA15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4" t="1877" r="7932" b="751"/>
            <a:stretch>
              <a:fillRect/>
            </a:stretch>
          </p:blipFill>
          <p:spPr bwMode="auto">
            <a:xfrm>
              <a:off x="5600700" y="2670175"/>
              <a:ext cx="831850" cy="82391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7" name="Line 132">
              <a:extLst>
                <a:ext uri="{FF2B5EF4-FFF2-40B4-BE49-F238E27FC236}">
                  <a16:creationId xmlns:a16="http://schemas.microsoft.com/office/drawing/2014/main" id="{7AABF353-950D-D74F-8A5B-C45265811E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02338" y="2960688"/>
              <a:ext cx="88900" cy="587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58" name="Line 133">
              <a:extLst>
                <a:ext uri="{FF2B5EF4-FFF2-40B4-BE49-F238E27FC236}">
                  <a16:creationId xmlns:a16="http://schemas.microsoft.com/office/drawing/2014/main" id="{E8917930-C64E-2C4F-9FAA-D65DDA97EF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64188" y="3197225"/>
              <a:ext cx="73025" cy="449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59" name="Rectangle 134">
              <a:extLst>
                <a:ext uri="{FF2B5EF4-FFF2-40B4-BE49-F238E27FC236}">
                  <a16:creationId xmlns:a16="http://schemas.microsoft.com/office/drawing/2014/main" id="{457D1AE1-B0CB-3E42-A875-9DAA5C9ED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3864" y="6718300"/>
              <a:ext cx="1147840" cy="584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572" tIns="34286" rIns="68572" bIns="3428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5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 b="1" dirty="0">
                  <a:latin typeface="Arial Narrow" panose="020B0604020202020204" pitchFamily="34" charset="0"/>
                </a:rPr>
                <a:t>Carbon </a:t>
              </a:r>
              <a:r>
                <a:rPr lang="en-US" altLang="en-US" sz="750" b="1" dirty="0" err="1">
                  <a:latin typeface="Arial Narrow" panose="020B0604020202020204" pitchFamily="34" charset="0"/>
                </a:rPr>
                <a:t>buckyball</a:t>
              </a:r>
              <a:endParaRPr lang="en-US" altLang="en-US" sz="750" b="1" dirty="0">
                <a:latin typeface="Arial Narrow" panose="020B0604020202020204" pitchFamily="34" charset="0"/>
              </a:endParaRPr>
            </a:p>
            <a:p>
              <a:pPr algn="ctr" eaLnBrk="0" hangingPunct="0">
                <a:lnSpc>
                  <a:spcPct val="80000"/>
                </a:lnSpc>
              </a:pPr>
              <a:endParaRPr lang="en-US" altLang="en-US" sz="150" dirty="0">
                <a:solidFill>
                  <a:srgbClr val="0000CC"/>
                </a:solidFill>
                <a:latin typeface="Arial Narrow" panose="020B0604020202020204" pitchFamily="34" charset="0"/>
              </a:endParaRPr>
            </a:p>
            <a:p>
              <a:pPr algn="ctr" eaLnBrk="0" hangingPunct="0">
                <a:lnSpc>
                  <a:spcPct val="80000"/>
                </a:lnSpc>
              </a:pPr>
              <a:r>
                <a:rPr lang="en-US" altLang="en-US" sz="750" dirty="0">
                  <a:latin typeface="Arial Narrow" panose="020B0604020202020204" pitchFamily="34" charset="0"/>
                </a:rPr>
                <a:t>~1 nm diameter</a:t>
              </a:r>
            </a:p>
          </p:txBody>
        </p:sp>
        <p:pic>
          <p:nvPicPr>
            <p:cNvPr id="261" name="Picture 136" descr="image003">
              <a:extLst>
                <a:ext uri="{FF2B5EF4-FFF2-40B4-BE49-F238E27FC236}">
                  <a16:creationId xmlns:a16="http://schemas.microsoft.com/office/drawing/2014/main" id="{FA9D2B3C-E5C0-534C-9D07-4B663AC432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76" t="3429" r="1616"/>
            <a:stretch>
              <a:fillRect/>
            </a:stretch>
          </p:blipFill>
          <p:spPr bwMode="auto">
            <a:xfrm>
              <a:off x="8564563" y="6146800"/>
              <a:ext cx="519112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2" name="Rectangle 137">
              <a:extLst>
                <a:ext uri="{FF2B5EF4-FFF2-40B4-BE49-F238E27FC236}">
                  <a16:creationId xmlns:a16="http://schemas.microsoft.com/office/drawing/2014/main" id="{2A9A237A-E66D-6849-9252-84B4C7E2C62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-14288" y="423861"/>
              <a:ext cx="10499814" cy="55563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0" scaled="1"/>
            </a:gradFill>
            <a:ln w="127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63" name="Text Box 138">
              <a:extLst>
                <a:ext uri="{FF2B5EF4-FFF2-40B4-BE49-F238E27FC236}">
                  <a16:creationId xmlns:a16="http://schemas.microsoft.com/office/drawing/2014/main" id="{9676821E-9BAF-3D4F-BC0E-9A383521A0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2437" y="5456238"/>
              <a:ext cx="1538287" cy="850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2" tIns="34286" rIns="68572" bIns="34286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50" b="1">
                  <a:latin typeface="Arial Narrow" panose="020B0604020202020204" pitchFamily="34" charset="0"/>
                </a:rPr>
                <a:t>Self-assembled,</a:t>
              </a:r>
            </a:p>
            <a:p>
              <a:r>
                <a:rPr lang="en-US" altLang="en-US" sz="750" b="1">
                  <a:latin typeface="Arial Narrow" panose="020B0604020202020204" pitchFamily="34" charset="0"/>
                </a:rPr>
                <a:t>Nature-inspired structure</a:t>
              </a:r>
              <a:br>
                <a:rPr lang="en-US" altLang="en-US" sz="750" b="1">
                  <a:latin typeface="Arial Narrow" panose="020B0604020202020204" pitchFamily="34" charset="0"/>
                </a:rPr>
              </a:br>
              <a:r>
                <a:rPr lang="en-US" altLang="en-US" sz="750">
                  <a:latin typeface="Arial Narrow" panose="020B0604020202020204" pitchFamily="34" charset="0"/>
                </a:rPr>
                <a:t>Many 10s of nm</a:t>
              </a:r>
              <a:endParaRPr lang="en-US" altLang="en-US" sz="1013"/>
            </a:p>
          </p:txBody>
        </p:sp>
        <p:pic>
          <p:nvPicPr>
            <p:cNvPr id="264" name="Picture 139" descr="nanofiber_protien_drug-zoom">
              <a:extLst>
                <a:ext uri="{FF2B5EF4-FFF2-40B4-BE49-F238E27FC236}">
                  <a16:creationId xmlns:a16="http://schemas.microsoft.com/office/drawing/2014/main" id="{CB50C547-5E54-A940-B700-CD8BDB662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3" b="963"/>
            <a:stretch>
              <a:fillRect/>
            </a:stretch>
          </p:blipFill>
          <p:spPr bwMode="auto">
            <a:xfrm>
              <a:off x="5584825" y="4514850"/>
              <a:ext cx="1255713" cy="958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6" name="Group 150">
              <a:extLst>
                <a:ext uri="{FF2B5EF4-FFF2-40B4-BE49-F238E27FC236}">
                  <a16:creationId xmlns:a16="http://schemas.microsoft.com/office/drawing/2014/main" id="{92252BE5-51DB-244A-B4CC-199DBBB8A0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1625" y="6570663"/>
              <a:ext cx="1062038" cy="1431925"/>
              <a:chOff x="990" y="4139"/>
              <a:chExt cx="669" cy="902"/>
            </a:xfrm>
          </p:grpSpPr>
          <p:sp>
            <p:nvSpPr>
              <p:cNvPr id="267" name="Text Box 22">
                <a:extLst>
                  <a:ext uri="{FF2B5EF4-FFF2-40B4-BE49-F238E27FC236}">
                    <a16:creationId xmlns:a16="http://schemas.microsoft.com/office/drawing/2014/main" id="{20BD74E1-42FD-5C4C-8E5B-18F44DFCEB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9" y="4599"/>
                <a:ext cx="630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8572" tIns="34286" rIns="68572" bIns="34286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56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hangingPunct="0">
                  <a:lnSpc>
                    <a:spcPct val="80000"/>
                  </a:lnSpc>
                </a:pPr>
                <a:r>
                  <a:rPr lang="en-US" altLang="en-US" sz="750" b="1">
                    <a:latin typeface="Arial Narrow" panose="020B0604020202020204" pitchFamily="34" charset="0"/>
                  </a:rPr>
                  <a:t>Atoms of silicon</a:t>
                </a:r>
                <a:endParaRPr lang="en-US" altLang="en-US" sz="750">
                  <a:solidFill>
                    <a:srgbClr val="0000CC"/>
                  </a:solidFill>
                  <a:latin typeface="Arial Narrow" panose="020B0604020202020204" pitchFamily="34" charset="0"/>
                </a:endParaRPr>
              </a:p>
              <a:p>
                <a:pPr algn="ctr" eaLnBrk="0" hangingPunct="0">
                  <a:lnSpc>
                    <a:spcPct val="80000"/>
                  </a:lnSpc>
                </a:pPr>
                <a:r>
                  <a:rPr lang="en-US" altLang="en-US" sz="750">
                    <a:latin typeface="Arial Narrow" panose="020B0604020202020204" pitchFamily="34" charset="0"/>
                  </a:rPr>
                  <a:t>spacing 0.078 nm</a:t>
                </a:r>
              </a:p>
            </p:txBody>
          </p:sp>
          <p:pic>
            <p:nvPicPr>
              <p:cNvPr id="268" name="Picture 148">
                <a:extLst>
                  <a:ext uri="{FF2B5EF4-FFF2-40B4-BE49-F238E27FC236}">
                    <a16:creationId xmlns:a16="http://schemas.microsoft.com/office/drawing/2014/main" id="{FF83C23E-953A-CB4C-9587-7944012C16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13"/>
              <a:stretch>
                <a:fillRect/>
              </a:stretch>
            </p:blipFill>
            <p:spPr bwMode="auto">
              <a:xfrm>
                <a:off x="990" y="4139"/>
                <a:ext cx="669" cy="4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69" name="Group 151">
              <a:extLst>
                <a:ext uri="{FF2B5EF4-FFF2-40B4-BE49-F238E27FC236}">
                  <a16:creationId xmlns:a16="http://schemas.microsoft.com/office/drawing/2014/main" id="{03291DD2-E98C-FF4A-B16E-7C08310E5D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00" y="6291263"/>
              <a:ext cx="1482725" cy="1416050"/>
              <a:chOff x="32" y="3963"/>
              <a:chExt cx="934" cy="892"/>
            </a:xfrm>
          </p:grpSpPr>
          <p:sp>
            <p:nvSpPr>
              <p:cNvPr id="270" name="Text Box 16">
                <a:extLst>
                  <a:ext uri="{FF2B5EF4-FFF2-40B4-BE49-F238E27FC236}">
                    <a16:creationId xmlns:a16="http://schemas.microsoft.com/office/drawing/2014/main" id="{E206900D-A1A0-EB4E-9121-DE873087CE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" y="4599"/>
                <a:ext cx="934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8572" tIns="34286" rIns="68572" bIns="34286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5613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hangingPunct="0">
                  <a:lnSpc>
                    <a:spcPct val="80000"/>
                  </a:lnSpc>
                </a:pPr>
                <a:r>
                  <a:rPr lang="en-US" altLang="en-US" sz="750" b="1">
                    <a:latin typeface="Arial Narrow" panose="020B0604020202020204" pitchFamily="34" charset="0"/>
                  </a:rPr>
                  <a:t>DNA</a:t>
                </a:r>
                <a:endParaRPr lang="en-US" altLang="en-US" sz="750">
                  <a:solidFill>
                    <a:srgbClr val="0000CC"/>
                  </a:solidFill>
                  <a:latin typeface="Arial Narrow" panose="020B0604020202020204" pitchFamily="34" charset="0"/>
                </a:endParaRPr>
              </a:p>
              <a:p>
                <a:pPr algn="ctr" eaLnBrk="0" hangingPunct="0">
                  <a:lnSpc>
                    <a:spcPct val="80000"/>
                  </a:lnSpc>
                </a:pPr>
                <a:r>
                  <a:rPr lang="en-US" altLang="en-US" sz="750">
                    <a:latin typeface="Arial Narrow" panose="020B0604020202020204" pitchFamily="34" charset="0"/>
                  </a:rPr>
                  <a:t>~2-1/2 nm diameter</a:t>
                </a:r>
              </a:p>
            </p:txBody>
          </p:sp>
          <p:graphicFrame>
            <p:nvGraphicFramePr>
              <p:cNvPr id="271" name="Object 149">
                <a:extLst>
                  <a:ext uri="{FF2B5EF4-FFF2-40B4-BE49-F238E27FC236}">
                    <a16:creationId xmlns:a16="http://schemas.microsoft.com/office/drawing/2014/main" id="{D6527BA3-2672-5644-8F1F-618109425D1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" y="3963"/>
              <a:ext cx="871" cy="5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0" name="Photo Editor Photo" r:id="rId28" imgW="3581400" imgH="2457450" progId="MSPhotoEd.3">
                      <p:embed/>
                    </p:oleObj>
                  </mc:Choice>
                  <mc:Fallback>
                    <p:oleObj name="Photo Editor Photo" r:id="rId28" imgW="3581400" imgH="2457450" progId="MSPhotoEd.3">
                      <p:embed/>
                      <p:pic>
                        <p:nvPicPr>
                          <p:cNvPr id="271" name="Object 149">
                            <a:extLst>
                              <a:ext uri="{FF2B5EF4-FFF2-40B4-BE49-F238E27FC236}">
                                <a16:creationId xmlns:a16="http://schemas.microsoft.com/office/drawing/2014/main" id="{D6527BA3-2672-5644-8F1F-618109425D1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" y="3963"/>
                            <a:ext cx="871" cy="5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36" name="Date Placeholder 1">
            <a:extLst>
              <a:ext uri="{FF2B5EF4-FFF2-40B4-BE49-F238E27FC236}">
                <a16:creationId xmlns:a16="http://schemas.microsoft.com/office/drawing/2014/main" id="{83BE53A2-9B92-CB4D-BBE5-2EC7115F4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r>
              <a:rPr lang="fr-CH" dirty="0"/>
              <a:t>MT - 428 / METROLOGY</a:t>
            </a:r>
          </a:p>
        </p:txBody>
      </p:sp>
    </p:spTree>
    <p:extLst>
      <p:ext uri="{BB962C8B-B14F-4D97-AF65-F5344CB8AC3E}">
        <p14:creationId xmlns:p14="http://schemas.microsoft.com/office/powerpoint/2010/main" val="3147062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FF4EF36-4B57-D547-88A9-A46767D0D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6960658" cy="1072753"/>
          </a:xfrm>
        </p:spPr>
        <p:txBody>
          <a:bodyPr>
            <a:normAutofit/>
          </a:bodyPr>
          <a:lstStyle/>
          <a:p>
            <a:r>
              <a:rPr lang="en-GB" dirty="0"/>
              <a:t>Introduction to Optical Microscopy and imaging systems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F5E6DE-1BB5-E942-ACF1-1460130F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MT - 428 / METROLOGY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0AF46B-B666-C047-81F5-CABF80357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Georg Fantner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D82F3-C481-3C41-B913-7AE26BF8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B504D5-7A54-014B-8880-DF3CB59C48D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04875" y="1203785"/>
            <a:ext cx="2861898" cy="3341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5C459-DED6-6F48-99AC-494AEADDDE5D}"/>
              </a:ext>
            </a:extLst>
          </p:cNvPr>
          <p:cNvSpPr txBox="1"/>
          <p:nvPr/>
        </p:nvSpPr>
        <p:spPr>
          <a:xfrm>
            <a:off x="3903133" y="1267255"/>
            <a:ext cx="51700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Ray optics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Image construction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Diffraction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Microscope design (infinity microscopes)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Resolution, spatial frequencies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Imaging modes: </a:t>
            </a:r>
          </a:p>
          <a:p>
            <a:pPr marL="6286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Bright-field</a:t>
            </a:r>
          </a:p>
          <a:p>
            <a:pPr marL="6286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Dark field</a:t>
            </a:r>
          </a:p>
          <a:p>
            <a:pPr marL="6286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Phase contrast</a:t>
            </a:r>
          </a:p>
          <a:p>
            <a:pPr marL="6286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Differential interference contrast (DIC)</a:t>
            </a:r>
          </a:p>
          <a:p>
            <a:pPr marL="6286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Fluorescence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/>
              <a:t>Super resolution optical microscopy</a:t>
            </a:r>
          </a:p>
          <a:p>
            <a:pPr marL="6286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Structured illumination microscopy</a:t>
            </a:r>
          </a:p>
          <a:p>
            <a:pPr marL="6286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/>
              <a:t>Single molecule localization microscope (PALM/STORM)</a:t>
            </a:r>
          </a:p>
          <a:p>
            <a:pPr marL="6286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 err="1"/>
              <a:t>Stimmulated</a:t>
            </a:r>
            <a:r>
              <a:rPr lang="en-GB" dirty="0"/>
              <a:t> </a:t>
            </a:r>
            <a:r>
              <a:rPr lang="en-GB" dirty="0" err="1"/>
              <a:t>emmission</a:t>
            </a:r>
            <a:r>
              <a:rPr lang="en-GB" dirty="0"/>
              <a:t> depletion microscopy</a:t>
            </a:r>
          </a:p>
          <a:p>
            <a:pPr marL="628650" lvl="1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518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76" y="131033"/>
            <a:ext cx="6008673" cy="1072753"/>
          </a:xfrm>
        </p:spPr>
        <p:txBody>
          <a:bodyPr>
            <a:normAutofit/>
          </a:bodyPr>
          <a:lstStyle/>
          <a:p>
            <a:r>
              <a:rPr lang="en-US" dirty="0"/>
              <a:t>Atomic Force Microscopy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137A-357F-4640-8DD3-A686204D837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tapping-mode cropp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708" y="534238"/>
            <a:ext cx="2571750" cy="1714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08F3F9-1879-1545-8028-5A53DD4B1AA8}"/>
              </a:ext>
            </a:extLst>
          </p:cNvPr>
          <p:cNvGrpSpPr/>
          <p:nvPr/>
        </p:nvGrpSpPr>
        <p:grpSpPr>
          <a:xfrm>
            <a:off x="929708" y="2248306"/>
            <a:ext cx="2546918" cy="2929062"/>
            <a:chOff x="4710975" y="1064283"/>
            <a:chExt cx="3290025" cy="3783667"/>
          </a:xfrm>
        </p:grpSpPr>
        <p:pic>
          <p:nvPicPr>
            <p:cNvPr id="4" name="Picture 3" descr="AFM'confocal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6939" y="2917136"/>
              <a:ext cx="2554061" cy="1702707"/>
            </a:xfrm>
            <a:prstGeom prst="rect">
              <a:avLst/>
            </a:prstGeom>
          </p:spPr>
        </p:pic>
        <p:pic>
          <p:nvPicPr>
            <p:cNvPr id="6" name="Picture 5" descr="red blood cell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1379" y="1445434"/>
              <a:ext cx="1520876" cy="152087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lum bright="30000" contrast="30000"/>
            </a:blip>
            <a:stretch>
              <a:fillRect/>
            </a:stretch>
          </p:blipFill>
          <p:spPr>
            <a:xfrm>
              <a:off x="4742742" y="3618945"/>
              <a:ext cx="1575647" cy="1229005"/>
            </a:xfrm>
            <a:prstGeom prst="rect">
              <a:avLst/>
            </a:prstGeom>
          </p:spPr>
        </p:pic>
        <p:pic>
          <p:nvPicPr>
            <p:cNvPr id="5" name="Picture 4" descr="DNA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10975" y="1064283"/>
              <a:ext cx="1598908" cy="1598908"/>
            </a:xfrm>
            <a:prstGeom prst="rect">
              <a:avLst/>
            </a:prstGeom>
          </p:spPr>
        </p:pic>
        <p:pic>
          <p:nvPicPr>
            <p:cNvPr id="13" name="Picture 12" descr="Screen Shot 2015-02-09 at 10.56.41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976" y="2315663"/>
              <a:ext cx="1620297" cy="1301291"/>
            </a:xfrm>
            <a:prstGeom prst="rect">
              <a:avLst/>
            </a:prstGeom>
          </p:spPr>
        </p:pic>
      </p:grp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6A7A0A4-AAD1-EE43-8A62-E04960DBC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9705" y="789916"/>
            <a:ext cx="3802592" cy="404455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Scanning tunnelling microscopy (STM)</a:t>
            </a:r>
          </a:p>
          <a:p>
            <a:r>
              <a:rPr lang="en-GB" dirty="0"/>
              <a:t>Components of an Atomic force microscopy</a:t>
            </a:r>
          </a:p>
          <a:p>
            <a:pPr lvl="1"/>
            <a:r>
              <a:rPr lang="en-GB" dirty="0"/>
              <a:t>Optical beam detection</a:t>
            </a:r>
          </a:p>
          <a:p>
            <a:pPr lvl="1"/>
            <a:r>
              <a:rPr lang="en-GB" dirty="0" err="1"/>
              <a:t>Piezos</a:t>
            </a:r>
            <a:r>
              <a:rPr lang="en-GB" dirty="0"/>
              <a:t> &amp; hysteresis</a:t>
            </a:r>
          </a:p>
          <a:p>
            <a:pPr lvl="1"/>
            <a:r>
              <a:rPr lang="en-GB" dirty="0"/>
              <a:t>Feedback</a:t>
            </a:r>
          </a:p>
          <a:p>
            <a:r>
              <a:rPr lang="en-GB" dirty="0"/>
              <a:t>AFM modes:</a:t>
            </a:r>
          </a:p>
          <a:p>
            <a:pPr lvl="1"/>
            <a:r>
              <a:rPr lang="en-GB" dirty="0"/>
              <a:t>Force spectroscopy</a:t>
            </a:r>
          </a:p>
          <a:p>
            <a:pPr lvl="1"/>
            <a:r>
              <a:rPr lang="en-GB" dirty="0"/>
              <a:t>Contact mode</a:t>
            </a:r>
          </a:p>
          <a:p>
            <a:pPr lvl="1"/>
            <a:r>
              <a:rPr lang="en-GB" dirty="0"/>
              <a:t>Tapping mode &amp; phase imaging</a:t>
            </a:r>
          </a:p>
          <a:p>
            <a:pPr lvl="1"/>
            <a:r>
              <a:rPr lang="en-GB" dirty="0"/>
              <a:t>Non-contact mode</a:t>
            </a:r>
          </a:p>
          <a:p>
            <a:pPr lvl="1"/>
            <a:r>
              <a:rPr lang="en-GB" dirty="0"/>
              <a:t>Off-resonance mode</a:t>
            </a:r>
          </a:p>
          <a:p>
            <a:r>
              <a:rPr lang="en-GB" dirty="0"/>
              <a:t>AFM cantilever</a:t>
            </a:r>
          </a:p>
          <a:p>
            <a:r>
              <a:rPr lang="en-GB" dirty="0"/>
              <a:t>Image resolution and artefacts</a:t>
            </a:r>
          </a:p>
          <a:p>
            <a:pPr lvl="1"/>
            <a:endParaRPr lang="en-GB" dirty="0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C30CAD8E-13FC-3B40-BC17-46B24CDB4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Georg Fantner 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E67BF81F-CF6C-A644-A91E-E975EA71F0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r>
              <a:rPr lang="fr-CH" dirty="0"/>
              <a:t>MT - 428 / METROLOGY</a:t>
            </a:r>
          </a:p>
        </p:txBody>
      </p:sp>
    </p:spTree>
    <p:extLst>
      <p:ext uri="{BB962C8B-B14F-4D97-AF65-F5344CB8AC3E}">
        <p14:creationId xmlns:p14="http://schemas.microsoft.com/office/powerpoint/2010/main" val="29055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94329-EEAE-5340-B1CD-09BCE8ECA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6267" y="666750"/>
            <a:ext cx="4634971" cy="428371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Components of electron microscopes:</a:t>
            </a:r>
          </a:p>
          <a:p>
            <a:pPr lvl="1"/>
            <a:r>
              <a:rPr lang="en-GB" dirty="0"/>
              <a:t>Electron sources</a:t>
            </a:r>
          </a:p>
          <a:p>
            <a:pPr lvl="1"/>
            <a:r>
              <a:rPr lang="en-GB" dirty="0"/>
              <a:t>Electrostatic lenses</a:t>
            </a:r>
          </a:p>
          <a:p>
            <a:pPr lvl="1"/>
            <a:r>
              <a:rPr lang="en-GB" dirty="0"/>
              <a:t>Electron detectors</a:t>
            </a:r>
          </a:p>
          <a:p>
            <a:r>
              <a:rPr lang="en-GB" dirty="0"/>
              <a:t>Electron/matter interactions</a:t>
            </a:r>
          </a:p>
          <a:p>
            <a:r>
              <a:rPr lang="en-GB" dirty="0"/>
              <a:t>Transmission electron microscopes</a:t>
            </a:r>
          </a:p>
          <a:p>
            <a:r>
              <a:rPr lang="en-GB" dirty="0"/>
              <a:t>Scanning electron microscopes</a:t>
            </a:r>
          </a:p>
          <a:p>
            <a:r>
              <a:rPr lang="en-GB" dirty="0"/>
              <a:t>Sample preparation for EM</a:t>
            </a:r>
          </a:p>
          <a:p>
            <a:r>
              <a:rPr lang="en-GB" dirty="0"/>
              <a:t>EM resolution</a:t>
            </a:r>
          </a:p>
          <a:p>
            <a:r>
              <a:rPr lang="en-GB" dirty="0"/>
              <a:t>X-ray analysis</a:t>
            </a:r>
          </a:p>
          <a:p>
            <a:r>
              <a:rPr lang="en-GB" dirty="0"/>
              <a:t>EM artifacts</a:t>
            </a:r>
          </a:p>
          <a:p>
            <a:r>
              <a:rPr lang="en-GB" dirty="0"/>
              <a:t>Focussed Ion Beam (FIB)</a:t>
            </a:r>
          </a:p>
          <a:p>
            <a:r>
              <a:rPr lang="en-GB" dirty="0"/>
              <a:t>Correlated microscopy</a:t>
            </a:r>
          </a:p>
          <a:p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B83AD0-FE2C-9F45-B272-5E00DCB4E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Electron Microscopy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4ECDC-AF39-574D-B7A9-FEC12CB63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B38992B2-870C-E04A-8E10-AC41B1980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61" y="666750"/>
            <a:ext cx="3540240" cy="2928938"/>
          </a:xfrm>
          <a:prstGeom prst="rect">
            <a:avLst/>
          </a:prstGeom>
        </p:spPr>
      </p:pic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B91A7153-7960-9D48-B4FA-C0D7FBDFD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fr-FR" dirty="0"/>
              <a:t>Georg Fantner </a:t>
            </a:r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39FAD4F5-6A03-274D-910A-51E31F5C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r>
              <a:rPr lang="fr-CH" dirty="0"/>
              <a:t>MT - 428 / METROLOGY</a:t>
            </a:r>
          </a:p>
        </p:txBody>
      </p:sp>
    </p:spTree>
    <p:extLst>
      <p:ext uri="{BB962C8B-B14F-4D97-AF65-F5344CB8AC3E}">
        <p14:creationId xmlns:p14="http://schemas.microsoft.com/office/powerpoint/2010/main" val="5419722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8CE09B-89B1-4B5D-BED2-87C84F077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8A6C70-7FF5-480A-B09B-7D0A19B2F43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7292</TotalTime>
  <Words>458</Words>
  <Application>Microsoft Macintosh PowerPoint</Application>
  <PresentationFormat>On-screen Show (16:9)</PresentationFormat>
  <Paragraphs>142</Paragraphs>
  <Slides>6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Arial Black</vt:lpstr>
      <vt:lpstr>Arial Narrow</vt:lpstr>
      <vt:lpstr>Franklin Gothic Demi Cond</vt:lpstr>
      <vt:lpstr>Lucida Grande</vt:lpstr>
      <vt:lpstr>Symbol</vt:lpstr>
      <vt:lpstr>Times New Roman</vt:lpstr>
      <vt:lpstr>Wingdings</vt:lpstr>
      <vt:lpstr>Thème Office</vt:lpstr>
      <vt:lpstr>Document</vt:lpstr>
      <vt:lpstr>Photo Editor Photo</vt:lpstr>
      <vt:lpstr>MICRO-428</vt:lpstr>
      <vt:lpstr>Why we need nanoscale microscopy</vt:lpstr>
      <vt:lpstr>PowerPoint Presentation</vt:lpstr>
      <vt:lpstr>Introduction to Optical Microscopy and imaging systems</vt:lpstr>
      <vt:lpstr>Atomic Force Microscopy</vt:lpstr>
      <vt:lpstr>Electron Microscopy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Georg Fantner</cp:lastModifiedBy>
  <cp:revision>70</cp:revision>
  <dcterms:created xsi:type="dcterms:W3CDTF">2019-04-02T06:24:35Z</dcterms:created>
  <dcterms:modified xsi:type="dcterms:W3CDTF">2021-02-22T08:04:48Z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