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64" r:id="rId5"/>
    <p:sldId id="265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046" autoAdjust="0"/>
  </p:normalViewPr>
  <p:slideViewPr>
    <p:cSldViewPr snapToGrid="0" snapToObjects="1">
      <p:cViewPr varScale="1">
        <p:scale>
          <a:sx n="97" d="100"/>
          <a:sy n="97" d="100"/>
        </p:scale>
        <p:origin x="6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A3105-443E-BB4C-8D06-8C780661B6FD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C68EE-12CE-5847-BADD-399B157C2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55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 err="1"/>
              <a:t>In</a:t>
            </a:r>
            <a:r>
              <a:rPr lang="fr-FR" sz="1200" i="0" dirty="0" err="1"/>
              <a:t>alibility</a:t>
            </a:r>
            <a:r>
              <a:rPr lang="fr-FR" sz="1200" i="0" dirty="0"/>
              <a:t> of </a:t>
            </a:r>
            <a:r>
              <a:rPr lang="fr-FR" sz="1200" i="0" dirty="0" err="1"/>
              <a:t>shear</a:t>
            </a:r>
            <a:r>
              <a:rPr lang="fr-FR" sz="1200" i="0" dirty="0"/>
              <a:t> cracks to </a:t>
            </a:r>
            <a:r>
              <a:rPr lang="fr-FR" sz="1200" i="0" dirty="0" err="1"/>
              <a:t>propagate</a:t>
            </a:r>
            <a:r>
              <a:rPr lang="fr-FR" sz="1200" i="0" dirty="0"/>
              <a:t> </a:t>
            </a:r>
            <a:r>
              <a:rPr lang="fr-FR" sz="1200" i="0" dirty="0" err="1"/>
              <a:t>within</a:t>
            </a:r>
            <a:r>
              <a:rPr lang="fr-FR" sz="1200" i="0" dirty="0"/>
              <a:t> </a:t>
            </a:r>
            <a:r>
              <a:rPr lang="fr-FR" sz="1200" i="0" dirty="0" err="1"/>
              <a:t>their</a:t>
            </a:r>
            <a:r>
              <a:rPr lang="fr-FR" sz="1200" i="0" dirty="0"/>
              <a:t> </a:t>
            </a:r>
            <a:r>
              <a:rPr lang="fr-FR" sz="1200" i="0" dirty="0" err="1"/>
              <a:t>own</a:t>
            </a:r>
            <a:r>
              <a:rPr lang="fr-FR" sz="1200" i="0" dirty="0"/>
              <a:t> plan </a:t>
            </a:r>
            <a:r>
              <a:rPr lang="fr-FR" sz="1200" i="0" dirty="0">
                <a:sym typeface="Wingdings" pitchFamily="2" charset="2"/>
              </a:rPr>
              <a:t> how crack </a:t>
            </a:r>
            <a:r>
              <a:rPr lang="fr-FR" sz="1200" i="0" dirty="0" err="1">
                <a:sym typeface="Wingdings" pitchFamily="2" charset="2"/>
              </a:rPr>
              <a:t>form</a:t>
            </a:r>
            <a:r>
              <a:rPr lang="fr-FR" sz="1200" i="0" dirty="0">
                <a:sym typeface="Wingdings" pitchFamily="2" charset="2"/>
              </a:rPr>
              <a:t> and </a:t>
            </a:r>
            <a:r>
              <a:rPr lang="fr-FR" sz="1200" i="0" dirty="0" err="1">
                <a:sym typeface="Wingdings" pitchFamily="2" charset="2"/>
              </a:rPr>
              <a:t>growth</a:t>
            </a:r>
            <a:r>
              <a:rPr lang="fr-FR" sz="1200" i="0" dirty="0">
                <a:sym typeface="Wingdings" pitchFamily="2" charset="2"/>
              </a:rPr>
              <a:t> ? </a:t>
            </a:r>
            <a:endParaRPr lang="fr-FR" sz="1200" i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E7550-3476-6D47-8DCD-05B514C05CD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84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C68EE-12CE-5847-BADD-399B157C20E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9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E8A2C1-FCDA-3C42-8135-9146C1738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B6E976-A49E-464B-AA4C-736926083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1D0E19-39A9-5647-BDB4-5D54F5E56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C169-80D9-3D45-B932-FBF4E9B2350D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225B6D-ECB2-A541-B229-2604C646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5CC9B2-0870-6A48-9158-3AF2EAB8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7FF6-AD13-384A-AFD1-CFA61942B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34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E02107-F99B-0840-BF70-FD470016B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8113666-D7F2-C24B-BBE6-42055D80B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C99D77-3574-EC4F-9B02-0C395E2B7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C169-80D9-3D45-B932-FBF4E9B2350D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609CE5-6214-654A-86A1-70F14B94C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B2A136-C092-864C-87BE-ECE6A7F6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7FF6-AD13-384A-AFD1-CFA61942B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81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FE2CEA8-E30C-3043-A7EB-8D8CEDD19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FBEBA3-7537-2C49-B849-4BE5E4B97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5B6AE8-0A68-3942-AB85-5074121F9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C169-80D9-3D45-B932-FBF4E9B2350D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2129B9-ABA4-3044-B6C6-EE46C6631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3C27E0-6395-FD46-8C5C-FA69C616C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7FF6-AD13-384A-AFD1-CFA61942B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34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D0BCE-089D-3941-9E4E-B35AB033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4181FA-084A-9346-B2E8-98A521CC7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5EA2BC-9A4C-8A44-8520-95897C51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C169-80D9-3D45-B932-FBF4E9B2350D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CCEB92-FDC4-6E41-83F9-62D53DC54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B6705D-FF07-2347-9D71-3923BCFA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7FF6-AD13-384A-AFD1-CFA61942B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28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28B5C8-C419-2245-A204-68B393050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BA71BF-AD77-BC41-A7C5-8F9BD039A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683790-C585-054C-81AE-4907CE88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C169-80D9-3D45-B932-FBF4E9B2350D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5B0B61-7132-CA4A-B6B3-F9C87E8EE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ADF0F6-4D3E-D948-9F71-47F8DE9C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7FF6-AD13-384A-AFD1-CFA61942B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82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0E3980-C6FB-C44C-BFC2-12DC5F6E3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5298E6-718E-B542-99ED-B9CA6C7E4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3A94EB-467F-DE41-9AB6-4F3CBCC62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B0C4B9-757E-A94D-A9FF-F9A5D4C8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C169-80D9-3D45-B932-FBF4E9B2350D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560B48-F904-6944-8D0A-D094EE431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81D74A-CBF8-DC46-A313-6F0624C67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7FF6-AD13-384A-AFD1-CFA61942B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6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DFC4ED-E1B2-8F4E-A223-E2F1ECE2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D6078E-8C1A-234A-8B85-54DA9A7F7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103FDE-128B-764C-952A-24BAA86AA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A1D5985-E95C-994D-824E-06A155CCBB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4039CBD-A684-724D-A263-BEF2829EB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D62A05C-349A-D643-AE9F-B14CAD2C7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C169-80D9-3D45-B932-FBF4E9B2350D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8887F38-BED4-6B45-9C0C-CD75C59F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E598147-02B7-074E-B772-4FE903CC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7FF6-AD13-384A-AFD1-CFA61942B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49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E90FC8-D827-5B44-BAE1-95C93ADD2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F6F6D7D-22AF-0248-9B90-64DE6261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C169-80D9-3D45-B932-FBF4E9B2350D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13B591-0E5F-9444-B110-A318AD123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7E9703-43FA-0B4B-8895-0D518A542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7FF6-AD13-384A-AFD1-CFA61942B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8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5CE21CD-D141-974F-8E9C-4C84A5CA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C169-80D9-3D45-B932-FBF4E9B2350D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6D684F-8E0D-514F-951D-84B19C77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E8368C-B18D-6E4F-AB1B-1FC7B695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7FF6-AD13-384A-AFD1-CFA61942B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37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873679-2337-1143-A320-81CDC14F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158FA6-A5FA-0B48-9E6F-1C2FBC0FC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74EE02-6D77-9146-B0CE-06CEC30C7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0495CF-7295-D248-B501-CB3EFF486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C169-80D9-3D45-B932-FBF4E9B2350D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F6FE0E-F0D9-6847-9992-363F0B81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10A1C2-9C7D-5C4D-AF3C-6C486C309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7FF6-AD13-384A-AFD1-CFA61942B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72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53C946-CB2D-B640-B703-178BC18B5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78FA7FD-DB76-034A-A910-143AC332C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51B245-DE9D-A842-B419-5B5A66247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C72C65-A23C-CF40-9035-F3FB743C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C169-80D9-3D45-B932-FBF4E9B2350D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1C7DF9-60C3-A848-95BB-4FD5FA73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DCA96E-D4D2-AF4D-872D-0EBB34D0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7FF6-AD13-384A-AFD1-CFA61942B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71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0210B6D-144E-9D42-9BA6-EA2AFE4D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9555DC-5B41-EF42-AEEA-29531D660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59C79E-0F73-6A47-BE35-2A9F854DA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7C169-80D9-3D45-B932-FBF4E9B2350D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2F3BFF-DF2B-1D4C-A2B9-41E347057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157EAE-685F-EB45-8D39-8D987614FF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F7FF6-AD13-384A-AFD1-CFA61942B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09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00F87736-A9E4-084A-A258-AAF9115BA521}"/>
              </a:ext>
            </a:extLst>
          </p:cNvPr>
          <p:cNvSpPr txBox="1">
            <a:spLocks/>
          </p:cNvSpPr>
          <p:nvPr/>
        </p:nvSpPr>
        <p:spPr>
          <a:xfrm>
            <a:off x="3608247" y="223341"/>
            <a:ext cx="4299514" cy="661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 err="1">
                <a:solidFill>
                  <a:srgbClr val="002060"/>
                </a:solidFill>
              </a:rPr>
              <a:t>Anderson’s</a:t>
            </a:r>
            <a:r>
              <a:rPr lang="fr-FR" sz="3000" dirty="0">
                <a:solidFill>
                  <a:srgbClr val="002060"/>
                </a:solidFill>
              </a:rPr>
              <a:t> </a:t>
            </a:r>
            <a:r>
              <a:rPr lang="fr-FR" sz="3000" dirty="0" err="1">
                <a:solidFill>
                  <a:srgbClr val="002060"/>
                </a:solidFill>
              </a:rPr>
              <a:t>theory</a:t>
            </a:r>
            <a:r>
              <a:rPr lang="fr-FR" sz="3000" dirty="0">
                <a:solidFill>
                  <a:srgbClr val="002060"/>
                </a:solidFill>
              </a:rPr>
              <a:t> of faulting </a:t>
            </a:r>
          </a:p>
          <a:p>
            <a:pPr algn="ctr"/>
            <a:r>
              <a:rPr lang="fr-FR" sz="2600" dirty="0">
                <a:solidFill>
                  <a:srgbClr val="002060"/>
                </a:solidFill>
              </a:rPr>
              <a:t>High angles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197997E-CEEA-7244-B6D2-6D096B3D7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70" y="1645754"/>
            <a:ext cx="3311407" cy="3376083"/>
          </a:xfrm>
          <a:prstGeom prst="rect">
            <a:avLst/>
          </a:prstGeom>
        </p:spPr>
      </p:pic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B1AE5A16-7510-1F41-896E-333BBCD7787E}"/>
              </a:ext>
            </a:extLst>
          </p:cNvPr>
          <p:cNvSpPr/>
          <p:nvPr/>
        </p:nvSpPr>
        <p:spPr>
          <a:xfrm>
            <a:off x="4008352" y="3236912"/>
            <a:ext cx="1097489" cy="38417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98B6AFBA-64A5-1941-B8C6-A64C4653363A}"/>
                  </a:ext>
                </a:extLst>
              </p:cNvPr>
              <p:cNvSpPr txBox="1"/>
              <p:nvPr/>
            </p:nvSpPr>
            <p:spPr>
              <a:xfrm>
                <a:off x="163712" y="5170917"/>
                <a:ext cx="21998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Strick-slip faulting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98B6AFBA-64A5-1941-B8C6-A64C46533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12" y="5170917"/>
                <a:ext cx="2199861" cy="369332"/>
              </a:xfrm>
              <a:prstGeom prst="rect">
                <a:avLst/>
              </a:prstGeom>
              <a:blipFill>
                <a:blip r:embed="rId3"/>
                <a:stretch>
                  <a:fillRect t="-3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69F7ABE-5695-DA41-BC6C-D40BD5A68B4A}"/>
                  </a:ext>
                </a:extLst>
              </p:cNvPr>
              <p:cNvSpPr txBox="1"/>
              <p:nvPr/>
            </p:nvSpPr>
            <p:spPr>
              <a:xfrm>
                <a:off x="163712" y="5918762"/>
                <a:ext cx="21998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ΙΙΙ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Strick-slip faulting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69F7ABE-5695-DA41-BC6C-D40BD5A68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12" y="5918762"/>
                <a:ext cx="2199861" cy="369332"/>
              </a:xfrm>
              <a:prstGeom prst="rect">
                <a:avLst/>
              </a:prstGeom>
              <a:blipFill>
                <a:blip r:embed="rId4"/>
                <a:stretch>
                  <a:fillRect t="-6667" r="-575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2518811-B987-CD47-A635-D345B249BF40}"/>
                  </a:ext>
                </a:extLst>
              </p:cNvPr>
              <p:cNvSpPr txBox="1"/>
              <p:nvPr/>
            </p:nvSpPr>
            <p:spPr>
              <a:xfrm>
                <a:off x="163711" y="5549430"/>
                <a:ext cx="21998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ΙΙ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Thrust faulting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2518811-B987-CD47-A635-D345B249B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11" y="5549430"/>
                <a:ext cx="2199861" cy="369332"/>
              </a:xfrm>
              <a:prstGeom prst="rect">
                <a:avLst/>
              </a:prstGeom>
              <a:blipFill>
                <a:blip r:embed="rId5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>
            <a:extLst>
              <a:ext uri="{FF2B5EF4-FFF2-40B4-BE49-F238E27FC236}">
                <a16:creationId xmlns:a16="http://schemas.microsoft.com/office/drawing/2014/main" id="{0CB4D180-EC9A-C641-B1C1-25687239F4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841" y="2285655"/>
            <a:ext cx="7063831" cy="228668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C559861-B2DE-6042-8CEA-44E39AB09BC6}"/>
              </a:ext>
            </a:extLst>
          </p:cNvPr>
          <p:cNvSpPr txBox="1"/>
          <p:nvPr/>
        </p:nvSpPr>
        <p:spPr>
          <a:xfrm>
            <a:off x="6546942" y="4995432"/>
            <a:ext cx="4873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Reference: </a:t>
            </a:r>
          </a:p>
          <a:p>
            <a:r>
              <a:rPr lang="fr-FR" sz="1200" i="1" dirty="0"/>
              <a:t>Investigation of </a:t>
            </a:r>
            <a:r>
              <a:rPr lang="fr-FR" sz="1200" i="1" dirty="0" err="1"/>
              <a:t>geological</a:t>
            </a:r>
            <a:r>
              <a:rPr lang="fr-FR" sz="1200" i="1" dirty="0"/>
              <a:t> </a:t>
            </a:r>
            <a:r>
              <a:rPr lang="fr-FR" sz="1200" i="1" dirty="0" err="1"/>
              <a:t>fault</a:t>
            </a:r>
            <a:r>
              <a:rPr lang="fr-FR" sz="1200" i="1" dirty="0"/>
              <a:t> </a:t>
            </a:r>
            <a:r>
              <a:rPr lang="fr-FR" sz="1200" i="1" dirty="0" err="1"/>
              <a:t>reactivation</a:t>
            </a:r>
            <a:r>
              <a:rPr lang="fr-FR" sz="1200" i="1" dirty="0"/>
              <a:t> and </a:t>
            </a:r>
            <a:r>
              <a:rPr lang="fr-FR" sz="1200" i="1" dirty="0" err="1"/>
              <a:t>opening</a:t>
            </a:r>
            <a:r>
              <a:rPr lang="fr-FR" sz="1200" i="1" dirty="0"/>
              <a:t>.</a:t>
            </a:r>
          </a:p>
          <a:p>
            <a:r>
              <a:rPr lang="fr-FR" sz="1200" dirty="0"/>
              <a:t>Pedro K. </a:t>
            </a:r>
            <a:r>
              <a:rPr lang="fr-FR" sz="1200" dirty="0" err="1"/>
              <a:t>Nacht</a:t>
            </a:r>
            <a:r>
              <a:rPr lang="fr-FR" sz="1200" dirty="0"/>
              <a:t>, Maria F. F. de Oliveira, </a:t>
            </a:r>
            <a:r>
              <a:rPr lang="fr-FR" sz="1200" dirty="0" err="1"/>
              <a:t>Deane</a:t>
            </a:r>
            <a:r>
              <a:rPr lang="fr-FR" sz="1200" dirty="0"/>
              <a:t> M. </a:t>
            </a:r>
            <a:r>
              <a:rPr lang="fr-FR" sz="1200" dirty="0" err="1"/>
              <a:t>Roehl</a:t>
            </a:r>
            <a:r>
              <a:rPr lang="fr-FR" sz="1200" dirty="0"/>
              <a:t> and Alvaro M. Costa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4430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ED58ABE-7D50-4EF3-9CE6-ABC4C0692652}"/>
              </a:ext>
            </a:extLst>
          </p:cNvPr>
          <p:cNvSpPr txBox="1">
            <a:spLocks/>
          </p:cNvSpPr>
          <p:nvPr/>
        </p:nvSpPr>
        <p:spPr>
          <a:xfrm>
            <a:off x="4113483" y="-31400"/>
            <a:ext cx="3965033" cy="794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000" dirty="0" err="1">
                <a:solidFill>
                  <a:srgbClr val="002060"/>
                </a:solidFill>
              </a:rPr>
              <a:t>Fault</a:t>
            </a:r>
            <a:r>
              <a:rPr lang="fr-FR" sz="3000" dirty="0">
                <a:solidFill>
                  <a:srgbClr val="002060"/>
                </a:solidFill>
              </a:rPr>
              <a:t> population</a:t>
            </a:r>
          </a:p>
        </p:txBody>
      </p:sp>
      <p:pic>
        <p:nvPicPr>
          <p:cNvPr id="11" name="Image 8">
            <a:extLst>
              <a:ext uri="{FF2B5EF4-FFF2-40B4-BE49-F238E27FC236}">
                <a16:creationId xmlns:a16="http://schemas.microsoft.com/office/drawing/2014/main" id="{2B0351DB-9BC1-49B4-BB9C-53E7D88394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77" r="15687" b="13799"/>
          <a:stretch/>
        </p:blipFill>
        <p:spPr>
          <a:xfrm>
            <a:off x="2232271" y="648556"/>
            <a:ext cx="2608613" cy="40504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ce réservé du contenu 2">
                <a:extLst>
                  <a:ext uri="{FF2B5EF4-FFF2-40B4-BE49-F238E27FC236}">
                    <a16:creationId xmlns:a16="http://schemas.microsoft.com/office/drawing/2014/main" id="{4C9083E2-B3E4-44CE-9748-E485353DF8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788" y="1589058"/>
                <a:ext cx="2265969" cy="3073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1400" dirty="0"/>
                  <a:t>    Power </a:t>
                </a:r>
                <a:r>
                  <a:rPr lang="fr-FR" sz="1400" dirty="0" err="1"/>
                  <a:t>law</a:t>
                </a:r>
                <a:r>
                  <a:rPr lang="fr-FR" sz="1400" dirty="0"/>
                  <a:t>: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fr-FR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fr-FR" sz="1600" dirty="0"/>
              </a:p>
              <a:p>
                <a:endParaRPr lang="fr-FR" sz="1600" dirty="0"/>
              </a:p>
              <a:p>
                <a:pPr marL="457200" lvl="1" indent="0">
                  <a:buNone/>
                </a:pPr>
                <a:endParaRPr lang="fr-FR" sz="1600" dirty="0"/>
              </a:p>
              <a:p>
                <a:endParaRPr lang="fr-FR" sz="2000" dirty="0"/>
              </a:p>
              <a:p>
                <a:endParaRPr lang="fr-FR" sz="2000" dirty="0"/>
              </a:p>
            </p:txBody>
          </p:sp>
        </mc:Choice>
        <mc:Fallback xmlns="">
          <p:sp>
            <p:nvSpPr>
              <p:cNvPr id="12" name="Espace réservé du contenu 2">
                <a:extLst>
                  <a:ext uri="{FF2B5EF4-FFF2-40B4-BE49-F238E27FC236}">
                    <a16:creationId xmlns:a16="http://schemas.microsoft.com/office/drawing/2014/main" id="{4C9083E2-B3E4-44CE-9748-E485353DF8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788" y="1589058"/>
                <a:ext cx="2265969" cy="307384"/>
              </a:xfrm>
              <a:blipFill>
                <a:blip r:embed="rId3"/>
                <a:stretch>
                  <a:fillRect t="-1000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F82E82B-100A-4269-9C2D-B326527A3E90}"/>
              </a:ext>
            </a:extLst>
          </p:cNvPr>
          <p:cNvSpPr txBox="1"/>
          <p:nvPr/>
        </p:nvSpPr>
        <p:spPr>
          <a:xfrm>
            <a:off x="4025104" y="3158292"/>
            <a:ext cx="92267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/>
              <a:t>Subfaults</a:t>
            </a:r>
            <a:r>
              <a:rPr lang="en-US" sz="14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AC15C2-3816-44CC-BDAD-DD9B37A11BDF}"/>
              </a:ext>
            </a:extLst>
          </p:cNvPr>
          <p:cNvSpPr txBox="1"/>
          <p:nvPr/>
        </p:nvSpPr>
        <p:spPr>
          <a:xfrm>
            <a:off x="4173326" y="1295229"/>
            <a:ext cx="66755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Faults 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F35C3FCE-04D7-4B1A-BED2-9206D0B976A7}"/>
              </a:ext>
            </a:extLst>
          </p:cNvPr>
          <p:cNvSpPr txBox="1">
            <a:spLocks/>
          </p:cNvSpPr>
          <p:nvPr/>
        </p:nvSpPr>
        <p:spPr>
          <a:xfrm>
            <a:off x="2892119" y="5416194"/>
            <a:ext cx="2265969" cy="307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dirty="0"/>
              <a:t>    </a:t>
            </a:r>
            <a:r>
              <a:rPr lang="fr-FR" sz="1400" dirty="0" err="1"/>
              <a:t>Exponential</a:t>
            </a:r>
            <a:r>
              <a:rPr lang="fr-FR" sz="1400" dirty="0"/>
              <a:t> distribution</a:t>
            </a:r>
            <a:endParaRPr lang="fr-FR" sz="1600" dirty="0"/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CDAE0D-A4A5-4848-BAE6-C6DA3EA6C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49" y="4738464"/>
            <a:ext cx="2900436" cy="1874128"/>
          </a:xfrm>
          <a:prstGeom prst="rect">
            <a:avLst/>
          </a:prstGeom>
        </p:spPr>
      </p:pic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7A81F00C-26D2-464D-B55B-DDB9EEF50210}"/>
              </a:ext>
            </a:extLst>
          </p:cNvPr>
          <p:cNvSpPr txBox="1">
            <a:spLocks/>
          </p:cNvSpPr>
          <p:nvPr/>
        </p:nvSpPr>
        <p:spPr>
          <a:xfrm>
            <a:off x="279891" y="659169"/>
            <a:ext cx="2265969" cy="307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Observations: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C380EF4-BE16-4597-AF6A-AA58E54C9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3" y="1314174"/>
            <a:ext cx="3048000" cy="2514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BFA2161-D1D6-4DD4-9A80-319FD5387A67}"/>
              </a:ext>
            </a:extLst>
          </p:cNvPr>
          <p:cNvSpPr txBox="1"/>
          <p:nvPr/>
        </p:nvSpPr>
        <p:spPr>
          <a:xfrm>
            <a:off x="6408507" y="603305"/>
            <a:ext cx="474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model</a:t>
            </a:r>
            <a:r>
              <a:rPr lang="en-US" sz="1400" dirty="0"/>
              <a:t>: extension of a brittle layer on ductile substrate</a:t>
            </a:r>
            <a:r>
              <a:rPr lang="en-US" sz="1400" dirty="0">
                <a:sym typeface="Wingdings" panose="05000000000000000000" pitchFamily="2" charset="2"/>
              </a:rPr>
              <a:t> different fracture populations evolving with strain </a:t>
            </a:r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F95BA-4DF8-4EEC-A2CC-1B47DAB3A4E2}"/>
              </a:ext>
            </a:extLst>
          </p:cNvPr>
          <p:cNvSpPr txBox="1"/>
          <p:nvPr/>
        </p:nvSpPr>
        <p:spPr>
          <a:xfrm>
            <a:off x="5893596" y="4033166"/>
            <a:ext cx="2012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Power-law	Exponential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2D0F66D-962D-459F-A920-85838C0DE41D}"/>
              </a:ext>
            </a:extLst>
          </p:cNvPr>
          <p:cNvCxnSpPr>
            <a:cxnSpLocks/>
          </p:cNvCxnSpPr>
          <p:nvPr/>
        </p:nvCxnSpPr>
        <p:spPr>
          <a:xfrm flipV="1">
            <a:off x="6533029" y="2683225"/>
            <a:ext cx="841438" cy="1316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B637FF4-1E63-4C3B-A2BA-D1C0A09D2895}"/>
              </a:ext>
            </a:extLst>
          </p:cNvPr>
          <p:cNvCxnSpPr>
            <a:cxnSpLocks/>
          </p:cNvCxnSpPr>
          <p:nvPr/>
        </p:nvCxnSpPr>
        <p:spPr>
          <a:xfrm flipV="1">
            <a:off x="7709896" y="2548467"/>
            <a:ext cx="672104" cy="1436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8968A48-D370-417B-AF22-90DDD887A924}"/>
              </a:ext>
            </a:extLst>
          </p:cNvPr>
          <p:cNvSpPr txBox="1"/>
          <p:nvPr/>
        </p:nvSpPr>
        <p:spPr>
          <a:xfrm>
            <a:off x="6856630" y="4369627"/>
            <a:ext cx="12967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Cracks start to interact (stress shadowing and coalescence)</a:t>
            </a:r>
          </a:p>
          <a:p>
            <a:pPr algn="just"/>
            <a:r>
              <a:rPr lang="en-US" sz="1400" dirty="0">
                <a:sym typeface="Wingdings" panose="05000000000000000000" pitchFamily="2" charset="2"/>
              </a:rPr>
              <a:t> Decrease of total number of fractures</a:t>
            </a:r>
            <a:endParaRPr lang="en-US" sz="14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2CF3256-4F26-420C-A2A9-3E94F5440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5171" y="4635774"/>
            <a:ext cx="3652711" cy="187412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0A0202D-55B8-47C9-9499-84C508C314B0}"/>
              </a:ext>
            </a:extLst>
          </p:cNvPr>
          <p:cNvSpPr txBox="1"/>
          <p:nvPr/>
        </p:nvSpPr>
        <p:spPr>
          <a:xfrm>
            <a:off x="8937966" y="6482739"/>
            <a:ext cx="2730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Low-strain		high-strain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6FAE41A-3F54-4D69-A59C-FAC04D9BD519}"/>
              </a:ext>
            </a:extLst>
          </p:cNvPr>
          <p:cNvSpPr/>
          <p:nvPr/>
        </p:nvSpPr>
        <p:spPr>
          <a:xfrm>
            <a:off x="7728345" y="1280844"/>
            <a:ext cx="17604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rgbClr val="231F20"/>
                </a:solidFill>
                <a:latin typeface="AdvP4E73"/>
              </a:rPr>
              <a:t>Spyropoulos et al (1999)</a:t>
            </a:r>
            <a:endParaRPr lang="en-US" sz="1100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1D4C3B-BA70-49A2-A99D-879ADE597C0A}"/>
              </a:ext>
            </a:extLst>
          </p:cNvPr>
          <p:cNvSpPr txBox="1"/>
          <p:nvPr/>
        </p:nvSpPr>
        <p:spPr>
          <a:xfrm>
            <a:off x="2763953" y="1787041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C=1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B3E5E0-6089-4A77-AD18-35ADB7CB1896}"/>
              </a:ext>
            </a:extLst>
          </p:cNvPr>
          <p:cNvSpPr txBox="1"/>
          <p:nvPr/>
        </p:nvSpPr>
        <p:spPr>
          <a:xfrm>
            <a:off x="2763953" y="3849450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C=2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722E68-AB8A-4B93-9507-68A1608069C7}"/>
              </a:ext>
            </a:extLst>
          </p:cNvPr>
          <p:cNvSpPr txBox="1"/>
          <p:nvPr/>
        </p:nvSpPr>
        <p:spPr>
          <a:xfrm>
            <a:off x="262551" y="4087241"/>
            <a:ext cx="195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But not all faults follow power-law distribution…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121C5E-121D-4405-9ADF-47E41BEC05F6}"/>
              </a:ext>
            </a:extLst>
          </p:cNvPr>
          <p:cNvSpPr/>
          <p:nvPr/>
        </p:nvSpPr>
        <p:spPr>
          <a:xfrm>
            <a:off x="10539279" y="4334056"/>
            <a:ext cx="17604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rgbClr val="231F20"/>
                </a:solidFill>
                <a:latin typeface="AdvP4E73"/>
              </a:rPr>
              <a:t>Gupta and Scholz (2000)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417922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E70C02F-8957-BD44-BC9A-63A69D8122C8}"/>
              </a:ext>
            </a:extLst>
          </p:cNvPr>
          <p:cNvSpPr txBox="1">
            <a:spLocks/>
          </p:cNvSpPr>
          <p:nvPr/>
        </p:nvSpPr>
        <p:spPr>
          <a:xfrm>
            <a:off x="2244246" y="358275"/>
            <a:ext cx="7703507" cy="794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 err="1">
                <a:solidFill>
                  <a:srgbClr val="002060"/>
                </a:solidFill>
              </a:rPr>
              <a:t>Hubbert-Rubey</a:t>
            </a:r>
            <a:r>
              <a:rPr lang="fr-FR" sz="3000" dirty="0">
                <a:solidFill>
                  <a:srgbClr val="002060"/>
                </a:solidFill>
              </a:rPr>
              <a:t> </a:t>
            </a:r>
            <a:r>
              <a:rPr lang="fr-FR" sz="3000" dirty="0" err="1">
                <a:solidFill>
                  <a:srgbClr val="002060"/>
                </a:solidFill>
              </a:rPr>
              <a:t>theory</a:t>
            </a:r>
            <a:r>
              <a:rPr lang="fr-FR" sz="3000" dirty="0">
                <a:solidFill>
                  <a:srgbClr val="002060"/>
                </a:solidFill>
              </a:rPr>
              <a:t> of </a:t>
            </a:r>
            <a:r>
              <a:rPr lang="fr-FR" sz="3000" dirty="0" err="1">
                <a:solidFill>
                  <a:srgbClr val="002060"/>
                </a:solidFill>
              </a:rPr>
              <a:t>overthrust</a:t>
            </a:r>
            <a:r>
              <a:rPr lang="fr-FR" sz="3000" dirty="0">
                <a:solidFill>
                  <a:srgbClr val="002060"/>
                </a:solidFill>
              </a:rPr>
              <a:t> faulting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5E48E69-B6E8-7B4E-B76E-7F03660A8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0808"/>
            <a:ext cx="6619505" cy="2382423"/>
          </a:xfrm>
        </p:spPr>
        <p:txBody>
          <a:bodyPr>
            <a:normAutofit/>
          </a:bodyPr>
          <a:lstStyle/>
          <a:p>
            <a:r>
              <a:rPr lang="fr-FR" sz="1600" dirty="0" err="1"/>
              <a:t>Definition</a:t>
            </a:r>
            <a:r>
              <a:rPr lang="fr-FR" sz="1600" dirty="0"/>
              <a:t>:</a:t>
            </a:r>
          </a:p>
          <a:p>
            <a:pPr lvl="1"/>
            <a:r>
              <a:rPr lang="fr-FR" sz="1600" dirty="0"/>
              <a:t>Reverse </a:t>
            </a:r>
            <a:r>
              <a:rPr lang="fr-FR" sz="1600" dirty="0" err="1"/>
              <a:t>fault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very</a:t>
            </a:r>
            <a:r>
              <a:rPr lang="fr-FR" sz="1600" dirty="0"/>
              <a:t> </a:t>
            </a:r>
            <a:r>
              <a:rPr lang="fr-FR" sz="1600" dirty="0" err="1"/>
              <a:t>low</a:t>
            </a:r>
            <a:r>
              <a:rPr lang="fr-FR" sz="1600" dirty="0"/>
              <a:t> angle</a:t>
            </a:r>
          </a:p>
          <a:p>
            <a:pPr lvl="1"/>
            <a:r>
              <a:rPr lang="fr-FR" sz="1600" dirty="0"/>
              <a:t>Horizontal </a:t>
            </a:r>
            <a:r>
              <a:rPr lang="fr-FR" sz="1600" dirty="0" err="1"/>
              <a:t>movement</a:t>
            </a:r>
            <a:r>
              <a:rPr lang="fr-FR" sz="1600" dirty="0"/>
              <a:t> and not vertical </a:t>
            </a:r>
            <a:r>
              <a:rPr lang="fr-FR" sz="1600" dirty="0" err="1"/>
              <a:t>movement</a:t>
            </a:r>
            <a:endParaRPr lang="fr-FR" sz="1600" dirty="0"/>
          </a:p>
          <a:p>
            <a:pPr lvl="1"/>
            <a:r>
              <a:rPr lang="fr-FR" sz="1600" dirty="0"/>
              <a:t>Directions </a:t>
            </a:r>
            <a:r>
              <a:rPr lang="fr-FR" sz="1600" dirty="0" err="1"/>
              <a:t>does</a:t>
            </a:r>
            <a:r>
              <a:rPr lang="fr-FR" sz="1600" dirty="0"/>
              <a:t> not match </a:t>
            </a:r>
            <a:r>
              <a:rPr lang="fr-FR" sz="1600" dirty="0" err="1"/>
              <a:t>Anderson’s</a:t>
            </a:r>
            <a:r>
              <a:rPr lang="fr-FR" sz="1600" dirty="0"/>
              <a:t> </a:t>
            </a:r>
            <a:r>
              <a:rPr lang="fr-FR" sz="1600" dirty="0" err="1"/>
              <a:t>theory</a:t>
            </a:r>
            <a:endParaRPr lang="fr-FR" sz="16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9CD98CC-1F42-FB4E-85CA-6F3ED8E3B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301" y="1500808"/>
            <a:ext cx="5170500" cy="15511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FAEDA725-A28D-2A47-8FD9-39E5CCDFB1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820" y="3806043"/>
                <a:ext cx="10515600" cy="435133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600" dirty="0"/>
                  <a:t>Theory:</a:t>
                </a:r>
              </a:p>
              <a:p>
                <a:pPr lvl="1"/>
                <a:r>
                  <a:rPr lang="fr-FR" sz="1600" dirty="0"/>
                  <a:t>Stress </a:t>
                </a:r>
                <a:r>
                  <a:rPr lang="fr-FR" sz="1600" dirty="0" err="1"/>
                  <a:t>law</a:t>
                </a:r>
                <a:r>
                  <a:rPr lang="fr-FR" sz="1600" dirty="0"/>
                  <a:t> </a:t>
                </a:r>
                <a:r>
                  <a:rPr lang="fr-FR" sz="1600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>
                        <a:latin typeface="Cambria Math" panose="02040503050406030204" pitchFamily="18" charset="0"/>
                        <a:sym typeface="Wingdings" pitchFamily="2" charset="2"/>
                      </a:rPr>
                      <m:t>F</m:t>
                    </m:r>
                    <m:r>
                      <a:rPr lang="fr-FR" sz="160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𝜎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h</m:t>
                        </m:r>
                      </m:sub>
                    </m:sSub>
                    <m:r>
                      <a:rPr lang="fr-FR" sz="1600" i="1">
                        <a:latin typeface="Cambria Math" panose="02040503050406030204" pitchFamily="18" charset="0"/>
                        <a:sym typeface="Wingdings" pitchFamily="2" charset="2"/>
                      </a:rPr>
                      <m:t>𝑧</m:t>
                    </m:r>
                    <m:r>
                      <a:rPr lang="fr-FR" sz="1600" i="1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lang="fr-FR" sz="1600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𝜎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𝑣</m:t>
                            </m:r>
                          </m:sub>
                        </m:sSub>
                        <m:r>
                          <a:rPr lang="fr-FR" sz="16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  <m:r>
                          <a:rPr lang="fr-FR" sz="16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𝑝</m:t>
                        </m:r>
                      </m:e>
                    </m:d>
                    <m:r>
                      <a:rPr lang="fr-FR" sz="1600" i="1">
                        <a:latin typeface="Cambria Math" panose="02040503050406030204" pitchFamily="18" charset="0"/>
                        <a:sym typeface="Wingdings" pitchFamily="2" charset="2"/>
                      </a:rPr>
                      <m:t>𝑙</m:t>
                    </m:r>
                    <m:r>
                      <a:rPr lang="fr-FR" sz="1600" i="1">
                        <a:latin typeface="Cambria Math" panose="02040503050406030204" pitchFamily="18" charset="0"/>
                        <a:sym typeface="Wingdings" pitchFamily="2" charset="2"/>
                      </a:rPr>
                      <m:t>𝜇</m:t>
                    </m:r>
                  </m:oMath>
                </a14:m>
                <a:endParaRPr lang="fr-FR" sz="1600" i="1" dirty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𝜎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h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1−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</m:d>
                    <m:r>
                      <a:rPr lang="fr-FR" sz="16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𝜌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𝑔𝑙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𝜇</m:t>
                    </m:r>
                  </m:oMath>
                </a14:m>
                <a:endParaRPr lang="fr-FR" sz="1600" dirty="0"/>
              </a:p>
              <a:p>
                <a:pPr lvl="1"/>
                <a:endParaRPr lang="fr-FR" sz="1600" dirty="0"/>
              </a:p>
              <a:p>
                <a:r>
                  <a:rPr lang="fr-FR" sz="1600" dirty="0" err="1"/>
                  <a:t>Problem</a:t>
                </a:r>
                <a:r>
                  <a:rPr lang="fr-FR" sz="1600" dirty="0"/>
                  <a:t>: </a:t>
                </a:r>
              </a:p>
              <a:p>
                <a:pPr lvl="1"/>
                <a:r>
                  <a:rPr lang="fr-FR" sz="1600" dirty="0"/>
                  <a:t>Wrong </a:t>
                </a:r>
                <a:r>
                  <a:rPr lang="fr-FR" sz="1600" dirty="0" err="1"/>
                  <a:t>order</a:t>
                </a:r>
                <a:r>
                  <a:rPr lang="fr-FR" sz="1600" dirty="0"/>
                  <a:t> of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  <a:sym typeface="Wingdings" pitchFamily="2" charset="2"/>
                      </a:rPr>
                      <m:t>𝑙</m:t>
                    </m:r>
                  </m:oMath>
                </a14:m>
                <a:endParaRPr lang="fr-FR" sz="1600" dirty="0"/>
              </a:p>
              <a:p>
                <a:pPr lvl="1"/>
                <a:endParaRPr lang="fr-FR" sz="1600" dirty="0"/>
              </a:p>
              <a:p>
                <a:r>
                  <a:rPr lang="fr-FR" sz="1600" dirty="0"/>
                  <a:t>Hubbert-Rubbey:  pore pressure </a:t>
                </a:r>
                <a:r>
                  <a:rPr lang="fr-FR" sz="1600" dirty="0" err="1"/>
                  <a:t>reach</a:t>
                </a:r>
                <a:r>
                  <a:rPr lang="fr-FR" sz="1600" dirty="0"/>
                  <a:t> </a:t>
                </a:r>
                <a:r>
                  <a:rPr lang="fr-FR" sz="1600" dirty="0" err="1"/>
                  <a:t>lithostatic</a:t>
                </a:r>
                <a:r>
                  <a:rPr lang="fr-FR" sz="1600" dirty="0"/>
                  <a:t> pressure </a:t>
                </a:r>
                <a:r>
                  <a:rPr lang="fr-FR" sz="1600" dirty="0">
                    <a:sym typeface="Wingdings" pitchFamily="2" charset="2"/>
                  </a:rPr>
                  <a:t></a:t>
                </a:r>
                <a:r>
                  <a:rPr lang="fr-FR" sz="1600" dirty="0"/>
                  <a:t>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  <a:sym typeface="Wingdings" pitchFamily="2" charset="2"/>
                      </a:rPr>
                      <m:t>𝜆</m:t>
                    </m:r>
                    <m:r>
                      <a:rPr lang="fr-FR" sz="1600" i="1">
                        <a:latin typeface="Cambria Math" panose="02040503050406030204" pitchFamily="18" charset="0"/>
                        <a:sym typeface="Wingdings" pitchFamily="2" charset="2"/>
                      </a:rPr>
                      <m:t> ~ 1</m:t>
                    </m:r>
                  </m:oMath>
                </a14:m>
                <a:r>
                  <a:rPr lang="fr-FR" sz="1600" dirty="0">
                    <a:sym typeface="Wingdings" pitchFamily="2" charset="2"/>
                  </a:rPr>
                  <a:t>  The </a:t>
                </a:r>
                <a:r>
                  <a:rPr lang="fr-FR" sz="1600" dirty="0" err="1">
                    <a:sym typeface="Wingdings" pitchFamily="2" charset="2"/>
                  </a:rPr>
                  <a:t>sliding</a:t>
                </a:r>
                <a:r>
                  <a:rPr lang="fr-FR" sz="1600" dirty="0">
                    <a:sym typeface="Wingdings" pitchFamily="2" charset="2"/>
                  </a:rPr>
                  <a:t> </a:t>
                </a:r>
                <a:r>
                  <a:rPr lang="fr-FR" sz="1600" dirty="0" err="1">
                    <a:sym typeface="Wingdings" pitchFamily="2" charset="2"/>
                  </a:rPr>
                  <a:t>resistance</a:t>
                </a:r>
                <a:r>
                  <a:rPr lang="fr-FR" sz="1600" dirty="0">
                    <a:sym typeface="Wingdings" pitchFamily="2" charset="2"/>
                  </a:rPr>
                  <a:t> </a:t>
                </a:r>
                <a:r>
                  <a:rPr lang="fr-FR" sz="1600" dirty="0" err="1">
                    <a:sym typeface="Wingdings" pitchFamily="2" charset="2"/>
                  </a:rPr>
                  <a:t>vanish</a:t>
                </a:r>
                <a:endParaRPr lang="fr-FR" sz="1600" dirty="0">
                  <a:sym typeface="Wingdings" pitchFamily="2" charset="2"/>
                </a:endParaRPr>
              </a:p>
              <a:p>
                <a:pPr lvl="1"/>
                <a:r>
                  <a:rPr lang="fr-FR" sz="1200" dirty="0">
                    <a:sym typeface="Wingdings" pitchFamily="2" charset="2"/>
                  </a:rPr>
                  <a:t>Compaction of </a:t>
                </a:r>
                <a:r>
                  <a:rPr lang="fr-FR" sz="1200" dirty="0" err="1">
                    <a:sym typeface="Wingdings" pitchFamily="2" charset="2"/>
                  </a:rPr>
                  <a:t>saturated</a:t>
                </a:r>
                <a:r>
                  <a:rPr lang="fr-FR" sz="1200" dirty="0">
                    <a:sym typeface="Wingdings" pitchFamily="2" charset="2"/>
                  </a:rPr>
                  <a:t> </a:t>
                </a:r>
                <a:r>
                  <a:rPr lang="fr-FR" sz="1200" dirty="0" err="1">
                    <a:sym typeface="Wingdings" pitchFamily="2" charset="2"/>
                  </a:rPr>
                  <a:t>sediments</a:t>
                </a:r>
                <a:endParaRPr lang="fr-FR" sz="1200" dirty="0">
                  <a:sym typeface="Wingdings" pitchFamily="2" charset="2"/>
                </a:endParaRPr>
              </a:p>
              <a:p>
                <a:pPr lvl="1"/>
                <a:r>
                  <a:rPr lang="fr-FR" sz="1200" dirty="0" err="1">
                    <a:sym typeface="Wingdings" pitchFamily="2" charset="2"/>
                  </a:rPr>
                  <a:t>Dehydratation</a:t>
                </a:r>
                <a:r>
                  <a:rPr lang="fr-FR" sz="1200" dirty="0">
                    <a:sym typeface="Wingdings" pitchFamily="2" charset="2"/>
                  </a:rPr>
                  <a:t> </a:t>
                </a:r>
                <a:r>
                  <a:rPr lang="fr-FR" sz="1200" dirty="0" err="1">
                    <a:sym typeface="Wingdings" pitchFamily="2" charset="2"/>
                  </a:rPr>
                  <a:t>reaction</a:t>
                </a:r>
                <a:endParaRPr lang="fr-FR" sz="1600" dirty="0"/>
              </a:p>
              <a:p>
                <a:endParaRPr lang="fr-FR" sz="2000" dirty="0"/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fr-FR" sz="1600" dirty="0"/>
              </a:p>
              <a:p>
                <a:endParaRPr lang="fr-FR" sz="1600" dirty="0"/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fr-FR" sz="1600" dirty="0"/>
              </a:p>
              <a:p>
                <a:endParaRPr lang="fr-FR" sz="2000" dirty="0"/>
              </a:p>
              <a:p>
                <a:endParaRPr lang="fr-FR" sz="2000" dirty="0"/>
              </a:p>
            </p:txBody>
          </p:sp>
        </mc:Choice>
        <mc:Fallback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FAEDA725-A28D-2A47-8FD9-39E5CCDFB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20" y="3806043"/>
                <a:ext cx="10515600" cy="4351338"/>
              </a:xfrm>
              <a:prstGeom prst="rect">
                <a:avLst/>
              </a:prstGeom>
              <a:blipFill>
                <a:blip r:embed="rId3"/>
                <a:stretch>
                  <a:fillRect l="-241" t="-11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F37F8BED-7ED3-684E-8590-0F4934A65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368" y="3558660"/>
            <a:ext cx="4404366" cy="17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7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907E1E-D6A6-43AF-BE09-DBB394C87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29" y="2883077"/>
            <a:ext cx="7032171" cy="3784426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3A8EC1D-9B72-6F45-B2E5-D42E8170B89C}"/>
              </a:ext>
            </a:extLst>
          </p:cNvPr>
          <p:cNvSpPr txBox="1">
            <a:spLocks/>
          </p:cNvSpPr>
          <p:nvPr/>
        </p:nvSpPr>
        <p:spPr>
          <a:xfrm>
            <a:off x="2826706" y="0"/>
            <a:ext cx="6538587" cy="794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 err="1">
                <a:solidFill>
                  <a:srgbClr val="002060"/>
                </a:solidFill>
              </a:rPr>
              <a:t>Fault</a:t>
            </a:r>
            <a:r>
              <a:rPr lang="fr-FR" sz="3000" dirty="0">
                <a:solidFill>
                  <a:srgbClr val="002060"/>
                </a:solidFill>
              </a:rPr>
              <a:t> rotation, </a:t>
            </a:r>
            <a:r>
              <a:rPr lang="fr-FR" sz="3000" dirty="0" err="1">
                <a:solidFill>
                  <a:srgbClr val="002060"/>
                </a:solidFill>
              </a:rPr>
              <a:t>reactivation</a:t>
            </a:r>
            <a:r>
              <a:rPr lang="fr-FR" sz="3000" dirty="0">
                <a:solidFill>
                  <a:srgbClr val="002060"/>
                </a:solidFill>
              </a:rPr>
              <a:t>, and friction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E2370-DCB5-4207-98FE-70FFDD1AD6F8}"/>
              </a:ext>
            </a:extLst>
          </p:cNvPr>
          <p:cNvSpPr txBox="1"/>
          <p:nvPr/>
        </p:nvSpPr>
        <p:spPr>
          <a:xfrm>
            <a:off x="267720" y="673899"/>
            <a:ext cx="7959013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Anderson ‘s theory </a:t>
            </a:r>
            <a:r>
              <a:rPr lang="en-US" sz="1600" dirty="0">
                <a:sym typeface="Wingdings" panose="05000000000000000000" pitchFamily="2" charset="2"/>
              </a:rPr>
              <a:t> predicts orientation of faults referring to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stresses in which they formed</a:t>
            </a:r>
          </a:p>
          <a:p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r>
              <a:rPr lang="en-US" sz="1600" dirty="0">
                <a:sym typeface="Wingdings" panose="05000000000000000000" pitchFamily="2" charset="2"/>
              </a:rPr>
              <a:t>Faults may become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misoriented</a:t>
            </a:r>
            <a:r>
              <a:rPr lang="en-US" sz="1600" dirty="0">
                <a:sym typeface="Wingdings" panose="05000000000000000000" pitchFamily="2" charset="2"/>
              </a:rPr>
              <a:t> with respect to the stress field due to:</a:t>
            </a:r>
          </a:p>
          <a:p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1600" dirty="0">
                <a:sym typeface="Wingdings" panose="05000000000000000000" pitchFamily="2" charset="2"/>
              </a:rPr>
              <a:t>-    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Internal rotation</a:t>
            </a:r>
            <a:r>
              <a:rPr lang="en-US" sz="1600" dirty="0">
                <a:sym typeface="Wingdings" panose="05000000000000000000" pitchFamily="2" charset="2"/>
              </a:rPr>
              <a:t> as faults slip they rotate with surrounding rock (Martel 1999) </a:t>
            </a:r>
          </a:p>
          <a:p>
            <a:r>
              <a:rPr lang="en-US" sz="1600" dirty="0">
                <a:sym typeface="Wingdings" panose="05000000000000000000" pitchFamily="2" charset="2"/>
              </a:rPr>
              <a:t>		</a:t>
            </a:r>
            <a:r>
              <a:rPr lang="en-US" sz="1400" dirty="0">
                <a:sym typeface="Wingdings" panose="05000000000000000000" pitchFamily="2" charset="2"/>
              </a:rPr>
              <a:t>conditions not to rotate</a:t>
            </a:r>
            <a:r>
              <a:rPr lang="en-US" sz="1200" dirty="0">
                <a:sym typeface="Wingdings" panose="05000000000000000000" pitchFamily="2" charset="2"/>
              </a:rPr>
              <a:t>:</a:t>
            </a:r>
            <a:r>
              <a:rPr lang="en-US" sz="1400" dirty="0">
                <a:sym typeface="Wingdings" panose="05000000000000000000" pitchFamily="2" charset="2"/>
              </a:rPr>
              <a:t>	 - uniform shear stress drop along fault</a:t>
            </a:r>
          </a:p>
          <a:p>
            <a:r>
              <a:rPr lang="en-US" sz="1400" dirty="0">
                <a:sym typeface="Wingdings" panose="05000000000000000000" pitchFamily="2" charset="2"/>
              </a:rPr>
              <a:t>				- isotropic surrounding rock</a:t>
            </a:r>
          </a:p>
          <a:p>
            <a:r>
              <a:rPr lang="en-US" sz="1400" dirty="0">
                <a:sym typeface="Wingdings" panose="05000000000000000000" pitchFamily="2" charset="2"/>
              </a:rPr>
              <a:t>				- uniform far-field stress state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External rotation </a:t>
            </a:r>
            <a:r>
              <a:rPr lang="en-US" sz="1600" dirty="0">
                <a:sym typeface="Wingdings" panose="05000000000000000000" pitchFamily="2" charset="2"/>
              </a:rPr>
              <a:t>stress field orientation rotates with respect to the fault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D01428-07DE-44F5-85F6-FD4D5A91C378}"/>
              </a:ext>
            </a:extLst>
          </p:cNvPr>
          <p:cNvSpPr txBox="1"/>
          <p:nvPr/>
        </p:nvSpPr>
        <p:spPr>
          <a:xfrm rot="19733068">
            <a:off x="10695686" y="3181209"/>
            <a:ext cx="1275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Re-activation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9DB3A1-FF88-4E8A-82A9-4040B9CBD602}"/>
              </a:ext>
            </a:extLst>
          </p:cNvPr>
          <p:cNvSpPr txBox="1"/>
          <p:nvPr/>
        </p:nvSpPr>
        <p:spPr>
          <a:xfrm rot="19840848">
            <a:off x="10009888" y="3181209"/>
            <a:ext cx="1048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09E9E5-A25B-4757-8D30-BA4C68685864}"/>
              </a:ext>
            </a:extLst>
          </p:cNvPr>
          <p:cNvSpPr txBox="1"/>
          <p:nvPr/>
        </p:nvSpPr>
        <p:spPr>
          <a:xfrm>
            <a:off x="436110" y="6101075"/>
            <a:ext cx="25378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A= most favorably oriented fault</a:t>
            </a:r>
          </a:p>
          <a:p>
            <a:r>
              <a:rPr lang="en-US" sz="1400" dirty="0"/>
              <a:t>B= first order splay fault</a:t>
            </a:r>
          </a:p>
          <a:p>
            <a:r>
              <a:rPr lang="en-US" sz="1400" dirty="0"/>
              <a:t>C=lock-up limiting condition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47A21AA-30D7-4DDC-A281-1CAB9FBBBDD0}"/>
              </a:ext>
            </a:extLst>
          </p:cNvPr>
          <p:cNvSpPr/>
          <p:nvPr/>
        </p:nvSpPr>
        <p:spPr>
          <a:xfrm>
            <a:off x="9237306" y="5607698"/>
            <a:ext cx="391886" cy="2896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6984B3-6545-4E3E-A3EC-7D15C2218A54}"/>
              </a:ext>
            </a:extLst>
          </p:cNvPr>
          <p:cNvGrpSpPr/>
          <p:nvPr/>
        </p:nvGrpSpPr>
        <p:grpSpPr>
          <a:xfrm>
            <a:off x="597305" y="2974951"/>
            <a:ext cx="6096000" cy="584775"/>
            <a:chOff x="597305" y="2974951"/>
            <a:chExt cx="6096000" cy="584775"/>
          </a:xfrm>
        </p:grpSpPr>
        <p:sp>
          <p:nvSpPr>
            <p:cNvPr id="4" name="Action Button: Help 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508DA2E-5C76-4114-ACE1-DC83CC8D7A61}"/>
                </a:ext>
              </a:extLst>
            </p:cNvPr>
            <p:cNvSpPr/>
            <p:nvPr/>
          </p:nvSpPr>
          <p:spPr>
            <a:xfrm>
              <a:off x="928649" y="3021484"/>
              <a:ext cx="513184" cy="512003"/>
            </a:xfrm>
            <a:prstGeom prst="actionButtonHelp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101542-D628-483C-B024-A23F075D8A12}"/>
                </a:ext>
              </a:extLst>
            </p:cNvPr>
            <p:cNvSpPr/>
            <p:nvPr/>
          </p:nvSpPr>
          <p:spPr>
            <a:xfrm>
              <a:off x="597305" y="2974951"/>
              <a:ext cx="6096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600" dirty="0">
                  <a:sym typeface="Wingdings" panose="05000000000000000000" pitchFamily="2" charset="2"/>
                </a:rPr>
                <a:t>	Will more favorably oriented faults form?</a:t>
              </a:r>
            </a:p>
            <a:p>
              <a:r>
                <a:rPr lang="en-US" sz="1600" dirty="0">
                  <a:sym typeface="Wingdings" panose="05000000000000000000" pitchFamily="2" charset="2"/>
                </a:rPr>
                <a:t>	Will preexisting faults reactivate?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2BD878E-8CB3-4A36-B646-37C5C00F4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83" y="4018361"/>
            <a:ext cx="3061986" cy="710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E9AE91-1A12-486C-9242-68B40D62F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11" y="4970178"/>
            <a:ext cx="2126698" cy="6627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8B53395-BF21-4BDE-BBC0-5C4E8F799985}"/>
              </a:ext>
            </a:extLst>
          </p:cNvPr>
          <p:cNvSpPr txBox="1"/>
          <p:nvPr/>
        </p:nvSpPr>
        <p:spPr>
          <a:xfrm>
            <a:off x="369583" y="3805177"/>
            <a:ext cx="479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Critical angle for new fault formation (~10-20) </a:t>
            </a:r>
            <a:r>
              <a:rPr lang="en-US" sz="1200" i="1" dirty="0"/>
              <a:t>Scholz et al 2010</a:t>
            </a:r>
            <a:endParaRPr lang="en-US" sz="14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8D6063-1649-4252-B062-316EEDEA90A3}"/>
              </a:ext>
            </a:extLst>
          </p:cNvPr>
          <p:cNvSpPr txBox="1"/>
          <p:nvPr/>
        </p:nvSpPr>
        <p:spPr>
          <a:xfrm>
            <a:off x="408371" y="4729130"/>
            <a:ext cx="3604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Stress condition for reactivation </a:t>
            </a:r>
            <a:r>
              <a:rPr lang="en-US" sz="1200" i="1" dirty="0"/>
              <a:t>Sibson et al 1985</a:t>
            </a:r>
            <a:endParaRPr lang="en-US" sz="14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68E816-ACB7-4E57-9D23-5C7B75860696}"/>
              </a:ext>
            </a:extLst>
          </p:cNvPr>
          <p:cNvSpPr txBox="1"/>
          <p:nvPr/>
        </p:nvSpPr>
        <p:spPr>
          <a:xfrm>
            <a:off x="3608767" y="5033162"/>
            <a:ext cx="1364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ym typeface="Wingdings" panose="05000000000000000000" pitchFamily="2" charset="2"/>
              </a:rPr>
              <a:t>=min case A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/>
              <a:t>∞       case C</a:t>
            </a:r>
            <a:endParaRPr lang="en-US" sz="14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0B3248-2C00-435C-9357-9D4C9E5BB98B}"/>
              </a:ext>
            </a:extLst>
          </p:cNvPr>
          <p:cNvSpPr txBox="1"/>
          <p:nvPr/>
        </p:nvSpPr>
        <p:spPr>
          <a:xfrm>
            <a:off x="3608767" y="4270865"/>
            <a:ext cx="931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ym typeface="Wingdings" panose="05000000000000000000" pitchFamily="2" charset="2"/>
              </a:rPr>
              <a:t>case B</a:t>
            </a:r>
          </a:p>
        </p:txBody>
      </p:sp>
    </p:spTree>
    <p:extLst>
      <p:ext uri="{BB962C8B-B14F-4D97-AF65-F5344CB8AC3E}">
        <p14:creationId xmlns:p14="http://schemas.microsoft.com/office/powerpoint/2010/main" val="478455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E7D3C082-8397-E942-8EA2-EF58DC17FA51}"/>
              </a:ext>
            </a:extLst>
          </p:cNvPr>
          <p:cNvSpPr txBox="1">
            <a:spLocks/>
          </p:cNvSpPr>
          <p:nvPr/>
        </p:nvSpPr>
        <p:spPr>
          <a:xfrm>
            <a:off x="3254769" y="133428"/>
            <a:ext cx="6538587" cy="794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 err="1">
                <a:solidFill>
                  <a:srgbClr val="002060"/>
                </a:solidFill>
              </a:rPr>
              <a:t>Fault</a:t>
            </a:r>
            <a:r>
              <a:rPr lang="fr-FR" sz="3000" dirty="0">
                <a:solidFill>
                  <a:srgbClr val="002060"/>
                </a:solidFill>
              </a:rPr>
              <a:t> formation and </a:t>
            </a:r>
            <a:r>
              <a:rPr lang="fr-FR" sz="3000" dirty="0" err="1">
                <a:solidFill>
                  <a:srgbClr val="002060"/>
                </a:solidFill>
              </a:rPr>
              <a:t>growth</a:t>
            </a:r>
            <a:endParaRPr lang="fr-FR" sz="3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DDD77534-4B11-3140-96BB-482A715ACA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27547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fr-FR" sz="2000" dirty="0"/>
                  <a:t>Dugdale model:</a:t>
                </a:r>
              </a:p>
              <a:p>
                <a:pPr lvl="1"/>
                <a:endParaRPr lang="fr-FR" sz="16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  <m:d>
                          <m:dPr>
                            <m:ctrlP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𝜋𝜇</m:t>
                        </m:r>
                      </m:den>
                    </m:f>
                    <m:func>
                      <m:func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sz="18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fr-FR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fr-FR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fr-FR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sz="18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fr-FR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fr-FR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fr-FR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1800" b="0" dirty="0"/>
                  <a:t>     </a:t>
                </a:r>
                <a:r>
                  <a:rPr lang="fr-FR" sz="1800" b="0" dirty="0">
                    <a:sym typeface="Wingdings" pitchFamily="2" charset="2"/>
                  </a:rPr>
                  <a:t>    </a:t>
                </a:r>
                <a:r>
                  <a:rPr lang="fr-FR" sz="1800" b="0" dirty="0">
                    <a:solidFill>
                      <a:srgbClr val="FF0000"/>
                    </a:solidFill>
                    <a:sym typeface="Wingdings" pitchFamily="2" charset="2"/>
                  </a:rPr>
                  <a:t>D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∝ </m:t>
                    </m:r>
                  </m:oMath>
                </a14:m>
                <a:r>
                  <a:rPr lang="fr-FR" sz="1800" dirty="0">
                    <a:solidFill>
                      <a:srgbClr val="FF0000"/>
                    </a:solidFill>
                    <a:sym typeface="Wingdings" pitchFamily="2" charset="2"/>
                  </a:rPr>
                  <a:t>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sSup>
                          <m:sSupPr>
                            <m:ctrlP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fr-FR" sz="1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𝜋𝜇</m:t>
                        </m:r>
                      </m:den>
                    </m:f>
                    <m:r>
                      <m:rPr>
                        <m:sty m:val="p"/>
                      </m:rPr>
                      <a:rPr lang="fr-FR" sz="1800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m:rPr>
                        <m:sty m:val="p"/>
                      </m:rPr>
                      <a:rPr lang="fr-FR" sz="18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fr-FR" sz="1800" b="0" dirty="0"/>
                  <a:t>           </a:t>
                </a:r>
                <a:r>
                  <a:rPr lang="fr-FR" sz="1800" b="0" dirty="0">
                    <a:sym typeface="Wingdings" pitchFamily="2" charset="2"/>
                  </a:rPr>
                  <a:t>     </a:t>
                </a:r>
                <a:r>
                  <a:rPr lang="fr-FR" sz="1800" dirty="0">
                    <a:solidFill>
                      <a:srgbClr val="FF0000"/>
                    </a:solidFill>
                    <a:sym typeface="Wingdings" pitchFamily="2" charset="2"/>
                  </a:rPr>
                  <a:t>G</a:t>
                </a:r>
                <a:r>
                  <a:rPr lang="fr-FR" sz="1800" b="0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∝ </m:t>
                    </m:r>
                  </m:oMath>
                </a14:m>
                <a:r>
                  <a:rPr lang="fr-FR" sz="1800" dirty="0">
                    <a:solidFill>
                      <a:srgbClr val="FF0000"/>
                    </a:solidFill>
                    <a:sym typeface="Wingdings" pitchFamily="2" charset="2"/>
                  </a:rPr>
                  <a:t>L  </a:t>
                </a:r>
                <a:r>
                  <a:rPr lang="fr-FR" sz="1800" dirty="0">
                    <a:sym typeface="Wingdings" pitchFamily="2" charset="2"/>
                  </a:rPr>
                  <a:t></a:t>
                </a:r>
                <a:r>
                  <a:rPr lang="fr-FR" sz="1800" b="0" dirty="0"/>
                  <a:t>    </a:t>
                </a:r>
                <a:r>
                  <a:rPr lang="fr-FR" sz="1800" dirty="0">
                    <a:solidFill>
                      <a:srgbClr val="FF0000"/>
                    </a:solidFill>
                    <a:sym typeface="Wingdings" pitchFamily="2" charset="2"/>
                  </a:rPr>
                  <a:t>K</a:t>
                </a:r>
                <a:r>
                  <a:rPr lang="fr-FR" sz="1800" b="0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∝√</m:t>
                    </m:r>
                    <m:r>
                      <a:rPr lang="fr-FR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𝐿</m:t>
                    </m:r>
                  </m:oMath>
                </a14:m>
                <a:r>
                  <a:rPr lang="fr-FR" sz="1800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endParaRPr lang="fr-FR" sz="2000" dirty="0"/>
              </a:p>
              <a:p>
                <a:r>
                  <a:rPr lang="fr-FR" sz="2000" dirty="0"/>
                  <a:t>Griffith </a:t>
                </a:r>
                <a:r>
                  <a:rPr lang="fr-FR" sz="2000" dirty="0" err="1"/>
                  <a:t>instability</a:t>
                </a:r>
                <a:r>
                  <a:rPr lang="fr-FR" sz="2000" dirty="0"/>
                  <a:t>: </a:t>
                </a:r>
              </a:p>
              <a:p>
                <a:pPr lvl="1"/>
                <a:endParaRPr lang="fr-FR" sz="1800" dirty="0"/>
              </a:p>
              <a:p>
                <a:pPr marL="457200" lvl="1" indent="0">
                  <a:buNone/>
                </a:pPr>
                <a:endParaRPr lang="fr-FR" sz="1800" b="0" dirty="0"/>
              </a:p>
            </p:txBody>
          </p:sp>
        </mc:Choice>
        <mc:Fallback xmlns="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DDD77534-4B11-3140-96BB-482A715ACA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27547"/>
                <a:ext cx="10515600" cy="4351338"/>
              </a:xfrm>
              <a:blipFill>
                <a:blip r:embed="rId3"/>
                <a:stretch>
                  <a:fillRect l="-483" t="-14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 16">
            <a:extLst>
              <a:ext uri="{FF2B5EF4-FFF2-40B4-BE49-F238E27FC236}">
                <a16:creationId xmlns:a16="http://schemas.microsoft.com/office/drawing/2014/main" id="{474762C6-0AEA-5546-AE5E-EFB7F237D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4541" y="1023166"/>
            <a:ext cx="3441700" cy="1397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5E4B6D3-6FFA-F64C-8CA0-58038FDDC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688" y="3217482"/>
            <a:ext cx="3547986" cy="285552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FEA93B7-9236-AE42-9960-0927948D01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5027" y="2781197"/>
            <a:ext cx="3250372" cy="3728092"/>
          </a:xfrm>
          <a:prstGeom prst="rect">
            <a:avLst/>
          </a:prstGeom>
        </p:spPr>
      </p:pic>
      <p:sp>
        <p:nvSpPr>
          <p:cNvPr id="22" name="Flèche vers la droite 21">
            <a:extLst>
              <a:ext uri="{FF2B5EF4-FFF2-40B4-BE49-F238E27FC236}">
                <a16:creationId xmlns:a16="http://schemas.microsoft.com/office/drawing/2014/main" id="{85CA6917-0E9C-334C-8EBF-6D9E98345261}"/>
              </a:ext>
            </a:extLst>
          </p:cNvPr>
          <p:cNvSpPr/>
          <p:nvPr/>
        </p:nvSpPr>
        <p:spPr>
          <a:xfrm>
            <a:off x="5893624" y="4366947"/>
            <a:ext cx="983704" cy="36407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40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0ABF29B-1F59-4A5B-81BC-1218A1C038D6}"/>
              </a:ext>
            </a:extLst>
          </p:cNvPr>
          <p:cNvSpPr txBox="1">
            <a:spLocks/>
          </p:cNvSpPr>
          <p:nvPr/>
        </p:nvSpPr>
        <p:spPr>
          <a:xfrm>
            <a:off x="3694454" y="39378"/>
            <a:ext cx="4803092" cy="794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000" dirty="0">
                <a:solidFill>
                  <a:srgbClr val="002060"/>
                </a:solidFill>
              </a:rPr>
              <a:t>The </a:t>
            </a:r>
            <a:r>
              <a:rPr lang="fr-FR" sz="3000" dirty="0" err="1">
                <a:solidFill>
                  <a:srgbClr val="002060"/>
                </a:solidFill>
              </a:rPr>
              <a:t>problem</a:t>
            </a:r>
            <a:r>
              <a:rPr lang="fr-FR" sz="3000" dirty="0">
                <a:solidFill>
                  <a:srgbClr val="002060"/>
                </a:solidFill>
              </a:rPr>
              <a:t> of </a:t>
            </a:r>
            <a:r>
              <a:rPr lang="fr-FR" sz="3000" dirty="0" err="1">
                <a:solidFill>
                  <a:srgbClr val="002060"/>
                </a:solidFill>
              </a:rPr>
              <a:t>fault</a:t>
            </a:r>
            <a:r>
              <a:rPr lang="fr-FR" sz="3000" dirty="0">
                <a:solidFill>
                  <a:srgbClr val="002060"/>
                </a:solidFill>
              </a:rPr>
              <a:t> 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D2A4AA-9453-467E-8022-CD64DEEF3B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57" b="35312"/>
          <a:stretch/>
        </p:blipFill>
        <p:spPr>
          <a:xfrm>
            <a:off x="6146222" y="639957"/>
            <a:ext cx="3836040" cy="159615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6542B46-1FE7-44EF-B083-B77BD954FBBC}"/>
              </a:ext>
            </a:extLst>
          </p:cNvPr>
          <p:cNvGrpSpPr/>
          <p:nvPr/>
        </p:nvGrpSpPr>
        <p:grpSpPr>
          <a:xfrm>
            <a:off x="1" y="3635447"/>
            <a:ext cx="5065752" cy="2772093"/>
            <a:chOff x="218880" y="1284199"/>
            <a:chExt cx="6453349" cy="34264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E1AF13-828A-4CC9-A0B2-9EE3276EC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880" y="1591976"/>
              <a:ext cx="6453349" cy="311871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AB3981-37EF-4FD9-BD96-F5FAE5BD83FF}"/>
                </a:ext>
              </a:extLst>
            </p:cNvPr>
            <p:cNvSpPr txBox="1"/>
            <p:nvPr/>
          </p:nvSpPr>
          <p:spPr>
            <a:xfrm>
              <a:off x="518873" y="1284199"/>
              <a:ext cx="32190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Displacement profiles along normal faults</a:t>
              </a:r>
              <a:endParaRPr lang="en-US" sz="1400" i="1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0CB64AF-583E-4D48-B430-0C425F193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67" y="807604"/>
            <a:ext cx="2827809" cy="23214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CE8172-C952-4A29-82D4-4F02D3AFFD5A}"/>
              </a:ext>
            </a:extLst>
          </p:cNvPr>
          <p:cNvSpPr txBox="1"/>
          <p:nvPr/>
        </p:nvSpPr>
        <p:spPr>
          <a:xfrm>
            <a:off x="786573" y="6127773"/>
            <a:ext cx="3925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Small fault length		big fault length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185CA8-9EB9-49AC-B04D-5AD5D48641CC}"/>
              </a:ext>
            </a:extLst>
          </p:cNvPr>
          <p:cNvSpPr txBox="1"/>
          <p:nvPr/>
        </p:nvSpPr>
        <p:spPr>
          <a:xfrm>
            <a:off x="756950" y="868136"/>
            <a:ext cx="1305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/>
              <a:t>Dawers</a:t>
            </a:r>
            <a:r>
              <a:rPr lang="en-US" sz="1200" i="1" dirty="0"/>
              <a:t> et al 1993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9D7BD4-91C2-4B00-934B-C9388AFAF2A1}"/>
              </a:ext>
            </a:extLst>
          </p:cNvPr>
          <p:cNvSpPr txBox="1"/>
          <p:nvPr/>
        </p:nvSpPr>
        <p:spPr>
          <a:xfrm>
            <a:off x="530984" y="3113614"/>
            <a:ext cx="2250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Length&lt;200m</a:t>
            </a:r>
            <a:r>
              <a:rPr lang="en-US" sz="1200" dirty="0">
                <a:sym typeface="Wingdings" panose="05000000000000000000" pitchFamily="2" charset="2"/>
              </a:rPr>
              <a:t></a:t>
            </a:r>
            <a:r>
              <a:rPr lang="en-US" sz="1200" dirty="0"/>
              <a:t>Dav/L~1.1x10^-2</a:t>
            </a:r>
          </a:p>
          <a:p>
            <a:r>
              <a:rPr lang="en-US" sz="1200" dirty="0"/>
              <a:t>Length&gt;600m</a:t>
            </a:r>
            <a:r>
              <a:rPr lang="en-US" sz="1200" dirty="0">
                <a:sym typeface="Wingdings" panose="05000000000000000000" pitchFamily="2" charset="2"/>
              </a:rPr>
              <a:t></a:t>
            </a:r>
            <a:r>
              <a:rPr lang="en-US" sz="1200" dirty="0"/>
              <a:t>Dav/L~8x10^-3</a:t>
            </a:r>
          </a:p>
          <a:p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43ED59-3EFE-47B2-9623-5CB4BBF3C425}"/>
              </a:ext>
            </a:extLst>
          </p:cNvPr>
          <p:cNvSpPr txBox="1"/>
          <p:nvPr/>
        </p:nvSpPr>
        <p:spPr>
          <a:xfrm>
            <a:off x="530984" y="6345280"/>
            <a:ext cx="4534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Displacement profiles collapse for each set </a:t>
            </a:r>
            <a:r>
              <a:rPr lang="en-US" sz="1400" dirty="0">
                <a:sym typeface="Wingdings" panose="05000000000000000000" pitchFamily="2" charset="2"/>
              </a:rPr>
              <a:t> self-similarity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B3D43C-7D81-4B12-93AF-4460024C1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568" b="1"/>
          <a:stretch/>
        </p:blipFill>
        <p:spPr>
          <a:xfrm>
            <a:off x="8197316" y="2116613"/>
            <a:ext cx="3650218" cy="15188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21580F-5D2C-4E42-B4FF-EACBADE50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563" y="3519228"/>
            <a:ext cx="5471190" cy="21463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AEFB666-241A-4FA0-85A0-864E61A1C5DE}"/>
              </a:ext>
            </a:extLst>
          </p:cNvPr>
          <p:cNvSpPr txBox="1"/>
          <p:nvPr/>
        </p:nvSpPr>
        <p:spPr>
          <a:xfrm>
            <a:off x="8992308" y="778991"/>
            <a:ext cx="2958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Inelastic deformation occurring in the crack plane</a:t>
            </a:r>
          </a:p>
          <a:p>
            <a:r>
              <a:rPr lang="en-US" sz="1400" dirty="0"/>
              <a:t>NON REALISTIC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6820D8-24E2-4487-B12E-847E4C4EC9AD}"/>
              </a:ext>
            </a:extLst>
          </p:cNvPr>
          <p:cNvSpPr txBox="1"/>
          <p:nvPr/>
        </p:nvSpPr>
        <p:spPr>
          <a:xfrm>
            <a:off x="10404112" y="1968325"/>
            <a:ext cx="1787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Inelastic deformation occurring in volume around crack tip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97B162-24FA-455E-BDB5-F69BF6B090A0}"/>
              </a:ext>
            </a:extLst>
          </p:cNvPr>
          <p:cNvSpPr/>
          <p:nvPr/>
        </p:nvSpPr>
        <p:spPr>
          <a:xfrm>
            <a:off x="6104500" y="5511729"/>
            <a:ext cx="5982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31F20"/>
                </a:solidFill>
              </a:rPr>
              <a:t>FTT scale independent over the two orders of magnitude range of fault length.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2AAA01-3A91-45B7-A676-F3309F6CD775}"/>
              </a:ext>
            </a:extLst>
          </p:cNvPr>
          <p:cNvSpPr/>
          <p:nvPr/>
        </p:nvSpPr>
        <p:spPr>
          <a:xfrm>
            <a:off x="6047848" y="599078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>
                <a:solidFill>
                  <a:srgbClr val="231F20"/>
                </a:solidFill>
                <a:latin typeface="AdvJansonMT-Italic"/>
              </a:rPr>
              <a:t>D/L </a:t>
            </a:r>
            <a:r>
              <a:rPr lang="en-US" sz="1400" dirty="0">
                <a:solidFill>
                  <a:srgbClr val="231F20"/>
                </a:solidFill>
                <a:latin typeface="AdvJansonMT"/>
              </a:rPr>
              <a:t>ratio and FTT increase with rock strength. Both parameters for earthquake ruptures are about two orders of magnitude less than for faults.</a:t>
            </a:r>
          </a:p>
          <a:p>
            <a:r>
              <a:rPr lang="en-US" sz="1400" dirty="0">
                <a:solidFill>
                  <a:srgbClr val="231F20"/>
                </a:solidFill>
                <a:latin typeface="AdvJansonMT"/>
                <a:sym typeface="Wingdings" panose="05000000000000000000" pitchFamily="2" charset="2"/>
              </a:rPr>
              <a:t> </a:t>
            </a:r>
            <a:r>
              <a:rPr lang="en-US" sz="1400" dirty="0">
                <a:solidFill>
                  <a:srgbClr val="231F20"/>
                </a:solidFill>
                <a:latin typeface="AdvJansonMT"/>
              </a:rPr>
              <a:t>There is a difference in strength of the rock and residual frictional strength.</a:t>
            </a:r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A081F3-4713-4D48-9EAA-0FD9C45DA3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41" r="6757" b="1316"/>
          <a:stretch/>
        </p:blipFill>
        <p:spPr>
          <a:xfrm>
            <a:off x="3023997" y="682374"/>
            <a:ext cx="2761802" cy="29530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42B283-18C9-44C3-AF37-2AABEF6CEF9E}"/>
              </a:ext>
            </a:extLst>
          </p:cNvPr>
          <p:cNvSpPr txBox="1"/>
          <p:nvPr/>
        </p:nvSpPr>
        <p:spPr>
          <a:xfrm>
            <a:off x="3408117" y="774005"/>
            <a:ext cx="1450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/>
              <a:t>Schlische</a:t>
            </a:r>
            <a:r>
              <a:rPr lang="en-US" sz="1200" i="1" dirty="0"/>
              <a:t> et al. 1996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3CCA2F-A9CF-489B-BA7C-AE01CCADAF98}"/>
              </a:ext>
            </a:extLst>
          </p:cNvPr>
          <p:cNvSpPr txBox="1"/>
          <p:nvPr/>
        </p:nvSpPr>
        <p:spPr>
          <a:xfrm>
            <a:off x="3552580" y="4265750"/>
            <a:ext cx="1305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/>
              <a:t>Dawers</a:t>
            </a:r>
            <a:r>
              <a:rPr lang="en-US" sz="1200" i="1" dirty="0"/>
              <a:t> et al 1993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C47767-0C81-41DA-A795-F11B82674174}"/>
              </a:ext>
            </a:extLst>
          </p:cNvPr>
          <p:cNvSpPr txBox="1"/>
          <p:nvPr/>
        </p:nvSpPr>
        <p:spPr>
          <a:xfrm>
            <a:off x="10190447" y="3739161"/>
            <a:ext cx="1305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/>
              <a:t>Dawers</a:t>
            </a:r>
            <a:r>
              <a:rPr lang="en-US" sz="1200" i="1" dirty="0"/>
              <a:t> et al 1993</a:t>
            </a:r>
          </a:p>
        </p:txBody>
      </p:sp>
    </p:spTree>
    <p:extLst>
      <p:ext uri="{BB962C8B-B14F-4D97-AF65-F5344CB8AC3E}">
        <p14:creationId xmlns:p14="http://schemas.microsoft.com/office/powerpoint/2010/main" val="3471775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AD10E05-B23A-40EB-8057-03E0CB8D0FD0}"/>
              </a:ext>
            </a:extLst>
          </p:cNvPr>
          <p:cNvSpPr txBox="1">
            <a:spLocks/>
          </p:cNvSpPr>
          <p:nvPr/>
        </p:nvSpPr>
        <p:spPr>
          <a:xfrm>
            <a:off x="3694454" y="39378"/>
            <a:ext cx="4803092" cy="794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000" dirty="0">
                <a:solidFill>
                  <a:srgbClr val="002060"/>
                </a:solidFill>
              </a:rPr>
              <a:t>The </a:t>
            </a:r>
            <a:r>
              <a:rPr lang="fr-FR" sz="3000" dirty="0" err="1">
                <a:solidFill>
                  <a:srgbClr val="002060"/>
                </a:solidFill>
              </a:rPr>
              <a:t>problem</a:t>
            </a:r>
            <a:r>
              <a:rPr lang="fr-FR" sz="3000" dirty="0">
                <a:solidFill>
                  <a:srgbClr val="002060"/>
                </a:solidFill>
              </a:rPr>
              <a:t> of </a:t>
            </a:r>
            <a:r>
              <a:rPr lang="fr-FR" sz="3000" dirty="0" err="1">
                <a:solidFill>
                  <a:srgbClr val="002060"/>
                </a:solidFill>
              </a:rPr>
              <a:t>fault</a:t>
            </a:r>
            <a:r>
              <a:rPr lang="fr-FR" sz="3000" dirty="0">
                <a:solidFill>
                  <a:srgbClr val="002060"/>
                </a:solidFill>
              </a:rPr>
              <a:t> 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CA0215-AA4E-46F3-9A22-CCA4AA7556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78"/>
          <a:stretch/>
        </p:blipFill>
        <p:spPr>
          <a:xfrm>
            <a:off x="-1" y="1432341"/>
            <a:ext cx="4431231" cy="32577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E54428-D70C-4A7D-ADDF-4FD20B3F86E9}"/>
              </a:ext>
            </a:extLst>
          </p:cNvPr>
          <p:cNvSpPr txBox="1"/>
          <p:nvPr/>
        </p:nvSpPr>
        <p:spPr>
          <a:xfrm>
            <a:off x="348633" y="4675228"/>
            <a:ext cx="44936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Vermilye</a:t>
            </a:r>
            <a:r>
              <a:rPr lang="en-US" sz="1200" i="1" dirty="0"/>
              <a:t> and Scholz 1998 </a:t>
            </a:r>
            <a:r>
              <a:rPr lang="en-US" sz="1400" i="1" dirty="0"/>
              <a:t> </a:t>
            </a: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/>
              <a:t>process zone created by grainsize scale dilatant mode I microcracks </a:t>
            </a:r>
          </a:p>
          <a:p>
            <a:endParaRPr lang="en-US" sz="1400" dirty="0"/>
          </a:p>
          <a:p>
            <a:r>
              <a:rPr lang="en-US" sz="1400" dirty="0"/>
              <a:t>Microcrack density at the edge of fault core is scale independent</a:t>
            </a:r>
          </a:p>
          <a:p>
            <a:endParaRPr lang="en-US" sz="1400" dirty="0"/>
          </a:p>
          <a:p>
            <a:r>
              <a:rPr lang="en-US" sz="1400" dirty="0"/>
              <a:t>The width of the damage zone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</a:t>
            </a:r>
            <a:r>
              <a:rPr lang="en-US" sz="1400" dirty="0"/>
              <a:t>depend on the fault length (linear scaling)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F8BF68-BD5B-49B5-A624-02E7E07D33C8}"/>
              </a:ext>
            </a:extLst>
          </p:cNvPr>
          <p:cNvSpPr txBox="1"/>
          <p:nvPr/>
        </p:nvSpPr>
        <p:spPr>
          <a:xfrm>
            <a:off x="7879738" y="711417"/>
            <a:ext cx="44312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2060"/>
                </a:solidFill>
                <a:sym typeface="Wingdings" panose="05000000000000000000" pitchFamily="2" charset="2"/>
              </a:rPr>
              <a:t>For </a:t>
            </a:r>
            <a:r>
              <a:rPr 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high porosity </a:t>
            </a:r>
            <a:r>
              <a:rPr lang="en-US" sz="1500" dirty="0">
                <a:solidFill>
                  <a:srgbClr val="002060"/>
                </a:solidFill>
                <a:sym typeface="Wingdings" panose="05000000000000000000" pitchFamily="2" charset="2"/>
              </a:rPr>
              <a:t>rocks process zone compaction</a:t>
            </a:r>
            <a:endParaRPr lang="en-US" sz="15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243D1127-3629-FC44-9D65-72C34F7915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0859" y="1267321"/>
                <a:ext cx="3392794" cy="695195"/>
              </a:xfrm>
            </p:spPr>
            <p:txBody>
              <a:bodyPr>
                <a:normAutofit/>
              </a:bodyPr>
              <a:lstStyle/>
              <a:p>
                <a:r>
                  <a:rPr lang="fr-FR" sz="1400" dirty="0"/>
                  <a:t>Cataclastic </a:t>
                </a:r>
                <a:r>
                  <a:rPr lang="fr-FR" sz="1400" dirty="0" err="1"/>
                  <a:t>deformation</a:t>
                </a:r>
                <a:r>
                  <a:rPr lang="fr-FR" sz="1400" dirty="0"/>
                  <a:t> band</a:t>
                </a:r>
              </a:p>
              <a:p>
                <a:r>
                  <a:rPr lang="fr-FR" sz="1400" dirty="0" err="1"/>
                  <a:t>Different</a:t>
                </a:r>
                <a:r>
                  <a:rPr lang="fr-FR" sz="1400" dirty="0"/>
                  <a:t> </a:t>
                </a:r>
                <a:r>
                  <a:rPr lang="fr-FR" sz="1400" dirty="0" err="1"/>
                  <a:t>scaling</a:t>
                </a:r>
                <a:r>
                  <a:rPr lang="fr-FR" sz="1400" dirty="0"/>
                  <a:t> </a:t>
                </a:r>
                <a:r>
                  <a:rPr lang="fr-FR" sz="1400" dirty="0" err="1"/>
                  <a:t>law</a:t>
                </a:r>
                <a:r>
                  <a:rPr lang="fr-FR" sz="1400" dirty="0"/>
                  <a:t>: </a:t>
                </a:r>
                <a:r>
                  <a:rPr lang="fr-FR" sz="1400" b="0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max</m:t>
                        </m:r>
                      </m:sub>
                    </m:sSub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∝√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𝐿</m:t>
                    </m:r>
                  </m:oMath>
                </a14:m>
                <a:r>
                  <a:rPr lang="fr-FR" sz="1400" dirty="0">
                    <a:solidFill>
                      <a:schemeClr val="tx1"/>
                    </a:solidFill>
                    <a:sym typeface="Wingdings" pitchFamily="2" charset="2"/>
                  </a:rPr>
                  <a:t> </a:t>
                </a:r>
                <a:endParaRPr lang="fr-FR" sz="1400" dirty="0"/>
              </a:p>
              <a:p>
                <a:endParaRPr lang="fr-FR" sz="1800" dirty="0"/>
              </a:p>
            </p:txBody>
          </p:sp>
        </mc:Choice>
        <mc:Fallback xmlns="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243D1127-3629-FC44-9D65-72C34F7915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0859" y="1267321"/>
                <a:ext cx="3392794" cy="695195"/>
              </a:xfrm>
              <a:blipFill>
                <a:blip r:embed="rId4"/>
                <a:stretch>
                  <a:fillRect l="-360" t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BF5383D-EAD7-4C28-80AF-E6108CFFEE66}"/>
              </a:ext>
            </a:extLst>
          </p:cNvPr>
          <p:cNvSpPr txBox="1"/>
          <p:nvPr/>
        </p:nvSpPr>
        <p:spPr>
          <a:xfrm>
            <a:off x="115546" y="711876"/>
            <a:ext cx="43156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2060"/>
                </a:solidFill>
              </a:rPr>
              <a:t>For </a:t>
            </a:r>
            <a:r>
              <a:rPr 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porosity </a:t>
            </a:r>
            <a:r>
              <a:rPr lang="en-US" sz="1500" dirty="0">
                <a:solidFill>
                  <a:srgbClr val="002060"/>
                </a:solidFill>
              </a:rPr>
              <a:t>rocks</a:t>
            </a:r>
            <a:r>
              <a:rPr lang="en-US" sz="1500" dirty="0">
                <a:solidFill>
                  <a:srgbClr val="002060"/>
                </a:solidFill>
                <a:sym typeface="Wingdings" panose="05000000000000000000" pitchFamily="2" charset="2"/>
              </a:rPr>
              <a:t> process zone: dilation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B7B8A2-C811-458B-BD14-19E476131B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24"/>
          <a:stretch/>
        </p:blipFill>
        <p:spPr>
          <a:xfrm>
            <a:off x="7214267" y="2021543"/>
            <a:ext cx="4431231" cy="28149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298F8F-F439-42BE-81B9-ACFE6A31084D}"/>
              </a:ext>
            </a:extLst>
          </p:cNvPr>
          <p:cNvSpPr txBox="1"/>
          <p:nvPr/>
        </p:nvSpPr>
        <p:spPr>
          <a:xfrm>
            <a:off x="9977201" y="2570963"/>
            <a:ext cx="146360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Undeformed rock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10D24-069E-46CF-B8EA-D15286C50A20}"/>
              </a:ext>
            </a:extLst>
          </p:cNvPr>
          <p:cNvSpPr txBox="1"/>
          <p:nvPr/>
        </p:nvSpPr>
        <p:spPr>
          <a:xfrm>
            <a:off x="5826078" y="2434565"/>
            <a:ext cx="217963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Porosity reduction:</a:t>
            </a:r>
          </a:p>
          <a:p>
            <a:r>
              <a:rPr lang="en-US" sz="1400" dirty="0"/>
              <a:t>Grains rotation and shifting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FC6250-FDB7-453A-AB7F-85215382C81F}"/>
              </a:ext>
            </a:extLst>
          </p:cNvPr>
          <p:cNvSpPr txBox="1"/>
          <p:nvPr/>
        </p:nvSpPr>
        <p:spPr>
          <a:xfrm>
            <a:off x="5826078" y="3453667"/>
            <a:ext cx="155645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Rock densification:</a:t>
            </a:r>
          </a:p>
          <a:p>
            <a:r>
              <a:rPr lang="en-US" sz="1400" dirty="0"/>
              <a:t>Grains crushing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ED8B3C-C122-43A9-9DA3-A6E79D08E276}"/>
              </a:ext>
            </a:extLst>
          </p:cNvPr>
          <p:cNvCxnSpPr>
            <a:cxnSpLocks/>
          </p:cNvCxnSpPr>
          <p:nvPr/>
        </p:nvCxnSpPr>
        <p:spPr>
          <a:xfrm flipV="1">
            <a:off x="7306330" y="3654752"/>
            <a:ext cx="1055749" cy="2733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B0C9D3-8D3C-4C43-8A8B-E9317DD9E249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6915896" y="2957785"/>
            <a:ext cx="1207970" cy="20108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C393230-132D-4830-813E-F1869E046657}"/>
              </a:ext>
            </a:extLst>
          </p:cNvPr>
          <p:cNvSpPr txBox="1"/>
          <p:nvPr/>
        </p:nvSpPr>
        <p:spPr>
          <a:xfrm>
            <a:off x="6717260" y="5144131"/>
            <a:ext cx="44936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But </a:t>
            </a:r>
            <a:r>
              <a:rPr lang="en-US" sz="1400" dirty="0"/>
              <a:t>the densification part responds in strain hardening</a:t>
            </a:r>
            <a:r>
              <a:rPr lang="en-US" sz="1400" dirty="0">
                <a:sym typeface="Wingdings" panose="05000000000000000000" pitchFamily="2" charset="2"/>
              </a:rPr>
              <a:t> acting like a stiff inclusion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sz="1400" dirty="0">
                <a:sym typeface="Wingdings" panose="05000000000000000000" pitchFamily="2" charset="2"/>
              </a:rPr>
              <a:t>Stress concentration makes the deformation band grow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ym typeface="Wingdings" panose="05000000000000000000" pitchFamily="2" charset="2"/>
            </a:endParaRPr>
          </a:p>
          <a:p>
            <a:r>
              <a:rPr lang="en-US" sz="1400" dirty="0">
                <a:sym typeface="Wingdings" panose="05000000000000000000" pitchFamily="2" charset="2"/>
              </a:rPr>
              <a:t>Once reached big difference in elastic properties slip</a:t>
            </a:r>
            <a:endParaRPr 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69927A-E284-4A36-9E15-4E70F613C4F4}"/>
              </a:ext>
            </a:extLst>
          </p:cNvPr>
          <p:cNvSpPr txBox="1"/>
          <p:nvPr/>
        </p:nvSpPr>
        <p:spPr>
          <a:xfrm>
            <a:off x="546502" y="4075064"/>
            <a:ext cx="75052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40 m long</a:t>
            </a:r>
          </a:p>
          <a:p>
            <a:endParaRPr lang="en-US" sz="1100" dirty="0">
              <a:solidFill>
                <a:srgbClr val="FF0000"/>
              </a:solidFill>
            </a:endParaRPr>
          </a:p>
          <a:p>
            <a:r>
              <a:rPr lang="en-US" sz="1100" dirty="0">
                <a:solidFill>
                  <a:srgbClr val="FF0000"/>
                </a:solidFill>
              </a:rPr>
              <a:t>~1m long</a:t>
            </a:r>
          </a:p>
        </p:txBody>
      </p:sp>
    </p:spTree>
    <p:extLst>
      <p:ext uri="{BB962C8B-B14F-4D97-AF65-F5344CB8AC3E}">
        <p14:creationId xmlns:p14="http://schemas.microsoft.com/office/powerpoint/2010/main" val="431084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1ABD245-2933-44B0-B0B0-449C6578DAD5}"/>
              </a:ext>
            </a:extLst>
          </p:cNvPr>
          <p:cNvSpPr txBox="1">
            <a:spLocks/>
          </p:cNvSpPr>
          <p:nvPr/>
        </p:nvSpPr>
        <p:spPr>
          <a:xfrm>
            <a:off x="4634672" y="29526"/>
            <a:ext cx="2922656" cy="794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000" dirty="0" err="1">
                <a:solidFill>
                  <a:srgbClr val="002060"/>
                </a:solidFill>
              </a:rPr>
              <a:t>Fault</a:t>
            </a:r>
            <a:r>
              <a:rPr lang="fr-FR" sz="3000" dirty="0">
                <a:solidFill>
                  <a:srgbClr val="002060"/>
                </a:solidFill>
              </a:rPr>
              <a:t> interactions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13BB3-AE8B-45CE-958C-7815B4C164B3}"/>
              </a:ext>
            </a:extLst>
          </p:cNvPr>
          <p:cNvSpPr txBox="1"/>
          <p:nvPr/>
        </p:nvSpPr>
        <p:spPr>
          <a:xfrm>
            <a:off x="573833" y="590164"/>
            <a:ext cx="6578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faults are close enough, they can interact through their stress field.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6DEEAF-AE52-433A-B79F-603FBC3F99D9}"/>
              </a:ext>
            </a:extLst>
          </p:cNvPr>
          <p:cNvGrpSpPr/>
          <p:nvPr/>
        </p:nvGrpSpPr>
        <p:grpSpPr>
          <a:xfrm>
            <a:off x="6281792" y="1628563"/>
            <a:ext cx="5737860" cy="2883577"/>
            <a:chOff x="548640" y="1682142"/>
            <a:chExt cx="5737860" cy="28835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6701E14-A881-4CDE-BAFF-C7DD72651F5D}"/>
                </a:ext>
              </a:extLst>
            </p:cNvPr>
            <p:cNvSpPr txBox="1"/>
            <p:nvPr/>
          </p:nvSpPr>
          <p:spPr>
            <a:xfrm>
              <a:off x="1242060" y="4288720"/>
              <a:ext cx="22450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Asymmetric displacement profile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AA4E3C8-3ED2-410B-B205-F48D892B3E40}"/>
                </a:ext>
              </a:extLst>
            </p:cNvPr>
            <p:cNvGrpSpPr/>
            <p:nvPr/>
          </p:nvGrpSpPr>
          <p:grpSpPr>
            <a:xfrm>
              <a:off x="548640" y="1682142"/>
              <a:ext cx="5455920" cy="2529841"/>
              <a:chOff x="548640" y="1682142"/>
              <a:chExt cx="5455920" cy="252984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6B3450A-04B9-4083-B084-58218129BB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6109" t="3710" r="1547" b="2283"/>
              <a:stretch/>
            </p:blipFill>
            <p:spPr>
              <a:xfrm>
                <a:off x="548640" y="1682142"/>
                <a:ext cx="5455920" cy="252984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4FFEEA6-4AA3-40D8-AC2F-2F26A86C2F6E}"/>
                  </a:ext>
                </a:extLst>
              </p:cNvPr>
              <p:cNvSpPr/>
              <p:nvPr/>
            </p:nvSpPr>
            <p:spPr>
              <a:xfrm>
                <a:off x="2834640" y="2339340"/>
                <a:ext cx="563880" cy="8763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0CA694C2-668B-4AEF-96FD-988FD3DF1CEB}"/>
                  </a:ext>
                </a:extLst>
              </p:cNvPr>
              <p:cNvCxnSpPr>
                <a:cxnSpLocks/>
                <a:stCxn id="9" idx="2"/>
              </p:cNvCxnSpPr>
              <p:nvPr/>
            </p:nvCxnSpPr>
            <p:spPr>
              <a:xfrm>
                <a:off x="3116580" y="3215640"/>
                <a:ext cx="423204" cy="48306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19F53F-E05C-4C22-88BC-DFCA26AD8C7E}"/>
                </a:ext>
              </a:extLst>
            </p:cNvPr>
            <p:cNvSpPr txBox="1"/>
            <p:nvPr/>
          </p:nvSpPr>
          <p:spPr>
            <a:xfrm>
              <a:off x="3680460" y="3668849"/>
              <a:ext cx="2606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Stress concentration must increase to overcome:</a:t>
              </a:r>
            </a:p>
            <a:p>
              <a:r>
                <a:rPr lang="en-US" sz="1200" dirty="0"/>
                <a:t>Rock strength and stress drop</a:t>
              </a:r>
            </a:p>
            <a:p>
              <a:r>
                <a:rPr lang="en-US" sz="1200" dirty="0">
                  <a:sym typeface="Wingdings" panose="05000000000000000000" pitchFamily="2" charset="2"/>
                </a:rPr>
                <a:t> Steeper FTT</a:t>
              </a:r>
              <a:endParaRPr lang="en-US" sz="12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F16BF20-2448-43D3-8D1F-45E62117B076}"/>
              </a:ext>
            </a:extLst>
          </p:cNvPr>
          <p:cNvSpPr txBox="1"/>
          <p:nvPr/>
        </p:nvSpPr>
        <p:spPr>
          <a:xfrm>
            <a:off x="6075607" y="1182998"/>
            <a:ext cx="520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Pinning: </a:t>
            </a:r>
            <a:r>
              <a:rPr lang="en-US" sz="1600" dirty="0"/>
              <a:t>restricts the lengthening but not slip accumulation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5F0B48-2BDA-4B87-802A-8A669CFAF12E}"/>
              </a:ext>
            </a:extLst>
          </p:cNvPr>
          <p:cNvSpPr txBox="1"/>
          <p:nvPr/>
        </p:nvSpPr>
        <p:spPr>
          <a:xfrm>
            <a:off x="6962993" y="4726927"/>
            <a:ext cx="3209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 CFTT model FTT ∝ stress concentration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4E88DD1-E55F-41C3-8693-FB9CA505C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06" y="1998146"/>
            <a:ext cx="5144835" cy="448434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0AD159F-6CDB-4512-ADEA-DC8B43475864}"/>
              </a:ext>
            </a:extLst>
          </p:cNvPr>
          <p:cNvSpPr txBox="1"/>
          <p:nvPr/>
        </p:nvSpPr>
        <p:spPr>
          <a:xfrm>
            <a:off x="371475" y="1196968"/>
            <a:ext cx="514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Relay ramp</a:t>
            </a:r>
            <a:r>
              <a:rPr lang="en-US" sz="1400" dirty="0"/>
              <a:t>= volume of rock in which faults overlap and transfer displacement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5A45B5-BFD4-4101-9883-1340648924FF}"/>
              </a:ext>
            </a:extLst>
          </p:cNvPr>
          <p:cNvSpPr txBox="1"/>
          <p:nvPr/>
        </p:nvSpPr>
        <p:spPr>
          <a:xfrm>
            <a:off x="5410753" y="5808572"/>
            <a:ext cx="359899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Relay ramps may occur at different scales</a:t>
            </a:r>
          </a:p>
          <a:p>
            <a:pPr algn="ctr"/>
            <a:r>
              <a:rPr lang="en-US" sz="1400" b="1" dirty="0"/>
              <a:t>But </a:t>
            </a:r>
          </a:p>
          <a:p>
            <a:pPr algn="ctr"/>
            <a:r>
              <a:rPr lang="en-US" sz="1400" dirty="0"/>
              <a:t>Overlap/Spacing ~= 1-10 m (scale </a:t>
            </a:r>
            <a:r>
              <a:rPr lang="en-US" sz="1400" dirty="0" err="1"/>
              <a:t>indipendent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024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D3AD4C48-4808-4F6E-9E2F-57A74BA94F25}"/>
              </a:ext>
            </a:extLst>
          </p:cNvPr>
          <p:cNvSpPr txBox="1">
            <a:spLocks/>
          </p:cNvSpPr>
          <p:nvPr/>
        </p:nvSpPr>
        <p:spPr>
          <a:xfrm>
            <a:off x="4643517" y="29526"/>
            <a:ext cx="2922656" cy="794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000" dirty="0" err="1">
                <a:solidFill>
                  <a:srgbClr val="002060"/>
                </a:solidFill>
              </a:rPr>
              <a:t>Fault</a:t>
            </a:r>
            <a:r>
              <a:rPr lang="fr-FR" sz="3000" dirty="0">
                <a:solidFill>
                  <a:srgbClr val="002060"/>
                </a:solidFill>
              </a:rPr>
              <a:t> interactions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5706EA-3098-48B4-8962-5F183DD816A9}"/>
              </a:ext>
            </a:extLst>
          </p:cNvPr>
          <p:cNvGrpSpPr/>
          <p:nvPr/>
        </p:nvGrpSpPr>
        <p:grpSpPr>
          <a:xfrm>
            <a:off x="595939" y="632927"/>
            <a:ext cx="5249151" cy="5623125"/>
            <a:chOff x="619170" y="457505"/>
            <a:chExt cx="5249151" cy="5623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2A9A537-2AB6-4D0E-BE2F-7A1E73310CCF}"/>
                </a:ext>
              </a:extLst>
            </p:cNvPr>
            <p:cNvGrpSpPr/>
            <p:nvPr/>
          </p:nvGrpSpPr>
          <p:grpSpPr>
            <a:xfrm>
              <a:off x="619170" y="457505"/>
              <a:ext cx="5249151" cy="5623125"/>
              <a:chOff x="6881424" y="710118"/>
              <a:chExt cx="5249151" cy="562312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989D99-F2F2-4BAC-8B7C-6E34D4D1B864}"/>
                  </a:ext>
                </a:extLst>
              </p:cNvPr>
              <p:cNvSpPr txBox="1"/>
              <p:nvPr/>
            </p:nvSpPr>
            <p:spPr>
              <a:xfrm>
                <a:off x="6881424" y="710118"/>
                <a:ext cx="31709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Coalescence: </a:t>
                </a:r>
                <a:r>
                  <a:rPr lang="en-US" sz="1600" dirty="0"/>
                  <a:t>building longer units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54EC4B8-4887-425B-94BE-D503A5E8AC80}"/>
                  </a:ext>
                </a:extLst>
              </p:cNvPr>
              <p:cNvGrpSpPr/>
              <p:nvPr/>
            </p:nvGrpSpPr>
            <p:grpSpPr>
              <a:xfrm>
                <a:off x="7368541" y="1289097"/>
                <a:ext cx="4762034" cy="4385581"/>
                <a:chOff x="7368541" y="1289097"/>
                <a:chExt cx="4762034" cy="4385581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231FFB09-9C2F-4E28-BFFB-6AE9AC767B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445148" y="3041727"/>
                  <a:ext cx="4685427" cy="2303473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159D6DE8-9EA3-4D97-81AE-B19190C06A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68541" y="1289097"/>
                  <a:ext cx="4762034" cy="1822936"/>
                </a:xfrm>
                <a:prstGeom prst="rect">
                  <a:avLst/>
                </a:prstGeom>
              </p:spPr>
            </p:pic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56D94FF-AEB3-4A9E-AA9D-1212EB11661A}"/>
                    </a:ext>
                  </a:extLst>
                </p:cNvPr>
                <p:cNvSpPr txBox="1"/>
                <p:nvPr/>
              </p:nvSpPr>
              <p:spPr>
                <a:xfrm>
                  <a:off x="8234680" y="5397679"/>
                  <a:ext cx="344446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Expected profile for fault with net length = L1+L2+L3</a:t>
                  </a:r>
                </a:p>
              </p:txBody>
            </p: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D3C37C70-3F70-4C74-AAD4-D8DC099910E7}"/>
                    </a:ext>
                  </a:extLst>
                </p:cNvPr>
                <p:cNvCxnSpPr/>
                <p:nvPr/>
              </p:nvCxnSpPr>
              <p:spPr>
                <a:xfrm flipV="1">
                  <a:off x="11530643" y="4079759"/>
                  <a:ext cx="0" cy="94009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2CAC1E8-60A2-4257-BBAE-B97F62E6F062}"/>
                    </a:ext>
                  </a:extLst>
                </p:cNvPr>
                <p:cNvSpPr txBox="1"/>
                <p:nvPr/>
              </p:nvSpPr>
              <p:spPr>
                <a:xfrm rot="16200000">
                  <a:off x="11192701" y="4431394"/>
                  <a:ext cx="97289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rgbClr val="FF0000"/>
                      </a:solidFill>
                    </a:rPr>
                    <a:t>Fault growth</a:t>
                  </a: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70B904-6182-4864-A132-52F8C1733841}"/>
                  </a:ext>
                </a:extLst>
              </p:cNvPr>
              <p:cNvSpPr txBox="1"/>
              <p:nvPr/>
            </p:nvSpPr>
            <p:spPr>
              <a:xfrm>
                <a:off x="7822368" y="5810023"/>
                <a:ext cx="34765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sz="1400" dirty="0"/>
                  <a:t>Soft linkage</a:t>
                </a:r>
                <a:r>
                  <a:rPr lang="en-US" sz="1400" dirty="0">
                    <a:sym typeface="Wingdings" panose="05000000000000000000" pitchFamily="2" charset="2"/>
                  </a:rPr>
                  <a:t> overall </a:t>
                </a:r>
                <a:r>
                  <a:rPr lang="en-US" sz="1400" dirty="0" err="1">
                    <a:sym typeface="Wingdings" panose="05000000000000000000" pitchFamily="2" charset="2"/>
                  </a:rPr>
                  <a:t>behaviour</a:t>
                </a:r>
                <a:endParaRPr lang="en-US" sz="1400" dirty="0"/>
              </a:p>
              <a:p>
                <a:pPr marL="285750" indent="-285750">
                  <a:buFontTx/>
                  <a:buChar char="-"/>
                </a:pPr>
                <a:r>
                  <a:rPr lang="en-US" sz="1400" dirty="0"/>
                  <a:t>Hard linkage </a:t>
                </a:r>
                <a:r>
                  <a:rPr lang="en-US" sz="1400" dirty="0">
                    <a:sym typeface="Wingdings" panose="05000000000000000000" pitchFamily="2" charset="2"/>
                  </a:rPr>
                  <a:t> secondary faults creation</a:t>
                </a:r>
                <a:endParaRPr lang="en-US" sz="1400" dirty="0"/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4C80AD9-5526-44DE-85C5-2C7FA6893003}"/>
                </a:ext>
              </a:extLst>
            </p:cNvPr>
            <p:cNvCxnSpPr>
              <a:cxnSpLocks/>
            </p:cNvCxnSpPr>
            <p:nvPr/>
          </p:nvCxnSpPr>
          <p:spPr>
            <a:xfrm>
              <a:off x="1590992" y="5283565"/>
              <a:ext cx="381434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19AD5DB-802E-48A9-BB05-6B5947047A7E}"/>
                </a:ext>
              </a:extLst>
            </p:cNvPr>
            <p:cNvSpPr/>
            <p:nvPr/>
          </p:nvSpPr>
          <p:spPr>
            <a:xfrm rot="756738">
              <a:off x="3828429" y="2065004"/>
              <a:ext cx="307224" cy="50569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5826EDC-EE13-46E8-AD76-B6F591A8924F}"/>
                </a:ext>
              </a:extLst>
            </p:cNvPr>
            <p:cNvSpPr/>
            <p:nvPr/>
          </p:nvSpPr>
          <p:spPr>
            <a:xfrm rot="18799523">
              <a:off x="5263283" y="2108546"/>
              <a:ext cx="307224" cy="50569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5045CE8-D493-406B-9753-900F2006CCC8}"/>
              </a:ext>
            </a:extLst>
          </p:cNvPr>
          <p:cNvGrpSpPr/>
          <p:nvPr/>
        </p:nvGrpSpPr>
        <p:grpSpPr>
          <a:xfrm>
            <a:off x="7961427" y="600039"/>
            <a:ext cx="4053033" cy="5657922"/>
            <a:chOff x="6975950" y="1014951"/>
            <a:chExt cx="4053033" cy="565792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5A8191B-0549-4DE3-88A0-8940E9FB1FD6}"/>
                </a:ext>
              </a:extLst>
            </p:cNvPr>
            <p:cNvSpPr txBox="1"/>
            <p:nvPr/>
          </p:nvSpPr>
          <p:spPr>
            <a:xfrm>
              <a:off x="6975950" y="1014951"/>
              <a:ext cx="4053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Nucleation inhibition – stress shadowing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BC1AEE7-A663-4697-896E-329917D04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44327" y="1463937"/>
              <a:ext cx="3916277" cy="5172075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CD46C56-68F5-4159-9A54-09C1614D9109}"/>
                </a:ext>
              </a:extLst>
            </p:cNvPr>
            <p:cNvSpPr/>
            <p:nvPr/>
          </p:nvSpPr>
          <p:spPr>
            <a:xfrm>
              <a:off x="8239464" y="4049975"/>
              <a:ext cx="595411" cy="134408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BF4BBD3-941C-4BD5-8E28-3F03624BDD90}"/>
                </a:ext>
              </a:extLst>
            </p:cNvPr>
            <p:cNvSpPr/>
            <p:nvPr/>
          </p:nvSpPr>
          <p:spPr>
            <a:xfrm rot="21267651">
              <a:off x="9684804" y="4083919"/>
              <a:ext cx="828584" cy="258895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022521D-6575-41E1-A849-E8A8EFC6D0FA}"/>
                </a:ext>
              </a:extLst>
            </p:cNvPr>
            <p:cNvSpPr/>
            <p:nvPr/>
          </p:nvSpPr>
          <p:spPr>
            <a:xfrm rot="949468">
              <a:off x="7617558" y="4286185"/>
              <a:ext cx="595411" cy="181476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F0D09ED-BA6C-4F54-A404-DF750DAB99D5}"/>
              </a:ext>
            </a:extLst>
          </p:cNvPr>
          <p:cNvSpPr/>
          <p:nvPr/>
        </p:nvSpPr>
        <p:spPr>
          <a:xfrm>
            <a:off x="7875672" y="6283986"/>
            <a:ext cx="3916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31F20"/>
                </a:solidFill>
                <a:latin typeface="AdvJansonMT"/>
              </a:rPr>
              <a:t>If a fault lies entirely within the stress-drop region of another, larger, fault, it will become inactive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3AE398-907B-463D-B268-CBFA78462E09}"/>
              </a:ext>
            </a:extLst>
          </p:cNvPr>
          <p:cNvSpPr txBox="1"/>
          <p:nvPr/>
        </p:nvSpPr>
        <p:spPr>
          <a:xfrm>
            <a:off x="4407213" y="1003166"/>
            <a:ext cx="1394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/>
              <a:t>Contreas</a:t>
            </a:r>
            <a:r>
              <a:rPr lang="en-US" sz="1200" i="1" dirty="0"/>
              <a:t> et al 2000</a:t>
            </a:r>
          </a:p>
        </p:txBody>
      </p:sp>
    </p:spTree>
    <p:extLst>
      <p:ext uri="{BB962C8B-B14F-4D97-AF65-F5344CB8AC3E}">
        <p14:creationId xmlns:p14="http://schemas.microsoft.com/office/powerpoint/2010/main" val="1889024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874847-C572-4F1A-8F90-01AA8973E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753" y="2304259"/>
            <a:ext cx="6743690" cy="27635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5E3B78-AC59-4811-9415-08AEDB723DD0}"/>
              </a:ext>
            </a:extLst>
          </p:cNvPr>
          <p:cNvSpPr txBox="1"/>
          <p:nvPr/>
        </p:nvSpPr>
        <p:spPr>
          <a:xfrm>
            <a:off x="598296" y="836074"/>
            <a:ext cx="9414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Conventional growth models </a:t>
            </a: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/>
              <a:t>faults become larger due to systematic increases in both maximum displacement and length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dirty="0"/>
              <a:t> Walsh et al 2002 </a:t>
            </a: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/>
              <a:t>alternative growth model where fault lengths are near-constant from an early stage (</a:t>
            </a:r>
            <a:r>
              <a:rPr lang="en-US" sz="1400" dirty="0" err="1"/>
              <a:t>underdisplaced</a:t>
            </a:r>
            <a:r>
              <a:rPr lang="en-US" sz="1400" dirty="0"/>
              <a:t>) and growth is achieved mainly by increase in cumulative displacement. 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2DAF86D-78DC-4171-ACC0-538D9D225E3C}"/>
              </a:ext>
            </a:extLst>
          </p:cNvPr>
          <p:cNvSpPr txBox="1">
            <a:spLocks/>
          </p:cNvSpPr>
          <p:nvPr/>
        </p:nvSpPr>
        <p:spPr>
          <a:xfrm>
            <a:off x="4634672" y="41955"/>
            <a:ext cx="2922656" cy="794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000" dirty="0" err="1">
                <a:solidFill>
                  <a:srgbClr val="002060"/>
                </a:solidFill>
              </a:rPr>
              <a:t>Fault</a:t>
            </a:r>
            <a:r>
              <a:rPr lang="fr-FR" sz="3000" dirty="0">
                <a:solidFill>
                  <a:srgbClr val="002060"/>
                </a:solidFill>
              </a:rPr>
              <a:t> interactions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648A1C-8008-49E8-85DA-5BA8889B4AEB}"/>
              </a:ext>
            </a:extLst>
          </p:cNvPr>
          <p:cNvSpPr txBox="1"/>
          <p:nvPr/>
        </p:nvSpPr>
        <p:spPr>
          <a:xfrm>
            <a:off x="1955801" y="5548389"/>
            <a:ext cx="46915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Faults grow by accumulation of slip, with no growth in length</a:t>
            </a:r>
          </a:p>
          <a:p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ym typeface="Wingdings" panose="05000000000000000000" pitchFamily="2" charset="2"/>
              </a:rPr>
              <a:t>Slip accumulates in each fault (D/L increases),</a:t>
            </a:r>
          </a:p>
          <a:p>
            <a:r>
              <a:rPr lang="en-US" sz="1400" dirty="0">
                <a:sym typeface="Wingdings" panose="05000000000000000000" pitchFamily="2" charset="2"/>
              </a:rPr>
              <a:t>        until equilibrium slip profile is reached for the linked fault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E0381A-EC37-44C9-99BC-2E720452574B}"/>
              </a:ext>
            </a:extLst>
          </p:cNvPr>
          <p:cNvSpPr txBox="1"/>
          <p:nvPr/>
        </p:nvSpPr>
        <p:spPr>
          <a:xfrm>
            <a:off x="5907986" y="4723896"/>
            <a:ext cx="187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Cowie and Roberts 2001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947C26-C752-43B2-97DF-C8BF2FA27C53}"/>
              </a:ext>
            </a:extLst>
          </p:cNvPr>
          <p:cNvSpPr txBox="1"/>
          <p:nvPr/>
        </p:nvSpPr>
        <p:spPr>
          <a:xfrm>
            <a:off x="8754534" y="2885819"/>
            <a:ext cx="27855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Requirement for readjustment: slip rates at the central segment are higher than others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63C1AE-CD4A-4338-B49D-5B7C539B69A1}"/>
              </a:ext>
            </a:extLst>
          </p:cNvPr>
          <p:cNvSpPr/>
          <p:nvPr/>
        </p:nvSpPr>
        <p:spPr>
          <a:xfrm>
            <a:off x="8650770" y="3988460"/>
            <a:ext cx="30924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i="1" dirty="0"/>
              <a:t>“ The model predicts that faults within a system will rapidly acquire displacement/length scaling properties that are consistent with  previously  established  fault-growth  trends,  even though the growth of individual faults differs from those trends.”</a:t>
            </a:r>
          </a:p>
          <a:p>
            <a:pPr algn="just"/>
            <a:endParaRPr lang="en-US" sz="1200" i="1" dirty="0"/>
          </a:p>
          <a:p>
            <a:pPr algn="just"/>
            <a:r>
              <a:rPr lang="en-US" sz="1200" i="1" dirty="0"/>
              <a:t>Walsh et al 2002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281E76F-1F45-413B-A1E8-BAF2C8DC2F6F}"/>
              </a:ext>
            </a:extLst>
          </p:cNvPr>
          <p:cNvSpPr/>
          <p:nvPr/>
        </p:nvSpPr>
        <p:spPr>
          <a:xfrm rot="20304364">
            <a:off x="4634673" y="4411133"/>
            <a:ext cx="318328" cy="4148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628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903</Words>
  <Application>Microsoft Macintosh PowerPoint</Application>
  <PresentationFormat>Grand écran</PresentationFormat>
  <Paragraphs>148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AdvJansonMT</vt:lpstr>
      <vt:lpstr>AdvJansonMT-Italic</vt:lpstr>
      <vt:lpstr>AdvP4E73</vt:lpstr>
      <vt:lpstr>Arial</vt:lpstr>
      <vt:lpstr>Calibri</vt:lpstr>
      <vt:lpstr>Calibri Light</vt:lpstr>
      <vt:lpstr>Cambria Math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ASSELIN Marc</dc:creator>
  <cp:lastModifiedBy>ASSELIN Marc</cp:lastModifiedBy>
  <cp:revision>27</cp:revision>
  <dcterms:created xsi:type="dcterms:W3CDTF">2020-04-30T16:11:28Z</dcterms:created>
  <dcterms:modified xsi:type="dcterms:W3CDTF">2020-05-08T09:55:34Z</dcterms:modified>
</cp:coreProperties>
</file>