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sldIdLst>
    <p:sldId id="25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3" r:id="rId13"/>
    <p:sldId id="264" r:id="rId14"/>
    <p:sldId id="265" r:id="rId15"/>
    <p:sldId id="283" r:id="rId16"/>
    <p:sldId id="267" r:id="rId17"/>
    <p:sldId id="268" r:id="rId18"/>
    <p:sldId id="285" r:id="rId19"/>
    <p:sldId id="269" r:id="rId20"/>
    <p:sldId id="270" r:id="rId21"/>
    <p:sldId id="271" r:id="rId22"/>
    <p:sldId id="272" r:id="rId23"/>
    <p:sldId id="286" r:id="rId24"/>
    <p:sldId id="273" r:id="rId25"/>
    <p:sldId id="274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8029" autoAdjust="0"/>
  </p:normalViewPr>
  <p:slideViewPr>
    <p:cSldViewPr snapToGrid="0" showGuides="1">
      <p:cViewPr varScale="1">
        <p:scale>
          <a:sx n="67" d="100"/>
          <a:sy n="67" d="100"/>
        </p:scale>
        <p:origin x="12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7AF667C-B98D-49E1-878C-FBF0146FCC8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Byerlee’s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bulk structure and purely empirical-Law (it’s inversed in the book the 0.85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sigma_n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should be for values below 200 MPA !!)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Fittet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line from experimental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Independent of lithology for bulk structure rocks and minerals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Holdes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wide range of harness and ductility, first order independent of sliding velocity and roughness and temperatures. Expected from equation 2.3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Universal and often used to estimate rock strength.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Lamellar minerals (sheet/plate like) 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 Low friction.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Hydtorhermal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 alteration of bulk structure minerals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621A7C3-BBBC-4B84-8D8C-526E9A55443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Okamoto et al. 2006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Fossilized out-of-sequence thrust in the </a:t>
            </a:r>
            <a:r>
              <a:rPr lang="en-GB" dirty="0" err="1"/>
              <a:t>Shimanto</a:t>
            </a:r>
            <a:r>
              <a:rPr lang="en-GB" dirty="0"/>
              <a:t> accretionary complex Japan.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Implosion of host rock due to interstitial fluid pressure increase and asymmetric fracturing; Carbonate Precipitation; Frictional Melting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Probably one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Coexistense</a:t>
            </a:r>
            <a:r>
              <a:rPr lang="en-GB" dirty="0"/>
              <a:t> of implosion breccia and </a:t>
            </a:r>
            <a:r>
              <a:rPr lang="en-GB" dirty="0" err="1"/>
              <a:t>pseudotachylyte</a:t>
            </a:r>
            <a:r>
              <a:rPr lang="en-GB" dirty="0"/>
              <a:t> probably </a:t>
            </a:r>
            <a:r>
              <a:rPr lang="en-GB" dirty="0" err="1"/>
              <a:t>characteristig</a:t>
            </a:r>
            <a:r>
              <a:rPr lang="en-GB" dirty="0"/>
              <a:t> from hydrous </a:t>
            </a:r>
            <a:r>
              <a:rPr lang="en-GB" dirty="0" err="1"/>
              <a:t>seismogenic</a:t>
            </a:r>
            <a:r>
              <a:rPr lang="en-GB" dirty="0"/>
              <a:t> faults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Conflict between thermal pressurization and frictional melting.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pseudotachylyte</a:t>
            </a:r>
            <a:r>
              <a:rPr lang="en-GB" dirty="0"/>
              <a:t> is inside precipitated carbonate 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Hanging wall: plastically deformed shales and sandstones.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Foot wall: shale matrix with sandstone and basaltic blocks (</a:t>
            </a:r>
            <a:r>
              <a:rPr lang="en-GB" dirty="0" err="1"/>
              <a:t>brittaly</a:t>
            </a:r>
            <a:r>
              <a:rPr lang="en-GB" dirty="0"/>
              <a:t> deformed)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Cataclastic</a:t>
            </a:r>
            <a:r>
              <a:rPr lang="en-GB" dirty="0"/>
              <a:t> core of about 20cm with brittle damage one tens of meters in the hanging-wall and 100meters in the foot wall.(containing subsidiary shears)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Picture is a subsidiary fault (not the </a:t>
            </a:r>
            <a:r>
              <a:rPr lang="en-GB" dirty="0" err="1"/>
              <a:t>cataclastic</a:t>
            </a:r>
            <a:r>
              <a:rPr lang="en-GB" dirty="0"/>
              <a:t> main part) narrow planar slip sections combined with dilatant jogs.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Mainly surrounded by host rock (some times small </a:t>
            </a:r>
            <a:r>
              <a:rPr lang="en-GB" dirty="0" err="1"/>
              <a:t>cataclastic</a:t>
            </a:r>
            <a:r>
              <a:rPr lang="en-GB" dirty="0"/>
              <a:t> zones) 8see figure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Breccia inside matrix of precipitated carbonates (not found in host rock)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Crystal size smaller than a few tens of </a:t>
            </a:r>
            <a:r>
              <a:rPr lang="en-GB" dirty="0" err="1"/>
              <a:t>micrometers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7AF667C-B98D-49E1-878C-FBF0146FCC8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133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Mm thick fault 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Pseudotachylyte</a:t>
            </a:r>
            <a:r>
              <a:rPr lang="en-GB" dirty="0"/>
              <a:t> is </a:t>
            </a:r>
            <a:r>
              <a:rPr lang="en-GB" dirty="0" err="1"/>
              <a:t>palygroskite</a:t>
            </a:r>
            <a:r>
              <a:rPr lang="en-GB" dirty="0"/>
              <a:t> (no idea what this is) and amorphous material. Where </a:t>
            </a:r>
            <a:r>
              <a:rPr lang="en-GB" dirty="0" err="1"/>
              <a:t>palygorskite</a:t>
            </a:r>
            <a:r>
              <a:rPr lang="en-GB" dirty="0"/>
              <a:t> is never found in the host rocks.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Fluid implosion first </a:t>
            </a:r>
            <a:r>
              <a:rPr lang="en-GB" dirty="0" err="1"/>
              <a:t>occurered</a:t>
            </a:r>
            <a:r>
              <a:rPr lang="en-GB" dirty="0"/>
              <a:t> then frictional melting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 </a:t>
            </a:r>
            <a:r>
              <a:rPr lang="en-GB" dirty="0" err="1"/>
              <a:t>pseudotachylytes</a:t>
            </a:r>
            <a:r>
              <a:rPr lang="en-GB" dirty="0"/>
              <a:t> are simply separated in upper and lower domains </a:t>
            </a:r>
            <a:r>
              <a:rPr lang="en-GB" dirty="0">
                <a:sym typeface="Wingdings" pitchFamily="2" charset="2"/>
              </a:rPr>
              <a:t> Gravity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Dilation jogs indicate also hydro fracturing not only simply mode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Fluid pressure rise due to small slip and impermeable host-rock. Implosion (extensional fracturing) dropping fluid pressure recovering shear strength  shear heating allowing for melting.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7AF667C-B98D-49E1-878C-FBF0146FCC8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069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|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Cascade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Schematic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-pulse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re-locking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Evolution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2. Initial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Subsequently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gouge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 stress.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endmembers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negligible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negligible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flux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flash-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dotted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dash-dotted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| Fault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gradual fault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flash-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Implications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darkness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greyscale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drainage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weakening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undrained-adiabatic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drained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-on-a-plane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substantial 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Lstar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]: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plane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undrained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adiabatic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small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7AF667C-B98D-49E1-878C-FBF0146FCC8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66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| Variation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inferred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continental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subduction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interplate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subduction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seismological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′)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-event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near-complete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coseismic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crustal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′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kinematic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inversions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dominated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pressurization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negligible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diffusion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intermediate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Slip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scale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is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small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so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flash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heating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has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negligible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contribution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Predictions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use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a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single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value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delta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c (0.1m)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and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strength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f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sigma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bar 0 = 110 MPA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Thermal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pressuriation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may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be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the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dominant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contributor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to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fault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fracture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energy</a:t>
            </a:r>
            <a:endParaRPr lang="de-CH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7AF667C-B98D-49E1-878C-FBF0146FCC8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587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phyllosilicates</a:t>
            </a:r>
            <a:r>
              <a:rPr lang="de-CH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/>
              <a:t>Silica-</a:t>
            </a:r>
            <a:r>
              <a:rPr lang="de-CH" dirty="0" err="1"/>
              <a:t>tetrahedra</a:t>
            </a:r>
            <a:r>
              <a:rPr lang="de-CH" dirty="0"/>
              <a:t> (</a:t>
            </a:r>
            <a:r>
              <a:rPr lang="de-CH" dirty="0" err="1"/>
              <a:t>thetrahedral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err="1"/>
              <a:t>Cations</a:t>
            </a:r>
            <a:r>
              <a:rPr lang="de-CH" dirty="0"/>
              <a:t> in </a:t>
            </a:r>
            <a:r>
              <a:rPr lang="de-CH" dirty="0" err="1"/>
              <a:t>six-coordination</a:t>
            </a:r>
            <a:r>
              <a:rPr lang="de-CH" dirty="0"/>
              <a:t> (</a:t>
            </a:r>
            <a:r>
              <a:rPr lang="de-CH" dirty="0" err="1"/>
              <a:t>oxygen</a:t>
            </a:r>
            <a:r>
              <a:rPr lang="de-CH" dirty="0"/>
              <a:t>, </a:t>
            </a:r>
            <a:r>
              <a:rPr lang="de-CH" dirty="0" err="1"/>
              <a:t>hydroxyl</a:t>
            </a:r>
            <a:r>
              <a:rPr lang="de-CH" dirty="0"/>
              <a:t> </a:t>
            </a:r>
            <a:r>
              <a:rPr lang="de-CH" dirty="0" err="1"/>
              <a:t>anions</a:t>
            </a:r>
            <a:r>
              <a:rPr lang="de-CH" dirty="0"/>
              <a:t> -&gt; </a:t>
            </a:r>
            <a:r>
              <a:rPr lang="de-CH" dirty="0" err="1"/>
              <a:t>octahedral</a:t>
            </a:r>
            <a:r>
              <a:rPr lang="de-CH" dirty="0"/>
              <a:t> </a:t>
            </a:r>
            <a:r>
              <a:rPr lang="de-CH" dirty="0" err="1"/>
              <a:t>layer</a:t>
            </a:r>
            <a:endParaRPr lang="de-CH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 err="1"/>
              <a:t>Tetrahedral</a:t>
            </a:r>
            <a:r>
              <a:rPr lang="de-CH" dirty="0"/>
              <a:t> strong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bonding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octahedral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 -&gt; </a:t>
            </a:r>
            <a:r>
              <a:rPr lang="de-CH" dirty="0" err="1"/>
              <a:t>cleavage</a:t>
            </a:r>
            <a:r>
              <a:rPr lang="de-CH" dirty="0"/>
              <a:t> (</a:t>
            </a:r>
            <a:r>
              <a:rPr lang="de-CH" dirty="0" err="1"/>
              <a:t>tendency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mineral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break </a:t>
            </a:r>
            <a:r>
              <a:rPr lang="de-CH" dirty="0" err="1"/>
              <a:t>along</a:t>
            </a:r>
            <a:r>
              <a:rPr lang="de-CH" dirty="0"/>
              <a:t> flat planar </a:t>
            </a:r>
            <a:r>
              <a:rPr lang="de-CH" dirty="0" err="1"/>
              <a:t>surfaces</a:t>
            </a:r>
            <a:r>
              <a:rPr lang="de-CH" dirty="0"/>
              <a:t> due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crystal</a:t>
            </a:r>
            <a:r>
              <a:rPr lang="de-CH" dirty="0"/>
              <a:t> </a:t>
            </a:r>
            <a:r>
              <a:rPr lang="de-CH" dirty="0" err="1"/>
              <a:t>lattice</a:t>
            </a:r>
            <a:r>
              <a:rPr lang="de-CH" dirty="0"/>
              <a:t> </a:t>
            </a:r>
            <a:r>
              <a:rPr lang="de-CH" dirty="0" err="1"/>
              <a:t>organisation</a:t>
            </a:r>
            <a:r>
              <a:rPr lang="de-CH" dirty="0"/>
              <a:t>) </a:t>
            </a:r>
            <a:r>
              <a:rPr lang="de-CH" dirty="0" err="1"/>
              <a:t>here</a:t>
            </a:r>
            <a:r>
              <a:rPr lang="de-CH" dirty="0"/>
              <a:t> </a:t>
            </a:r>
            <a:r>
              <a:rPr lang="de-CH" dirty="0" err="1"/>
              <a:t>along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interface </a:t>
            </a:r>
            <a:r>
              <a:rPr lang="de-CH" dirty="0" err="1"/>
              <a:t>octa-tetra</a:t>
            </a:r>
            <a:endParaRPr lang="de-CH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 err="1"/>
              <a:t>Randomly</a:t>
            </a:r>
            <a:r>
              <a:rPr lang="de-CH" dirty="0"/>
              <a:t> in </a:t>
            </a:r>
            <a:r>
              <a:rPr lang="de-CH" dirty="0" err="1"/>
              <a:t>bluk</a:t>
            </a:r>
            <a:r>
              <a:rPr lang="de-CH" dirty="0"/>
              <a:t> but </a:t>
            </a:r>
            <a:r>
              <a:rPr lang="de-CH" dirty="0" err="1"/>
              <a:t>aligne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shear</a:t>
            </a:r>
            <a:r>
              <a:rPr lang="de-CH" dirty="0"/>
              <a:t> plane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preferential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rupture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along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cleavage</a:t>
            </a:r>
            <a:endParaRPr lang="de-CH" dirty="0">
              <a:sym typeface="Wingdings" panose="05000000000000000000" pitchFamily="2" charset="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The </a:t>
            </a:r>
            <a:r>
              <a:rPr lang="de-CH" dirty="0" err="1">
                <a:sym typeface="Wingdings" panose="05000000000000000000" pitchFamily="2" charset="2"/>
              </a:rPr>
              <a:t>more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energy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required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seperate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planes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higher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resistance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shearing</a:t>
            </a:r>
            <a:endParaRPr lang="de-CH" dirty="0">
              <a:sym typeface="Wingdings" panose="05000000000000000000" pitchFamily="2" charset="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Water</a:t>
            </a:r>
            <a:r>
              <a:rPr lang="de-CH" dirty="0">
                <a:sym typeface="Wingdings" panose="05000000000000000000" pitchFamily="2" charset="2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Most </a:t>
            </a:r>
            <a:r>
              <a:rPr lang="de-CH" dirty="0" err="1">
                <a:sym typeface="Wingdings" panose="05000000000000000000" pitchFamily="2" charset="2"/>
              </a:rPr>
              <a:t>have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charged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surfaces</a:t>
            </a:r>
            <a:r>
              <a:rPr lang="de-CH" dirty="0">
                <a:sym typeface="Wingdings" panose="05000000000000000000" pitchFamily="2" charset="2"/>
              </a:rPr>
              <a:t>  </a:t>
            </a:r>
            <a:r>
              <a:rPr lang="de-CH" dirty="0" err="1">
                <a:sym typeface="Wingdings" panose="05000000000000000000" pitchFamily="2" charset="2"/>
              </a:rPr>
              <a:t>hydrophilic</a:t>
            </a:r>
            <a:r>
              <a:rPr lang="de-CH" dirty="0">
                <a:sym typeface="Wingdings" panose="05000000000000000000" pitchFamily="2" charset="2"/>
              </a:rPr>
              <a:t> (</a:t>
            </a:r>
            <a:r>
              <a:rPr lang="de-CH" dirty="0" err="1">
                <a:sym typeface="Wingdings" panose="05000000000000000000" pitchFamily="2" charset="2"/>
              </a:rPr>
              <a:t>adsorbe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water</a:t>
            </a:r>
            <a:r>
              <a:rPr lang="de-CH" dirty="0">
                <a:sym typeface="Wingdings" panose="05000000000000000000" pitchFamily="2" charset="2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Water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films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resisting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important</a:t>
            </a:r>
            <a:r>
              <a:rPr lang="de-CH" dirty="0">
                <a:sym typeface="Wingdings" panose="05000000000000000000" pitchFamily="2" charset="2"/>
              </a:rPr>
              <a:t> normal </a:t>
            </a:r>
            <a:r>
              <a:rPr lang="de-CH" dirty="0" err="1">
                <a:sym typeface="Wingdings" panose="05000000000000000000" pitchFamily="2" charset="2"/>
              </a:rPr>
              <a:t>forces</a:t>
            </a:r>
            <a:r>
              <a:rPr lang="de-CH" dirty="0">
                <a:sym typeface="Wingdings" panose="05000000000000000000" pitchFamily="2" charset="2"/>
              </a:rPr>
              <a:t> (</a:t>
            </a:r>
            <a:r>
              <a:rPr lang="de-CH" dirty="0" err="1">
                <a:sym typeface="Wingdings" panose="05000000000000000000" pitchFamily="2" charset="2"/>
              </a:rPr>
              <a:t>shearing</a:t>
            </a:r>
            <a:r>
              <a:rPr lang="de-CH" dirty="0">
                <a:sym typeface="Wingdings" panose="05000000000000000000" pitchFamily="2" charset="2"/>
              </a:rPr>
              <a:t> in </a:t>
            </a:r>
            <a:r>
              <a:rPr lang="de-CH" dirty="0" err="1">
                <a:sym typeface="Wingdings" panose="05000000000000000000" pitchFamily="2" charset="2"/>
              </a:rPr>
              <a:t>this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water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films</a:t>
            </a:r>
            <a:r>
              <a:rPr lang="de-CH" dirty="0">
                <a:sym typeface="Wingdings" panose="05000000000000000000" pitchFamily="2" charset="2"/>
              </a:rPr>
              <a:t>)</a:t>
            </a:r>
            <a:endParaRPr lang="de-CH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7AF667C-B98D-49E1-878C-FBF0146FCC8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48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Mu’s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friction</a:t>
            </a:r>
            <a:r>
              <a:rPr lang="de-CH" dirty="0"/>
              <a:t> </a:t>
            </a:r>
            <a:r>
              <a:rPr lang="de-CH" dirty="0" err="1"/>
              <a:t>coefficients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components</a:t>
            </a:r>
            <a:r>
              <a:rPr lang="de-CH" dirty="0"/>
              <a:t> and x2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talk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Area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based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assumption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total </a:t>
            </a:r>
            <a:r>
              <a:rPr lang="de-CH" dirty="0" err="1"/>
              <a:t>contact</a:t>
            </a:r>
            <a:r>
              <a:rPr lang="de-CH" dirty="0"/>
              <a:t> </a:t>
            </a:r>
            <a:r>
              <a:rPr lang="de-CH" dirty="0" err="1"/>
              <a:t>area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eiter</a:t>
            </a:r>
            <a:r>
              <a:rPr lang="de-CH" dirty="0"/>
              <a:t> m1-m1, m2-m2, </a:t>
            </a:r>
            <a:r>
              <a:rPr lang="de-CH" dirty="0" err="1"/>
              <a:t>or</a:t>
            </a:r>
            <a:r>
              <a:rPr lang="de-CH" dirty="0"/>
              <a:t> m1-m2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only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contact</a:t>
            </a:r>
            <a:r>
              <a:rPr lang="de-CH" dirty="0">
                <a:sym typeface="Wingdings" panose="05000000000000000000" pitchFamily="2" charset="2"/>
              </a:rPr>
              <a:t> m1-m1 </a:t>
            </a:r>
            <a:r>
              <a:rPr lang="de-CH" dirty="0" err="1">
                <a:sym typeface="Wingdings" panose="05000000000000000000" pitchFamily="2" charset="2"/>
              </a:rPr>
              <a:t>with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strength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one</a:t>
            </a:r>
            <a:r>
              <a:rPr lang="de-CH" dirty="0">
                <a:sym typeface="Wingdings" panose="05000000000000000000" pitchFamily="2" charset="2"/>
              </a:rPr>
              <a:t>. Area proportional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concentration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means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contact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area</a:t>
            </a:r>
            <a:r>
              <a:rPr lang="de-CH" dirty="0">
                <a:sym typeface="Wingdings" panose="05000000000000000000" pitchFamily="2" charset="2"/>
              </a:rPr>
              <a:t> proportional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concentration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squared</a:t>
            </a:r>
            <a:r>
              <a:rPr lang="de-CH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Decreasing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p </a:t>
            </a:r>
            <a:r>
              <a:rPr lang="de-CH" dirty="0" err="1">
                <a:sym typeface="Wingdings" panose="05000000000000000000" pitchFamily="2" charset="2"/>
              </a:rPr>
              <a:t>from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one</a:t>
            </a:r>
            <a:r>
              <a:rPr lang="de-CH" dirty="0">
                <a:sym typeface="Wingdings" panose="05000000000000000000" pitchFamily="2" charset="2"/>
              </a:rPr>
              <a:t> (normal </a:t>
            </a:r>
            <a:r>
              <a:rPr lang="de-CH" dirty="0" err="1">
                <a:sym typeface="Wingdings" panose="05000000000000000000" pitchFamily="2" charset="2"/>
              </a:rPr>
              <a:t>reuss</a:t>
            </a:r>
            <a:r>
              <a:rPr lang="de-CH" dirty="0">
                <a:sym typeface="Wingdings" panose="05000000000000000000" pitchFamily="2" charset="2"/>
              </a:rPr>
              <a:t>) </a:t>
            </a:r>
            <a:r>
              <a:rPr lang="de-CH" dirty="0" err="1">
                <a:sym typeface="Wingdings" panose="05000000000000000000" pitchFamily="2" charset="2"/>
              </a:rPr>
              <a:t>enhances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influence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weaker</a:t>
            </a:r>
            <a:r>
              <a:rPr lang="de-CH" dirty="0">
                <a:sym typeface="Wingdings" panose="05000000000000000000" pitchFamily="2" charset="2"/>
              </a:rPr>
              <a:t> material.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Zucalle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faullt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</a:t>
            </a:r>
            <a:r>
              <a:rPr lang="de-CH" dirty="0">
                <a:sym typeface="Wingdings" panose="05000000000000000000" pitchFamily="2" charset="2"/>
              </a:rPr>
              <a:t> a </a:t>
            </a:r>
            <a:r>
              <a:rPr lang="de-CH" dirty="0" err="1">
                <a:sym typeface="Wingdings" panose="05000000000000000000" pitchFamily="2" charset="2"/>
              </a:rPr>
              <a:t>low</a:t>
            </a:r>
            <a:r>
              <a:rPr lang="de-CH" dirty="0">
                <a:sym typeface="Wingdings" panose="05000000000000000000" pitchFamily="2" charset="2"/>
              </a:rPr>
              <a:t> angle normal fault </a:t>
            </a:r>
            <a:r>
              <a:rPr lang="de-CH" dirty="0" err="1">
                <a:sym typeface="Wingdings" panose="05000000000000000000" pitchFamily="2" charset="2"/>
              </a:rPr>
              <a:t>that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exposed</a:t>
            </a:r>
            <a:r>
              <a:rPr lang="de-CH" dirty="0">
                <a:sym typeface="Wingdings" panose="05000000000000000000" pitchFamily="2" charset="2"/>
              </a:rPr>
              <a:t> on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island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elba</a:t>
            </a:r>
            <a:r>
              <a:rPr lang="de-CH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A) </a:t>
            </a:r>
            <a:r>
              <a:rPr lang="de-CH" dirty="0" err="1">
                <a:sym typeface="Wingdings" panose="05000000000000000000" pitchFamily="2" charset="2"/>
              </a:rPr>
              <a:t>always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with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phillitic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strucutre</a:t>
            </a:r>
            <a:r>
              <a:rPr lang="de-CH" dirty="0">
                <a:sym typeface="Wingdings" panose="05000000000000000000" pitchFamily="2" charset="2"/>
              </a:rPr>
              <a:t>  B) </a:t>
            </a:r>
            <a:r>
              <a:rPr lang="de-CH" dirty="0" err="1">
                <a:sym typeface="Wingdings" panose="05000000000000000000" pitchFamily="2" charset="2"/>
              </a:rPr>
              <a:t>only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above</a:t>
            </a:r>
            <a:r>
              <a:rPr lang="de-CH" dirty="0">
                <a:sym typeface="Wingdings" panose="05000000000000000000" pitchFamily="2" charset="2"/>
              </a:rPr>
              <a:t> a </a:t>
            </a:r>
            <a:r>
              <a:rPr lang="de-CH" dirty="0" err="1">
                <a:sym typeface="Wingdings" panose="05000000000000000000" pitchFamily="2" charset="2"/>
              </a:rPr>
              <a:t>given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content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phyllitic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structure</a:t>
            </a:r>
            <a:r>
              <a:rPr lang="de-CH" dirty="0"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7AF667C-B98D-49E1-878C-FBF0146FCC8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11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Friction always accompanied by wear (damage and erosion)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Archard quantitative not specific about mechanism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 (unspecific hardness parameter)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replace p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Wingdings" panose="05000000000000000000" pitchFamily="2" charset="2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Assuming circular contacts of diameter d, effective working distance de = alpha* d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Wingdings" panose="05000000000000000000" pitchFamily="2" charset="2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Assuming a fragment hemisphere of diameter d.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Wingdings" panose="05000000000000000000" pitchFamily="2" charset="2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Steady-state wear follows instead experimental results. (m is typically in the range 1-4 for slip rates &lt;= 0.11m/s)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Increase of wear by power law with porosity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Adhesive: part of the asperity breaks and not the junction.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Abrasive: abrasive, one plows through the other -&gt; often more important for rocks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Gouge: brittle fracture of asperities forming angular forms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Adhesive for ductile conditions (ductile faulting)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Velocity over 0.2m/s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Granite and diabase with exponential sigma  Frictional heating important (thermal cracking) 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For carbonates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Archade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 (up to 0.1m/s) then drop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Wingdings" panose="05000000000000000000" pitchFamily="2" charset="2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B close to one.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Error in function 2.19 ; lowercase is uppercase K in 2.20 and 2.21</a:t>
            </a:r>
          </a:p>
        </p:txBody>
      </p:sp>
      <p:sp>
        <p:nvSpPr>
          <p:cNvPr id="20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A07E6C0-B7A1-4CD7-8A25-13DC92063B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Detrius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angular fragments,  deformation under indenter is low temp. plastic flow</a:t>
            </a:r>
          </a:p>
          <a:p>
            <a:pPr marL="342900" indent="-342900">
              <a:buFontTx/>
              <a:buChar char="-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Crack by stress-corrosion power law of before.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664FF8F-8F9D-4328-86B4-C8ABB5016EF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Until now normally removed.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 no longer removed.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Three-Body-Wear (without removal gouge will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seperate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surfaces and shear will be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granualr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flow in the gouge [wear of surfaces is then reduced])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664FF8F-8F9D-4328-86B4-C8ABB5016EF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10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 like thermal pressurization or melting (weakening the strength).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Gradual decrease at velocities above 10^-4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Figure demonstrates the thermal origin of this effect.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Drop over a so called thermal slip distance. Decreasing with power law in stress (however only measured in low stresses)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order of 10cm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3B73739-4D07-416F-896C-91BFEC23C98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possible mechanisms. Gabbro experiment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schown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to B: flash heating (thermal slip distance!, melting or another phase transition before bulk melting.)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 to D: melt pools ( «viscous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breacking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» )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D: continuous melt</a:t>
            </a:r>
          </a:p>
          <a:p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Stabilisation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when shear is localized in thin layer.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«Hot spots» : Heterogeneity in normal stress will preferentially heat.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mechanisms are self limiting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 tending to a steady state.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Wingdings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Quartz-Rich rocks: Silica gel. Strong weakening at high velocities (poorly understood). Granite intermediate (powder lubrication of gouge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sym typeface="Wingdings" panose="05000000000000000000" pitchFamily="2" charset="2"/>
              </a:rPr>
              <a:t>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sym typeface="Wingdings" panose="05000000000000000000" pitchFamily="2" charset="2"/>
              </a:rPr>
              <a:t>contracdicted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sym typeface="Wingdings" panose="05000000000000000000" pitchFamily="2" charset="2"/>
              </a:rPr>
              <a:t>)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sym typeface="Wingdings" panose="05000000000000000000" pitchFamily="2" charset="2"/>
              </a:rPr>
              <a:t>Carbonate rocks: CO2 decomposition. 1) No sigma n dependency (CO2 layer with high pressure) 2) strengthening (CO2 Release) 3) plateau(sigma n dependent) 4) second weakening due to nanoparticles?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sym typeface="Wingdings" panose="05000000000000000000" pitchFamily="2" charset="2"/>
              </a:rPr>
              <a:t>Saturated Clay: weak further weakened  dilatancy, water thermal pressurization (trapped)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FC2714-8A92-41C2-A7DB-775D5665B42D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Paper of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Colletini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al.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 unambiguous signs are frictional melts or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pseudotachylytes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Spoleto Thrust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Lower Jurassic (carbonates)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(A) Upper cretaceous (Layered limestone with clay-rich intercalations [millimetric])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(B) White carbon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cataclasite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0-20cm [hanging wall], red carbonate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cataclasites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(&gt;20cm thick) clay-rich from footwall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(B) Closely packed micrometer grain sized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ultracataclasite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(0.1 -10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microm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 patches of clay (&lt;1mm); calcite extension veins (&lt;1mm); re worked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ultracataclasite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veins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Fluid pressure build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(B) Amorphous silicate (AS) also parallel and perpendicular  temperature rise induced by earthquake slip from phyllosilicates from footwall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cataclasite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AScalcite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 decarbonation and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illite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-smectite (clay) dehydration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Figure 2 lower part: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(A) Calcite crystal fading grain boundaries and high concentration of bubbles (pores)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(B) unreacted inner, and reacted outer part. Late recrystallization or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cataclastic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 fragmentation at boundaries.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19E2AC-363D-4FC9-BFB6-4D4F1AA2C1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Grafi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Grafi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Grafik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Grafik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Grafik 114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6" name="Grafik 11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de-DE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Mastertitelformat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3/4/20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5190BC1-43C2-43A7-A5E9-1A3C47833F08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Mastertitelformat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LevelMastertextformat bearbeiten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Ebene</a:t>
            </a:r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Ebene</a:t>
            </a:r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Ebene</a:t>
            </a:r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Ebene</a:t>
            </a:r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3/4/20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64502F3-F933-4ABF-BBFE-4B6105979F41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8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60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7991895-3ED6-4388-AC8B-5A15B995E05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de-DE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Chapter 2:Rock </a:t>
            </a:r>
            <a:r>
              <a:rPr lang="de-DE" sz="6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Friction</a:t>
            </a:r>
            <a:r>
              <a:rPr lang="de-DE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de-DE" sz="6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Part 1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Andreas Möri (GEL)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Eleanor Mak(LAMMM)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12"/>
          <p:cNvPicPr/>
          <p:nvPr/>
        </p:nvPicPr>
        <p:blipFill>
          <a:blip r:embed="rId3"/>
          <a:stretch/>
        </p:blipFill>
        <p:spPr>
          <a:xfrm>
            <a:off x="2455560" y="3713400"/>
            <a:ext cx="4040640" cy="259812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2.2 Experimental Observations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838080" y="1825560"/>
            <a:ext cx="35964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Byerlee’s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Lamellar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minerals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Constituents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fault </a:t>
            </a: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gouge</a:t>
            </a: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2" name="Grafik 3"/>
          <p:cNvPicPr/>
          <p:nvPr/>
        </p:nvPicPr>
        <p:blipFill>
          <a:blip r:embed="rId4"/>
          <a:stretch/>
        </p:blipFill>
        <p:spPr>
          <a:xfrm>
            <a:off x="6496560" y="1949040"/>
            <a:ext cx="4856760" cy="4227480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1CA8FAC-9FC0-E54B-927B-79BCE151C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00" y="2333500"/>
            <a:ext cx="5321300" cy="368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646926-6AA8-CB41-8F3E-3BCE97C70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00" y="2776460"/>
            <a:ext cx="5321300" cy="36830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D50FEC0E-0A4D-CB4C-9EDC-3AC90816BCB4}"/>
              </a:ext>
            </a:extLst>
          </p:cNvPr>
          <p:cNvSpPr txBox="1"/>
          <p:nvPr/>
        </p:nvSpPr>
        <p:spPr>
          <a:xfrm>
            <a:off x="7761801" y="617652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Byerlee</a:t>
            </a:r>
            <a:r>
              <a:rPr lang="en-US" i="1" dirty="0"/>
              <a:t>, 1978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06938DE-3B02-3F44-BB1A-1909CEC8A3A9}"/>
              </a:ext>
            </a:extLst>
          </p:cNvPr>
          <p:cNvSpPr txBox="1"/>
          <p:nvPr/>
        </p:nvSpPr>
        <p:spPr>
          <a:xfrm>
            <a:off x="3050101" y="6251180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colinsdictionary.com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256680"/>
            <a:ext cx="4853160" cy="591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Different planes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Resistance dependent on separation energy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6" name="Grafik 3"/>
          <p:cNvPicPr/>
          <p:nvPr/>
        </p:nvPicPr>
        <p:blipFill>
          <a:blip r:embed="rId3"/>
          <a:stretch/>
        </p:blipFill>
        <p:spPr>
          <a:xfrm>
            <a:off x="5765760" y="681120"/>
            <a:ext cx="5587560" cy="4762080"/>
          </a:xfrm>
          <a:prstGeom prst="rect">
            <a:avLst/>
          </a:prstGeom>
          <a:ln>
            <a:noFill/>
          </a:ln>
        </p:spPr>
      </p:pic>
      <p:pic>
        <p:nvPicPr>
          <p:cNvPr id="177" name="Grafik 5"/>
          <p:cNvPicPr/>
          <p:nvPr/>
        </p:nvPicPr>
        <p:blipFill>
          <a:blip r:embed="rId4"/>
          <a:stretch/>
        </p:blipFill>
        <p:spPr>
          <a:xfrm>
            <a:off x="1018800" y="1397160"/>
            <a:ext cx="4340600" cy="52041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rmula 6">
                <a:extLst>
                  <a:ext uri="{FF2B5EF4-FFF2-40B4-BE49-F238E27FC236}">
                    <a16:creationId xmlns:a16="http://schemas.microsoft.com/office/drawing/2014/main" id="{3A0B1EE2-FEBD-4E76-80E8-FB8D5067786B}"/>
                  </a:ext>
                </a:extLst>
              </p:cNvPr>
              <p:cNvSpPr txBox="1"/>
              <p:nvPr/>
            </p:nvSpPr>
            <p:spPr>
              <a:xfrm>
                <a:off x="6536684" y="6005253"/>
                <a:ext cx="3018021" cy="483415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ar-AE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ar-AE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type m:val="li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with</a:t>
                </a:r>
                <a:r>
                  <a:rPr lang="de-CH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5" name="Formula 6">
                <a:extLst>
                  <a:ext uri="{FF2B5EF4-FFF2-40B4-BE49-F238E27FC236}">
                    <a16:creationId xmlns:a16="http://schemas.microsoft.com/office/drawing/2014/main" id="{3A0B1EE2-FEBD-4E76-80E8-FB8D5067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84" y="6005253"/>
                <a:ext cx="3018021" cy="483415"/>
              </a:xfrm>
              <a:prstGeom prst="rect">
                <a:avLst/>
              </a:prstGeom>
              <a:blipFill>
                <a:blip r:embed="rId5"/>
                <a:stretch>
                  <a:fillRect t="-82051" b="-10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620386CF-1993-7E45-BF7B-F72476735E27}"/>
              </a:ext>
            </a:extLst>
          </p:cNvPr>
          <p:cNvSpPr txBox="1"/>
          <p:nvPr/>
        </p:nvSpPr>
        <p:spPr>
          <a:xfrm>
            <a:off x="1864244" y="6488668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Moore and </a:t>
            </a:r>
            <a:r>
              <a:rPr lang="en-US" i="1" dirty="0" err="1"/>
              <a:t>Lockner</a:t>
            </a:r>
            <a:r>
              <a:rPr lang="en-US" i="1" dirty="0"/>
              <a:t>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rafik 4"/>
          <p:cNvPicPr/>
          <p:nvPr/>
        </p:nvPicPr>
        <p:blipFill>
          <a:blip r:embed="rId3"/>
          <a:stretch/>
        </p:blipFill>
        <p:spPr>
          <a:xfrm>
            <a:off x="0" y="0"/>
            <a:ext cx="8809809" cy="3807502"/>
          </a:xfrm>
          <a:prstGeom prst="rect">
            <a:avLst/>
          </a:prstGeom>
          <a:ln>
            <a:noFill/>
          </a:ln>
        </p:spPr>
      </p:pic>
      <p:pic>
        <p:nvPicPr>
          <p:cNvPr id="3" name="Grafik 2" descr="Ein Bild, das Tisch, Uhr enthält.&#10;&#10;Automatisch generierte Beschreibung">
            <a:extLst>
              <a:ext uri="{FF2B5EF4-FFF2-40B4-BE49-F238E27FC236}">
                <a16:creationId xmlns:a16="http://schemas.microsoft.com/office/drawing/2014/main" id="{C66983FA-DE94-43D4-A91D-ECE10B3D5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61" y="3807502"/>
            <a:ext cx="3502539" cy="2304586"/>
          </a:xfrm>
          <a:prstGeom prst="rect">
            <a:avLst/>
          </a:prstGeom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287D9AB2-1260-441E-B616-24C4163F888D}"/>
              </a:ext>
            </a:extLst>
          </p:cNvPr>
          <p:cNvSpPr txBox="1"/>
          <p:nvPr/>
        </p:nvSpPr>
        <p:spPr>
          <a:xfrm>
            <a:off x="433753" y="4676931"/>
            <a:ext cx="2414381" cy="5546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Voight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A071D1E2-A27C-4FD1-B16B-49DD81560027}"/>
              </a:ext>
            </a:extLst>
          </p:cNvPr>
          <p:cNvSpPr txBox="1"/>
          <p:nvPr/>
        </p:nvSpPr>
        <p:spPr>
          <a:xfrm>
            <a:off x="6502145" y="4688246"/>
            <a:ext cx="2089757" cy="5546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Reuss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6D206FFA-5D63-455D-B39A-60A57789D88C}"/>
              </a:ext>
            </a:extLst>
          </p:cNvPr>
          <p:cNvSpPr txBox="1"/>
          <p:nvPr/>
        </p:nvSpPr>
        <p:spPr>
          <a:xfrm>
            <a:off x="8694295" y="35998"/>
            <a:ext cx="3497705" cy="67860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(a)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mixture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phyllosilicates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(b)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mixture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bulk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-material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phyllosilicates</a:t>
            </a: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Modified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-Reuss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(Moore and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Lockner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2011)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022AF9-91C3-4B12-83F3-43B599E5D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08" y="5590383"/>
            <a:ext cx="2552700" cy="4095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CC446C5-C575-4ADC-860E-E3F1894EB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08" y="6002852"/>
            <a:ext cx="847725" cy="3905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383F960-F95A-4DE4-8E7C-A802058D9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633" y="5988564"/>
            <a:ext cx="2457450" cy="4191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D7376E-874F-44A0-BB2E-DB95E22F6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022" y="5133183"/>
            <a:ext cx="2085975" cy="914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86941E1-6468-487A-A333-D91A7DB04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649" y="5990019"/>
            <a:ext cx="762000" cy="8477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BE32E3E-7DB7-4E5A-AFAF-5088C2DD8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8727" y="5964752"/>
            <a:ext cx="1924050" cy="8572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595E63-749B-4F02-AA4A-CEFAC1B55B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9809" y="3263562"/>
            <a:ext cx="3019425" cy="9048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A5A92A7-0C47-4F03-988E-5CD072698A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5618" y="4734236"/>
            <a:ext cx="2400300" cy="3571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6A7636D-5E68-4ADA-A4F5-A377AEDEF2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8794" y="5047992"/>
            <a:ext cx="647612" cy="3671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86762AE-56C5-4D5A-B424-587FA0A61A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6406" y="5038656"/>
            <a:ext cx="2845945" cy="38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2.3 Temperature and pressure effects</a:t>
            </a:r>
          </a:p>
        </p:txBody>
      </p:sp>
      <p:graphicFrame>
        <p:nvGraphicFramePr>
          <p:cNvPr id="180" name="Table 2"/>
          <p:cNvGraphicFramePr/>
          <p:nvPr>
            <p:extLst>
              <p:ext uri="{D42A27DB-BD31-4B8C-83A1-F6EECF244321}">
                <p14:modId xmlns:p14="http://schemas.microsoft.com/office/powerpoint/2010/main" val="544236711"/>
              </p:ext>
            </p:extLst>
          </p:nvPr>
        </p:nvGraphicFramePr>
        <p:xfrm>
          <a:off x="584640" y="1227909"/>
          <a:ext cx="8559360" cy="5605115"/>
        </p:xfrm>
        <a:graphic>
          <a:graphicData uri="http://schemas.openxmlformats.org/drawingml/2006/table">
            <a:tbl>
              <a:tblPr/>
              <a:tblGrid>
                <a:gridCol w="189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2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Bulk-structure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Lamellar-structure phyllosilicates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59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Temperature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>
                          <a:solidFill>
                            <a:srgbClr val="99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Insensitive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>
                          <a:solidFill>
                            <a:srgbClr val="FF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Increasing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(depleting water layer)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298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Pressure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>
                          <a:solidFill>
                            <a:srgbClr val="99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Insensitive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>
                          <a:solidFill>
                            <a:srgbClr val="FF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Increasing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(compression of water layer increases shear resistance)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298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Water saturation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>
                          <a:solidFill>
                            <a:srgbClr val="99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Insensitive (silicates)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>
                          <a:solidFill>
                            <a:srgbClr val="FF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Decreasing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(water layer decreases shear resistance)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59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Humidity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strike="noStrike" spc="-1" dirty="0">
                          <a:solidFill>
                            <a:srgbClr val="00CC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Reduced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(water layer on surface reduces adhesion)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115">
                <a:tc>
                  <a:txBody>
                    <a:bodyPr/>
                    <a:lstStyle/>
                    <a:p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Pore pressure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strike="noStrike" spc="-1" dirty="0">
                          <a:solidFill>
                            <a:srgbClr val="00CC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Reduced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Consider an </a:t>
                      </a:r>
                      <a:r>
                        <a:rPr lang="en-US" sz="20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effective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normal and frictional stress: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Formula 3"/>
              <p:cNvSpPr txBox="1"/>
              <p:nvPr/>
            </p:nvSpPr>
            <p:spPr>
              <a:xfrm>
                <a:off x="2983146" y="6011606"/>
                <a:ext cx="3453047" cy="5031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sz="240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81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46" y="6011606"/>
                <a:ext cx="3453047" cy="503180"/>
              </a:xfrm>
              <a:prstGeom prst="rect">
                <a:avLst/>
              </a:prstGeom>
              <a:blipFill>
                <a:blip r:embed="rId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5F2B0F3-C54C-4442-99B8-9EE77E7AB141}"/>
              </a:ext>
            </a:extLst>
          </p:cNvPr>
          <p:cNvGrpSpPr/>
          <p:nvPr/>
        </p:nvGrpSpPr>
        <p:grpSpPr>
          <a:xfrm>
            <a:off x="5338136" y="6484312"/>
            <a:ext cx="1429560" cy="346320"/>
            <a:chOff x="5568612" y="6030067"/>
            <a:chExt cx="1429560" cy="346320"/>
          </a:xfrm>
        </p:grpSpPr>
        <p:sp>
          <p:nvSpPr>
            <p:cNvPr id="182" name="Line 4"/>
            <p:cNvSpPr/>
            <p:nvPr/>
          </p:nvSpPr>
          <p:spPr>
            <a:xfrm>
              <a:off x="5689572" y="6099734"/>
              <a:ext cx="884880" cy="0"/>
            </a:xfrm>
            <a:prstGeom prst="line">
              <a:avLst/>
            </a:prstGeom>
            <a:ln w="29160">
              <a:solidFill>
                <a:srgbClr val="00CC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TextShape 5"/>
            <p:cNvSpPr txBox="1"/>
            <p:nvPr/>
          </p:nvSpPr>
          <p:spPr>
            <a:xfrm>
              <a:off x="5568612" y="6030067"/>
              <a:ext cx="14295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 dirty="0">
                  <a:solidFill>
                    <a:srgbClr val="00CC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Asperities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980A99-01C0-40E8-B0C2-7D4CA5C601B2}"/>
              </a:ext>
            </a:extLst>
          </p:cNvPr>
          <p:cNvGrpSpPr/>
          <p:nvPr/>
        </p:nvGrpSpPr>
        <p:grpSpPr>
          <a:xfrm>
            <a:off x="3822063" y="5595194"/>
            <a:ext cx="1951200" cy="390240"/>
            <a:chOff x="4206240" y="5048640"/>
            <a:chExt cx="1951200" cy="408240"/>
          </a:xfrm>
        </p:grpSpPr>
        <p:sp>
          <p:nvSpPr>
            <p:cNvPr id="184" name="Line 6"/>
            <p:cNvSpPr/>
            <p:nvPr/>
          </p:nvSpPr>
          <p:spPr>
            <a:xfrm>
              <a:off x="4389120" y="5456880"/>
              <a:ext cx="1327320" cy="0"/>
            </a:xfrm>
            <a:prstGeom prst="line">
              <a:avLst/>
            </a:prstGeom>
            <a:ln w="29160">
              <a:solidFill>
                <a:srgbClr val="FF00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TextShape 7"/>
            <p:cNvSpPr txBox="1"/>
            <p:nvPr/>
          </p:nvSpPr>
          <p:spPr>
            <a:xfrm>
              <a:off x="4206240" y="5048640"/>
              <a:ext cx="1951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 dirty="0">
                  <a:solidFill>
                    <a:srgbClr val="FF33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Pore pressure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Formula 8"/>
              <p:cNvSpPr txBox="1"/>
              <p:nvPr/>
            </p:nvSpPr>
            <p:spPr>
              <a:xfrm>
                <a:off x="6763435" y="5826091"/>
                <a:ext cx="2027748" cy="543273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4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86" name="Formula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435" y="5826091"/>
                <a:ext cx="2027748" cy="543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agrammatic sketch of the structure of 2:1 phyllosilicates  ">
            <a:extLst>
              <a:ext uri="{FF2B5EF4-FFF2-40B4-BE49-F238E27FC236}">
                <a16:creationId xmlns:a16="http://schemas.microsoft.com/office/drawing/2014/main" id="{7B241486-90C6-4CBD-9ECE-CF0987D0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16" y="1793195"/>
            <a:ext cx="3638121" cy="339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2.4 Wear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Damage and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erosion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surfaces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Archard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1953)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Adhesive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vs. abrasive</a:t>
            </a: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Gouge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zone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thickness</a:t>
            </a: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Experimental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results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9" name="Grafik 3"/>
          <p:cNvPicPr/>
          <p:nvPr/>
        </p:nvPicPr>
        <p:blipFill>
          <a:blip r:embed="rId3"/>
          <a:stretch/>
        </p:blipFill>
        <p:spPr>
          <a:xfrm>
            <a:off x="5105520" y="2703600"/>
            <a:ext cx="1980720" cy="736200"/>
          </a:xfrm>
          <a:prstGeom prst="rect">
            <a:avLst/>
          </a:prstGeom>
          <a:ln>
            <a:noFill/>
          </a:ln>
        </p:spPr>
      </p:pic>
      <p:pic>
        <p:nvPicPr>
          <p:cNvPr id="190" name="Grafik 4"/>
          <p:cNvPicPr/>
          <p:nvPr/>
        </p:nvPicPr>
        <p:blipFill>
          <a:blip r:embed="rId4"/>
          <a:stretch/>
        </p:blipFill>
        <p:spPr>
          <a:xfrm>
            <a:off x="5346720" y="3845160"/>
            <a:ext cx="1498320" cy="736200"/>
          </a:xfrm>
          <a:prstGeom prst="rect">
            <a:avLst/>
          </a:prstGeom>
          <a:ln>
            <a:noFill/>
          </a:ln>
        </p:spPr>
      </p:pic>
      <p:pic>
        <p:nvPicPr>
          <p:cNvPr id="191" name="Grafik 6"/>
          <p:cNvPicPr/>
          <p:nvPr/>
        </p:nvPicPr>
        <p:blipFill>
          <a:blip r:embed="rId5"/>
          <a:stretch/>
        </p:blipFill>
        <p:spPr>
          <a:xfrm>
            <a:off x="3701880" y="5137920"/>
            <a:ext cx="4787640" cy="74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838380" y="1377386"/>
            <a:ext cx="10515240" cy="504938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Deformation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frictional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contacts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plastic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flow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volumetrically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dominated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brittle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fracture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3" name="Grafik 5"/>
          <p:cNvPicPr/>
          <p:nvPr/>
        </p:nvPicPr>
        <p:blipFill>
          <a:blip r:embed="rId3"/>
          <a:stretch/>
        </p:blipFill>
        <p:spPr>
          <a:xfrm>
            <a:off x="1529787" y="2461029"/>
            <a:ext cx="9132426" cy="2882096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88A67-07F7-B145-A235-B643BFE1BE05}"/>
              </a:ext>
            </a:extLst>
          </p:cNvPr>
          <p:cNvSpPr txBox="1"/>
          <p:nvPr/>
        </p:nvSpPr>
        <p:spPr>
          <a:xfrm>
            <a:off x="5381702" y="534312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Brace, 1963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36379" y="889076"/>
            <a:ext cx="10515240" cy="6319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Cataclastic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gouge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flow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comminution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dilatancy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Reidel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shears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shear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bands</a:t>
            </a:r>
          </a:p>
        </p:txBody>
      </p:sp>
      <p:pic>
        <p:nvPicPr>
          <p:cNvPr id="194" name="Grafik 7"/>
          <p:cNvPicPr/>
          <p:nvPr/>
        </p:nvPicPr>
        <p:blipFill>
          <a:blip r:embed="rId3"/>
          <a:stretch/>
        </p:blipFill>
        <p:spPr>
          <a:xfrm>
            <a:off x="1689159" y="106970"/>
            <a:ext cx="8009681" cy="3912243"/>
          </a:xfrm>
          <a:prstGeom prst="rect">
            <a:avLst/>
          </a:prstGeom>
          <a:ln>
            <a:noFill/>
          </a:ln>
        </p:spPr>
      </p:pic>
      <p:pic>
        <p:nvPicPr>
          <p:cNvPr id="5" name="Picture 162">
            <a:extLst>
              <a:ext uri="{FF2B5EF4-FFF2-40B4-BE49-F238E27FC236}">
                <a16:creationId xmlns:a16="http://schemas.microsoft.com/office/drawing/2014/main" id="{E11080D0-13F5-4171-A126-65D75E5C777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34965" y="3774364"/>
            <a:ext cx="9898920" cy="2194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605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2.5 High velocities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Effects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frictional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heating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typical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earthquakes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~1ms</a:t>
            </a:r>
            <a:r>
              <a:rPr lang="de-DE" sz="2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</p:txBody>
      </p:sp>
      <p:pic>
        <p:nvPicPr>
          <p:cNvPr id="197" name="Grafik 5"/>
          <p:cNvPicPr/>
          <p:nvPr/>
        </p:nvPicPr>
        <p:blipFill>
          <a:blip r:embed="rId3"/>
          <a:stretch/>
        </p:blipFill>
        <p:spPr>
          <a:xfrm>
            <a:off x="2828760" y="2366640"/>
            <a:ext cx="6534480" cy="3945240"/>
          </a:xfrm>
          <a:prstGeom prst="rect">
            <a:avLst/>
          </a:prstGeom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89CCE1-BEC3-524F-B4DA-2137E6AFC840}"/>
              </a:ext>
            </a:extLst>
          </p:cNvPr>
          <p:cNvSpPr txBox="1"/>
          <p:nvPr/>
        </p:nvSpPr>
        <p:spPr>
          <a:xfrm>
            <a:off x="4695284" y="6289740"/>
            <a:ext cx="21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 Toro et al.,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nhaltsplatzhalter 6"/>
          <p:cNvPicPr/>
          <p:nvPr/>
        </p:nvPicPr>
        <p:blipFill>
          <a:blip r:embed="rId3"/>
          <a:stretch/>
        </p:blipFill>
        <p:spPr>
          <a:xfrm>
            <a:off x="0" y="712800"/>
            <a:ext cx="12191760" cy="548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0" name="Grafik 3"/>
          <p:cNvPicPr/>
          <p:nvPr/>
        </p:nvPicPr>
        <p:blipFill>
          <a:blip r:embed="rId3"/>
          <a:stretch/>
        </p:blipFill>
        <p:spPr>
          <a:xfrm>
            <a:off x="838080" y="-50800"/>
            <a:ext cx="10515240" cy="4293000"/>
          </a:xfrm>
          <a:prstGeom prst="rect">
            <a:avLst/>
          </a:prstGeom>
          <a:ln>
            <a:noFill/>
          </a:ln>
        </p:spPr>
      </p:pic>
      <p:pic>
        <p:nvPicPr>
          <p:cNvPr id="201" name="Grafik 4"/>
          <p:cNvPicPr/>
          <p:nvPr/>
        </p:nvPicPr>
        <p:blipFill>
          <a:blip r:embed="rId4"/>
          <a:stretch/>
        </p:blipFill>
        <p:spPr>
          <a:xfrm>
            <a:off x="838080" y="4242200"/>
            <a:ext cx="10515240" cy="2069700"/>
          </a:xfrm>
          <a:prstGeom prst="rect">
            <a:avLst/>
          </a:prstGeom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A34A62D-6204-FF46-A69E-47E918AA9E19}"/>
              </a:ext>
            </a:extLst>
          </p:cNvPr>
          <p:cNvSpPr txBox="1"/>
          <p:nvPr/>
        </p:nvSpPr>
        <p:spPr>
          <a:xfrm>
            <a:off x="4430684" y="63119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Colletini</a:t>
            </a:r>
            <a:r>
              <a:rPr lang="en-US" i="1" dirty="0"/>
              <a:t> et al.,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 History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3965730" y="3350880"/>
            <a:ext cx="2185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TextShape 3"/>
          <p:cNvSpPr txBox="1"/>
          <p:nvPr/>
        </p:nvSpPr>
        <p:spPr>
          <a:xfrm>
            <a:off x="3965730" y="3350880"/>
            <a:ext cx="2185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TextShape 4"/>
          <p:cNvSpPr txBox="1"/>
          <p:nvPr/>
        </p:nvSpPr>
        <p:spPr>
          <a:xfrm>
            <a:off x="3965730" y="3350880"/>
            <a:ext cx="21852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463290" y="1244160"/>
            <a:ext cx="6468840" cy="4615200"/>
          </a:xfrm>
          <a:prstGeom prst="rect">
            <a:avLst/>
          </a:prstGeom>
          <a:ln>
            <a:noFill/>
          </a:ln>
        </p:spPr>
      </p:pic>
      <p:sp>
        <p:nvSpPr>
          <p:cNvPr id="129" name="TextShape 5"/>
          <p:cNvSpPr txBox="1"/>
          <p:nvPr/>
        </p:nvSpPr>
        <p:spPr>
          <a:xfrm>
            <a:off x="463290" y="5983379"/>
            <a:ext cx="7110720" cy="32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4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Original sketches from Da Vinci’s experiments on friction</a:t>
            </a:r>
          </a:p>
        </p:txBody>
      </p:sp>
      <p:sp>
        <p:nvSpPr>
          <p:cNvPr id="130" name="Line 6"/>
          <p:cNvSpPr/>
          <p:nvPr/>
        </p:nvSpPr>
        <p:spPr>
          <a:xfrm>
            <a:off x="2675130" y="4064400"/>
            <a:ext cx="0" cy="41472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7"/>
          <p:cNvSpPr/>
          <p:nvPr/>
        </p:nvSpPr>
        <p:spPr>
          <a:xfrm flipH="1">
            <a:off x="1679730" y="4644720"/>
            <a:ext cx="663480" cy="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TextShape 8"/>
          <p:cNvSpPr txBox="1"/>
          <p:nvPr/>
        </p:nvSpPr>
        <p:spPr>
          <a:xfrm>
            <a:off x="2454090" y="3674160"/>
            <a:ext cx="48420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endParaRPr lang="en-US" sz="218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9"/>
          <p:cNvSpPr txBox="1"/>
          <p:nvPr/>
        </p:nvSpPr>
        <p:spPr>
          <a:xfrm>
            <a:off x="2454090" y="3674520"/>
            <a:ext cx="48420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endParaRPr lang="en-US" sz="218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10"/>
          <p:cNvSpPr txBox="1"/>
          <p:nvPr/>
        </p:nvSpPr>
        <p:spPr>
          <a:xfrm>
            <a:off x="1637970" y="4230360"/>
            <a:ext cx="443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endParaRPr lang="en-US" sz="218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11"/>
          <p:cNvSpPr txBox="1"/>
          <p:nvPr/>
        </p:nvSpPr>
        <p:spPr>
          <a:xfrm>
            <a:off x="5730090" y="3234960"/>
            <a:ext cx="4636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US" sz="218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TextShape 12"/>
          <p:cNvSpPr txBox="1"/>
          <p:nvPr/>
        </p:nvSpPr>
        <p:spPr>
          <a:xfrm>
            <a:off x="5018760" y="1244160"/>
            <a:ext cx="6634080" cy="131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 Vinci (1400s) and </a:t>
            </a:r>
            <a:r>
              <a:rPr lang="en-US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Amontons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(1600s)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Frictional force independent of size of contact surface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Friction is proportional to normal load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1F9EB-633D-40DE-95CA-139A2C0E6FB7}"/>
              </a:ext>
            </a:extLst>
          </p:cNvPr>
          <p:cNvSpPr txBox="1"/>
          <p:nvPr/>
        </p:nvSpPr>
        <p:spPr>
          <a:xfrm>
            <a:off x="7432646" y="2634143"/>
            <a:ext cx="422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Coulomb (1700s)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Surface roughness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Asperities: rigid (riding) or elastic (bending) springs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Static vs kinetic friction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E9557-1544-41B4-AC8E-81BAF47C4200}"/>
              </a:ext>
            </a:extLst>
          </p:cNvPr>
          <p:cNvSpPr txBox="1"/>
          <p:nvPr/>
        </p:nvSpPr>
        <p:spPr>
          <a:xfrm>
            <a:off x="7574010" y="4966283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</a:t>
            </a:r>
            <a:r>
              <a:rPr lang="en-US" sz="2000" dirty="0"/>
              <a:t>dissipation</a:t>
            </a:r>
            <a:r>
              <a:rPr lang="en-US" dirty="0"/>
              <a:t> and frictional 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9C58DCC-D1DD-4BF5-9A0D-8EA66780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84929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180138C-03AE-7744-84FF-8B4C125A4116}"/>
              </a:ext>
            </a:extLst>
          </p:cNvPr>
          <p:cNvSpPr txBox="1"/>
          <p:nvPr/>
        </p:nvSpPr>
        <p:spPr>
          <a:xfrm>
            <a:off x="4240184" y="485794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Okamoto et al., 2006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1DAF0650-8369-FD41-8C43-06EDE3E5BAA9}"/>
              </a:ext>
            </a:extLst>
          </p:cNvPr>
          <p:cNvSpPr txBox="1"/>
          <p:nvPr/>
        </p:nvSpPr>
        <p:spPr>
          <a:xfrm>
            <a:off x="838080" y="5227274"/>
            <a:ext cx="10515240" cy="12370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Shimanto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accretionary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complex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Japan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Breccio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host rock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implosion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pseudotachylyte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frictional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melting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9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306C8-C7F8-9F42-9891-1CEE21F7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C9B7B7-FAC3-2D4F-B46D-5312D040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87"/>
            <a:ext cx="12192000" cy="4603972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E1061B64-E81A-804B-8010-0F19B33AD6B7}"/>
              </a:ext>
            </a:extLst>
          </p:cNvPr>
          <p:cNvSpPr txBox="1"/>
          <p:nvPr/>
        </p:nvSpPr>
        <p:spPr>
          <a:xfrm>
            <a:off x="4932861" y="478434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Okamoto et al., 2006</a:t>
            </a:r>
          </a:p>
        </p:txBody>
      </p:sp>
    </p:spTree>
    <p:extLst>
      <p:ext uri="{BB962C8B-B14F-4D97-AF65-F5344CB8AC3E}">
        <p14:creationId xmlns:p14="http://schemas.microsoft.com/office/powerpoint/2010/main" val="105541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3071FBA-92AD-49C4-8F1B-962ACB8F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31596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CBC9D4-C1A2-419F-BDAF-111C5525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783" y="0"/>
            <a:ext cx="4561217" cy="6858000"/>
          </a:xfrm>
          <a:prstGeom prst="rect">
            <a:avLst/>
          </a:prstGeom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FEABD16B-A03B-2C48-97BC-888497D472D2}"/>
              </a:ext>
            </a:extLst>
          </p:cNvPr>
          <p:cNvSpPr txBox="1"/>
          <p:nvPr/>
        </p:nvSpPr>
        <p:spPr>
          <a:xfrm>
            <a:off x="4931596" y="0"/>
            <a:ext cx="2699187" cy="6667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Fracture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scales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size</a:t>
            </a: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Different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mechanisms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small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large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Undrained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pressurization</a:t>
            </a: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Heating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due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slip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a plane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E126A03-79B7-A943-8781-E31F439C6AA0}"/>
              </a:ext>
            </a:extLst>
          </p:cNvPr>
          <p:cNvSpPr txBox="1"/>
          <p:nvPr/>
        </p:nvSpPr>
        <p:spPr>
          <a:xfrm>
            <a:off x="4761061" y="6399252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Viesca</a:t>
            </a:r>
            <a:r>
              <a:rPr lang="en-US" i="1" dirty="0"/>
              <a:t> and </a:t>
            </a:r>
            <a:r>
              <a:rPr lang="en-US" i="1" dirty="0" err="1"/>
              <a:t>Garagash</a:t>
            </a:r>
            <a:r>
              <a:rPr lang="en-US" i="1" dirty="0"/>
              <a:t>, 2015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5972FD-E6F3-794F-95C0-18B5AC2E8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050" y="3536950"/>
            <a:ext cx="1739900" cy="1041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F43B27-0C75-3C46-A03D-CFEAB558F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089" y="5437718"/>
            <a:ext cx="2361160" cy="8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284B8-81CB-4810-84A6-64ADF7F0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BB5A54-8C10-4C45-81F2-8566B30DDA4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7622E2-3434-4643-AC3B-B7B3C81EF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85750"/>
            <a:ext cx="113347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6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A6420A-862B-43A9-AC60-2DEA573F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3" y="1034929"/>
            <a:ext cx="4593205" cy="47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9D52B-84A7-45AF-94D9-BC5D69D29C6D}"/>
              </a:ext>
            </a:extLst>
          </p:cNvPr>
          <p:cNvSpPr txBox="1"/>
          <p:nvPr/>
        </p:nvSpPr>
        <p:spPr>
          <a:xfrm>
            <a:off x="3224184" y="582307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Hartlieb et al., 2015</a:t>
            </a:r>
          </a:p>
        </p:txBody>
      </p:sp>
      <p:pic>
        <p:nvPicPr>
          <p:cNvPr id="1028" name="Picture 4" descr="Image result for thermal conductivity metals">
            <a:extLst>
              <a:ext uri="{FF2B5EF4-FFF2-40B4-BE49-F238E27FC236}">
                <a16:creationId xmlns:a16="http://schemas.microsoft.com/office/drawing/2014/main" id="{905F93F2-A160-4CCA-AEA3-5604C26C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97" y="825066"/>
            <a:ext cx="4125127" cy="4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8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 Theoretical Concepts: Adhesion theory</a:t>
            </a:r>
          </a:p>
        </p:txBody>
      </p:sp>
      <p:sp>
        <p:nvSpPr>
          <p:cNvPr id="138" name="TextShape 2"/>
          <p:cNvSpPr txBox="1"/>
          <p:nvPr/>
        </p:nvSpPr>
        <p:spPr>
          <a:xfrm>
            <a:off x="6046200" y="3350880"/>
            <a:ext cx="21852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492840" y="1161000"/>
            <a:ext cx="6932880" cy="55710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Formula 3"/>
              <p:cNvSpPr txBox="1"/>
              <p:nvPr/>
            </p:nvSpPr>
            <p:spPr>
              <a:xfrm>
                <a:off x="6972350" y="1860026"/>
                <a:ext cx="1536840" cy="511654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sz="240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40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50" y="1860026"/>
                <a:ext cx="1536840" cy="511654"/>
              </a:xfrm>
              <a:prstGeom prst="rect">
                <a:avLst/>
              </a:prstGeo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Formula 4"/>
              <p:cNvSpPr txBox="1"/>
              <p:nvPr/>
            </p:nvSpPr>
            <p:spPr>
              <a:xfrm>
                <a:off x="6972350" y="2422933"/>
                <a:ext cx="1727769" cy="529427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b="1" i="1"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41" name="Formula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50" y="2422933"/>
                <a:ext cx="1727769" cy="529427"/>
              </a:xfrm>
              <a:prstGeom prst="rect">
                <a:avLst/>
              </a:prstGeom>
              <a:blipFill>
                <a:blip r:embed="rId4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Formula 5"/>
              <p:cNvSpPr txBox="1"/>
              <p:nvPr/>
            </p:nvSpPr>
            <p:spPr>
              <a:xfrm>
                <a:off x="6972350" y="2985839"/>
                <a:ext cx="1603250" cy="529427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b="1" i="1">
                          <a:latin typeface="Cambria Math" panose="02040503050406030204" pitchFamily="18" charset="0"/>
                        </a:rPr>
                        <m:t>𝐬</m:t>
                      </m:r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42" name="Formula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50" y="2985839"/>
                <a:ext cx="1603250" cy="529427"/>
              </a:xfrm>
              <a:prstGeom prst="rect">
                <a:avLst/>
              </a:prstGeom>
              <a:blipFill>
                <a:blip r:embed="rId5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Formula 6"/>
              <p:cNvSpPr txBox="1"/>
              <p:nvPr/>
            </p:nvSpPr>
            <p:spPr>
              <a:xfrm>
                <a:off x="6972350" y="3515267"/>
                <a:ext cx="2834049" cy="536041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sz="240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sz="2400" b="1" dirty="0"/>
              </a:p>
            </p:txBody>
          </p:sp>
        </mc:Choice>
        <mc:Fallback xmlns="">
          <p:sp>
            <p:nvSpPr>
              <p:cNvPr id="143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50" y="3515267"/>
                <a:ext cx="2834049" cy="536041"/>
              </a:xfrm>
              <a:prstGeom prst="rect">
                <a:avLst/>
              </a:prstGeom>
              <a:blipFill>
                <a:blip r:embed="rId6"/>
                <a:stretch>
                  <a:fillRect l="-645" t="-105682" r="-3871" b="-1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Shape 7"/>
          <p:cNvSpPr txBox="1"/>
          <p:nvPr/>
        </p:nvSpPr>
        <p:spPr>
          <a:xfrm>
            <a:off x="6972350" y="4078440"/>
            <a:ext cx="4751050" cy="12737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dependent on material, temp. sliding velocity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proportional to p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via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μ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8"/>
          <p:cNvSpPr txBox="1"/>
          <p:nvPr/>
        </p:nvSpPr>
        <p:spPr>
          <a:xfrm>
            <a:off x="8976345" y="2457360"/>
            <a:ext cx="2456066" cy="7975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(Junctions form plastically)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CEB34-23FD-4BAB-83BC-9AEFF48E14CF}"/>
              </a:ext>
            </a:extLst>
          </p:cNvPr>
          <p:cNvSpPr txBox="1"/>
          <p:nvPr/>
        </p:nvSpPr>
        <p:spPr>
          <a:xfrm>
            <a:off x="676857" y="1647941"/>
            <a:ext cx="153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Topography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948B6-47B6-4636-9B21-066EB2A78750}"/>
              </a:ext>
            </a:extLst>
          </p:cNvPr>
          <p:cNvSpPr/>
          <p:nvPr/>
        </p:nvSpPr>
        <p:spPr>
          <a:xfrm>
            <a:off x="6972350" y="1860026"/>
            <a:ext cx="1190138" cy="44577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5FEB-497D-43AE-B2CF-1A3EF7C5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3EE844-6DE2-4FE1-8303-49B2D812A3A3}"/>
                  </a:ext>
                </a:extLst>
              </p:cNvPr>
              <p:cNvSpPr>
                <a:spLocks noGrp="1"/>
              </p:cNvSpPr>
              <p:nvPr>
                <p:ph type="body"/>
              </p:nvPr>
            </p:nvSpPr>
            <p:spPr>
              <a:xfrm>
                <a:off x="838080" y="1690200"/>
                <a:ext cx="10515240" cy="206052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</a:rPr>
                  <a:t>Contact</a:t>
                </a:r>
                <a:r>
                  <a:rPr lang="en-US" sz="2800" dirty="0"/>
                  <a:t> of the surfaces: elastic, plastic,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Overcoming junction adhesion: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shearing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Other contact: plowing, riding, interlocking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Wear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3EE844-6DE2-4FE1-8303-49B2D812A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/>
              </p:nvPr>
            </p:nvSpPr>
            <p:spPr>
              <a:xfrm>
                <a:off x="838080" y="1690200"/>
                <a:ext cx="10515240" cy="2060526"/>
              </a:xfrm>
              <a:blipFill>
                <a:blip r:embed="rId2"/>
                <a:stretch>
                  <a:fillRect l="-1913" b="-7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 cont’d: Elastic theory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457200" y="5040945"/>
            <a:ext cx="4896720" cy="32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Hertzian contact between two spheres</a:t>
            </a:r>
          </a:p>
        </p:txBody>
      </p:sp>
      <p:sp>
        <p:nvSpPr>
          <p:cNvPr id="148" name="TextShape 3"/>
          <p:cNvSpPr txBox="1"/>
          <p:nvPr/>
        </p:nvSpPr>
        <p:spPr>
          <a:xfrm>
            <a:off x="229282" y="1246589"/>
            <a:ext cx="5743680" cy="8985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Elastic behavior in harder materials (silicates)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Formula 4"/>
              <p:cNvSpPr txBox="1"/>
              <p:nvPr/>
            </p:nvSpPr>
            <p:spPr>
              <a:xfrm>
                <a:off x="1554479" y="6160545"/>
                <a:ext cx="2098589" cy="569879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49" name="Formula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6160545"/>
                <a:ext cx="2098589" cy="569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Formula 5"/>
              <p:cNvSpPr txBox="1"/>
              <p:nvPr/>
            </p:nvSpPr>
            <p:spPr>
              <a:xfrm>
                <a:off x="1554479" y="5476905"/>
                <a:ext cx="2346401" cy="569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50" name="Formula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5476905"/>
                <a:ext cx="2346401" cy="56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Shape 6"/>
          <p:cNvSpPr txBox="1"/>
          <p:nvPr/>
        </p:nvSpPr>
        <p:spPr>
          <a:xfrm>
            <a:off x="5972963" y="1246587"/>
            <a:ext cx="5989156" cy="14882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Greenwood &amp; Williamson (1966):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Rough surface with flat surface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Permanent closure due to brittle fracture or plastic low of asperity tips</a:t>
            </a:r>
          </a:p>
        </p:txBody>
      </p:sp>
      <p:pic>
        <p:nvPicPr>
          <p:cNvPr id="152" name="Picture 151"/>
          <p:cNvPicPr/>
          <p:nvPr/>
        </p:nvPicPr>
        <p:blipFill>
          <a:blip r:embed="rId4"/>
          <a:stretch/>
        </p:blipFill>
        <p:spPr>
          <a:xfrm>
            <a:off x="1064563" y="2145107"/>
            <a:ext cx="2647228" cy="2886837"/>
          </a:xfrm>
          <a:prstGeom prst="rect">
            <a:avLst/>
          </a:prstGeom>
          <a:ln>
            <a:noFill/>
          </a:ln>
        </p:spPr>
      </p:pic>
      <p:pic>
        <p:nvPicPr>
          <p:cNvPr id="153" name="Picture 152"/>
          <p:cNvPicPr/>
          <p:nvPr/>
        </p:nvPicPr>
        <p:blipFill>
          <a:blip r:embed="rId5"/>
          <a:stretch/>
        </p:blipFill>
        <p:spPr>
          <a:xfrm>
            <a:off x="5763238" y="2926080"/>
            <a:ext cx="4560840" cy="393192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Formula 7"/>
              <p:cNvSpPr txBox="1"/>
              <p:nvPr/>
            </p:nvSpPr>
            <p:spPr>
              <a:xfrm>
                <a:off x="9341208" y="3821331"/>
                <a:ext cx="2730550" cy="6037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𝐷𝑙𝑜𝑔</m:t>
                      </m:r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24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54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208" y="3821331"/>
                <a:ext cx="2730550" cy="603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D230A-C741-4906-943B-381284EAFD5E}"/>
                  </a:ext>
                </a:extLst>
              </p:cNvPr>
              <p:cNvSpPr txBox="1"/>
              <p:nvPr/>
            </p:nvSpPr>
            <p:spPr>
              <a:xfrm>
                <a:off x="9276256" y="4417388"/>
                <a:ext cx="2685863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D230A-C741-4906-943B-381284EAF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56" y="4417388"/>
                <a:ext cx="2685863" cy="397866"/>
              </a:xfrm>
              <a:prstGeom prst="rect">
                <a:avLst/>
              </a:prstGeom>
              <a:blipFill>
                <a:blip r:embed="rId7"/>
                <a:stretch>
                  <a:fillRect l="-2045" r="-340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 cont’d: Elastic contact: normal + shear</a:t>
            </a: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3911787" y="1603136"/>
            <a:ext cx="8143560" cy="3352320"/>
          </a:xfrm>
          <a:prstGeom prst="rect">
            <a:avLst/>
          </a:prstGeom>
          <a:ln>
            <a:noFill/>
          </a:ln>
        </p:spPr>
      </p:pic>
      <p:sp>
        <p:nvSpPr>
          <p:cNvPr id="157" name="TextShape 2"/>
          <p:cNvSpPr txBox="1"/>
          <p:nvPr/>
        </p:nvSpPr>
        <p:spPr>
          <a:xfrm>
            <a:off x="279360" y="5544360"/>
            <a:ext cx="4905036" cy="39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of slip over annulus</a:t>
            </a:r>
          </a:p>
        </p:txBody>
      </p:sp>
      <p:pic>
        <p:nvPicPr>
          <p:cNvPr id="158" name="Picture 157"/>
          <p:cNvPicPr/>
          <p:nvPr/>
        </p:nvPicPr>
        <p:blipFill>
          <a:blip r:embed="rId3"/>
          <a:stretch/>
        </p:blipFill>
        <p:spPr>
          <a:xfrm>
            <a:off x="21960" y="1136520"/>
            <a:ext cx="5373000" cy="440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7E3A-B6A8-436A-B266-71046BD7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cont’d: Rough surfaces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4A9B4-69C3-475F-AA4E-7F6A2F25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" y="1455839"/>
            <a:ext cx="5515156" cy="522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65BF2-FE60-441F-8F85-9446320C3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0" y="2122355"/>
            <a:ext cx="5852172" cy="3066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340B91-0459-4646-8984-CD9989F4C25B}"/>
                  </a:ext>
                </a:extLst>
              </p:cNvPr>
              <p:cNvSpPr txBox="1"/>
              <p:nvPr/>
            </p:nvSpPr>
            <p:spPr>
              <a:xfrm>
                <a:off x="7097086" y="5188649"/>
                <a:ext cx="48648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𝑠𝑝𝑎𝑡𝑖𝑎𝑙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𝑤𝑎𝑣𝑒𝑙𝑒𝑛𝑔𝑡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340B91-0459-4646-8984-CD9989F4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086" y="5188649"/>
                <a:ext cx="4864858" cy="369332"/>
              </a:xfrm>
              <a:prstGeom prst="rect">
                <a:avLst/>
              </a:prstGeom>
              <a:blipFill>
                <a:blip r:embed="rId4"/>
                <a:stretch>
                  <a:fillRect l="-213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E67EA-875B-42DB-8D98-6EF75F34E7D2}"/>
                  </a:ext>
                </a:extLst>
              </p:cNvPr>
              <p:cNvSpPr txBox="1"/>
              <p:nvPr/>
            </p:nvSpPr>
            <p:spPr>
              <a:xfrm>
                <a:off x="2038525" y="5113228"/>
                <a:ext cx="314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E67EA-875B-42DB-8D98-6EF75F34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25" y="5113228"/>
                <a:ext cx="314510" cy="369332"/>
              </a:xfrm>
              <a:prstGeom prst="rect">
                <a:avLst/>
              </a:prstGeom>
              <a:blipFill>
                <a:blip r:embed="rId5"/>
                <a:stretch>
                  <a:fillRect l="-9615" r="-769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66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 cont’d: Frictional interactions</a:t>
            </a:r>
          </a:p>
        </p:txBody>
      </p:sp>
      <p:sp>
        <p:nvSpPr>
          <p:cNvPr id="160" name="TextShape 2"/>
          <p:cNvSpPr txBox="1"/>
          <p:nvPr/>
        </p:nvSpPr>
        <p:spPr>
          <a:xfrm>
            <a:off x="1468074" y="1867520"/>
            <a:ext cx="3098893" cy="101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Hard-soft contact</a:t>
            </a:r>
          </a:p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Gouging of softer material</a:t>
            </a:r>
          </a:p>
        </p:txBody>
      </p:sp>
      <p:sp>
        <p:nvSpPr>
          <p:cNvPr id="161" name="TextShape 3"/>
          <p:cNvSpPr txBox="1"/>
          <p:nvPr/>
        </p:nvSpPr>
        <p:spPr>
          <a:xfrm>
            <a:off x="4337762" y="1684640"/>
            <a:ext cx="3489725" cy="124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Shallow topography (long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λ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“joint dilatancy” in normal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Shape 4"/>
              <p:cNvSpPr txBox="1"/>
              <p:nvPr/>
            </p:nvSpPr>
            <p:spPr>
              <a:xfrm>
                <a:off x="7436655" y="1623800"/>
                <a:ext cx="3748206" cy="20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Shearing through </a:t>
                </a:r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interlocked </a:t>
                </a:r>
                <a:r>
                  <a:rPr lang="en-US" sz="2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asperities</a:t>
                </a:r>
              </a:p>
              <a:p>
                <a:endParaRPr lang="en-US" sz="2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trike="noStrike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62" name="TextShap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55" y="1623800"/>
                <a:ext cx="3748206" cy="2003600"/>
              </a:xfrm>
              <a:prstGeom prst="rect">
                <a:avLst/>
              </a:prstGeom>
              <a:blipFill>
                <a:blip r:embed="rId2"/>
                <a:stretch>
                  <a:fillRect l="-2602" t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Picture 162"/>
          <p:cNvPicPr/>
          <p:nvPr/>
        </p:nvPicPr>
        <p:blipFill>
          <a:blip r:embed="rId3"/>
          <a:stretch/>
        </p:blipFill>
        <p:spPr>
          <a:xfrm>
            <a:off x="1214815" y="3627400"/>
            <a:ext cx="9898920" cy="21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 cont’d: Frictional evolution</a:t>
            </a:r>
          </a:p>
        </p:txBody>
      </p:sp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110388" y="1724400"/>
            <a:ext cx="6485040" cy="3589920"/>
          </a:xfrm>
          <a:prstGeom prst="rect">
            <a:avLst/>
          </a:prstGeom>
          <a:ln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1484013" y="3312900"/>
            <a:ext cx="3464654" cy="101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Normally contacting “low friction” asperities</a:t>
            </a:r>
          </a:p>
        </p:txBody>
      </p:sp>
      <p:sp>
        <p:nvSpPr>
          <p:cNvPr id="167" name="TextShape 3"/>
          <p:cNvSpPr txBox="1"/>
          <p:nvPr/>
        </p:nvSpPr>
        <p:spPr>
          <a:xfrm>
            <a:off x="1348921" y="1086353"/>
            <a:ext cx="5023394" cy="12760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sliding: increasingly interlocking surfaces from wear (increase in real area) =  hardening</a:t>
            </a:r>
          </a:p>
        </p:txBody>
      </p:sp>
      <p:sp>
        <p:nvSpPr>
          <p:cNvPr id="168" name="TextShape 4"/>
          <p:cNvSpPr txBox="1"/>
          <p:nvPr/>
        </p:nvSpPr>
        <p:spPr>
          <a:xfrm>
            <a:off x="6476302" y="2782619"/>
            <a:ext cx="5419608" cy="28431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Complex competition (at different scales) between different frictional mechanisms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Stiffness of material, roughness of surface and asperity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1996</Words>
  <Application>Microsoft Office PowerPoint</Application>
  <PresentationFormat>Breitbild</PresentationFormat>
  <Paragraphs>303</Paragraphs>
  <Slides>24</Slides>
  <Notes>13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2.1 cont’d</vt:lpstr>
      <vt:lpstr>PowerPoint-Präsentation</vt:lpstr>
      <vt:lpstr>PowerPoint-Präsentation</vt:lpstr>
      <vt:lpstr>2.1 cont’d: Rough surfaces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Friction Part 1</dc:title>
  <dc:subject/>
  <dc:creator>Microsoft Office User</dc:creator>
  <dc:description/>
  <cp:lastModifiedBy>Andreas Möri</cp:lastModifiedBy>
  <cp:revision>68</cp:revision>
  <dcterms:created xsi:type="dcterms:W3CDTF">2020-03-03T10:25:32Z</dcterms:created>
  <dcterms:modified xsi:type="dcterms:W3CDTF">2020-03-09T09:01:55Z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