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1" r:id="rId6"/>
    <p:sldId id="286" r:id="rId7"/>
    <p:sldId id="285" r:id="rId8"/>
    <p:sldId id="289" r:id="rId9"/>
    <p:sldId id="302" r:id="rId10"/>
    <p:sldId id="290" r:id="rId11"/>
    <p:sldId id="301" r:id="rId12"/>
    <p:sldId id="303" r:id="rId13"/>
    <p:sldId id="292" r:id="rId14"/>
    <p:sldId id="297" r:id="rId15"/>
    <p:sldId id="298" r:id="rId16"/>
    <p:sldId id="299" r:id="rId17"/>
    <p:sldId id="300" r:id="rId18"/>
    <p:sldId id="305" r:id="rId19"/>
    <p:sldId id="308" r:id="rId20"/>
    <p:sldId id="309" r:id="rId21"/>
    <p:sldId id="306" r:id="rId22"/>
    <p:sldId id="268" r:id="rId23"/>
    <p:sldId id="304" r:id="rId24"/>
    <p:sldId id="310" r:id="rId25"/>
    <p:sldId id="311" r:id="rId26"/>
    <p:sldId id="312" r:id="rId27"/>
    <p:sldId id="313" r:id="rId28"/>
    <p:sldId id="315" r:id="rId29"/>
    <p:sldId id="316" r:id="rId30"/>
    <p:sldId id="314" r:id="rId31"/>
    <p:sldId id="317" r:id="rId32"/>
    <p:sldId id="318" r:id="rId33"/>
    <p:sldId id="321" r:id="rId34"/>
    <p:sldId id="322" r:id="rId35"/>
    <p:sldId id="323" r:id="rId36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 autoAdjust="0"/>
    <p:restoredTop sz="96054"/>
  </p:normalViewPr>
  <p:slideViewPr>
    <p:cSldViewPr snapToGrid="0" snapToObjects="1" showGuides="1">
      <p:cViewPr varScale="1">
        <p:scale>
          <a:sx n="197" d="100"/>
          <a:sy n="197" d="100"/>
        </p:scale>
        <p:origin x="516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21.11.2023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21/11/2023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342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 Vehicle Transportation Automobile Car Tire Advertisement Poster Wheel Machine Brochure and Paper">
            <a:extLst>
              <a:ext uri="{FF2B5EF4-FFF2-40B4-BE49-F238E27FC236}">
                <a16:creationId xmlns:a16="http://schemas.microsoft.com/office/drawing/2014/main" id="{01FC53BC-E177-0D8B-A42D-D95F558A4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" t="7432" r="5663" b="8950"/>
          <a:stretch/>
        </p:blipFill>
        <p:spPr bwMode="auto">
          <a:xfrm>
            <a:off x="377371" y="1075150"/>
            <a:ext cx="6023429" cy="34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Engines and Fuel </a:t>
            </a:r>
            <a:r>
              <a:rPr lang="fr-FR" dirty="0" err="1"/>
              <a:t>cells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34F3CA74-E434-844A-9C90-0FE7EB8DB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5563" y="3119799"/>
            <a:ext cx="1828800" cy="1568450"/>
          </a:xfrm>
        </p:spPr>
        <p:txBody>
          <a:bodyPr>
            <a:normAutofit/>
          </a:bodyPr>
          <a:lstStyle/>
          <a:p>
            <a:r>
              <a:rPr lang="fr-FR" sz="2400" dirty="0" err="1"/>
              <a:t>Exercise</a:t>
            </a:r>
            <a:r>
              <a:rPr lang="fr-FR" sz="2400" dirty="0"/>
              <a:t> FC1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BCA55-E2C0-5C4E-89C0-5D85ED2FB4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22162F-FBA2-4767-899A-97BE57697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3" b="50064"/>
          <a:stretch/>
        </p:blipFill>
        <p:spPr>
          <a:xfrm>
            <a:off x="1209381" y="808016"/>
            <a:ext cx="6512219" cy="215064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0409A-4F88-788E-2ADB-705C8A717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9" t="57332" r="2110" b="23403"/>
          <a:stretch/>
        </p:blipFill>
        <p:spPr>
          <a:xfrm>
            <a:off x="1468696" y="3223447"/>
            <a:ext cx="5196114" cy="852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4F36A-30F1-FEEE-E64D-574E027F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90" r="8532"/>
          <a:stretch/>
        </p:blipFill>
        <p:spPr>
          <a:xfrm>
            <a:off x="2117368" y="4343179"/>
            <a:ext cx="4909264" cy="66596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67BE86C-876E-9EC7-8002-EE4947AA7000}"/>
              </a:ext>
            </a:extLst>
          </p:cNvPr>
          <p:cNvGrpSpPr/>
          <p:nvPr/>
        </p:nvGrpSpPr>
        <p:grpSpPr>
          <a:xfrm>
            <a:off x="1308785" y="771141"/>
            <a:ext cx="5691867" cy="1031604"/>
            <a:chOff x="500894" y="640863"/>
            <a:chExt cx="5691867" cy="1031604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726DB319-0242-9E11-5012-621DD17A3085}"/>
                </a:ext>
              </a:extLst>
            </p:cNvPr>
            <p:cNvSpPr/>
            <p:nvPr/>
          </p:nvSpPr>
          <p:spPr>
            <a:xfrm>
              <a:off x="861332" y="640863"/>
              <a:ext cx="1190020" cy="267396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0C109740-DC1A-8B07-71D8-B8AF6CF9353A}"/>
                </a:ext>
              </a:extLst>
            </p:cNvPr>
            <p:cNvSpPr/>
            <p:nvPr/>
          </p:nvSpPr>
          <p:spPr>
            <a:xfrm>
              <a:off x="1635281" y="908259"/>
              <a:ext cx="3376986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C49B72E2-CCF7-EF86-6614-8B6E270A8D8A}"/>
                </a:ext>
              </a:extLst>
            </p:cNvPr>
            <p:cNvSpPr/>
            <p:nvPr/>
          </p:nvSpPr>
          <p:spPr>
            <a:xfrm>
              <a:off x="500894" y="1116280"/>
              <a:ext cx="711200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F3410D05-044C-4CA4-1C98-7D084D4CB068}"/>
                </a:ext>
              </a:extLst>
            </p:cNvPr>
            <p:cNvSpPr/>
            <p:nvPr/>
          </p:nvSpPr>
          <p:spPr>
            <a:xfrm>
              <a:off x="1477963" y="1115870"/>
              <a:ext cx="989466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54ECB17D-8606-066B-C841-41293EF790F8}"/>
                </a:ext>
              </a:extLst>
            </p:cNvPr>
            <p:cNvSpPr/>
            <p:nvPr/>
          </p:nvSpPr>
          <p:spPr>
            <a:xfrm>
              <a:off x="3096304" y="1487316"/>
              <a:ext cx="3096457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B9F792-214E-1186-9A20-5F8CE3A1F10E}"/>
              </a:ext>
            </a:extLst>
          </p:cNvPr>
          <p:cNvGrpSpPr/>
          <p:nvPr/>
        </p:nvGrpSpPr>
        <p:grpSpPr>
          <a:xfrm>
            <a:off x="1825432" y="2308638"/>
            <a:ext cx="5026759" cy="681545"/>
            <a:chOff x="1017541" y="2178360"/>
            <a:chExt cx="5026759" cy="6815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B2C48C-94C7-FAA2-6DD9-EC1A4FB2806E}"/>
                </a:ext>
              </a:extLst>
            </p:cNvPr>
            <p:cNvSpPr/>
            <p:nvPr/>
          </p:nvSpPr>
          <p:spPr>
            <a:xfrm>
              <a:off x="2072487" y="2180729"/>
              <a:ext cx="830369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5F9401-79F2-1E75-86C1-97698251C2CA}"/>
                </a:ext>
              </a:extLst>
            </p:cNvPr>
            <p:cNvSpPr/>
            <p:nvPr/>
          </p:nvSpPr>
          <p:spPr>
            <a:xfrm>
              <a:off x="4526964" y="2178360"/>
              <a:ext cx="1211017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0F1BA5-4B97-2EA5-9B66-8D95A76795B9}"/>
                </a:ext>
              </a:extLst>
            </p:cNvPr>
            <p:cNvSpPr/>
            <p:nvPr/>
          </p:nvSpPr>
          <p:spPr>
            <a:xfrm>
              <a:off x="2790944" y="2649411"/>
              <a:ext cx="911525" cy="2037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A5627F-E144-0C96-F59F-37EFC7B5F0AC}"/>
                </a:ext>
              </a:extLst>
            </p:cNvPr>
            <p:cNvSpPr/>
            <p:nvPr/>
          </p:nvSpPr>
          <p:spPr>
            <a:xfrm>
              <a:off x="5132775" y="2656106"/>
              <a:ext cx="911525" cy="2037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9C62EA-20AB-38AB-C4C9-8541ABC5541C}"/>
                </a:ext>
              </a:extLst>
            </p:cNvPr>
            <p:cNvSpPr/>
            <p:nvPr/>
          </p:nvSpPr>
          <p:spPr>
            <a:xfrm>
              <a:off x="1017541" y="2180729"/>
              <a:ext cx="501622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1D7A93-7434-C2AD-2C0F-1FBE7FC4EEC9}"/>
              </a:ext>
            </a:extLst>
          </p:cNvPr>
          <p:cNvGrpSpPr/>
          <p:nvPr/>
        </p:nvGrpSpPr>
        <p:grpSpPr>
          <a:xfrm>
            <a:off x="1712766" y="3210086"/>
            <a:ext cx="1838325" cy="702007"/>
            <a:chOff x="904875" y="3079808"/>
            <a:chExt cx="1838325" cy="70200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4B315B-8595-4B5E-A40A-34F35A420D8E}"/>
                </a:ext>
              </a:extLst>
            </p:cNvPr>
            <p:cNvSpPr/>
            <p:nvPr/>
          </p:nvSpPr>
          <p:spPr>
            <a:xfrm>
              <a:off x="904875" y="3079808"/>
              <a:ext cx="730406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17C6-284F-AAF6-B92C-0136448FA009}"/>
                </a:ext>
              </a:extLst>
            </p:cNvPr>
            <p:cNvSpPr/>
            <p:nvPr/>
          </p:nvSpPr>
          <p:spPr>
            <a:xfrm>
              <a:off x="1376589" y="3344597"/>
              <a:ext cx="1090840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2DA0438-52D4-7FB6-5736-293A6B43535C}"/>
                </a:ext>
              </a:extLst>
            </p:cNvPr>
            <p:cNvSpPr/>
            <p:nvPr/>
          </p:nvSpPr>
          <p:spPr>
            <a:xfrm>
              <a:off x="1700104" y="3578016"/>
              <a:ext cx="1043096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1BDBEBB-46EE-7FFF-0D91-B603B262EAFB}"/>
              </a:ext>
            </a:extLst>
          </p:cNvPr>
          <p:cNvSpPr/>
          <p:nvPr/>
        </p:nvSpPr>
        <p:spPr>
          <a:xfrm>
            <a:off x="1146629" y="599925"/>
            <a:ext cx="6637866" cy="239025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F3C4A-99E9-6055-962D-774DAB2AB82F}"/>
              </a:ext>
            </a:extLst>
          </p:cNvPr>
          <p:cNvSpPr/>
          <p:nvPr/>
        </p:nvSpPr>
        <p:spPr>
          <a:xfrm>
            <a:off x="1354667" y="3021292"/>
            <a:ext cx="6474626" cy="4195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FC3AC8-9CE1-233E-A283-01CE9D1813B0}"/>
              </a:ext>
            </a:extLst>
          </p:cNvPr>
          <p:cNvSpPr/>
          <p:nvPr/>
        </p:nvSpPr>
        <p:spPr>
          <a:xfrm>
            <a:off x="1507067" y="3702323"/>
            <a:ext cx="6474626" cy="4777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78784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" t="62584" r="9635" b="32913"/>
          <a:stretch/>
        </p:blipFill>
        <p:spPr>
          <a:xfrm>
            <a:off x="405712" y="690365"/>
            <a:ext cx="6991736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6027543" y="1066826"/>
            <a:ext cx="3022016" cy="2549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87C973-C984-7318-CAE3-5486DB38A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13" y="1474098"/>
            <a:ext cx="2774082" cy="6237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2166C-DD8B-5999-3ACC-230015D797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5" r="67167"/>
          <a:stretch/>
        </p:blipFill>
        <p:spPr>
          <a:xfrm>
            <a:off x="4610704" y="1611148"/>
            <a:ext cx="1751391" cy="15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" t="62584" r="9635" b="32913"/>
          <a:stretch/>
        </p:blipFill>
        <p:spPr>
          <a:xfrm>
            <a:off x="405712" y="690365"/>
            <a:ext cx="6991736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6027543" y="1066826"/>
            <a:ext cx="3022016" cy="2549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87C973-C984-7318-CAE3-5486DB38A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13" y="1474098"/>
            <a:ext cx="2774082" cy="623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285CD-9AFF-4B6E-2B25-29FA81429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60" y="3353165"/>
            <a:ext cx="3036559" cy="526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1DC07-3619-6375-70A7-2B2C04E65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5" y="4035471"/>
            <a:ext cx="6947627" cy="773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2166C-DD8B-5999-3ACC-230015D797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05" r="67167"/>
          <a:stretch/>
        </p:blipFill>
        <p:spPr>
          <a:xfrm>
            <a:off x="4610704" y="1610662"/>
            <a:ext cx="1751391" cy="1568011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59DE4B90-6D32-1268-0310-A8FEEC0430C5}"/>
              </a:ext>
            </a:extLst>
          </p:cNvPr>
          <p:cNvSpPr/>
          <p:nvPr/>
        </p:nvSpPr>
        <p:spPr>
          <a:xfrm>
            <a:off x="3280230" y="1804610"/>
            <a:ext cx="273066" cy="232228"/>
          </a:xfrm>
          <a:prstGeom prst="frame">
            <a:avLst>
              <a:gd name="adj1" fmla="val 1613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84631D-A4F7-2A9E-1774-264A05A7050F}"/>
              </a:ext>
            </a:extLst>
          </p:cNvPr>
          <p:cNvSpPr txBox="1"/>
          <p:nvPr/>
        </p:nvSpPr>
        <p:spPr>
          <a:xfrm>
            <a:off x="3657599" y="1254872"/>
            <a:ext cx="1088572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Efficiency: </a:t>
            </a:r>
          </a:p>
          <a:p>
            <a:r>
              <a:rPr lang="en-IN" sz="800" b="1" dirty="0"/>
              <a:t>Motor to wheel</a:t>
            </a:r>
            <a:endParaRPr lang="en-DK" sz="8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BFFE3F-9994-7BCD-15DE-0FABE9FC065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553296" y="1593426"/>
            <a:ext cx="273066" cy="327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39B971-08ED-FA0F-97FE-88DB23D6A47E}"/>
              </a:ext>
            </a:extLst>
          </p:cNvPr>
          <p:cNvSpPr txBox="1"/>
          <p:nvPr/>
        </p:nvSpPr>
        <p:spPr>
          <a:xfrm>
            <a:off x="1352246" y="1163486"/>
            <a:ext cx="650650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Auxiliary</a:t>
            </a:r>
            <a:endParaRPr lang="en-DK" sz="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66351-6312-634E-788A-BB1F1459BB32}"/>
              </a:ext>
            </a:extLst>
          </p:cNvPr>
          <p:cNvSpPr txBox="1"/>
          <p:nvPr/>
        </p:nvSpPr>
        <p:spPr>
          <a:xfrm>
            <a:off x="2166954" y="1163486"/>
            <a:ext cx="476628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Motor</a:t>
            </a:r>
            <a:endParaRPr lang="en-DK" sz="8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2AEC8B-47F6-B462-7561-D03EDE08FAD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677571" y="1378930"/>
            <a:ext cx="51853" cy="330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429E1E-72E5-4C14-E557-A05234B7E5E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327487" y="1378930"/>
            <a:ext cx="77781" cy="27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1D8165-B608-C9B4-EF80-6E98710D62E0}"/>
                  </a:ext>
                </a:extLst>
              </p:cNvPr>
              <p:cNvSpPr txBox="1"/>
              <p:nvPr/>
            </p:nvSpPr>
            <p:spPr>
              <a:xfrm>
                <a:off x="716038" y="2109522"/>
                <a:ext cx="3759200" cy="132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0" i="0" u="none" strike="noStrike" baseline="0" dirty="0"/>
                  <a:t>Power is energy (work) per unit time;</a:t>
                </a:r>
              </a:p>
              <a:p>
                <a:endParaRPr lang="en-US" sz="1200" b="0" i="0" u="none" strike="noStrike" baseline="0" dirty="0"/>
              </a:p>
              <a:p>
                <a:r>
                  <a:rPr lang="en-US" sz="1200" dirty="0"/>
                  <a:t>Work is Force (</a:t>
                </a:r>
                <a:r>
                  <a:rPr lang="en-DK" sz="1200" b="0" i="0" u="none" strike="noStrike" baseline="0" dirty="0">
                    <a:latin typeface="CambriaMath"/>
                  </a:rPr>
                  <a:t>𝐹</a:t>
                </a:r>
                <a:r>
                  <a:rPr lang="en-US" sz="1200" dirty="0"/>
                  <a:t>) * Displacement (</a:t>
                </a:r>
                <a:r>
                  <a:rPr lang="en-DK" sz="1200" b="0" i="0" u="none" strike="noStrike" baseline="0" dirty="0">
                    <a:latin typeface="CambriaMath"/>
                  </a:rPr>
                  <a:t>𝑙</a:t>
                </a:r>
                <a:r>
                  <a:rPr lang="en-US" sz="1200" dirty="0"/>
                  <a:t>) (assume constant </a:t>
                </a:r>
                <a:r>
                  <a:rPr lang="en-DK" sz="1200" b="0" i="0" u="none" strike="noStrike" baseline="0" dirty="0">
                    <a:latin typeface="CambriaMath"/>
                  </a:rPr>
                  <a:t>𝐹</a:t>
                </a:r>
                <a:r>
                  <a:rPr lang="en-US" sz="1200" dirty="0"/>
                  <a:t> aligned with </a:t>
                </a:r>
                <a:r>
                  <a:rPr lang="en-DK" sz="1200" b="0" i="0" u="none" strike="noStrike" baseline="0" dirty="0">
                    <a:latin typeface="CambriaMath"/>
                  </a:rPr>
                  <a:t>𝑙</a:t>
                </a:r>
                <a:r>
                  <a:rPr lang="en-IN" sz="1200" b="0" i="0" u="none" strike="noStrike" baseline="0" dirty="0">
                    <a:latin typeface="CambriaMath"/>
                  </a:rPr>
                  <a:t> </a:t>
                </a:r>
                <a:r>
                  <a:rPr lang="en-US" sz="1200" dirty="0"/>
                  <a:t>) =&gt; Power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DK" sz="1400" dirty="0">
                        <a:latin typeface="CambriaMath"/>
                      </a:rPr>
                      <m:t>𝐹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⋅ </m:t>
                    </m:r>
                    <m:f>
                      <m:fPr>
                        <m:ctrlPr>
                          <a:rPr lang="en-DK" sz="1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400" b="0" i="1" u="none" strike="noStrike" baseline="0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IN" sz="1400" b="0" i="1" u="none" strike="noStrike" baseline="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IN" sz="1400" b="0" i="1" u="none" strike="noStrike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DK" sz="1400" b="1" dirty="0">
                        <a:latin typeface="CambriaMath"/>
                      </a:rPr>
                      <m:t>𝐹</m:t>
                    </m:r>
                    <m:r>
                      <a:rPr lang="en-IN" sz="1400" b="1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DK" sz="1400" b="1" i="1" u="none" strike="noStrike" baseline="0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IN" sz="1400" b="1" u="none" strike="noStrike" baseline="0" dirty="0"/>
              </a:p>
              <a:p>
                <a:endParaRPr lang="en-IN" sz="1200" dirty="0"/>
              </a:p>
              <a:p>
                <a:r>
                  <a:rPr lang="en-IN" sz="1200" dirty="0"/>
                  <a:t>Also,</a:t>
                </a:r>
                <a:endParaRPr lang="en-DK" sz="1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1D8165-B608-C9B4-EF80-6E98710D6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38" y="2109522"/>
                <a:ext cx="3759200" cy="1325940"/>
              </a:xfrm>
              <a:prstGeom prst="rect">
                <a:avLst/>
              </a:prstGeom>
              <a:blipFill>
                <a:blip r:embed="rId8"/>
                <a:stretch>
                  <a:fillRect t="-459" b="-2294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1A26A34-7873-5C2A-FF01-239DC91E6114}"/>
              </a:ext>
            </a:extLst>
          </p:cNvPr>
          <p:cNvSpPr txBox="1"/>
          <p:nvPr/>
        </p:nvSpPr>
        <p:spPr>
          <a:xfrm>
            <a:off x="716038" y="3903768"/>
            <a:ext cx="4574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Then,</a:t>
            </a:r>
            <a:endParaRPr lang="en-DK" sz="12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34E134-C4C6-C3F8-9067-9A284C20D38B}"/>
              </a:ext>
            </a:extLst>
          </p:cNvPr>
          <p:cNvSpPr/>
          <p:nvPr/>
        </p:nvSpPr>
        <p:spPr>
          <a:xfrm>
            <a:off x="653143" y="3178673"/>
            <a:ext cx="3635693" cy="6759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D63685-6020-069E-67F3-A5BBE78F3208}"/>
              </a:ext>
            </a:extLst>
          </p:cNvPr>
          <p:cNvSpPr/>
          <p:nvPr/>
        </p:nvSpPr>
        <p:spPr>
          <a:xfrm>
            <a:off x="779213" y="3948856"/>
            <a:ext cx="7237511" cy="67596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8071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" t="62584" r="9635" b="32913"/>
          <a:stretch/>
        </p:blipFill>
        <p:spPr>
          <a:xfrm>
            <a:off x="405712" y="690365"/>
            <a:ext cx="6991736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6027543" y="1066826"/>
            <a:ext cx="3022016" cy="2549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87C973-C984-7318-CAE3-5486DB38A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13" y="1474098"/>
            <a:ext cx="2774082" cy="623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285CD-9AFF-4B6E-2B25-29FA81429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60" y="3353165"/>
            <a:ext cx="3036559" cy="526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1DC07-3619-6375-70A7-2B2C04E65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5" y="4035471"/>
            <a:ext cx="6947627" cy="773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2166C-DD8B-5999-3ACC-230015D797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05" r="67167"/>
          <a:stretch/>
        </p:blipFill>
        <p:spPr>
          <a:xfrm>
            <a:off x="4610704" y="1610662"/>
            <a:ext cx="1751391" cy="1568011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59DE4B90-6D32-1268-0310-A8FEEC0430C5}"/>
              </a:ext>
            </a:extLst>
          </p:cNvPr>
          <p:cNvSpPr/>
          <p:nvPr/>
        </p:nvSpPr>
        <p:spPr>
          <a:xfrm>
            <a:off x="3280230" y="1804610"/>
            <a:ext cx="273066" cy="232228"/>
          </a:xfrm>
          <a:prstGeom prst="frame">
            <a:avLst>
              <a:gd name="adj1" fmla="val 1613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84631D-A4F7-2A9E-1774-264A05A7050F}"/>
              </a:ext>
            </a:extLst>
          </p:cNvPr>
          <p:cNvSpPr txBox="1"/>
          <p:nvPr/>
        </p:nvSpPr>
        <p:spPr>
          <a:xfrm>
            <a:off x="3657599" y="1254872"/>
            <a:ext cx="1088572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Efficiency: </a:t>
            </a:r>
          </a:p>
          <a:p>
            <a:r>
              <a:rPr lang="en-IN" sz="800" b="1" dirty="0"/>
              <a:t>Motor to wheel</a:t>
            </a:r>
            <a:endParaRPr lang="en-DK" sz="8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BFFE3F-9994-7BCD-15DE-0FABE9FC065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553296" y="1593426"/>
            <a:ext cx="273066" cy="327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39B971-08ED-FA0F-97FE-88DB23D6A47E}"/>
              </a:ext>
            </a:extLst>
          </p:cNvPr>
          <p:cNvSpPr txBox="1"/>
          <p:nvPr/>
        </p:nvSpPr>
        <p:spPr>
          <a:xfrm>
            <a:off x="1352246" y="1163486"/>
            <a:ext cx="650650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Auxiliary</a:t>
            </a:r>
            <a:endParaRPr lang="en-DK" sz="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66351-6312-634E-788A-BB1F1459BB32}"/>
              </a:ext>
            </a:extLst>
          </p:cNvPr>
          <p:cNvSpPr txBox="1"/>
          <p:nvPr/>
        </p:nvSpPr>
        <p:spPr>
          <a:xfrm>
            <a:off x="2166954" y="1163486"/>
            <a:ext cx="476628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Motor</a:t>
            </a:r>
            <a:endParaRPr lang="en-DK" sz="8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2AEC8B-47F6-B462-7561-D03EDE08FAD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677571" y="1378930"/>
            <a:ext cx="51853" cy="330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429E1E-72E5-4C14-E557-A05234B7E5E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327487" y="1378930"/>
            <a:ext cx="77781" cy="27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1D8165-B608-C9B4-EF80-6E98710D62E0}"/>
                  </a:ext>
                </a:extLst>
              </p:cNvPr>
              <p:cNvSpPr txBox="1"/>
              <p:nvPr/>
            </p:nvSpPr>
            <p:spPr>
              <a:xfrm>
                <a:off x="716038" y="2109522"/>
                <a:ext cx="3759200" cy="132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0" i="0" u="none" strike="noStrike" baseline="0" dirty="0"/>
                  <a:t>Power is energy (work) per unit time;</a:t>
                </a:r>
              </a:p>
              <a:p>
                <a:endParaRPr lang="en-US" sz="1200" b="0" i="0" u="none" strike="noStrike" baseline="0" dirty="0"/>
              </a:p>
              <a:p>
                <a:r>
                  <a:rPr lang="en-US" sz="1200" dirty="0"/>
                  <a:t>Work is Force (</a:t>
                </a:r>
                <a:r>
                  <a:rPr lang="en-DK" sz="1200" b="0" i="0" u="none" strike="noStrike" baseline="0" dirty="0">
                    <a:latin typeface="CambriaMath"/>
                  </a:rPr>
                  <a:t>𝐹</a:t>
                </a:r>
                <a:r>
                  <a:rPr lang="en-US" sz="1200" dirty="0"/>
                  <a:t>) * Displacement (</a:t>
                </a:r>
                <a:r>
                  <a:rPr lang="en-DK" sz="1200" b="0" i="0" u="none" strike="noStrike" baseline="0" dirty="0">
                    <a:latin typeface="CambriaMath"/>
                  </a:rPr>
                  <a:t>𝑙</a:t>
                </a:r>
                <a:r>
                  <a:rPr lang="en-US" sz="1200" dirty="0"/>
                  <a:t>) (assume constant </a:t>
                </a:r>
                <a:r>
                  <a:rPr lang="en-DK" sz="1200" b="0" i="0" u="none" strike="noStrike" baseline="0" dirty="0">
                    <a:latin typeface="CambriaMath"/>
                  </a:rPr>
                  <a:t>𝐹</a:t>
                </a:r>
                <a:r>
                  <a:rPr lang="en-US" sz="1200" dirty="0"/>
                  <a:t> aligned with </a:t>
                </a:r>
                <a:r>
                  <a:rPr lang="en-DK" sz="1200" b="0" i="0" u="none" strike="noStrike" baseline="0" dirty="0">
                    <a:latin typeface="CambriaMath"/>
                  </a:rPr>
                  <a:t>𝑙</a:t>
                </a:r>
                <a:r>
                  <a:rPr lang="en-IN" sz="1200" b="0" i="0" u="none" strike="noStrike" baseline="0" dirty="0">
                    <a:latin typeface="CambriaMath"/>
                  </a:rPr>
                  <a:t> </a:t>
                </a:r>
                <a:r>
                  <a:rPr lang="en-US" sz="1200" dirty="0"/>
                  <a:t>) =&gt; Power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DK" sz="1400" dirty="0">
                        <a:latin typeface="CambriaMath"/>
                      </a:rPr>
                      <m:t>𝐹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⋅ </m:t>
                    </m:r>
                    <m:f>
                      <m:fPr>
                        <m:ctrlPr>
                          <a:rPr lang="en-DK" sz="1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400" b="0" i="1" u="none" strike="noStrike" baseline="0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IN" sz="1400" b="0" i="1" u="none" strike="noStrike" baseline="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IN" sz="1400" b="0" i="1" u="none" strike="noStrike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DK" sz="1400" b="1" dirty="0">
                        <a:latin typeface="CambriaMath"/>
                      </a:rPr>
                      <m:t>𝐹</m:t>
                    </m:r>
                    <m:r>
                      <a:rPr lang="en-IN" sz="1400" b="1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DK" sz="1400" b="1" i="1" u="none" strike="noStrike" baseline="0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IN" sz="1400" b="1" u="none" strike="noStrike" baseline="0" dirty="0"/>
              </a:p>
              <a:p>
                <a:endParaRPr lang="en-IN" sz="1200" dirty="0"/>
              </a:p>
              <a:p>
                <a:r>
                  <a:rPr lang="en-IN" sz="1200" dirty="0"/>
                  <a:t>Also,</a:t>
                </a:r>
                <a:endParaRPr lang="en-DK" sz="1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1D8165-B608-C9B4-EF80-6E98710D6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38" y="2109522"/>
                <a:ext cx="3759200" cy="1325940"/>
              </a:xfrm>
              <a:prstGeom prst="rect">
                <a:avLst/>
              </a:prstGeom>
              <a:blipFill>
                <a:blip r:embed="rId8"/>
                <a:stretch>
                  <a:fillRect t="-459" b="-2294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1A26A34-7873-5C2A-FF01-239DC91E6114}"/>
              </a:ext>
            </a:extLst>
          </p:cNvPr>
          <p:cNvSpPr txBox="1"/>
          <p:nvPr/>
        </p:nvSpPr>
        <p:spPr>
          <a:xfrm>
            <a:off x="716038" y="3903768"/>
            <a:ext cx="4574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Then,</a:t>
            </a:r>
            <a:endParaRPr lang="en-DK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237D12-27C6-A93C-69E9-FE79F0A3B216}"/>
              </a:ext>
            </a:extLst>
          </p:cNvPr>
          <p:cNvSpPr/>
          <p:nvPr/>
        </p:nvSpPr>
        <p:spPr>
          <a:xfrm>
            <a:off x="667657" y="3841448"/>
            <a:ext cx="7271657" cy="928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76307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" t="62584" r="9635" b="32913"/>
          <a:stretch/>
        </p:blipFill>
        <p:spPr>
          <a:xfrm>
            <a:off x="405712" y="690365"/>
            <a:ext cx="6991736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6027543" y="1066826"/>
            <a:ext cx="3022016" cy="2549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87C973-C984-7318-CAE3-5486DB38A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13" y="1474098"/>
            <a:ext cx="2774082" cy="623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285CD-9AFF-4B6E-2B25-29FA81429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60" y="3353165"/>
            <a:ext cx="3036559" cy="526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1DC07-3619-6375-70A7-2B2C04E65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5" y="4035471"/>
            <a:ext cx="6947627" cy="773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2166C-DD8B-5999-3ACC-230015D797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05" r="67167"/>
          <a:stretch/>
        </p:blipFill>
        <p:spPr>
          <a:xfrm>
            <a:off x="4610704" y="1610662"/>
            <a:ext cx="1751391" cy="1568011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59DE4B90-6D32-1268-0310-A8FEEC0430C5}"/>
              </a:ext>
            </a:extLst>
          </p:cNvPr>
          <p:cNvSpPr/>
          <p:nvPr/>
        </p:nvSpPr>
        <p:spPr>
          <a:xfrm>
            <a:off x="3280230" y="1804610"/>
            <a:ext cx="273066" cy="232228"/>
          </a:xfrm>
          <a:prstGeom prst="frame">
            <a:avLst>
              <a:gd name="adj1" fmla="val 1613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84631D-A4F7-2A9E-1774-264A05A7050F}"/>
              </a:ext>
            </a:extLst>
          </p:cNvPr>
          <p:cNvSpPr txBox="1"/>
          <p:nvPr/>
        </p:nvSpPr>
        <p:spPr>
          <a:xfrm>
            <a:off x="3657599" y="1254872"/>
            <a:ext cx="1088572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Efficiency: </a:t>
            </a:r>
          </a:p>
          <a:p>
            <a:r>
              <a:rPr lang="en-IN" sz="800" b="1" dirty="0"/>
              <a:t>Motor to wheel</a:t>
            </a:r>
            <a:endParaRPr lang="en-DK" sz="80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BFFE3F-9994-7BCD-15DE-0FABE9FC065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553296" y="1593426"/>
            <a:ext cx="273066" cy="327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39B971-08ED-FA0F-97FE-88DB23D6A47E}"/>
              </a:ext>
            </a:extLst>
          </p:cNvPr>
          <p:cNvSpPr txBox="1"/>
          <p:nvPr/>
        </p:nvSpPr>
        <p:spPr>
          <a:xfrm>
            <a:off x="1352246" y="1163486"/>
            <a:ext cx="650650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Auxiliary</a:t>
            </a:r>
            <a:endParaRPr lang="en-DK" sz="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66351-6312-634E-788A-BB1F1459BB32}"/>
              </a:ext>
            </a:extLst>
          </p:cNvPr>
          <p:cNvSpPr txBox="1"/>
          <p:nvPr/>
        </p:nvSpPr>
        <p:spPr>
          <a:xfrm>
            <a:off x="2166954" y="1163486"/>
            <a:ext cx="476628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Motor</a:t>
            </a:r>
            <a:endParaRPr lang="en-DK" sz="8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2AEC8B-47F6-B462-7561-D03EDE08FAD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1677571" y="1378930"/>
            <a:ext cx="51853" cy="330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E429E1E-72E5-4C14-E557-A05234B7E5EB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327487" y="1378930"/>
            <a:ext cx="77781" cy="27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1D8165-B608-C9B4-EF80-6E98710D62E0}"/>
                  </a:ext>
                </a:extLst>
              </p:cNvPr>
              <p:cNvSpPr txBox="1"/>
              <p:nvPr/>
            </p:nvSpPr>
            <p:spPr>
              <a:xfrm>
                <a:off x="716038" y="2109522"/>
                <a:ext cx="3759200" cy="132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0" i="0" u="none" strike="noStrike" baseline="0" dirty="0"/>
                  <a:t>Power is energy (work) per unit time;</a:t>
                </a:r>
              </a:p>
              <a:p>
                <a:endParaRPr lang="en-US" sz="1200" b="0" i="0" u="none" strike="noStrike" baseline="0" dirty="0"/>
              </a:p>
              <a:p>
                <a:r>
                  <a:rPr lang="en-US" sz="1200" dirty="0"/>
                  <a:t>Work is Force (</a:t>
                </a:r>
                <a:r>
                  <a:rPr lang="en-DK" sz="1200" b="0" i="0" u="none" strike="noStrike" baseline="0" dirty="0">
                    <a:latin typeface="CambriaMath"/>
                  </a:rPr>
                  <a:t>𝐹</a:t>
                </a:r>
                <a:r>
                  <a:rPr lang="en-US" sz="1200" dirty="0"/>
                  <a:t>) * Displacement (</a:t>
                </a:r>
                <a:r>
                  <a:rPr lang="en-DK" sz="1200" b="0" i="0" u="none" strike="noStrike" baseline="0" dirty="0">
                    <a:latin typeface="CambriaMath"/>
                  </a:rPr>
                  <a:t>𝑙</a:t>
                </a:r>
                <a:r>
                  <a:rPr lang="en-US" sz="1200" dirty="0"/>
                  <a:t>) (assume constant </a:t>
                </a:r>
                <a:r>
                  <a:rPr lang="en-DK" sz="1200" b="0" i="0" u="none" strike="noStrike" baseline="0" dirty="0">
                    <a:latin typeface="CambriaMath"/>
                  </a:rPr>
                  <a:t>𝐹</a:t>
                </a:r>
                <a:r>
                  <a:rPr lang="en-US" sz="1200" dirty="0"/>
                  <a:t> aligned with </a:t>
                </a:r>
                <a:r>
                  <a:rPr lang="en-DK" sz="1200" b="0" i="0" u="none" strike="noStrike" baseline="0" dirty="0">
                    <a:latin typeface="CambriaMath"/>
                  </a:rPr>
                  <a:t>𝑙</a:t>
                </a:r>
                <a:r>
                  <a:rPr lang="en-IN" sz="1200" b="0" i="0" u="none" strike="noStrike" baseline="0" dirty="0">
                    <a:latin typeface="CambriaMath"/>
                  </a:rPr>
                  <a:t> </a:t>
                </a:r>
                <a:r>
                  <a:rPr lang="en-US" sz="1200" dirty="0"/>
                  <a:t>) =&gt; Power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DK" sz="1400" dirty="0">
                        <a:latin typeface="CambriaMath"/>
                      </a:rPr>
                      <m:t>𝐹</m:t>
                    </m:r>
                    <m:r>
                      <a:rPr lang="en-IN" sz="1400" i="1" dirty="0">
                        <a:latin typeface="Cambria Math" panose="02040503050406030204" pitchFamily="18" charset="0"/>
                      </a:rPr>
                      <m:t>⋅ </m:t>
                    </m:r>
                    <m:f>
                      <m:fPr>
                        <m:ctrlPr>
                          <a:rPr lang="en-DK" sz="1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400" b="0" i="1" u="none" strike="noStrike" baseline="0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IN" sz="1400" b="0" i="1" u="none" strike="noStrike" baseline="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IN" sz="1400" b="0" i="1" u="none" strike="noStrike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DK" sz="1400" dirty="0">
                        <a:latin typeface="CambriaMath"/>
                      </a:rPr>
                      <m:t>𝐹</m:t>
                    </m:r>
                    <m:r>
                      <a:rPr lang="en-IN" sz="1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DK" sz="1400" b="0" i="1" u="none" strike="noStrike" baseline="0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IN" sz="1400" b="0" u="none" strike="noStrike" baseline="0" dirty="0"/>
              </a:p>
              <a:p>
                <a:endParaRPr lang="en-IN" sz="1200" dirty="0"/>
              </a:p>
              <a:p>
                <a:r>
                  <a:rPr lang="en-IN" sz="1200" dirty="0"/>
                  <a:t>Also,</a:t>
                </a:r>
                <a:endParaRPr lang="en-DK" sz="12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1D8165-B608-C9B4-EF80-6E98710D6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38" y="2109522"/>
                <a:ext cx="3759200" cy="1325940"/>
              </a:xfrm>
              <a:prstGeom prst="rect">
                <a:avLst/>
              </a:prstGeom>
              <a:blipFill>
                <a:blip r:embed="rId8"/>
                <a:stretch>
                  <a:fillRect t="-459" b="-2294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21A26A34-7873-5C2A-FF01-239DC91E6114}"/>
              </a:ext>
            </a:extLst>
          </p:cNvPr>
          <p:cNvSpPr txBox="1"/>
          <p:nvPr/>
        </p:nvSpPr>
        <p:spPr>
          <a:xfrm>
            <a:off x="716038" y="3903768"/>
            <a:ext cx="4574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Then,</a:t>
            </a:r>
            <a:endParaRPr lang="en-DK" sz="1200" dirty="0"/>
          </a:p>
        </p:txBody>
      </p:sp>
    </p:spTree>
    <p:extLst>
      <p:ext uri="{BB962C8B-B14F-4D97-AF65-F5344CB8AC3E}">
        <p14:creationId xmlns:p14="http://schemas.microsoft.com/office/powerpoint/2010/main" val="369937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" t="62584" r="9635" b="32913"/>
          <a:stretch/>
        </p:blipFill>
        <p:spPr>
          <a:xfrm>
            <a:off x="405712" y="690365"/>
            <a:ext cx="6991736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6027543" y="1066826"/>
            <a:ext cx="3022016" cy="2549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1DC07-3619-6375-70A7-2B2C04E65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48" y="1206653"/>
            <a:ext cx="5442705" cy="606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2166C-DD8B-5999-3ACC-230015D797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5" r="67167"/>
          <a:stretch/>
        </p:blipFill>
        <p:spPr>
          <a:xfrm>
            <a:off x="6826552" y="3575489"/>
            <a:ext cx="1751391" cy="1568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CA71CB-F468-A8D8-141A-194C101E78C7}"/>
              </a:ext>
            </a:extLst>
          </p:cNvPr>
          <p:cNvSpPr txBox="1"/>
          <p:nvPr/>
        </p:nvSpPr>
        <p:spPr>
          <a:xfrm>
            <a:off x="579363" y="2008271"/>
            <a:ext cx="45744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u="none" strike="noStrike" baseline="0" dirty="0"/>
              <a:t>Rigorously, 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 = </a:t>
            </a:r>
            <a:r>
              <a:rPr lang="en-US" sz="1200" b="0" i="0" u="none" strike="noStrike" baseline="0" dirty="0" err="1"/>
              <a:t>atan</a:t>
            </a:r>
            <a:r>
              <a:rPr lang="en-US" sz="1200" b="0" i="0" u="none" strike="noStrike" baseline="0" dirty="0"/>
              <a:t> (slope in %)</a:t>
            </a:r>
            <a:endParaRPr lang="en-US" sz="1200" dirty="0"/>
          </a:p>
          <a:p>
            <a:endParaRPr lang="en-IN" sz="1200" b="0" i="0" u="none" strike="noStrike" baseline="0" dirty="0"/>
          </a:p>
          <a:p>
            <a:r>
              <a:rPr lang="en-IN" sz="1200" b="0" i="0" u="none" strike="noStrike" baseline="0" dirty="0"/>
              <a:t>but for small angles </a:t>
            </a:r>
            <a:r>
              <a:rPr lang="en-US" sz="1200" b="0" i="0" u="none" strike="noStrike" baseline="0" dirty="0"/>
              <a:t>cos(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 ≃ 1 &amp; sin(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 ≃ </a:t>
            </a:r>
            <a:r>
              <a:rPr lang="el-GR" sz="1200" b="0" i="0" u="none" strike="noStrike" baseline="0" dirty="0"/>
              <a:t>α</a:t>
            </a:r>
            <a:r>
              <a:rPr lang="en-IN" sz="1200" b="0" i="0" u="none" strike="noStrike" baseline="0" dirty="0"/>
              <a:t> </a:t>
            </a:r>
            <a:r>
              <a:rPr lang="en-IN" sz="1200" b="1" i="0" u="none" strike="noStrike" baseline="0" dirty="0">
                <a:solidFill>
                  <a:srgbClr val="FF0000"/>
                </a:solidFill>
              </a:rPr>
              <a:t>(radians)</a:t>
            </a:r>
          </a:p>
          <a:p>
            <a:endParaRPr lang="en-IN" sz="1200" b="1" dirty="0">
              <a:solidFill>
                <a:srgbClr val="FF0000"/>
              </a:solidFill>
            </a:endParaRPr>
          </a:p>
          <a:p>
            <a:r>
              <a:rPr lang="en-IN" sz="1200" dirty="0"/>
              <a:t>=&gt;  </a:t>
            </a:r>
            <a:r>
              <a:rPr lang="en-IN" sz="1200" b="0" i="0" u="none" strike="noStrike" baseline="0" dirty="0"/>
              <a:t>S</a:t>
            </a:r>
            <a:r>
              <a:rPr lang="en-DK" sz="1200" b="0" i="0" u="none" strike="noStrike" baseline="0" dirty="0"/>
              <a:t>%</a:t>
            </a:r>
            <a:r>
              <a:rPr lang="en-IN" sz="1200" b="0" i="0" u="none" strike="noStrike" baseline="0" dirty="0"/>
              <a:t> ≈ </a:t>
            </a:r>
            <a:r>
              <a:rPr lang="en-US" sz="1200" b="0" i="0" u="none" strike="noStrike" baseline="0" dirty="0"/>
              <a:t>sin(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).</a:t>
            </a:r>
          </a:p>
          <a:p>
            <a:endParaRPr lang="en-US" sz="1200" dirty="0"/>
          </a:p>
          <a:p>
            <a:r>
              <a:rPr lang="en-US" sz="1200" i="0" u="none" strike="noStrike" baseline="0" dirty="0"/>
              <a:t>Therefore, good estimate is </a:t>
            </a:r>
            <a:endParaRPr lang="en-IN" sz="1200" i="0" u="none" strike="noStrike" baseline="0" dirty="0"/>
          </a:p>
          <a:p>
            <a:endParaRPr lang="en-IN" sz="1200" b="1" dirty="0">
              <a:solidFill>
                <a:srgbClr val="FF0000"/>
              </a:solidFill>
            </a:endParaRPr>
          </a:p>
          <a:p>
            <a:endParaRPr lang="en-IN" sz="1200" b="1" i="0" u="none" strike="noStrike" baseline="0" dirty="0"/>
          </a:p>
          <a:p>
            <a:endParaRPr lang="en-US" sz="1200" b="0" i="0" u="none" strike="noStrike" baseline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9CFF35-6A80-231F-838B-0DF7AE381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16" y="3426635"/>
            <a:ext cx="4913178" cy="69362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4F1AAD1-5188-E86F-E307-2D94B36881BF}"/>
              </a:ext>
            </a:extLst>
          </p:cNvPr>
          <p:cNvSpPr/>
          <p:nvPr/>
        </p:nvSpPr>
        <p:spPr>
          <a:xfrm>
            <a:off x="540247" y="2390019"/>
            <a:ext cx="5015679" cy="168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42339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" t="62584" r="9635" b="32913"/>
          <a:stretch/>
        </p:blipFill>
        <p:spPr>
          <a:xfrm>
            <a:off x="405712" y="690365"/>
            <a:ext cx="6991736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6027543" y="1066826"/>
            <a:ext cx="3022016" cy="2549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1DC07-3619-6375-70A7-2B2C04E65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48" y="1206653"/>
            <a:ext cx="5442705" cy="606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2166C-DD8B-5999-3ACC-230015D797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5" r="67167"/>
          <a:stretch/>
        </p:blipFill>
        <p:spPr>
          <a:xfrm>
            <a:off x="6826552" y="3575489"/>
            <a:ext cx="1751391" cy="1568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CA71CB-F468-A8D8-141A-194C101E78C7}"/>
              </a:ext>
            </a:extLst>
          </p:cNvPr>
          <p:cNvSpPr txBox="1"/>
          <p:nvPr/>
        </p:nvSpPr>
        <p:spPr>
          <a:xfrm>
            <a:off x="579363" y="2008271"/>
            <a:ext cx="45744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u="none" strike="noStrike" baseline="0" dirty="0"/>
              <a:t>Rigorously, 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 = </a:t>
            </a:r>
            <a:r>
              <a:rPr lang="en-US" sz="1200" b="0" i="0" u="none" strike="noStrike" baseline="0" dirty="0" err="1"/>
              <a:t>atan</a:t>
            </a:r>
            <a:r>
              <a:rPr lang="en-US" sz="1200" b="0" i="0" u="none" strike="noStrike" baseline="0" dirty="0"/>
              <a:t> (slope in %)</a:t>
            </a:r>
            <a:endParaRPr lang="en-US" sz="1200" dirty="0"/>
          </a:p>
          <a:p>
            <a:endParaRPr lang="en-IN" sz="1200" b="0" i="0" u="none" strike="noStrike" baseline="0" dirty="0"/>
          </a:p>
          <a:p>
            <a:r>
              <a:rPr lang="en-IN" sz="1200" b="0" i="0" u="none" strike="noStrike" baseline="0" dirty="0"/>
              <a:t>but for small angles </a:t>
            </a:r>
            <a:r>
              <a:rPr lang="en-US" sz="1200" b="0" i="0" u="none" strike="noStrike" baseline="0" dirty="0"/>
              <a:t>cos(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 ≃ 1 &amp; sin(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 ≃ </a:t>
            </a:r>
            <a:r>
              <a:rPr lang="el-GR" sz="1200" b="0" i="0" u="none" strike="noStrike" baseline="0" dirty="0"/>
              <a:t>α</a:t>
            </a:r>
            <a:r>
              <a:rPr lang="en-IN" sz="1200" b="0" i="0" u="none" strike="noStrike" baseline="0" dirty="0"/>
              <a:t> </a:t>
            </a:r>
            <a:r>
              <a:rPr lang="en-IN" sz="1200" b="1" i="0" u="none" strike="noStrike" baseline="0" dirty="0">
                <a:solidFill>
                  <a:srgbClr val="FF0000"/>
                </a:solidFill>
              </a:rPr>
              <a:t>(radians)</a:t>
            </a:r>
          </a:p>
          <a:p>
            <a:endParaRPr lang="en-IN" sz="1200" b="1" dirty="0">
              <a:solidFill>
                <a:srgbClr val="FF0000"/>
              </a:solidFill>
            </a:endParaRPr>
          </a:p>
          <a:p>
            <a:r>
              <a:rPr lang="en-IN" sz="1200" dirty="0"/>
              <a:t>=&gt;  </a:t>
            </a:r>
            <a:r>
              <a:rPr lang="en-IN" sz="1200" b="0" i="0" u="none" strike="noStrike" baseline="0" dirty="0"/>
              <a:t>S</a:t>
            </a:r>
            <a:r>
              <a:rPr lang="en-DK" sz="1200" b="0" i="0" u="none" strike="noStrike" baseline="0" dirty="0"/>
              <a:t>%</a:t>
            </a:r>
            <a:r>
              <a:rPr lang="en-IN" sz="1200" b="0" i="0" u="none" strike="noStrike" baseline="0" dirty="0"/>
              <a:t> ≈ </a:t>
            </a:r>
            <a:r>
              <a:rPr lang="en-US" sz="1200" b="0" i="0" u="none" strike="noStrike" baseline="0" dirty="0"/>
              <a:t>sin(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).</a:t>
            </a:r>
          </a:p>
          <a:p>
            <a:endParaRPr lang="en-US" sz="1200" dirty="0"/>
          </a:p>
          <a:p>
            <a:r>
              <a:rPr lang="en-US" sz="1200" i="0" u="none" strike="noStrike" baseline="0" dirty="0"/>
              <a:t>Therefore, good estimate is </a:t>
            </a:r>
            <a:endParaRPr lang="en-IN" sz="1200" i="0" u="none" strike="noStrike" baseline="0" dirty="0"/>
          </a:p>
          <a:p>
            <a:endParaRPr lang="en-IN" sz="1200" b="1" dirty="0">
              <a:solidFill>
                <a:srgbClr val="FF0000"/>
              </a:solidFill>
            </a:endParaRPr>
          </a:p>
          <a:p>
            <a:endParaRPr lang="en-IN" sz="1200" b="1" i="0" u="none" strike="noStrike" baseline="0" dirty="0"/>
          </a:p>
          <a:p>
            <a:endParaRPr lang="en-US" sz="1200" b="0" i="0" u="none" strike="noStrike" baseline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9CFF35-6A80-231F-838B-0DF7AE381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16" y="3426635"/>
            <a:ext cx="4913178" cy="69362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4F1AAD1-5188-E86F-E307-2D94B36881BF}"/>
              </a:ext>
            </a:extLst>
          </p:cNvPr>
          <p:cNvSpPr/>
          <p:nvPr/>
        </p:nvSpPr>
        <p:spPr>
          <a:xfrm>
            <a:off x="540247" y="3114675"/>
            <a:ext cx="5015679" cy="959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6654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" t="62584" r="9635" b="32913"/>
          <a:stretch/>
        </p:blipFill>
        <p:spPr>
          <a:xfrm>
            <a:off x="405712" y="690365"/>
            <a:ext cx="6991736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6027543" y="1066826"/>
            <a:ext cx="3022016" cy="2549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1DC07-3619-6375-70A7-2B2C04E65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48" y="1206653"/>
            <a:ext cx="5442705" cy="606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2166C-DD8B-5999-3ACC-230015D797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5" r="67167"/>
          <a:stretch/>
        </p:blipFill>
        <p:spPr>
          <a:xfrm>
            <a:off x="6826552" y="3575489"/>
            <a:ext cx="1751391" cy="1568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CA71CB-F468-A8D8-141A-194C101E78C7}"/>
              </a:ext>
            </a:extLst>
          </p:cNvPr>
          <p:cNvSpPr txBox="1"/>
          <p:nvPr/>
        </p:nvSpPr>
        <p:spPr>
          <a:xfrm>
            <a:off x="579363" y="2008271"/>
            <a:ext cx="45744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u="none" strike="noStrike" baseline="0" dirty="0"/>
              <a:t>Rigorously, 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 = </a:t>
            </a:r>
            <a:r>
              <a:rPr lang="en-US" sz="1200" b="0" i="0" u="none" strike="noStrike" baseline="0" dirty="0" err="1"/>
              <a:t>atan</a:t>
            </a:r>
            <a:r>
              <a:rPr lang="en-US" sz="1200" b="0" i="0" u="none" strike="noStrike" baseline="0" dirty="0"/>
              <a:t> (slope in %)</a:t>
            </a:r>
            <a:endParaRPr lang="en-US" sz="1200" dirty="0"/>
          </a:p>
          <a:p>
            <a:endParaRPr lang="en-IN" sz="1200" b="0" i="0" u="none" strike="noStrike" baseline="0" dirty="0"/>
          </a:p>
          <a:p>
            <a:r>
              <a:rPr lang="en-IN" sz="1200" b="0" i="0" u="none" strike="noStrike" baseline="0" dirty="0"/>
              <a:t>but for small angles </a:t>
            </a:r>
            <a:r>
              <a:rPr lang="en-US" sz="1200" b="0" i="0" u="none" strike="noStrike" baseline="0" dirty="0"/>
              <a:t>cos(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 ≃ 1 &amp; sin(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 ≃ </a:t>
            </a:r>
            <a:r>
              <a:rPr lang="el-GR" sz="1200" b="0" i="0" u="none" strike="noStrike" baseline="0" dirty="0"/>
              <a:t>α</a:t>
            </a:r>
            <a:r>
              <a:rPr lang="en-IN" sz="1200" b="0" i="0" u="none" strike="noStrike" baseline="0" dirty="0"/>
              <a:t> </a:t>
            </a:r>
            <a:r>
              <a:rPr lang="en-IN" sz="1200" b="1" i="0" u="none" strike="noStrike" baseline="0" dirty="0">
                <a:solidFill>
                  <a:srgbClr val="FF0000"/>
                </a:solidFill>
              </a:rPr>
              <a:t>(radians)</a:t>
            </a:r>
          </a:p>
          <a:p>
            <a:endParaRPr lang="en-IN" sz="1200" b="1" dirty="0">
              <a:solidFill>
                <a:srgbClr val="FF0000"/>
              </a:solidFill>
            </a:endParaRPr>
          </a:p>
          <a:p>
            <a:r>
              <a:rPr lang="en-IN" sz="1200" dirty="0"/>
              <a:t>=&gt;  </a:t>
            </a:r>
            <a:r>
              <a:rPr lang="en-IN" sz="1200" b="0" i="0" u="none" strike="noStrike" baseline="0" dirty="0"/>
              <a:t>S</a:t>
            </a:r>
            <a:r>
              <a:rPr lang="en-DK" sz="1200" b="0" i="0" u="none" strike="noStrike" baseline="0" dirty="0"/>
              <a:t>%</a:t>
            </a:r>
            <a:r>
              <a:rPr lang="en-IN" sz="1200" b="0" i="0" u="none" strike="noStrike" baseline="0" dirty="0"/>
              <a:t> ≈ </a:t>
            </a:r>
            <a:r>
              <a:rPr lang="en-US" sz="1200" b="0" i="0" u="none" strike="noStrike" baseline="0" dirty="0"/>
              <a:t>sin(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).</a:t>
            </a:r>
          </a:p>
          <a:p>
            <a:endParaRPr lang="en-US" sz="1200" dirty="0"/>
          </a:p>
          <a:p>
            <a:r>
              <a:rPr lang="en-US" sz="1200" i="0" u="none" strike="noStrike" baseline="0" dirty="0"/>
              <a:t>Therefore, good estimate is </a:t>
            </a:r>
            <a:endParaRPr lang="en-IN" sz="1200" i="0" u="none" strike="noStrike" baseline="0" dirty="0"/>
          </a:p>
          <a:p>
            <a:endParaRPr lang="en-IN" sz="1200" b="1" dirty="0">
              <a:solidFill>
                <a:srgbClr val="FF0000"/>
              </a:solidFill>
            </a:endParaRPr>
          </a:p>
          <a:p>
            <a:endParaRPr lang="en-IN" sz="1200" b="1" i="0" u="none" strike="noStrike" baseline="0" dirty="0"/>
          </a:p>
          <a:p>
            <a:endParaRPr lang="en-US" sz="1200" b="0" i="0" u="none" strike="noStrike" baseline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9CFF35-6A80-231F-838B-0DF7AE381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16" y="3426635"/>
            <a:ext cx="4913178" cy="6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" t="62584" r="9635" b="32913"/>
          <a:stretch/>
        </p:blipFill>
        <p:spPr>
          <a:xfrm>
            <a:off x="405712" y="690365"/>
            <a:ext cx="6991736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6027543" y="1066826"/>
            <a:ext cx="3022016" cy="2549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1DC07-3619-6375-70A7-2B2C04E65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48" y="1206653"/>
            <a:ext cx="5442705" cy="606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B2166C-DD8B-5999-3ACC-230015D797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5" r="67167"/>
          <a:stretch/>
        </p:blipFill>
        <p:spPr>
          <a:xfrm>
            <a:off x="6826552" y="3575489"/>
            <a:ext cx="1751391" cy="15680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CA71CB-F468-A8D8-141A-194C101E78C7}"/>
              </a:ext>
            </a:extLst>
          </p:cNvPr>
          <p:cNvSpPr txBox="1"/>
          <p:nvPr/>
        </p:nvSpPr>
        <p:spPr>
          <a:xfrm>
            <a:off x="579363" y="2008271"/>
            <a:ext cx="45744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0" i="0" u="none" strike="noStrike" baseline="0" dirty="0"/>
              <a:t>Rigorously, 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 = </a:t>
            </a:r>
            <a:r>
              <a:rPr lang="en-US" sz="1200" b="0" i="0" u="none" strike="noStrike" baseline="0" dirty="0" err="1"/>
              <a:t>atan</a:t>
            </a:r>
            <a:r>
              <a:rPr lang="en-US" sz="1200" b="0" i="0" u="none" strike="noStrike" baseline="0" dirty="0"/>
              <a:t> (slope in %)</a:t>
            </a:r>
            <a:endParaRPr lang="en-US" sz="1200" dirty="0"/>
          </a:p>
          <a:p>
            <a:endParaRPr lang="en-IN" sz="1200" b="0" i="0" u="none" strike="noStrike" baseline="0" dirty="0"/>
          </a:p>
          <a:p>
            <a:r>
              <a:rPr lang="en-IN" sz="1200" b="0" i="0" u="none" strike="noStrike" baseline="0" dirty="0"/>
              <a:t>but for small angles </a:t>
            </a:r>
            <a:r>
              <a:rPr lang="en-US" sz="1200" b="0" i="0" u="none" strike="noStrike" baseline="0" dirty="0"/>
              <a:t>cos(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 ≃ 1 &amp; sin(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 ≃ </a:t>
            </a:r>
            <a:r>
              <a:rPr lang="el-GR" sz="1200" b="0" i="0" u="none" strike="noStrike" baseline="0" dirty="0"/>
              <a:t>α</a:t>
            </a:r>
            <a:r>
              <a:rPr lang="en-IN" sz="1200" b="0" i="0" u="none" strike="noStrike" baseline="0" dirty="0"/>
              <a:t> </a:t>
            </a:r>
            <a:r>
              <a:rPr lang="en-IN" sz="1200" b="1" i="0" u="none" strike="noStrike" baseline="0" dirty="0">
                <a:solidFill>
                  <a:srgbClr val="FF0000"/>
                </a:solidFill>
              </a:rPr>
              <a:t>(radians)</a:t>
            </a:r>
          </a:p>
          <a:p>
            <a:endParaRPr lang="en-IN" sz="1200" b="1" dirty="0">
              <a:solidFill>
                <a:srgbClr val="FF0000"/>
              </a:solidFill>
            </a:endParaRPr>
          </a:p>
          <a:p>
            <a:r>
              <a:rPr lang="en-IN" sz="1200" dirty="0"/>
              <a:t>=&gt;  </a:t>
            </a:r>
            <a:r>
              <a:rPr lang="en-IN" sz="1200" b="0" i="0" u="none" strike="noStrike" baseline="0" dirty="0"/>
              <a:t>S</a:t>
            </a:r>
            <a:r>
              <a:rPr lang="en-DK" sz="1200" b="0" i="0" u="none" strike="noStrike" baseline="0" dirty="0"/>
              <a:t>%</a:t>
            </a:r>
            <a:r>
              <a:rPr lang="en-IN" sz="1200" b="0" i="0" u="none" strike="noStrike" baseline="0" dirty="0"/>
              <a:t> ≈ </a:t>
            </a:r>
            <a:r>
              <a:rPr lang="en-US" sz="1200" b="0" i="0" u="none" strike="noStrike" baseline="0" dirty="0"/>
              <a:t>sin(</a:t>
            </a:r>
            <a:r>
              <a:rPr lang="el-GR" sz="1200" b="0" i="0" u="none" strike="noStrike" baseline="0" dirty="0"/>
              <a:t>α</a:t>
            </a:r>
            <a:r>
              <a:rPr lang="en-US" sz="1200" b="0" i="0" u="none" strike="noStrike" baseline="0" dirty="0"/>
              <a:t>).</a:t>
            </a:r>
          </a:p>
          <a:p>
            <a:endParaRPr lang="en-US" sz="1200" dirty="0"/>
          </a:p>
          <a:p>
            <a:r>
              <a:rPr lang="en-US" sz="1200" i="0" u="none" strike="noStrike" baseline="0" dirty="0"/>
              <a:t>Therefore, good estimate is </a:t>
            </a:r>
            <a:endParaRPr lang="en-IN" sz="1200" i="0" u="none" strike="noStrike" baseline="0" dirty="0"/>
          </a:p>
          <a:p>
            <a:endParaRPr lang="en-IN" sz="1200" b="1" dirty="0">
              <a:solidFill>
                <a:srgbClr val="FF0000"/>
              </a:solidFill>
            </a:endParaRPr>
          </a:p>
          <a:p>
            <a:endParaRPr lang="en-IN" sz="1200" b="1" i="0" u="none" strike="noStrike" baseline="0" dirty="0"/>
          </a:p>
          <a:p>
            <a:endParaRPr lang="en-US" sz="1200" b="0" i="0" u="none" strike="noStrike" baseline="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9CFF35-6A80-231F-838B-0DF7AE381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16" y="3426635"/>
            <a:ext cx="4913178" cy="69362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7A5726B-09F4-5D3D-854E-8929B274E8B8}"/>
              </a:ext>
            </a:extLst>
          </p:cNvPr>
          <p:cNvGrpSpPr/>
          <p:nvPr/>
        </p:nvGrpSpPr>
        <p:grpSpPr>
          <a:xfrm>
            <a:off x="2994781" y="1611086"/>
            <a:ext cx="1630438" cy="2325761"/>
            <a:chOff x="2994781" y="1611086"/>
            <a:chExt cx="1630438" cy="2325761"/>
          </a:xfrm>
        </p:grpSpPr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13FF9881-FDC9-CDA8-4906-91669A00FBB8}"/>
                </a:ext>
              </a:extLst>
            </p:cNvPr>
            <p:cNvSpPr/>
            <p:nvPr/>
          </p:nvSpPr>
          <p:spPr>
            <a:xfrm>
              <a:off x="2994781" y="3575489"/>
              <a:ext cx="459619" cy="361358"/>
            </a:xfrm>
            <a:prstGeom prst="frame">
              <a:avLst>
                <a:gd name="adj1" fmla="val 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AEF7244C-81CF-00EB-5D58-FAAAF5ED80C6}"/>
                </a:ext>
              </a:extLst>
            </p:cNvPr>
            <p:cNvSpPr/>
            <p:nvPr/>
          </p:nvSpPr>
          <p:spPr>
            <a:xfrm>
              <a:off x="3207657" y="1611086"/>
              <a:ext cx="1417562" cy="1815549"/>
            </a:xfrm>
            <a:prstGeom prst="arc">
              <a:avLst>
                <a:gd name="adj1" fmla="val 16200000"/>
                <a:gd name="adj2" fmla="val 5409241"/>
              </a:avLst>
            </a:prstGeom>
            <a:ln w="19050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ACB84B-6199-08AF-ACC5-041A8E1721E5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 flipH="1">
              <a:off x="3270552" y="3426630"/>
              <a:ext cx="643446" cy="148859"/>
            </a:xfrm>
            <a:prstGeom prst="line">
              <a:avLst/>
            </a:prstGeom>
            <a:ln w="19050"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10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937677" cy="1072753"/>
          </a:xfrm>
        </p:spPr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36CCB-390F-D540-9D5F-1A9530A2EF07}"/>
              </a:ext>
            </a:extLst>
          </p:cNvPr>
          <p:cNvSpPr txBox="1"/>
          <p:nvPr/>
        </p:nvSpPr>
        <p:spPr>
          <a:xfrm>
            <a:off x="4131425" y="24439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EA744D83-E406-2365-8F67-CC72BBC71FEC}"/>
              </a:ext>
            </a:extLst>
          </p:cNvPr>
          <p:cNvSpPr txBox="1">
            <a:spLocks/>
          </p:cNvSpPr>
          <p:nvPr/>
        </p:nvSpPr>
        <p:spPr>
          <a:xfrm>
            <a:off x="2741988" y="2209214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1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22162F-FBA2-4767-899A-97BE57697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3" b="50064"/>
          <a:stretch/>
        </p:blipFill>
        <p:spPr>
          <a:xfrm>
            <a:off x="1209381" y="808016"/>
            <a:ext cx="6512219" cy="215064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0409A-4F88-788E-2ADB-705C8A717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9" t="57332" r="2110" b="23403"/>
          <a:stretch/>
        </p:blipFill>
        <p:spPr>
          <a:xfrm>
            <a:off x="1468696" y="3223447"/>
            <a:ext cx="5196114" cy="852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4F36A-30F1-FEEE-E64D-574E027F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90" r="8532"/>
          <a:stretch/>
        </p:blipFill>
        <p:spPr>
          <a:xfrm>
            <a:off x="2117368" y="4343179"/>
            <a:ext cx="4909264" cy="66596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EAC7FC0-ECCB-E829-3749-8DDD0103E3ED}"/>
              </a:ext>
            </a:extLst>
          </p:cNvPr>
          <p:cNvGrpSpPr/>
          <p:nvPr/>
        </p:nvGrpSpPr>
        <p:grpSpPr>
          <a:xfrm>
            <a:off x="1308785" y="771141"/>
            <a:ext cx="5691867" cy="3140952"/>
            <a:chOff x="1308785" y="771141"/>
            <a:chExt cx="5691867" cy="314095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67BE86C-876E-9EC7-8002-EE4947AA7000}"/>
                </a:ext>
              </a:extLst>
            </p:cNvPr>
            <p:cNvGrpSpPr/>
            <p:nvPr/>
          </p:nvGrpSpPr>
          <p:grpSpPr>
            <a:xfrm>
              <a:off x="1308785" y="771141"/>
              <a:ext cx="5691867" cy="1031604"/>
              <a:chOff x="500894" y="640863"/>
              <a:chExt cx="5691867" cy="1031604"/>
            </a:xfrm>
          </p:grpSpPr>
          <p:sp>
            <p:nvSpPr>
              <p:cNvPr id="10" name="Frame 9">
                <a:extLst>
                  <a:ext uri="{FF2B5EF4-FFF2-40B4-BE49-F238E27FC236}">
                    <a16:creationId xmlns:a16="http://schemas.microsoft.com/office/drawing/2014/main" id="{726DB319-0242-9E11-5012-621DD17A3085}"/>
                  </a:ext>
                </a:extLst>
              </p:cNvPr>
              <p:cNvSpPr/>
              <p:nvPr/>
            </p:nvSpPr>
            <p:spPr>
              <a:xfrm>
                <a:off x="861332" y="640863"/>
                <a:ext cx="1190020" cy="267396"/>
              </a:xfrm>
              <a:prstGeom prst="frame">
                <a:avLst>
                  <a:gd name="adj1" fmla="val 164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ame 10">
                <a:extLst>
                  <a:ext uri="{FF2B5EF4-FFF2-40B4-BE49-F238E27FC236}">
                    <a16:creationId xmlns:a16="http://schemas.microsoft.com/office/drawing/2014/main" id="{0C109740-DC1A-8B07-71D8-B8AF6CF9353A}"/>
                  </a:ext>
                </a:extLst>
              </p:cNvPr>
              <p:cNvSpPr/>
              <p:nvPr/>
            </p:nvSpPr>
            <p:spPr>
              <a:xfrm>
                <a:off x="1635281" y="908259"/>
                <a:ext cx="3376986" cy="185151"/>
              </a:xfrm>
              <a:prstGeom prst="frame">
                <a:avLst>
                  <a:gd name="adj1" fmla="val 164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ame 11">
                <a:extLst>
                  <a:ext uri="{FF2B5EF4-FFF2-40B4-BE49-F238E27FC236}">
                    <a16:creationId xmlns:a16="http://schemas.microsoft.com/office/drawing/2014/main" id="{C49B72E2-CCF7-EF86-6614-8B6E270A8D8A}"/>
                  </a:ext>
                </a:extLst>
              </p:cNvPr>
              <p:cNvSpPr/>
              <p:nvPr/>
            </p:nvSpPr>
            <p:spPr>
              <a:xfrm>
                <a:off x="500894" y="1116280"/>
                <a:ext cx="711200" cy="185151"/>
              </a:xfrm>
              <a:prstGeom prst="frame">
                <a:avLst>
                  <a:gd name="adj1" fmla="val 164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ame 12">
                <a:extLst>
                  <a:ext uri="{FF2B5EF4-FFF2-40B4-BE49-F238E27FC236}">
                    <a16:creationId xmlns:a16="http://schemas.microsoft.com/office/drawing/2014/main" id="{F3410D05-044C-4CA4-1C98-7D084D4CB068}"/>
                  </a:ext>
                </a:extLst>
              </p:cNvPr>
              <p:cNvSpPr/>
              <p:nvPr/>
            </p:nvSpPr>
            <p:spPr>
              <a:xfrm>
                <a:off x="1477963" y="1115870"/>
                <a:ext cx="989466" cy="185151"/>
              </a:xfrm>
              <a:prstGeom prst="frame">
                <a:avLst>
                  <a:gd name="adj1" fmla="val 164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ame 13">
                <a:extLst>
                  <a:ext uri="{FF2B5EF4-FFF2-40B4-BE49-F238E27FC236}">
                    <a16:creationId xmlns:a16="http://schemas.microsoft.com/office/drawing/2014/main" id="{54ECB17D-8606-066B-C841-41293EF790F8}"/>
                  </a:ext>
                </a:extLst>
              </p:cNvPr>
              <p:cNvSpPr/>
              <p:nvPr/>
            </p:nvSpPr>
            <p:spPr>
              <a:xfrm>
                <a:off x="3096304" y="1487316"/>
                <a:ext cx="3096457" cy="185151"/>
              </a:xfrm>
              <a:prstGeom prst="frame">
                <a:avLst>
                  <a:gd name="adj1" fmla="val 164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BB9F792-214E-1186-9A20-5F8CE3A1F10E}"/>
                </a:ext>
              </a:extLst>
            </p:cNvPr>
            <p:cNvGrpSpPr/>
            <p:nvPr/>
          </p:nvGrpSpPr>
          <p:grpSpPr>
            <a:xfrm>
              <a:off x="1825432" y="2308638"/>
              <a:ext cx="5026759" cy="681545"/>
              <a:chOff x="1017541" y="2178360"/>
              <a:chExt cx="5026759" cy="68154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B2C48C-94C7-FAA2-6DD9-EC1A4FB2806E}"/>
                  </a:ext>
                </a:extLst>
              </p:cNvPr>
              <p:cNvSpPr/>
              <p:nvPr/>
            </p:nvSpPr>
            <p:spPr>
              <a:xfrm>
                <a:off x="2072487" y="2180729"/>
                <a:ext cx="830369" cy="1851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5F9401-79F2-1E75-86C1-97698251C2CA}"/>
                  </a:ext>
                </a:extLst>
              </p:cNvPr>
              <p:cNvSpPr/>
              <p:nvPr/>
            </p:nvSpPr>
            <p:spPr>
              <a:xfrm>
                <a:off x="4526964" y="2178360"/>
                <a:ext cx="1211017" cy="1851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0F1BA5-4B97-2EA5-9B66-8D95A76795B9}"/>
                  </a:ext>
                </a:extLst>
              </p:cNvPr>
              <p:cNvSpPr/>
              <p:nvPr/>
            </p:nvSpPr>
            <p:spPr>
              <a:xfrm>
                <a:off x="2790944" y="2649411"/>
                <a:ext cx="911525" cy="2037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4A5627F-E144-0C96-F59F-37EFC7B5F0AC}"/>
                  </a:ext>
                </a:extLst>
              </p:cNvPr>
              <p:cNvSpPr/>
              <p:nvPr/>
            </p:nvSpPr>
            <p:spPr>
              <a:xfrm>
                <a:off x="5132775" y="2656106"/>
                <a:ext cx="911525" cy="2037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69C62EA-20AB-38AB-C4C9-8541ABC5541C}"/>
                  </a:ext>
                </a:extLst>
              </p:cNvPr>
              <p:cNvSpPr/>
              <p:nvPr/>
            </p:nvSpPr>
            <p:spPr>
              <a:xfrm>
                <a:off x="1017541" y="2180729"/>
                <a:ext cx="501622" cy="1851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1D7A93-7434-C2AD-2C0F-1FBE7FC4EEC9}"/>
                </a:ext>
              </a:extLst>
            </p:cNvPr>
            <p:cNvGrpSpPr/>
            <p:nvPr/>
          </p:nvGrpSpPr>
          <p:grpSpPr>
            <a:xfrm>
              <a:off x="1712766" y="3210086"/>
              <a:ext cx="1838325" cy="702007"/>
              <a:chOff x="904875" y="3079808"/>
              <a:chExt cx="1838325" cy="70200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A4B315B-8595-4B5E-A40A-34F35A420D8E}"/>
                  </a:ext>
                </a:extLst>
              </p:cNvPr>
              <p:cNvSpPr/>
              <p:nvPr/>
            </p:nvSpPr>
            <p:spPr>
              <a:xfrm>
                <a:off x="904875" y="3079808"/>
                <a:ext cx="730406" cy="20379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02417C6-284F-AAF6-B92C-0136448FA009}"/>
                  </a:ext>
                </a:extLst>
              </p:cNvPr>
              <p:cNvSpPr/>
              <p:nvPr/>
            </p:nvSpPr>
            <p:spPr>
              <a:xfrm>
                <a:off x="1376589" y="3344597"/>
                <a:ext cx="1090840" cy="20379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2DA0438-52D4-7FB6-5736-293A6B43535C}"/>
                  </a:ext>
                </a:extLst>
              </p:cNvPr>
              <p:cNvSpPr/>
              <p:nvPr/>
            </p:nvSpPr>
            <p:spPr>
              <a:xfrm>
                <a:off x="1700104" y="3578016"/>
                <a:ext cx="1043096" cy="20379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2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22162F-FBA2-4767-899A-97BE57697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3" b="50064"/>
          <a:stretch/>
        </p:blipFill>
        <p:spPr>
          <a:xfrm>
            <a:off x="1209381" y="808016"/>
            <a:ext cx="6512219" cy="215064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0409A-4F88-788E-2ADB-705C8A717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9" t="57332" r="2110" b="23403"/>
          <a:stretch/>
        </p:blipFill>
        <p:spPr>
          <a:xfrm>
            <a:off x="1468696" y="3223447"/>
            <a:ext cx="5196114" cy="852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4F36A-30F1-FEEE-E64D-574E027F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90" r="8532"/>
          <a:stretch/>
        </p:blipFill>
        <p:spPr>
          <a:xfrm>
            <a:off x="2117368" y="4343179"/>
            <a:ext cx="4909264" cy="66596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67BE86C-876E-9EC7-8002-EE4947AA7000}"/>
              </a:ext>
            </a:extLst>
          </p:cNvPr>
          <p:cNvGrpSpPr/>
          <p:nvPr/>
        </p:nvGrpSpPr>
        <p:grpSpPr>
          <a:xfrm>
            <a:off x="1308785" y="771141"/>
            <a:ext cx="5691867" cy="1031604"/>
            <a:chOff x="500894" y="640863"/>
            <a:chExt cx="5691867" cy="1031604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726DB319-0242-9E11-5012-621DD17A3085}"/>
                </a:ext>
              </a:extLst>
            </p:cNvPr>
            <p:cNvSpPr/>
            <p:nvPr/>
          </p:nvSpPr>
          <p:spPr>
            <a:xfrm>
              <a:off x="861332" y="640863"/>
              <a:ext cx="1190020" cy="267396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0C109740-DC1A-8B07-71D8-B8AF6CF9353A}"/>
                </a:ext>
              </a:extLst>
            </p:cNvPr>
            <p:cNvSpPr/>
            <p:nvPr/>
          </p:nvSpPr>
          <p:spPr>
            <a:xfrm>
              <a:off x="1635281" y="908259"/>
              <a:ext cx="3376986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C49B72E2-CCF7-EF86-6614-8B6E270A8D8A}"/>
                </a:ext>
              </a:extLst>
            </p:cNvPr>
            <p:cNvSpPr/>
            <p:nvPr/>
          </p:nvSpPr>
          <p:spPr>
            <a:xfrm>
              <a:off x="500894" y="1116280"/>
              <a:ext cx="711200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F3410D05-044C-4CA4-1C98-7D084D4CB068}"/>
                </a:ext>
              </a:extLst>
            </p:cNvPr>
            <p:cNvSpPr/>
            <p:nvPr/>
          </p:nvSpPr>
          <p:spPr>
            <a:xfrm>
              <a:off x="1477963" y="1115870"/>
              <a:ext cx="989466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54ECB17D-8606-066B-C841-41293EF790F8}"/>
                </a:ext>
              </a:extLst>
            </p:cNvPr>
            <p:cNvSpPr/>
            <p:nvPr/>
          </p:nvSpPr>
          <p:spPr>
            <a:xfrm>
              <a:off x="3096304" y="1487316"/>
              <a:ext cx="3096457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B9F792-214E-1186-9A20-5F8CE3A1F10E}"/>
              </a:ext>
            </a:extLst>
          </p:cNvPr>
          <p:cNvGrpSpPr/>
          <p:nvPr/>
        </p:nvGrpSpPr>
        <p:grpSpPr>
          <a:xfrm>
            <a:off x="1825432" y="2308638"/>
            <a:ext cx="5026759" cy="681545"/>
            <a:chOff x="1017541" y="2178360"/>
            <a:chExt cx="5026759" cy="6815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B2C48C-94C7-FAA2-6DD9-EC1A4FB2806E}"/>
                </a:ext>
              </a:extLst>
            </p:cNvPr>
            <p:cNvSpPr/>
            <p:nvPr/>
          </p:nvSpPr>
          <p:spPr>
            <a:xfrm>
              <a:off x="2072487" y="2180729"/>
              <a:ext cx="830369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5F9401-79F2-1E75-86C1-97698251C2CA}"/>
                </a:ext>
              </a:extLst>
            </p:cNvPr>
            <p:cNvSpPr/>
            <p:nvPr/>
          </p:nvSpPr>
          <p:spPr>
            <a:xfrm>
              <a:off x="4526964" y="2178360"/>
              <a:ext cx="1211017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0F1BA5-4B97-2EA5-9B66-8D95A76795B9}"/>
                </a:ext>
              </a:extLst>
            </p:cNvPr>
            <p:cNvSpPr/>
            <p:nvPr/>
          </p:nvSpPr>
          <p:spPr>
            <a:xfrm>
              <a:off x="2790944" y="2649411"/>
              <a:ext cx="911525" cy="2037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A5627F-E144-0C96-F59F-37EFC7B5F0AC}"/>
                </a:ext>
              </a:extLst>
            </p:cNvPr>
            <p:cNvSpPr/>
            <p:nvPr/>
          </p:nvSpPr>
          <p:spPr>
            <a:xfrm>
              <a:off x="5132775" y="2656106"/>
              <a:ext cx="911525" cy="2037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9C62EA-20AB-38AB-C4C9-8541ABC5541C}"/>
                </a:ext>
              </a:extLst>
            </p:cNvPr>
            <p:cNvSpPr/>
            <p:nvPr/>
          </p:nvSpPr>
          <p:spPr>
            <a:xfrm>
              <a:off x="1017541" y="2180729"/>
              <a:ext cx="501622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1D7A93-7434-C2AD-2C0F-1FBE7FC4EEC9}"/>
              </a:ext>
            </a:extLst>
          </p:cNvPr>
          <p:cNvGrpSpPr/>
          <p:nvPr/>
        </p:nvGrpSpPr>
        <p:grpSpPr>
          <a:xfrm>
            <a:off x="1712766" y="3210086"/>
            <a:ext cx="1838325" cy="702007"/>
            <a:chOff x="904875" y="3079808"/>
            <a:chExt cx="1838325" cy="70200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4B315B-8595-4B5E-A40A-34F35A420D8E}"/>
                </a:ext>
              </a:extLst>
            </p:cNvPr>
            <p:cNvSpPr/>
            <p:nvPr/>
          </p:nvSpPr>
          <p:spPr>
            <a:xfrm>
              <a:off x="904875" y="3079808"/>
              <a:ext cx="730406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17C6-284F-AAF6-B92C-0136448FA009}"/>
                </a:ext>
              </a:extLst>
            </p:cNvPr>
            <p:cNvSpPr/>
            <p:nvPr/>
          </p:nvSpPr>
          <p:spPr>
            <a:xfrm>
              <a:off x="1376589" y="3344597"/>
              <a:ext cx="1090840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2DA0438-52D4-7FB6-5736-293A6B43535C}"/>
                </a:ext>
              </a:extLst>
            </p:cNvPr>
            <p:cNvSpPr/>
            <p:nvPr/>
          </p:nvSpPr>
          <p:spPr>
            <a:xfrm>
              <a:off x="1700104" y="3578016"/>
              <a:ext cx="1043096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1BDBEBB-46EE-7FFF-0D91-B603B262EAFB}"/>
              </a:ext>
            </a:extLst>
          </p:cNvPr>
          <p:cNvSpPr/>
          <p:nvPr/>
        </p:nvSpPr>
        <p:spPr>
          <a:xfrm>
            <a:off x="1146629" y="599925"/>
            <a:ext cx="6637866" cy="239025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F3C4A-99E9-6055-962D-774DAB2AB82F}"/>
              </a:ext>
            </a:extLst>
          </p:cNvPr>
          <p:cNvSpPr/>
          <p:nvPr/>
        </p:nvSpPr>
        <p:spPr>
          <a:xfrm>
            <a:off x="1354667" y="3021292"/>
            <a:ext cx="6474626" cy="4195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FC3AC8-9CE1-233E-A283-01CE9D1813B0}"/>
              </a:ext>
            </a:extLst>
          </p:cNvPr>
          <p:cNvSpPr/>
          <p:nvPr/>
        </p:nvSpPr>
        <p:spPr>
          <a:xfrm>
            <a:off x="1468696" y="3193047"/>
            <a:ext cx="6474626" cy="4777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5D96AC-1526-732E-B7F2-24AA2DDC08A6}"/>
              </a:ext>
            </a:extLst>
          </p:cNvPr>
          <p:cNvSpPr/>
          <p:nvPr/>
        </p:nvSpPr>
        <p:spPr>
          <a:xfrm>
            <a:off x="1419982" y="4372359"/>
            <a:ext cx="6474626" cy="66596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688768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 t="68049" r="1928" b="23719"/>
          <a:stretch/>
        </p:blipFill>
        <p:spPr>
          <a:xfrm>
            <a:off x="405712" y="690365"/>
            <a:ext cx="7630364" cy="5334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9CFF35-6A80-231F-838B-0DF7AE381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16" y="3426635"/>
            <a:ext cx="4913178" cy="693625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4F1AAD1-5188-E86F-E307-2D94B36881BF}"/>
              </a:ext>
            </a:extLst>
          </p:cNvPr>
          <p:cNvSpPr/>
          <p:nvPr/>
        </p:nvSpPr>
        <p:spPr>
          <a:xfrm>
            <a:off x="540247" y="3114675"/>
            <a:ext cx="5015679" cy="959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F26BA-2489-23E0-C655-35C1124C21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2"/>
          <a:stretch/>
        </p:blipFill>
        <p:spPr>
          <a:xfrm>
            <a:off x="830540" y="1563688"/>
            <a:ext cx="7653002" cy="3157952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90A70671-DAF4-65FA-A50B-887CDC252BE9}"/>
              </a:ext>
            </a:extLst>
          </p:cNvPr>
          <p:cNvSpPr/>
          <p:nvPr/>
        </p:nvSpPr>
        <p:spPr>
          <a:xfrm>
            <a:off x="904875" y="1422400"/>
            <a:ext cx="7578667" cy="2540000"/>
          </a:xfrm>
          <a:prstGeom prst="frame">
            <a:avLst>
              <a:gd name="adj1" fmla="val 166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444FA9-9F4B-0ACB-31D6-FBD1834E4035}"/>
              </a:ext>
            </a:extLst>
          </p:cNvPr>
          <p:cNvSpPr txBox="1"/>
          <p:nvPr/>
        </p:nvSpPr>
        <p:spPr>
          <a:xfrm>
            <a:off x="8307010" y="1069824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Given</a:t>
            </a:r>
            <a:endParaRPr lang="en-DK" b="1" dirty="0">
              <a:solidFill>
                <a:srgbClr val="C00000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4E54BAE-A3D8-6711-7B98-98858473CBC6}"/>
              </a:ext>
            </a:extLst>
          </p:cNvPr>
          <p:cNvSpPr/>
          <p:nvPr/>
        </p:nvSpPr>
        <p:spPr>
          <a:xfrm>
            <a:off x="904875" y="3950305"/>
            <a:ext cx="7578667" cy="693625"/>
          </a:xfrm>
          <a:prstGeom prst="frame">
            <a:avLst>
              <a:gd name="adj1" fmla="val 572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3F5B29-7866-53C8-C46B-F798149B77C3}"/>
              </a:ext>
            </a:extLst>
          </p:cNvPr>
          <p:cNvSpPr txBox="1"/>
          <p:nvPr/>
        </p:nvSpPr>
        <p:spPr>
          <a:xfrm>
            <a:off x="816782" y="4594891"/>
            <a:ext cx="1184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Assumption</a:t>
            </a:r>
            <a:endParaRPr lang="en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60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 t="68049" r="1928" b="23719"/>
          <a:stretch/>
        </p:blipFill>
        <p:spPr>
          <a:xfrm>
            <a:off x="405712" y="690365"/>
            <a:ext cx="7630364" cy="5334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B61EAC-949F-163B-1652-8765C35AA9CB}"/>
              </a:ext>
            </a:extLst>
          </p:cNvPr>
          <p:cNvGrpSpPr>
            <a:grpSpLocks noChangeAspect="1"/>
          </p:cNvGrpSpPr>
          <p:nvPr/>
        </p:nvGrpSpPr>
        <p:grpSpPr>
          <a:xfrm>
            <a:off x="743150" y="1496217"/>
            <a:ext cx="5536555" cy="981712"/>
            <a:chOff x="443263" y="1617973"/>
            <a:chExt cx="5536555" cy="9817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319B1-F95A-40EC-2F15-C240E789C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3" t="15115" b="41848"/>
            <a:stretch/>
          </p:blipFill>
          <p:spPr>
            <a:xfrm>
              <a:off x="443263" y="1617973"/>
              <a:ext cx="5536555" cy="5118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F59FC4-4147-F5CF-B77D-DEEDB4611BB6}"/>
                </a:ext>
              </a:extLst>
            </p:cNvPr>
            <p:cNvSpPr/>
            <p:nvPr/>
          </p:nvSpPr>
          <p:spPr>
            <a:xfrm>
              <a:off x="3387210" y="2137044"/>
              <a:ext cx="2346476" cy="4626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950CD68F-4E62-B30C-6EDB-405FAD95D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63" y="2123017"/>
            <a:ext cx="3620812" cy="5111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38E0B6-9BFA-38FE-1B54-C7EDA3A3888D}"/>
              </a:ext>
            </a:extLst>
          </p:cNvPr>
          <p:cNvSpPr txBox="1"/>
          <p:nvPr/>
        </p:nvSpPr>
        <p:spPr>
          <a:xfrm>
            <a:off x="4630994" y="2090845"/>
            <a:ext cx="2910348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b="0" i="0" u="none" strike="noStrike" baseline="0" dirty="0"/>
              <a:t>1 mph = 1.609 km/h = 0.447 m/s</a:t>
            </a:r>
            <a:endParaRPr lang="en-DK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ECAB474-8431-7354-A2DF-7FC4A45480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5" t="54349" r="44971" b="2614"/>
          <a:stretch/>
        </p:blipFill>
        <p:spPr>
          <a:xfrm>
            <a:off x="652292" y="2802371"/>
            <a:ext cx="2939998" cy="51184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4D7A6D0-240C-B54F-BDC4-63961728B465}"/>
              </a:ext>
            </a:extLst>
          </p:cNvPr>
          <p:cNvCxnSpPr/>
          <p:nvPr/>
        </p:nvCxnSpPr>
        <p:spPr>
          <a:xfrm flipH="1">
            <a:off x="2122291" y="2477929"/>
            <a:ext cx="88719" cy="496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43767BB-B246-6D9C-78B8-F20ABE8EBE48}"/>
              </a:ext>
            </a:extLst>
          </p:cNvPr>
          <p:cNvSpPr txBox="1"/>
          <p:nvPr/>
        </p:nvSpPr>
        <p:spPr>
          <a:xfrm>
            <a:off x="2267108" y="2602897"/>
            <a:ext cx="478063" cy="2462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000" b="0" i="0" u="none" strike="noStrike" baseline="0" dirty="0"/>
              <a:t>a = 0</a:t>
            </a:r>
            <a:endParaRPr lang="en-DK" sz="1000" dirty="0"/>
          </a:p>
        </p:txBody>
      </p:sp>
    </p:spTree>
    <p:extLst>
      <p:ext uri="{BB962C8B-B14F-4D97-AF65-F5344CB8AC3E}">
        <p14:creationId xmlns:p14="http://schemas.microsoft.com/office/powerpoint/2010/main" val="105154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 t="68049" r="1928" b="23719"/>
          <a:stretch/>
        </p:blipFill>
        <p:spPr>
          <a:xfrm>
            <a:off x="405712" y="690365"/>
            <a:ext cx="7630364" cy="5334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B61EAC-949F-163B-1652-8765C35AA9CB}"/>
              </a:ext>
            </a:extLst>
          </p:cNvPr>
          <p:cNvGrpSpPr>
            <a:grpSpLocks noChangeAspect="1"/>
          </p:cNvGrpSpPr>
          <p:nvPr/>
        </p:nvGrpSpPr>
        <p:grpSpPr>
          <a:xfrm>
            <a:off x="743150" y="1496217"/>
            <a:ext cx="5536555" cy="1009528"/>
            <a:chOff x="443263" y="1617973"/>
            <a:chExt cx="5536555" cy="10095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319B1-F95A-40EC-2F15-C240E789C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3" t="15115"/>
            <a:stretch/>
          </p:blipFill>
          <p:spPr>
            <a:xfrm>
              <a:off x="443263" y="1617973"/>
              <a:ext cx="5536555" cy="100952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F59FC4-4147-F5CF-B77D-DEEDB4611BB6}"/>
                </a:ext>
              </a:extLst>
            </p:cNvPr>
            <p:cNvSpPr/>
            <p:nvPr/>
          </p:nvSpPr>
          <p:spPr>
            <a:xfrm>
              <a:off x="3387210" y="2137044"/>
              <a:ext cx="2346476" cy="4626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638E0B6-9BFA-38FE-1B54-C7EDA3A3888D}"/>
              </a:ext>
            </a:extLst>
          </p:cNvPr>
          <p:cNvSpPr txBox="1"/>
          <p:nvPr/>
        </p:nvSpPr>
        <p:spPr>
          <a:xfrm>
            <a:off x="4119157" y="2118741"/>
            <a:ext cx="2910348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b="0" i="0" u="none" strike="noStrike" baseline="0" dirty="0"/>
              <a:t>1 mph = 1.609 km/h = 0.447 m/s</a:t>
            </a:r>
            <a:endParaRPr lang="en-DK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E623E1-0D4B-2D8D-2DBA-5AA4C8DE5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" t="58760"/>
          <a:stretch/>
        </p:blipFill>
        <p:spPr>
          <a:xfrm>
            <a:off x="988481" y="3669336"/>
            <a:ext cx="6464825" cy="57268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072EBE4-2C21-7AFC-6437-E69B5881C49E}"/>
              </a:ext>
            </a:extLst>
          </p:cNvPr>
          <p:cNvGrpSpPr/>
          <p:nvPr/>
        </p:nvGrpSpPr>
        <p:grpSpPr>
          <a:xfrm>
            <a:off x="969390" y="2780518"/>
            <a:ext cx="6620508" cy="488595"/>
            <a:chOff x="625261" y="2637756"/>
            <a:chExt cx="6620508" cy="4885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E28527-B825-C2E6-46B9-310C104645B8}"/>
                </a:ext>
              </a:extLst>
            </p:cNvPr>
            <p:cNvGrpSpPr/>
            <p:nvPr/>
          </p:nvGrpSpPr>
          <p:grpSpPr>
            <a:xfrm>
              <a:off x="625261" y="2637756"/>
              <a:ext cx="6620508" cy="488595"/>
              <a:chOff x="669408" y="2450305"/>
              <a:chExt cx="6620508" cy="48859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443B2F5-9DE0-9D48-C802-70D3E93F2C56}"/>
                      </a:ext>
                    </a:extLst>
                  </p:cNvPr>
                  <p:cNvSpPr txBox="1"/>
                  <p:nvPr/>
                </p:nvSpPr>
                <p:spPr>
                  <a:xfrm>
                    <a:off x="806771" y="2450305"/>
                    <a:ext cx="6483145" cy="4885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400+ </m:t>
                          </m:r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0.77</m:t>
                              </m:r>
                            </m:den>
                          </m:f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1600⋅9.81⋅24.59⋅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𝟎𝟔𝟓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+0.01 </m:t>
                                  </m:r>
                                </m:e>
                              </m: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⋅1.2⋅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24.59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⋅2⋅0.3</m:t>
                              </m:r>
                            </m:e>
                          </m:d>
                        </m:oMath>
                      </m:oMathPara>
                    </a14:m>
                    <a:endParaRPr lang="en-DK" dirty="0"/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443B2F5-9DE0-9D48-C802-70D3E93F2C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771" y="2450305"/>
                    <a:ext cx="6483145" cy="48859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50"/>
                    </a:stretch>
                  </a:blipFill>
                </p:spPr>
                <p:txBody>
                  <a:bodyPr/>
                  <a:lstStyle/>
                  <a:p>
                    <a:r>
                      <a:rPr lang="en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6AAE6FA-7210-DE2A-95AF-C7E37209B0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303" t="64749" r="87630" b="12814"/>
              <a:stretch/>
            </p:blipFill>
            <p:spPr>
              <a:xfrm>
                <a:off x="669408" y="2561186"/>
                <a:ext cx="470317" cy="266831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2934FD-991B-C543-EA1A-B78A254449D0}"/>
                </a:ext>
              </a:extLst>
            </p:cNvPr>
            <p:cNvSpPr txBox="1"/>
            <p:nvPr/>
          </p:nvSpPr>
          <p:spPr>
            <a:xfrm>
              <a:off x="6848168" y="2748637"/>
              <a:ext cx="34904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W</a:t>
              </a:r>
              <a:endParaRPr lang="en-DK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118A66F-1BE4-F510-8705-BBAD8AA7B101}"/>
              </a:ext>
            </a:extLst>
          </p:cNvPr>
          <p:cNvSpPr/>
          <p:nvPr/>
        </p:nvSpPr>
        <p:spPr>
          <a:xfrm>
            <a:off x="812800" y="3269113"/>
            <a:ext cx="6728542" cy="972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4853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 t="68049" r="1928" b="23719"/>
          <a:stretch/>
        </p:blipFill>
        <p:spPr>
          <a:xfrm>
            <a:off x="405712" y="690365"/>
            <a:ext cx="7630364" cy="5334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B61EAC-949F-163B-1652-8765C35AA9CB}"/>
              </a:ext>
            </a:extLst>
          </p:cNvPr>
          <p:cNvGrpSpPr>
            <a:grpSpLocks noChangeAspect="1"/>
          </p:cNvGrpSpPr>
          <p:nvPr/>
        </p:nvGrpSpPr>
        <p:grpSpPr>
          <a:xfrm>
            <a:off x="743150" y="1496217"/>
            <a:ext cx="5536555" cy="1009528"/>
            <a:chOff x="443263" y="1617973"/>
            <a:chExt cx="5536555" cy="10095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4319B1-F95A-40EC-2F15-C240E789C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43" t="15115"/>
            <a:stretch/>
          </p:blipFill>
          <p:spPr>
            <a:xfrm>
              <a:off x="443263" y="1617973"/>
              <a:ext cx="5536555" cy="100952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F59FC4-4147-F5CF-B77D-DEEDB4611BB6}"/>
                </a:ext>
              </a:extLst>
            </p:cNvPr>
            <p:cNvSpPr/>
            <p:nvPr/>
          </p:nvSpPr>
          <p:spPr>
            <a:xfrm>
              <a:off x="3387210" y="2137044"/>
              <a:ext cx="2346476" cy="4626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638E0B6-9BFA-38FE-1B54-C7EDA3A3888D}"/>
              </a:ext>
            </a:extLst>
          </p:cNvPr>
          <p:cNvSpPr txBox="1"/>
          <p:nvPr/>
        </p:nvSpPr>
        <p:spPr>
          <a:xfrm>
            <a:off x="4119157" y="2118741"/>
            <a:ext cx="2910348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400" b="0" i="0" u="none" strike="noStrike" baseline="0" dirty="0"/>
              <a:t>1 mph = 1.609 km/h = 0.447 m/s</a:t>
            </a:r>
            <a:endParaRPr lang="en-DK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E623E1-0D4B-2D8D-2DBA-5AA4C8DE5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3" t="58760"/>
          <a:stretch/>
        </p:blipFill>
        <p:spPr>
          <a:xfrm>
            <a:off x="988481" y="3669336"/>
            <a:ext cx="6464825" cy="57268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072EBE4-2C21-7AFC-6437-E69B5881C49E}"/>
              </a:ext>
            </a:extLst>
          </p:cNvPr>
          <p:cNvGrpSpPr/>
          <p:nvPr/>
        </p:nvGrpSpPr>
        <p:grpSpPr>
          <a:xfrm>
            <a:off x="969390" y="2780518"/>
            <a:ext cx="6620508" cy="488595"/>
            <a:chOff x="625261" y="2637756"/>
            <a:chExt cx="6620508" cy="4885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E28527-B825-C2E6-46B9-310C104645B8}"/>
                </a:ext>
              </a:extLst>
            </p:cNvPr>
            <p:cNvGrpSpPr/>
            <p:nvPr/>
          </p:nvGrpSpPr>
          <p:grpSpPr>
            <a:xfrm>
              <a:off x="625261" y="2637756"/>
              <a:ext cx="6620508" cy="488595"/>
              <a:chOff x="669408" y="2450305"/>
              <a:chExt cx="6620508" cy="48859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443B2F5-9DE0-9D48-C802-70D3E93F2C56}"/>
                      </a:ext>
                    </a:extLst>
                  </p:cNvPr>
                  <p:cNvSpPr txBox="1"/>
                  <p:nvPr/>
                </p:nvSpPr>
                <p:spPr>
                  <a:xfrm>
                    <a:off x="806771" y="2450305"/>
                    <a:ext cx="6483145" cy="4885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400+ </m:t>
                          </m:r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0.77</m:t>
                              </m:r>
                            </m:den>
                          </m:f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1600⋅9.81⋅24.59⋅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𝟎𝟔𝟓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+0.01 </m:t>
                                  </m:r>
                                </m:e>
                              </m: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⋅1.2⋅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24.59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⋅2⋅0.3</m:t>
                              </m:r>
                            </m:e>
                          </m:d>
                        </m:oMath>
                      </m:oMathPara>
                    </a14:m>
                    <a:endParaRPr lang="en-DK" dirty="0"/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443B2F5-9DE0-9D48-C802-70D3E93F2C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771" y="2450305"/>
                    <a:ext cx="6483145" cy="48859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50"/>
                    </a:stretch>
                  </a:blipFill>
                </p:spPr>
                <p:txBody>
                  <a:bodyPr/>
                  <a:lstStyle/>
                  <a:p>
                    <a:r>
                      <a:rPr lang="en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6AAE6FA-7210-DE2A-95AF-C7E37209B0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303" t="64749" r="87630" b="12814"/>
              <a:stretch/>
            </p:blipFill>
            <p:spPr>
              <a:xfrm>
                <a:off x="669408" y="2561186"/>
                <a:ext cx="470317" cy="266831"/>
              </a:xfrm>
              <a:prstGeom prst="rect">
                <a:avLst/>
              </a:prstGeom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2934FD-991B-C543-EA1A-B78A254449D0}"/>
                </a:ext>
              </a:extLst>
            </p:cNvPr>
            <p:cNvSpPr txBox="1"/>
            <p:nvPr/>
          </p:nvSpPr>
          <p:spPr>
            <a:xfrm>
              <a:off x="6848168" y="2748637"/>
              <a:ext cx="34904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W</a:t>
              </a:r>
              <a:endParaRPr lang="en-DK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B455EB-26E2-E42E-61CB-6CFEFE898A13}"/>
              </a:ext>
            </a:extLst>
          </p:cNvPr>
          <p:cNvGrpSpPr/>
          <p:nvPr/>
        </p:nvGrpSpPr>
        <p:grpSpPr>
          <a:xfrm>
            <a:off x="3130249" y="3705981"/>
            <a:ext cx="4062048" cy="1047149"/>
            <a:chOff x="3130249" y="3705981"/>
            <a:chExt cx="4062048" cy="1047149"/>
          </a:xfrm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F6013574-437D-479E-FFC3-CCF650631D89}"/>
                </a:ext>
              </a:extLst>
            </p:cNvPr>
            <p:cNvSpPr/>
            <p:nvPr/>
          </p:nvSpPr>
          <p:spPr>
            <a:xfrm>
              <a:off x="4992913" y="3705981"/>
              <a:ext cx="425753" cy="391886"/>
            </a:xfrm>
            <a:prstGeom prst="frame">
              <a:avLst>
                <a:gd name="adj1" fmla="val 63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5C4FA8-7F9A-A9C9-6AE2-2CD4763F5D09}"/>
                </a:ext>
              </a:extLst>
            </p:cNvPr>
            <p:cNvSpPr txBox="1"/>
            <p:nvPr/>
          </p:nvSpPr>
          <p:spPr>
            <a:xfrm>
              <a:off x="3130249" y="4445353"/>
              <a:ext cx="4062048" cy="30777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pt-BR" sz="1400" dirty="0"/>
                <a:t>Vehicle weight largest contributor ≈ 75% of total</a:t>
              </a:r>
              <a:endParaRPr lang="en-DK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3D59952-411D-D8A8-4FD3-6F5A08B7D940}"/>
                </a:ext>
              </a:extLst>
            </p:cNvPr>
            <p:cNvCxnSpPr>
              <a:cxnSpLocks/>
              <a:stCxn id="2" idx="2"/>
              <a:endCxn id="8" idx="0"/>
            </p:cNvCxnSpPr>
            <p:nvPr/>
          </p:nvCxnSpPr>
          <p:spPr>
            <a:xfrm flipH="1">
              <a:off x="5161273" y="4097867"/>
              <a:ext cx="44517" cy="3474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341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 t="68049" r="1928" b="23719"/>
          <a:stretch/>
        </p:blipFill>
        <p:spPr>
          <a:xfrm>
            <a:off x="405712" y="690365"/>
            <a:ext cx="7630364" cy="533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289BF-82B1-A8BE-571C-3CB635FB6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6" t="17267" r="2743" b="34776"/>
          <a:stretch/>
        </p:blipFill>
        <p:spPr>
          <a:xfrm>
            <a:off x="1025676" y="1563689"/>
            <a:ext cx="7464450" cy="8553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9847F4-2513-21B7-A0AB-201B55F7F244}"/>
              </a:ext>
            </a:extLst>
          </p:cNvPr>
          <p:cNvGrpSpPr/>
          <p:nvPr/>
        </p:nvGrpSpPr>
        <p:grpSpPr>
          <a:xfrm>
            <a:off x="969390" y="3336899"/>
            <a:ext cx="6620508" cy="488595"/>
            <a:chOff x="625261" y="2637756"/>
            <a:chExt cx="6620508" cy="4885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976038-CFB4-BAB3-64DA-0C5FB172D44B}"/>
                </a:ext>
              </a:extLst>
            </p:cNvPr>
            <p:cNvGrpSpPr/>
            <p:nvPr/>
          </p:nvGrpSpPr>
          <p:grpSpPr>
            <a:xfrm>
              <a:off x="625261" y="2637756"/>
              <a:ext cx="6620508" cy="488595"/>
              <a:chOff x="669408" y="2450305"/>
              <a:chExt cx="6620508" cy="48859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FC11386-9497-4071-0B11-086E0709D9F4}"/>
                      </a:ext>
                    </a:extLst>
                  </p:cNvPr>
                  <p:cNvSpPr txBox="1"/>
                  <p:nvPr/>
                </p:nvSpPr>
                <p:spPr>
                  <a:xfrm>
                    <a:off x="806771" y="2450305"/>
                    <a:ext cx="6483145" cy="4885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400+ </m:t>
                          </m:r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0.77</m:t>
                              </m:r>
                            </m:den>
                          </m:f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1600⋅</m:t>
                              </m:r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29.06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𝟑𝟒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𝟖𝟏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𝟎𝟏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⋅1.2⋅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29.06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⋅2⋅0.3</m:t>
                              </m:r>
                            </m:e>
                          </m:d>
                        </m:oMath>
                      </m:oMathPara>
                    </a14:m>
                    <a:endParaRPr lang="en-DK" dirty="0"/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FC11386-9497-4071-0B11-086E0709D9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771" y="2450305"/>
                    <a:ext cx="6483145" cy="48859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CB6009B-6DE7-D0C6-FC93-E4BB746778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303" t="64749" r="87630" b="12814"/>
              <a:stretch/>
            </p:blipFill>
            <p:spPr>
              <a:xfrm>
                <a:off x="669408" y="2561186"/>
                <a:ext cx="470317" cy="266831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C11E7C-B791-54AE-9613-A805069DB4DE}"/>
                </a:ext>
              </a:extLst>
            </p:cNvPr>
            <p:cNvSpPr txBox="1"/>
            <p:nvPr/>
          </p:nvSpPr>
          <p:spPr>
            <a:xfrm>
              <a:off x="6848168" y="2748637"/>
              <a:ext cx="34904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W</a:t>
              </a:r>
              <a:endParaRPr lang="en-DK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68DC3F3-C79C-5141-0A56-8DC727AE4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0" t="67025" r="49524" b="5970"/>
          <a:stretch/>
        </p:blipFill>
        <p:spPr>
          <a:xfrm>
            <a:off x="969390" y="2581701"/>
            <a:ext cx="3705830" cy="481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BBC4C-9999-30AF-1FB2-3DE5629D3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0" t="67025" r="17034" b="5970"/>
          <a:stretch/>
        </p:blipFill>
        <p:spPr>
          <a:xfrm>
            <a:off x="969390" y="4099024"/>
            <a:ext cx="6345810" cy="4816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6F157E-6013-54BD-42AE-C2A4E162BA34}"/>
              </a:ext>
            </a:extLst>
          </p:cNvPr>
          <p:cNvSpPr/>
          <p:nvPr/>
        </p:nvSpPr>
        <p:spPr>
          <a:xfrm>
            <a:off x="832152" y="3197981"/>
            <a:ext cx="6918477" cy="1548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3949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 t="68049" r="1928" b="23719"/>
          <a:stretch/>
        </p:blipFill>
        <p:spPr>
          <a:xfrm>
            <a:off x="405712" y="690365"/>
            <a:ext cx="7630364" cy="533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289BF-82B1-A8BE-571C-3CB635FB6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6" t="17267" r="2743" b="34776"/>
          <a:stretch/>
        </p:blipFill>
        <p:spPr>
          <a:xfrm>
            <a:off x="1025676" y="1563689"/>
            <a:ext cx="7464450" cy="8553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9847F4-2513-21B7-A0AB-201B55F7F244}"/>
              </a:ext>
            </a:extLst>
          </p:cNvPr>
          <p:cNvGrpSpPr/>
          <p:nvPr/>
        </p:nvGrpSpPr>
        <p:grpSpPr>
          <a:xfrm>
            <a:off x="969390" y="3336899"/>
            <a:ext cx="6620508" cy="488595"/>
            <a:chOff x="625261" y="2637756"/>
            <a:chExt cx="6620508" cy="4885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976038-CFB4-BAB3-64DA-0C5FB172D44B}"/>
                </a:ext>
              </a:extLst>
            </p:cNvPr>
            <p:cNvGrpSpPr/>
            <p:nvPr/>
          </p:nvGrpSpPr>
          <p:grpSpPr>
            <a:xfrm>
              <a:off x="625261" y="2637756"/>
              <a:ext cx="6620508" cy="488595"/>
              <a:chOff x="669408" y="2450305"/>
              <a:chExt cx="6620508" cy="48859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FC11386-9497-4071-0B11-086E0709D9F4}"/>
                      </a:ext>
                    </a:extLst>
                  </p:cNvPr>
                  <p:cNvSpPr txBox="1"/>
                  <p:nvPr/>
                </p:nvSpPr>
                <p:spPr>
                  <a:xfrm>
                    <a:off x="806771" y="2450305"/>
                    <a:ext cx="6483145" cy="4885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400+ </m:t>
                          </m:r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0.77</m:t>
                              </m:r>
                            </m:den>
                          </m:f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1600⋅</m:t>
                              </m:r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29.06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𝟑𝟒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𝟖𝟏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𝟎𝟏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⋅1.2⋅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29.06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⋅2⋅0.3</m:t>
                              </m:r>
                            </m:e>
                          </m:d>
                        </m:oMath>
                      </m:oMathPara>
                    </a14:m>
                    <a:endParaRPr lang="en-DK" dirty="0"/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FC11386-9497-4071-0B11-086E0709D9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771" y="2450305"/>
                    <a:ext cx="6483145" cy="48859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CB6009B-6DE7-D0C6-FC93-E4BB746778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303" t="64749" r="87630" b="12814"/>
              <a:stretch/>
            </p:blipFill>
            <p:spPr>
              <a:xfrm>
                <a:off x="669408" y="2561186"/>
                <a:ext cx="470317" cy="266831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C11E7C-B791-54AE-9613-A805069DB4DE}"/>
                </a:ext>
              </a:extLst>
            </p:cNvPr>
            <p:cNvSpPr txBox="1"/>
            <p:nvPr/>
          </p:nvSpPr>
          <p:spPr>
            <a:xfrm>
              <a:off x="6848168" y="2748637"/>
              <a:ext cx="34904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W</a:t>
              </a:r>
              <a:endParaRPr lang="en-DK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68DC3F3-C79C-5141-0A56-8DC727AE4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0" t="67025" r="49524" b="5970"/>
          <a:stretch/>
        </p:blipFill>
        <p:spPr>
          <a:xfrm>
            <a:off x="969390" y="2581701"/>
            <a:ext cx="3705830" cy="481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BBC4C-9999-30AF-1FB2-3DE5629D3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0" t="67025" r="17034" b="5970"/>
          <a:stretch/>
        </p:blipFill>
        <p:spPr>
          <a:xfrm>
            <a:off x="969390" y="4099024"/>
            <a:ext cx="6345810" cy="4816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11EE05-AD4D-C9D5-B525-4BF33E36619D}"/>
              </a:ext>
            </a:extLst>
          </p:cNvPr>
          <p:cNvSpPr/>
          <p:nvPr/>
        </p:nvSpPr>
        <p:spPr>
          <a:xfrm>
            <a:off x="1025676" y="3902075"/>
            <a:ext cx="6483145" cy="892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1000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 t="68049" r="1928" b="23719"/>
          <a:stretch/>
        </p:blipFill>
        <p:spPr>
          <a:xfrm>
            <a:off x="405712" y="690365"/>
            <a:ext cx="7630364" cy="533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289BF-82B1-A8BE-571C-3CB635FB6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6" t="17267" r="2743" b="34776"/>
          <a:stretch/>
        </p:blipFill>
        <p:spPr>
          <a:xfrm>
            <a:off x="1025676" y="1563689"/>
            <a:ext cx="7464450" cy="8553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9847F4-2513-21B7-A0AB-201B55F7F244}"/>
              </a:ext>
            </a:extLst>
          </p:cNvPr>
          <p:cNvGrpSpPr/>
          <p:nvPr/>
        </p:nvGrpSpPr>
        <p:grpSpPr>
          <a:xfrm>
            <a:off x="969390" y="3336899"/>
            <a:ext cx="6620508" cy="488595"/>
            <a:chOff x="625261" y="2637756"/>
            <a:chExt cx="6620508" cy="4885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E976038-CFB4-BAB3-64DA-0C5FB172D44B}"/>
                </a:ext>
              </a:extLst>
            </p:cNvPr>
            <p:cNvGrpSpPr/>
            <p:nvPr/>
          </p:nvGrpSpPr>
          <p:grpSpPr>
            <a:xfrm>
              <a:off x="625261" y="2637756"/>
              <a:ext cx="6620508" cy="488595"/>
              <a:chOff x="669408" y="2450305"/>
              <a:chExt cx="6620508" cy="48859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FC11386-9497-4071-0B11-086E0709D9F4}"/>
                      </a:ext>
                    </a:extLst>
                  </p:cNvPr>
                  <p:cNvSpPr txBox="1"/>
                  <p:nvPr/>
                </p:nvSpPr>
                <p:spPr>
                  <a:xfrm>
                    <a:off x="806771" y="2450305"/>
                    <a:ext cx="6483145" cy="4885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400+ </m:t>
                          </m:r>
                          <m:f>
                            <m:f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0.77</m:t>
                              </m:r>
                            </m:den>
                          </m:f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1600⋅</m:t>
                              </m:r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29.06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𝟑𝟒</m:t>
                                  </m:r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𝟖𝟏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𝟎𝟏</m:t>
                                  </m:r>
                                  <m:r>
                                    <a:rPr lang="en-I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⋅1.2⋅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.06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⋅2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⋅0.3</m:t>
                              </m:r>
                            </m:e>
                          </m:d>
                        </m:oMath>
                      </m:oMathPara>
                    </a14:m>
                    <a:endParaRPr lang="en-DK" dirty="0"/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FC11386-9497-4071-0B11-086E0709D9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771" y="2450305"/>
                    <a:ext cx="6483145" cy="48859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CB6009B-6DE7-D0C6-FC93-E4BB746778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4303" t="64749" r="87630" b="12814"/>
              <a:stretch/>
            </p:blipFill>
            <p:spPr>
              <a:xfrm>
                <a:off x="669408" y="2561186"/>
                <a:ext cx="470317" cy="266831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C11E7C-B791-54AE-9613-A805069DB4DE}"/>
                </a:ext>
              </a:extLst>
            </p:cNvPr>
            <p:cNvSpPr txBox="1"/>
            <p:nvPr/>
          </p:nvSpPr>
          <p:spPr>
            <a:xfrm>
              <a:off x="6848168" y="2748637"/>
              <a:ext cx="34904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W</a:t>
              </a:r>
              <a:endParaRPr lang="en-DK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68DC3F3-C79C-5141-0A56-8DC727AE45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0" t="67025" r="49524" b="5970"/>
          <a:stretch/>
        </p:blipFill>
        <p:spPr>
          <a:xfrm>
            <a:off x="969390" y="2581701"/>
            <a:ext cx="3705830" cy="481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BBBC4C-9999-30AF-1FB2-3DE5629D3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0" t="67025" r="17034" b="5970"/>
          <a:stretch/>
        </p:blipFill>
        <p:spPr>
          <a:xfrm>
            <a:off x="969390" y="4099024"/>
            <a:ext cx="6345810" cy="48166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48EB4D7-21EA-BBA2-0F68-AE54AAF22080}"/>
              </a:ext>
            </a:extLst>
          </p:cNvPr>
          <p:cNvGrpSpPr/>
          <p:nvPr/>
        </p:nvGrpSpPr>
        <p:grpSpPr>
          <a:xfrm>
            <a:off x="3253152" y="4170206"/>
            <a:ext cx="4062048" cy="820696"/>
            <a:chOff x="3253152" y="4170206"/>
            <a:chExt cx="4062048" cy="8206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14FDAC-0988-6A32-932F-92A4414B521E}"/>
                </a:ext>
              </a:extLst>
            </p:cNvPr>
            <p:cNvSpPr txBox="1"/>
            <p:nvPr/>
          </p:nvSpPr>
          <p:spPr>
            <a:xfrm>
              <a:off x="3253152" y="4683125"/>
              <a:ext cx="4062048" cy="30777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pt-BR" sz="1400" dirty="0"/>
                <a:t>Vehicle weight largest contributor ≈ 82% of total</a:t>
              </a:r>
              <a:endParaRPr lang="en-DK" dirty="0"/>
            </a:p>
          </p:txBody>
        </p:sp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D28F9A22-385C-5EEA-6389-771352FD448A}"/>
                </a:ext>
              </a:extLst>
            </p:cNvPr>
            <p:cNvSpPr/>
            <p:nvPr/>
          </p:nvSpPr>
          <p:spPr>
            <a:xfrm>
              <a:off x="5284176" y="4170206"/>
              <a:ext cx="342530" cy="324384"/>
            </a:xfrm>
            <a:prstGeom prst="frame">
              <a:avLst>
                <a:gd name="adj1" fmla="val 632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CA239B2-09E0-E4A8-9CD2-D9B69A451D98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5284176" y="4494590"/>
              <a:ext cx="157707" cy="188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22162F-FBA2-4767-899A-97BE57697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3" b="50064"/>
          <a:stretch/>
        </p:blipFill>
        <p:spPr>
          <a:xfrm>
            <a:off x="1209381" y="808016"/>
            <a:ext cx="6512219" cy="215064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0409A-4F88-788E-2ADB-705C8A717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9" t="57332" r="2110" b="23403"/>
          <a:stretch/>
        </p:blipFill>
        <p:spPr>
          <a:xfrm>
            <a:off x="1468696" y="3223447"/>
            <a:ext cx="5196114" cy="852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4F36A-30F1-FEEE-E64D-574E027F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90" r="8532"/>
          <a:stretch/>
        </p:blipFill>
        <p:spPr>
          <a:xfrm>
            <a:off x="2117368" y="4332414"/>
            <a:ext cx="4909264" cy="66596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67BE86C-876E-9EC7-8002-EE4947AA7000}"/>
              </a:ext>
            </a:extLst>
          </p:cNvPr>
          <p:cNvGrpSpPr/>
          <p:nvPr/>
        </p:nvGrpSpPr>
        <p:grpSpPr>
          <a:xfrm>
            <a:off x="1308785" y="771141"/>
            <a:ext cx="5691867" cy="1031604"/>
            <a:chOff x="500894" y="640863"/>
            <a:chExt cx="5691867" cy="1031604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726DB319-0242-9E11-5012-621DD17A3085}"/>
                </a:ext>
              </a:extLst>
            </p:cNvPr>
            <p:cNvSpPr/>
            <p:nvPr/>
          </p:nvSpPr>
          <p:spPr>
            <a:xfrm>
              <a:off x="861332" y="640863"/>
              <a:ext cx="1190020" cy="267396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0C109740-DC1A-8B07-71D8-B8AF6CF9353A}"/>
                </a:ext>
              </a:extLst>
            </p:cNvPr>
            <p:cNvSpPr/>
            <p:nvPr/>
          </p:nvSpPr>
          <p:spPr>
            <a:xfrm>
              <a:off x="1635281" y="908259"/>
              <a:ext cx="3376986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C49B72E2-CCF7-EF86-6614-8B6E270A8D8A}"/>
                </a:ext>
              </a:extLst>
            </p:cNvPr>
            <p:cNvSpPr/>
            <p:nvPr/>
          </p:nvSpPr>
          <p:spPr>
            <a:xfrm>
              <a:off x="500894" y="1116280"/>
              <a:ext cx="711200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F3410D05-044C-4CA4-1C98-7D084D4CB068}"/>
                </a:ext>
              </a:extLst>
            </p:cNvPr>
            <p:cNvSpPr/>
            <p:nvPr/>
          </p:nvSpPr>
          <p:spPr>
            <a:xfrm>
              <a:off x="1477963" y="1115870"/>
              <a:ext cx="989466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54ECB17D-8606-066B-C841-41293EF790F8}"/>
                </a:ext>
              </a:extLst>
            </p:cNvPr>
            <p:cNvSpPr/>
            <p:nvPr/>
          </p:nvSpPr>
          <p:spPr>
            <a:xfrm>
              <a:off x="3096304" y="1487316"/>
              <a:ext cx="3096457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B9F792-214E-1186-9A20-5F8CE3A1F10E}"/>
              </a:ext>
            </a:extLst>
          </p:cNvPr>
          <p:cNvGrpSpPr/>
          <p:nvPr/>
        </p:nvGrpSpPr>
        <p:grpSpPr>
          <a:xfrm>
            <a:off x="1825432" y="2308638"/>
            <a:ext cx="5026759" cy="681545"/>
            <a:chOff x="1017541" y="2178360"/>
            <a:chExt cx="5026759" cy="6815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B2C48C-94C7-FAA2-6DD9-EC1A4FB2806E}"/>
                </a:ext>
              </a:extLst>
            </p:cNvPr>
            <p:cNvSpPr/>
            <p:nvPr/>
          </p:nvSpPr>
          <p:spPr>
            <a:xfrm>
              <a:off x="2072487" y="2180729"/>
              <a:ext cx="830369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5F9401-79F2-1E75-86C1-97698251C2CA}"/>
                </a:ext>
              </a:extLst>
            </p:cNvPr>
            <p:cNvSpPr/>
            <p:nvPr/>
          </p:nvSpPr>
          <p:spPr>
            <a:xfrm>
              <a:off x="4526964" y="2178360"/>
              <a:ext cx="1211017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0F1BA5-4B97-2EA5-9B66-8D95A76795B9}"/>
                </a:ext>
              </a:extLst>
            </p:cNvPr>
            <p:cNvSpPr/>
            <p:nvPr/>
          </p:nvSpPr>
          <p:spPr>
            <a:xfrm>
              <a:off x="2790944" y="2649411"/>
              <a:ext cx="911525" cy="2037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A5627F-E144-0C96-F59F-37EFC7B5F0AC}"/>
                </a:ext>
              </a:extLst>
            </p:cNvPr>
            <p:cNvSpPr/>
            <p:nvPr/>
          </p:nvSpPr>
          <p:spPr>
            <a:xfrm>
              <a:off x="5132775" y="2656106"/>
              <a:ext cx="911525" cy="2037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9C62EA-20AB-38AB-C4C9-8541ABC5541C}"/>
                </a:ext>
              </a:extLst>
            </p:cNvPr>
            <p:cNvSpPr/>
            <p:nvPr/>
          </p:nvSpPr>
          <p:spPr>
            <a:xfrm>
              <a:off x="1017541" y="2180729"/>
              <a:ext cx="501622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1D7A93-7434-C2AD-2C0F-1FBE7FC4EEC9}"/>
              </a:ext>
            </a:extLst>
          </p:cNvPr>
          <p:cNvGrpSpPr/>
          <p:nvPr/>
        </p:nvGrpSpPr>
        <p:grpSpPr>
          <a:xfrm>
            <a:off x="1712766" y="3210086"/>
            <a:ext cx="1838325" cy="702007"/>
            <a:chOff x="904875" y="3079808"/>
            <a:chExt cx="1838325" cy="70200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4B315B-8595-4B5E-A40A-34F35A420D8E}"/>
                </a:ext>
              </a:extLst>
            </p:cNvPr>
            <p:cNvSpPr/>
            <p:nvPr/>
          </p:nvSpPr>
          <p:spPr>
            <a:xfrm>
              <a:off x="904875" y="3079808"/>
              <a:ext cx="730406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17C6-284F-AAF6-B92C-0136448FA009}"/>
                </a:ext>
              </a:extLst>
            </p:cNvPr>
            <p:cNvSpPr/>
            <p:nvPr/>
          </p:nvSpPr>
          <p:spPr>
            <a:xfrm>
              <a:off x="1376589" y="3344597"/>
              <a:ext cx="1090840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2DA0438-52D4-7FB6-5736-293A6B43535C}"/>
                </a:ext>
              </a:extLst>
            </p:cNvPr>
            <p:cNvSpPr/>
            <p:nvPr/>
          </p:nvSpPr>
          <p:spPr>
            <a:xfrm>
              <a:off x="1700104" y="3578016"/>
              <a:ext cx="1043096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1BDBEBB-46EE-7FFF-0D91-B603B262EAFB}"/>
              </a:ext>
            </a:extLst>
          </p:cNvPr>
          <p:cNvSpPr/>
          <p:nvPr/>
        </p:nvSpPr>
        <p:spPr>
          <a:xfrm>
            <a:off x="1146629" y="599925"/>
            <a:ext cx="6637866" cy="239025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F3C4A-99E9-6055-962D-774DAB2AB82F}"/>
              </a:ext>
            </a:extLst>
          </p:cNvPr>
          <p:cNvSpPr/>
          <p:nvPr/>
        </p:nvSpPr>
        <p:spPr>
          <a:xfrm>
            <a:off x="1354667" y="3021292"/>
            <a:ext cx="6474626" cy="4195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FC3AC8-9CE1-233E-A283-01CE9D1813B0}"/>
              </a:ext>
            </a:extLst>
          </p:cNvPr>
          <p:cNvSpPr/>
          <p:nvPr/>
        </p:nvSpPr>
        <p:spPr>
          <a:xfrm>
            <a:off x="1468696" y="3193047"/>
            <a:ext cx="6474626" cy="9677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241806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89603-42BD-BF0F-D07C-CC6483350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90" r="8532" b="398"/>
          <a:stretch/>
        </p:blipFill>
        <p:spPr>
          <a:xfrm>
            <a:off x="796567" y="609600"/>
            <a:ext cx="7757873" cy="1025676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8CBBF63-90FB-3914-724D-D8B198185D86}"/>
              </a:ext>
            </a:extLst>
          </p:cNvPr>
          <p:cNvSpPr/>
          <p:nvPr/>
        </p:nvSpPr>
        <p:spPr>
          <a:xfrm>
            <a:off x="7141028" y="1088167"/>
            <a:ext cx="1572381" cy="251985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34604-44EC-DA93-D2E0-4E138EDC6268}"/>
              </a:ext>
            </a:extLst>
          </p:cNvPr>
          <p:cNvSpPr txBox="1"/>
          <p:nvPr/>
        </p:nvSpPr>
        <p:spPr>
          <a:xfrm>
            <a:off x="1288747" y="2158015"/>
            <a:ext cx="656650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1" u="none" strike="noStrike" baseline="0" dirty="0"/>
              <a:t>energetic </a:t>
            </a:r>
            <a:r>
              <a:rPr lang="en-US" sz="1400" b="0" i="0" u="none" strike="noStrike" baseline="0" dirty="0"/>
              <a:t>point of view;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elevation</a:t>
            </a:r>
            <a:r>
              <a:rPr lang="en-US" sz="1400" b="0" i="0" u="none" strike="noStrike" baseline="0" dirty="0"/>
              <a:t> related changes neglected; due to KE-PE recovery.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/>
              <a:t>Part of </a:t>
            </a:r>
            <a:r>
              <a:rPr lang="en-US" sz="1400" b="0" i="1" u="none" strike="noStrike" baseline="0" dirty="0">
                <a:solidFill>
                  <a:schemeClr val="accent2"/>
                </a:solidFill>
              </a:rPr>
              <a:t>acceleration</a:t>
            </a:r>
            <a:r>
              <a:rPr lang="en-US" sz="1400" b="0" i="0" u="none" strike="noStrike" baseline="0" dirty="0"/>
              <a:t> can be recovered with regenerative braking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/>
              <a:t>Major losses due to </a:t>
            </a:r>
            <a:r>
              <a:rPr lang="en-US" sz="1400" b="0" i="1" u="none" strike="noStrike" baseline="0" dirty="0">
                <a:solidFill>
                  <a:srgbClr val="FF0000"/>
                </a:solidFill>
              </a:rPr>
              <a:t>rolling resistance </a:t>
            </a:r>
            <a:r>
              <a:rPr lang="en-US" sz="1400" b="0" i="0" u="none" strike="noStrike" baseline="0" dirty="0"/>
              <a:t>and </a:t>
            </a:r>
            <a:r>
              <a:rPr lang="en-US" sz="1400" b="0" i="1" u="none" strike="noStrike" baseline="0" dirty="0">
                <a:solidFill>
                  <a:srgbClr val="FF0000"/>
                </a:solidFill>
              </a:rPr>
              <a:t>aerodynamic resistance; </a:t>
            </a:r>
            <a:r>
              <a:rPr lang="en-US" sz="1400" b="0" u="none" strike="noStrike" baseline="0" dirty="0">
                <a:solidFill>
                  <a:schemeClr val="tx1">
                    <a:lumMod val="50000"/>
                  </a:schemeClr>
                </a:solidFill>
              </a:rPr>
              <a:t>as energy is dissipated to heat</a:t>
            </a:r>
            <a:endParaRPr lang="en-US" sz="1400" b="0" i="1" u="none" strike="noStrike" baseline="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22162F-FBA2-4767-899A-97BE57697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3" b="50064"/>
          <a:stretch/>
        </p:blipFill>
        <p:spPr>
          <a:xfrm>
            <a:off x="1209381" y="808016"/>
            <a:ext cx="6512219" cy="2150642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16725" cy="1072753"/>
          </a:xfrm>
        </p:spPr>
        <p:txBody>
          <a:bodyPr>
            <a:normAutofit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0409A-4F88-788E-2ADB-705C8A717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9" t="57332" r="2110" b="23403"/>
          <a:stretch/>
        </p:blipFill>
        <p:spPr>
          <a:xfrm>
            <a:off x="1468696" y="3223447"/>
            <a:ext cx="5196114" cy="852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4F36A-30F1-FEEE-E64D-574E027F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90" r="8532"/>
          <a:stretch/>
        </p:blipFill>
        <p:spPr>
          <a:xfrm>
            <a:off x="2117368" y="4343179"/>
            <a:ext cx="4909264" cy="66596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67BE86C-876E-9EC7-8002-EE4947AA7000}"/>
              </a:ext>
            </a:extLst>
          </p:cNvPr>
          <p:cNvGrpSpPr/>
          <p:nvPr/>
        </p:nvGrpSpPr>
        <p:grpSpPr>
          <a:xfrm>
            <a:off x="1308785" y="771141"/>
            <a:ext cx="5691867" cy="1031604"/>
            <a:chOff x="500894" y="640863"/>
            <a:chExt cx="5691867" cy="1031604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726DB319-0242-9E11-5012-621DD17A3085}"/>
                </a:ext>
              </a:extLst>
            </p:cNvPr>
            <p:cNvSpPr/>
            <p:nvPr/>
          </p:nvSpPr>
          <p:spPr>
            <a:xfrm>
              <a:off x="861332" y="640863"/>
              <a:ext cx="1190020" cy="267396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0C109740-DC1A-8B07-71D8-B8AF6CF9353A}"/>
                </a:ext>
              </a:extLst>
            </p:cNvPr>
            <p:cNvSpPr/>
            <p:nvPr/>
          </p:nvSpPr>
          <p:spPr>
            <a:xfrm>
              <a:off x="1635281" y="908259"/>
              <a:ext cx="3376986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C49B72E2-CCF7-EF86-6614-8B6E270A8D8A}"/>
                </a:ext>
              </a:extLst>
            </p:cNvPr>
            <p:cNvSpPr/>
            <p:nvPr/>
          </p:nvSpPr>
          <p:spPr>
            <a:xfrm>
              <a:off x="500894" y="1116280"/>
              <a:ext cx="711200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F3410D05-044C-4CA4-1C98-7D084D4CB068}"/>
                </a:ext>
              </a:extLst>
            </p:cNvPr>
            <p:cNvSpPr/>
            <p:nvPr/>
          </p:nvSpPr>
          <p:spPr>
            <a:xfrm>
              <a:off x="1477963" y="1115870"/>
              <a:ext cx="989466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54ECB17D-8606-066B-C841-41293EF790F8}"/>
                </a:ext>
              </a:extLst>
            </p:cNvPr>
            <p:cNvSpPr/>
            <p:nvPr/>
          </p:nvSpPr>
          <p:spPr>
            <a:xfrm>
              <a:off x="3096304" y="1487316"/>
              <a:ext cx="3096457" cy="185151"/>
            </a:xfrm>
            <a:prstGeom prst="frame">
              <a:avLst>
                <a:gd name="adj1" fmla="val 164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B9F792-214E-1186-9A20-5F8CE3A1F10E}"/>
              </a:ext>
            </a:extLst>
          </p:cNvPr>
          <p:cNvGrpSpPr/>
          <p:nvPr/>
        </p:nvGrpSpPr>
        <p:grpSpPr>
          <a:xfrm>
            <a:off x="1825432" y="2308638"/>
            <a:ext cx="5026759" cy="681545"/>
            <a:chOff x="1017541" y="2178360"/>
            <a:chExt cx="5026759" cy="6815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B2C48C-94C7-FAA2-6DD9-EC1A4FB2806E}"/>
                </a:ext>
              </a:extLst>
            </p:cNvPr>
            <p:cNvSpPr/>
            <p:nvPr/>
          </p:nvSpPr>
          <p:spPr>
            <a:xfrm>
              <a:off x="2072487" y="2180729"/>
              <a:ext cx="830369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5F9401-79F2-1E75-86C1-97698251C2CA}"/>
                </a:ext>
              </a:extLst>
            </p:cNvPr>
            <p:cNvSpPr/>
            <p:nvPr/>
          </p:nvSpPr>
          <p:spPr>
            <a:xfrm>
              <a:off x="4526964" y="2178360"/>
              <a:ext cx="1211017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0F1BA5-4B97-2EA5-9B66-8D95A76795B9}"/>
                </a:ext>
              </a:extLst>
            </p:cNvPr>
            <p:cNvSpPr/>
            <p:nvPr/>
          </p:nvSpPr>
          <p:spPr>
            <a:xfrm>
              <a:off x="2790944" y="2649411"/>
              <a:ext cx="911525" cy="2037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A5627F-E144-0C96-F59F-37EFC7B5F0AC}"/>
                </a:ext>
              </a:extLst>
            </p:cNvPr>
            <p:cNvSpPr/>
            <p:nvPr/>
          </p:nvSpPr>
          <p:spPr>
            <a:xfrm>
              <a:off x="5132775" y="2656106"/>
              <a:ext cx="911525" cy="2037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9C62EA-20AB-38AB-C4C9-8541ABC5541C}"/>
                </a:ext>
              </a:extLst>
            </p:cNvPr>
            <p:cNvSpPr/>
            <p:nvPr/>
          </p:nvSpPr>
          <p:spPr>
            <a:xfrm>
              <a:off x="1017541" y="2180729"/>
              <a:ext cx="501622" cy="1851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1D7A93-7434-C2AD-2C0F-1FBE7FC4EEC9}"/>
              </a:ext>
            </a:extLst>
          </p:cNvPr>
          <p:cNvGrpSpPr/>
          <p:nvPr/>
        </p:nvGrpSpPr>
        <p:grpSpPr>
          <a:xfrm>
            <a:off x="1712766" y="3210086"/>
            <a:ext cx="1838325" cy="702007"/>
            <a:chOff x="904875" y="3079808"/>
            <a:chExt cx="1838325" cy="70200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4B315B-8595-4B5E-A40A-34F35A420D8E}"/>
                </a:ext>
              </a:extLst>
            </p:cNvPr>
            <p:cNvSpPr/>
            <p:nvPr/>
          </p:nvSpPr>
          <p:spPr>
            <a:xfrm>
              <a:off x="904875" y="3079808"/>
              <a:ext cx="730406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2417C6-284F-AAF6-B92C-0136448FA009}"/>
                </a:ext>
              </a:extLst>
            </p:cNvPr>
            <p:cNvSpPr/>
            <p:nvPr/>
          </p:nvSpPr>
          <p:spPr>
            <a:xfrm>
              <a:off x="1376589" y="3344597"/>
              <a:ext cx="1090840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2DA0438-52D4-7FB6-5736-293A6B43535C}"/>
                </a:ext>
              </a:extLst>
            </p:cNvPr>
            <p:cNvSpPr/>
            <p:nvPr/>
          </p:nvSpPr>
          <p:spPr>
            <a:xfrm>
              <a:off x="1700104" y="3578016"/>
              <a:ext cx="1043096" cy="20379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1BDBEBB-46EE-7FFF-0D91-B603B262EAFB}"/>
              </a:ext>
            </a:extLst>
          </p:cNvPr>
          <p:cNvSpPr/>
          <p:nvPr/>
        </p:nvSpPr>
        <p:spPr>
          <a:xfrm>
            <a:off x="1146629" y="599925"/>
            <a:ext cx="6637866" cy="151793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F3C4A-99E9-6055-962D-774DAB2AB82F}"/>
              </a:ext>
            </a:extLst>
          </p:cNvPr>
          <p:cNvSpPr/>
          <p:nvPr/>
        </p:nvSpPr>
        <p:spPr>
          <a:xfrm>
            <a:off x="1354667" y="3021292"/>
            <a:ext cx="6474626" cy="19878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471243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89603-42BD-BF0F-D07C-CC6483350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90" r="8532" b="398"/>
          <a:stretch/>
        </p:blipFill>
        <p:spPr>
          <a:xfrm>
            <a:off x="796567" y="609600"/>
            <a:ext cx="7757873" cy="1025676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8CBBF63-90FB-3914-724D-D8B198185D86}"/>
              </a:ext>
            </a:extLst>
          </p:cNvPr>
          <p:cNvSpPr/>
          <p:nvPr/>
        </p:nvSpPr>
        <p:spPr>
          <a:xfrm>
            <a:off x="7141028" y="1088167"/>
            <a:ext cx="1572381" cy="251985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A98A3D-F657-DB79-9BF5-D30B53B93A29}"/>
              </a:ext>
            </a:extLst>
          </p:cNvPr>
          <p:cNvGrpSpPr/>
          <p:nvPr/>
        </p:nvGrpSpPr>
        <p:grpSpPr>
          <a:xfrm>
            <a:off x="1392250" y="2153401"/>
            <a:ext cx="6566505" cy="1815882"/>
            <a:chOff x="1392250" y="2153401"/>
            <a:chExt cx="6566505" cy="18158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534604-44EC-DA93-D2E0-4E138EDC6268}"/>
                </a:ext>
              </a:extLst>
            </p:cNvPr>
            <p:cNvSpPr txBox="1"/>
            <p:nvPr/>
          </p:nvSpPr>
          <p:spPr>
            <a:xfrm>
              <a:off x="1392250" y="2153401"/>
              <a:ext cx="6566505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en-US" sz="1400" b="0" u="none" strike="noStrike" baseline="0" dirty="0"/>
                <a:t>Assuming</a:t>
              </a:r>
            </a:p>
            <a:p>
              <a:pPr marL="628650" lvl="1" indent="-285750">
                <a:buFont typeface="Arial" panose="020B0604020202020204" pitchFamily="34" charset="0"/>
                <a:buChar char="•"/>
              </a:pPr>
              <a:r>
                <a:rPr lang="en-US" sz="1400" b="0" i="0" u="none" strike="noStrike" baseline="0" dirty="0"/>
                <a:t>fuel cell of average efficiency 45%</a:t>
              </a:r>
            </a:p>
            <a:p>
              <a:pPr lvl="1"/>
              <a:endParaRPr lang="en-US" sz="1400" b="0" i="0" u="none" strike="noStrike" baseline="0" dirty="0"/>
            </a:p>
            <a:p>
              <a:pPr marL="628650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Required range = 200km</a:t>
              </a:r>
            </a:p>
            <a:p>
              <a:pPr lvl="1"/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628650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Average speed = 70 kmph</a:t>
              </a:r>
            </a:p>
            <a:p>
              <a:pPr marL="628650" lvl="1" indent="-2857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628650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Hydrogen energy content (LHV)                     = 120 MJ / kg</a:t>
              </a:r>
              <a:endParaRPr lang="en-US" sz="1400" b="0" u="none" strike="noStrike" baseline="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380766-5AB5-BE8F-5450-44E23C83C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276" y="3687720"/>
              <a:ext cx="856637" cy="269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9093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31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89603-42BD-BF0F-D07C-CC6483350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90" r="8532" b="398"/>
          <a:stretch/>
        </p:blipFill>
        <p:spPr>
          <a:xfrm>
            <a:off x="786891" y="609600"/>
            <a:ext cx="7757873" cy="1025676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8CBBF63-90FB-3914-724D-D8B198185D86}"/>
              </a:ext>
            </a:extLst>
          </p:cNvPr>
          <p:cNvSpPr/>
          <p:nvPr/>
        </p:nvSpPr>
        <p:spPr>
          <a:xfrm>
            <a:off x="7141028" y="1088167"/>
            <a:ext cx="1572381" cy="251985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C2F23C-EA14-C57C-66F1-604FD8FDF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913" y="3480211"/>
            <a:ext cx="4293656" cy="1010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7E9E5E-5214-9C20-59D2-598916B25625}"/>
                  </a:ext>
                </a:extLst>
              </p:cNvPr>
              <p:cNvSpPr txBox="1"/>
              <p:nvPr/>
            </p:nvSpPr>
            <p:spPr>
              <a:xfrm>
                <a:off x="3088608" y="2008689"/>
                <a:ext cx="3462172" cy="4554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𝑟𝑒𝑞𝑢𝑖𝑟𝑒𝑑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𝑎𝑣𝑎𝑖𝑙𝑎𝑏𝑙𝑒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DK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𝐿𝐻𝑉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DK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7E9E5E-5214-9C20-59D2-598916B25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08" y="2008689"/>
                <a:ext cx="3462172" cy="455446"/>
              </a:xfrm>
              <a:prstGeom prst="rect">
                <a:avLst/>
              </a:prstGeom>
              <a:blipFill>
                <a:blip r:embed="rId4"/>
                <a:stretch>
                  <a:fillRect t="-4054" b="-12162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1DB3883-DFF3-6621-DE23-B1341460EF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96" t="31565" r="2743" b="48339"/>
          <a:stretch/>
        </p:blipFill>
        <p:spPr>
          <a:xfrm>
            <a:off x="933602" y="2732372"/>
            <a:ext cx="7464450" cy="35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85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32</a:t>
            </a:fld>
            <a:endParaRPr 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89603-42BD-BF0F-D07C-CC6483350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90" r="8532" b="398"/>
          <a:stretch/>
        </p:blipFill>
        <p:spPr>
          <a:xfrm>
            <a:off x="786891" y="609600"/>
            <a:ext cx="7757873" cy="1025676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8CBBF63-90FB-3914-724D-D8B198185D86}"/>
              </a:ext>
            </a:extLst>
          </p:cNvPr>
          <p:cNvSpPr/>
          <p:nvPr/>
        </p:nvSpPr>
        <p:spPr>
          <a:xfrm>
            <a:off x="7141028" y="1088167"/>
            <a:ext cx="1572381" cy="251985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793038-0FB4-F6F4-0B95-8BEF90F31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293" y="2069504"/>
            <a:ext cx="7280382" cy="22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4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BCB140-735B-1CA1-B4FB-D972B14A50CC}"/>
              </a:ext>
            </a:extLst>
          </p:cNvPr>
          <p:cNvSpPr/>
          <p:nvPr/>
        </p:nvSpPr>
        <p:spPr>
          <a:xfrm>
            <a:off x="1992307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5F933-CA39-4E5F-D0BB-7836D53F7AA3}"/>
              </a:ext>
            </a:extLst>
          </p:cNvPr>
          <p:cNvSpPr/>
          <p:nvPr/>
        </p:nvSpPr>
        <p:spPr>
          <a:xfrm>
            <a:off x="1992307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EE1911-FB75-D492-D232-483F000E2F76}"/>
              </a:ext>
            </a:extLst>
          </p:cNvPr>
          <p:cNvSpPr/>
          <p:nvPr/>
        </p:nvSpPr>
        <p:spPr>
          <a:xfrm>
            <a:off x="1992307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E9A0AD-566B-5FD0-E1F5-E729AB958C57}"/>
              </a:ext>
            </a:extLst>
          </p:cNvPr>
          <p:cNvSpPr/>
          <p:nvPr/>
        </p:nvSpPr>
        <p:spPr>
          <a:xfrm>
            <a:off x="1992307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9BD150-622B-8E1D-DF21-E708AB74BDAD}"/>
              </a:ext>
            </a:extLst>
          </p:cNvPr>
          <p:cNvSpPr/>
          <p:nvPr/>
        </p:nvSpPr>
        <p:spPr>
          <a:xfrm>
            <a:off x="1992307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95898B-80A8-8B6B-4052-477C0F3498B0}"/>
              </a:ext>
            </a:extLst>
          </p:cNvPr>
          <p:cNvSpPr/>
          <p:nvPr/>
        </p:nvSpPr>
        <p:spPr>
          <a:xfrm>
            <a:off x="2592381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B1BD2C-1A09-CBC5-2D4A-8857F0969FAE}"/>
              </a:ext>
            </a:extLst>
          </p:cNvPr>
          <p:cNvSpPr/>
          <p:nvPr/>
        </p:nvSpPr>
        <p:spPr>
          <a:xfrm>
            <a:off x="2592381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2EE8E-7C10-2003-C9F7-75577FAA2403}"/>
              </a:ext>
            </a:extLst>
          </p:cNvPr>
          <p:cNvSpPr/>
          <p:nvPr/>
        </p:nvSpPr>
        <p:spPr>
          <a:xfrm>
            <a:off x="2592381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75B62F-D4D6-E89F-FF68-32C15F710A24}"/>
              </a:ext>
            </a:extLst>
          </p:cNvPr>
          <p:cNvSpPr/>
          <p:nvPr/>
        </p:nvSpPr>
        <p:spPr>
          <a:xfrm>
            <a:off x="2592381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67A57D-6AAF-2005-7813-CBA3855AB954}"/>
              </a:ext>
            </a:extLst>
          </p:cNvPr>
          <p:cNvSpPr/>
          <p:nvPr/>
        </p:nvSpPr>
        <p:spPr>
          <a:xfrm>
            <a:off x="2592381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D5312D-E4DE-FAFC-C3BB-DEF6D81486B7}"/>
              </a:ext>
            </a:extLst>
          </p:cNvPr>
          <p:cNvSpPr/>
          <p:nvPr/>
        </p:nvSpPr>
        <p:spPr>
          <a:xfrm>
            <a:off x="3192455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68F3A9-A15B-FCAD-C732-E0F57E055690}"/>
              </a:ext>
            </a:extLst>
          </p:cNvPr>
          <p:cNvSpPr/>
          <p:nvPr/>
        </p:nvSpPr>
        <p:spPr>
          <a:xfrm>
            <a:off x="3192455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34F6D-43D0-846F-6423-CB8FBDECE302}"/>
              </a:ext>
            </a:extLst>
          </p:cNvPr>
          <p:cNvSpPr/>
          <p:nvPr/>
        </p:nvSpPr>
        <p:spPr>
          <a:xfrm>
            <a:off x="3192455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7B4CBE-6760-FEE9-2F42-D10FDA2A6EE4}"/>
              </a:ext>
            </a:extLst>
          </p:cNvPr>
          <p:cNvSpPr/>
          <p:nvPr/>
        </p:nvSpPr>
        <p:spPr>
          <a:xfrm>
            <a:off x="3192455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C4ABFEF-B22A-3474-3AFA-61FC6ED301C9}"/>
              </a:ext>
            </a:extLst>
          </p:cNvPr>
          <p:cNvSpPr/>
          <p:nvPr/>
        </p:nvSpPr>
        <p:spPr>
          <a:xfrm>
            <a:off x="3192455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7AC460-BE85-E750-1FEE-D286DE2A2BFD}"/>
              </a:ext>
            </a:extLst>
          </p:cNvPr>
          <p:cNvSpPr/>
          <p:nvPr/>
        </p:nvSpPr>
        <p:spPr>
          <a:xfrm>
            <a:off x="3815303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D8EC6-316B-7C0F-67EA-3838766C4F6B}"/>
              </a:ext>
            </a:extLst>
          </p:cNvPr>
          <p:cNvSpPr/>
          <p:nvPr/>
        </p:nvSpPr>
        <p:spPr>
          <a:xfrm>
            <a:off x="3815303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9F058-AEBF-816D-8413-DB32509315E8}"/>
              </a:ext>
            </a:extLst>
          </p:cNvPr>
          <p:cNvSpPr/>
          <p:nvPr/>
        </p:nvSpPr>
        <p:spPr>
          <a:xfrm>
            <a:off x="3815303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94A4AA-985B-4AA7-384A-68E087602E84}"/>
              </a:ext>
            </a:extLst>
          </p:cNvPr>
          <p:cNvSpPr/>
          <p:nvPr/>
        </p:nvSpPr>
        <p:spPr>
          <a:xfrm>
            <a:off x="3815303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13DBCA-ADD6-F1BD-7FD5-6529731884F1}"/>
              </a:ext>
            </a:extLst>
          </p:cNvPr>
          <p:cNvSpPr/>
          <p:nvPr/>
        </p:nvSpPr>
        <p:spPr>
          <a:xfrm>
            <a:off x="3815303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4AFC91-D6A3-BDCC-127A-A3028757CD42}"/>
              </a:ext>
            </a:extLst>
          </p:cNvPr>
          <p:cNvSpPr/>
          <p:nvPr/>
        </p:nvSpPr>
        <p:spPr>
          <a:xfrm>
            <a:off x="1477579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B600CF-6BBD-E976-1CEA-3C4C03A1EEF5}"/>
              </a:ext>
            </a:extLst>
          </p:cNvPr>
          <p:cNvSpPr/>
          <p:nvPr/>
        </p:nvSpPr>
        <p:spPr>
          <a:xfrm>
            <a:off x="1477579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0E2BB9-C8C7-156E-20B1-36705456D2F6}"/>
              </a:ext>
            </a:extLst>
          </p:cNvPr>
          <p:cNvSpPr/>
          <p:nvPr/>
        </p:nvSpPr>
        <p:spPr>
          <a:xfrm>
            <a:off x="1477579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B67E2A-6F97-1FC5-45E8-DD4F01A0CD83}"/>
              </a:ext>
            </a:extLst>
          </p:cNvPr>
          <p:cNvSpPr/>
          <p:nvPr/>
        </p:nvSpPr>
        <p:spPr>
          <a:xfrm>
            <a:off x="1477579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23DBD7-6D97-A552-2A43-8CC9321A938E}"/>
              </a:ext>
            </a:extLst>
          </p:cNvPr>
          <p:cNvSpPr/>
          <p:nvPr/>
        </p:nvSpPr>
        <p:spPr>
          <a:xfrm>
            <a:off x="1477579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0" t="57332" r="34309" b="38165"/>
          <a:stretch/>
        </p:blipFill>
        <p:spPr>
          <a:xfrm>
            <a:off x="405712" y="690365"/>
            <a:ext cx="4969412" cy="2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BCB140-735B-1CA1-B4FB-D972B14A50CC}"/>
              </a:ext>
            </a:extLst>
          </p:cNvPr>
          <p:cNvSpPr/>
          <p:nvPr/>
        </p:nvSpPr>
        <p:spPr>
          <a:xfrm>
            <a:off x="6571666" y="240968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5F933-CA39-4E5F-D0BB-7836D53F7AA3}"/>
              </a:ext>
            </a:extLst>
          </p:cNvPr>
          <p:cNvSpPr/>
          <p:nvPr/>
        </p:nvSpPr>
        <p:spPr>
          <a:xfrm>
            <a:off x="6571666" y="259674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EE1911-FB75-D492-D232-483F000E2F76}"/>
              </a:ext>
            </a:extLst>
          </p:cNvPr>
          <p:cNvSpPr/>
          <p:nvPr/>
        </p:nvSpPr>
        <p:spPr>
          <a:xfrm>
            <a:off x="6571666" y="277730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95898B-80A8-8B6B-4052-477C0F3498B0}"/>
              </a:ext>
            </a:extLst>
          </p:cNvPr>
          <p:cNvSpPr/>
          <p:nvPr/>
        </p:nvSpPr>
        <p:spPr>
          <a:xfrm>
            <a:off x="7171740" y="240968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B1BD2C-1A09-CBC5-2D4A-8857F0969FAE}"/>
              </a:ext>
            </a:extLst>
          </p:cNvPr>
          <p:cNvSpPr/>
          <p:nvPr/>
        </p:nvSpPr>
        <p:spPr>
          <a:xfrm>
            <a:off x="7171740" y="259674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2EE8E-7C10-2003-C9F7-75577FAA2403}"/>
              </a:ext>
            </a:extLst>
          </p:cNvPr>
          <p:cNvSpPr/>
          <p:nvPr/>
        </p:nvSpPr>
        <p:spPr>
          <a:xfrm>
            <a:off x="7171740" y="277730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D5312D-E4DE-FAFC-C3BB-DEF6D81486B7}"/>
              </a:ext>
            </a:extLst>
          </p:cNvPr>
          <p:cNvSpPr/>
          <p:nvPr/>
        </p:nvSpPr>
        <p:spPr>
          <a:xfrm>
            <a:off x="7771814" y="240968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7AC460-BE85-E750-1FEE-D286DE2A2BFD}"/>
              </a:ext>
            </a:extLst>
          </p:cNvPr>
          <p:cNvSpPr/>
          <p:nvPr/>
        </p:nvSpPr>
        <p:spPr>
          <a:xfrm>
            <a:off x="8394662" y="240968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9F058-AEBF-816D-8413-DB32509315E8}"/>
              </a:ext>
            </a:extLst>
          </p:cNvPr>
          <p:cNvSpPr/>
          <p:nvPr/>
        </p:nvSpPr>
        <p:spPr>
          <a:xfrm>
            <a:off x="8394662" y="277730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4AFC91-D6A3-BDCC-127A-A3028757CD42}"/>
              </a:ext>
            </a:extLst>
          </p:cNvPr>
          <p:cNvSpPr/>
          <p:nvPr/>
        </p:nvSpPr>
        <p:spPr>
          <a:xfrm>
            <a:off x="6056938" y="240968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B600CF-6BBD-E976-1CEA-3C4C03A1EEF5}"/>
              </a:ext>
            </a:extLst>
          </p:cNvPr>
          <p:cNvSpPr/>
          <p:nvPr/>
        </p:nvSpPr>
        <p:spPr>
          <a:xfrm>
            <a:off x="6056938" y="259674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0E2BB9-C8C7-156E-20B1-36705456D2F6}"/>
              </a:ext>
            </a:extLst>
          </p:cNvPr>
          <p:cNvSpPr/>
          <p:nvPr/>
        </p:nvSpPr>
        <p:spPr>
          <a:xfrm>
            <a:off x="6056938" y="2777302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0" t="57332" r="34309" b="38165"/>
          <a:stretch/>
        </p:blipFill>
        <p:spPr>
          <a:xfrm>
            <a:off x="405712" y="690365"/>
            <a:ext cx="4969412" cy="2917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1D339-4AA3-FC1C-2ADB-54ACA9B52FBA}"/>
                  </a:ext>
                </a:extLst>
              </p:cNvPr>
              <p:cNvSpPr txBox="1"/>
              <p:nvPr/>
            </p:nvSpPr>
            <p:spPr>
              <a:xfrm>
                <a:off x="1302237" y="1792945"/>
                <a:ext cx="1267343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800" dirty="0"/>
                  <a:t>Grade =</a:t>
                </a:r>
                <a14:m>
                  <m:oMath xmlns:m="http://schemas.openxmlformats.org/officeDocument/2006/math">
                    <m:r>
                      <a:rPr lang="en-IN" sz="1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I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DK" sz="1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61D339-4AA3-FC1C-2ADB-54ACA9B52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37" y="1792945"/>
                <a:ext cx="1267343" cy="462947"/>
              </a:xfrm>
              <a:prstGeom prst="rect">
                <a:avLst/>
              </a:prstGeom>
              <a:blipFill>
                <a:blip r:embed="rId3"/>
                <a:stretch>
                  <a:fillRect l="-4327" b="-6579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45F740-7448-0BF6-BEF7-C86ADDA2318E}"/>
                  </a:ext>
                </a:extLst>
              </p:cNvPr>
              <p:cNvSpPr txBox="1"/>
              <p:nvPr/>
            </p:nvSpPr>
            <p:spPr>
              <a:xfrm>
                <a:off x="2859772" y="1758356"/>
                <a:ext cx="2129516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/>
                  <a:t> is increase in elevation with distance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DK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45F740-7448-0BF6-BEF7-C86ADDA23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772" y="1758356"/>
                <a:ext cx="2129516" cy="507831"/>
              </a:xfrm>
              <a:prstGeom prst="rect">
                <a:avLst/>
              </a:prstGeom>
              <a:blipFill>
                <a:blip r:embed="rId4"/>
                <a:stretch>
                  <a:fillRect l="-573" t="-1190" b="-10714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Triangle 1">
            <a:extLst>
              <a:ext uri="{FF2B5EF4-FFF2-40B4-BE49-F238E27FC236}">
                <a16:creationId xmlns:a16="http://schemas.microsoft.com/office/drawing/2014/main" id="{BEA8260A-81E3-7B5B-2C8A-00ABE639BF2F}"/>
              </a:ext>
            </a:extLst>
          </p:cNvPr>
          <p:cNvSpPr/>
          <p:nvPr/>
        </p:nvSpPr>
        <p:spPr>
          <a:xfrm>
            <a:off x="5687567" y="1444783"/>
            <a:ext cx="2815771" cy="96275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5F079E-7143-C13E-BBA5-350DF7DC0C28}"/>
              </a:ext>
            </a:extLst>
          </p:cNvPr>
          <p:cNvGrpSpPr/>
          <p:nvPr/>
        </p:nvGrpSpPr>
        <p:grpSpPr>
          <a:xfrm>
            <a:off x="5432900" y="2547853"/>
            <a:ext cx="3188016" cy="300082"/>
            <a:chOff x="853541" y="2973244"/>
            <a:chExt cx="3188016" cy="30008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4F78BE9-FC85-8541-E89D-7B6299FC31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541" y="2999827"/>
              <a:ext cx="31880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2958482-B7FD-D228-41AC-CCB3588FFE38}"/>
                    </a:ext>
                  </a:extLst>
                </p:cNvPr>
                <p:cNvSpPr txBox="1"/>
                <p:nvPr/>
              </p:nvSpPr>
              <p:spPr>
                <a:xfrm>
                  <a:off x="2210679" y="2973244"/>
                  <a:ext cx="363191" cy="3000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DK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2958482-B7FD-D228-41AC-CCB3588FFE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0679" y="2973244"/>
                  <a:ext cx="363191" cy="3000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585263-1D00-37E9-A9B0-E48BEC66666D}"/>
              </a:ext>
            </a:extLst>
          </p:cNvPr>
          <p:cNvGrpSpPr/>
          <p:nvPr/>
        </p:nvGrpSpPr>
        <p:grpSpPr>
          <a:xfrm>
            <a:off x="5344865" y="1406419"/>
            <a:ext cx="326670" cy="1098248"/>
            <a:chOff x="4067307" y="1870174"/>
            <a:chExt cx="326670" cy="1098248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B6AF70B-A70F-14C9-9748-53088D235161}"/>
                </a:ext>
              </a:extLst>
            </p:cNvPr>
            <p:cNvCxnSpPr/>
            <p:nvPr/>
          </p:nvCxnSpPr>
          <p:spPr>
            <a:xfrm flipV="1">
              <a:off x="4077310" y="1870174"/>
              <a:ext cx="0" cy="10982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54FB1A-C60F-6784-00E6-A7B172BC8B10}"/>
                    </a:ext>
                  </a:extLst>
                </p:cNvPr>
                <p:cNvSpPr txBox="1"/>
                <p:nvPr/>
              </p:nvSpPr>
              <p:spPr>
                <a:xfrm>
                  <a:off x="4067307" y="2344361"/>
                  <a:ext cx="326670" cy="3000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DK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54FB1A-C60F-6784-00E6-A7B172BC8B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307" y="2344361"/>
                  <a:ext cx="326670" cy="300082"/>
                </a:xfrm>
                <a:prstGeom prst="rect">
                  <a:avLst/>
                </a:prstGeom>
                <a:blipFill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BABCEB-EFF5-F495-D467-23996F65DE27}"/>
                  </a:ext>
                </a:extLst>
              </p:cNvPr>
              <p:cNvSpPr txBox="1"/>
              <p:nvPr/>
            </p:nvSpPr>
            <p:spPr>
              <a:xfrm>
                <a:off x="853541" y="1083733"/>
                <a:ext cx="435708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/>
                  <a:t>Considering the PNGV parameters, let the grade be defined through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BABCEB-EFF5-F495-D467-23996F65D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41" y="1083733"/>
                <a:ext cx="4357088" cy="507831"/>
              </a:xfrm>
              <a:prstGeom prst="rect">
                <a:avLst/>
              </a:prstGeom>
              <a:blipFill>
                <a:blip r:embed="rId7"/>
                <a:stretch>
                  <a:fillRect l="-140" t="-2410" b="-12048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E09C1A7-CD20-71B8-6D52-DA4CCD753557}"/>
              </a:ext>
            </a:extLst>
          </p:cNvPr>
          <p:cNvGrpSpPr/>
          <p:nvPr/>
        </p:nvGrpSpPr>
        <p:grpSpPr>
          <a:xfrm>
            <a:off x="7954229" y="1755051"/>
            <a:ext cx="540000" cy="540000"/>
            <a:chOff x="7954229" y="1755051"/>
            <a:chExt cx="540000" cy="540000"/>
          </a:xfrm>
        </p:grpSpPr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1442B27F-52BB-5EF0-4E53-432021CE0D15}"/>
                </a:ext>
              </a:extLst>
            </p:cNvPr>
            <p:cNvSpPr/>
            <p:nvPr/>
          </p:nvSpPr>
          <p:spPr>
            <a:xfrm>
              <a:off x="7954229" y="1755051"/>
              <a:ext cx="540000" cy="540000"/>
            </a:xfrm>
            <a:prstGeom prst="donut">
              <a:avLst>
                <a:gd name="adj" fmla="val 1458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271962-C758-D2FB-23B8-B97774E7C73B}"/>
                </a:ext>
              </a:extLst>
            </p:cNvPr>
            <p:cNvSpPr/>
            <p:nvPr/>
          </p:nvSpPr>
          <p:spPr>
            <a:xfrm>
              <a:off x="8169250" y="1971597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10CC23-4E05-1576-A0C4-BE2E647FA936}"/>
              </a:ext>
            </a:extLst>
          </p:cNvPr>
          <p:cNvGrpSpPr/>
          <p:nvPr/>
        </p:nvGrpSpPr>
        <p:grpSpPr>
          <a:xfrm>
            <a:off x="7685731" y="2078662"/>
            <a:ext cx="481413" cy="358098"/>
            <a:chOff x="7685731" y="2078662"/>
            <a:chExt cx="481413" cy="358098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BA750CB-F585-D494-C4F5-111E907F0FC3}"/>
                </a:ext>
              </a:extLst>
            </p:cNvPr>
            <p:cNvSpPr/>
            <p:nvPr/>
          </p:nvSpPr>
          <p:spPr>
            <a:xfrm rot="17731344" flipH="1">
              <a:off x="7918594" y="2184573"/>
              <a:ext cx="354461" cy="142639"/>
            </a:xfrm>
            <a:prstGeom prst="arc">
              <a:avLst>
                <a:gd name="adj1" fmla="val 16932218"/>
                <a:gd name="adj2" fmla="val 21374602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0FD4BA-F1FC-72E0-0528-AD54C06C7C10}"/>
                </a:ext>
              </a:extLst>
            </p:cNvPr>
            <p:cNvSpPr txBox="1"/>
            <p:nvPr/>
          </p:nvSpPr>
          <p:spPr>
            <a:xfrm>
              <a:off x="7685731" y="2128983"/>
              <a:ext cx="25938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1400" i="1" dirty="0"/>
                <a:t>α</a:t>
              </a:r>
              <a:endParaRPr lang="en-DK" i="1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B570FA1-D3E1-AFC1-B7BE-6B994FAD4258}"/>
              </a:ext>
            </a:extLst>
          </p:cNvPr>
          <p:cNvGrpSpPr/>
          <p:nvPr/>
        </p:nvGrpSpPr>
        <p:grpSpPr>
          <a:xfrm>
            <a:off x="842707" y="1083733"/>
            <a:ext cx="7343404" cy="2847549"/>
            <a:chOff x="842707" y="1088123"/>
            <a:chExt cx="7343404" cy="259445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697FE5F-2468-77CA-F15D-6E3D01BDB4EA}"/>
                </a:ext>
              </a:extLst>
            </p:cNvPr>
            <p:cNvGrpSpPr/>
            <p:nvPr/>
          </p:nvGrpSpPr>
          <p:grpSpPr>
            <a:xfrm>
              <a:off x="6306385" y="1088123"/>
              <a:ext cx="1879726" cy="849150"/>
              <a:chOff x="6306385" y="1088123"/>
              <a:chExt cx="1879726" cy="849150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96E2F3CF-ADC0-40B1-DCBD-2F62B407F0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06385" y="1316073"/>
                <a:ext cx="1879726" cy="62120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D6FFD91-3750-9DA4-8060-5E5E9F1F2D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32198" t="22248" r="61544" b="70083"/>
              <a:stretch/>
            </p:blipFill>
            <p:spPr>
              <a:xfrm>
                <a:off x="6569201" y="1088123"/>
                <a:ext cx="227866" cy="247732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292FE4D-F177-FE76-C1E3-D73F543B6DBA}"/>
                </a:ext>
              </a:extLst>
            </p:cNvPr>
            <p:cNvGrpSpPr/>
            <p:nvPr/>
          </p:nvGrpSpPr>
          <p:grpSpPr>
            <a:xfrm>
              <a:off x="842707" y="3382494"/>
              <a:ext cx="5214231" cy="300082"/>
              <a:chOff x="842707" y="3382494"/>
              <a:chExt cx="5214231" cy="300082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412DFB-2403-57C2-D81E-5A93C0D3DE47}"/>
                  </a:ext>
                </a:extLst>
              </p:cNvPr>
              <p:cNvSpPr txBox="1"/>
              <p:nvPr/>
            </p:nvSpPr>
            <p:spPr>
              <a:xfrm>
                <a:off x="842707" y="3382494"/>
                <a:ext cx="521423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/>
                  <a:t>Force         is exerted on the vehicle/wheel to move uphill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E46D204-7F5D-3A17-05F8-44BC87AF0D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32198" t="22248" r="61544" b="70083"/>
              <a:stretch/>
            </p:blipFill>
            <p:spPr>
              <a:xfrm>
                <a:off x="1777276" y="3399546"/>
                <a:ext cx="227866" cy="247732"/>
              </a:xfrm>
              <a:prstGeom prst="rect">
                <a:avLst/>
              </a:prstGeom>
            </p:spPr>
          </p:pic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10C7721-8F51-B7EF-FAED-9D6135C0571D}"/>
              </a:ext>
            </a:extLst>
          </p:cNvPr>
          <p:cNvGrpSpPr/>
          <p:nvPr/>
        </p:nvGrpSpPr>
        <p:grpSpPr>
          <a:xfrm>
            <a:off x="853540" y="1851914"/>
            <a:ext cx="8216300" cy="2534181"/>
            <a:chOff x="853540" y="1851914"/>
            <a:chExt cx="8216300" cy="2534181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528B575-802B-3DE4-4F8D-9B69533622A9}"/>
                </a:ext>
              </a:extLst>
            </p:cNvPr>
            <p:cNvCxnSpPr>
              <a:cxnSpLocks/>
            </p:cNvCxnSpPr>
            <p:nvPr/>
          </p:nvCxnSpPr>
          <p:spPr>
            <a:xfrm>
              <a:off x="8272449" y="2052234"/>
              <a:ext cx="434560" cy="148287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6706BFB-29FC-0D6C-1F1E-0ACA4B0E2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4015" t="35653" r="20828" b="56991"/>
            <a:stretch/>
          </p:blipFill>
          <p:spPr>
            <a:xfrm>
              <a:off x="8558924" y="1851914"/>
              <a:ext cx="198929" cy="251650"/>
            </a:xfrm>
            <a:prstGeom prst="rect">
              <a:avLst/>
            </a:prstGeom>
          </p:spPr>
        </p:pic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89C945D-306F-071C-3ABA-806039DD6D93}"/>
                </a:ext>
              </a:extLst>
            </p:cNvPr>
            <p:cNvCxnSpPr>
              <a:cxnSpLocks/>
            </p:cNvCxnSpPr>
            <p:nvPr/>
          </p:nvCxnSpPr>
          <p:spPr>
            <a:xfrm>
              <a:off x="8707009" y="2200521"/>
              <a:ext cx="272496" cy="92985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26238E15-2B5E-6AC7-78A0-FCFA13230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0503" t="38332" r="12585" b="54595"/>
            <a:stretch/>
          </p:blipFill>
          <p:spPr>
            <a:xfrm>
              <a:off x="8853208" y="2003365"/>
              <a:ext cx="216632" cy="196651"/>
            </a:xfrm>
            <a:prstGeom prst="rect">
              <a:avLst/>
            </a:prstGeom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31F0C1C-0D92-BC1F-0936-83E1869DD359}"/>
                </a:ext>
              </a:extLst>
            </p:cNvPr>
            <p:cNvGrpSpPr/>
            <p:nvPr/>
          </p:nvGrpSpPr>
          <p:grpSpPr>
            <a:xfrm>
              <a:off x="853540" y="4052144"/>
              <a:ext cx="7852573" cy="333951"/>
              <a:chOff x="884724" y="3608284"/>
              <a:chExt cx="7852573" cy="333951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AD7FC2-3C4C-0581-55FE-DC24F25EAF76}"/>
                  </a:ext>
                </a:extLst>
              </p:cNvPr>
              <p:cNvSpPr txBox="1"/>
              <p:nvPr/>
            </p:nvSpPr>
            <p:spPr>
              <a:xfrm>
                <a:off x="884724" y="3642153"/>
                <a:ext cx="785257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/>
                  <a:t>The vehicle has to overcome rolling resistance     and aerodynamic drag </a:t>
                </a: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2D53186B-8DFE-4016-A620-F948DA1736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74015" t="35653" r="20828" b="56991"/>
              <a:stretch/>
            </p:blipFill>
            <p:spPr>
              <a:xfrm>
                <a:off x="4800177" y="3608284"/>
                <a:ext cx="198929" cy="251650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02CC3B9-3BD8-184C-692A-11FE43BBE2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80503" t="38332" r="12585" b="54595"/>
              <a:stretch/>
            </p:blipFill>
            <p:spPr>
              <a:xfrm>
                <a:off x="6724953" y="3625517"/>
                <a:ext cx="284912" cy="258633"/>
              </a:xfrm>
              <a:prstGeom prst="rect">
                <a:avLst/>
              </a:prstGeom>
            </p:spPr>
          </p:pic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B092C64-D3F0-1E03-3796-51523538FA07}"/>
              </a:ext>
            </a:extLst>
          </p:cNvPr>
          <p:cNvGrpSpPr/>
          <p:nvPr/>
        </p:nvGrpSpPr>
        <p:grpSpPr>
          <a:xfrm>
            <a:off x="865750" y="2079597"/>
            <a:ext cx="7810074" cy="1453141"/>
            <a:chOff x="865750" y="2079597"/>
            <a:chExt cx="7810074" cy="145314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32CB74E-A34D-0299-386F-3C52EE030D87}"/>
                </a:ext>
              </a:extLst>
            </p:cNvPr>
            <p:cNvGrpSpPr/>
            <p:nvPr/>
          </p:nvGrpSpPr>
          <p:grpSpPr>
            <a:xfrm>
              <a:off x="865750" y="2079597"/>
              <a:ext cx="7810074" cy="1453141"/>
              <a:chOff x="865750" y="2079597"/>
              <a:chExt cx="7810074" cy="145314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4F7A945-A40A-50F5-BA4F-B90BA476925C}"/>
                  </a:ext>
                </a:extLst>
              </p:cNvPr>
              <p:cNvGrpSpPr/>
              <p:nvPr/>
            </p:nvGrpSpPr>
            <p:grpSpPr>
              <a:xfrm>
                <a:off x="8223250" y="2079597"/>
                <a:ext cx="452574" cy="1094193"/>
                <a:chOff x="8223250" y="2079597"/>
                <a:chExt cx="452574" cy="1094193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76E1A0E4-A5B6-C5E4-02F1-2073C1A858A8}"/>
                    </a:ext>
                  </a:extLst>
                </p:cNvPr>
                <p:cNvCxnSpPr>
                  <a:cxnSpLocks/>
                  <a:stCxn id="15" idx="4"/>
                </p:cNvCxnSpPr>
                <p:nvPr/>
              </p:nvCxnSpPr>
              <p:spPr>
                <a:xfrm>
                  <a:off x="8223250" y="2079597"/>
                  <a:ext cx="0" cy="1094193"/>
                </a:xfrm>
                <a:prstGeom prst="straightConnector1">
                  <a:avLst/>
                </a:prstGeom>
                <a:ln w="28575"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DCA9E47D-8A26-0143-422E-4E92B16E75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65052" t="69893" r="25996" b="23545"/>
                <a:stretch/>
              </p:blipFill>
              <p:spPr>
                <a:xfrm>
                  <a:off x="8312633" y="2700578"/>
                  <a:ext cx="363191" cy="236146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F430434-040F-33CD-491D-AC0024C77D45}"/>
                  </a:ext>
                </a:extLst>
              </p:cNvPr>
              <p:cNvGrpSpPr/>
              <p:nvPr/>
            </p:nvGrpSpPr>
            <p:grpSpPr>
              <a:xfrm>
                <a:off x="865750" y="2547853"/>
                <a:ext cx="5970475" cy="984885"/>
                <a:chOff x="865750" y="2547853"/>
                <a:chExt cx="5970475" cy="984885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835949C-933C-39D7-B992-BABD9652C065}"/>
                    </a:ext>
                  </a:extLst>
                </p:cNvPr>
                <p:cNvSpPr txBox="1"/>
                <p:nvPr/>
              </p:nvSpPr>
              <p:spPr>
                <a:xfrm>
                  <a:off x="865750" y="2547853"/>
                  <a:ext cx="5970475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IN" dirty="0"/>
                    <a:t>The weight of the vehicle =       </a:t>
                  </a:r>
                </a:p>
                <a:p>
                  <a:endParaRPr lang="en-IN" sz="400" dirty="0"/>
                </a:p>
                <a:p>
                  <a:pPr marL="628650" lvl="1" indent="-285750">
                    <a:buFont typeface="Arial" panose="020B0604020202020204" pitchFamily="34" charset="0"/>
                    <a:buChar char="•"/>
                  </a:pPr>
                  <a:r>
                    <a:rPr lang="en-IN" dirty="0"/>
                    <a:t>The component of the weight  	    acts on the road, while a </a:t>
                  </a:r>
                  <a:r>
                    <a:rPr lang="en-IN" i="1" dirty="0"/>
                    <a:t>normal reaction       </a:t>
                  </a:r>
                  <a:r>
                    <a:rPr lang="en-IN" dirty="0"/>
                    <a:t>is also established.</a:t>
                  </a:r>
                </a:p>
                <a:p>
                  <a:pPr marL="628650" lvl="1" indent="-285750">
                    <a:buFont typeface="Arial" panose="020B0604020202020204" pitchFamily="34" charset="0"/>
                    <a:buChar char="•"/>
                  </a:pPr>
                  <a:r>
                    <a:rPr lang="en-IN" dirty="0"/>
                    <a:t>   is the force due to </a:t>
                  </a:r>
                  <a:r>
                    <a:rPr lang="en-IN" i="1" dirty="0"/>
                    <a:t>changes in elevation</a:t>
                  </a:r>
                  <a:r>
                    <a:rPr lang="en-IN" dirty="0"/>
                    <a:t>	</a:t>
                  </a:r>
                </a:p>
              </p:txBody>
            </p:sp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E0E31827-F46D-1E60-1507-A0F24F5D17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65052" t="69893" r="25996" b="23545"/>
                <a:stretch/>
              </p:blipFill>
              <p:spPr>
                <a:xfrm>
                  <a:off x="3302670" y="2585622"/>
                  <a:ext cx="363191" cy="236146"/>
                </a:xfrm>
                <a:prstGeom prst="rect">
                  <a:avLst/>
                </a:prstGeom>
              </p:spPr>
            </p:pic>
          </p:grpSp>
        </p:grp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9636FC7-8665-05AD-EB8C-53AD68F0E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3208"/>
            <a:stretch/>
          </p:blipFill>
          <p:spPr>
            <a:xfrm>
              <a:off x="3829002" y="2878172"/>
              <a:ext cx="709260" cy="21426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297CA3C-386F-D606-5BCD-9873624CC033}"/>
              </a:ext>
            </a:extLst>
          </p:cNvPr>
          <p:cNvGrpSpPr/>
          <p:nvPr/>
        </p:nvGrpSpPr>
        <p:grpSpPr>
          <a:xfrm>
            <a:off x="7617207" y="2079597"/>
            <a:ext cx="577015" cy="1256036"/>
            <a:chOff x="7617207" y="2079597"/>
            <a:chExt cx="577015" cy="1256036"/>
          </a:xfrm>
        </p:grpSpPr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CBF2C7F-C6BD-CF05-FE93-C84FBAA13A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9208" y="2079597"/>
              <a:ext cx="325014" cy="1035078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D036134-7D30-74BC-F552-005753D1F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3208"/>
            <a:stretch/>
          </p:blipFill>
          <p:spPr>
            <a:xfrm rot="17211781">
              <a:off x="7347934" y="2833248"/>
              <a:ext cx="771658" cy="233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5A1785-3743-A07E-8F34-01F7E9AA2326}"/>
              </a:ext>
            </a:extLst>
          </p:cNvPr>
          <p:cNvGrpSpPr/>
          <p:nvPr/>
        </p:nvGrpSpPr>
        <p:grpSpPr>
          <a:xfrm>
            <a:off x="7916067" y="3079204"/>
            <a:ext cx="307183" cy="428601"/>
            <a:chOff x="7916067" y="3079204"/>
            <a:chExt cx="307183" cy="428601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F87A223-65E0-9CFE-4926-362129E8A046}"/>
                </a:ext>
              </a:extLst>
            </p:cNvPr>
            <p:cNvCxnSpPr>
              <a:cxnSpLocks/>
            </p:cNvCxnSpPr>
            <p:nvPr/>
          </p:nvCxnSpPr>
          <p:spPr>
            <a:xfrm>
              <a:off x="7916067" y="3079204"/>
              <a:ext cx="307183" cy="10574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712050C-5C17-7911-D25B-703CF633D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98677" y="3230159"/>
              <a:ext cx="198911" cy="277646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8B660BE-4452-C28F-D244-431559FD0D2A}"/>
              </a:ext>
            </a:extLst>
          </p:cNvPr>
          <p:cNvGrpSpPr/>
          <p:nvPr/>
        </p:nvGrpSpPr>
        <p:grpSpPr>
          <a:xfrm>
            <a:off x="8240207" y="1095868"/>
            <a:ext cx="555206" cy="872195"/>
            <a:chOff x="8240207" y="1095868"/>
            <a:chExt cx="555206" cy="872195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FFD7ECA9-5CD6-EEE2-252B-C2EAD46201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0207" y="1095868"/>
              <a:ext cx="281389" cy="872195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D85B4F7D-2C42-0E1F-439C-495BBBDD2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4457" y="1263402"/>
              <a:ext cx="290956" cy="256041"/>
            </a:xfrm>
            <a:prstGeom prst="rect">
              <a:avLst/>
            </a:prstGeom>
          </p:spPr>
        </p:pic>
      </p:grpSp>
      <p:pic>
        <p:nvPicPr>
          <p:cNvPr id="99" name="Picture 98">
            <a:extLst>
              <a:ext uri="{FF2B5EF4-FFF2-40B4-BE49-F238E27FC236}">
                <a16:creationId xmlns:a16="http://schemas.microsoft.com/office/drawing/2014/main" id="{E4A76545-9FD6-9CAB-38B5-99BFB12E06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0943" y="3079204"/>
            <a:ext cx="228923" cy="20145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0092220-0BA6-EE71-546E-3AD7D62912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3240" y="3267251"/>
            <a:ext cx="198911" cy="277646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B0BD7C15-FF58-1926-C636-80AFAECFEDAC}"/>
              </a:ext>
            </a:extLst>
          </p:cNvPr>
          <p:cNvSpPr/>
          <p:nvPr/>
        </p:nvSpPr>
        <p:spPr>
          <a:xfrm>
            <a:off x="1088352" y="2881597"/>
            <a:ext cx="5373029" cy="719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30312A2-5659-6359-FA1E-1194A296F644}"/>
              </a:ext>
            </a:extLst>
          </p:cNvPr>
          <p:cNvGrpSpPr/>
          <p:nvPr/>
        </p:nvGrpSpPr>
        <p:grpSpPr>
          <a:xfrm>
            <a:off x="853540" y="859433"/>
            <a:ext cx="6040745" cy="3969685"/>
            <a:chOff x="853540" y="859433"/>
            <a:chExt cx="6040745" cy="396968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C411ED3-878D-BA99-C8E3-655B7113884F}"/>
                </a:ext>
              </a:extLst>
            </p:cNvPr>
            <p:cNvGrpSpPr/>
            <p:nvPr/>
          </p:nvGrpSpPr>
          <p:grpSpPr>
            <a:xfrm>
              <a:off x="853540" y="859433"/>
              <a:ext cx="6040745" cy="3969685"/>
              <a:chOff x="853540" y="859433"/>
              <a:chExt cx="6040745" cy="3969685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A5C9077-A673-371A-D3EA-EDEB5B746A26}"/>
                  </a:ext>
                </a:extLst>
              </p:cNvPr>
              <p:cNvSpPr txBox="1"/>
              <p:nvPr/>
            </p:nvSpPr>
            <p:spPr>
              <a:xfrm>
                <a:off x="853540" y="4529036"/>
                <a:ext cx="604074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dirty="0"/>
                  <a:t>The net external force      would then be proportional to the acceleration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A3C5C92-66A9-E99A-7342-7EE39A3E6D00}"/>
                  </a:ext>
                </a:extLst>
              </p:cNvPr>
              <p:cNvGrpSpPr/>
              <p:nvPr/>
            </p:nvGrpSpPr>
            <p:grpSpPr>
              <a:xfrm>
                <a:off x="5681888" y="859433"/>
                <a:ext cx="601957" cy="476805"/>
                <a:chOff x="5687567" y="893518"/>
                <a:chExt cx="601957" cy="476805"/>
              </a:xfrm>
            </p:grpSpPr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35E84A6C-4E00-F89E-77FF-FE6303ED1D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687567" y="1162093"/>
                  <a:ext cx="601957" cy="208230"/>
                </a:xfrm>
                <a:prstGeom prst="straightConnector1">
                  <a:avLst/>
                </a:prstGeom>
                <a:ln w="1905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3FA96FD1-AFF9-03EB-E585-8F9D227052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/>
                <a:srcRect l="10852" t="16837" r="83794" b="75920"/>
                <a:stretch/>
              </p:blipFill>
              <p:spPr>
                <a:xfrm>
                  <a:off x="5687567" y="893518"/>
                  <a:ext cx="199953" cy="23996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46014F8D-F47C-D146-5288-15D34ED46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0852" t="16837" r="83794" b="75920"/>
            <a:stretch/>
          </p:blipFill>
          <p:spPr>
            <a:xfrm>
              <a:off x="2946343" y="4572208"/>
              <a:ext cx="199953" cy="239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1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BCB140-735B-1CA1-B4FB-D972B14A50CC}"/>
              </a:ext>
            </a:extLst>
          </p:cNvPr>
          <p:cNvSpPr/>
          <p:nvPr/>
        </p:nvSpPr>
        <p:spPr>
          <a:xfrm>
            <a:off x="1992307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5F933-CA39-4E5F-D0BB-7836D53F7AA3}"/>
              </a:ext>
            </a:extLst>
          </p:cNvPr>
          <p:cNvSpPr/>
          <p:nvPr/>
        </p:nvSpPr>
        <p:spPr>
          <a:xfrm>
            <a:off x="1992307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EE1911-FB75-D492-D232-483F000E2F76}"/>
              </a:ext>
            </a:extLst>
          </p:cNvPr>
          <p:cNvSpPr/>
          <p:nvPr/>
        </p:nvSpPr>
        <p:spPr>
          <a:xfrm>
            <a:off x="1992307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E9A0AD-566B-5FD0-E1F5-E729AB958C57}"/>
              </a:ext>
            </a:extLst>
          </p:cNvPr>
          <p:cNvSpPr/>
          <p:nvPr/>
        </p:nvSpPr>
        <p:spPr>
          <a:xfrm>
            <a:off x="1992307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9BD150-622B-8E1D-DF21-E708AB74BDAD}"/>
              </a:ext>
            </a:extLst>
          </p:cNvPr>
          <p:cNvSpPr/>
          <p:nvPr/>
        </p:nvSpPr>
        <p:spPr>
          <a:xfrm>
            <a:off x="1992307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95898B-80A8-8B6B-4052-477C0F3498B0}"/>
              </a:ext>
            </a:extLst>
          </p:cNvPr>
          <p:cNvSpPr/>
          <p:nvPr/>
        </p:nvSpPr>
        <p:spPr>
          <a:xfrm>
            <a:off x="2592381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B1BD2C-1A09-CBC5-2D4A-8857F0969FAE}"/>
              </a:ext>
            </a:extLst>
          </p:cNvPr>
          <p:cNvSpPr/>
          <p:nvPr/>
        </p:nvSpPr>
        <p:spPr>
          <a:xfrm>
            <a:off x="2592381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2EE8E-7C10-2003-C9F7-75577FAA2403}"/>
              </a:ext>
            </a:extLst>
          </p:cNvPr>
          <p:cNvSpPr/>
          <p:nvPr/>
        </p:nvSpPr>
        <p:spPr>
          <a:xfrm>
            <a:off x="2592381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75B62F-D4D6-E89F-FF68-32C15F710A24}"/>
              </a:ext>
            </a:extLst>
          </p:cNvPr>
          <p:cNvSpPr/>
          <p:nvPr/>
        </p:nvSpPr>
        <p:spPr>
          <a:xfrm>
            <a:off x="2592381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67A57D-6AAF-2005-7813-CBA3855AB954}"/>
              </a:ext>
            </a:extLst>
          </p:cNvPr>
          <p:cNvSpPr/>
          <p:nvPr/>
        </p:nvSpPr>
        <p:spPr>
          <a:xfrm>
            <a:off x="2592381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D5312D-E4DE-FAFC-C3BB-DEF6D81486B7}"/>
              </a:ext>
            </a:extLst>
          </p:cNvPr>
          <p:cNvSpPr/>
          <p:nvPr/>
        </p:nvSpPr>
        <p:spPr>
          <a:xfrm>
            <a:off x="3192455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68F3A9-A15B-FCAD-C732-E0F57E055690}"/>
              </a:ext>
            </a:extLst>
          </p:cNvPr>
          <p:cNvSpPr/>
          <p:nvPr/>
        </p:nvSpPr>
        <p:spPr>
          <a:xfrm>
            <a:off x="3192455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34F6D-43D0-846F-6423-CB8FBDECE302}"/>
              </a:ext>
            </a:extLst>
          </p:cNvPr>
          <p:cNvSpPr/>
          <p:nvPr/>
        </p:nvSpPr>
        <p:spPr>
          <a:xfrm>
            <a:off x="3192455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7AC460-BE85-E750-1FEE-D286DE2A2BFD}"/>
              </a:ext>
            </a:extLst>
          </p:cNvPr>
          <p:cNvSpPr/>
          <p:nvPr/>
        </p:nvSpPr>
        <p:spPr>
          <a:xfrm>
            <a:off x="3815303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D8EC6-316B-7C0F-67EA-3838766C4F6B}"/>
              </a:ext>
            </a:extLst>
          </p:cNvPr>
          <p:cNvSpPr/>
          <p:nvPr/>
        </p:nvSpPr>
        <p:spPr>
          <a:xfrm>
            <a:off x="3815303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9F058-AEBF-816D-8413-DB32509315E8}"/>
              </a:ext>
            </a:extLst>
          </p:cNvPr>
          <p:cNvSpPr/>
          <p:nvPr/>
        </p:nvSpPr>
        <p:spPr>
          <a:xfrm>
            <a:off x="3815303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4AFC91-D6A3-BDCC-127A-A3028757CD42}"/>
              </a:ext>
            </a:extLst>
          </p:cNvPr>
          <p:cNvSpPr/>
          <p:nvPr/>
        </p:nvSpPr>
        <p:spPr>
          <a:xfrm>
            <a:off x="1477579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B600CF-6BBD-E976-1CEA-3C4C03A1EEF5}"/>
              </a:ext>
            </a:extLst>
          </p:cNvPr>
          <p:cNvSpPr/>
          <p:nvPr/>
        </p:nvSpPr>
        <p:spPr>
          <a:xfrm>
            <a:off x="1477579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0E2BB9-C8C7-156E-20B1-36705456D2F6}"/>
              </a:ext>
            </a:extLst>
          </p:cNvPr>
          <p:cNvSpPr/>
          <p:nvPr/>
        </p:nvSpPr>
        <p:spPr>
          <a:xfrm>
            <a:off x="1477579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B67E2A-6F97-1FC5-45E8-DD4F01A0CD83}"/>
              </a:ext>
            </a:extLst>
          </p:cNvPr>
          <p:cNvSpPr/>
          <p:nvPr/>
        </p:nvSpPr>
        <p:spPr>
          <a:xfrm>
            <a:off x="1477579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23DBD7-6D97-A552-2A43-8CC9321A938E}"/>
              </a:ext>
            </a:extLst>
          </p:cNvPr>
          <p:cNvSpPr/>
          <p:nvPr/>
        </p:nvSpPr>
        <p:spPr>
          <a:xfrm>
            <a:off x="1477579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0" t="57332" r="34309" b="38165"/>
          <a:stretch/>
        </p:blipFill>
        <p:spPr>
          <a:xfrm>
            <a:off x="405712" y="690365"/>
            <a:ext cx="4969412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148166" y="1031889"/>
            <a:ext cx="3022016" cy="2549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08DDBD-7EED-B9AF-8783-CDFFB642C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71"/>
          <a:stretch/>
        </p:blipFill>
        <p:spPr>
          <a:xfrm>
            <a:off x="818437" y="3902075"/>
            <a:ext cx="6720114" cy="5257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385DA9-A2F7-B433-58AC-ABC4754394B3}"/>
              </a:ext>
            </a:extLst>
          </p:cNvPr>
          <p:cNvSpPr/>
          <p:nvPr/>
        </p:nvSpPr>
        <p:spPr>
          <a:xfrm>
            <a:off x="1992307" y="3902075"/>
            <a:ext cx="5647045" cy="62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0CF93-6CDA-286D-A78A-18A92EA2F8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0" r="3965"/>
          <a:stretch/>
        </p:blipFill>
        <p:spPr>
          <a:xfrm>
            <a:off x="2920414" y="1821746"/>
            <a:ext cx="6075420" cy="1568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0FFCD-1C18-65C4-E6A4-469323ED7A7B}"/>
              </a:ext>
            </a:extLst>
          </p:cNvPr>
          <p:cNvSpPr txBox="1"/>
          <p:nvPr/>
        </p:nvSpPr>
        <p:spPr>
          <a:xfrm>
            <a:off x="818437" y="4634602"/>
            <a:ext cx="75997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Garamond" panose="02020404030301010803" pitchFamily="18" charset="0"/>
              </a:rPr>
              <a:t>It is considered all forces apply to an </a:t>
            </a:r>
            <a:r>
              <a:rPr lang="en-US" sz="1100" b="0" i="1" u="none" strike="noStrike" baseline="0" dirty="0">
                <a:latin typeface="Garamond-Italic"/>
              </a:rPr>
              <a:t>equivalent </a:t>
            </a:r>
            <a:r>
              <a:rPr lang="en-US" sz="1100" b="0" i="0" u="none" strike="noStrike" baseline="0" dirty="0">
                <a:latin typeface="Garamond" panose="02020404030301010803" pitchFamily="18" charset="0"/>
              </a:rPr>
              <a:t>single wheel, which is the sum of all four</a:t>
            </a:r>
            <a:endParaRPr lang="en-DK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1481B-6B91-DB0C-71D2-7A43615A6186}"/>
              </a:ext>
            </a:extLst>
          </p:cNvPr>
          <p:cNvSpPr txBox="1"/>
          <p:nvPr/>
        </p:nvSpPr>
        <p:spPr>
          <a:xfrm>
            <a:off x="818437" y="4840891"/>
            <a:ext cx="80924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Garamond" panose="02020404030301010803" pitchFamily="18" charset="0"/>
              </a:rPr>
              <a:t>Dynamic pressure of air times a surface, which is expressed as a reference area </a:t>
            </a:r>
            <a:r>
              <a:rPr lang="en-US" sz="1100" b="0" i="0" u="none" strike="noStrike" baseline="0" dirty="0">
                <a:latin typeface="CambriaMath"/>
              </a:rPr>
              <a:t>𝐴</a:t>
            </a:r>
            <a:r>
              <a:rPr lang="en-US" sz="900" b="1" i="0" u="none" strike="noStrike" baseline="-25000" dirty="0">
                <a:latin typeface="CambriaMath"/>
              </a:rPr>
              <a:t>┴</a:t>
            </a:r>
            <a:r>
              <a:rPr lang="en-US" sz="600" b="0" i="0" u="none" strike="noStrike" baseline="0" dirty="0">
                <a:latin typeface="CambriaMath"/>
              </a:rPr>
              <a:t> </a:t>
            </a:r>
            <a:r>
              <a:rPr lang="en-US" sz="1100" b="0" i="0" u="none" strike="noStrike" baseline="0" dirty="0">
                <a:latin typeface="Garamond" panose="02020404030301010803" pitchFamily="18" charset="0"/>
              </a:rPr>
              <a:t>times a coefficient </a:t>
            </a:r>
            <a:r>
              <a:rPr lang="en-US" sz="1100" b="0" i="0" u="none" strike="noStrike" baseline="0" dirty="0">
                <a:latin typeface="CambriaMath"/>
              </a:rPr>
              <a:t>𝐶</a:t>
            </a:r>
            <a:r>
              <a:rPr lang="en-US" sz="600" b="0" i="0" u="none" strike="noStrike" baseline="0" dirty="0">
                <a:latin typeface="CambriaMath"/>
              </a:rPr>
              <a:t>d</a:t>
            </a:r>
            <a:endParaRPr lang="en-DK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04958-29D0-EF8F-F428-2C2619A4C2D2}"/>
              </a:ext>
            </a:extLst>
          </p:cNvPr>
          <p:cNvSpPr txBox="1"/>
          <p:nvPr/>
        </p:nvSpPr>
        <p:spPr>
          <a:xfrm>
            <a:off x="777028" y="4403085"/>
            <a:ext cx="4307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u="sng" dirty="0"/>
              <a:t>Remarks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1B36A-99A3-6544-23E9-6E175BCDEBF0}"/>
              </a:ext>
            </a:extLst>
          </p:cNvPr>
          <p:cNvSpPr txBox="1"/>
          <p:nvPr/>
        </p:nvSpPr>
        <p:spPr>
          <a:xfrm>
            <a:off x="2741861" y="1531293"/>
            <a:ext cx="728168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Air Density</a:t>
            </a:r>
            <a:endParaRPr lang="en-DK" sz="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BF4A9-7787-14E6-1B3B-C7DA558CF90D}"/>
              </a:ext>
            </a:extLst>
          </p:cNvPr>
          <p:cNvSpPr txBox="1"/>
          <p:nvPr/>
        </p:nvSpPr>
        <p:spPr>
          <a:xfrm>
            <a:off x="3470029" y="1279007"/>
            <a:ext cx="771711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Net velocity</a:t>
            </a:r>
            <a:endParaRPr lang="en-DK" sz="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EB0A2-BAB7-2514-7C08-ACDB62CDAE64}"/>
              </a:ext>
            </a:extLst>
          </p:cNvPr>
          <p:cNvSpPr txBox="1"/>
          <p:nvPr/>
        </p:nvSpPr>
        <p:spPr>
          <a:xfrm>
            <a:off x="4295458" y="1364068"/>
            <a:ext cx="1229855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Cross sectional area</a:t>
            </a:r>
            <a:endParaRPr lang="en-DK" sz="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12D9C-AE9C-0D13-2900-772EDA2343C1}"/>
              </a:ext>
            </a:extLst>
          </p:cNvPr>
          <p:cNvSpPr txBox="1"/>
          <p:nvPr/>
        </p:nvSpPr>
        <p:spPr>
          <a:xfrm>
            <a:off x="4479097" y="1658751"/>
            <a:ext cx="487489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Drag Coeff.</a:t>
            </a:r>
            <a:endParaRPr lang="en-DK" sz="8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95E147-099A-2A01-CDB3-F24D25EFEF2D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3470029" y="1639015"/>
            <a:ext cx="240790" cy="30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9B6950-ABA3-71CD-1DEC-55B004CC13A5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815303" y="1494451"/>
            <a:ext cx="40582" cy="446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0C56EB-6A0B-9EA9-389D-0C2E302C375B}"/>
              </a:ext>
            </a:extLst>
          </p:cNvPr>
          <p:cNvCxnSpPr>
            <a:cxnSpLocks/>
          </p:cNvCxnSpPr>
          <p:nvPr/>
        </p:nvCxnSpPr>
        <p:spPr>
          <a:xfrm flipV="1">
            <a:off x="4009802" y="1630141"/>
            <a:ext cx="265933" cy="261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C222A91-B7B2-5E4D-F4D2-902735A82EEE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275735" y="1828028"/>
            <a:ext cx="203362" cy="112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2F08F18-6AE5-B91D-4C62-AF8D4AD29CEA}"/>
              </a:ext>
            </a:extLst>
          </p:cNvPr>
          <p:cNvSpPr txBox="1"/>
          <p:nvPr/>
        </p:nvSpPr>
        <p:spPr>
          <a:xfrm>
            <a:off x="4506527" y="2605751"/>
            <a:ext cx="626692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Rolling Friction Coeff.</a:t>
            </a:r>
            <a:endParaRPr lang="en-DK" sz="800" b="1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FD9815-FF5F-E8A2-BABC-002A46AA87A9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178494" y="2374919"/>
            <a:ext cx="328033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2E7E6F5-CA50-D56A-2E7D-04FFFB97117F}"/>
              </a:ext>
            </a:extLst>
          </p:cNvPr>
          <p:cNvSpPr txBox="1"/>
          <p:nvPr/>
        </p:nvSpPr>
        <p:spPr>
          <a:xfrm>
            <a:off x="3110188" y="3205756"/>
            <a:ext cx="527723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Wheel Torque</a:t>
            </a:r>
            <a:endParaRPr lang="en-DK" sz="8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8BF9E3-502B-7011-AD7C-9D47050DA4B8}"/>
              </a:ext>
            </a:extLst>
          </p:cNvPr>
          <p:cNvSpPr txBox="1"/>
          <p:nvPr/>
        </p:nvSpPr>
        <p:spPr>
          <a:xfrm>
            <a:off x="3766756" y="3207328"/>
            <a:ext cx="527723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Wheel radius</a:t>
            </a:r>
            <a:endParaRPr lang="en-DK" sz="800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A7D2AD7-6B4C-9356-5FBB-385A9D3459DF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3374050" y="3022138"/>
            <a:ext cx="263861" cy="1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E9BB3DB-0F26-EEA8-D610-B161C79C3A84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3935285" y="2990146"/>
            <a:ext cx="95333" cy="217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2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BCB140-735B-1CA1-B4FB-D972B14A50CC}"/>
              </a:ext>
            </a:extLst>
          </p:cNvPr>
          <p:cNvSpPr/>
          <p:nvPr/>
        </p:nvSpPr>
        <p:spPr>
          <a:xfrm>
            <a:off x="1992307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5F933-CA39-4E5F-D0BB-7836D53F7AA3}"/>
              </a:ext>
            </a:extLst>
          </p:cNvPr>
          <p:cNvSpPr/>
          <p:nvPr/>
        </p:nvSpPr>
        <p:spPr>
          <a:xfrm>
            <a:off x="1992307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EE1911-FB75-D492-D232-483F000E2F76}"/>
              </a:ext>
            </a:extLst>
          </p:cNvPr>
          <p:cNvSpPr/>
          <p:nvPr/>
        </p:nvSpPr>
        <p:spPr>
          <a:xfrm>
            <a:off x="1992307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E9A0AD-566B-5FD0-E1F5-E729AB958C57}"/>
              </a:ext>
            </a:extLst>
          </p:cNvPr>
          <p:cNvSpPr/>
          <p:nvPr/>
        </p:nvSpPr>
        <p:spPr>
          <a:xfrm>
            <a:off x="1992307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9BD150-622B-8E1D-DF21-E708AB74BDAD}"/>
              </a:ext>
            </a:extLst>
          </p:cNvPr>
          <p:cNvSpPr/>
          <p:nvPr/>
        </p:nvSpPr>
        <p:spPr>
          <a:xfrm>
            <a:off x="1992307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95898B-80A8-8B6B-4052-477C0F3498B0}"/>
              </a:ext>
            </a:extLst>
          </p:cNvPr>
          <p:cNvSpPr/>
          <p:nvPr/>
        </p:nvSpPr>
        <p:spPr>
          <a:xfrm>
            <a:off x="2592381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B1BD2C-1A09-CBC5-2D4A-8857F0969FAE}"/>
              </a:ext>
            </a:extLst>
          </p:cNvPr>
          <p:cNvSpPr/>
          <p:nvPr/>
        </p:nvSpPr>
        <p:spPr>
          <a:xfrm>
            <a:off x="2592381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2EE8E-7C10-2003-C9F7-75577FAA2403}"/>
              </a:ext>
            </a:extLst>
          </p:cNvPr>
          <p:cNvSpPr/>
          <p:nvPr/>
        </p:nvSpPr>
        <p:spPr>
          <a:xfrm>
            <a:off x="2592381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75B62F-D4D6-E89F-FF68-32C15F710A24}"/>
              </a:ext>
            </a:extLst>
          </p:cNvPr>
          <p:cNvSpPr/>
          <p:nvPr/>
        </p:nvSpPr>
        <p:spPr>
          <a:xfrm>
            <a:off x="2592381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67A57D-6AAF-2005-7813-CBA3855AB954}"/>
              </a:ext>
            </a:extLst>
          </p:cNvPr>
          <p:cNvSpPr/>
          <p:nvPr/>
        </p:nvSpPr>
        <p:spPr>
          <a:xfrm>
            <a:off x="2592381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D5312D-E4DE-FAFC-C3BB-DEF6D81486B7}"/>
              </a:ext>
            </a:extLst>
          </p:cNvPr>
          <p:cNvSpPr/>
          <p:nvPr/>
        </p:nvSpPr>
        <p:spPr>
          <a:xfrm>
            <a:off x="3192455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68F3A9-A15B-FCAD-C732-E0F57E055690}"/>
              </a:ext>
            </a:extLst>
          </p:cNvPr>
          <p:cNvSpPr/>
          <p:nvPr/>
        </p:nvSpPr>
        <p:spPr>
          <a:xfrm>
            <a:off x="3192455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34F6D-43D0-846F-6423-CB8FBDECE302}"/>
              </a:ext>
            </a:extLst>
          </p:cNvPr>
          <p:cNvSpPr/>
          <p:nvPr/>
        </p:nvSpPr>
        <p:spPr>
          <a:xfrm>
            <a:off x="3192455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7AC460-BE85-E750-1FEE-D286DE2A2BFD}"/>
              </a:ext>
            </a:extLst>
          </p:cNvPr>
          <p:cNvSpPr/>
          <p:nvPr/>
        </p:nvSpPr>
        <p:spPr>
          <a:xfrm>
            <a:off x="3815303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D8EC6-316B-7C0F-67EA-3838766C4F6B}"/>
              </a:ext>
            </a:extLst>
          </p:cNvPr>
          <p:cNvSpPr/>
          <p:nvPr/>
        </p:nvSpPr>
        <p:spPr>
          <a:xfrm>
            <a:off x="3815303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9F058-AEBF-816D-8413-DB32509315E8}"/>
              </a:ext>
            </a:extLst>
          </p:cNvPr>
          <p:cNvSpPr/>
          <p:nvPr/>
        </p:nvSpPr>
        <p:spPr>
          <a:xfrm>
            <a:off x="3815303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4AFC91-D6A3-BDCC-127A-A3028757CD42}"/>
              </a:ext>
            </a:extLst>
          </p:cNvPr>
          <p:cNvSpPr/>
          <p:nvPr/>
        </p:nvSpPr>
        <p:spPr>
          <a:xfrm>
            <a:off x="1477579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B600CF-6BBD-E976-1CEA-3C4C03A1EEF5}"/>
              </a:ext>
            </a:extLst>
          </p:cNvPr>
          <p:cNvSpPr/>
          <p:nvPr/>
        </p:nvSpPr>
        <p:spPr>
          <a:xfrm>
            <a:off x="1477579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0E2BB9-C8C7-156E-20B1-36705456D2F6}"/>
              </a:ext>
            </a:extLst>
          </p:cNvPr>
          <p:cNvSpPr/>
          <p:nvPr/>
        </p:nvSpPr>
        <p:spPr>
          <a:xfrm>
            <a:off x="1477579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B67E2A-6F97-1FC5-45E8-DD4F01A0CD83}"/>
              </a:ext>
            </a:extLst>
          </p:cNvPr>
          <p:cNvSpPr/>
          <p:nvPr/>
        </p:nvSpPr>
        <p:spPr>
          <a:xfrm>
            <a:off x="1477579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23DBD7-6D97-A552-2A43-8CC9321A938E}"/>
              </a:ext>
            </a:extLst>
          </p:cNvPr>
          <p:cNvSpPr/>
          <p:nvPr/>
        </p:nvSpPr>
        <p:spPr>
          <a:xfrm>
            <a:off x="1477579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0" t="57332" r="34309" b="38165"/>
          <a:stretch/>
        </p:blipFill>
        <p:spPr>
          <a:xfrm>
            <a:off x="405712" y="690365"/>
            <a:ext cx="4969412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148166" y="1031889"/>
            <a:ext cx="3022016" cy="2549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08DDBD-7EED-B9AF-8783-CDFFB642C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71"/>
          <a:stretch/>
        </p:blipFill>
        <p:spPr>
          <a:xfrm>
            <a:off x="818437" y="3902075"/>
            <a:ext cx="6720114" cy="5257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385DA9-A2F7-B433-58AC-ABC4754394B3}"/>
              </a:ext>
            </a:extLst>
          </p:cNvPr>
          <p:cNvSpPr/>
          <p:nvPr/>
        </p:nvSpPr>
        <p:spPr>
          <a:xfrm>
            <a:off x="4639733" y="3902075"/>
            <a:ext cx="2999619" cy="62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0CF93-6CDA-286D-A78A-18A92EA2F8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0" r="3965"/>
          <a:stretch/>
        </p:blipFill>
        <p:spPr>
          <a:xfrm>
            <a:off x="2920414" y="1821746"/>
            <a:ext cx="6075420" cy="1568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0FFCD-1C18-65C4-E6A4-469323ED7A7B}"/>
              </a:ext>
            </a:extLst>
          </p:cNvPr>
          <p:cNvSpPr txBox="1"/>
          <p:nvPr/>
        </p:nvSpPr>
        <p:spPr>
          <a:xfrm>
            <a:off x="818437" y="4634602"/>
            <a:ext cx="75997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Garamond" panose="02020404030301010803" pitchFamily="18" charset="0"/>
              </a:rPr>
              <a:t>It is considered all forces apply to an </a:t>
            </a:r>
            <a:r>
              <a:rPr lang="en-US" sz="1100" b="0" i="1" u="none" strike="noStrike" baseline="0" dirty="0">
                <a:latin typeface="Garamond-Italic"/>
              </a:rPr>
              <a:t>equivalent </a:t>
            </a:r>
            <a:r>
              <a:rPr lang="en-US" sz="1100" b="0" i="0" u="none" strike="noStrike" baseline="0" dirty="0">
                <a:latin typeface="Garamond" panose="02020404030301010803" pitchFamily="18" charset="0"/>
              </a:rPr>
              <a:t>single wheel, which is the sum of all four</a:t>
            </a:r>
            <a:endParaRPr lang="en-DK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1481B-6B91-DB0C-71D2-7A43615A6186}"/>
              </a:ext>
            </a:extLst>
          </p:cNvPr>
          <p:cNvSpPr txBox="1"/>
          <p:nvPr/>
        </p:nvSpPr>
        <p:spPr>
          <a:xfrm>
            <a:off x="818437" y="4840891"/>
            <a:ext cx="80924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Garamond" panose="02020404030301010803" pitchFamily="18" charset="0"/>
              </a:rPr>
              <a:t>Dynamic pressure of air times a surface, which is expressed as a reference area </a:t>
            </a:r>
            <a:r>
              <a:rPr lang="en-US" sz="1100" b="0" i="0" u="none" strike="noStrike" baseline="0" dirty="0">
                <a:latin typeface="CambriaMath"/>
              </a:rPr>
              <a:t>𝐴</a:t>
            </a:r>
            <a:r>
              <a:rPr lang="en-US" sz="900" b="1" i="0" u="none" strike="noStrike" baseline="-25000" dirty="0">
                <a:latin typeface="CambriaMath"/>
              </a:rPr>
              <a:t>┴</a:t>
            </a:r>
            <a:r>
              <a:rPr lang="en-US" sz="600" b="0" i="0" u="none" strike="noStrike" baseline="0" dirty="0">
                <a:latin typeface="CambriaMath"/>
              </a:rPr>
              <a:t> </a:t>
            </a:r>
            <a:r>
              <a:rPr lang="en-US" sz="1100" b="0" i="0" u="none" strike="noStrike" baseline="0" dirty="0">
                <a:latin typeface="Garamond" panose="02020404030301010803" pitchFamily="18" charset="0"/>
              </a:rPr>
              <a:t>times a coefficient </a:t>
            </a:r>
            <a:r>
              <a:rPr lang="en-US" sz="1100" b="0" i="0" u="none" strike="noStrike" baseline="0" dirty="0">
                <a:latin typeface="CambriaMath"/>
              </a:rPr>
              <a:t>𝐶</a:t>
            </a:r>
            <a:r>
              <a:rPr lang="en-US" sz="600" b="0" i="0" u="none" strike="noStrike" baseline="0" dirty="0">
                <a:latin typeface="CambriaMath"/>
              </a:rPr>
              <a:t>d</a:t>
            </a:r>
            <a:endParaRPr lang="en-DK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04958-29D0-EF8F-F428-2C2619A4C2D2}"/>
              </a:ext>
            </a:extLst>
          </p:cNvPr>
          <p:cNvSpPr txBox="1"/>
          <p:nvPr/>
        </p:nvSpPr>
        <p:spPr>
          <a:xfrm>
            <a:off x="777028" y="4403085"/>
            <a:ext cx="4307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u="sng" dirty="0"/>
              <a:t>Remarks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1B36A-99A3-6544-23E9-6E175BCDEBF0}"/>
              </a:ext>
            </a:extLst>
          </p:cNvPr>
          <p:cNvSpPr txBox="1"/>
          <p:nvPr/>
        </p:nvSpPr>
        <p:spPr>
          <a:xfrm>
            <a:off x="2741861" y="1531293"/>
            <a:ext cx="728168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Air Density</a:t>
            </a:r>
            <a:endParaRPr lang="en-DK" sz="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BF4A9-7787-14E6-1B3B-C7DA558CF90D}"/>
              </a:ext>
            </a:extLst>
          </p:cNvPr>
          <p:cNvSpPr txBox="1"/>
          <p:nvPr/>
        </p:nvSpPr>
        <p:spPr>
          <a:xfrm>
            <a:off x="3470029" y="1279007"/>
            <a:ext cx="771711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Net velocity</a:t>
            </a:r>
            <a:endParaRPr lang="en-DK" sz="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EB0A2-BAB7-2514-7C08-ACDB62CDAE64}"/>
              </a:ext>
            </a:extLst>
          </p:cNvPr>
          <p:cNvSpPr txBox="1"/>
          <p:nvPr/>
        </p:nvSpPr>
        <p:spPr>
          <a:xfrm>
            <a:off x="4295458" y="1364068"/>
            <a:ext cx="1229855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Cross sectional area</a:t>
            </a:r>
            <a:endParaRPr lang="en-DK" sz="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12D9C-AE9C-0D13-2900-772EDA2343C1}"/>
              </a:ext>
            </a:extLst>
          </p:cNvPr>
          <p:cNvSpPr txBox="1"/>
          <p:nvPr/>
        </p:nvSpPr>
        <p:spPr>
          <a:xfrm>
            <a:off x="4479097" y="1658751"/>
            <a:ext cx="487489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Drag Coeff.</a:t>
            </a:r>
            <a:endParaRPr lang="en-DK" sz="8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95E147-099A-2A01-CDB3-F24D25EFEF2D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3470029" y="1639015"/>
            <a:ext cx="240790" cy="30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9B6950-ABA3-71CD-1DEC-55B004CC13A5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815303" y="1494451"/>
            <a:ext cx="40582" cy="446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0C56EB-6A0B-9EA9-389D-0C2E302C375B}"/>
              </a:ext>
            </a:extLst>
          </p:cNvPr>
          <p:cNvCxnSpPr>
            <a:cxnSpLocks/>
          </p:cNvCxnSpPr>
          <p:nvPr/>
        </p:nvCxnSpPr>
        <p:spPr>
          <a:xfrm flipV="1">
            <a:off x="4009802" y="1630141"/>
            <a:ext cx="265933" cy="261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C222A91-B7B2-5E4D-F4D2-902735A82EEE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275735" y="1828028"/>
            <a:ext cx="203362" cy="112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2F08F18-6AE5-B91D-4C62-AF8D4AD29CEA}"/>
              </a:ext>
            </a:extLst>
          </p:cNvPr>
          <p:cNvSpPr txBox="1"/>
          <p:nvPr/>
        </p:nvSpPr>
        <p:spPr>
          <a:xfrm>
            <a:off x="4506527" y="2605751"/>
            <a:ext cx="626692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Rolling Friction Coeff.</a:t>
            </a:r>
            <a:endParaRPr lang="en-DK" sz="800" b="1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FD9815-FF5F-E8A2-BABC-002A46AA87A9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178494" y="2374919"/>
            <a:ext cx="328033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2E7E6F5-CA50-D56A-2E7D-04FFFB97117F}"/>
              </a:ext>
            </a:extLst>
          </p:cNvPr>
          <p:cNvSpPr txBox="1"/>
          <p:nvPr/>
        </p:nvSpPr>
        <p:spPr>
          <a:xfrm>
            <a:off x="3110188" y="3205756"/>
            <a:ext cx="527723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Wheel Torque</a:t>
            </a:r>
            <a:endParaRPr lang="en-DK" sz="8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8BF9E3-502B-7011-AD7C-9D47050DA4B8}"/>
              </a:ext>
            </a:extLst>
          </p:cNvPr>
          <p:cNvSpPr txBox="1"/>
          <p:nvPr/>
        </p:nvSpPr>
        <p:spPr>
          <a:xfrm>
            <a:off x="3766756" y="3207328"/>
            <a:ext cx="527723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Wheel radius</a:t>
            </a:r>
            <a:endParaRPr lang="en-DK" sz="800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A7D2AD7-6B4C-9356-5FBB-385A9D3459DF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3374050" y="3022138"/>
            <a:ext cx="263861" cy="1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E9BB3DB-0F26-EEA8-D610-B161C79C3A84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3935285" y="2990146"/>
            <a:ext cx="95333" cy="217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03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077982" cy="47856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BCB140-735B-1CA1-B4FB-D972B14A50CC}"/>
              </a:ext>
            </a:extLst>
          </p:cNvPr>
          <p:cNvSpPr/>
          <p:nvPr/>
        </p:nvSpPr>
        <p:spPr>
          <a:xfrm>
            <a:off x="1992307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5F933-CA39-4E5F-D0BB-7836D53F7AA3}"/>
              </a:ext>
            </a:extLst>
          </p:cNvPr>
          <p:cNvSpPr/>
          <p:nvPr/>
        </p:nvSpPr>
        <p:spPr>
          <a:xfrm>
            <a:off x="1992307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EE1911-FB75-D492-D232-483F000E2F76}"/>
              </a:ext>
            </a:extLst>
          </p:cNvPr>
          <p:cNvSpPr/>
          <p:nvPr/>
        </p:nvSpPr>
        <p:spPr>
          <a:xfrm>
            <a:off x="1992307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E9A0AD-566B-5FD0-E1F5-E729AB958C57}"/>
              </a:ext>
            </a:extLst>
          </p:cNvPr>
          <p:cNvSpPr/>
          <p:nvPr/>
        </p:nvSpPr>
        <p:spPr>
          <a:xfrm>
            <a:off x="1992307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9BD150-622B-8E1D-DF21-E708AB74BDAD}"/>
              </a:ext>
            </a:extLst>
          </p:cNvPr>
          <p:cNvSpPr/>
          <p:nvPr/>
        </p:nvSpPr>
        <p:spPr>
          <a:xfrm>
            <a:off x="1992307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95898B-80A8-8B6B-4052-477C0F3498B0}"/>
              </a:ext>
            </a:extLst>
          </p:cNvPr>
          <p:cNvSpPr/>
          <p:nvPr/>
        </p:nvSpPr>
        <p:spPr>
          <a:xfrm>
            <a:off x="2592381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B1BD2C-1A09-CBC5-2D4A-8857F0969FAE}"/>
              </a:ext>
            </a:extLst>
          </p:cNvPr>
          <p:cNvSpPr/>
          <p:nvPr/>
        </p:nvSpPr>
        <p:spPr>
          <a:xfrm>
            <a:off x="2592381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2EE8E-7C10-2003-C9F7-75577FAA2403}"/>
              </a:ext>
            </a:extLst>
          </p:cNvPr>
          <p:cNvSpPr/>
          <p:nvPr/>
        </p:nvSpPr>
        <p:spPr>
          <a:xfrm>
            <a:off x="2592381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75B62F-D4D6-E89F-FF68-32C15F710A24}"/>
              </a:ext>
            </a:extLst>
          </p:cNvPr>
          <p:cNvSpPr/>
          <p:nvPr/>
        </p:nvSpPr>
        <p:spPr>
          <a:xfrm>
            <a:off x="2592381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67A57D-6AAF-2005-7813-CBA3855AB954}"/>
              </a:ext>
            </a:extLst>
          </p:cNvPr>
          <p:cNvSpPr/>
          <p:nvPr/>
        </p:nvSpPr>
        <p:spPr>
          <a:xfrm>
            <a:off x="2592381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D5312D-E4DE-FAFC-C3BB-DEF6D81486B7}"/>
              </a:ext>
            </a:extLst>
          </p:cNvPr>
          <p:cNvSpPr/>
          <p:nvPr/>
        </p:nvSpPr>
        <p:spPr>
          <a:xfrm>
            <a:off x="3192455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68F3A9-A15B-FCAD-C732-E0F57E055690}"/>
              </a:ext>
            </a:extLst>
          </p:cNvPr>
          <p:cNvSpPr/>
          <p:nvPr/>
        </p:nvSpPr>
        <p:spPr>
          <a:xfrm>
            <a:off x="3192455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4934F6D-43D0-846F-6423-CB8FBDECE302}"/>
              </a:ext>
            </a:extLst>
          </p:cNvPr>
          <p:cNvSpPr/>
          <p:nvPr/>
        </p:nvSpPr>
        <p:spPr>
          <a:xfrm>
            <a:off x="3192455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7AC460-BE85-E750-1FEE-D286DE2A2BFD}"/>
              </a:ext>
            </a:extLst>
          </p:cNvPr>
          <p:cNvSpPr/>
          <p:nvPr/>
        </p:nvSpPr>
        <p:spPr>
          <a:xfrm>
            <a:off x="3815303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DD8EC6-316B-7C0F-67EA-3838766C4F6B}"/>
              </a:ext>
            </a:extLst>
          </p:cNvPr>
          <p:cNvSpPr/>
          <p:nvPr/>
        </p:nvSpPr>
        <p:spPr>
          <a:xfrm>
            <a:off x="3815303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9F058-AEBF-816D-8413-DB32509315E8}"/>
              </a:ext>
            </a:extLst>
          </p:cNvPr>
          <p:cNvSpPr/>
          <p:nvPr/>
        </p:nvSpPr>
        <p:spPr>
          <a:xfrm>
            <a:off x="3815303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34AFC91-D6A3-BDCC-127A-A3028757CD42}"/>
              </a:ext>
            </a:extLst>
          </p:cNvPr>
          <p:cNvSpPr/>
          <p:nvPr/>
        </p:nvSpPr>
        <p:spPr>
          <a:xfrm>
            <a:off x="1477579" y="2835074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CB600CF-6BBD-E976-1CEA-3C4C03A1EEF5}"/>
              </a:ext>
            </a:extLst>
          </p:cNvPr>
          <p:cNvSpPr/>
          <p:nvPr/>
        </p:nvSpPr>
        <p:spPr>
          <a:xfrm>
            <a:off x="1477579" y="3022138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0E2BB9-C8C7-156E-20B1-36705456D2F6}"/>
              </a:ext>
            </a:extLst>
          </p:cNvPr>
          <p:cNvSpPr/>
          <p:nvPr/>
        </p:nvSpPr>
        <p:spPr>
          <a:xfrm>
            <a:off x="1477579" y="320269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B67E2A-6F97-1FC5-45E8-DD4F01A0CD83}"/>
              </a:ext>
            </a:extLst>
          </p:cNvPr>
          <p:cNvSpPr/>
          <p:nvPr/>
        </p:nvSpPr>
        <p:spPr>
          <a:xfrm>
            <a:off x="1477579" y="3389757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023DBD7-6D97-A552-2A43-8CC9321A938E}"/>
              </a:ext>
            </a:extLst>
          </p:cNvPr>
          <p:cNvSpPr/>
          <p:nvPr/>
        </p:nvSpPr>
        <p:spPr>
          <a:xfrm>
            <a:off x="1477579" y="3566923"/>
            <a:ext cx="363191" cy="106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E50D4-3478-6811-36B5-6DC1580C0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0" t="57332" r="34309" b="38165"/>
          <a:stretch/>
        </p:blipFill>
        <p:spPr>
          <a:xfrm>
            <a:off x="405712" y="690365"/>
            <a:ext cx="4969412" cy="291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3445-2E30-7979-DC3B-C7FE7EEA1D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1"/>
          <a:stretch/>
        </p:blipFill>
        <p:spPr>
          <a:xfrm>
            <a:off x="148166" y="1031889"/>
            <a:ext cx="3022016" cy="2549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08DDBD-7EED-B9AF-8783-CDFFB642C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71"/>
          <a:stretch/>
        </p:blipFill>
        <p:spPr>
          <a:xfrm>
            <a:off x="818437" y="3902075"/>
            <a:ext cx="6720114" cy="5257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F0CF93-6CDA-286D-A78A-18A92EA2F8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0" r="3965"/>
          <a:stretch/>
        </p:blipFill>
        <p:spPr>
          <a:xfrm>
            <a:off x="2920414" y="1821746"/>
            <a:ext cx="6075420" cy="1568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0FFCD-1C18-65C4-E6A4-469323ED7A7B}"/>
              </a:ext>
            </a:extLst>
          </p:cNvPr>
          <p:cNvSpPr txBox="1"/>
          <p:nvPr/>
        </p:nvSpPr>
        <p:spPr>
          <a:xfrm>
            <a:off x="818437" y="4634602"/>
            <a:ext cx="75997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Garamond" panose="02020404030301010803" pitchFamily="18" charset="0"/>
              </a:rPr>
              <a:t>It is considered all forces apply to an </a:t>
            </a:r>
            <a:r>
              <a:rPr lang="en-US" sz="1100" b="0" i="1" u="none" strike="noStrike" baseline="0" dirty="0">
                <a:latin typeface="Garamond-Italic"/>
              </a:rPr>
              <a:t>equivalent </a:t>
            </a:r>
            <a:r>
              <a:rPr lang="en-US" sz="1100" b="0" i="0" u="none" strike="noStrike" baseline="0" dirty="0">
                <a:latin typeface="Garamond" panose="02020404030301010803" pitchFamily="18" charset="0"/>
              </a:rPr>
              <a:t>single wheel, which is the sum of all four</a:t>
            </a:r>
            <a:endParaRPr lang="en-DK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1481B-6B91-DB0C-71D2-7A43615A6186}"/>
              </a:ext>
            </a:extLst>
          </p:cNvPr>
          <p:cNvSpPr txBox="1"/>
          <p:nvPr/>
        </p:nvSpPr>
        <p:spPr>
          <a:xfrm>
            <a:off x="818437" y="4840891"/>
            <a:ext cx="80924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Garamond" panose="02020404030301010803" pitchFamily="18" charset="0"/>
              </a:rPr>
              <a:t>Dynamic pressure of air times a surface, which is expressed as a reference area </a:t>
            </a:r>
            <a:r>
              <a:rPr lang="en-US" sz="1100" b="0" i="0" u="none" strike="noStrike" baseline="0" dirty="0">
                <a:latin typeface="CambriaMath"/>
              </a:rPr>
              <a:t>𝐴</a:t>
            </a:r>
            <a:r>
              <a:rPr lang="en-US" sz="900" b="1" i="0" u="none" strike="noStrike" baseline="-25000" dirty="0">
                <a:latin typeface="CambriaMath"/>
              </a:rPr>
              <a:t>┴</a:t>
            </a:r>
            <a:r>
              <a:rPr lang="en-US" sz="600" b="0" i="0" u="none" strike="noStrike" baseline="0" dirty="0">
                <a:latin typeface="CambriaMath"/>
              </a:rPr>
              <a:t> </a:t>
            </a:r>
            <a:r>
              <a:rPr lang="en-US" sz="1100" b="0" i="0" u="none" strike="noStrike" baseline="0" dirty="0">
                <a:latin typeface="Garamond" panose="02020404030301010803" pitchFamily="18" charset="0"/>
              </a:rPr>
              <a:t>times a coefficient </a:t>
            </a:r>
            <a:r>
              <a:rPr lang="en-US" sz="1100" b="0" i="0" u="none" strike="noStrike" baseline="0" dirty="0">
                <a:latin typeface="CambriaMath"/>
              </a:rPr>
              <a:t>𝐶</a:t>
            </a:r>
            <a:r>
              <a:rPr lang="en-US" sz="600" b="0" i="0" u="none" strike="noStrike" baseline="0" dirty="0">
                <a:latin typeface="CambriaMath"/>
              </a:rPr>
              <a:t>d</a:t>
            </a:r>
            <a:endParaRPr lang="en-DK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04958-29D0-EF8F-F428-2C2619A4C2D2}"/>
              </a:ext>
            </a:extLst>
          </p:cNvPr>
          <p:cNvSpPr txBox="1"/>
          <p:nvPr/>
        </p:nvSpPr>
        <p:spPr>
          <a:xfrm>
            <a:off x="777028" y="4403085"/>
            <a:ext cx="4307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u="sng" dirty="0"/>
              <a:t>Remarks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1B36A-99A3-6544-23E9-6E175BCDEBF0}"/>
              </a:ext>
            </a:extLst>
          </p:cNvPr>
          <p:cNvSpPr txBox="1"/>
          <p:nvPr/>
        </p:nvSpPr>
        <p:spPr>
          <a:xfrm>
            <a:off x="2741861" y="1531293"/>
            <a:ext cx="728168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Air Density</a:t>
            </a:r>
            <a:endParaRPr lang="en-DK" sz="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BF4A9-7787-14E6-1B3B-C7DA558CF90D}"/>
              </a:ext>
            </a:extLst>
          </p:cNvPr>
          <p:cNvSpPr txBox="1"/>
          <p:nvPr/>
        </p:nvSpPr>
        <p:spPr>
          <a:xfrm>
            <a:off x="3470029" y="1279007"/>
            <a:ext cx="771711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Net velocity</a:t>
            </a:r>
            <a:endParaRPr lang="en-DK" sz="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EB0A2-BAB7-2514-7C08-ACDB62CDAE64}"/>
              </a:ext>
            </a:extLst>
          </p:cNvPr>
          <p:cNvSpPr txBox="1"/>
          <p:nvPr/>
        </p:nvSpPr>
        <p:spPr>
          <a:xfrm>
            <a:off x="4295458" y="1364068"/>
            <a:ext cx="1229855" cy="215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Cross sectional area</a:t>
            </a:r>
            <a:endParaRPr lang="en-DK" sz="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12D9C-AE9C-0D13-2900-772EDA2343C1}"/>
              </a:ext>
            </a:extLst>
          </p:cNvPr>
          <p:cNvSpPr txBox="1"/>
          <p:nvPr/>
        </p:nvSpPr>
        <p:spPr>
          <a:xfrm>
            <a:off x="4479097" y="1658751"/>
            <a:ext cx="487489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Drag Coeff.</a:t>
            </a:r>
            <a:endParaRPr lang="en-DK" sz="8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95E147-099A-2A01-CDB3-F24D25EFEF2D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3470029" y="1639015"/>
            <a:ext cx="240790" cy="30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9B6950-ABA3-71CD-1DEC-55B004CC13A5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815303" y="1494451"/>
            <a:ext cx="40582" cy="446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A0C56EB-6A0B-9EA9-389D-0C2E302C375B}"/>
              </a:ext>
            </a:extLst>
          </p:cNvPr>
          <p:cNvCxnSpPr>
            <a:cxnSpLocks/>
          </p:cNvCxnSpPr>
          <p:nvPr/>
        </p:nvCxnSpPr>
        <p:spPr>
          <a:xfrm flipV="1">
            <a:off x="4009802" y="1630141"/>
            <a:ext cx="265933" cy="261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C222A91-B7B2-5E4D-F4D2-902735A82EEE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275735" y="1828028"/>
            <a:ext cx="203362" cy="112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2F08F18-6AE5-B91D-4C62-AF8D4AD29CEA}"/>
              </a:ext>
            </a:extLst>
          </p:cNvPr>
          <p:cNvSpPr txBox="1"/>
          <p:nvPr/>
        </p:nvSpPr>
        <p:spPr>
          <a:xfrm>
            <a:off x="4506527" y="2605751"/>
            <a:ext cx="626692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Rolling Friction Coeff.</a:t>
            </a:r>
            <a:endParaRPr lang="en-DK" sz="800" b="1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FD9815-FF5F-E8A2-BABC-002A46AA87A9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178494" y="2374919"/>
            <a:ext cx="328033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2E7E6F5-CA50-D56A-2E7D-04FFFB97117F}"/>
              </a:ext>
            </a:extLst>
          </p:cNvPr>
          <p:cNvSpPr txBox="1"/>
          <p:nvPr/>
        </p:nvSpPr>
        <p:spPr>
          <a:xfrm>
            <a:off x="3110188" y="3205756"/>
            <a:ext cx="527723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Wheel Torque</a:t>
            </a:r>
            <a:endParaRPr lang="en-DK" sz="8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8BF9E3-502B-7011-AD7C-9D47050DA4B8}"/>
              </a:ext>
            </a:extLst>
          </p:cNvPr>
          <p:cNvSpPr txBox="1"/>
          <p:nvPr/>
        </p:nvSpPr>
        <p:spPr>
          <a:xfrm>
            <a:off x="3766756" y="3207328"/>
            <a:ext cx="527723" cy="3385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800" b="1" dirty="0"/>
              <a:t>Wheel radius</a:t>
            </a:r>
            <a:endParaRPr lang="en-DK" sz="800" b="1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A7D2AD7-6B4C-9356-5FBB-385A9D3459DF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3374050" y="3022138"/>
            <a:ext cx="263861" cy="18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E9BB3DB-0F26-EEA8-D610-B161C79C3A84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3935285" y="2990146"/>
            <a:ext cx="95333" cy="217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5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E3D9599-6AD0-A54B-A8DB-E5D44637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136039" cy="1072753"/>
          </a:xfrm>
        </p:spPr>
        <p:txBody>
          <a:bodyPr/>
          <a:lstStyle/>
          <a:p>
            <a:r>
              <a:rPr lang="fr-FR" dirty="0" err="1"/>
              <a:t>Exercise</a:t>
            </a:r>
            <a:r>
              <a:rPr lang="fr-FR" dirty="0"/>
              <a:t> FC1: Power System of a </a:t>
            </a:r>
            <a:r>
              <a:rPr lang="fr-FR" dirty="0" err="1"/>
              <a:t>vehicle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76DD9-9966-334C-AB8C-86A7550DDD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 dirty="0"/>
              <a:t>Engines and fuel </a:t>
            </a:r>
            <a:r>
              <a:rPr lang="fr-CH" dirty="0" err="1"/>
              <a:t>cells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24376F-AEFF-1D40-AB92-99A91B91E1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36CCB-390F-D540-9D5F-1A9530A2EF07}"/>
              </a:ext>
            </a:extLst>
          </p:cNvPr>
          <p:cNvSpPr txBox="1"/>
          <p:nvPr/>
        </p:nvSpPr>
        <p:spPr>
          <a:xfrm>
            <a:off x="4131425" y="244394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14" name="Titre 3">
            <a:extLst>
              <a:ext uri="{FF2B5EF4-FFF2-40B4-BE49-F238E27FC236}">
                <a16:creationId xmlns:a16="http://schemas.microsoft.com/office/drawing/2014/main" id="{EA744D83-E406-2365-8F67-CC72BBC71FEC}"/>
              </a:ext>
            </a:extLst>
          </p:cNvPr>
          <p:cNvSpPr txBox="1">
            <a:spLocks/>
          </p:cNvSpPr>
          <p:nvPr/>
        </p:nvSpPr>
        <p:spPr>
          <a:xfrm>
            <a:off x="2741988" y="2209214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FR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970613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5C486242E8041AF5F127B7B6036DD" ma:contentTypeVersion="0" ma:contentTypeDescription="Create a new document." ma:contentTypeScope="" ma:versionID="a428fd9aa7577b961c667952286da5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920D0D-FCBE-459E-A492-5B4491012355}"/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1260</TotalTime>
  <Words>1165</Words>
  <Application>Microsoft Office PowerPoint</Application>
  <PresentationFormat>On-screen Show (16:9)</PresentationFormat>
  <Paragraphs>235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Cambria Math</vt:lpstr>
      <vt:lpstr>CambriaMath</vt:lpstr>
      <vt:lpstr>Franklin Gothic Demi Cond</vt:lpstr>
      <vt:lpstr>Garamond</vt:lpstr>
      <vt:lpstr>Garamond-Italic</vt:lpstr>
      <vt:lpstr>Wingdings</vt:lpstr>
      <vt:lpstr>Thème Office</vt:lpstr>
      <vt:lpstr>Engines and Fuel cells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  <vt:lpstr>Exercise FC1: Power System of a vehicle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Suhas Nuggehalli Sampathkumar</cp:lastModifiedBy>
  <cp:revision>69</cp:revision>
  <dcterms:created xsi:type="dcterms:W3CDTF">2019-04-02T06:24:35Z</dcterms:created>
  <dcterms:modified xsi:type="dcterms:W3CDTF">2023-11-21T17:40:54Z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