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Lst>
  <p:sldSz cx="9601200" cy="12801600" type="A3"/>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pos="30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7" d="100"/>
          <a:sy n="87" d="100"/>
        </p:scale>
        <p:origin x="3846" y="126"/>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wayeong Jeong" userId="c09c3305ebb5ec4b" providerId="LiveId" clId="{1FCE0A01-BE25-40CB-89D8-96F774AC1F88}"/>
    <pc:docChg chg="undo custSel modSld sldOrd">
      <pc:chgData name="Hwayeong Jeong" userId="c09c3305ebb5ec4b" providerId="LiveId" clId="{1FCE0A01-BE25-40CB-89D8-96F774AC1F88}" dt="2024-11-13T16:22:58.756" v="184"/>
      <pc:docMkLst>
        <pc:docMk/>
      </pc:docMkLst>
      <pc:sldChg chg="ord">
        <pc:chgData name="Hwayeong Jeong" userId="c09c3305ebb5ec4b" providerId="LiveId" clId="{1FCE0A01-BE25-40CB-89D8-96F774AC1F88}" dt="2024-11-13T16:22:58.756" v="184"/>
        <pc:sldMkLst>
          <pc:docMk/>
          <pc:sldMk cId="2449436182" sldId="256"/>
        </pc:sldMkLst>
      </pc:sldChg>
      <pc:sldChg chg="addSp delSp modSp mod">
        <pc:chgData name="Hwayeong Jeong" userId="c09c3305ebb5ec4b" providerId="LiveId" clId="{1FCE0A01-BE25-40CB-89D8-96F774AC1F88}" dt="2024-10-31T12:09:12.245" v="182" actId="14100"/>
        <pc:sldMkLst>
          <pc:docMk/>
          <pc:sldMk cId="1961843658" sldId="257"/>
        </pc:sldMkLst>
        <pc:spChg chg="mod ord">
          <ac:chgData name="Hwayeong Jeong" userId="c09c3305ebb5ec4b" providerId="LiveId" clId="{1FCE0A01-BE25-40CB-89D8-96F774AC1F88}" dt="2024-10-31T12:05:35.423" v="159" actId="207"/>
          <ac:spMkLst>
            <pc:docMk/>
            <pc:sldMk cId="1961843658" sldId="257"/>
            <ac:spMk id="4" creationId="{042684A8-2C06-40ED-ADA3-8561C9561274}"/>
          </ac:spMkLst>
        </pc:spChg>
        <pc:spChg chg="mod">
          <ac:chgData name="Hwayeong Jeong" userId="c09c3305ebb5ec4b" providerId="LiveId" clId="{1FCE0A01-BE25-40CB-89D8-96F774AC1F88}" dt="2024-10-31T12:06:40.645" v="168" actId="1076"/>
          <ac:spMkLst>
            <pc:docMk/>
            <pc:sldMk cId="1961843658" sldId="257"/>
            <ac:spMk id="6" creationId="{76662D5E-C7C6-482A-A672-C7085F9D8D9C}"/>
          </ac:spMkLst>
        </pc:spChg>
        <pc:spChg chg="mod">
          <ac:chgData name="Hwayeong Jeong" userId="c09c3305ebb5ec4b" providerId="LiveId" clId="{1FCE0A01-BE25-40CB-89D8-96F774AC1F88}" dt="2024-10-31T12:07:32.265" v="179" actId="1035"/>
          <ac:spMkLst>
            <pc:docMk/>
            <pc:sldMk cId="1961843658" sldId="257"/>
            <ac:spMk id="7" creationId="{8BB39463-BB36-4DBE-A8F1-9ECB518779EF}"/>
          </ac:spMkLst>
        </pc:spChg>
        <pc:spChg chg="mod">
          <ac:chgData name="Hwayeong Jeong" userId="c09c3305ebb5ec4b" providerId="LiveId" clId="{1FCE0A01-BE25-40CB-89D8-96F774AC1F88}" dt="2024-10-31T12:07:05.299" v="173" actId="1035"/>
          <ac:spMkLst>
            <pc:docMk/>
            <pc:sldMk cId="1961843658" sldId="257"/>
            <ac:spMk id="8" creationId="{FB28CBA5-071E-4E29-896E-28C5F107D605}"/>
          </ac:spMkLst>
        </pc:spChg>
        <pc:spChg chg="mod">
          <ac:chgData name="Hwayeong Jeong" userId="c09c3305ebb5ec4b" providerId="LiveId" clId="{1FCE0A01-BE25-40CB-89D8-96F774AC1F88}" dt="2024-10-31T12:04:31.351" v="128" actId="1035"/>
          <ac:spMkLst>
            <pc:docMk/>
            <pc:sldMk cId="1961843658" sldId="257"/>
            <ac:spMk id="10" creationId="{EBD8BF18-1764-4728-A62D-32A00731FE0D}"/>
          </ac:spMkLst>
        </pc:spChg>
        <pc:spChg chg="del mod">
          <ac:chgData name="Hwayeong Jeong" userId="c09c3305ebb5ec4b" providerId="LiveId" clId="{1FCE0A01-BE25-40CB-89D8-96F774AC1F88}" dt="2024-10-31T12:07:23.230" v="176" actId="478"/>
          <ac:spMkLst>
            <pc:docMk/>
            <pc:sldMk cId="1961843658" sldId="257"/>
            <ac:spMk id="15" creationId="{F4064ABA-1620-42BB-A856-9D9964FF97A2}"/>
          </ac:spMkLst>
        </pc:spChg>
        <pc:spChg chg="del mod">
          <ac:chgData name="Hwayeong Jeong" userId="c09c3305ebb5ec4b" providerId="LiveId" clId="{1FCE0A01-BE25-40CB-89D8-96F774AC1F88}" dt="2024-10-31T12:07:23.230" v="176" actId="478"/>
          <ac:spMkLst>
            <pc:docMk/>
            <pc:sldMk cId="1961843658" sldId="257"/>
            <ac:spMk id="17" creationId="{611DEBCC-6D00-477C-8F88-FA6F19167CDB}"/>
          </ac:spMkLst>
        </pc:spChg>
        <pc:spChg chg="add del mod">
          <ac:chgData name="Hwayeong Jeong" userId="c09c3305ebb5ec4b" providerId="LiveId" clId="{1FCE0A01-BE25-40CB-89D8-96F774AC1F88}" dt="2024-10-31T12:06:30.410" v="165" actId="478"/>
          <ac:spMkLst>
            <pc:docMk/>
            <pc:sldMk cId="1961843658" sldId="257"/>
            <ac:spMk id="18" creationId="{69B2D0C3-A142-48BC-A408-E067EC58FA54}"/>
          </ac:spMkLst>
        </pc:spChg>
        <pc:spChg chg="mod ord">
          <ac:chgData name="Hwayeong Jeong" userId="c09c3305ebb5ec4b" providerId="LiveId" clId="{1FCE0A01-BE25-40CB-89D8-96F774AC1F88}" dt="2024-10-31T12:04:17.755" v="117" actId="164"/>
          <ac:spMkLst>
            <pc:docMk/>
            <pc:sldMk cId="1961843658" sldId="257"/>
            <ac:spMk id="22" creationId="{FA66BF87-B0BB-486E-89DA-E8265995936C}"/>
          </ac:spMkLst>
        </pc:spChg>
        <pc:spChg chg="mod ord">
          <ac:chgData name="Hwayeong Jeong" userId="c09c3305ebb5ec4b" providerId="LiveId" clId="{1FCE0A01-BE25-40CB-89D8-96F774AC1F88}" dt="2024-10-31T12:09:12.245" v="182" actId="14100"/>
          <ac:spMkLst>
            <pc:docMk/>
            <pc:sldMk cId="1961843658" sldId="257"/>
            <ac:spMk id="24" creationId="{BFD387A2-8D5B-4426-AF47-F956F2A94949}"/>
          </ac:spMkLst>
        </pc:spChg>
        <pc:spChg chg="add del mod">
          <ac:chgData name="Hwayeong Jeong" userId="c09c3305ebb5ec4b" providerId="LiveId" clId="{1FCE0A01-BE25-40CB-89D8-96F774AC1F88}" dt="2024-10-31T12:04:48.755" v="133"/>
          <ac:spMkLst>
            <pc:docMk/>
            <pc:sldMk cId="1961843658" sldId="257"/>
            <ac:spMk id="25" creationId="{F22AA5A2-348E-4D45-8B84-8386DBCC9482}"/>
          </ac:spMkLst>
        </pc:spChg>
        <pc:spChg chg="mod">
          <ac:chgData name="Hwayeong Jeong" userId="c09c3305ebb5ec4b" providerId="LiveId" clId="{1FCE0A01-BE25-40CB-89D8-96F774AC1F88}" dt="2024-10-31T12:04:57.252" v="138" actId="1076"/>
          <ac:spMkLst>
            <pc:docMk/>
            <pc:sldMk cId="1961843658" sldId="257"/>
            <ac:spMk id="28" creationId="{CDB93B4F-8F42-4AD1-ABC5-DFC2EAC438BD}"/>
          </ac:spMkLst>
        </pc:spChg>
        <pc:spChg chg="mod">
          <ac:chgData name="Hwayeong Jeong" userId="c09c3305ebb5ec4b" providerId="LiveId" clId="{1FCE0A01-BE25-40CB-89D8-96F774AC1F88}" dt="2024-10-31T12:06:24.416" v="163" actId="1076"/>
          <ac:spMkLst>
            <pc:docMk/>
            <pc:sldMk cId="1961843658" sldId="257"/>
            <ac:spMk id="31" creationId="{D99F8914-16F2-4030-810C-DD28A04CC2B2}"/>
          </ac:spMkLst>
        </pc:spChg>
        <pc:grpChg chg="add mod">
          <ac:chgData name="Hwayeong Jeong" userId="c09c3305ebb5ec4b" providerId="LiveId" clId="{1FCE0A01-BE25-40CB-89D8-96F774AC1F88}" dt="2024-10-31T12:04:27.441" v="120" actId="12788"/>
          <ac:grpSpMkLst>
            <pc:docMk/>
            <pc:sldMk cId="1961843658" sldId="257"/>
            <ac:grpSpMk id="11" creationId="{FF41E11D-27B5-4AAD-AF83-3A1C2578DAD3}"/>
          </ac:grpSpMkLst>
        </pc:grpChg>
        <pc:picChg chg="mod">
          <ac:chgData name="Hwayeong Jeong" userId="c09c3305ebb5ec4b" providerId="LiveId" clId="{1FCE0A01-BE25-40CB-89D8-96F774AC1F88}" dt="2024-10-31T12:07:14.153" v="174" actId="1076"/>
          <ac:picMkLst>
            <pc:docMk/>
            <pc:sldMk cId="1961843658" sldId="257"/>
            <ac:picMk id="19" creationId="{59A38D04-CD21-46D7-9253-5630769B42DF}"/>
          </ac:picMkLst>
        </pc:picChg>
        <pc:picChg chg="del mod">
          <ac:chgData name="Hwayeong Jeong" userId="c09c3305ebb5ec4b" providerId="LiveId" clId="{1FCE0A01-BE25-40CB-89D8-96F774AC1F88}" dt="2024-10-31T12:07:23.230" v="176" actId="478"/>
          <ac:picMkLst>
            <pc:docMk/>
            <pc:sldMk cId="1961843658" sldId="257"/>
            <ac:picMk id="1026" creationId="{24955E69-79C7-418D-B8E1-013B62E7B6B1}"/>
          </ac:picMkLst>
        </pc:picChg>
        <pc:picChg chg="mod">
          <ac:chgData name="Hwayeong Jeong" userId="c09c3305ebb5ec4b" providerId="LiveId" clId="{1FCE0A01-BE25-40CB-89D8-96F774AC1F88}" dt="2024-10-31T12:07:20.456" v="175" actId="1076"/>
          <ac:picMkLst>
            <pc:docMk/>
            <pc:sldMk cId="1961843658" sldId="257"/>
            <ac:picMk id="1028" creationId="{E528443E-58E5-4596-A554-473EBF0CEEB0}"/>
          </ac:picMkLst>
        </pc:picChg>
        <pc:cxnChg chg="mod">
          <ac:chgData name="Hwayeong Jeong" userId="c09c3305ebb5ec4b" providerId="LiveId" clId="{1FCE0A01-BE25-40CB-89D8-96F774AC1F88}" dt="2024-10-31T12:06:26.158" v="164" actId="14100"/>
          <ac:cxnSpMkLst>
            <pc:docMk/>
            <pc:sldMk cId="1961843658" sldId="257"/>
            <ac:cxnSpMk id="21" creationId="{CB872976-D0DB-430B-A1BD-9CE04AB69D98}"/>
          </ac:cxnSpMkLst>
        </pc:cxnChg>
        <pc:cxnChg chg="mod">
          <ac:chgData name="Hwayeong Jeong" userId="c09c3305ebb5ec4b" providerId="LiveId" clId="{1FCE0A01-BE25-40CB-89D8-96F774AC1F88}" dt="2024-10-31T12:05:02.592" v="140" actId="14100"/>
          <ac:cxnSpMkLst>
            <pc:docMk/>
            <pc:sldMk cId="1961843658" sldId="257"/>
            <ac:cxnSpMk id="32" creationId="{869708A2-C5E5-4D9C-A758-A91CB2AADA71}"/>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9F9D0-4F8B-48EF-AE0C-25DAB361FEAC}"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153590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9F9D0-4F8B-48EF-AE0C-25DAB361FEAC}"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54342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9F9D0-4F8B-48EF-AE0C-25DAB361FEAC}"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129675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9F9D0-4F8B-48EF-AE0C-25DAB361FEAC}"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358814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9F9D0-4F8B-48EF-AE0C-25DAB361FEAC}"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378208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B9F9D0-4F8B-48EF-AE0C-25DAB361FEAC}"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177789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B9F9D0-4F8B-48EF-AE0C-25DAB361FEAC}"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226726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B9F9D0-4F8B-48EF-AE0C-25DAB361FEAC}"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287825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9F9D0-4F8B-48EF-AE0C-25DAB361FEAC}"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119156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9EB9F9D0-4F8B-48EF-AE0C-25DAB361FEAC}"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249033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9EB9F9D0-4F8B-48EF-AE0C-25DAB361FEAC}"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E1AE1-0E8C-449C-8E38-53712ADBEB76}" type="slidenum">
              <a:rPr lang="en-US" smtClean="0"/>
              <a:t>‹#›</a:t>
            </a:fld>
            <a:endParaRPr lang="en-US"/>
          </a:p>
        </p:txBody>
      </p:sp>
    </p:spTree>
    <p:extLst>
      <p:ext uri="{BB962C8B-B14F-4D97-AF65-F5344CB8AC3E}">
        <p14:creationId xmlns:p14="http://schemas.microsoft.com/office/powerpoint/2010/main" val="172181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9EB9F9D0-4F8B-48EF-AE0C-25DAB361FEAC}" type="datetimeFigureOut">
              <a:rPr lang="en-US" smtClean="0"/>
              <a:t>11/13/2024</a:t>
            </a:fld>
            <a:endParaRPr 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656E1AE1-0E8C-449C-8E38-53712ADBEB76}" type="slidenum">
              <a:rPr lang="en-US" smtClean="0"/>
              <a:t>‹#›</a:t>
            </a:fld>
            <a:endParaRPr lang="en-US"/>
          </a:p>
        </p:txBody>
      </p:sp>
    </p:spTree>
    <p:extLst>
      <p:ext uri="{BB962C8B-B14F-4D97-AF65-F5344CB8AC3E}">
        <p14:creationId xmlns:p14="http://schemas.microsoft.com/office/powerpoint/2010/main" val="3250163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684A8-2C06-40ED-ADA3-8561C9561274}"/>
              </a:ext>
            </a:extLst>
          </p:cNvPr>
          <p:cNvSpPr/>
          <p:nvPr/>
        </p:nvSpPr>
        <p:spPr>
          <a:xfrm>
            <a:off x="569422" y="631768"/>
            <a:ext cx="8462356" cy="7032568"/>
          </a:xfrm>
          <a:prstGeom prst="rect">
            <a:avLst/>
          </a:prstGeom>
          <a:blipFill dpi="0" rotWithShape="1">
            <a:blip r:embed="rId2"/>
            <a:srcRect/>
            <a:stretch>
              <a:fillRect l="-10000" r="-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662D5E-C7C6-482A-A672-C7085F9D8D9C}"/>
              </a:ext>
            </a:extLst>
          </p:cNvPr>
          <p:cNvSpPr txBox="1"/>
          <p:nvPr/>
        </p:nvSpPr>
        <p:spPr>
          <a:xfrm>
            <a:off x="635924" y="7897090"/>
            <a:ext cx="8329353" cy="830997"/>
          </a:xfrm>
          <a:prstGeom prst="rect">
            <a:avLst/>
          </a:prstGeom>
          <a:noFill/>
        </p:spPr>
        <p:txBody>
          <a:bodyPr wrap="square" rtlCol="0">
            <a:spAutoFit/>
          </a:bodyPr>
          <a:lstStyle/>
          <a:p>
            <a:r>
              <a:rPr lang="en-US" sz="4800" dirty="0">
                <a:cs typeface="Suisse Int'l Medium" panose="020B0604000000000000" pitchFamily="34" charset="-78"/>
              </a:rPr>
              <a:t>Group #:[Title]</a:t>
            </a:r>
          </a:p>
        </p:txBody>
      </p:sp>
      <p:sp>
        <p:nvSpPr>
          <p:cNvPr id="7" name="TextBox 6">
            <a:extLst>
              <a:ext uri="{FF2B5EF4-FFF2-40B4-BE49-F238E27FC236}">
                <a16:creationId xmlns:a16="http://schemas.microsoft.com/office/drawing/2014/main" id="{8BB39463-BB36-4DBE-A8F1-9ECB518779EF}"/>
              </a:ext>
            </a:extLst>
          </p:cNvPr>
          <p:cNvSpPr txBox="1"/>
          <p:nvPr/>
        </p:nvSpPr>
        <p:spPr>
          <a:xfrm>
            <a:off x="569422" y="10339365"/>
            <a:ext cx="6458989" cy="400110"/>
          </a:xfrm>
          <a:prstGeom prst="rect">
            <a:avLst/>
          </a:prstGeom>
          <a:noFill/>
        </p:spPr>
        <p:txBody>
          <a:bodyPr wrap="square" rtlCol="0">
            <a:spAutoFit/>
          </a:bodyPr>
          <a:lstStyle/>
          <a:p>
            <a:r>
              <a:rPr lang="en-US" sz="2000" dirty="0">
                <a:cs typeface="Suisse Int'l Light" panose="020B0304000000000000" pitchFamily="34" charset="-78"/>
              </a:rPr>
              <a:t>[Intro …..]</a:t>
            </a:r>
          </a:p>
        </p:txBody>
      </p:sp>
      <p:sp>
        <p:nvSpPr>
          <p:cNvPr id="8" name="TextBox 7">
            <a:extLst>
              <a:ext uri="{FF2B5EF4-FFF2-40B4-BE49-F238E27FC236}">
                <a16:creationId xmlns:a16="http://schemas.microsoft.com/office/drawing/2014/main" id="{FB28CBA5-071E-4E29-896E-28C5F107D605}"/>
              </a:ext>
            </a:extLst>
          </p:cNvPr>
          <p:cNvSpPr txBox="1"/>
          <p:nvPr/>
        </p:nvSpPr>
        <p:spPr>
          <a:xfrm>
            <a:off x="635924" y="9672225"/>
            <a:ext cx="6774873" cy="461665"/>
          </a:xfrm>
          <a:prstGeom prst="rect">
            <a:avLst/>
          </a:prstGeom>
          <a:noFill/>
        </p:spPr>
        <p:txBody>
          <a:bodyPr wrap="square" rtlCol="0">
            <a:spAutoFit/>
          </a:bodyPr>
          <a:lstStyle/>
          <a:p>
            <a:r>
              <a:rPr lang="en-US" sz="2400" dirty="0">
                <a:cs typeface="Suisse Int'l Light" panose="020B0304000000000000" pitchFamily="34" charset="-78"/>
              </a:rPr>
              <a:t>[Member Names]</a:t>
            </a:r>
          </a:p>
        </p:txBody>
      </p:sp>
      <p:sp>
        <p:nvSpPr>
          <p:cNvPr id="10" name="TextBox 9">
            <a:extLst>
              <a:ext uri="{FF2B5EF4-FFF2-40B4-BE49-F238E27FC236}">
                <a16:creationId xmlns:a16="http://schemas.microsoft.com/office/drawing/2014/main" id="{EBD8BF18-1764-4728-A62D-32A00731FE0D}"/>
              </a:ext>
            </a:extLst>
          </p:cNvPr>
          <p:cNvSpPr txBox="1"/>
          <p:nvPr/>
        </p:nvSpPr>
        <p:spPr>
          <a:xfrm>
            <a:off x="2398222" y="146059"/>
            <a:ext cx="4804756" cy="369332"/>
          </a:xfrm>
          <a:prstGeom prst="rect">
            <a:avLst/>
          </a:prstGeom>
          <a:noFill/>
        </p:spPr>
        <p:txBody>
          <a:bodyPr wrap="square">
            <a:spAutoFit/>
          </a:bodyPr>
          <a:lstStyle/>
          <a:p>
            <a:pPr algn="ctr"/>
            <a:r>
              <a:rPr lang="en-US" b="1" dirty="0">
                <a:cs typeface="Suisse Int'l Light" panose="020B0304000000000000" pitchFamily="34" charset="-78"/>
              </a:rPr>
              <a:t>ME-420: Advanced Design for Sustainable Future</a:t>
            </a:r>
            <a:endParaRPr lang="en-US" b="1" dirty="0"/>
          </a:p>
        </p:txBody>
      </p:sp>
      <p:sp>
        <p:nvSpPr>
          <p:cNvPr id="15" name="Freeform: Shape 14">
            <a:extLst>
              <a:ext uri="{FF2B5EF4-FFF2-40B4-BE49-F238E27FC236}">
                <a16:creationId xmlns:a16="http://schemas.microsoft.com/office/drawing/2014/main" id="{F4064ABA-1620-42BB-A856-9D9964FF97A2}"/>
              </a:ext>
            </a:extLst>
          </p:cNvPr>
          <p:cNvSpPr/>
          <p:nvPr/>
        </p:nvSpPr>
        <p:spPr>
          <a:xfrm>
            <a:off x="7132320" y="11517307"/>
            <a:ext cx="1945178" cy="1123385"/>
          </a:xfrm>
          <a:custGeom>
            <a:avLst/>
            <a:gdLst>
              <a:gd name="connsiteX0" fmla="*/ 972589 w 1945178"/>
              <a:gd name="connsiteY0" fmla="*/ 0 h 1123385"/>
              <a:gd name="connsiteX1" fmla="*/ 1940192 w 1945178"/>
              <a:gd name="connsiteY1" fmla="*/ 419769 h 1123385"/>
              <a:gd name="connsiteX2" fmla="*/ 1945178 w 1945178"/>
              <a:gd name="connsiteY2" fmla="*/ 419769 h 1123385"/>
              <a:gd name="connsiteX3" fmla="*/ 1945178 w 1945178"/>
              <a:gd name="connsiteY3" fmla="*/ 421932 h 1123385"/>
              <a:gd name="connsiteX4" fmla="*/ 1945178 w 1945178"/>
              <a:gd name="connsiteY4" fmla="*/ 1123385 h 1123385"/>
              <a:gd name="connsiteX5" fmla="*/ 0 w 1945178"/>
              <a:gd name="connsiteY5" fmla="*/ 1123385 h 1123385"/>
              <a:gd name="connsiteX6" fmla="*/ 0 w 1945178"/>
              <a:gd name="connsiteY6" fmla="*/ 421932 h 1123385"/>
              <a:gd name="connsiteX7" fmla="*/ 0 w 1945178"/>
              <a:gd name="connsiteY7" fmla="*/ 419769 h 1123385"/>
              <a:gd name="connsiteX8" fmla="*/ 4986 w 1945178"/>
              <a:gd name="connsiteY8" fmla="*/ 419769 h 11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178" h="1123385">
                <a:moveTo>
                  <a:pt x="972589" y="0"/>
                </a:moveTo>
                <a:lnTo>
                  <a:pt x="1940192" y="419769"/>
                </a:lnTo>
                <a:lnTo>
                  <a:pt x="1945178" y="419769"/>
                </a:lnTo>
                <a:lnTo>
                  <a:pt x="1945178" y="421932"/>
                </a:lnTo>
                <a:lnTo>
                  <a:pt x="1945178" y="1123385"/>
                </a:lnTo>
                <a:lnTo>
                  <a:pt x="0" y="1123385"/>
                </a:lnTo>
                <a:lnTo>
                  <a:pt x="0" y="421932"/>
                </a:lnTo>
                <a:lnTo>
                  <a:pt x="0" y="419769"/>
                </a:lnTo>
                <a:lnTo>
                  <a:pt x="4986" y="419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611DEBCC-6D00-477C-8F88-FA6F19167CDB}"/>
              </a:ext>
            </a:extLst>
          </p:cNvPr>
          <p:cNvSpPr txBox="1"/>
          <p:nvPr/>
        </p:nvSpPr>
        <p:spPr>
          <a:xfrm>
            <a:off x="7226184" y="11932806"/>
            <a:ext cx="1757449" cy="707886"/>
          </a:xfrm>
          <a:prstGeom prst="rect">
            <a:avLst/>
          </a:prstGeom>
          <a:noFill/>
        </p:spPr>
        <p:txBody>
          <a:bodyPr wrap="square" rtlCol="0">
            <a:spAutoFit/>
          </a:bodyPr>
          <a:lstStyle/>
          <a:p>
            <a:pPr algn="ctr"/>
            <a:r>
              <a:rPr lang="en-US" sz="2000" dirty="0">
                <a:solidFill>
                  <a:schemeClr val="bg1"/>
                </a:solidFill>
                <a:cs typeface="Suisse Int'l Medium" panose="020B0604000000000000" pitchFamily="34" charset="-78"/>
              </a:rPr>
              <a:t>WATCH THE</a:t>
            </a:r>
          </a:p>
          <a:p>
            <a:pPr algn="ctr"/>
            <a:r>
              <a:rPr lang="en-US" sz="2000" dirty="0">
                <a:solidFill>
                  <a:schemeClr val="bg1"/>
                </a:solidFill>
                <a:cs typeface="Suisse Int'l Medium" panose="020B0604000000000000" pitchFamily="34" charset="-78"/>
              </a:rPr>
              <a:t>VIDEO</a:t>
            </a:r>
          </a:p>
        </p:txBody>
      </p:sp>
      <p:pic>
        <p:nvPicPr>
          <p:cNvPr id="1026" name="Picture 2" descr="QR code PNG transparent image download, size: 1023x1023px">
            <a:extLst>
              <a:ext uri="{FF2B5EF4-FFF2-40B4-BE49-F238E27FC236}">
                <a16:creationId xmlns:a16="http://schemas.microsoft.com/office/drawing/2014/main" id="{24955E69-79C7-418D-B8E1-013B62E7B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858" y="9396979"/>
            <a:ext cx="2190100" cy="21901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FCCCB5B8-00BE-48BE-B1BB-672E8F1742C1}"/>
              </a:ext>
            </a:extLst>
          </p:cNvPr>
          <p:cNvSpPr/>
          <p:nvPr/>
        </p:nvSpPr>
        <p:spPr>
          <a:xfrm>
            <a:off x="4064717" y="631767"/>
            <a:ext cx="4967061" cy="7032568"/>
          </a:xfrm>
          <a:prstGeom prst="rect">
            <a:avLst/>
          </a:prstGeom>
          <a:gradFill flip="none" rotWithShape="1">
            <a:gsLst>
              <a:gs pos="0">
                <a:schemeClr val="accent1">
                  <a:lumMod val="5000"/>
                  <a:lumOff val="95000"/>
                  <a:alpha val="0"/>
                </a:schemeClr>
              </a:gs>
              <a:gs pos="100000">
                <a:srgbClr val="C00000">
                  <a:alpha val="2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B93B4F-8F42-4AD1-ABC5-DFC2EAC438BD}"/>
              </a:ext>
            </a:extLst>
          </p:cNvPr>
          <p:cNvSpPr txBox="1"/>
          <p:nvPr/>
        </p:nvSpPr>
        <p:spPr>
          <a:xfrm>
            <a:off x="4120666" y="6227924"/>
            <a:ext cx="4476226" cy="1323439"/>
          </a:xfrm>
          <a:prstGeom prst="rect">
            <a:avLst/>
          </a:prstGeom>
          <a:noFill/>
        </p:spPr>
        <p:txBody>
          <a:bodyPr wrap="square" rtlCol="0">
            <a:spAutoFit/>
          </a:bodyPr>
          <a:lstStyle/>
          <a:p>
            <a:r>
              <a:rPr lang="en-US" sz="4000" dirty="0">
                <a:solidFill>
                  <a:schemeClr val="bg1"/>
                </a:solidFill>
                <a:cs typeface="Suisse Int'l Medium" panose="020B0604000000000000" pitchFamily="34" charset="-78"/>
              </a:rPr>
              <a:t>Tool for</a:t>
            </a:r>
          </a:p>
          <a:p>
            <a:r>
              <a:rPr lang="en-US" sz="4000" dirty="0">
                <a:solidFill>
                  <a:schemeClr val="bg1"/>
                </a:solidFill>
                <a:cs typeface="Suisse Int'l Medium" panose="020B0604000000000000" pitchFamily="34" charset="-78"/>
              </a:rPr>
              <a:t>Haptic Interface</a:t>
            </a:r>
          </a:p>
        </p:txBody>
      </p:sp>
      <p:cxnSp>
        <p:nvCxnSpPr>
          <p:cNvPr id="21" name="Straight Connector 20">
            <a:extLst>
              <a:ext uri="{FF2B5EF4-FFF2-40B4-BE49-F238E27FC236}">
                <a16:creationId xmlns:a16="http://schemas.microsoft.com/office/drawing/2014/main" id="{CB872976-D0DB-430B-A1BD-9CE04AB69D98}"/>
              </a:ext>
            </a:extLst>
          </p:cNvPr>
          <p:cNvCxnSpPr>
            <a:cxnSpLocks/>
          </p:cNvCxnSpPr>
          <p:nvPr/>
        </p:nvCxnSpPr>
        <p:spPr>
          <a:xfrm>
            <a:off x="4027572" y="6227924"/>
            <a:ext cx="0" cy="146299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9F8914-16F2-4030-810C-DD28A04CC2B2}"/>
              </a:ext>
            </a:extLst>
          </p:cNvPr>
          <p:cNvSpPr txBox="1"/>
          <p:nvPr/>
        </p:nvSpPr>
        <p:spPr>
          <a:xfrm>
            <a:off x="617567" y="631768"/>
            <a:ext cx="4476226" cy="1323439"/>
          </a:xfrm>
          <a:prstGeom prst="rect">
            <a:avLst/>
          </a:prstGeom>
          <a:noFill/>
        </p:spPr>
        <p:txBody>
          <a:bodyPr wrap="square" rtlCol="0">
            <a:spAutoFit/>
          </a:bodyPr>
          <a:lstStyle/>
          <a:p>
            <a:pPr algn="r"/>
            <a:r>
              <a:rPr lang="en-US" sz="4000" dirty="0">
                <a:solidFill>
                  <a:schemeClr val="bg1"/>
                </a:solidFill>
                <a:cs typeface="Suisse Int'l Medium" panose="020B0604000000000000" pitchFamily="34" charset="-78"/>
              </a:rPr>
              <a:t>Tool for</a:t>
            </a:r>
          </a:p>
          <a:p>
            <a:pPr algn="r"/>
            <a:r>
              <a:rPr lang="en-US" sz="4000" dirty="0">
                <a:solidFill>
                  <a:schemeClr val="bg1"/>
                </a:solidFill>
                <a:cs typeface="Suisse Int'l Medium" panose="020B0604000000000000" pitchFamily="34" charset="-78"/>
              </a:rPr>
              <a:t>Haptic Interface</a:t>
            </a:r>
          </a:p>
        </p:txBody>
      </p:sp>
      <p:cxnSp>
        <p:nvCxnSpPr>
          <p:cNvPr id="32" name="Straight Connector 31">
            <a:extLst>
              <a:ext uri="{FF2B5EF4-FFF2-40B4-BE49-F238E27FC236}">
                <a16:creationId xmlns:a16="http://schemas.microsoft.com/office/drawing/2014/main" id="{869708A2-C5E5-4D9C-A758-A91CB2AADA71}"/>
              </a:ext>
            </a:extLst>
          </p:cNvPr>
          <p:cNvCxnSpPr>
            <a:cxnSpLocks/>
          </p:cNvCxnSpPr>
          <p:nvPr/>
        </p:nvCxnSpPr>
        <p:spPr>
          <a:xfrm>
            <a:off x="5260626" y="631768"/>
            <a:ext cx="0" cy="146299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7EF19D0-7F83-4292-B9A2-91070695A94B}"/>
              </a:ext>
            </a:extLst>
          </p:cNvPr>
          <p:cNvSpPr/>
          <p:nvPr/>
        </p:nvSpPr>
        <p:spPr>
          <a:xfrm rot="10800000">
            <a:off x="580420" y="631768"/>
            <a:ext cx="4680205" cy="7032568"/>
          </a:xfrm>
          <a:prstGeom prst="rect">
            <a:avLst/>
          </a:prstGeom>
          <a:gradFill flip="none" rotWithShape="1">
            <a:gsLst>
              <a:gs pos="0">
                <a:schemeClr val="accent1">
                  <a:lumMod val="5000"/>
                  <a:lumOff val="95000"/>
                  <a:alpha val="0"/>
                </a:schemeClr>
              </a:gs>
              <a:gs pos="100000">
                <a:srgbClr val="C00000">
                  <a:alpha val="2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59A38D04-CD21-46D7-9253-5630769B4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77" y="7060055"/>
            <a:ext cx="2451563" cy="403802"/>
          </a:xfrm>
          <a:prstGeom prst="rect">
            <a:avLst/>
          </a:prstGeom>
        </p:spPr>
      </p:pic>
      <p:pic>
        <p:nvPicPr>
          <p:cNvPr id="1028" name="Picture 4" descr="Home - Bernoulli Center">
            <a:extLst>
              <a:ext uri="{FF2B5EF4-FFF2-40B4-BE49-F238E27FC236}">
                <a16:creationId xmlns:a16="http://schemas.microsoft.com/office/drawing/2014/main" id="{E528443E-58E5-4596-A554-473EBF0CEE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30" t="20123" r="6534" b="16485"/>
          <a:stretch/>
        </p:blipFill>
        <p:spPr bwMode="auto">
          <a:xfrm>
            <a:off x="7522129" y="748145"/>
            <a:ext cx="1461504" cy="46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3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684A8-2C06-40ED-ADA3-8561C9561274}"/>
              </a:ext>
            </a:extLst>
          </p:cNvPr>
          <p:cNvSpPr/>
          <p:nvPr/>
        </p:nvSpPr>
        <p:spPr>
          <a:xfrm>
            <a:off x="569422" y="631768"/>
            <a:ext cx="8462356" cy="7032568"/>
          </a:xfrm>
          <a:prstGeom prst="rect">
            <a:avLst/>
          </a:prstGeom>
          <a:blipFill dpi="0" rotWithShape="1">
            <a:blip r:embed="rId2"/>
            <a:srcRect/>
            <a:stretch>
              <a:fillRect l="-10000" r="-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662D5E-C7C6-482A-A672-C7085F9D8D9C}"/>
              </a:ext>
            </a:extLst>
          </p:cNvPr>
          <p:cNvSpPr txBox="1"/>
          <p:nvPr/>
        </p:nvSpPr>
        <p:spPr>
          <a:xfrm>
            <a:off x="635924" y="7897090"/>
            <a:ext cx="8329353" cy="1569660"/>
          </a:xfrm>
          <a:prstGeom prst="rect">
            <a:avLst/>
          </a:prstGeom>
          <a:noFill/>
        </p:spPr>
        <p:txBody>
          <a:bodyPr wrap="square" rtlCol="0">
            <a:spAutoFit/>
          </a:bodyPr>
          <a:lstStyle/>
          <a:p>
            <a:r>
              <a:rPr lang="en-US" sz="4800" dirty="0">
                <a:cs typeface="Suisse Int'l Medium" panose="020B0604000000000000" pitchFamily="34" charset="-78"/>
              </a:rPr>
              <a:t>Viscosity-controlled sequential pattern generator </a:t>
            </a:r>
          </a:p>
        </p:txBody>
      </p:sp>
      <p:sp>
        <p:nvSpPr>
          <p:cNvPr id="7" name="TextBox 6">
            <a:extLst>
              <a:ext uri="{FF2B5EF4-FFF2-40B4-BE49-F238E27FC236}">
                <a16:creationId xmlns:a16="http://schemas.microsoft.com/office/drawing/2014/main" id="{8BB39463-BB36-4DBE-A8F1-9ECB518779EF}"/>
              </a:ext>
            </a:extLst>
          </p:cNvPr>
          <p:cNvSpPr txBox="1"/>
          <p:nvPr/>
        </p:nvSpPr>
        <p:spPr>
          <a:xfrm>
            <a:off x="569422" y="10339365"/>
            <a:ext cx="6458989" cy="2246769"/>
          </a:xfrm>
          <a:prstGeom prst="rect">
            <a:avLst/>
          </a:prstGeom>
          <a:noFill/>
        </p:spPr>
        <p:txBody>
          <a:bodyPr wrap="square" rtlCol="0">
            <a:spAutoFit/>
          </a:bodyPr>
          <a:lstStyle/>
          <a:p>
            <a:r>
              <a:rPr lang="en-US" sz="2000" dirty="0">
                <a:cs typeface="Suisse Int'l Light" panose="020B0304000000000000" pitchFamily="34" charset="-78"/>
              </a:rPr>
              <a:t>This project introduces a novel control strategy that generates a wide range of patterns using multiple pneumatic actuators, even with a limited number of input channels. By controlling the viscosity map, the system is able to dynamically adjust how air is distributed across the actuators, allowing for the creation of complex and diverse patterns. </a:t>
            </a:r>
          </a:p>
        </p:txBody>
      </p:sp>
      <p:sp>
        <p:nvSpPr>
          <p:cNvPr id="8" name="TextBox 7">
            <a:extLst>
              <a:ext uri="{FF2B5EF4-FFF2-40B4-BE49-F238E27FC236}">
                <a16:creationId xmlns:a16="http://schemas.microsoft.com/office/drawing/2014/main" id="{FB28CBA5-071E-4E29-896E-28C5F107D605}"/>
              </a:ext>
            </a:extLst>
          </p:cNvPr>
          <p:cNvSpPr txBox="1"/>
          <p:nvPr/>
        </p:nvSpPr>
        <p:spPr>
          <a:xfrm>
            <a:off x="635924" y="9672225"/>
            <a:ext cx="6774873" cy="461665"/>
          </a:xfrm>
          <a:prstGeom prst="rect">
            <a:avLst/>
          </a:prstGeom>
          <a:noFill/>
        </p:spPr>
        <p:txBody>
          <a:bodyPr wrap="square" rtlCol="0">
            <a:spAutoFit/>
          </a:bodyPr>
          <a:lstStyle/>
          <a:p>
            <a:r>
              <a:rPr lang="en-US" sz="2400" dirty="0" err="1">
                <a:cs typeface="Suisse Int'l Light" panose="020B0304000000000000" pitchFamily="34" charset="-78"/>
              </a:rPr>
              <a:t>Hwayeong</a:t>
            </a:r>
            <a:r>
              <a:rPr lang="en-US" sz="2400" dirty="0">
                <a:cs typeface="Suisse Int'l Light" panose="020B0304000000000000" pitchFamily="34" charset="-78"/>
              </a:rPr>
              <a:t> </a:t>
            </a:r>
            <a:r>
              <a:rPr lang="en-US" sz="2400" dirty="0" err="1">
                <a:cs typeface="Suisse Int'l Light" panose="020B0304000000000000" pitchFamily="34" charset="-78"/>
              </a:rPr>
              <a:t>Jeong</a:t>
            </a:r>
            <a:r>
              <a:rPr lang="en-US" sz="2400" dirty="0">
                <a:cs typeface="Suisse Int'l Light" panose="020B0304000000000000" pitchFamily="34" charset="-78"/>
              </a:rPr>
              <a:t> and Jamie Paik</a:t>
            </a:r>
          </a:p>
        </p:txBody>
      </p:sp>
      <p:sp>
        <p:nvSpPr>
          <p:cNvPr id="10" name="TextBox 9">
            <a:extLst>
              <a:ext uri="{FF2B5EF4-FFF2-40B4-BE49-F238E27FC236}">
                <a16:creationId xmlns:a16="http://schemas.microsoft.com/office/drawing/2014/main" id="{EBD8BF18-1764-4728-A62D-32A00731FE0D}"/>
              </a:ext>
            </a:extLst>
          </p:cNvPr>
          <p:cNvSpPr txBox="1"/>
          <p:nvPr/>
        </p:nvSpPr>
        <p:spPr>
          <a:xfrm>
            <a:off x="2398222" y="146059"/>
            <a:ext cx="4804756" cy="369332"/>
          </a:xfrm>
          <a:prstGeom prst="rect">
            <a:avLst/>
          </a:prstGeom>
          <a:noFill/>
        </p:spPr>
        <p:txBody>
          <a:bodyPr wrap="square">
            <a:spAutoFit/>
          </a:bodyPr>
          <a:lstStyle/>
          <a:p>
            <a:pPr algn="ctr"/>
            <a:r>
              <a:rPr lang="en-US" b="1" dirty="0">
                <a:cs typeface="Suisse Int'l Light" panose="020B0304000000000000" pitchFamily="34" charset="-78"/>
              </a:rPr>
              <a:t>ME-420: Advanced Design for Sustainable Future</a:t>
            </a:r>
            <a:endParaRPr lang="en-US" b="1" dirty="0"/>
          </a:p>
        </p:txBody>
      </p:sp>
      <p:sp>
        <p:nvSpPr>
          <p:cNvPr id="15" name="Freeform: Shape 14">
            <a:extLst>
              <a:ext uri="{FF2B5EF4-FFF2-40B4-BE49-F238E27FC236}">
                <a16:creationId xmlns:a16="http://schemas.microsoft.com/office/drawing/2014/main" id="{F4064ABA-1620-42BB-A856-9D9964FF97A2}"/>
              </a:ext>
            </a:extLst>
          </p:cNvPr>
          <p:cNvSpPr/>
          <p:nvPr/>
        </p:nvSpPr>
        <p:spPr>
          <a:xfrm>
            <a:off x="7132320" y="11517307"/>
            <a:ext cx="1945178" cy="1123385"/>
          </a:xfrm>
          <a:custGeom>
            <a:avLst/>
            <a:gdLst>
              <a:gd name="connsiteX0" fmla="*/ 972589 w 1945178"/>
              <a:gd name="connsiteY0" fmla="*/ 0 h 1123385"/>
              <a:gd name="connsiteX1" fmla="*/ 1940192 w 1945178"/>
              <a:gd name="connsiteY1" fmla="*/ 419769 h 1123385"/>
              <a:gd name="connsiteX2" fmla="*/ 1945178 w 1945178"/>
              <a:gd name="connsiteY2" fmla="*/ 419769 h 1123385"/>
              <a:gd name="connsiteX3" fmla="*/ 1945178 w 1945178"/>
              <a:gd name="connsiteY3" fmla="*/ 421932 h 1123385"/>
              <a:gd name="connsiteX4" fmla="*/ 1945178 w 1945178"/>
              <a:gd name="connsiteY4" fmla="*/ 1123385 h 1123385"/>
              <a:gd name="connsiteX5" fmla="*/ 0 w 1945178"/>
              <a:gd name="connsiteY5" fmla="*/ 1123385 h 1123385"/>
              <a:gd name="connsiteX6" fmla="*/ 0 w 1945178"/>
              <a:gd name="connsiteY6" fmla="*/ 421932 h 1123385"/>
              <a:gd name="connsiteX7" fmla="*/ 0 w 1945178"/>
              <a:gd name="connsiteY7" fmla="*/ 419769 h 1123385"/>
              <a:gd name="connsiteX8" fmla="*/ 4986 w 1945178"/>
              <a:gd name="connsiteY8" fmla="*/ 419769 h 11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178" h="1123385">
                <a:moveTo>
                  <a:pt x="972589" y="0"/>
                </a:moveTo>
                <a:lnTo>
                  <a:pt x="1940192" y="419769"/>
                </a:lnTo>
                <a:lnTo>
                  <a:pt x="1945178" y="419769"/>
                </a:lnTo>
                <a:lnTo>
                  <a:pt x="1945178" y="421932"/>
                </a:lnTo>
                <a:lnTo>
                  <a:pt x="1945178" y="1123385"/>
                </a:lnTo>
                <a:lnTo>
                  <a:pt x="0" y="1123385"/>
                </a:lnTo>
                <a:lnTo>
                  <a:pt x="0" y="421932"/>
                </a:lnTo>
                <a:lnTo>
                  <a:pt x="0" y="419769"/>
                </a:lnTo>
                <a:lnTo>
                  <a:pt x="4986" y="419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611DEBCC-6D00-477C-8F88-FA6F19167CDB}"/>
              </a:ext>
            </a:extLst>
          </p:cNvPr>
          <p:cNvSpPr txBox="1"/>
          <p:nvPr/>
        </p:nvSpPr>
        <p:spPr>
          <a:xfrm>
            <a:off x="7226184" y="11932806"/>
            <a:ext cx="1757449" cy="707886"/>
          </a:xfrm>
          <a:prstGeom prst="rect">
            <a:avLst/>
          </a:prstGeom>
          <a:noFill/>
        </p:spPr>
        <p:txBody>
          <a:bodyPr wrap="square" rtlCol="0">
            <a:spAutoFit/>
          </a:bodyPr>
          <a:lstStyle/>
          <a:p>
            <a:pPr algn="ctr"/>
            <a:r>
              <a:rPr lang="en-US" sz="2000" dirty="0">
                <a:solidFill>
                  <a:schemeClr val="bg1"/>
                </a:solidFill>
                <a:cs typeface="Suisse Int'l Medium" panose="020B0604000000000000" pitchFamily="34" charset="-78"/>
              </a:rPr>
              <a:t>WATCH THE</a:t>
            </a:r>
          </a:p>
          <a:p>
            <a:pPr algn="ctr"/>
            <a:r>
              <a:rPr lang="en-US" sz="2000" dirty="0">
                <a:solidFill>
                  <a:schemeClr val="bg1"/>
                </a:solidFill>
                <a:cs typeface="Suisse Int'l Medium" panose="020B0604000000000000" pitchFamily="34" charset="-78"/>
              </a:rPr>
              <a:t>VIDEO</a:t>
            </a:r>
          </a:p>
        </p:txBody>
      </p:sp>
      <p:pic>
        <p:nvPicPr>
          <p:cNvPr id="1026" name="Picture 2" descr="QR code PNG transparent image download, size: 1023x1023px">
            <a:extLst>
              <a:ext uri="{FF2B5EF4-FFF2-40B4-BE49-F238E27FC236}">
                <a16:creationId xmlns:a16="http://schemas.microsoft.com/office/drawing/2014/main" id="{24955E69-79C7-418D-B8E1-013B62E7B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858" y="9396979"/>
            <a:ext cx="2190100" cy="21901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FCCCB5B8-00BE-48BE-B1BB-672E8F1742C1}"/>
              </a:ext>
            </a:extLst>
          </p:cNvPr>
          <p:cNvSpPr/>
          <p:nvPr/>
        </p:nvSpPr>
        <p:spPr>
          <a:xfrm>
            <a:off x="4064717" y="631767"/>
            <a:ext cx="4967061" cy="7032568"/>
          </a:xfrm>
          <a:prstGeom prst="rect">
            <a:avLst/>
          </a:prstGeom>
          <a:gradFill flip="none" rotWithShape="1">
            <a:gsLst>
              <a:gs pos="0">
                <a:schemeClr val="accent1">
                  <a:lumMod val="5000"/>
                  <a:lumOff val="95000"/>
                  <a:alpha val="0"/>
                </a:schemeClr>
              </a:gs>
              <a:gs pos="100000">
                <a:srgbClr val="C00000">
                  <a:alpha val="2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B93B4F-8F42-4AD1-ABC5-DFC2EAC438BD}"/>
              </a:ext>
            </a:extLst>
          </p:cNvPr>
          <p:cNvSpPr txBox="1"/>
          <p:nvPr/>
        </p:nvSpPr>
        <p:spPr>
          <a:xfrm>
            <a:off x="4120666" y="6227924"/>
            <a:ext cx="4476226" cy="1323439"/>
          </a:xfrm>
          <a:prstGeom prst="rect">
            <a:avLst/>
          </a:prstGeom>
          <a:noFill/>
        </p:spPr>
        <p:txBody>
          <a:bodyPr wrap="square" rtlCol="0">
            <a:spAutoFit/>
          </a:bodyPr>
          <a:lstStyle/>
          <a:p>
            <a:r>
              <a:rPr lang="en-US" sz="4000" dirty="0">
                <a:solidFill>
                  <a:schemeClr val="bg1"/>
                </a:solidFill>
                <a:cs typeface="Suisse Int'l Medium" panose="020B0604000000000000" pitchFamily="34" charset="-78"/>
              </a:rPr>
              <a:t>Tool for</a:t>
            </a:r>
          </a:p>
          <a:p>
            <a:r>
              <a:rPr lang="en-US" sz="4000" dirty="0">
                <a:solidFill>
                  <a:schemeClr val="bg1"/>
                </a:solidFill>
                <a:cs typeface="Suisse Int'l Medium" panose="020B0604000000000000" pitchFamily="34" charset="-78"/>
              </a:rPr>
              <a:t>Haptic Interface</a:t>
            </a:r>
          </a:p>
        </p:txBody>
      </p:sp>
      <p:cxnSp>
        <p:nvCxnSpPr>
          <p:cNvPr id="21" name="Straight Connector 20">
            <a:extLst>
              <a:ext uri="{FF2B5EF4-FFF2-40B4-BE49-F238E27FC236}">
                <a16:creationId xmlns:a16="http://schemas.microsoft.com/office/drawing/2014/main" id="{CB872976-D0DB-430B-A1BD-9CE04AB69D98}"/>
              </a:ext>
            </a:extLst>
          </p:cNvPr>
          <p:cNvCxnSpPr>
            <a:cxnSpLocks/>
          </p:cNvCxnSpPr>
          <p:nvPr/>
        </p:nvCxnSpPr>
        <p:spPr>
          <a:xfrm>
            <a:off x="4027572" y="6227924"/>
            <a:ext cx="0" cy="146299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9F8914-16F2-4030-810C-DD28A04CC2B2}"/>
              </a:ext>
            </a:extLst>
          </p:cNvPr>
          <p:cNvSpPr txBox="1"/>
          <p:nvPr/>
        </p:nvSpPr>
        <p:spPr>
          <a:xfrm>
            <a:off x="617567" y="631768"/>
            <a:ext cx="4476226" cy="1323439"/>
          </a:xfrm>
          <a:prstGeom prst="rect">
            <a:avLst/>
          </a:prstGeom>
          <a:noFill/>
        </p:spPr>
        <p:txBody>
          <a:bodyPr wrap="square" rtlCol="0">
            <a:spAutoFit/>
          </a:bodyPr>
          <a:lstStyle/>
          <a:p>
            <a:pPr algn="r"/>
            <a:r>
              <a:rPr lang="en-US" sz="4000" dirty="0">
                <a:solidFill>
                  <a:schemeClr val="bg1"/>
                </a:solidFill>
                <a:cs typeface="Suisse Int'l Medium" panose="020B0604000000000000" pitchFamily="34" charset="-78"/>
              </a:rPr>
              <a:t>Tool for</a:t>
            </a:r>
          </a:p>
          <a:p>
            <a:pPr algn="r"/>
            <a:r>
              <a:rPr lang="en-US" sz="4000" dirty="0">
                <a:solidFill>
                  <a:schemeClr val="bg1"/>
                </a:solidFill>
                <a:cs typeface="Suisse Int'l Medium" panose="020B0604000000000000" pitchFamily="34" charset="-78"/>
              </a:rPr>
              <a:t>Haptic Interface</a:t>
            </a:r>
          </a:p>
        </p:txBody>
      </p:sp>
      <p:cxnSp>
        <p:nvCxnSpPr>
          <p:cNvPr id="32" name="Straight Connector 31">
            <a:extLst>
              <a:ext uri="{FF2B5EF4-FFF2-40B4-BE49-F238E27FC236}">
                <a16:creationId xmlns:a16="http://schemas.microsoft.com/office/drawing/2014/main" id="{869708A2-C5E5-4D9C-A758-A91CB2AADA71}"/>
              </a:ext>
            </a:extLst>
          </p:cNvPr>
          <p:cNvCxnSpPr>
            <a:cxnSpLocks/>
          </p:cNvCxnSpPr>
          <p:nvPr/>
        </p:nvCxnSpPr>
        <p:spPr>
          <a:xfrm>
            <a:off x="5260626" y="631768"/>
            <a:ext cx="0" cy="146299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7EF19D0-7F83-4292-B9A2-91070695A94B}"/>
              </a:ext>
            </a:extLst>
          </p:cNvPr>
          <p:cNvSpPr/>
          <p:nvPr/>
        </p:nvSpPr>
        <p:spPr>
          <a:xfrm rot="10800000">
            <a:off x="580420" y="631768"/>
            <a:ext cx="4680205" cy="7032568"/>
          </a:xfrm>
          <a:prstGeom prst="rect">
            <a:avLst/>
          </a:prstGeom>
          <a:gradFill flip="none" rotWithShape="1">
            <a:gsLst>
              <a:gs pos="0">
                <a:schemeClr val="accent1">
                  <a:lumMod val="5000"/>
                  <a:lumOff val="95000"/>
                  <a:alpha val="0"/>
                </a:schemeClr>
              </a:gs>
              <a:gs pos="100000">
                <a:srgbClr val="C00000">
                  <a:alpha val="2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59A38D04-CD21-46D7-9253-5630769B4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77" y="7060055"/>
            <a:ext cx="2451563" cy="403802"/>
          </a:xfrm>
          <a:prstGeom prst="rect">
            <a:avLst/>
          </a:prstGeom>
        </p:spPr>
      </p:pic>
      <p:pic>
        <p:nvPicPr>
          <p:cNvPr id="1028" name="Picture 4" descr="Home - Bernoulli Center">
            <a:extLst>
              <a:ext uri="{FF2B5EF4-FFF2-40B4-BE49-F238E27FC236}">
                <a16:creationId xmlns:a16="http://schemas.microsoft.com/office/drawing/2014/main" id="{E528443E-58E5-4596-A554-473EBF0CEE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30" t="20123" r="6534" b="16485"/>
          <a:stretch/>
        </p:blipFill>
        <p:spPr bwMode="auto">
          <a:xfrm>
            <a:off x="7522129" y="748145"/>
            <a:ext cx="1461504" cy="46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26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115</Words>
  <Application>Microsoft Office PowerPoint</Application>
  <PresentationFormat>A3 Paper (297x420 mm)</PresentationFormat>
  <Paragraphs>20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 Light</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Hwayeong Jeong</dc:creator>
  <cp:lastModifiedBy>Yuhao Jiang</cp:lastModifiedBy>
  <cp:revision>11</cp:revision>
  <dcterms:created xsi:type="dcterms:W3CDTF">2024-10-30T16:09:01Z</dcterms:created>
  <dcterms:modified xsi:type="dcterms:W3CDTF">2024-11-13T16:31:08Z</dcterms:modified>
</cp:coreProperties>
</file>