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9" r:id="rId7"/>
  </p:sldIdLst>
  <p:sldSz cx="18288000" cy="10287000"/>
  <p:notesSz cx="6858000" cy="9144000"/>
  <p:embeddedFontLst>
    <p:embeddedFont>
      <p:font typeface="Arimo Bold" panose="020B0604020202020204" charset="0"/>
      <p:regular r:id="rId8"/>
    </p:embeddedFont>
    <p:embeddedFont>
      <p:font typeface="Libre Franklin Bold" pitchFamily="2" charset="0"/>
      <p:regular r:id="rId9"/>
      <p:bold r:id="rId10"/>
    </p:embeddedFont>
    <p:embeddedFont>
      <p:font typeface="Montserrat" panose="00000500000000000000" pitchFamily="2" charset="0"/>
      <p:regular r:id="rId11"/>
      <p:bold r:id="rId12"/>
      <p:italic r:id="rId13"/>
      <p:boldItalic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2258C0-756C-F1F1-D022-3A07B473E161}" v="523" dt="2025-09-01T08:15:10.281"/>
    <p1510:client id="{AC3690B8-6741-80A7-DF2B-3693C288AB47}" v="32" dt="2025-09-02T11:12:24.5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543" autoAdjust="0"/>
    <p:restoredTop sz="94622" autoAdjust="0"/>
  </p:normalViewPr>
  <p:slideViewPr>
    <p:cSldViewPr>
      <p:cViewPr>
        <p:scale>
          <a:sx n="50" d="100"/>
          <a:sy n="50" d="100"/>
        </p:scale>
        <p:origin x="12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14.fntdata"/><Relationship Id="rId7" Type="http://schemas.openxmlformats.org/officeDocument/2006/relationships/slide" Target="slides/slide3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ïr Kees Evert Karel Campfens" userId="S::jair.campfens@epfl.ch::c29f1da0-3e1f-4ecd-ab53-6e79aef99d9e" providerId="AD" clId="Web-{1F2258C0-756C-F1F1-D022-3A07B473E161}"/>
    <pc:docChg chg="modSld">
      <pc:chgData name="Jaïr Kees Evert Karel Campfens" userId="S::jair.campfens@epfl.ch::c29f1da0-3e1f-4ecd-ab53-6e79aef99d9e" providerId="AD" clId="Web-{1F2258C0-756C-F1F1-D022-3A07B473E161}" dt="2025-09-01T08:15:05.516" v="208" actId="1076"/>
      <pc:docMkLst>
        <pc:docMk/>
      </pc:docMkLst>
      <pc:sldChg chg="addSp delSp modSp">
        <pc:chgData name="Jaïr Kees Evert Karel Campfens" userId="S::jair.campfens@epfl.ch::c29f1da0-3e1f-4ecd-ab53-6e79aef99d9e" providerId="AD" clId="Web-{1F2258C0-756C-F1F1-D022-3A07B473E161}" dt="2025-09-01T08:15:05.516" v="208" actId="1076"/>
        <pc:sldMkLst>
          <pc:docMk/>
          <pc:sldMk cId="0" sldId="257"/>
        </pc:sldMkLst>
        <pc:spChg chg="mod">
          <ac:chgData name="Jaïr Kees Evert Karel Campfens" userId="S::jair.campfens@epfl.ch::c29f1da0-3e1f-4ecd-ab53-6e79aef99d9e" providerId="AD" clId="Web-{1F2258C0-756C-F1F1-D022-3A07B473E161}" dt="2025-09-01T08:15:05.516" v="208" actId="1076"/>
          <ac:spMkLst>
            <pc:docMk/>
            <pc:sldMk cId="0" sldId="257"/>
            <ac:spMk id="10" creationId="{C6476077-85A3-4841-8A70-B18A53B043A3}"/>
          </ac:spMkLst>
        </pc:spChg>
        <pc:graphicFrameChg chg="add del mod">
          <ac:chgData name="Jaïr Kees Evert Karel Campfens" userId="S::jair.campfens@epfl.ch::c29f1da0-3e1f-4ecd-ab53-6e79aef99d9e" providerId="AD" clId="Web-{1F2258C0-756C-F1F1-D022-3A07B473E161}" dt="2025-09-01T08:12:12.310" v="18"/>
          <ac:graphicFrameMkLst>
            <pc:docMk/>
            <pc:sldMk cId="0" sldId="257"/>
            <ac:graphicFrameMk id="7" creationId="{CD8582D7-9058-AC5B-36C9-AF075E4F565F}"/>
          </ac:graphicFrameMkLst>
        </pc:graphicFrameChg>
        <pc:graphicFrameChg chg="del mod modGraphic">
          <ac:chgData name="Jaïr Kees Evert Karel Campfens" userId="S::jair.campfens@epfl.ch::c29f1da0-3e1f-4ecd-ab53-6e79aef99d9e" providerId="AD" clId="Web-{1F2258C0-756C-F1F1-D022-3A07B473E161}" dt="2025-09-01T08:12:18.185" v="19"/>
          <ac:graphicFrameMkLst>
            <pc:docMk/>
            <pc:sldMk cId="0" sldId="257"/>
            <ac:graphicFrameMk id="9" creationId="{ADCFCD29-641F-4B41-8176-6D2DE5F87BBB}"/>
          </ac:graphicFrameMkLst>
        </pc:graphicFrameChg>
        <pc:graphicFrameChg chg="add mod modGraphic">
          <ac:chgData name="Jaïr Kees Evert Karel Campfens" userId="S::jair.campfens@epfl.ch::c29f1da0-3e1f-4ecd-ab53-6e79aef99d9e" providerId="AD" clId="Web-{1F2258C0-756C-F1F1-D022-3A07B473E161}" dt="2025-09-01T08:14:55.234" v="207"/>
          <ac:graphicFrameMkLst>
            <pc:docMk/>
            <pc:sldMk cId="0" sldId="257"/>
            <ac:graphicFrameMk id="11" creationId="{6C75CA1A-761A-FE86-6F8E-3CB01EEEFFDA}"/>
          </ac:graphicFrameMkLst>
        </pc:graphicFrameChg>
      </pc:sldChg>
    </pc:docChg>
  </pc:docChgLst>
  <pc:docChgLst>
    <pc:chgData name="Jaïr Kees Evert Karel Campfens" userId="S::jair.campfens@epfl.ch::c29f1da0-3e1f-4ecd-ab53-6e79aef99d9e" providerId="AD" clId="Web-{AC3690B8-6741-80A7-DF2B-3693C288AB47}"/>
    <pc:docChg chg="modSld">
      <pc:chgData name="Jaïr Kees Evert Karel Campfens" userId="S::jair.campfens@epfl.ch::c29f1da0-3e1f-4ecd-ab53-6e79aef99d9e" providerId="AD" clId="Web-{AC3690B8-6741-80A7-DF2B-3693C288AB47}" dt="2025-09-02T11:12:24.589" v="31"/>
      <pc:docMkLst>
        <pc:docMk/>
      </pc:docMkLst>
      <pc:sldChg chg="modSp">
        <pc:chgData name="Jaïr Kees Evert Karel Campfens" userId="S::jair.campfens@epfl.ch::c29f1da0-3e1f-4ecd-ab53-6e79aef99d9e" providerId="AD" clId="Web-{AC3690B8-6741-80A7-DF2B-3693C288AB47}" dt="2025-09-02T11:12:24.589" v="31"/>
        <pc:sldMkLst>
          <pc:docMk/>
          <pc:sldMk cId="0" sldId="257"/>
        </pc:sldMkLst>
        <pc:graphicFrameChg chg="mod modGraphic">
          <ac:chgData name="Jaïr Kees Evert Karel Campfens" userId="S::jair.campfens@epfl.ch::c29f1da0-3e1f-4ecd-ab53-6e79aef99d9e" providerId="AD" clId="Web-{AC3690B8-6741-80A7-DF2B-3693C288AB47}" dt="2025-09-02T11:12:24.589" v="31"/>
          <ac:graphicFrameMkLst>
            <pc:docMk/>
            <pc:sldMk cId="0" sldId="257"/>
            <ac:graphicFrameMk id="11" creationId="{6C75CA1A-761A-FE86-6F8E-3CB01EEEFFDA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0547" y="264662"/>
            <a:ext cx="1307897" cy="566052"/>
          </a:xfrm>
          <a:custGeom>
            <a:avLst/>
            <a:gdLst/>
            <a:ahLst/>
            <a:cxnLst/>
            <a:rect l="l" t="t" r="r" b="b"/>
            <a:pathLst>
              <a:path w="1307897" h="566052">
                <a:moveTo>
                  <a:pt x="0" y="0"/>
                </a:moveTo>
                <a:lnTo>
                  <a:pt x="1307897" y="0"/>
                </a:lnTo>
                <a:lnTo>
                  <a:pt x="1307897" y="566051"/>
                </a:lnTo>
                <a:lnTo>
                  <a:pt x="0" y="5660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60547" y="264662"/>
            <a:ext cx="2135174" cy="924093"/>
            <a:chOff x="0" y="0"/>
            <a:chExt cx="871931" cy="37736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71982" cy="377317"/>
            </a:xfrm>
            <a:custGeom>
              <a:avLst/>
              <a:gdLst/>
              <a:ahLst/>
              <a:cxnLst/>
              <a:rect l="l" t="t" r="r" b="b"/>
              <a:pathLst>
                <a:path w="871982" h="377317">
                  <a:moveTo>
                    <a:pt x="0" y="0"/>
                  </a:moveTo>
                  <a:lnTo>
                    <a:pt x="0" y="377317"/>
                  </a:lnTo>
                  <a:lnTo>
                    <a:pt x="871982" y="377317"/>
                  </a:lnTo>
                  <a:lnTo>
                    <a:pt x="871982" y="0"/>
                  </a:lnTo>
                  <a:close/>
                </a:path>
              </a:pathLst>
            </a:custGeom>
            <a:blipFill>
              <a:blip r:embed="rId4"/>
              <a:stretch>
                <a:fillRect r="5" b="-13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2592423" y="0"/>
            <a:ext cx="16234934" cy="10287000"/>
          </a:xfrm>
          <a:custGeom>
            <a:avLst/>
            <a:gdLst/>
            <a:ahLst/>
            <a:cxnLst/>
            <a:rect l="l" t="t" r="r" b="b"/>
            <a:pathLst>
              <a:path w="16234934" h="10287000">
                <a:moveTo>
                  <a:pt x="0" y="0"/>
                </a:moveTo>
                <a:lnTo>
                  <a:pt x="16234933" y="0"/>
                </a:lnTo>
                <a:lnTo>
                  <a:pt x="1623493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262481" y="390525"/>
            <a:ext cx="1025519" cy="327108"/>
          </a:xfrm>
          <a:custGeom>
            <a:avLst/>
            <a:gdLst/>
            <a:ahLst/>
            <a:cxnLst/>
            <a:rect l="l" t="t" r="r" b="b"/>
            <a:pathLst>
              <a:path w="1025519" h="327108">
                <a:moveTo>
                  <a:pt x="0" y="0"/>
                </a:moveTo>
                <a:lnTo>
                  <a:pt x="1025519" y="0"/>
                </a:lnTo>
                <a:lnTo>
                  <a:pt x="1025519" y="327108"/>
                </a:lnTo>
                <a:lnTo>
                  <a:pt x="0" y="3271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4829350" y="547688"/>
            <a:ext cx="12433131" cy="2999118"/>
            <a:chOff x="0" y="0"/>
            <a:chExt cx="23434606" cy="565289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3434649" cy="5652893"/>
            </a:xfrm>
            <a:custGeom>
              <a:avLst/>
              <a:gdLst/>
              <a:ahLst/>
              <a:cxnLst/>
              <a:rect l="l" t="t" r="r" b="b"/>
              <a:pathLst>
                <a:path w="23434649" h="5652893">
                  <a:moveTo>
                    <a:pt x="0" y="0"/>
                  </a:moveTo>
                  <a:lnTo>
                    <a:pt x="23434649" y="0"/>
                  </a:lnTo>
                  <a:lnTo>
                    <a:pt x="23434649" y="5652893"/>
                  </a:lnTo>
                  <a:lnTo>
                    <a:pt x="0" y="5652893"/>
                  </a:lnTo>
                  <a:close/>
                </a:path>
              </a:pathLst>
            </a:custGeom>
            <a:solidFill>
              <a:srgbClr val="E30613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47625"/>
              <a:ext cx="23434606" cy="560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6480"/>
                </a:lnSpc>
              </a:pPr>
              <a:endParaRPr/>
            </a:p>
            <a:p>
              <a:pPr algn="l">
                <a:lnSpc>
                  <a:spcPts val="8423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484956" y="3546805"/>
            <a:ext cx="6774344" cy="2312869"/>
            <a:chOff x="0" y="0"/>
            <a:chExt cx="9032459" cy="308382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032431" cy="3083794"/>
            </a:xfrm>
            <a:custGeom>
              <a:avLst/>
              <a:gdLst/>
              <a:ahLst/>
              <a:cxnLst/>
              <a:rect l="l" t="t" r="r" b="b"/>
              <a:pathLst>
                <a:path w="9032431" h="3083794">
                  <a:moveTo>
                    <a:pt x="0" y="0"/>
                  </a:moveTo>
                  <a:lnTo>
                    <a:pt x="9032431" y="0"/>
                  </a:lnTo>
                  <a:lnTo>
                    <a:pt x="9032431" y="3083794"/>
                  </a:lnTo>
                  <a:lnTo>
                    <a:pt x="0" y="3083794"/>
                  </a:lnTo>
                  <a:close/>
                </a:path>
              </a:pathLst>
            </a:custGeom>
            <a:solidFill>
              <a:srgbClr val="413C3A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152400"/>
              <a:ext cx="9032459" cy="323622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805"/>
                </a:lnSpc>
              </a:pPr>
              <a:r>
                <a:rPr lang="en-US" sz="2699" b="1" spc="37" dirty="0">
                  <a:solidFill>
                    <a:srgbClr val="F8F8F8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Teaching assistant:</a:t>
              </a:r>
            </a:p>
            <a:p>
              <a:pPr algn="ctr">
                <a:lnSpc>
                  <a:spcPts val="4805"/>
                </a:lnSpc>
              </a:pPr>
              <a:r>
                <a:rPr lang="en-US" sz="2699" b="1" spc="39" dirty="0">
                  <a:solidFill>
                    <a:srgbClr val="F8F8F8"/>
                  </a:solidFill>
                  <a:latin typeface="Libre Franklin Bold"/>
                  <a:ea typeface="Libre Franklin Bold"/>
                  <a:cs typeface="Libre Franklin Bold"/>
                  <a:sym typeface="Libre Franklin Bold"/>
                </a:rPr>
                <a:t>Jair Campfens &amp; Léonard Léchot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57239" y="8413478"/>
            <a:ext cx="1925815" cy="1404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97"/>
              </a:lnSpc>
            </a:pPr>
            <a:r>
              <a:rPr lang="en-US" sz="2034" spc="20">
                <a:solidFill>
                  <a:srgbClr val="E30613"/>
                </a:solidFill>
                <a:latin typeface="Open Sans"/>
                <a:ea typeface="Open Sans"/>
                <a:cs typeface="Open Sans"/>
                <a:sym typeface="Open Sans"/>
              </a:rPr>
              <a:t>• </a:t>
            </a:r>
            <a:r>
              <a:rPr lang="en-US" sz="2034" spc="20">
                <a:solidFill>
                  <a:srgbClr val="413C3A"/>
                </a:solidFill>
                <a:latin typeface="Open Sans"/>
                <a:ea typeface="Open Sans"/>
                <a:cs typeface="Open Sans"/>
                <a:sym typeface="Open Sans"/>
              </a:rPr>
              <a:t>Laboratory on Human-</a:t>
            </a:r>
          </a:p>
          <a:p>
            <a:pPr algn="l">
              <a:lnSpc>
                <a:spcPts val="2197"/>
              </a:lnSpc>
            </a:pPr>
            <a:r>
              <a:rPr lang="en-US" sz="2034" spc="20">
                <a:solidFill>
                  <a:srgbClr val="413C3A"/>
                </a:solidFill>
                <a:latin typeface="Open Sans"/>
                <a:ea typeface="Open Sans"/>
                <a:cs typeface="Open Sans"/>
                <a:sym typeface="Open Sans"/>
              </a:rPr>
              <a:t>Environment Relations in Urban Systems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055958" y="700443"/>
            <a:ext cx="11979915" cy="2598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3"/>
              </a:lnSpc>
            </a:pPr>
            <a:r>
              <a:rPr lang="en-US" sz="4952" b="1">
                <a:solidFill>
                  <a:srgbClr val="F8F8F8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ENV 501 / GR A3 30</a:t>
            </a:r>
          </a:p>
          <a:p>
            <a:pPr algn="l">
              <a:lnSpc>
                <a:spcPts val="6933"/>
              </a:lnSpc>
            </a:pPr>
            <a:r>
              <a:rPr lang="en-US" sz="4952" b="1">
                <a:solidFill>
                  <a:srgbClr val="F8F8F8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Organization of exercises</a:t>
            </a:r>
          </a:p>
          <a:p>
            <a:pPr algn="l">
              <a:lnSpc>
                <a:spcPts val="6933"/>
              </a:lnSpc>
            </a:pPr>
            <a:endParaRPr lang="en-US" sz="4952" b="1">
              <a:solidFill>
                <a:srgbClr val="F8F8F8"/>
              </a:solidFill>
              <a:latin typeface="Libre Franklin Bold"/>
              <a:ea typeface="Libre Franklin Bold"/>
              <a:cs typeface="Libre Franklin Bold"/>
              <a:sym typeface="Libre Franklin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0546" y="264668"/>
            <a:ext cx="1307904" cy="566044"/>
          </a:xfrm>
          <a:custGeom>
            <a:avLst/>
            <a:gdLst/>
            <a:ahLst/>
            <a:cxnLst/>
            <a:rect l="l" t="t" r="r" b="b"/>
            <a:pathLst>
              <a:path w="1307904" h="566044">
                <a:moveTo>
                  <a:pt x="0" y="0"/>
                </a:moveTo>
                <a:lnTo>
                  <a:pt x="1307904" y="0"/>
                </a:lnTo>
                <a:lnTo>
                  <a:pt x="1307904" y="566044"/>
                </a:lnTo>
                <a:lnTo>
                  <a:pt x="0" y="5660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95"/>
            </a:stretch>
          </a:blipFill>
        </p:spPr>
      </p:sp>
      <p:sp>
        <p:nvSpPr>
          <p:cNvPr id="3" name="AutoShape 3"/>
          <p:cNvSpPr/>
          <p:nvPr/>
        </p:nvSpPr>
        <p:spPr>
          <a:xfrm rot="5396819">
            <a:off x="-3338515" y="5143500"/>
            <a:ext cx="10296529" cy="0"/>
          </a:xfrm>
          <a:prstGeom prst="line">
            <a:avLst/>
          </a:prstGeom>
          <a:ln w="9525" cap="rnd">
            <a:solidFill>
              <a:srgbClr val="FF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165100" y="8880530"/>
            <a:ext cx="1396999" cy="10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399" spc="20">
                <a:solidFill>
                  <a:srgbClr val="413C3A"/>
                </a:solidFill>
                <a:latin typeface="Montserrat"/>
                <a:ea typeface="Montserrat"/>
                <a:cs typeface="Montserrat"/>
                <a:sym typeface="Montserrat"/>
              </a:rPr>
              <a:t>Laboratory on Human-Environment Relations in Urban Systems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193433" y="197499"/>
            <a:ext cx="15834021" cy="1232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99"/>
              </a:lnSpc>
            </a:pPr>
            <a:r>
              <a:rPr lang="en-US" sz="4999" b="1" spc="-104" dirty="0">
                <a:solidFill>
                  <a:srgbClr val="413C3A"/>
                </a:solidFill>
                <a:latin typeface="Arimo Bold"/>
                <a:ea typeface="Arimo Bold"/>
                <a:cs typeface="Arimo Bold"/>
                <a:sym typeface="Arimo Bold"/>
              </a:rPr>
              <a:t>Exercise Schedule </a:t>
            </a:r>
          </a:p>
          <a:p>
            <a:pPr algn="l">
              <a:lnSpc>
                <a:spcPts val="4104"/>
              </a:lnSpc>
            </a:pPr>
            <a:endParaRPr lang="en-US" sz="4999" b="1" spc="-104" dirty="0">
              <a:solidFill>
                <a:srgbClr val="413C3A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C6476077-85A3-4841-8A70-B18A53B043A3}"/>
              </a:ext>
            </a:extLst>
          </p:cNvPr>
          <p:cNvSpPr txBox="1"/>
          <p:nvPr/>
        </p:nvSpPr>
        <p:spPr>
          <a:xfrm>
            <a:off x="9450978" y="1022677"/>
            <a:ext cx="6619872" cy="16579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610"/>
              </a:lnSpc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5610"/>
              </a:lnSpc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7636" lvl="1" indent="-373818">
              <a:lnSpc>
                <a:spcPts val="5796"/>
              </a:lnSpc>
              <a:buFont typeface="Arial"/>
              <a:buChar char="•"/>
            </a:pPr>
            <a:r>
              <a:rPr lang="en-US" sz="2400" spc="-80" dirty="0">
                <a:solidFill>
                  <a:srgbClr val="C81919">
                    <a:alpha val="80000"/>
                  </a:srgbClr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Material for </a:t>
            </a:r>
            <a:r>
              <a:rPr lang="en-US" sz="2400" b="1" spc="-80" dirty="0">
                <a:solidFill>
                  <a:srgbClr val="C81919">
                    <a:alpha val="80000"/>
                  </a:srgbClr>
                </a:solidFill>
                <a:latin typeface="Arial" panose="020B0604020202020204" pitchFamily="34" charset="0"/>
                <a:ea typeface="Arimo Bold"/>
                <a:cs typeface="Arial" panose="020B0604020202020204" pitchFamily="34" charset="0"/>
                <a:sym typeface="Arimo Bold"/>
              </a:rPr>
              <a:t>13 </a:t>
            </a:r>
            <a:r>
              <a:rPr lang="en-US" sz="2400" spc="-80" dirty="0">
                <a:solidFill>
                  <a:srgbClr val="C81919">
                    <a:alpha val="80000"/>
                  </a:srgbClr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weeks</a:t>
            </a:r>
          </a:p>
          <a:p>
            <a:pPr marL="747636" lvl="1" indent="-373818">
              <a:lnSpc>
                <a:spcPts val="5796"/>
              </a:lnSpc>
              <a:buFont typeface="Arial"/>
              <a:buChar char="•"/>
            </a:pPr>
            <a:r>
              <a:rPr lang="en-US" sz="2400" b="1" spc="-80" dirty="0">
                <a:solidFill>
                  <a:srgbClr val="C81919">
                    <a:alpha val="80000"/>
                  </a:srgbClr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11</a:t>
            </a:r>
            <a:r>
              <a:rPr lang="en-US" sz="2400" spc="-80" dirty="0">
                <a:solidFill>
                  <a:srgbClr val="C81919">
                    <a:alpha val="80000"/>
                  </a:srgbClr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 Exercises overall, </a:t>
            </a:r>
            <a:r>
              <a:rPr lang="en-US" sz="2400" b="1" spc="-80" dirty="0">
                <a:solidFill>
                  <a:srgbClr val="C81919">
                    <a:alpha val="80000"/>
                  </a:srgbClr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2</a:t>
            </a:r>
            <a:r>
              <a:rPr lang="en-US" sz="2400" spc="-80" dirty="0">
                <a:solidFill>
                  <a:srgbClr val="C81919">
                    <a:alpha val="80000"/>
                  </a:srgbClr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 weeks of exam training</a:t>
            </a:r>
          </a:p>
          <a:p>
            <a:pPr marL="747636" lvl="1" indent="-373818">
              <a:lnSpc>
                <a:spcPts val="5796"/>
              </a:lnSpc>
              <a:buFont typeface="Arial"/>
              <a:buChar char="•"/>
            </a:pPr>
            <a:r>
              <a:rPr lang="en-US" sz="2400" spc="-80" dirty="0">
                <a:solidFill>
                  <a:srgbClr val="C81919">
                    <a:alpha val="80000"/>
                  </a:srgbClr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In </a:t>
            </a:r>
            <a:r>
              <a:rPr lang="en-US" sz="2400" b="1" spc="-80" dirty="0">
                <a:solidFill>
                  <a:srgbClr val="C81919">
                    <a:alpha val="80000"/>
                  </a:srgbClr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every</a:t>
            </a:r>
            <a:r>
              <a:rPr lang="en-US" sz="2400" spc="-80" dirty="0">
                <a:solidFill>
                  <a:srgbClr val="C81919">
                    <a:alpha val="80000"/>
                  </a:srgbClr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 week, focus on interpretation,                      </a:t>
            </a:r>
            <a:r>
              <a:rPr lang="en-US" sz="2400" b="1" spc="-80" dirty="0">
                <a:solidFill>
                  <a:srgbClr val="C81919">
                    <a:alpha val="80000"/>
                  </a:srgbClr>
                </a:solidFill>
                <a:latin typeface="Arial" panose="020B0604020202020204" pitchFamily="34" charset="0"/>
                <a:ea typeface="Arimo Bold"/>
                <a:cs typeface="Arial" panose="020B0604020202020204" pitchFamily="34" charset="0"/>
                <a:sym typeface="Arimo Bold"/>
              </a:rPr>
              <a:t> </a:t>
            </a:r>
            <a:r>
              <a:rPr lang="en-US" sz="2400" spc="-80" dirty="0">
                <a:solidFill>
                  <a:srgbClr val="C81919">
                    <a:alpha val="80000"/>
                  </a:srgbClr>
                </a:solidFill>
                <a:latin typeface="Arial" panose="020B0604020202020204" pitchFamily="34" charset="0"/>
                <a:ea typeface="Arimo Bold"/>
                <a:cs typeface="Arial" panose="020B0604020202020204" pitchFamily="34" charset="0"/>
                <a:sym typeface="Arimo Bold"/>
              </a:rPr>
              <a:t>handwritten and discussion questions. </a:t>
            </a:r>
          </a:p>
          <a:p>
            <a:pPr marL="747636" lvl="1" indent="-373818">
              <a:lnSpc>
                <a:spcPts val="5796"/>
              </a:lnSpc>
              <a:buFont typeface="Arial"/>
              <a:buChar char="•"/>
            </a:pPr>
            <a:r>
              <a:rPr lang="en-US" sz="2400" b="1" spc="-80" dirty="0">
                <a:solidFill>
                  <a:srgbClr val="C81919">
                    <a:alpha val="80000"/>
                  </a:srgbClr>
                </a:solidFill>
                <a:latin typeface="Arial" panose="020B0604020202020204" pitchFamily="34" charset="0"/>
                <a:ea typeface="Arimo Bold"/>
                <a:cs typeface="Arial" panose="020B0604020202020204" pitchFamily="34" charset="0"/>
                <a:sym typeface="Arimo Bold"/>
              </a:rPr>
              <a:t>6</a:t>
            </a:r>
            <a:r>
              <a:rPr lang="en-US" sz="2400" spc="-80" dirty="0">
                <a:solidFill>
                  <a:srgbClr val="C81919">
                    <a:alpha val="80000"/>
                  </a:srgbClr>
                </a:solidFill>
                <a:latin typeface="Arial" panose="020B0604020202020204" pitchFamily="34" charset="0"/>
                <a:ea typeface="Arimo Bold"/>
                <a:cs typeface="Arial" panose="020B0604020202020204" pitchFamily="34" charset="0"/>
                <a:sym typeface="Arimo Bold"/>
              </a:rPr>
              <a:t> </a:t>
            </a:r>
            <a:r>
              <a:rPr lang="en-US" sz="2400" spc="-80" dirty="0">
                <a:solidFill>
                  <a:srgbClr val="C81919">
                    <a:alpha val="80000"/>
                  </a:srgbClr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Python Notebook exercises </a:t>
            </a:r>
          </a:p>
          <a:p>
            <a:pPr algn="just">
              <a:lnSpc>
                <a:spcPts val="5796"/>
              </a:lnSpc>
            </a:pPr>
            <a:endParaRPr lang="en-US" sz="2800" spc="-80" dirty="0">
              <a:solidFill>
                <a:srgbClr val="C81919">
                  <a:alpha val="80000"/>
                </a:srgbClr>
              </a:solidFill>
              <a:latin typeface="Arial" panose="020B0604020202020204" pitchFamily="34" charset="0"/>
              <a:ea typeface="Arimo"/>
              <a:cs typeface="Arial" panose="020B0604020202020204" pitchFamily="34" charset="0"/>
              <a:sym typeface="Arimo"/>
            </a:endParaRPr>
          </a:p>
          <a:p>
            <a:pPr algn="just">
              <a:lnSpc>
                <a:spcPts val="5610"/>
              </a:lnSpc>
            </a:pPr>
            <a:endParaRPr lang="en-US" sz="2800" spc="-80" dirty="0">
              <a:solidFill>
                <a:srgbClr val="C81919">
                  <a:alpha val="80000"/>
                </a:srgbClr>
              </a:solidFill>
              <a:latin typeface="Arial" panose="020B0604020202020204" pitchFamily="34" charset="0"/>
              <a:ea typeface="Arimo"/>
              <a:cs typeface="Arial" panose="020B0604020202020204" pitchFamily="34" charset="0"/>
              <a:sym typeface="Arimo"/>
            </a:endParaRPr>
          </a:p>
          <a:p>
            <a:pPr algn="just">
              <a:lnSpc>
                <a:spcPts val="5610"/>
              </a:lnSpc>
            </a:pPr>
            <a:endParaRPr lang="en-US" sz="2800" spc="-80" dirty="0">
              <a:solidFill>
                <a:srgbClr val="C81919">
                  <a:alpha val="80000"/>
                </a:srgbClr>
              </a:solidFill>
              <a:latin typeface="Arial" panose="020B0604020202020204" pitchFamily="34" charset="0"/>
              <a:ea typeface="Arimo"/>
              <a:cs typeface="Arial" panose="020B0604020202020204" pitchFamily="34" charset="0"/>
              <a:sym typeface="Arimo"/>
            </a:endParaRPr>
          </a:p>
          <a:p>
            <a:pPr algn="just">
              <a:lnSpc>
                <a:spcPts val="5610"/>
              </a:lnSpc>
            </a:pPr>
            <a:endParaRPr lang="en-US" sz="2800" spc="-80" dirty="0">
              <a:solidFill>
                <a:srgbClr val="C81919">
                  <a:alpha val="80000"/>
                </a:srgbClr>
              </a:solidFill>
              <a:latin typeface="Arial" panose="020B0604020202020204" pitchFamily="34" charset="0"/>
              <a:ea typeface="Arimo"/>
              <a:cs typeface="Arial" panose="020B0604020202020204" pitchFamily="34" charset="0"/>
              <a:sym typeface="Arimo"/>
            </a:endParaRPr>
          </a:p>
          <a:p>
            <a:pPr algn="just">
              <a:lnSpc>
                <a:spcPts val="5610"/>
              </a:lnSpc>
            </a:pPr>
            <a:endParaRPr lang="en-US" sz="2800" spc="-80" dirty="0">
              <a:solidFill>
                <a:srgbClr val="C81919">
                  <a:alpha val="80000"/>
                </a:srgbClr>
              </a:solidFill>
              <a:latin typeface="Arial" panose="020B0604020202020204" pitchFamily="34" charset="0"/>
              <a:ea typeface="Arimo"/>
              <a:cs typeface="Arial" panose="020B0604020202020204" pitchFamily="34" charset="0"/>
              <a:sym typeface="Arimo"/>
            </a:endParaRPr>
          </a:p>
          <a:p>
            <a:pPr algn="just">
              <a:lnSpc>
                <a:spcPts val="5610"/>
              </a:lnSpc>
            </a:pPr>
            <a:r>
              <a:rPr lang="en-US" sz="2800" spc="-153" dirty="0">
                <a:solidFill>
                  <a:srgbClr val="E30613">
                    <a:alpha val="80000"/>
                  </a:srgbClr>
                </a:solidFill>
                <a:latin typeface="Arial" panose="020B0604020202020204" pitchFamily="34" charset="0"/>
                <a:ea typeface="Libre Franklin"/>
                <a:cs typeface="Arial" panose="020B0604020202020204" pitchFamily="34" charset="0"/>
                <a:sym typeface="Libre Franklin"/>
              </a:rPr>
              <a:t>  </a:t>
            </a:r>
          </a:p>
          <a:p>
            <a:pPr algn="just">
              <a:lnSpc>
                <a:spcPts val="5610"/>
              </a:lnSpc>
            </a:pPr>
            <a:endParaRPr lang="en-US" sz="2800" spc="-153" dirty="0">
              <a:solidFill>
                <a:srgbClr val="E30613">
                  <a:alpha val="80000"/>
                </a:srgbClr>
              </a:solidFill>
              <a:latin typeface="Arial" panose="020B0604020202020204" pitchFamily="34" charset="0"/>
              <a:ea typeface="Libre Franklin"/>
              <a:cs typeface="Arial" panose="020B0604020202020204" pitchFamily="34" charset="0"/>
              <a:sym typeface="Libre Franklin"/>
            </a:endParaRPr>
          </a:p>
          <a:p>
            <a:pPr algn="just">
              <a:lnSpc>
                <a:spcPts val="5610"/>
              </a:lnSpc>
            </a:pPr>
            <a:endParaRPr lang="en-US" sz="2800" spc="-153" dirty="0">
              <a:solidFill>
                <a:srgbClr val="E30613">
                  <a:alpha val="80000"/>
                </a:srgbClr>
              </a:solidFill>
              <a:latin typeface="Arial" panose="020B0604020202020204" pitchFamily="34" charset="0"/>
              <a:ea typeface="Libre Franklin"/>
              <a:cs typeface="Arial" panose="020B0604020202020204" pitchFamily="34" charset="0"/>
              <a:sym typeface="Libre Franklin"/>
            </a:endParaRPr>
          </a:p>
          <a:p>
            <a:pPr algn="just">
              <a:lnSpc>
                <a:spcPts val="5610"/>
              </a:lnSpc>
            </a:pPr>
            <a:r>
              <a:rPr lang="en-US" sz="2800" spc="-153" dirty="0">
                <a:solidFill>
                  <a:srgbClr val="E30613">
                    <a:alpha val="80000"/>
                  </a:srgbClr>
                </a:solidFill>
                <a:latin typeface="Arial" panose="020B0604020202020204" pitchFamily="34" charset="0"/>
                <a:ea typeface="Libre Franklin"/>
                <a:cs typeface="Arial" panose="020B0604020202020204" pitchFamily="34" charset="0"/>
                <a:sym typeface="Libre Franklin"/>
              </a:rPr>
              <a:t> </a:t>
            </a:r>
          </a:p>
          <a:p>
            <a:pPr algn="just">
              <a:lnSpc>
                <a:spcPts val="5610"/>
              </a:lnSpc>
            </a:pPr>
            <a:endParaRPr lang="en-US" sz="2800" spc="-153" dirty="0">
              <a:solidFill>
                <a:srgbClr val="E30613">
                  <a:alpha val="80000"/>
                </a:srgbClr>
              </a:solidFill>
              <a:latin typeface="Arial" panose="020B0604020202020204" pitchFamily="34" charset="0"/>
              <a:ea typeface="Libre Franklin"/>
              <a:cs typeface="Arial" panose="020B0604020202020204" pitchFamily="34" charset="0"/>
              <a:sym typeface="Libre Franklin"/>
            </a:endParaRPr>
          </a:p>
          <a:p>
            <a:pPr algn="just">
              <a:lnSpc>
                <a:spcPts val="5610"/>
              </a:lnSpc>
            </a:pPr>
            <a:endParaRPr lang="en-US" sz="2800" spc="-153" dirty="0">
              <a:solidFill>
                <a:srgbClr val="E30613">
                  <a:alpha val="80000"/>
                </a:srgbClr>
              </a:solidFill>
              <a:latin typeface="Arial" panose="020B0604020202020204" pitchFamily="34" charset="0"/>
              <a:ea typeface="Libre Franklin"/>
              <a:cs typeface="Arial" panose="020B0604020202020204" pitchFamily="34" charset="0"/>
              <a:sym typeface="Libre Franklin"/>
            </a:endParaRPr>
          </a:p>
          <a:p>
            <a:pPr algn="just">
              <a:lnSpc>
                <a:spcPts val="5610"/>
              </a:lnSpc>
            </a:pPr>
            <a:endParaRPr lang="en-US" sz="2800" spc="-153" dirty="0">
              <a:solidFill>
                <a:srgbClr val="E30613">
                  <a:alpha val="80000"/>
                </a:srgbClr>
              </a:solidFill>
              <a:latin typeface="Arial" panose="020B0604020202020204" pitchFamily="34" charset="0"/>
              <a:ea typeface="Libre Franklin"/>
              <a:cs typeface="Arial" panose="020B0604020202020204" pitchFamily="34" charset="0"/>
              <a:sym typeface="Libre Franklin"/>
            </a:endParaRPr>
          </a:p>
          <a:p>
            <a:pPr algn="just">
              <a:lnSpc>
                <a:spcPts val="5610"/>
              </a:lnSpc>
            </a:pPr>
            <a:endParaRPr lang="en-US" sz="2800" spc="-153" dirty="0">
              <a:solidFill>
                <a:srgbClr val="E30613">
                  <a:alpha val="80000"/>
                </a:srgbClr>
              </a:solidFill>
              <a:latin typeface="Arial" panose="020B0604020202020204" pitchFamily="34" charset="0"/>
              <a:ea typeface="Libre Franklin"/>
              <a:cs typeface="Arial" panose="020B0604020202020204" pitchFamily="34" charset="0"/>
              <a:sym typeface="Libre Franklin"/>
            </a:endParaRPr>
          </a:p>
          <a:p>
            <a:pPr algn="just">
              <a:lnSpc>
                <a:spcPts val="5610"/>
              </a:lnSpc>
            </a:pPr>
            <a:endParaRPr lang="en-US" sz="2800" spc="-153" dirty="0">
              <a:solidFill>
                <a:srgbClr val="E30613">
                  <a:alpha val="80000"/>
                </a:srgbClr>
              </a:solidFill>
              <a:latin typeface="Arial" panose="020B0604020202020204" pitchFamily="34" charset="0"/>
              <a:ea typeface="Libre Franklin"/>
              <a:cs typeface="Arial" panose="020B0604020202020204" pitchFamily="34" charset="0"/>
              <a:sym typeface="Libre Franklin"/>
            </a:endParaRPr>
          </a:p>
          <a:p>
            <a:pPr algn="just">
              <a:lnSpc>
                <a:spcPts val="5610"/>
              </a:lnSpc>
            </a:pPr>
            <a:endParaRPr lang="en-US" sz="2800" spc="-153" dirty="0">
              <a:solidFill>
                <a:srgbClr val="E30613">
                  <a:alpha val="80000"/>
                </a:srgbClr>
              </a:solidFill>
              <a:latin typeface="Arial" panose="020B0604020202020204" pitchFamily="34" charset="0"/>
              <a:ea typeface="Libre Franklin"/>
              <a:cs typeface="Arial" panose="020B0604020202020204" pitchFamily="34" charset="0"/>
              <a:sym typeface="Libre Franklin"/>
            </a:endParaRPr>
          </a:p>
          <a:p>
            <a:pPr algn="just">
              <a:lnSpc>
                <a:spcPts val="5610"/>
              </a:lnSpc>
            </a:pPr>
            <a:endParaRPr lang="en-US" sz="2800" spc="-153" dirty="0">
              <a:solidFill>
                <a:srgbClr val="E30613">
                  <a:alpha val="80000"/>
                </a:srgbClr>
              </a:solidFill>
              <a:latin typeface="Arial" panose="020B0604020202020204" pitchFamily="34" charset="0"/>
              <a:ea typeface="Libre Franklin"/>
              <a:cs typeface="Arial" panose="020B0604020202020204" pitchFamily="34" charset="0"/>
              <a:sym typeface="Libre Franklin"/>
            </a:endParaRPr>
          </a:p>
        </p:txBody>
      </p:sp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6C75CA1A-761A-FE86-6F8E-3CB01EEEFF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598434"/>
              </p:ext>
            </p:extLst>
          </p:nvPr>
        </p:nvGraphicFramePr>
        <p:xfrm>
          <a:off x="2320847" y="1024518"/>
          <a:ext cx="6607880" cy="894768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7889">
                  <a:extLst>
                    <a:ext uri="{9D8B030D-6E8A-4147-A177-3AD203B41FA5}">
                      <a16:colId xmlns:a16="http://schemas.microsoft.com/office/drawing/2014/main" val="3819478230"/>
                    </a:ext>
                  </a:extLst>
                </a:gridCol>
                <a:gridCol w="666011">
                  <a:extLst>
                    <a:ext uri="{9D8B030D-6E8A-4147-A177-3AD203B41FA5}">
                      <a16:colId xmlns:a16="http://schemas.microsoft.com/office/drawing/2014/main" val="2596114486"/>
                    </a:ext>
                  </a:extLst>
                </a:gridCol>
                <a:gridCol w="2494279">
                  <a:extLst>
                    <a:ext uri="{9D8B030D-6E8A-4147-A177-3AD203B41FA5}">
                      <a16:colId xmlns:a16="http://schemas.microsoft.com/office/drawing/2014/main" val="509089335"/>
                    </a:ext>
                  </a:extLst>
                </a:gridCol>
                <a:gridCol w="3029701">
                  <a:extLst>
                    <a:ext uri="{9D8B030D-6E8A-4147-A177-3AD203B41FA5}">
                      <a16:colId xmlns:a16="http://schemas.microsoft.com/office/drawing/2014/main" val="1348280167"/>
                    </a:ext>
                  </a:extLst>
                </a:gridCol>
              </a:tblGrid>
              <a:tr h="235683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GB" sz="1000" b="1" noProof="0" dirty="0">
                          <a:effectLst/>
                          <a:latin typeface="Roboto"/>
                        </a:rPr>
                        <a:t>Nr.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GB" sz="1000" b="1" noProof="0" dirty="0">
                          <a:effectLst/>
                          <a:latin typeface="Roboto"/>
                        </a:rPr>
                        <a:t>Date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GB" sz="1000" b="1" noProof="0" dirty="0">
                          <a:effectLst/>
                          <a:latin typeface="Roboto"/>
                        </a:rPr>
                        <a:t>BLOCKS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GB" sz="1000" b="1" noProof="0" dirty="0">
                          <a:effectLst/>
                          <a:latin typeface="Roboto"/>
                        </a:rPr>
                        <a:t>EXERCISE SESSION</a:t>
                      </a:r>
                      <a:br>
                        <a:rPr lang="en-GB" sz="1000" b="1" noProof="0" dirty="0">
                          <a:effectLst/>
                          <a:latin typeface="Roboto"/>
                        </a:rPr>
                      </a:br>
                      <a:r>
                        <a:rPr lang="en-GB" sz="1000" b="1" noProof="0" dirty="0">
                          <a:effectLst/>
                          <a:latin typeface="Roboto"/>
                        </a:rPr>
                        <a:t>13:15 - 14:00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8815757"/>
                  </a:ext>
                </a:extLst>
              </a:tr>
              <a:tr h="589211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GB" sz="1000" b="1" noProof="0" dirty="0">
                          <a:effectLst/>
                          <a:latin typeface="Roboto"/>
                        </a:rPr>
                        <a:t>1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GB" sz="1000" b="1" noProof="0" dirty="0">
                          <a:effectLst/>
                          <a:latin typeface="Roboto"/>
                        </a:rPr>
                        <a:t>11-sept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GB" sz="1000" noProof="0" dirty="0">
                          <a:effectLst/>
                          <a:latin typeface="Roboto"/>
                        </a:rPr>
                        <a:t>Block I: EW-MFA global/national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GB" sz="1000" b="1" noProof="0" dirty="0">
                          <a:effectLst/>
                          <a:latin typeface="Roboto"/>
                        </a:rPr>
                        <a:t>Exercise 1</a:t>
                      </a:r>
                      <a:r>
                        <a:rPr lang="en-GB" sz="1000" noProof="0" dirty="0">
                          <a:effectLst/>
                          <a:latin typeface="Roboto"/>
                        </a:rPr>
                        <a:t>:                                                                           a. Interpretation questions Industrial Ecology</a:t>
                      </a:r>
                      <a:br>
                        <a:rPr lang="en-GB" sz="1000" noProof="0" dirty="0">
                          <a:effectLst/>
                          <a:latin typeface="Roboto"/>
                        </a:rPr>
                      </a:br>
                      <a:r>
                        <a:rPr lang="en-GB" sz="1000" noProof="0" dirty="0">
                          <a:effectLst/>
                          <a:latin typeface="Roboto"/>
                        </a:rPr>
                        <a:t>b. Introduction Python - </a:t>
                      </a:r>
                      <a:r>
                        <a:rPr lang="en-GB" sz="1000" b="1" noProof="0" dirty="0">
                          <a:effectLst/>
                          <a:latin typeface="Roboto"/>
                        </a:rPr>
                        <a:t>Notebook 1 </a:t>
                      </a:r>
                      <a:endParaRPr lang="en-GB" sz="1000" noProof="0" dirty="0">
                        <a:effectLst/>
                        <a:latin typeface="Roboto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73663"/>
                  </a:ext>
                </a:extLst>
              </a:tr>
              <a:tr h="530289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GB" sz="1000" b="1" noProof="0" dirty="0">
                          <a:effectLst/>
                          <a:latin typeface="Roboto"/>
                        </a:rPr>
                        <a:t>2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GB" sz="1000" b="1" noProof="0" dirty="0">
                          <a:effectLst/>
                          <a:latin typeface="Roboto"/>
                        </a:rPr>
                        <a:t>18-sept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GB" sz="1000" noProof="0" dirty="0">
                          <a:effectLst/>
                          <a:latin typeface="Roboto"/>
                        </a:rPr>
                        <a:t>Block I: EW-MFA global/national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GB" sz="1000" b="1" noProof="0" dirty="0">
                          <a:effectLst/>
                          <a:latin typeface="Roboto"/>
                        </a:rPr>
                        <a:t>Exercise2</a:t>
                      </a:r>
                      <a:r>
                        <a:rPr lang="en-GB" sz="1000" noProof="0" dirty="0">
                          <a:effectLst/>
                          <a:latin typeface="Roboto"/>
                        </a:rPr>
                        <a:t>:                                                                              a. EW_MFA country comparison handwritten</a:t>
                      </a:r>
                      <a:br>
                        <a:rPr lang="en-GB" sz="1000" noProof="0" dirty="0">
                          <a:effectLst/>
                          <a:latin typeface="Roboto"/>
                        </a:rPr>
                      </a:br>
                      <a:r>
                        <a:rPr lang="en-GB" sz="1000" noProof="0" dirty="0">
                          <a:effectLst/>
                          <a:latin typeface="Roboto"/>
                        </a:rPr>
                        <a:t>b. EW-MFA indicators country comparisons - </a:t>
                      </a:r>
                      <a:r>
                        <a:rPr lang="en-GB" sz="1000" b="1" noProof="0" dirty="0">
                          <a:effectLst/>
                          <a:latin typeface="Roboto"/>
                        </a:rPr>
                        <a:t>Notebook 2 </a:t>
                      </a:r>
                      <a:endParaRPr lang="en-GB" sz="1000" noProof="0" dirty="0">
                        <a:effectLst/>
                        <a:latin typeface="Roboto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176949"/>
                  </a:ext>
                </a:extLst>
              </a:tr>
              <a:tr h="707052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GB" sz="1000" b="1" noProof="0" dirty="0">
                          <a:effectLst/>
                          <a:latin typeface="Roboto"/>
                        </a:rPr>
                        <a:t>3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GB" sz="1000" b="1" noProof="0" dirty="0">
                          <a:effectLst/>
                          <a:latin typeface="Roboto"/>
                        </a:rPr>
                        <a:t>25-sept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GB" sz="1000" noProof="0" dirty="0">
                          <a:effectLst/>
                          <a:latin typeface="Roboto"/>
                        </a:rPr>
                        <a:t>Block I: EW-MFA global/national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GB" sz="1000" b="1" noProof="0" dirty="0">
                          <a:effectLst/>
                          <a:latin typeface="Roboto"/>
                        </a:rPr>
                        <a:t>Exercise 3: </a:t>
                      </a:r>
                      <a:r>
                        <a:rPr lang="en-GB" sz="1000" noProof="0" dirty="0">
                          <a:effectLst/>
                          <a:latin typeface="Roboto"/>
                        </a:rPr>
                        <a:t>                                                                                               MFA using Phyton,   </a:t>
                      </a:r>
                      <a:r>
                        <a:rPr lang="en-GB" sz="1000" b="1" noProof="0" dirty="0">
                          <a:effectLst/>
                          <a:latin typeface="Roboto"/>
                        </a:rPr>
                        <a:t>Notebook 3</a:t>
                      </a:r>
                      <a:endParaRPr lang="en-GB" sz="1000" noProof="0" dirty="0">
                        <a:effectLst/>
                        <a:latin typeface="Roboto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093284"/>
                  </a:ext>
                </a:extLst>
              </a:tr>
              <a:tr h="382986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GB" sz="1000" b="1" noProof="0" dirty="0">
                          <a:effectLst/>
                          <a:latin typeface="Roboto"/>
                        </a:rPr>
                        <a:t>4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GB" sz="1000" b="1" noProof="0" dirty="0">
                          <a:effectLst/>
                          <a:latin typeface="Roboto"/>
                        </a:rPr>
                        <a:t>02-oct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GB" sz="1000" noProof="0" dirty="0">
                          <a:effectLst/>
                          <a:latin typeface="Roboto"/>
                        </a:rPr>
                        <a:t>Block I: EW-MFA global/national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GB" sz="1000" b="1" noProof="0" dirty="0">
                          <a:effectLst/>
                          <a:latin typeface="Roboto"/>
                        </a:rPr>
                        <a:t>Exercise 4:</a:t>
                      </a:r>
                      <a:r>
                        <a:rPr lang="en-GB" sz="1000" noProof="0" dirty="0">
                          <a:effectLst/>
                          <a:latin typeface="Roboto"/>
                        </a:rPr>
                        <a:t>                                                                           Social metabolic indicators and risks for recycling     and CE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59266"/>
                  </a:ext>
                </a:extLst>
              </a:tr>
              <a:tr h="707052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GB" sz="1000" b="1" noProof="0" dirty="0">
                          <a:effectLst/>
                          <a:latin typeface="Roboto"/>
                        </a:rPr>
                        <a:t>5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GB" sz="1000" b="1" noProof="0" dirty="0">
                          <a:effectLst/>
                          <a:latin typeface="Roboto"/>
                        </a:rPr>
                        <a:t>09-oct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GB" sz="1000" noProof="0" dirty="0">
                          <a:effectLst/>
                          <a:latin typeface="Roboto"/>
                        </a:rPr>
                        <a:t>Block II: MFA regional/urban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GB" sz="1000" b="1" noProof="0" dirty="0">
                          <a:effectLst/>
                          <a:latin typeface="Roboto"/>
                        </a:rPr>
                        <a:t>Exercise 5:</a:t>
                      </a:r>
                      <a:r>
                        <a:rPr lang="en-GB" sz="1000" noProof="0" dirty="0">
                          <a:effectLst/>
                          <a:latin typeface="Roboto"/>
                        </a:rPr>
                        <a:t>                                                                            a. Handwritten MFA on the board (MFA system boundaries, what are the stocks and flows?)</a:t>
                      </a:r>
                      <a:br>
                        <a:rPr lang="en-GB" sz="1000" noProof="0" dirty="0">
                          <a:effectLst/>
                          <a:latin typeface="Roboto"/>
                        </a:rPr>
                      </a:br>
                      <a:r>
                        <a:rPr lang="en-GB" sz="1000" noProof="0" dirty="0">
                          <a:effectLst/>
                          <a:latin typeface="Roboto"/>
                        </a:rPr>
                        <a:t>b. STAN/Umberto                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671138"/>
                  </a:ext>
                </a:extLst>
              </a:tr>
              <a:tr h="608851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GB" sz="1000" b="1" noProof="0" dirty="0">
                          <a:effectLst/>
                          <a:latin typeface="Roboto"/>
                        </a:rPr>
                        <a:t>6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GB" sz="1000" b="1" noProof="0" dirty="0">
                          <a:effectLst/>
                          <a:latin typeface="Roboto"/>
                        </a:rPr>
                        <a:t>16-oct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GB" sz="1000" noProof="0" dirty="0">
                          <a:effectLst/>
                          <a:latin typeface="Roboto"/>
                        </a:rPr>
                        <a:t>Block II: MFA regional/urban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GB" sz="1000" b="1" noProof="0" dirty="0">
                          <a:effectLst/>
                          <a:latin typeface="Roboto"/>
                        </a:rPr>
                        <a:t>Exercise 6:                                                                            </a:t>
                      </a:r>
                      <a:r>
                        <a:rPr lang="en-GB" sz="1000" noProof="0" dirty="0">
                          <a:effectLst/>
                          <a:latin typeface="Roboto"/>
                        </a:rPr>
                        <a:t>Dynamic MFA exercise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270210"/>
                  </a:ext>
                </a:extLst>
              </a:tr>
              <a:tr h="157122"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endParaRPr lang="en-GB" sz="1200" noProof="0" dirty="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GB" sz="1000" b="1" noProof="0" dirty="0">
                          <a:effectLst/>
                          <a:latin typeface="Roboto"/>
                        </a:rPr>
                        <a:t>23-oct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GB" sz="1000" noProof="0" dirty="0">
                          <a:effectLst/>
                          <a:latin typeface="Roboto"/>
                        </a:rPr>
                        <a:t>Autumn break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GB" sz="1000" noProof="0" dirty="0">
                          <a:effectLst/>
                          <a:latin typeface="Roboto"/>
                        </a:rPr>
                        <a:t>Autumn break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2562602"/>
                  </a:ext>
                </a:extLst>
              </a:tr>
              <a:tr h="471368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GB" sz="1000" b="1" noProof="0" dirty="0">
                          <a:effectLst/>
                          <a:latin typeface="Roboto"/>
                        </a:rPr>
                        <a:t>7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GB" sz="1000" b="1" noProof="0" dirty="0">
                          <a:effectLst/>
                          <a:latin typeface="Roboto"/>
                        </a:rPr>
                        <a:t>30-oct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GB" sz="1000" noProof="0" dirty="0">
                          <a:effectLst/>
                          <a:latin typeface="Roboto"/>
                        </a:rPr>
                        <a:t>Block II: MFA regional/urban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GB" sz="1000" b="1" noProof="0" dirty="0">
                          <a:effectLst/>
                          <a:latin typeface="Roboto"/>
                        </a:rPr>
                        <a:t>Exercise 7:</a:t>
                      </a:r>
                      <a:r>
                        <a:rPr lang="en-GB" sz="1000" noProof="0" dirty="0">
                          <a:effectLst/>
                          <a:latin typeface="Roboto"/>
                        </a:rPr>
                        <a:t>                                                                   Discussion on application of dynamic MFA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34868"/>
                  </a:ext>
                </a:extLst>
              </a:tr>
              <a:tr h="471368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GB" sz="1000" b="1" noProof="0" dirty="0">
                          <a:effectLst/>
                          <a:latin typeface="Roboto"/>
                        </a:rPr>
                        <a:t>8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GB" sz="1000" b="1" noProof="0" dirty="0">
                          <a:effectLst/>
                          <a:latin typeface="Roboto"/>
                        </a:rPr>
                        <a:t>06-nov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GB" sz="1000" noProof="0" dirty="0">
                          <a:effectLst/>
                          <a:latin typeface="Roboto"/>
                        </a:rPr>
                        <a:t>Block II: MFA regional/urban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GB" sz="1000" b="1" noProof="0" dirty="0">
                          <a:effectLst/>
                          <a:latin typeface="Roboto"/>
                        </a:rPr>
                        <a:t>Exercise 8:</a:t>
                      </a:r>
                      <a:br>
                        <a:rPr lang="en-GB" sz="1000" b="1" noProof="0" dirty="0">
                          <a:effectLst/>
                          <a:latin typeface="Roboto"/>
                        </a:rPr>
                      </a:br>
                      <a:r>
                        <a:rPr lang="en-GB" sz="1000" b="0" noProof="0" dirty="0">
                          <a:effectLst/>
                          <a:latin typeface="Roboto"/>
                        </a:rPr>
                        <a:t>a. Exercise with IOA</a:t>
                      </a:r>
                      <a:br>
                        <a:rPr lang="en-GB" sz="1000" b="0" noProof="0" dirty="0">
                          <a:effectLst/>
                          <a:latin typeface="Roboto"/>
                        </a:rPr>
                      </a:br>
                      <a:r>
                        <a:rPr lang="en-GB" sz="1000" b="0" noProof="0" dirty="0">
                          <a:effectLst/>
                          <a:latin typeface="Roboto"/>
                        </a:rPr>
                        <a:t>b. IOA and MRIO - Notebook 4 and 5 </a:t>
                      </a:r>
                      <a:endParaRPr lang="en-GB" sz="1000" b="1" noProof="0" dirty="0">
                        <a:effectLst/>
                        <a:latin typeface="Roboto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120371"/>
                  </a:ext>
                </a:extLst>
              </a:tr>
              <a:tr h="500829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GB" sz="1000" b="1" noProof="0" dirty="0">
                          <a:effectLst/>
                          <a:latin typeface="Roboto"/>
                        </a:rPr>
                        <a:t>9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GB" sz="1000" b="1" noProof="0" dirty="0">
                          <a:effectLst/>
                          <a:latin typeface="Roboto"/>
                        </a:rPr>
                        <a:t>13-nov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GB" sz="1000" noProof="0" dirty="0">
                          <a:effectLst/>
                          <a:latin typeface="Roboto"/>
                        </a:rPr>
                        <a:t>Block II: MFA regional/urban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GB" sz="1000" b="1" noProof="0" dirty="0">
                          <a:effectLst/>
                          <a:latin typeface="Roboto"/>
                        </a:rPr>
                        <a:t>Exercise 9:</a:t>
                      </a:r>
                      <a:r>
                        <a:rPr lang="en-GB" sz="1000" noProof="0" dirty="0">
                          <a:effectLst/>
                          <a:latin typeface="Roboto"/>
                        </a:rPr>
                        <a:t>                                                                       Software Quantum GIS linked to case study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378213"/>
                  </a:ext>
                </a:extLst>
              </a:tr>
              <a:tr h="432087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GB" sz="1000" b="1" noProof="0" dirty="0">
                          <a:effectLst/>
                          <a:latin typeface="Roboto"/>
                        </a:rPr>
                        <a:t>10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GB" sz="1000" b="1" noProof="0" dirty="0">
                          <a:effectLst/>
                          <a:latin typeface="Roboto"/>
                        </a:rPr>
                        <a:t>20-nov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GB" sz="1000" noProof="0" dirty="0">
                          <a:effectLst/>
                          <a:latin typeface="Roboto"/>
                        </a:rPr>
                        <a:t>Block II: MFA regional/urban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GB" sz="1000" b="1" noProof="0" dirty="0">
                          <a:effectLst/>
                          <a:latin typeface="Roboto"/>
                        </a:rPr>
                        <a:t>Exercise 10: </a:t>
                      </a:r>
                      <a:r>
                        <a:rPr lang="en-GB" sz="1000" noProof="0">
                          <a:effectLst/>
                          <a:latin typeface="Roboto"/>
                        </a:rPr>
                        <a:t>                                                                             a. Adjust to lecture of week 10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945931"/>
                  </a:ext>
                </a:extLst>
              </a:tr>
              <a:tr h="530289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GB" sz="1000" b="1" noProof="0" dirty="0">
                          <a:effectLst/>
                          <a:latin typeface="Roboto"/>
                        </a:rPr>
                        <a:t>11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GB" sz="1000" b="1" noProof="0" dirty="0">
                          <a:effectLst/>
                          <a:latin typeface="Roboto"/>
                        </a:rPr>
                        <a:t>27-nov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GB" sz="1000" noProof="0" dirty="0">
                          <a:effectLst/>
                          <a:latin typeface="Roboto"/>
                        </a:rPr>
                        <a:t>Block II: MFA regional/urban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GB" sz="1000" b="1" noProof="0" dirty="0">
                          <a:effectLst/>
                          <a:latin typeface="Roboto"/>
                        </a:rPr>
                        <a:t>Exercise11</a:t>
                      </a:r>
                      <a:r>
                        <a:rPr lang="en-GB" sz="1000" noProof="0" dirty="0">
                          <a:effectLst/>
                          <a:latin typeface="Roboto"/>
                        </a:rPr>
                        <a:t>:                                                                           a. Overview of different data  visualizations                                                                                 b. Data visualization</a:t>
                      </a:r>
                      <a:r>
                        <a:rPr lang="en-GB" sz="1000" b="1" noProof="0" dirty="0">
                          <a:effectLst/>
                          <a:latin typeface="Roboto"/>
                        </a:rPr>
                        <a:t>    -    Notebook 6</a:t>
                      </a:r>
                      <a:endParaRPr lang="en-GB" sz="1000" noProof="0" dirty="0">
                        <a:effectLst/>
                        <a:latin typeface="Roboto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263207"/>
                  </a:ext>
                </a:extLst>
              </a:tr>
              <a:tr h="677591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GB" sz="1000" b="1" noProof="0" dirty="0">
                          <a:effectLst/>
                          <a:latin typeface="Roboto"/>
                        </a:rPr>
                        <a:t>12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GB" sz="1000" b="1" noProof="0" dirty="0">
                          <a:effectLst/>
                          <a:latin typeface="Roboto"/>
                        </a:rPr>
                        <a:t>04-déc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GB" sz="1000" noProof="0" dirty="0">
                          <a:effectLst/>
                          <a:latin typeface="Roboto"/>
                        </a:rPr>
                        <a:t>Block III: Social science and public policy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GB" sz="1000" noProof="0" dirty="0">
                          <a:effectLst/>
                          <a:latin typeface="Roboto"/>
                        </a:rPr>
                        <a:t>Past exam practice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218176"/>
                  </a:ext>
                </a:extLst>
              </a:tr>
              <a:tr h="628491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GB" sz="1000" b="1" noProof="0" dirty="0">
                          <a:effectLst/>
                          <a:latin typeface="Roboto"/>
                        </a:rPr>
                        <a:t>13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GB" sz="1000" b="1" noProof="0" dirty="0">
                          <a:effectLst/>
                          <a:latin typeface="Roboto"/>
                        </a:rPr>
                        <a:t>11-déc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GB" sz="1000" noProof="0" dirty="0">
                          <a:effectLst/>
                          <a:latin typeface="Roboto"/>
                        </a:rPr>
                        <a:t>Block III: Social science and public policy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GB" sz="1000" noProof="0" dirty="0">
                          <a:effectLst/>
                          <a:latin typeface="Roboto"/>
                        </a:rPr>
                        <a:t>Past exam solutions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654136"/>
                  </a:ext>
                </a:extLst>
              </a:tr>
              <a:tr h="353526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GB" sz="1000" b="1" noProof="0" dirty="0">
                          <a:effectLst/>
                          <a:latin typeface="Roboto"/>
                        </a:rPr>
                        <a:t>14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GB" sz="1000" b="1" noProof="0" dirty="0">
                          <a:effectLst/>
                          <a:latin typeface="Roboto"/>
                        </a:rPr>
                        <a:t>18-déc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endParaRPr lang="en-GB" sz="1000" noProof="0" dirty="0">
                        <a:effectLst/>
                        <a:latin typeface="Roboto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GB" sz="1000" b="1" noProof="0" dirty="0">
                          <a:effectLst/>
                          <a:latin typeface="Roboto"/>
                        </a:rPr>
                        <a:t>Presentations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83952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0546" y="264668"/>
            <a:ext cx="1307904" cy="566044"/>
          </a:xfrm>
          <a:custGeom>
            <a:avLst/>
            <a:gdLst/>
            <a:ahLst/>
            <a:cxnLst/>
            <a:rect l="l" t="t" r="r" b="b"/>
            <a:pathLst>
              <a:path w="1307904" h="566044">
                <a:moveTo>
                  <a:pt x="0" y="0"/>
                </a:moveTo>
                <a:lnTo>
                  <a:pt x="1307904" y="0"/>
                </a:lnTo>
                <a:lnTo>
                  <a:pt x="1307904" y="566044"/>
                </a:lnTo>
                <a:lnTo>
                  <a:pt x="0" y="5660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95"/>
            </a:stretch>
          </a:blipFill>
        </p:spPr>
      </p:sp>
      <p:sp>
        <p:nvSpPr>
          <p:cNvPr id="3" name="AutoShape 3"/>
          <p:cNvSpPr/>
          <p:nvPr/>
        </p:nvSpPr>
        <p:spPr>
          <a:xfrm rot="5396819">
            <a:off x="-3338515" y="5143500"/>
            <a:ext cx="10296529" cy="0"/>
          </a:xfrm>
          <a:prstGeom prst="line">
            <a:avLst/>
          </a:prstGeom>
          <a:ln w="9525" cap="rnd">
            <a:solidFill>
              <a:srgbClr val="FF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2289811" y="1427958"/>
            <a:ext cx="13708378" cy="7431083"/>
          </a:xfrm>
          <a:custGeom>
            <a:avLst/>
            <a:gdLst/>
            <a:ahLst/>
            <a:cxnLst/>
            <a:rect l="l" t="t" r="r" b="b"/>
            <a:pathLst>
              <a:path w="13708378" h="7431083">
                <a:moveTo>
                  <a:pt x="0" y="0"/>
                </a:moveTo>
                <a:lnTo>
                  <a:pt x="13708378" y="0"/>
                </a:lnTo>
                <a:lnTo>
                  <a:pt x="13708378" y="7431084"/>
                </a:lnTo>
                <a:lnTo>
                  <a:pt x="0" y="74310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241581" y="4755814"/>
            <a:ext cx="293692" cy="321931"/>
          </a:xfrm>
          <a:custGeom>
            <a:avLst/>
            <a:gdLst/>
            <a:ahLst/>
            <a:cxnLst/>
            <a:rect l="l" t="t" r="r" b="b"/>
            <a:pathLst>
              <a:path w="293692" h="321931">
                <a:moveTo>
                  <a:pt x="0" y="0"/>
                </a:moveTo>
                <a:lnTo>
                  <a:pt x="293691" y="0"/>
                </a:lnTo>
                <a:lnTo>
                  <a:pt x="293691" y="321932"/>
                </a:lnTo>
                <a:lnTo>
                  <a:pt x="0" y="3219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605148" y="7114879"/>
            <a:ext cx="204602" cy="284169"/>
          </a:xfrm>
          <a:custGeom>
            <a:avLst/>
            <a:gdLst/>
            <a:ahLst/>
            <a:cxnLst/>
            <a:rect l="l" t="t" r="r" b="b"/>
            <a:pathLst>
              <a:path w="204602" h="284169">
                <a:moveTo>
                  <a:pt x="0" y="0"/>
                </a:moveTo>
                <a:lnTo>
                  <a:pt x="204602" y="0"/>
                </a:lnTo>
                <a:lnTo>
                  <a:pt x="204602" y="284169"/>
                </a:lnTo>
                <a:lnTo>
                  <a:pt x="0" y="2841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570826" y="7137472"/>
            <a:ext cx="221431" cy="284169"/>
          </a:xfrm>
          <a:custGeom>
            <a:avLst/>
            <a:gdLst/>
            <a:ahLst/>
            <a:cxnLst/>
            <a:rect l="l" t="t" r="r" b="b"/>
            <a:pathLst>
              <a:path w="221431" h="284169">
                <a:moveTo>
                  <a:pt x="0" y="0"/>
                </a:moveTo>
                <a:lnTo>
                  <a:pt x="221431" y="0"/>
                </a:lnTo>
                <a:lnTo>
                  <a:pt x="221431" y="284169"/>
                </a:lnTo>
                <a:lnTo>
                  <a:pt x="0" y="2841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147429" y="4734263"/>
            <a:ext cx="266560" cy="264578"/>
          </a:xfrm>
          <a:custGeom>
            <a:avLst/>
            <a:gdLst/>
            <a:ahLst/>
            <a:cxnLst/>
            <a:rect l="l" t="t" r="r" b="b"/>
            <a:pathLst>
              <a:path w="266560" h="264578">
                <a:moveTo>
                  <a:pt x="0" y="0"/>
                </a:moveTo>
                <a:lnTo>
                  <a:pt x="266560" y="0"/>
                </a:lnTo>
                <a:lnTo>
                  <a:pt x="266560" y="264578"/>
                </a:lnTo>
                <a:lnTo>
                  <a:pt x="0" y="26457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72112" t="-125151" b="-125151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388079" y="5294890"/>
            <a:ext cx="3601245" cy="4601590"/>
          </a:xfrm>
          <a:custGeom>
            <a:avLst/>
            <a:gdLst/>
            <a:ahLst/>
            <a:cxnLst/>
            <a:rect l="l" t="t" r="r" b="b"/>
            <a:pathLst>
              <a:path w="3601245" h="4601590">
                <a:moveTo>
                  <a:pt x="0" y="0"/>
                </a:moveTo>
                <a:lnTo>
                  <a:pt x="3601245" y="0"/>
                </a:lnTo>
                <a:lnTo>
                  <a:pt x="3601245" y="4601591"/>
                </a:lnTo>
                <a:lnTo>
                  <a:pt x="0" y="460159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CH" dirty="0"/>
          </a:p>
        </p:txBody>
      </p:sp>
      <p:sp>
        <p:nvSpPr>
          <p:cNvPr id="10" name="TextBox 10"/>
          <p:cNvSpPr txBox="1"/>
          <p:nvPr/>
        </p:nvSpPr>
        <p:spPr>
          <a:xfrm>
            <a:off x="165100" y="8880530"/>
            <a:ext cx="1396999" cy="10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399" spc="20">
                <a:solidFill>
                  <a:srgbClr val="413C3A"/>
                </a:solidFill>
                <a:latin typeface="Montserrat"/>
                <a:ea typeface="Montserrat"/>
                <a:cs typeface="Montserrat"/>
                <a:sym typeface="Montserrat"/>
              </a:rPr>
              <a:t>Laboratory on Human-Environment Relations in Urban Systems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295046" y="437960"/>
            <a:ext cx="15834021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99"/>
              </a:lnSpc>
            </a:pPr>
            <a:r>
              <a:rPr lang="en-US" sz="4999" b="1" spc="-108">
                <a:solidFill>
                  <a:srgbClr val="413C3A"/>
                </a:solidFill>
                <a:latin typeface="Arimo Bold"/>
                <a:ea typeface="Arimo Bold"/>
                <a:cs typeface="Arimo Bold"/>
                <a:sym typeface="Arimo Bold"/>
              </a:rPr>
              <a:t>Python notebooks: step by step design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08d73de-0495-4335-b526-25e9a5686b67">
      <Terms xmlns="http://schemas.microsoft.com/office/infopath/2007/PartnerControls"/>
    </lcf76f155ced4ddcb4097134ff3c332f>
    <TaxCatchAll xmlns="6129daf1-176f-4b1a-9ac7-5a859e119d6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2D77D7E972E34C837CC973A52FFE09" ma:contentTypeVersion="16" ma:contentTypeDescription="Crée un document." ma:contentTypeScope="" ma:versionID="ef6af1d14888bc7b210590c7340fc6af">
  <xsd:schema xmlns:xsd="http://www.w3.org/2001/XMLSchema" xmlns:xs="http://www.w3.org/2001/XMLSchema" xmlns:p="http://schemas.microsoft.com/office/2006/metadata/properties" xmlns:ns2="708d73de-0495-4335-b526-25e9a5686b67" xmlns:ns3="6129daf1-176f-4b1a-9ac7-5a859e119d61" targetNamespace="http://schemas.microsoft.com/office/2006/metadata/properties" ma:root="true" ma:fieldsID="8c891e807966e45a427752fc5e398b5e" ns2:_="" ns3:_="">
    <xsd:import namespace="708d73de-0495-4335-b526-25e9a5686b67"/>
    <xsd:import namespace="6129daf1-176f-4b1a-9ac7-5a859e119d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8d73de-0495-4335-b526-25e9a5686b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0221fbda-75be-4c33-b0c8-319ad1a563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29daf1-176f-4b1a-9ac7-5a859e119d6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256fbfa-0b5c-45c0-be81-8e495ea148b1}" ma:internalName="TaxCatchAll" ma:showField="CatchAllData" ma:web="6129daf1-176f-4b1a-9ac7-5a859e119d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B7AF19-24C2-47CA-BA5F-503DF8A2E60F}">
  <ds:schemaRefs>
    <ds:schemaRef ds:uri="http://schemas.microsoft.com/office/2006/metadata/properties"/>
    <ds:schemaRef ds:uri="http://schemas.microsoft.com/office/infopath/2007/PartnerControls"/>
    <ds:schemaRef ds:uri="708d73de-0495-4335-b526-25e9a5686b67"/>
    <ds:schemaRef ds:uri="6129daf1-176f-4b1a-9ac7-5a859e119d61"/>
  </ds:schemaRefs>
</ds:datastoreItem>
</file>

<file path=customXml/itemProps2.xml><?xml version="1.0" encoding="utf-8"?>
<ds:datastoreItem xmlns:ds="http://schemas.openxmlformats.org/officeDocument/2006/customXml" ds:itemID="{81031422-3B52-4F46-8ACA-8BBB794018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8B2742-BB6E-422A-9CC5-5DE16C393F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8d73de-0495-4335-b526-25e9a5686b67"/>
    <ds:schemaRef ds:uri="6129daf1-176f-4b1a-9ac7-5a859e119d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432</Words>
  <Application>Microsoft Office PowerPoint</Application>
  <PresentationFormat>Aangepast</PresentationFormat>
  <Paragraphs>92</Paragraphs>
  <Slides>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4" baseType="lpstr">
      <vt:lpstr>Office Theme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MFA course exercises</dc:title>
  <dc:creator>Jaïr Kees Evert Karel Campfens</dc:creator>
  <cp:lastModifiedBy>Jaïr Kees Evert Karel Campfens</cp:lastModifiedBy>
  <cp:revision>39</cp:revision>
  <dcterms:created xsi:type="dcterms:W3CDTF">2006-08-16T00:00:00Z</dcterms:created>
  <dcterms:modified xsi:type="dcterms:W3CDTF">2025-09-02T11:31:18Z</dcterms:modified>
  <dc:identifier>DAGNtr5dJ1o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0x0101002A2D77D7E972E34C837CC973A52FFE09</vt:lpwstr>
  </property>
  <property fmtid="{D5CDD505-2E9C-101B-9397-08002B2CF9AE}" pid="3" name="MediaServiceImageTags">
    <vt:lpwstr/>
  </property>
</Properties>
</file>