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83" r:id="rId4"/>
    <p:sldId id="284" r:id="rId5"/>
    <p:sldId id="260" r:id="rId6"/>
    <p:sldId id="290" r:id="rId7"/>
    <p:sldId id="295" r:id="rId8"/>
    <p:sldId id="300" r:id="rId9"/>
    <p:sldId id="377" r:id="rId10"/>
    <p:sldId id="297" r:id="rId11"/>
    <p:sldId id="293" r:id="rId12"/>
    <p:sldId id="294" r:id="rId13"/>
    <p:sldId id="299" r:id="rId14"/>
    <p:sldId id="289" r:id="rId15"/>
    <p:sldId id="291" r:id="rId16"/>
    <p:sldId id="29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7556A-2792-4CB1-B844-5B907719824C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F3D5C-E24D-49BB-A06D-8721E4B9E8D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91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3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85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1. The SSP scenarios and their five socio-economic SSP families. Shown are illustrative temperature levels relative to pre-industrial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 with historical temperatures (front band), current (2020) temperatures (small block in middle), and the branching of the respective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 over the 21st century along the five different socio-economic families. The small black horizontal bars on the 2100 pillars for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SSP indicate illustrative temperature levels (obtained by the MAGICC7.0 default setting used to produce the GHG concentrations)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range of SSP scenarios that were available from the IAM community at the time of creating the benchmark SSP scenarios. The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opaque bands over the 21st century indicate the five SSP scenarios SSP1-1.9, SSP1-2.6, SSP2-4.5, SSP3-7.0, and SSP5-8.5 that are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as priority scenarios in IPCC. The more transparent bands indicate the remaining “Tier 2” SSP scenarios, namely SSP3-7.0-LowNTCF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(used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AerChemMIP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SSP4-3.4, SSP4-6.0, and SSP5-3.4-OS. Also shown is a blue indicative bar on the right side, indicating the effect of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mitigation action, which reduces temperature levels in 2100 and throughout the 21st century – depending on the respective reference scenario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level of mitigation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7D276-B6DE-410D-BC32-57B8C7580215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194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46CFB-69A2-4EE3-B861-E2B0E51BF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CCA04-1A9E-4C3E-8D97-1926C75CC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563E-628D-4B78-8F5A-FC9B5297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E9962-292E-46A1-B3C0-62AA4D32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FD448-A7D2-4F78-85D2-96A9D158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172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A642-8385-4C28-A8AD-EB9B17CC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64926-9573-41E2-B022-13AECDF3C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65C2-5085-4CAF-BD91-490E9E3F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2EE79-5227-4A17-984B-68F7701F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1372C-178A-4F31-8F53-830591EB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550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7F3E6E-A725-466D-8117-B825C0ED1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9BC8D-C746-4471-AFCF-354FFE3F1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BF1C1-862E-48F5-B1C8-AB6C9273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466EE-4EFF-4E5D-A135-7CD01C73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C601-6C96-41EC-A4D2-B02524CB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462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6" y="1"/>
            <a:ext cx="10416116" cy="65976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3" y="1048716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4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8" y="107046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9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8" y="5920354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2" indent="-143927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620">
          <p15:clr>
            <a:srgbClr val="FBAE40"/>
          </p15:clr>
        </p15:guide>
        <p15:guide id="9" pos="2880">
          <p15:clr>
            <a:srgbClr val="FBAE40"/>
          </p15:clr>
        </p15:guide>
        <p15:guide id="10" pos="126">
          <p15:clr>
            <a:srgbClr val="FBAE40"/>
          </p15:clr>
        </p15:guide>
        <p15:guide id="11" orient="horz" pos="123">
          <p15:clr>
            <a:srgbClr val="FBAE40"/>
          </p15:clr>
        </p15:guide>
        <p15:guide id="12" orient="horz" pos="3117">
          <p15:clr>
            <a:srgbClr val="FBAE40"/>
          </p15:clr>
        </p15:guide>
        <p15:guide id="13" pos="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9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2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3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9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2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3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9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2" y="0"/>
            <a:ext cx="4889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2" y="1262743"/>
            <a:ext cx="10301817" cy="53378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1"/>
            <a:ext cx="10301815" cy="7048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667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2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249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5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3" y="174712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730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5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2"/>
            <a:ext cx="4192693" cy="1430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89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D0CD-D557-4592-BD6C-6F514CD4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1A5C-D7BF-489C-9E75-7B509771E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B0826-53EE-44A1-9039-766CB9BD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6A600-7740-4AA9-8A71-B113AA0E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2E618-DE17-4832-AA8D-CFDAD620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7924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5" y="2084917"/>
            <a:ext cx="6108700" cy="4515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245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24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38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2" y="0"/>
            <a:ext cx="109855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3" y="3429002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142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2" y="0"/>
            <a:ext cx="1030181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33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2" y="4152899"/>
            <a:ext cx="10985500" cy="2705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9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97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679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262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0487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97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4EC9-080D-4F6D-BB51-F9C0E07E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4055-5543-48DB-A711-852DC5DE9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3F79E-B532-47BF-B83B-2B801A83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2FF8E-C0EC-4A4C-89FB-F4024F43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044A2-884B-44D3-9B66-D44BD7FD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4131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183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615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69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442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99956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7691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204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1028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432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46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2A909-14DB-48B7-8B51-C7A4E6EA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2524-CB1E-4B3A-8E58-B9283677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54EC0-8670-488C-A9B4-EF7CA15BB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58A72-1D2E-4F56-994C-F4D09C40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6894-75E1-429B-B675-9834AAEB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55438-542A-4237-B2A1-C658DDEC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7037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48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035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C758-8A44-469B-B6F7-80A649E8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4EFE9-F8F2-478E-AD2D-1CBC9A4D0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33665-4F34-4354-AC65-D8C04B75E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7FE8D-D705-448A-B96D-66F6B871A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196E-C131-45BF-9BB7-5263DBBE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6BB967-BE3F-423E-969C-967EDC0D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2ED46-6F09-4DB9-BFE3-E5AB981D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CF88F-A95A-4929-A30E-3FCB4315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737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0F21-3C31-4C24-9EF3-1F52634D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9625F-4F1F-406D-A930-97C1820E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0B623-5019-4231-93A0-9DFA9DAF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2A9F2-B355-4974-9E67-3D1F7F22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01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63621-2287-45F2-9242-38FEF82D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5EC3B-9CB8-42CA-9DB5-1F0F58CA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BB535-5B84-4275-BD98-C7710FDA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131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F107-19F4-4AE7-935D-9B26F5B1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BC05B-090A-42A6-A9DF-16E43224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EEF1A-12CE-4847-A849-2AFE51E94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A3981-F95A-48B8-810A-10C6A2C5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A925D-5CBE-4200-82C5-A2569C18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B52DA-7B82-4AD4-8D27-89F187DA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21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BA8D-C482-4EDC-92A5-D3ECF8B9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1D273-BB20-4FBA-932B-778B06B67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2DB07-83A4-4F76-8B3A-2ED233E71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9FC8C-1EB3-4922-B116-3CA93929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22FFF-0538-4ECC-88CC-5EE3905B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8D504-D9B4-4949-A1C9-66D81B0E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607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DAFF7-F36D-4BDA-9324-F65A6096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B6B7F-925B-41AF-9B50-34D2D4980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FB8EA-74E9-4EAF-8E86-B06AD1736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C0A8-6B23-4761-A3ED-CF48F81E9C45}" type="datetimeFigureOut">
              <a:rPr lang="fr-CH" smtClean="0"/>
              <a:t>06.11.2025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20870-EF43-4EF3-A8D2-B2AC9FF72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9FC7B-EE7B-4773-90CF-236A2DBEA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B379-D780-4A20-8778-55258DF7305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75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2" y="174712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2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4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20.10.2022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3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Ivo Beck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2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/>
        </p:nvSpPr>
        <p:spPr>
          <a:xfrm rot="16200000">
            <a:off x="573339" y="6530280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</a:endParaRPr>
          </a:p>
        </p:txBody>
      </p:sp>
      <p:pic>
        <p:nvPicPr>
          <p:cNvPr id="9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</p:sldLayoutIdLst>
  <p:hf sldNum="0"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6" orient="horz" pos="1620">
          <p15:clr>
            <a:srgbClr val="F26B43"/>
          </p15:clr>
        </p15:guide>
        <p15:guide id="27" pos="126">
          <p15:clr>
            <a:srgbClr val="F26B43"/>
          </p15:clr>
        </p15:guide>
        <p15:guide id="28" pos="5602">
          <p15:clr>
            <a:srgbClr val="F26B43"/>
          </p15:clr>
        </p15:guide>
        <p15:guide id="29" pos="2880">
          <p15:clr>
            <a:srgbClr val="F26B43"/>
          </p15:clr>
        </p15:guide>
        <p15:guide id="30" orient="horz" pos="123">
          <p15:clr>
            <a:srgbClr val="F26B43"/>
          </p15:clr>
        </p15:guide>
        <p15:guide id="31" orient="horz" pos="3117">
          <p15:clr>
            <a:srgbClr val="F26B43"/>
          </p15:clr>
        </p15:guide>
        <p15:guide id="32" pos="570">
          <p15:clr>
            <a:srgbClr val="F26B43"/>
          </p15:clr>
        </p15:guide>
        <p15:guide id="33" pos="1155">
          <p15:clr>
            <a:srgbClr val="F26B43"/>
          </p15:clr>
        </p15:guide>
        <p15:guide id="34" pos="1728">
          <p15:clr>
            <a:srgbClr val="F26B43"/>
          </p15:clr>
        </p15:guide>
        <p15:guide id="35" pos="2304">
          <p15:clr>
            <a:srgbClr val="F26B43"/>
          </p15:clr>
        </p15:guide>
        <p15:guide id="36" pos="3456">
          <p15:clr>
            <a:srgbClr val="F26B43"/>
          </p15:clr>
        </p15:guide>
        <p15:guide id="37" pos="4035">
          <p15:clr>
            <a:srgbClr val="F26B43"/>
          </p15:clr>
        </p15:guide>
        <p15:guide id="38" pos="4608">
          <p15:clr>
            <a:srgbClr val="F26B43"/>
          </p15:clr>
        </p15:guide>
        <p15:guide id="39" pos="5180">
          <p15:clr>
            <a:srgbClr val="F26B43"/>
          </p15:clr>
        </p15:guide>
        <p15:guide id="40" orient="horz" pos="490">
          <p15:clr>
            <a:srgbClr val="F26B43"/>
          </p15:clr>
        </p15:guide>
        <p15:guide id="41" orient="horz" pos="985">
          <p15:clr>
            <a:srgbClr val="F26B43"/>
          </p15:clr>
        </p15:guide>
        <p15:guide id="42" orient="horz" pos="1475">
          <p15:clr>
            <a:srgbClr val="F26B43"/>
          </p15:clr>
        </p15:guide>
        <p15:guide id="43" orient="horz" pos="1962">
          <p15:clr>
            <a:srgbClr val="F26B43"/>
          </p15:clr>
        </p15:guide>
        <p15:guide id="44" orient="horz" pos="2458">
          <p15:clr>
            <a:srgbClr val="F26B43"/>
          </p15:clr>
        </p15:guide>
        <p15:guide id="45" orient="horz" pos="2950">
          <p15:clr>
            <a:srgbClr val="F26B43"/>
          </p15:clr>
        </p15:guide>
        <p15:guide id="46" pos="5437">
          <p15:clr>
            <a:srgbClr val="F26B43"/>
          </p15:clr>
        </p15:guide>
        <p15:guide id="47" orient="horz">
          <p15:clr>
            <a:srgbClr val="F26B43"/>
          </p15:clr>
        </p15:guide>
        <p15:guide id="48" pos="5760">
          <p15:clr>
            <a:srgbClr val="F26B43"/>
          </p15:clr>
        </p15:guide>
        <p15:guide id="49" orient="horz" pos="3240">
          <p15:clr>
            <a:srgbClr val="F26B43"/>
          </p15:clr>
        </p15:guide>
        <p15:guide id="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0752" y="226121"/>
            <a:ext cx="3651249" cy="3117849"/>
          </a:xfrm>
        </p:spPr>
        <p:txBody>
          <a:bodyPr>
            <a:normAutofit/>
          </a:bodyPr>
          <a:lstStyle/>
          <a:p>
            <a:r>
              <a:rPr lang="en-US" dirty="0"/>
              <a:t>Exercise session #8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6" y="5929123"/>
            <a:ext cx="1256025" cy="677300"/>
          </a:xfrm>
        </p:spPr>
        <p:txBody>
          <a:bodyPr/>
          <a:lstStyle/>
          <a:p>
            <a:r>
              <a:rPr lang="fr-FR" dirty="0"/>
              <a:t>Nov. 3,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65E36-B2AC-C04C-9F26-F8D22A89B2DE}"/>
              </a:ext>
            </a:extLst>
          </p:cNvPr>
          <p:cNvSpPr txBox="1"/>
          <p:nvPr/>
        </p:nvSpPr>
        <p:spPr>
          <a:xfrm>
            <a:off x="738078" y="2480579"/>
            <a:ext cx="67691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5333" b="1" dirty="0"/>
              <a:t>Science of </a:t>
            </a:r>
          </a:p>
          <a:p>
            <a:pPr algn="ctr"/>
            <a:r>
              <a:rPr lang="en-CH" sz="5333" b="1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Connection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F2CA-B66D-4BCB-B2E5-D02580A3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37" y="1071098"/>
            <a:ext cx="12054763" cy="5612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 err="1"/>
              <a:t>Connect</a:t>
            </a:r>
            <a:r>
              <a:rPr lang="fr-CH" b="1" dirty="0"/>
              <a:t> to </a:t>
            </a:r>
            <a:r>
              <a:rPr lang="fr-CH" b="1" dirty="0" err="1"/>
              <a:t>Mentimeter</a:t>
            </a:r>
            <a:endParaRPr lang="fr-CH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1D66F-F9B1-4771-8B4A-59DAC5F64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20" y="1632752"/>
            <a:ext cx="4967796" cy="49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F2CA-B66D-4BCB-B2E5-D02580A3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37" y="1173113"/>
            <a:ext cx="12054763" cy="551017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Which of the following is not considered as a natural factor that can warm/cool the Earth? (Solar radiation, Earth’s orbital changes, Volcanic activity, </a:t>
            </a:r>
            <a:r>
              <a:rPr lang="en-US" sz="2000" b="1" dirty="0"/>
              <a:t>GHG emissions</a:t>
            </a:r>
            <a:r>
              <a:rPr lang="en-US" sz="2000" dirty="0"/>
              <a:t>)</a:t>
            </a:r>
          </a:p>
          <a:p>
            <a:pPr>
              <a:buFontTx/>
              <a:buChar char="-"/>
            </a:pPr>
            <a:r>
              <a:rPr lang="en-US" sz="2000" dirty="0"/>
              <a:t>Aerosols always lead to warming of the Earth. (True or </a:t>
            </a:r>
            <a:r>
              <a:rPr lang="en-US" sz="2000" b="1" dirty="0"/>
              <a:t>False</a:t>
            </a:r>
            <a:r>
              <a:rPr lang="en-US" sz="2000" dirty="0"/>
              <a:t>)</a:t>
            </a:r>
          </a:p>
          <a:p>
            <a:pPr>
              <a:buFontTx/>
              <a:buChar char="-"/>
            </a:pPr>
            <a:r>
              <a:rPr lang="en-US" sz="2000" dirty="0"/>
              <a:t>The land acts as the largest heat sink, absorbing and storing excess energy. (True or </a:t>
            </a:r>
            <a:r>
              <a:rPr lang="en-US" sz="2000" b="1" dirty="0"/>
              <a:t>False</a:t>
            </a:r>
            <a:r>
              <a:rPr lang="en-US" sz="2000" dirty="0"/>
              <a:t>)</a:t>
            </a:r>
          </a:p>
          <a:p>
            <a:pPr>
              <a:buFontTx/>
              <a:buChar char="-"/>
            </a:pPr>
            <a:r>
              <a:rPr lang="tr-TR" sz="2000" dirty="0"/>
              <a:t>Both RCPs and SSPs incorporate projections of socioeconomic developments to model future climate scenarios. (False)</a:t>
            </a:r>
          </a:p>
          <a:p>
            <a:pPr>
              <a:buFontTx/>
              <a:buChar char="-"/>
            </a:pPr>
            <a:r>
              <a:rPr lang="tr-TR" sz="2000" dirty="0"/>
              <a:t>Which one of the following is not included in the SSP priority scenarios? (SSP4-8.5)</a:t>
            </a:r>
          </a:p>
          <a:p>
            <a:pPr>
              <a:buFontTx/>
              <a:buChar char="-"/>
            </a:pPr>
            <a:r>
              <a:rPr lang="tr-TR" sz="2000" dirty="0"/>
              <a:t>An SSP scenario can only be associated with a single radiative forcing outcome. (False)</a:t>
            </a:r>
            <a:endParaRPr lang="fr-CH" sz="2000" dirty="0"/>
          </a:p>
          <a:p>
            <a:pPr>
              <a:buFontTx/>
              <a:buChar char="-"/>
            </a:pPr>
            <a:r>
              <a:rPr lang="fr-CH" sz="2000" dirty="0"/>
              <a:t>Integrated </a:t>
            </a:r>
            <a:r>
              <a:rPr lang="fr-CH" sz="2000" dirty="0" err="1"/>
              <a:t>Assessment</a:t>
            </a:r>
            <a:r>
              <a:rPr lang="fr-CH" sz="2000" dirty="0"/>
              <a:t> </a:t>
            </a:r>
            <a:r>
              <a:rPr lang="fr-CH" sz="2000" dirty="0" err="1"/>
              <a:t>Models</a:t>
            </a:r>
            <a:r>
              <a:rPr lang="fr-CH" sz="2000" dirty="0"/>
              <a:t> are </a:t>
            </a:r>
            <a:r>
              <a:rPr lang="fr-CH" sz="2000" dirty="0" err="1"/>
              <a:t>directly</a:t>
            </a:r>
            <a:r>
              <a:rPr lang="fr-CH" sz="2000" dirty="0"/>
              <a:t> </a:t>
            </a:r>
            <a:r>
              <a:rPr lang="fr-CH" sz="2000" dirty="0" err="1"/>
              <a:t>used</a:t>
            </a:r>
            <a:r>
              <a:rPr lang="fr-CH" sz="2000" dirty="0"/>
              <a:t> to </a:t>
            </a:r>
            <a:r>
              <a:rPr lang="fr-CH" sz="2000" dirty="0" err="1"/>
              <a:t>simulate</a:t>
            </a:r>
            <a:r>
              <a:rPr lang="fr-CH" sz="2000" dirty="0"/>
              <a:t> </a:t>
            </a:r>
            <a:r>
              <a:rPr lang="fr-CH" sz="2000" dirty="0" err="1"/>
              <a:t>projected</a:t>
            </a:r>
            <a:r>
              <a:rPr lang="fr-CH" sz="2000" dirty="0"/>
              <a:t> changes in global </a:t>
            </a:r>
            <a:r>
              <a:rPr lang="fr-CH" sz="2000" dirty="0" err="1"/>
              <a:t>atmospheric</a:t>
            </a:r>
            <a:r>
              <a:rPr lang="fr-CH" sz="2000" dirty="0"/>
              <a:t> </a:t>
            </a:r>
            <a:r>
              <a:rPr lang="fr-CH" sz="2000" dirty="0" err="1"/>
              <a:t>temperature</a:t>
            </a:r>
            <a:r>
              <a:rPr lang="fr-CH" sz="2000" dirty="0"/>
              <a:t> (False)</a:t>
            </a:r>
          </a:p>
          <a:p>
            <a:pPr>
              <a:buFontTx/>
              <a:buChar char="-"/>
            </a:pPr>
            <a:r>
              <a:rPr lang="en-US" sz="2000" dirty="0"/>
              <a:t>Climate Impact Drivers (CIDs) are physical climate conditions (events, extremes) that affect society or ecosystems. (True)</a:t>
            </a:r>
          </a:p>
          <a:p>
            <a:pPr>
              <a:buFontTx/>
              <a:buChar char="-"/>
            </a:pPr>
            <a:r>
              <a:rPr lang="fr-CH" sz="2000" dirty="0"/>
              <a:t>The IPCC classifies </a:t>
            </a:r>
            <a:r>
              <a:rPr lang="fr-CH" sz="2000" dirty="0" err="1"/>
              <a:t>CIDs</a:t>
            </a:r>
            <a:r>
              <a:rPr lang="fr-CH" sz="2000" dirty="0"/>
              <a:t> </a:t>
            </a:r>
            <a:r>
              <a:rPr lang="fr-CH" sz="2000" dirty="0" err="1"/>
              <a:t>into</a:t>
            </a:r>
            <a:r>
              <a:rPr lang="fr-CH" sz="2000" dirty="0"/>
              <a:t> </a:t>
            </a:r>
            <a:r>
              <a:rPr lang="fr-CH" sz="2000" dirty="0" err="1"/>
              <a:t>seven</a:t>
            </a:r>
            <a:r>
              <a:rPr lang="fr-CH" sz="2000" dirty="0"/>
              <a:t> types. </a:t>
            </a:r>
            <a:r>
              <a:rPr lang="fr-CH" sz="2000" dirty="0" err="1"/>
              <a:t>What</a:t>
            </a:r>
            <a:r>
              <a:rPr lang="fr-CH" sz="2000" dirty="0"/>
              <a:t> are </a:t>
            </a:r>
            <a:r>
              <a:rPr lang="fr-CH" sz="2000" dirty="0" err="1"/>
              <a:t>they</a:t>
            </a:r>
            <a:r>
              <a:rPr lang="fr-CH" sz="2000" dirty="0"/>
              <a:t>? (</a:t>
            </a:r>
            <a:r>
              <a:rPr lang="fr-CH" sz="2000" dirty="0" err="1"/>
              <a:t>Heat</a:t>
            </a:r>
            <a:r>
              <a:rPr lang="fr-CH" sz="2000" dirty="0"/>
              <a:t>/Cold; </a:t>
            </a:r>
            <a:r>
              <a:rPr lang="fr-CH" sz="2000" dirty="0" err="1"/>
              <a:t>Wet</a:t>
            </a:r>
            <a:r>
              <a:rPr lang="fr-CH" sz="2000" dirty="0"/>
              <a:t>/Dry; Wind; Snow/</a:t>
            </a:r>
            <a:r>
              <a:rPr lang="fr-CH" sz="2000" dirty="0" err="1"/>
              <a:t>Ice</a:t>
            </a:r>
            <a:r>
              <a:rPr lang="fr-CH" sz="2000" dirty="0"/>
              <a:t>, Coastal, Open </a:t>
            </a:r>
            <a:r>
              <a:rPr lang="fr-CH" sz="2000" dirty="0" err="1"/>
              <a:t>Ocean</a:t>
            </a:r>
            <a:r>
              <a:rPr lang="fr-CH" sz="2000" dirty="0"/>
              <a:t>, </a:t>
            </a:r>
            <a:r>
              <a:rPr lang="fr-CH" sz="2000" dirty="0" err="1"/>
              <a:t>Other</a:t>
            </a:r>
            <a:r>
              <a:rPr lang="fr-CH" sz="2000" dirty="0"/>
              <a:t>)</a:t>
            </a:r>
          </a:p>
          <a:p>
            <a:pPr>
              <a:buFontTx/>
              <a:buChar char="-"/>
            </a:pPr>
            <a:r>
              <a:rPr lang="en-US" sz="2000" dirty="0"/>
              <a:t> Specific indices used to analyze each type to inform risk management and adaptation (True)</a:t>
            </a:r>
          </a:p>
          <a:p>
            <a:pPr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81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F2CA-B66D-4BCB-B2E5-D02580A3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37" y="1071098"/>
            <a:ext cx="12054763" cy="561219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100" dirty="0"/>
              <a:t>NDCs outline the efforts a country intends to make to reduce national greenhouse gas emissions and adapt to the impacts of climate change (TRUE)</a:t>
            </a:r>
          </a:p>
          <a:p>
            <a:pPr>
              <a:buFontTx/>
              <a:buChar char="-"/>
            </a:pPr>
            <a:r>
              <a:rPr lang="en-US" sz="2100" dirty="0"/>
              <a:t>In the context of NDCs, targets that depend on external financial support are identified as "conditional NDCs" (TRUE)</a:t>
            </a:r>
          </a:p>
          <a:p>
            <a:pPr>
              <a:buFontTx/>
              <a:buChar char="-"/>
            </a:pPr>
            <a:r>
              <a:rPr lang="en-US" sz="2100" dirty="0"/>
              <a:t>The Paris Agreement requests each country to outline and communicate their post-2020 climate actions, known as their NDCs </a:t>
            </a:r>
            <a:r>
              <a:rPr lang="en-US" sz="2100" b="1" dirty="0"/>
              <a:t>every seven years </a:t>
            </a:r>
            <a:r>
              <a:rPr lang="en-US" sz="2100" dirty="0"/>
              <a:t>(FALSE)</a:t>
            </a:r>
          </a:p>
          <a:p>
            <a:pPr>
              <a:buFontTx/>
              <a:buChar char="-"/>
            </a:pPr>
            <a:r>
              <a:rPr lang="en-US" sz="2100" dirty="0"/>
              <a:t>What is the emission gap (Word Cloud)</a:t>
            </a:r>
          </a:p>
          <a:p>
            <a:pPr lvl="1">
              <a:buFontTx/>
              <a:buChar char="-"/>
            </a:pPr>
            <a:r>
              <a:rPr lang="en-US" sz="2100" dirty="0"/>
              <a:t>The emission gap is the difference between the emissions reductions countries have committed to and the reductions needed to meet global climate goals, like limiting warming to 1.5°C or 2°C.</a:t>
            </a:r>
            <a:endParaRPr lang="fr-CH" sz="2100" dirty="0"/>
          </a:p>
          <a:p>
            <a:pPr>
              <a:buFontTx/>
              <a:buChar char="-"/>
            </a:pPr>
            <a:r>
              <a:rPr lang="en-US" sz="2100" dirty="0"/>
              <a:t>Beyond temperature changes, what other events do you think are linked to climate change? (Word Cloud)</a:t>
            </a:r>
            <a:endParaRPr lang="fr-CH" sz="2100" dirty="0"/>
          </a:p>
          <a:p>
            <a:pPr>
              <a:buFontTx/>
              <a:buChar char="-"/>
            </a:pPr>
            <a:r>
              <a:rPr lang="en-US" sz="2100" dirty="0"/>
              <a:t>Which period is typically used to represent the preindustrial period in climate calculations? (1850-1900)</a:t>
            </a:r>
          </a:p>
          <a:p>
            <a:pPr>
              <a:buFontTx/>
              <a:buChar char="-"/>
            </a:pPr>
            <a:r>
              <a:rPr lang="en-US" sz="2100" dirty="0"/>
              <a:t>Where will the next COP30 take place? (</a:t>
            </a:r>
            <a:r>
              <a:rPr lang="en-US" sz="2100" dirty="0" err="1"/>
              <a:t>Belém</a:t>
            </a:r>
            <a:r>
              <a:rPr lang="en-US" sz="2100" dirty="0"/>
              <a:t>, Brazil)</a:t>
            </a:r>
          </a:p>
        </p:txBody>
      </p:sp>
    </p:spTree>
    <p:extLst>
      <p:ext uri="{BB962C8B-B14F-4D97-AF65-F5344CB8AC3E}">
        <p14:creationId xmlns:p14="http://schemas.microsoft.com/office/powerpoint/2010/main" val="31325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COP30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F2CA-B66D-4BCB-B2E5-D02580A3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62" y="1029063"/>
            <a:ext cx="11255007" cy="52514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				      UNFCCC </a:t>
            </a:r>
            <a:r>
              <a:rPr lang="fr-CH" dirty="0" err="1"/>
              <a:t>annual</a:t>
            </a:r>
            <a:r>
              <a:rPr lang="fr-CH" dirty="0"/>
              <a:t> </a:t>
            </a:r>
            <a:r>
              <a:rPr lang="fr-CH" dirty="0" err="1"/>
              <a:t>Conference</a:t>
            </a:r>
            <a:r>
              <a:rPr lang="fr-CH" dirty="0"/>
              <a:t> of the Parties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When</a:t>
            </a:r>
            <a:r>
              <a:rPr lang="en-GB" dirty="0"/>
              <a:t> - annually; </a:t>
            </a:r>
            <a:r>
              <a:rPr lang="en-US" dirty="0"/>
              <a:t>10 to 21 November 2025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Where </a:t>
            </a:r>
            <a:r>
              <a:rPr lang="en-GB" dirty="0"/>
              <a:t>- </a:t>
            </a:r>
            <a:r>
              <a:rPr lang="en-GB" dirty="0" err="1"/>
              <a:t>Belém</a:t>
            </a:r>
            <a:r>
              <a:rPr lang="en-GB" dirty="0"/>
              <a:t>, Brazil</a:t>
            </a:r>
          </a:p>
          <a:p>
            <a:pPr marL="0" indent="0">
              <a:buNone/>
            </a:pPr>
            <a:r>
              <a:rPr lang="en-GB" b="1" dirty="0"/>
              <a:t>Who </a:t>
            </a:r>
            <a:r>
              <a:rPr lang="en-GB" dirty="0"/>
              <a:t>- World leaders and scientists from leading institutions globally</a:t>
            </a:r>
          </a:p>
          <a:p>
            <a:pPr marL="0" indent="0">
              <a:buNone/>
            </a:pPr>
            <a:r>
              <a:rPr lang="en-GB" b="1" dirty="0"/>
              <a:t>Key detail – </a:t>
            </a:r>
            <a:r>
              <a:rPr lang="en-US" dirty="0"/>
              <a:t>presentation of new </a:t>
            </a:r>
            <a:r>
              <a:rPr lang="en-US" b="1" dirty="0"/>
              <a:t>national climate action plans (NDCs) </a:t>
            </a:r>
            <a:r>
              <a:rPr lang="en-US" dirty="0"/>
              <a:t>under the Paris agreement (NDCs)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7C6B6-179E-4F73-A440-3065F6776668}"/>
              </a:ext>
            </a:extLst>
          </p:cNvPr>
          <p:cNvSpPr txBox="1"/>
          <p:nvPr/>
        </p:nvSpPr>
        <p:spPr>
          <a:xfrm>
            <a:off x="683683" y="1053370"/>
            <a:ext cx="47560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</a:rPr>
              <a:t> Illustration: United Nations Department of Global Communications</a:t>
            </a:r>
            <a:endParaRPr lang="fr-CH" sz="1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0A884DF-AA42-42B3-BB28-0C0FE086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33" y="1510390"/>
            <a:ext cx="1967911" cy="14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about posters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F2CA-B66D-4BCB-B2E5-D02580A3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62" y="1029063"/>
            <a:ext cx="11255007" cy="7130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/>
              <a:t>Poster </a:t>
            </a:r>
            <a:r>
              <a:rPr lang="fr-CH" b="1" dirty="0" err="1"/>
              <a:t>submission</a:t>
            </a:r>
            <a:r>
              <a:rPr lang="fr-CH" b="1" dirty="0"/>
              <a:t> deadline</a:t>
            </a:r>
          </a:p>
          <a:p>
            <a:pPr>
              <a:buFontTx/>
              <a:buChar char="-"/>
            </a:pPr>
            <a:r>
              <a:rPr lang="fr-CH" dirty="0"/>
              <a:t>13 </a:t>
            </a:r>
            <a:r>
              <a:rPr lang="fr-CH" dirty="0" err="1"/>
              <a:t>November</a:t>
            </a:r>
            <a:r>
              <a:rPr lang="fr-CH" dirty="0"/>
              <a:t>, 2025</a:t>
            </a:r>
          </a:p>
          <a:p>
            <a:pPr>
              <a:buFontTx/>
              <a:buChar char="-"/>
            </a:pPr>
            <a:r>
              <a:rPr lang="fr-CH" dirty="0"/>
              <a:t>Feedback on posters by 19 </a:t>
            </a:r>
            <a:r>
              <a:rPr lang="fr-CH" dirty="0" err="1"/>
              <a:t>November</a:t>
            </a:r>
            <a:r>
              <a:rPr lang="fr-CH" dirty="0"/>
              <a:t>, 2025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b="1" dirty="0"/>
              <a:t>Poster </a:t>
            </a:r>
            <a:r>
              <a:rPr lang="fr-CH" b="1" dirty="0" err="1"/>
              <a:t>conference</a:t>
            </a:r>
            <a:r>
              <a:rPr lang="fr-CH" b="1" dirty="0"/>
              <a:t> date</a:t>
            </a:r>
          </a:p>
          <a:p>
            <a:pPr>
              <a:buFontTx/>
              <a:buChar char="-"/>
            </a:pPr>
            <a:r>
              <a:rPr lang="fr-CH" dirty="0"/>
              <a:t>18 </a:t>
            </a:r>
            <a:r>
              <a:rPr lang="fr-CH" dirty="0" err="1"/>
              <a:t>December</a:t>
            </a:r>
            <a:r>
              <a:rPr lang="fr-CH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8884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F2CA-B66D-4BCB-B2E5-D02580A3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62" y="2670048"/>
            <a:ext cx="11255007" cy="5489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3200" b="1" dirty="0"/>
              <a:t>Time to </a:t>
            </a:r>
            <a:r>
              <a:rPr lang="fr-CH" sz="3200" b="1" dirty="0" err="1"/>
              <a:t>work</a:t>
            </a:r>
            <a:r>
              <a:rPr lang="fr-CH" sz="3200" b="1" dirty="0"/>
              <a:t> on the </a:t>
            </a:r>
            <a:r>
              <a:rPr lang="fr-CH" sz="3200" b="1" dirty="0" err="1"/>
              <a:t>assignment</a:t>
            </a:r>
            <a:r>
              <a:rPr lang="fr-CH" sz="3200" b="1" dirty="0"/>
              <a:t>/poster</a:t>
            </a:r>
          </a:p>
          <a:p>
            <a:pPr marL="0" indent="0" algn="ctr">
              <a:buNone/>
            </a:pP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31783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Berkay Dönmez</a:t>
            </a:r>
            <a:br>
              <a:rPr lang="en-US" dirty="0"/>
            </a:br>
            <a:r>
              <a:rPr lang="en-US" sz="2400" dirty="0"/>
              <a:t>Teaching Assistant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CB638-2A49-DD47-9983-6CA8E1EA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4" y="1171152"/>
            <a:ext cx="10620375" cy="4515696"/>
          </a:xfrm>
        </p:spPr>
        <p:txBody>
          <a:bodyPr/>
          <a:lstStyle/>
          <a:p>
            <a:r>
              <a:rPr lang="en-US" dirty="0"/>
              <a:t>BSc in Meteorological Engineering</a:t>
            </a:r>
          </a:p>
          <a:p>
            <a:r>
              <a:rPr lang="en-US" dirty="0"/>
              <a:t>MSc in Atmospheric Sciences</a:t>
            </a:r>
          </a:p>
          <a:p>
            <a:r>
              <a:rPr lang="en-US" dirty="0"/>
              <a:t>Focus on modeling aerosol-cloud interaction in the Arctic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5AFEBB-8595-6645-BDD5-4967D775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69" y="3776472"/>
            <a:ext cx="5163204" cy="26924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BF8FC9-5B76-254D-B088-E33E8644A26E}"/>
              </a:ext>
            </a:extLst>
          </p:cNvPr>
          <p:cNvSpPr/>
          <p:nvPr/>
        </p:nvSpPr>
        <p:spPr>
          <a:xfrm>
            <a:off x="534028" y="6214757"/>
            <a:ext cx="4085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2400" dirty="0"/>
              <a:t>https://www.epfl.ch/labs/eerl/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5D118-E710-9A4F-A2D3-67E70518ABC5}"/>
              </a:ext>
            </a:extLst>
          </p:cNvPr>
          <p:cNvSpPr/>
          <p:nvPr/>
        </p:nvSpPr>
        <p:spPr>
          <a:xfrm>
            <a:off x="409185" y="6371572"/>
            <a:ext cx="392481" cy="30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6F989-7A68-405E-81B5-8072FEA4A633}"/>
              </a:ext>
            </a:extLst>
          </p:cNvPr>
          <p:cNvSpPr txBox="1"/>
          <p:nvPr/>
        </p:nvSpPr>
        <p:spPr>
          <a:xfrm>
            <a:off x="256328" y="5451633"/>
            <a:ext cx="610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Also TA for lectures next week</a:t>
            </a:r>
          </a:p>
        </p:txBody>
      </p:sp>
    </p:spTree>
    <p:extLst>
      <p:ext uri="{BB962C8B-B14F-4D97-AF65-F5344CB8AC3E}">
        <p14:creationId xmlns:p14="http://schemas.microsoft.com/office/powerpoint/2010/main" val="42942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6502" y="882470"/>
            <a:ext cx="10301817" cy="5337871"/>
          </a:xfrm>
        </p:spPr>
        <p:txBody>
          <a:bodyPr/>
          <a:lstStyle/>
          <a:p>
            <a:pPr marL="457189" indent="-457189">
              <a:buFont typeface="+mj-lt"/>
              <a:buAutoNum type="arabicPeriod"/>
            </a:pPr>
            <a:r>
              <a:rPr lang="en-US" dirty="0"/>
              <a:t>Key points from this morning’s lecture and any questions</a:t>
            </a:r>
          </a:p>
          <a:p>
            <a:pPr marL="457189" indent="-457189">
              <a:buFont typeface="+mj-lt"/>
              <a:buAutoNum type="arabicPeriod"/>
            </a:pPr>
            <a:endParaRPr lang="en-US" dirty="0"/>
          </a:p>
          <a:p>
            <a:pPr marL="457189" indent="-457189">
              <a:buFont typeface="+mj-lt"/>
              <a:buAutoNum type="arabicPeriod"/>
            </a:pPr>
            <a:r>
              <a:rPr lang="en-US" dirty="0"/>
              <a:t>Exercise using </a:t>
            </a:r>
            <a:r>
              <a:rPr lang="en-US" dirty="0" err="1"/>
              <a:t>Mentimeter</a:t>
            </a:r>
            <a:endParaRPr lang="en-US" dirty="0"/>
          </a:p>
          <a:p>
            <a:pPr marL="457189" indent="-457189">
              <a:buFont typeface="+mj-lt"/>
              <a:buAutoNum type="arabicPeriod"/>
            </a:pPr>
            <a:endParaRPr lang="en-US" dirty="0"/>
          </a:p>
          <a:p>
            <a:pPr marL="457189" indent="-457189">
              <a:buFont typeface="+mj-lt"/>
              <a:buAutoNum type="arabicPeriod"/>
            </a:pPr>
            <a:r>
              <a:rPr lang="en-US" dirty="0"/>
              <a:t>Reminder about posters and conference day</a:t>
            </a:r>
          </a:p>
          <a:p>
            <a:pPr marL="457189" indent="-457189">
              <a:buFont typeface="+mj-lt"/>
              <a:buAutoNum type="arabicPeriod"/>
            </a:pPr>
            <a:endParaRPr lang="en-US" dirty="0"/>
          </a:p>
          <a:p>
            <a:pPr marL="457189" indent="-457189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</p:spTree>
    <p:extLst>
      <p:ext uri="{BB962C8B-B14F-4D97-AF65-F5344CB8AC3E}">
        <p14:creationId xmlns:p14="http://schemas.microsoft.com/office/powerpoint/2010/main" val="33965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502" y="138135"/>
            <a:ext cx="10301815" cy="704856"/>
          </a:xfrm>
        </p:spPr>
        <p:txBody>
          <a:bodyPr/>
          <a:lstStyle/>
          <a:p>
            <a:r>
              <a:rPr lang="en-US" dirty="0"/>
              <a:t>Overview/Take-home from Lecture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F2CA-B66D-4BCB-B2E5-D02580A3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37" y="1071099"/>
            <a:ext cx="12054763" cy="5612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/>
              <a:t>IPCC - </a:t>
            </a:r>
            <a:r>
              <a:rPr lang="fr-CH" dirty="0" err="1"/>
              <a:t>Intergovernmental</a:t>
            </a:r>
            <a:r>
              <a:rPr lang="fr-CH" dirty="0"/>
              <a:t> panel on </a:t>
            </a:r>
            <a:r>
              <a:rPr lang="fr-CH" dirty="0" err="1"/>
              <a:t>climate</a:t>
            </a:r>
            <a:r>
              <a:rPr lang="fr-CH" dirty="0"/>
              <a:t> change </a:t>
            </a:r>
          </a:p>
          <a:p>
            <a:pPr>
              <a:buFontTx/>
              <a:buChar char="-"/>
            </a:pPr>
            <a:r>
              <a:rPr lang="fr-CH" sz="2100" dirty="0" err="1"/>
              <a:t>Providing</a:t>
            </a:r>
            <a:r>
              <a:rPr lang="fr-CH" sz="2100" dirty="0"/>
              <a:t> information for </a:t>
            </a:r>
            <a:r>
              <a:rPr lang="fr-CH" sz="2100" b="1" dirty="0" err="1"/>
              <a:t>policy</a:t>
            </a:r>
            <a:r>
              <a:rPr lang="fr-CH" sz="2100" b="1" dirty="0"/>
              <a:t> </a:t>
            </a:r>
            <a:r>
              <a:rPr lang="fr-CH" sz="2100" b="1" dirty="0" err="1"/>
              <a:t>makers</a:t>
            </a:r>
            <a:r>
              <a:rPr lang="fr-CH" sz="2100" b="1" dirty="0"/>
              <a:t> </a:t>
            </a:r>
            <a:r>
              <a:rPr lang="fr-CH" sz="2100" dirty="0"/>
              <a:t>on the </a:t>
            </a:r>
            <a:r>
              <a:rPr lang="fr-CH" sz="2100" b="1" dirty="0" err="1"/>
              <a:t>current</a:t>
            </a:r>
            <a:r>
              <a:rPr lang="fr-CH" sz="2100" b="1" dirty="0"/>
              <a:t> and future state </a:t>
            </a:r>
            <a:r>
              <a:rPr lang="fr-CH" sz="2100" dirty="0"/>
              <a:t>of the </a:t>
            </a:r>
            <a:r>
              <a:rPr lang="fr-CH" sz="2100" dirty="0" err="1"/>
              <a:t>environment</a:t>
            </a:r>
            <a:endParaRPr lang="fr-CH" sz="2100" dirty="0"/>
          </a:p>
          <a:p>
            <a:pPr>
              <a:buFontTx/>
              <a:buChar char="-"/>
            </a:pPr>
            <a:r>
              <a:rPr lang="fr-CH" sz="2100" dirty="0" err="1"/>
              <a:t>Estimating</a:t>
            </a:r>
            <a:r>
              <a:rPr lang="fr-CH" sz="2100" dirty="0"/>
              <a:t> </a:t>
            </a:r>
            <a:r>
              <a:rPr lang="fr-CH" sz="2100" dirty="0" err="1"/>
              <a:t>environmental</a:t>
            </a:r>
            <a:r>
              <a:rPr lang="fr-CH" sz="2100" dirty="0"/>
              <a:t> and </a:t>
            </a:r>
            <a:r>
              <a:rPr lang="fr-CH" sz="2100" dirty="0" err="1"/>
              <a:t>socio-economic</a:t>
            </a:r>
            <a:r>
              <a:rPr lang="fr-CH" sz="2100" dirty="0"/>
              <a:t> </a:t>
            </a:r>
            <a:r>
              <a:rPr lang="fr-CH" sz="2100" dirty="0" err="1"/>
              <a:t>consequences</a:t>
            </a:r>
            <a:r>
              <a:rPr lang="fr-CH" sz="2100" dirty="0"/>
              <a:t> </a:t>
            </a:r>
            <a:r>
              <a:rPr lang="fr-CH" sz="2100" dirty="0" err="1"/>
              <a:t>under</a:t>
            </a:r>
            <a:r>
              <a:rPr lang="fr-CH" sz="2100" dirty="0"/>
              <a:t> </a:t>
            </a:r>
            <a:r>
              <a:rPr lang="fr-CH" sz="2100" b="1" dirty="0" err="1"/>
              <a:t>different</a:t>
            </a:r>
            <a:r>
              <a:rPr lang="fr-CH" sz="2100" b="1" dirty="0"/>
              <a:t> </a:t>
            </a:r>
            <a:r>
              <a:rPr lang="fr-CH" sz="2100" b="1" dirty="0" err="1"/>
              <a:t>emission</a:t>
            </a:r>
            <a:r>
              <a:rPr lang="fr-CH" sz="2100" b="1" dirty="0"/>
              <a:t> scenarios </a:t>
            </a:r>
          </a:p>
          <a:p>
            <a:pPr>
              <a:buFontTx/>
              <a:buChar char="-"/>
            </a:pPr>
            <a:r>
              <a:rPr lang="fr-CH" sz="2100" dirty="0"/>
              <a:t>IPCC report </a:t>
            </a:r>
            <a:r>
              <a:rPr lang="fr-CH" sz="2100" dirty="0" err="1"/>
              <a:t>published</a:t>
            </a:r>
            <a:r>
              <a:rPr lang="fr-CH" sz="2100" dirty="0"/>
              <a:t> </a:t>
            </a:r>
            <a:r>
              <a:rPr lang="fr-CH" sz="2100" b="1" dirty="0" err="1"/>
              <a:t>every</a:t>
            </a:r>
            <a:r>
              <a:rPr lang="fr-CH" sz="2100" b="1" dirty="0"/>
              <a:t> 5 </a:t>
            </a:r>
            <a:r>
              <a:rPr lang="fr-CH" sz="2100" b="1" dirty="0" err="1"/>
              <a:t>years</a:t>
            </a:r>
            <a:r>
              <a:rPr lang="fr-CH" sz="2100" b="1" dirty="0"/>
              <a:t> </a:t>
            </a:r>
            <a:r>
              <a:rPr lang="fr-CH" sz="2100" dirty="0"/>
              <a:t>approx</a:t>
            </a:r>
          </a:p>
          <a:p>
            <a:pPr>
              <a:buFontTx/>
              <a:buChar char="-"/>
            </a:pPr>
            <a:r>
              <a:rPr lang="fr-CH" sz="2100" dirty="0"/>
              <a:t>3 </a:t>
            </a:r>
            <a:r>
              <a:rPr lang="fr-CH" sz="2100" dirty="0" err="1"/>
              <a:t>working</a:t>
            </a:r>
            <a:r>
              <a:rPr lang="fr-CH" sz="2100" dirty="0"/>
              <a:t> groups of IPCC</a:t>
            </a:r>
          </a:p>
          <a:p>
            <a:pPr marL="0" indent="0">
              <a:buNone/>
            </a:pPr>
            <a:endParaRPr lang="fr-CH" sz="2100" dirty="0"/>
          </a:p>
          <a:p>
            <a:pPr marL="0" indent="0">
              <a:buNone/>
            </a:pPr>
            <a:r>
              <a:rPr lang="fr-CH" b="1" dirty="0"/>
              <a:t>UNFCC - </a:t>
            </a:r>
            <a:r>
              <a:rPr lang="fr-CH" dirty="0"/>
              <a:t>United Nations Framework Convention on </a:t>
            </a:r>
            <a:r>
              <a:rPr lang="fr-CH" dirty="0" err="1"/>
              <a:t>Climate</a:t>
            </a:r>
            <a:r>
              <a:rPr lang="fr-CH" dirty="0"/>
              <a:t> Change</a:t>
            </a:r>
          </a:p>
          <a:p>
            <a:r>
              <a:rPr lang="fr-CH" sz="2100" dirty="0"/>
              <a:t>In </a:t>
            </a:r>
            <a:r>
              <a:rPr lang="fr-CH" sz="2100" dirty="0" err="1"/>
              <a:t>contrast</a:t>
            </a:r>
            <a:r>
              <a:rPr lang="fr-CH" sz="2100" dirty="0"/>
              <a:t> to IPCC – a </a:t>
            </a:r>
            <a:r>
              <a:rPr lang="fr-CH" sz="2100" b="1" dirty="0" err="1"/>
              <a:t>political</a:t>
            </a:r>
            <a:r>
              <a:rPr lang="fr-CH" sz="2100" b="1" dirty="0"/>
              <a:t> body </a:t>
            </a:r>
            <a:r>
              <a:rPr lang="fr-CH" sz="2100" dirty="0" err="1"/>
              <a:t>with</a:t>
            </a:r>
            <a:r>
              <a:rPr lang="fr-CH" sz="2100" dirty="0"/>
              <a:t> 198 </a:t>
            </a:r>
            <a:r>
              <a:rPr lang="fr-CH" sz="2100" dirty="0" err="1"/>
              <a:t>member</a:t>
            </a:r>
            <a:r>
              <a:rPr lang="fr-CH" sz="2100" dirty="0"/>
              <a:t> countries</a:t>
            </a:r>
          </a:p>
          <a:p>
            <a:r>
              <a:rPr lang="fr-CH" sz="2100" dirty="0"/>
              <a:t>Aim: </a:t>
            </a:r>
            <a:r>
              <a:rPr lang="fr-CH" sz="2100" dirty="0" err="1"/>
              <a:t>Preventing</a:t>
            </a:r>
            <a:r>
              <a:rPr lang="fr-CH" sz="2100" dirty="0"/>
              <a:t> </a:t>
            </a:r>
            <a:r>
              <a:rPr lang="fr-CH" sz="2100" dirty="0" err="1"/>
              <a:t>dangerous</a:t>
            </a:r>
            <a:r>
              <a:rPr lang="fr-CH" sz="2100" dirty="0"/>
              <a:t> </a:t>
            </a:r>
            <a:r>
              <a:rPr lang="fr-CH" sz="2100" dirty="0" err="1"/>
              <a:t>human</a:t>
            </a:r>
            <a:r>
              <a:rPr lang="fr-CH" sz="2100" dirty="0"/>
              <a:t> intervention </a:t>
            </a:r>
            <a:r>
              <a:rPr lang="fr-CH" sz="2100" dirty="0" err="1"/>
              <a:t>with</a:t>
            </a:r>
            <a:r>
              <a:rPr lang="fr-CH" sz="2100" dirty="0"/>
              <a:t> </a:t>
            </a:r>
            <a:r>
              <a:rPr lang="fr-CH" sz="2100" dirty="0" err="1"/>
              <a:t>climate</a:t>
            </a:r>
            <a:r>
              <a:rPr lang="fr-CH" sz="2100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27184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Overview/Take-home from Lecture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F2CA-B66D-4BCB-B2E5-D02580A3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37" y="1071098"/>
            <a:ext cx="12054763" cy="5612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 err="1">
                <a:solidFill>
                  <a:srgbClr val="FF0000"/>
                </a:solidFill>
              </a:rPr>
              <a:t>Climate</a:t>
            </a:r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 err="1">
                <a:solidFill>
                  <a:srgbClr val="FF0000"/>
                </a:solidFill>
              </a:rPr>
              <a:t>Agreements</a:t>
            </a:r>
            <a:r>
              <a:rPr lang="fr-CH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b="1" dirty="0"/>
              <a:t>Kyoto Protocol</a:t>
            </a:r>
          </a:p>
          <a:p>
            <a:pPr>
              <a:buFontTx/>
              <a:buChar char="-"/>
            </a:pPr>
            <a:r>
              <a:rPr lang="en-US" sz="2100" dirty="0"/>
              <a:t>”Reducing GHG emissions by an average of 5% below 1990 levels”</a:t>
            </a:r>
          </a:p>
          <a:p>
            <a:pPr>
              <a:buFontTx/>
              <a:buChar char="-"/>
            </a:pPr>
            <a:r>
              <a:rPr lang="en-US" sz="2100" dirty="0"/>
              <a:t>Many major emitters not part of </a:t>
            </a:r>
            <a:r>
              <a:rPr lang="fr-CH" sz="2100" dirty="0"/>
              <a:t>the agreement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b="1" dirty="0"/>
              <a:t>Paris Agreement</a:t>
            </a:r>
          </a:p>
          <a:p>
            <a:pPr>
              <a:buFontTx/>
              <a:buChar char="-"/>
            </a:pPr>
            <a:r>
              <a:rPr lang="fr-CH" sz="2100" i="1" dirty="0" err="1"/>
              <a:t>Keeping</a:t>
            </a:r>
            <a:r>
              <a:rPr lang="fr-CH" sz="2100" i="1" dirty="0"/>
              <a:t> global </a:t>
            </a:r>
            <a:r>
              <a:rPr lang="fr-CH" sz="2100" i="1" dirty="0" err="1"/>
              <a:t>temperature</a:t>
            </a:r>
            <a:r>
              <a:rPr lang="fr-CH" sz="2100" i="1" dirty="0"/>
              <a:t> </a:t>
            </a:r>
            <a:r>
              <a:rPr lang="fr-CH" sz="2100" i="1" dirty="0" err="1"/>
              <a:t>rise</a:t>
            </a:r>
            <a:r>
              <a:rPr lang="fr-CH" sz="2100" i="1" dirty="0"/>
              <a:t> to </a:t>
            </a:r>
            <a:r>
              <a:rPr lang="fr-CH" sz="2100" i="1" dirty="0" err="1"/>
              <a:t>below</a:t>
            </a:r>
            <a:r>
              <a:rPr lang="fr-CH" sz="2100" i="1" dirty="0"/>
              <a:t> 2 </a:t>
            </a:r>
            <a:r>
              <a:rPr lang="fr-CH" sz="2100" i="1" dirty="0" err="1"/>
              <a:t>degrees</a:t>
            </a:r>
            <a:r>
              <a:rPr lang="fr-CH" sz="2100" i="1" dirty="0"/>
              <a:t> and </a:t>
            </a:r>
            <a:r>
              <a:rPr lang="fr-CH" sz="2100" i="1" dirty="0" err="1"/>
              <a:t>aiming</a:t>
            </a:r>
            <a:r>
              <a:rPr lang="fr-CH" sz="2100" i="1" dirty="0"/>
              <a:t> for 1.5 </a:t>
            </a:r>
            <a:r>
              <a:rPr lang="fr-CH" sz="2100" i="1" dirty="0" err="1"/>
              <a:t>degrees</a:t>
            </a:r>
            <a:endParaRPr lang="fr-CH" sz="2100" i="1" dirty="0"/>
          </a:p>
          <a:p>
            <a:pPr>
              <a:buFontTx/>
              <a:buChar char="-"/>
            </a:pPr>
            <a:r>
              <a:rPr lang="fr-CH" sz="2100" dirty="0" err="1"/>
              <a:t>Legally</a:t>
            </a:r>
            <a:r>
              <a:rPr lang="fr-CH" sz="2100" dirty="0"/>
              <a:t> binding agreement by 196 of 198 countries </a:t>
            </a:r>
          </a:p>
          <a:p>
            <a:pPr>
              <a:buFontTx/>
              <a:buChar char="-"/>
            </a:pPr>
            <a:r>
              <a:rPr lang="fr-CH" sz="2100" dirty="0" err="1"/>
              <a:t>Achieving</a:t>
            </a:r>
            <a:r>
              <a:rPr lang="fr-CH" sz="2100" dirty="0"/>
              <a:t> </a:t>
            </a:r>
            <a:r>
              <a:rPr lang="fr-CH" sz="2100" dirty="0" err="1"/>
              <a:t>climate</a:t>
            </a:r>
            <a:r>
              <a:rPr lang="fr-CH" sz="2100" dirty="0"/>
              <a:t> neutral world by 2050</a:t>
            </a:r>
          </a:p>
        </p:txBody>
      </p:sp>
    </p:spTree>
    <p:extLst>
      <p:ext uri="{BB962C8B-B14F-4D97-AF65-F5344CB8AC3E}">
        <p14:creationId xmlns:p14="http://schemas.microsoft.com/office/powerpoint/2010/main" val="6940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Overview/Take-home from Lecture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F2CA-B66D-4BCB-B2E5-D02580A3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37" y="879568"/>
            <a:ext cx="12054763" cy="5803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 err="1">
                <a:solidFill>
                  <a:srgbClr val="FF0000"/>
                </a:solidFill>
              </a:rPr>
              <a:t>Present</a:t>
            </a:r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 err="1">
                <a:solidFill>
                  <a:srgbClr val="FF0000"/>
                </a:solidFill>
              </a:rPr>
              <a:t>climate</a:t>
            </a:r>
            <a:r>
              <a:rPr lang="fr-CH" b="1" dirty="0">
                <a:solidFill>
                  <a:srgbClr val="FF0000"/>
                </a:solidFill>
              </a:rPr>
              <a:t> change: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4A5D66-10DB-4B80-A27F-DD5EE7A89229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23" y="1431542"/>
            <a:ext cx="8107753" cy="5251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D47014-3CDD-4177-9569-F03A5F3F867A}"/>
              </a:ext>
            </a:extLst>
          </p:cNvPr>
          <p:cNvSpPr txBox="1"/>
          <p:nvPr/>
        </p:nvSpPr>
        <p:spPr>
          <a:xfrm>
            <a:off x="7439891" y="10622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IPCC AR6, Figure SPM.5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021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F2CA-B66D-4BCB-B2E5-D02580A3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>
            <a:normAutofit/>
          </a:bodyPr>
          <a:lstStyle/>
          <a:p>
            <a:pPr>
              <a:buSzPts val="2100"/>
            </a:pPr>
            <a:r>
              <a:rPr lang="en-US" sz="1700" dirty="0"/>
              <a:t>SSPs are scenarios of projected socioeconomic global changes up to 2100. They are used to derive greenhouse gas emissions scenarios with different climate policies.</a:t>
            </a:r>
          </a:p>
          <a:p>
            <a:pPr>
              <a:buSzPts val="2100"/>
            </a:pPr>
            <a:r>
              <a:rPr lang="en-US" sz="1700" dirty="0"/>
              <a:t>Used since IPCC AR6</a:t>
            </a:r>
          </a:p>
          <a:p>
            <a:pPr>
              <a:buSzPts val="2100"/>
            </a:pPr>
            <a:r>
              <a:rPr lang="en-US" sz="1700" b="1" dirty="0"/>
              <a:t>SSPs</a:t>
            </a:r>
            <a:r>
              <a:rPr lang="en-US" sz="1700" dirty="0"/>
              <a:t> are:</a:t>
            </a:r>
          </a:p>
          <a:p>
            <a:pPr lvl="1">
              <a:buSzPts val="2100"/>
            </a:pPr>
            <a:r>
              <a:rPr lang="en-US" sz="1700" dirty="0"/>
              <a:t>narratives describing alternative socio-economic developments. </a:t>
            </a:r>
          </a:p>
          <a:p>
            <a:pPr lvl="1">
              <a:buSzPts val="2100"/>
            </a:pPr>
            <a:r>
              <a:rPr lang="en-US" sz="1700" dirty="0"/>
              <a:t>qualitative description of logic relating elements of the narratives to each other.</a:t>
            </a:r>
            <a:r>
              <a:rPr lang="en-US" sz="1700" baseline="30000" dirty="0"/>
              <a:t> </a:t>
            </a:r>
            <a:endParaRPr lang="en-US" sz="1700" dirty="0"/>
          </a:p>
          <a:p>
            <a:pPr lvl="1">
              <a:buSzPts val="2100"/>
            </a:pPr>
            <a:r>
              <a:rPr lang="en-US" sz="1700" dirty="0"/>
              <a:t>quantitative elements: they provide data accompanying the scenarios on national population, urbanization and GDP (per capita).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502" y="174712"/>
            <a:ext cx="4889500" cy="1430337"/>
          </a:xfrm>
        </p:spPr>
        <p:txBody>
          <a:bodyPr anchor="t">
            <a:normAutofit/>
          </a:bodyPr>
          <a:lstStyle/>
          <a:p>
            <a:r>
              <a:rPr lang="en-US" dirty="0"/>
              <a:t>Overview/Take-home from Lecture 8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246D30E-AAA0-B2E8-5D9F-A8BCB4B4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628551" y="3704604"/>
            <a:ext cx="4454736" cy="121536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21.11.2024</a:t>
            </a:r>
            <a:endParaRPr lang="fr-FR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6AD3F3E-4F87-E37D-A255-4138FD12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487985" y="2498753"/>
            <a:ext cx="4724347" cy="68368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Berkay Dönmez</a:t>
            </a:r>
          </a:p>
        </p:txBody>
      </p:sp>
      <p:pic>
        <p:nvPicPr>
          <p:cNvPr id="5" name="Picture 4" descr="A diagram of a different way of thinking&#10;&#10;Description automatically generated with medium confidence">
            <a:extLst>
              <a:ext uri="{FF2B5EF4-FFF2-40B4-BE49-F238E27FC236}">
                <a16:creationId xmlns:a16="http://schemas.microsoft.com/office/drawing/2014/main" id="{5A9A20AD-2AB3-D6B4-62D9-382705AD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95" y="1932518"/>
            <a:ext cx="5212522" cy="39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57" y="660867"/>
            <a:ext cx="7855257" cy="60384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501" y="174710"/>
            <a:ext cx="9283978" cy="1430337"/>
          </a:xfrm>
        </p:spPr>
        <p:txBody>
          <a:bodyPr/>
          <a:lstStyle/>
          <a:p>
            <a:r>
              <a:rPr lang="de-CH" dirty="0"/>
              <a:t>IPCC </a:t>
            </a:r>
            <a:r>
              <a:rPr lang="de-CH" dirty="0" err="1"/>
              <a:t>priority</a:t>
            </a:r>
            <a:r>
              <a:rPr lang="de-CH" dirty="0"/>
              <a:t> </a:t>
            </a:r>
            <a:r>
              <a:rPr lang="de-CH" dirty="0" err="1"/>
              <a:t>scenarios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2987-AE4B-47E8-BF09-5E096906286C}" type="slidenum">
              <a:rPr lang="fr-CH" smtClean="0"/>
              <a:t>8</a:t>
            </a:fld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512078" y="6469569"/>
            <a:ext cx="34259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latin typeface="Arial" panose="020B0604020202020204" pitchFamily="34" charset="0"/>
              </a:rPr>
              <a:t>https://doi.org/10.5194/gmd-13-3571-2020</a:t>
            </a:r>
            <a:endParaRPr lang="fr-CH" dirty="0"/>
          </a:p>
        </p:txBody>
      </p:sp>
      <p:sp>
        <p:nvSpPr>
          <p:cNvPr id="8" name="Rectangle 7"/>
          <p:cNvSpPr/>
          <p:nvPr/>
        </p:nvSpPr>
        <p:spPr>
          <a:xfrm>
            <a:off x="7006715" y="967435"/>
            <a:ext cx="41100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There are 23 SSP “marker” scenarios. These are the </a:t>
            </a:r>
            <a:r>
              <a:rPr lang="en-US" sz="1600" b="1" dirty="0">
                <a:latin typeface="Arial" panose="020B0604020202020204" pitchFamily="34" charset="0"/>
              </a:rPr>
              <a:t>5 IPCC priority </a:t>
            </a:r>
            <a:r>
              <a:rPr lang="en-US" sz="1600" dirty="0">
                <a:latin typeface="Arial" panose="020B0604020202020204" pitchFamily="34" charset="0"/>
              </a:rPr>
              <a:t>scenarios.</a:t>
            </a:r>
          </a:p>
          <a:p>
            <a:endParaRPr lang="en-US" sz="16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Arial" panose="020B0604020202020204" pitchFamily="34" charset="0"/>
              </a:rPr>
              <a:t>SSP5-8.5</a:t>
            </a:r>
            <a:r>
              <a:rPr lang="en-US" sz="1600" dirty="0">
                <a:latin typeface="Arial" panose="020B0604020202020204" pitchFamily="34" charset="0"/>
              </a:rPr>
              <a:t> represents the high end of the range of future pathways, corresponding to RCP8.5. 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Arial" panose="020B0604020202020204" pitchFamily="34" charset="0"/>
              </a:rPr>
              <a:t>SSP3-7.0</a:t>
            </a:r>
            <a:r>
              <a:rPr lang="en-US" sz="1600" dirty="0">
                <a:latin typeface="Arial" panose="020B0604020202020204" pitchFamily="34" charset="0"/>
              </a:rPr>
              <a:t> lies between RCP6.0 and </a:t>
            </a:r>
            <a:br>
              <a:rPr lang="en-US" sz="1600" dirty="0"/>
            </a:br>
            <a:r>
              <a:rPr lang="en-US" sz="1600" dirty="0">
                <a:latin typeface="Arial" panose="020B0604020202020204" pitchFamily="34" charset="0"/>
              </a:rPr>
              <a:t>RCP8.5, and represents the medium to high end of the range of future forcing pathways. 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Arial" panose="020B0604020202020204" pitchFamily="34" charset="0"/>
              </a:rPr>
              <a:t>SSP2-4.5 </a:t>
            </a:r>
            <a:r>
              <a:rPr lang="en-US" sz="1600" dirty="0">
                <a:latin typeface="Arial" panose="020B0604020202020204" pitchFamily="34" charset="0"/>
              </a:rPr>
              <a:t>represents the medium part </a:t>
            </a:r>
            <a:br>
              <a:rPr lang="en-US" sz="1600" dirty="0"/>
            </a:br>
            <a:r>
              <a:rPr lang="en-US" sz="1600" dirty="0">
                <a:latin typeface="Arial" panose="020B0604020202020204" pitchFamily="34" charset="0"/>
              </a:rPr>
              <a:t>of the range of future forcing pathways and updates RCP4.5. 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Arial" panose="020B0604020202020204" pitchFamily="34" charset="0"/>
              </a:rPr>
              <a:t>SSP1-2.6 </a:t>
            </a:r>
            <a:r>
              <a:rPr lang="en-US" sz="1600" dirty="0">
                <a:latin typeface="Arial" panose="020B0604020202020204" pitchFamily="34" charset="0"/>
              </a:rPr>
              <a:t>is similar to RCP2.6. It is anticipated that it will produce a multi-model mean of less than 2°C warming by 2100.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Arial" panose="020B0604020202020204" pitchFamily="34" charset="0"/>
              </a:rPr>
              <a:t>SSP1-1.9 </a:t>
            </a:r>
            <a:r>
              <a:rPr lang="en-US" sz="1600" dirty="0">
                <a:latin typeface="Arial" panose="020B0604020202020204" pitchFamily="34" charset="0"/>
              </a:rPr>
              <a:t>are scenarios with very low and low GHG emissions, and CO2 emissions declining to net zero around or after 2050, followed by varying levels of net negative CO2 emissions.  </a:t>
            </a:r>
            <a:endParaRPr lang="fr-CH" sz="1600" dirty="0">
              <a:latin typeface="Arial" panose="020B060402020202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1224009" y="889878"/>
            <a:ext cx="626149" cy="5264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/>
              <a:t>Less</a:t>
            </a:r>
            <a:endParaRPr lang="de-CH" dirty="0"/>
          </a:p>
          <a:p>
            <a:pPr algn="ctr"/>
            <a:r>
              <a:rPr lang="de-CH" dirty="0"/>
              <a:t> </a:t>
            </a:r>
            <a:r>
              <a:rPr lang="de-CH" dirty="0" err="1"/>
              <a:t>warming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9696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oftware development process&#10;&#10;Description automatically generated">
            <a:extLst>
              <a:ext uri="{FF2B5EF4-FFF2-40B4-BE49-F238E27FC236}">
                <a16:creationId xmlns:a16="http://schemas.microsoft.com/office/drawing/2014/main" id="{E31365BD-D7CD-9269-474E-DD52A9E1C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" y="126999"/>
            <a:ext cx="11155091" cy="62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02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pfl_ivo_beck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fl_ivo_beck" id="{58411AAD-B7FE-4AD9-99D5-D8AAAE67054C}" vid="{4EF1867C-C007-4FC0-AADF-A8D86DAD24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1171</Words>
  <Application>Microsoft Office PowerPoint</Application>
  <PresentationFormat>Widescreen</PresentationFormat>
  <Paragraphs>106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Franklin Gothic Demi Cond</vt:lpstr>
      <vt:lpstr>Wingdings</vt:lpstr>
      <vt:lpstr>Office Theme</vt:lpstr>
      <vt:lpstr>epfl_ivo_beck</vt:lpstr>
      <vt:lpstr>Exercise session #8</vt:lpstr>
      <vt:lpstr>Berkay Dönmez Teaching Assistant</vt:lpstr>
      <vt:lpstr>Today’s plan</vt:lpstr>
      <vt:lpstr>Overview/Take-home from Lecture 8</vt:lpstr>
      <vt:lpstr>Overview/Take-home from Lecture 8</vt:lpstr>
      <vt:lpstr>Overview/Take-home from Lecture 8</vt:lpstr>
      <vt:lpstr>Overview/Take-home from Lecture 8</vt:lpstr>
      <vt:lpstr>IPCC priority scenarios</vt:lpstr>
      <vt:lpstr>PowerPoint Presentation</vt:lpstr>
      <vt:lpstr>Exercise Connection</vt:lpstr>
      <vt:lpstr>Exercise Solutions</vt:lpstr>
      <vt:lpstr>Exercise Solutions</vt:lpstr>
      <vt:lpstr>Reminder about COP30</vt:lpstr>
      <vt:lpstr>Reminder about posters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plan</dc:title>
  <dc:creator>Berkay Dönmez</dc:creator>
  <cp:lastModifiedBy>Berkay Dönmez</cp:lastModifiedBy>
  <cp:revision>87</cp:revision>
  <dcterms:created xsi:type="dcterms:W3CDTF">2024-11-04T08:56:41Z</dcterms:created>
  <dcterms:modified xsi:type="dcterms:W3CDTF">2025-11-06T10:00:22Z</dcterms:modified>
</cp:coreProperties>
</file>