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911" r:id="rId2"/>
    <p:sldId id="1088" r:id="rId3"/>
    <p:sldId id="1106" r:id="rId4"/>
    <p:sldId id="1068" r:id="rId5"/>
    <p:sldId id="1061" r:id="rId6"/>
    <p:sldId id="1090" r:id="rId7"/>
    <p:sldId id="1091" r:id="rId8"/>
    <p:sldId id="1139" r:id="rId9"/>
    <p:sldId id="1144" r:id="rId10"/>
    <p:sldId id="1145" r:id="rId11"/>
    <p:sldId id="969" r:id="rId12"/>
    <p:sldId id="1108" r:id="rId13"/>
    <p:sldId id="981" r:id="rId14"/>
    <p:sldId id="1092" r:id="rId15"/>
    <p:sldId id="1094" r:id="rId16"/>
    <p:sldId id="1098" r:id="rId17"/>
    <p:sldId id="1096" r:id="rId18"/>
    <p:sldId id="1097" r:id="rId19"/>
    <p:sldId id="1095" r:id="rId20"/>
    <p:sldId id="1099" r:id="rId21"/>
    <p:sldId id="1100" r:id="rId22"/>
    <p:sldId id="1075" r:id="rId23"/>
    <p:sldId id="1105" r:id="rId24"/>
    <p:sldId id="1101" r:id="rId25"/>
    <p:sldId id="1102" r:id="rId26"/>
    <p:sldId id="1109" r:id="rId27"/>
    <p:sldId id="1089" r:id="rId28"/>
    <p:sldId id="1107" r:id="rId29"/>
    <p:sldId id="1134" r:id="rId30"/>
    <p:sldId id="1143" r:id="rId31"/>
    <p:sldId id="1135" r:id="rId32"/>
    <p:sldId id="1112" r:id="rId33"/>
    <p:sldId id="1113" r:id="rId34"/>
    <p:sldId id="1121" r:id="rId35"/>
    <p:sldId id="1058" r:id="rId36"/>
    <p:sldId id="1136" r:id="rId37"/>
    <p:sldId id="1122" r:id="rId38"/>
    <p:sldId id="1137" r:id="rId39"/>
    <p:sldId id="1118" r:id="rId40"/>
    <p:sldId id="1120" r:id="rId41"/>
    <p:sldId id="1114" r:id="rId42"/>
    <p:sldId id="1140" r:id="rId43"/>
    <p:sldId id="1115" r:id="rId44"/>
    <p:sldId id="1141" r:id="rId45"/>
    <p:sldId id="1117" r:id="rId46"/>
    <p:sldId id="1138" r:id="rId47"/>
    <p:sldId id="1116" r:id="rId48"/>
    <p:sldId id="1142" r:id="rId49"/>
  </p:sldIdLst>
  <p:sldSz cx="9144000" cy="5143500" type="screen16x9"/>
  <p:notesSz cx="6807200" cy="99393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0000"/>
    <a:srgbClr val="003366"/>
    <a:srgbClr val="204C79"/>
    <a:srgbClr val="FFFFFF"/>
    <a:srgbClr val="E7F0F9"/>
    <a:srgbClr val="663300"/>
    <a:srgbClr val="714400"/>
    <a:srgbClr val="ECF4E0"/>
    <a:srgbClr val="DB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Themed Style 2 –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–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01" autoAdjust="0"/>
    <p:restoredTop sz="96353" autoAdjust="0"/>
  </p:normalViewPr>
  <p:slideViewPr>
    <p:cSldViewPr snapToObjects="1">
      <p:cViewPr varScale="1">
        <p:scale>
          <a:sx n="92" d="100"/>
          <a:sy n="92" d="100"/>
        </p:scale>
        <p:origin x="184" y="131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DAE5AD-FF99-466E-8FB9-D1710B4491CC}" type="datetimeFigureOut">
              <a:rPr lang="fr-CH"/>
              <a:pPr>
                <a:defRPr/>
              </a:pPr>
              <a:t>18.12.25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BA88831-D44C-4373-8F1A-80109690210D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6709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76D3ABE-F6DF-4C90-801C-805B4509DCC5}" type="datetimeFigureOut">
              <a:rPr lang="de-DE"/>
              <a:pPr>
                <a:defRPr/>
              </a:pPr>
              <a:t>17.12.25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8C66E36-E3DC-4C8F-A4D4-5444AC42C88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9417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76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372FD-3567-DCF7-CFA8-E0DA7DC3F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E32A519-D1B2-6611-46AD-657422731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2AD465-487C-A9D1-B274-1F3DDC0E4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1C3992-F209-F95F-44A1-2DA02AE80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42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329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18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9A766-F75B-C01F-3393-841DD674A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D4D48BF-E98A-6C3D-DD5C-E28759A58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E34264-E825-A930-72FA-934C58B3D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42528D-0524-5391-4CA2-20CEB258A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151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437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ED272-9EA9-579C-B2B6-BEDFB849D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F1B08E-4C11-8CEF-4FDE-A8196277A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3EDAE6-FC1C-92F4-F188-4BD399696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7B4B66-A3B3-53DC-CAA7-7BD6526C0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470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46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39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6E36-E3DC-4C8F-A4D4-5444AC42C889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50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tit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platzhalter 3"/>
          <p:cNvSpPr>
            <a:spLocks noGrp="1"/>
          </p:cNvSpPr>
          <p:nvPr>
            <p:ph type="body" sz="half" idx="2"/>
          </p:nvPr>
        </p:nvSpPr>
        <p:spPr>
          <a:xfrm>
            <a:off x="1103048" y="764704"/>
            <a:ext cx="7429392" cy="45720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0" name="Titel 1"/>
          <p:cNvSpPr>
            <a:spLocks noGrp="1"/>
          </p:cNvSpPr>
          <p:nvPr>
            <p:ph type="title"/>
          </p:nvPr>
        </p:nvSpPr>
        <p:spPr>
          <a:xfrm>
            <a:off x="1103048" y="116632"/>
            <a:ext cx="7429392" cy="566738"/>
          </a:xfrm>
        </p:spPr>
        <p:txBody>
          <a:bodyPr anchor="b"/>
          <a:lstStyle>
            <a:lvl1pPr marL="0" indent="0" algn="l">
              <a:tabLst/>
              <a:defRPr sz="2400" b="1"/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B31DB3-7B9B-9E04-BFC5-CC95C0934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659" y="317212"/>
            <a:ext cx="826561" cy="2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82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_tit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platzhalter 3"/>
          <p:cNvSpPr>
            <a:spLocks noGrp="1"/>
          </p:cNvSpPr>
          <p:nvPr>
            <p:ph type="body" sz="half" idx="2"/>
          </p:nvPr>
        </p:nvSpPr>
        <p:spPr>
          <a:xfrm>
            <a:off x="1103048" y="764704"/>
            <a:ext cx="7429392" cy="45720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0" name="Titel 1"/>
          <p:cNvSpPr>
            <a:spLocks noGrp="1"/>
          </p:cNvSpPr>
          <p:nvPr>
            <p:ph type="title"/>
          </p:nvPr>
        </p:nvSpPr>
        <p:spPr>
          <a:xfrm>
            <a:off x="1103048" y="116632"/>
            <a:ext cx="7429392" cy="566738"/>
          </a:xfrm>
        </p:spPr>
        <p:txBody>
          <a:bodyPr anchor="b"/>
          <a:lstStyle>
            <a:lvl1pPr marL="0" indent="0" algn="l">
              <a:tabLst/>
              <a:defRPr sz="2400" b="1"/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2179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suivan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3"/>
          <p:cNvSpPr>
            <a:spLocks noGrp="1"/>
          </p:cNvSpPr>
          <p:nvPr>
            <p:ph type="body" sz="half" idx="2"/>
          </p:nvPr>
        </p:nvSpPr>
        <p:spPr>
          <a:xfrm>
            <a:off x="1103048" y="764704"/>
            <a:ext cx="7429392" cy="45720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1103048" y="188640"/>
            <a:ext cx="7429392" cy="497687"/>
          </a:xfrm>
        </p:spPr>
        <p:txBody>
          <a:bodyPr anchor="b"/>
          <a:lstStyle>
            <a:lvl1pPr marL="0" indent="0" algn="l">
              <a:tabLst/>
              <a:defRPr sz="2400" b="1"/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31" name="Inhaltsplatzhalter 2"/>
          <p:cNvSpPr>
            <a:spLocks noGrp="1"/>
          </p:cNvSpPr>
          <p:nvPr>
            <p:ph idx="1"/>
          </p:nvPr>
        </p:nvSpPr>
        <p:spPr>
          <a:xfrm>
            <a:off x="1143470" y="1454411"/>
            <a:ext cx="7429392" cy="298954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398B05-C207-B8B3-1915-48EAF07F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659" y="317212"/>
            <a:ext cx="826561" cy="2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 txBox="1">
            <a:spLocks/>
          </p:cNvSpPr>
          <p:nvPr/>
        </p:nvSpPr>
        <p:spPr>
          <a:xfrm>
            <a:off x="3665538" y="4766073"/>
            <a:ext cx="213360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endParaRPr lang="de-D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75E640-E0CC-459D-E6AB-E8F1FD3B1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397" y="279730"/>
            <a:ext cx="826561" cy="2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5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A7141-D4AC-A643-8DC9-0867E822A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ABCC40-4EED-412A-BAAB-CD568502ED02}" type="slidenum">
              <a:rPr lang="fr-FR" altLang="fr-FR" smtClean="0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22ADB-58F9-2049-9B7F-404039E89721}"/>
              </a:ext>
            </a:extLst>
          </p:cNvPr>
          <p:cNvSpPr/>
          <p:nvPr userDrawn="1"/>
        </p:nvSpPr>
        <p:spPr bwMode="auto">
          <a:xfrm>
            <a:off x="68815" y="200722"/>
            <a:ext cx="1405054" cy="4942778"/>
          </a:xfrm>
          <a:prstGeom prst="rect">
            <a:avLst/>
          </a:prstGeom>
          <a:solidFill>
            <a:srgbClr val="FFFFFF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1350" b="0" i="0" u="none" strike="noStrike" cap="none" normalizeH="0" baseline="0">
              <a:ln>
                <a:noFill/>
              </a:ln>
              <a:noFill/>
              <a:effectLst/>
              <a:latin typeface="Arial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A29B7D1-95FF-784D-8DB6-CC736868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82" y="129394"/>
            <a:ext cx="7296150" cy="571500"/>
          </a:xfrm>
        </p:spPr>
        <p:txBody>
          <a:bodyPr anchor="t"/>
          <a:lstStyle>
            <a:lvl1pPr>
              <a:defRPr sz="300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8160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333501" y="205979"/>
            <a:ext cx="70405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fr-FR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333501" y="1469231"/>
            <a:ext cx="7040563" cy="312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fr-FR"/>
              <a:t>Mastertextformat bearbeiten</a:t>
            </a:r>
          </a:p>
          <a:p>
            <a:pPr lvl="1"/>
            <a:r>
              <a:rPr lang="de-CH" altLang="fr-FR"/>
              <a:t>Zweite Ebene</a:t>
            </a:r>
          </a:p>
          <a:p>
            <a:pPr lvl="2"/>
            <a:r>
              <a:rPr lang="de-CH" altLang="fr-FR"/>
              <a:t>Dritte Ebene</a:t>
            </a:r>
          </a:p>
          <a:p>
            <a:pPr lvl="3"/>
            <a:r>
              <a:rPr lang="de-CH" altLang="fr-FR"/>
              <a:t>Vierte Ebene</a:t>
            </a:r>
          </a:p>
          <a:p>
            <a:pPr lvl="4"/>
            <a:r>
              <a:rPr lang="de-CH" altLang="fr-FR"/>
              <a:t>Fünfte Ebene</a:t>
            </a:r>
            <a:endParaRPr lang="de-D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0" r:id="rId3"/>
    <p:sldLayoutId id="2147483691" r:id="rId4"/>
    <p:sldLayoutId id="2147483693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000" kern="1200">
          <a:solidFill>
            <a:schemeClr val="tx1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zMXB7V-DZXE?feature=oembed" TargetMode="External"/><Relationship Id="rId4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G2zGh08gN-A?feature=oembed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417F9E4B-3A6A-2155-92BD-A9E013664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1" b="5331"/>
          <a:stretch/>
        </p:blipFill>
        <p:spPr>
          <a:xfrm>
            <a:off x="148552" y="131770"/>
            <a:ext cx="8868840" cy="4869295"/>
          </a:xfrm>
          <a:prstGeom prst="rect">
            <a:avLst/>
          </a:prstGeom>
        </p:spPr>
      </p:pic>
      <p:sp>
        <p:nvSpPr>
          <p:cNvPr id="5124" name="Espace réservé du texte 2"/>
          <p:cNvSpPr txBox="1">
            <a:spLocks/>
          </p:cNvSpPr>
          <p:nvPr/>
        </p:nvSpPr>
        <p:spPr bwMode="auto">
          <a:xfrm>
            <a:off x="5436096" y="4640438"/>
            <a:ext cx="345638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fr-CH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Cours 10.1 Introduction | Tony Merle</a:t>
            </a: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02691531-E6E8-54BD-0353-05A6B172D766}"/>
              </a:ext>
            </a:extLst>
          </p:cNvPr>
          <p:cNvSpPr/>
          <p:nvPr/>
        </p:nvSpPr>
        <p:spPr>
          <a:xfrm>
            <a:off x="2843808" y="97961"/>
            <a:ext cx="6212118" cy="4998362"/>
          </a:xfrm>
          <a:custGeom>
            <a:avLst/>
            <a:gdLst>
              <a:gd name="connsiteX0" fmla="*/ 2412609 w 4023360"/>
              <a:gd name="connsiteY0" fmla="*/ 5008098 h 5008098"/>
              <a:gd name="connsiteX1" fmla="*/ 0 w 4023360"/>
              <a:gd name="connsiteY1" fmla="*/ 14067 h 5008098"/>
              <a:gd name="connsiteX2" fmla="*/ 4023360 w 4023360"/>
              <a:gd name="connsiteY2" fmla="*/ 0 h 5008098"/>
              <a:gd name="connsiteX3" fmla="*/ 4002259 w 4023360"/>
              <a:gd name="connsiteY3" fmla="*/ 4972929 h 5008098"/>
              <a:gd name="connsiteX4" fmla="*/ 2412609 w 4023360"/>
              <a:gd name="connsiteY4" fmla="*/ 5008098 h 5008098"/>
              <a:gd name="connsiteX0" fmla="*/ 1472235 w 4023360"/>
              <a:gd name="connsiteY0" fmla="*/ 5008098 h 5008098"/>
              <a:gd name="connsiteX1" fmla="*/ 0 w 4023360"/>
              <a:gd name="connsiteY1" fmla="*/ 14067 h 5008098"/>
              <a:gd name="connsiteX2" fmla="*/ 4023360 w 4023360"/>
              <a:gd name="connsiteY2" fmla="*/ 0 h 5008098"/>
              <a:gd name="connsiteX3" fmla="*/ 4002259 w 4023360"/>
              <a:gd name="connsiteY3" fmla="*/ 4972929 h 5008098"/>
              <a:gd name="connsiteX4" fmla="*/ 1472235 w 4023360"/>
              <a:gd name="connsiteY4" fmla="*/ 5008098 h 5008098"/>
              <a:gd name="connsiteX0" fmla="*/ 981954 w 4023360"/>
              <a:gd name="connsiteY0" fmla="*/ 4966110 h 4972929"/>
              <a:gd name="connsiteX1" fmla="*/ 0 w 4023360"/>
              <a:gd name="connsiteY1" fmla="*/ 14067 h 4972929"/>
              <a:gd name="connsiteX2" fmla="*/ 4023360 w 4023360"/>
              <a:gd name="connsiteY2" fmla="*/ 0 h 4972929"/>
              <a:gd name="connsiteX3" fmla="*/ 4002259 w 4023360"/>
              <a:gd name="connsiteY3" fmla="*/ 4972929 h 4972929"/>
              <a:gd name="connsiteX4" fmla="*/ 981954 w 4023360"/>
              <a:gd name="connsiteY4" fmla="*/ 4966110 h 497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3360" h="4972929">
                <a:moveTo>
                  <a:pt x="981954" y="4966110"/>
                </a:moveTo>
                <a:lnTo>
                  <a:pt x="0" y="14067"/>
                </a:lnTo>
                <a:lnTo>
                  <a:pt x="4023360" y="0"/>
                </a:lnTo>
                <a:cubicBezTo>
                  <a:pt x="4016326" y="1657643"/>
                  <a:pt x="4009293" y="3315286"/>
                  <a:pt x="4002259" y="4972929"/>
                </a:cubicBezTo>
                <a:lnTo>
                  <a:pt x="981954" y="496611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452CFDEE-C1E8-8876-99BD-81DB8BD4B4C3}"/>
              </a:ext>
            </a:extLst>
          </p:cNvPr>
          <p:cNvSpPr txBox="1">
            <a:spLocks/>
          </p:cNvSpPr>
          <p:nvPr/>
        </p:nvSpPr>
        <p:spPr bwMode="auto">
          <a:xfrm>
            <a:off x="6027646" y="3579862"/>
            <a:ext cx="286483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algn="r" eaLnBrk="1" hangingPunct="1">
              <a:buNone/>
            </a:pPr>
            <a:r>
              <a:rPr lang="fr-CH" alt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Nicolas Derlon | 19.12.2024 </a:t>
            </a:r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971600" y="1073190"/>
            <a:ext cx="7933184" cy="49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fr-CH" alt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Traitement et Valorisation des Eaux </a:t>
            </a:r>
          </a:p>
          <a:p>
            <a:pPr algn="r" eaLnBrk="1" hangingPunct="1"/>
            <a:r>
              <a:rPr lang="fr-CH" alt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des Déchets (ENV.304)</a:t>
            </a:r>
          </a:p>
        </p:txBody>
      </p:sp>
      <p:sp>
        <p:nvSpPr>
          <p:cNvPr id="5122" name="Espace réservé du texte 2"/>
          <p:cNvSpPr>
            <a:spLocks noGrp="1"/>
          </p:cNvSpPr>
          <p:nvPr>
            <p:ph type="body" sz="half" idx="4294967295"/>
          </p:nvPr>
        </p:nvSpPr>
        <p:spPr>
          <a:xfrm>
            <a:off x="3407568" y="2427734"/>
            <a:ext cx="5484912" cy="342900"/>
          </a:xfrm>
        </p:spPr>
        <p:txBody>
          <a:bodyPr/>
          <a:lstStyle/>
          <a:p>
            <a:pPr marL="0" indent="0" algn="r" eaLnBrk="1" hangingPunct="1">
              <a:buNone/>
            </a:pPr>
            <a:r>
              <a:rPr lang="fr-CH" altLang="fr-F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Cours  </a:t>
            </a:r>
            <a:r>
              <a:rPr lang="fr-CH" alt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Traitement biologique</a:t>
            </a:r>
          </a:p>
          <a:p>
            <a:pPr marL="0" indent="0" algn="r" eaLnBrk="1" hangingPunct="1">
              <a:buNone/>
            </a:pPr>
            <a:r>
              <a:rPr lang="fr-CH" alt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boues activées et le traitement du 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06CF4FA-395A-1B04-2E84-A06362B95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303" y="386073"/>
            <a:ext cx="986683" cy="2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44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CBEC7-1B2E-E779-021B-5A13182A9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285C87B-E557-3C34-0AD1-E871BBB42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Taux de croissance des bactéries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37361369-ED52-5D20-8D70-8B53CD40029D}"/>
              </a:ext>
            </a:extLst>
          </p:cNvPr>
          <p:cNvSpPr txBox="1">
            <a:spLocks/>
          </p:cNvSpPr>
          <p:nvPr/>
        </p:nvSpPr>
        <p:spPr bwMode="auto">
          <a:xfrm>
            <a:off x="4824695" y="4208123"/>
            <a:ext cx="4184529" cy="6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Le taux de croissance des bactéries hétérotrophes assurant l’épuration du carbone ont un taux de croissance maximal compris entre 3 - 5 j</a:t>
            </a:r>
            <a:r>
              <a:rPr lang="fr-CH" sz="1200" b="0" baseline="30000" dirty="0">
                <a:solidFill>
                  <a:schemeClr val="bg1"/>
                </a:solidFill>
              </a:rPr>
              <a:t>-1</a:t>
            </a:r>
          </a:p>
        </p:txBody>
      </p:sp>
      <p:grpSp>
        <p:nvGrpSpPr>
          <p:cNvPr id="7" name="Group 1106">
            <a:extLst>
              <a:ext uri="{FF2B5EF4-FFF2-40B4-BE49-F238E27FC236}">
                <a16:creationId xmlns:a16="http://schemas.microsoft.com/office/drawing/2014/main" id="{B43A7722-6891-0A8A-2C18-0C7C9889B0BF}"/>
              </a:ext>
            </a:extLst>
          </p:cNvPr>
          <p:cNvGrpSpPr>
            <a:grpSpLocks noChangeAspect="1"/>
          </p:cNvGrpSpPr>
          <p:nvPr/>
        </p:nvGrpSpPr>
        <p:grpSpPr>
          <a:xfrm>
            <a:off x="5148649" y="4090814"/>
            <a:ext cx="391205" cy="530705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9" name="Freeform 428">
              <a:extLst>
                <a:ext uri="{FF2B5EF4-FFF2-40B4-BE49-F238E27FC236}">
                  <a16:creationId xmlns:a16="http://schemas.microsoft.com/office/drawing/2014/main" id="{3D889AE2-8D3C-FDAE-ECA1-B900B376F9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29">
              <a:extLst>
                <a:ext uri="{FF2B5EF4-FFF2-40B4-BE49-F238E27FC236}">
                  <a16:creationId xmlns:a16="http://schemas.microsoft.com/office/drawing/2014/main" id="{1137A41E-C053-B2F6-EC2C-9E29C80B8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04C7A3D-C104-E38F-798D-94FE46F4B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379496"/>
              </p:ext>
            </p:extLst>
          </p:nvPr>
        </p:nvGraphicFramePr>
        <p:xfrm>
          <a:off x="323528" y="1346367"/>
          <a:ext cx="8424937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1453">
                  <a:extLst>
                    <a:ext uri="{9D8B030D-6E8A-4147-A177-3AD203B41FA5}">
                      <a16:colId xmlns:a16="http://schemas.microsoft.com/office/drawing/2014/main" val="3985715874"/>
                    </a:ext>
                  </a:extLst>
                </a:gridCol>
                <a:gridCol w="2101453">
                  <a:extLst>
                    <a:ext uri="{9D8B030D-6E8A-4147-A177-3AD203B41FA5}">
                      <a16:colId xmlns:a16="http://schemas.microsoft.com/office/drawing/2014/main" val="751975474"/>
                    </a:ext>
                  </a:extLst>
                </a:gridCol>
                <a:gridCol w="1604837">
                  <a:extLst>
                    <a:ext uri="{9D8B030D-6E8A-4147-A177-3AD203B41FA5}">
                      <a16:colId xmlns:a16="http://schemas.microsoft.com/office/drawing/2014/main" val="2194403761"/>
                    </a:ext>
                  </a:extLst>
                </a:gridCol>
                <a:gridCol w="1324008">
                  <a:extLst>
                    <a:ext uri="{9D8B030D-6E8A-4147-A177-3AD203B41FA5}">
                      <a16:colId xmlns:a16="http://schemas.microsoft.com/office/drawing/2014/main" val="3772351417"/>
                    </a:ext>
                  </a:extLst>
                </a:gridCol>
                <a:gridCol w="1293186">
                  <a:extLst>
                    <a:ext uri="{9D8B030D-6E8A-4147-A177-3AD203B41FA5}">
                      <a16:colId xmlns:a16="http://schemas.microsoft.com/office/drawing/2014/main" val="140917200"/>
                    </a:ext>
                  </a:extLst>
                </a:gridCol>
              </a:tblGrid>
              <a:tr h="293246">
                <a:tc>
                  <a:txBody>
                    <a:bodyPr/>
                    <a:lstStyle/>
                    <a:p>
                      <a:endParaRPr lang="en-FR" sz="16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Température (°C)</a:t>
                      </a:r>
                      <a:endParaRPr lang="en-FR" sz="1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Taux de croissance µ</a:t>
                      </a:r>
                      <a:r>
                        <a:rPr lang="fr-CH" sz="16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r>
                        <a:rPr lang="fr-CH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</a:t>
                      </a:r>
                      <a:r>
                        <a:rPr lang="fr-CH" sz="16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fr-CH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FR" sz="16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Temps de division (h)</a:t>
                      </a:r>
                      <a:endParaRPr lang="en-FR" sz="16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58747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en-GB" sz="1600" i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Escherichia Coli</a:t>
                      </a:r>
                      <a:endParaRPr lang="en-GB" sz="16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Bactérie</a:t>
                      </a:r>
                      <a:r>
                        <a:rPr lang="en-GB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intestinale</a:t>
                      </a:r>
                      <a:endParaRPr lang="en-GB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23562"/>
                  </a:ext>
                </a:extLst>
              </a:tr>
              <a:tr h="261373">
                <a:tc rowSpan="2">
                  <a:txBody>
                    <a:bodyPr/>
                    <a:lstStyle/>
                    <a:p>
                      <a:r>
                        <a:rPr lang="fr-CH" sz="16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hétérotrophes</a:t>
                      </a:r>
                      <a:endParaRPr lang="en-FR" sz="16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600" b="0" i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</a:t>
                      </a:r>
                      <a:r>
                        <a:rPr lang="en-FR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limination DBO</a:t>
                      </a:r>
                      <a:r>
                        <a:rPr lang="en-FR" sz="1600" b="0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82135"/>
                  </a:ext>
                </a:extLst>
              </a:tr>
              <a:tr h="298317">
                <a:tc vMerge="1">
                  <a:txBody>
                    <a:bodyPr/>
                    <a:lstStyle/>
                    <a:p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764242"/>
                  </a:ext>
                </a:extLst>
              </a:tr>
              <a:tr h="261373">
                <a:tc rowSpan="2">
                  <a:txBody>
                    <a:bodyPr/>
                    <a:lstStyle/>
                    <a:p>
                      <a:r>
                        <a:rPr lang="fr-CH" sz="16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nitrifiantes</a:t>
                      </a:r>
                      <a:endParaRPr lang="en-FR" sz="16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FR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Oxidation ammonium </a:t>
                      </a:r>
                      <a:r>
                        <a:rPr lang="en-FR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nitrates</a:t>
                      </a:r>
                      <a:endParaRPr lang="en-FR" sz="1600" b="0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FR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3224"/>
                  </a:ext>
                </a:extLst>
              </a:tr>
              <a:tr h="261373">
                <a:tc vMerge="1">
                  <a:txBody>
                    <a:bodyPr/>
                    <a:lstStyle/>
                    <a:p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438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CA709B7-45CF-0978-7079-E7A0813C3644}"/>
              </a:ext>
            </a:extLst>
          </p:cNvPr>
          <p:cNvSpPr txBox="1"/>
          <p:nvPr/>
        </p:nvSpPr>
        <p:spPr>
          <a:xfrm>
            <a:off x="-15679" y="4807038"/>
            <a:ext cx="726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</a:rPr>
              <a:t>Source: </a:t>
            </a:r>
            <a:r>
              <a:rPr lang="fr-FR" sz="1400" dirty="0" err="1">
                <a:latin typeface="Arial" panose="020B0604020202020204" pitchFamily="34" charset="0"/>
              </a:rPr>
              <a:t>Siedlungswasserwirtschaft</a:t>
            </a:r>
            <a:r>
              <a:rPr lang="fr-FR" sz="1400" dirty="0">
                <a:latin typeface="Arial" panose="020B0604020202020204" pitchFamily="34" charset="0"/>
              </a:rPr>
              <a:t> (</a:t>
            </a:r>
            <a:r>
              <a:rPr lang="fr-FR" sz="1400" dirty="0" err="1">
                <a:latin typeface="Arial" panose="020B0604020202020204" pitchFamily="34" charset="0"/>
              </a:rPr>
              <a:t>Gujer</a:t>
            </a:r>
            <a:r>
              <a:rPr lang="fr-FR" sz="1400" dirty="0">
                <a:latin typeface="Arial" panose="020B0604020202020204" pitchFamily="34" charset="0"/>
              </a:rPr>
              <a:t>). </a:t>
            </a:r>
            <a:r>
              <a:rPr lang="fr-FR" sz="1400" dirty="0" err="1">
                <a:latin typeface="Arial" panose="020B0604020202020204" pitchFamily="34" charset="0"/>
              </a:rPr>
              <a:t>Technical</a:t>
            </a:r>
            <a:r>
              <a:rPr lang="fr-FR" sz="1400" dirty="0">
                <a:latin typeface="Arial" panose="020B0604020202020204" pitchFamily="34" charset="0"/>
              </a:rPr>
              <a:t> Report on ASM1-2-3 (Henze et al.) </a:t>
            </a:r>
          </a:p>
        </p:txBody>
      </p:sp>
    </p:spTree>
    <p:extLst>
      <p:ext uri="{BB962C8B-B14F-4D97-AF65-F5344CB8AC3E}">
        <p14:creationId xmlns:p14="http://schemas.microsoft.com/office/powerpoint/2010/main" val="1774340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333F0-EEBA-514F-AB74-0D72CA5089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fr-FR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0B5FE0-81AE-DD46-8975-E61A86C2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 de base du </a:t>
            </a:r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dimensionnement</a:t>
            </a:r>
            <a:endParaRPr lang="fr-FR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B58B5-7F4E-1E4D-8434-356765E1F590}"/>
              </a:ext>
            </a:extLst>
          </p:cNvPr>
          <p:cNvSpPr txBox="1">
            <a:spLocks/>
          </p:cNvSpPr>
          <p:nvPr/>
        </p:nvSpPr>
        <p:spPr>
          <a:xfrm>
            <a:off x="373982" y="876300"/>
            <a:ext cx="8479631" cy="4267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 sz="3200" b="0" i="0">
                <a:solidFill>
                  <a:srgbClr val="000000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 sz="2400" b="0" i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 sz="2400" b="0" i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 sz="2000" b="0" i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umimoji="1" sz="2000" b="0" i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fr-FR" sz="2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bactéries nitrifiantes croient à une certaine </a:t>
            </a:r>
            <a:r>
              <a:rPr lang="fr-FR" sz="2200" kern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vitesse de croissance</a:t>
            </a:r>
            <a:r>
              <a:rPr lang="fr-FR" sz="2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fonction de leur </a:t>
            </a:r>
            <a:r>
              <a:rPr lang="fr-FR" sz="2200" kern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taux spécifique de croissance µ</a:t>
            </a:r>
            <a:r>
              <a:rPr lang="fr-FR" sz="2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r-FR" sz="22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bactéries nitrifiantes vont être « </a:t>
            </a:r>
            <a:r>
              <a:rPr lang="fr-FR" sz="2200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éliminées</a:t>
            </a:r>
            <a:r>
              <a:rPr lang="fr-FR" sz="2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de la STEP a une certaine </a:t>
            </a:r>
            <a:r>
              <a:rPr lang="fr-FR" sz="2200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vitesse de purge </a:t>
            </a:r>
            <a:r>
              <a:rPr lang="fr-FR" sz="2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2200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purge +effluent </a:t>
            </a:r>
            <a:r>
              <a:rPr lang="fr-FR" sz="2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200" ker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sortie)</a:t>
            </a:r>
          </a:p>
          <a:p>
            <a:endParaRPr lang="fr-FR" sz="22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200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 DE BASE</a:t>
            </a:r>
            <a:r>
              <a:rPr lang="fr-FR" sz="2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si on purge les bactéries plus vite qu’elles ne peuvent croître, cela entraîne leur lessivage et donc des problèmes ou absence totale de nitrification. </a:t>
            </a:r>
            <a:endParaRPr lang="fr-FR" sz="2200" kern="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200" kern="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A1100-3CC9-5A91-2E83-F2774DF92347}"/>
              </a:ext>
            </a:extLst>
          </p:cNvPr>
          <p:cNvSpPr txBox="1"/>
          <p:nvPr/>
        </p:nvSpPr>
        <p:spPr>
          <a:xfrm>
            <a:off x="373983" y="4312503"/>
            <a:ext cx="839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relier conditions opératoires (purge) au taux de croissance?</a:t>
            </a:r>
          </a:p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91" y="45501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Croissance bactérienne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réacteur sans recirculation</a:t>
            </a:r>
            <a:b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fr-FR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chemostat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73AF1A2-013F-C208-FAFC-9D3742195B02}"/>
              </a:ext>
            </a:extLst>
          </p:cNvPr>
          <p:cNvGrpSpPr/>
          <p:nvPr/>
        </p:nvGrpSpPr>
        <p:grpSpPr>
          <a:xfrm>
            <a:off x="1403648" y="1160892"/>
            <a:ext cx="4322762" cy="1504249"/>
            <a:chOff x="1907704" y="1197229"/>
            <a:chExt cx="4322762" cy="1504249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7AD8BAA-94C5-05DF-586D-7EDC09D5E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39523" b="18075"/>
            <a:stretch/>
          </p:blipFill>
          <p:spPr>
            <a:xfrm>
              <a:off x="1907704" y="1197229"/>
              <a:ext cx="3697759" cy="144016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777634-3F99-1BE3-5EBE-6E4F0DE1ED17}"/>
                </a:ext>
              </a:extLst>
            </p:cNvPr>
            <p:cNvSpPr/>
            <p:nvPr/>
          </p:nvSpPr>
          <p:spPr>
            <a:xfrm>
              <a:off x="2363564" y="1793583"/>
              <a:ext cx="576064" cy="9078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5B03E4AE-286F-1EA1-9EE3-5559352D1A37}"/>
                </a:ext>
              </a:extLst>
            </p:cNvPr>
            <p:cNvCxnSpPr/>
            <p:nvPr/>
          </p:nvCxnSpPr>
          <p:spPr>
            <a:xfrm>
              <a:off x="5582394" y="1909192"/>
              <a:ext cx="648072" cy="0"/>
            </a:xfrm>
            <a:prstGeom prst="straightConnector1">
              <a:avLst/>
            </a:prstGeom>
            <a:ln w="38100">
              <a:solidFill>
                <a:srgbClr val="003366"/>
              </a:solidFill>
              <a:headEnd w="sm" len="lg"/>
              <a:tailEnd type="triangle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E34FBE72-0AAD-C1C3-B587-778A7CA1B1A4}"/>
              </a:ext>
            </a:extLst>
          </p:cNvPr>
          <p:cNvSpPr txBox="1"/>
          <p:nvPr/>
        </p:nvSpPr>
        <p:spPr>
          <a:xfrm>
            <a:off x="5101407" y="2503503"/>
            <a:ext cx="4392488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	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débit entrée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bactéries entrée 				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	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taux de croissance des bactéries [j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-1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bactéries bassin 				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	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volume bassin à boue activée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	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débit sortie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bactéries sortie 					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B464740-B382-5DA7-A702-F0F3F81181B3}"/>
              </a:ext>
            </a:extLst>
          </p:cNvPr>
          <p:cNvSpPr txBox="1"/>
          <p:nvPr/>
        </p:nvSpPr>
        <p:spPr>
          <a:xfrm>
            <a:off x="135147" y="1133252"/>
            <a:ext cx="18103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Entrée (Q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1F1777-D83F-7B3B-7B7E-805C2BBBB7E5}"/>
              </a:ext>
            </a:extLst>
          </p:cNvPr>
          <p:cNvSpPr txBox="1"/>
          <p:nvPr/>
        </p:nvSpPr>
        <p:spPr>
          <a:xfrm>
            <a:off x="5796136" y="1718966"/>
            <a:ext cx="16378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Sortie (Q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DE6219-97D9-44AB-3E9B-47FDE3E83C1B}"/>
              </a:ext>
            </a:extLst>
          </p:cNvPr>
          <p:cNvSpPr txBox="1"/>
          <p:nvPr/>
        </p:nvSpPr>
        <p:spPr>
          <a:xfrm>
            <a:off x="3995936" y="1110806"/>
            <a:ext cx="20882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Bassin (V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9F334F-C2C1-F7A6-FF01-95212755FD59}"/>
              </a:ext>
            </a:extLst>
          </p:cNvPr>
          <p:cNvSpPr txBox="1"/>
          <p:nvPr/>
        </p:nvSpPr>
        <p:spPr>
          <a:xfrm>
            <a:off x="78422" y="2975580"/>
            <a:ext cx="471601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Entrée + Croissance = Sortie + Accumulation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.MES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µ.MES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.V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Q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.MES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</a:t>
            </a:r>
            <a:r>
              <a:rPr lang="fr-FR" sz="14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.dMES</a:t>
            </a:r>
            <a:r>
              <a:rPr lang="fr-FR" sz="14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dt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Condition 1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ERU sans bactérie donc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0</a:t>
            </a:r>
          </a:p>
          <a:p>
            <a:pPr>
              <a:spcAft>
                <a:spcPts val="0"/>
              </a:spcAft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Condition 2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état stationnaire  donc 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dMES</a:t>
            </a:r>
            <a:r>
              <a:rPr lang="fr-FR" sz="14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dt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= 0</a:t>
            </a:r>
          </a:p>
          <a:p>
            <a:pPr>
              <a:spcAft>
                <a:spcPts val="0"/>
              </a:spcAft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Condition 3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pas de recirculation donc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 = Q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/ V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donc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 =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1 / 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4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SH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(avec 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4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SH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</a:t>
            </a:r>
            <a:r>
              <a:rPr lang="el-G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CH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fr-CH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86A7C51-7547-EC6E-CE6F-028E38901746}"/>
              </a:ext>
            </a:extLst>
          </p:cNvPr>
          <p:cNvCxnSpPr>
            <a:cxnSpLocks/>
          </p:cNvCxnSpPr>
          <p:nvPr/>
        </p:nvCxnSpPr>
        <p:spPr>
          <a:xfrm>
            <a:off x="323528" y="3363838"/>
            <a:ext cx="7266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CFB98EF-3F2D-959B-A95F-2495A006498F}"/>
              </a:ext>
            </a:extLst>
          </p:cNvPr>
          <p:cNvCxnSpPr>
            <a:cxnSpLocks/>
          </p:cNvCxnSpPr>
          <p:nvPr/>
        </p:nvCxnSpPr>
        <p:spPr>
          <a:xfrm>
            <a:off x="3462422" y="3363838"/>
            <a:ext cx="11095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5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1ABCD-D455-50A7-5E5F-E44D0F39F03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7A0C5BCD-8A2C-F30B-077D-99848EE4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EXERCICE 1. </a:t>
            </a:r>
            <a:r>
              <a:rPr lang="fr-FR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Chemostat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nitrification</a:t>
            </a:r>
            <a:endParaRPr lang="fr-FR" b="0" dirty="0">
              <a:solidFill>
                <a:schemeClr val="accent6"/>
              </a:solidFill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211BD154-B150-5F00-4952-7F9EE348961B}"/>
              </a:ext>
            </a:extLst>
          </p:cNvPr>
          <p:cNvSpPr txBox="1">
            <a:spLocks/>
          </p:cNvSpPr>
          <p:nvPr/>
        </p:nvSpPr>
        <p:spPr bwMode="auto">
          <a:xfrm>
            <a:off x="650788" y="1275606"/>
            <a:ext cx="800545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souhaite faire une nitrification de l’ammonium dans un bassin à boue activée sans recirculation type « </a:t>
            </a:r>
            <a:r>
              <a:rPr lang="fr-FR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Chemostat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». Le débit à traiter (Q</a:t>
            </a:r>
            <a:r>
              <a:rPr lang="fr-FR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est de 10’000 m</a:t>
            </a:r>
            <a:r>
              <a:rPr lang="fr-FR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/j et la température de l’eau est de 10˚C</a:t>
            </a:r>
          </a:p>
          <a:p>
            <a:endParaRPr lang="fr-FR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Q1. Calculer l’âge de boue minimum (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pour maintenir une bonne nitrification</a:t>
            </a:r>
          </a:p>
          <a:p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Q2. Calculer le volume du bassin à boue activée (V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Commenter.</a:t>
            </a:r>
          </a:p>
        </p:txBody>
      </p:sp>
    </p:spTree>
    <p:extLst>
      <p:ext uri="{BB962C8B-B14F-4D97-AF65-F5344CB8AC3E}">
        <p14:creationId xmlns:p14="http://schemas.microsoft.com/office/powerpoint/2010/main" val="17839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Croissance bactérienne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réacteur avec recirculation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B250BD-A280-7ED4-3F30-5151780F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45" y="851477"/>
            <a:ext cx="6114418" cy="17578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5A72D96-889C-C4B3-FB03-B05DCE1206F5}"/>
              </a:ext>
            </a:extLst>
          </p:cNvPr>
          <p:cNvSpPr txBox="1"/>
          <p:nvPr/>
        </p:nvSpPr>
        <p:spPr>
          <a:xfrm>
            <a:off x="4390731" y="2651225"/>
            <a:ext cx="489654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	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débit entrée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bactéries entrée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	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taux de croissance des bactéries [j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-1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bactéries bassin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	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volume bassin à boue activée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	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débit sortie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bactéries sortie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	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débit purge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358775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bactéries purge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B7E28A-9167-106D-89BE-3CD415B8285A}"/>
              </a:ext>
            </a:extLst>
          </p:cNvPr>
          <p:cNvSpPr txBox="1"/>
          <p:nvPr/>
        </p:nvSpPr>
        <p:spPr>
          <a:xfrm>
            <a:off x="1" y="2555901"/>
            <a:ext cx="4283967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Entrée + Croissance = Sortie + Accumulation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.MES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µ.MES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.V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Q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.MES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.MES</a:t>
            </a:r>
            <a:r>
              <a:rPr lang="fr-FR" sz="14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</a:t>
            </a:r>
            <a:r>
              <a:rPr lang="fr-FR" sz="14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.dMES</a:t>
            </a:r>
            <a:r>
              <a:rPr lang="fr-FR" sz="14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dt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Condition 1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ERU sans bactéries donc 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0</a:t>
            </a:r>
          </a:p>
          <a:p>
            <a:pPr>
              <a:spcAft>
                <a:spcPts val="0"/>
              </a:spcAft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Condition 2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état stationnaire  donc 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dMES</a:t>
            </a:r>
            <a:r>
              <a:rPr lang="fr-FR" sz="14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dt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= 0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 = (Q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.MES</a:t>
            </a:r>
            <a:r>
              <a:rPr lang="fr-FR" sz="14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/ (MES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.V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et µ = 1 /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CH" sz="14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X,système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7CE008D-7070-DD93-7ADB-368FBB4CB292}"/>
              </a:ext>
            </a:extLst>
          </p:cNvPr>
          <p:cNvCxnSpPr>
            <a:cxnSpLocks/>
          </p:cNvCxnSpPr>
          <p:nvPr/>
        </p:nvCxnSpPr>
        <p:spPr>
          <a:xfrm>
            <a:off x="107504" y="2931790"/>
            <a:ext cx="7795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67DA039-0337-6738-5CB7-1F30A8D3EEA5}"/>
              </a:ext>
            </a:extLst>
          </p:cNvPr>
          <p:cNvCxnSpPr>
            <a:cxnSpLocks/>
          </p:cNvCxnSpPr>
          <p:nvPr/>
        </p:nvCxnSpPr>
        <p:spPr>
          <a:xfrm>
            <a:off x="1547664" y="3147814"/>
            <a:ext cx="12961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BAC6A553-6226-4B03-0280-16E7429D062E}"/>
              </a:ext>
            </a:extLst>
          </p:cNvPr>
          <p:cNvSpPr txBox="1"/>
          <p:nvPr/>
        </p:nvSpPr>
        <p:spPr>
          <a:xfrm>
            <a:off x="0" y="780994"/>
            <a:ext cx="181038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Entrée (Q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BA6670-3522-C153-3B31-DDC7B6196319}"/>
              </a:ext>
            </a:extLst>
          </p:cNvPr>
          <p:cNvSpPr txBox="1"/>
          <p:nvPr/>
        </p:nvSpPr>
        <p:spPr>
          <a:xfrm>
            <a:off x="7152072" y="1403285"/>
            <a:ext cx="16378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Sortie (Q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E8A873-2A8E-FB3D-FE3B-A64A7AD62133}"/>
              </a:ext>
            </a:extLst>
          </p:cNvPr>
          <p:cNvSpPr txBox="1"/>
          <p:nvPr/>
        </p:nvSpPr>
        <p:spPr>
          <a:xfrm>
            <a:off x="3995936" y="801391"/>
            <a:ext cx="20162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Bassin (V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13630A-3352-E0B8-A48D-08D59745BE16}"/>
              </a:ext>
            </a:extLst>
          </p:cNvPr>
          <p:cNvSpPr txBox="1"/>
          <p:nvPr/>
        </p:nvSpPr>
        <p:spPr>
          <a:xfrm>
            <a:off x="7152071" y="2263973"/>
            <a:ext cx="16378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Purge (Q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MES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007BD-A40C-B925-08BC-327120299D0F}"/>
              </a:ext>
            </a:extLst>
          </p:cNvPr>
          <p:cNvSpPr/>
          <p:nvPr/>
        </p:nvSpPr>
        <p:spPr>
          <a:xfrm>
            <a:off x="4423488" y="4647007"/>
            <a:ext cx="4720512" cy="530705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1445CE7C-9DFF-7793-4AE6-566B28C64CBC}"/>
              </a:ext>
            </a:extLst>
          </p:cNvPr>
          <p:cNvSpPr txBox="1">
            <a:spLocks/>
          </p:cNvSpPr>
          <p:nvPr/>
        </p:nvSpPr>
        <p:spPr bwMode="auto">
          <a:xfrm>
            <a:off x="4995336" y="4722685"/>
            <a:ext cx="4184529" cy="42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Réacteur avec </a:t>
            </a:r>
            <a:r>
              <a:rPr lang="fr-CH" sz="1200" b="0" dirty="0" err="1">
                <a:solidFill>
                  <a:schemeClr val="bg1"/>
                </a:solidFill>
              </a:rPr>
              <a:t>recirulation</a:t>
            </a:r>
            <a:r>
              <a:rPr lang="fr-CH" sz="1200" b="0" dirty="0">
                <a:solidFill>
                  <a:schemeClr val="bg1"/>
                </a:solidFill>
              </a:rPr>
              <a:t> des boues → découplage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CH" sz="12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 </a:t>
            </a:r>
            <a:r>
              <a:rPr lang="fr-CH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</a:t>
            </a:r>
            <a:r>
              <a:rPr lang="fr-CH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fr-CH" sz="12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</a:t>
            </a:r>
            <a:r>
              <a:rPr lang="fr-CH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!!!</a:t>
            </a:r>
            <a:r>
              <a:rPr lang="fr-CH" sz="1200" b="0" dirty="0">
                <a:solidFill>
                  <a:schemeClr val="bg1"/>
                </a:solidFill>
              </a:rPr>
              <a:t> </a:t>
            </a:r>
            <a:endParaRPr lang="fr-CH" sz="1200" b="0" baseline="30000" dirty="0">
              <a:solidFill>
                <a:schemeClr val="bg1"/>
              </a:solidFill>
            </a:endParaRPr>
          </a:p>
        </p:txBody>
      </p:sp>
      <p:grpSp>
        <p:nvGrpSpPr>
          <p:cNvPr id="9" name="Group 1106">
            <a:extLst>
              <a:ext uri="{FF2B5EF4-FFF2-40B4-BE49-F238E27FC236}">
                <a16:creationId xmlns:a16="http://schemas.microsoft.com/office/drawing/2014/main" id="{CFCA16E7-30CD-2405-D6C8-998F002F1430}"/>
              </a:ext>
            </a:extLst>
          </p:cNvPr>
          <p:cNvGrpSpPr>
            <a:grpSpLocks noChangeAspect="1"/>
          </p:cNvGrpSpPr>
          <p:nvPr/>
        </p:nvGrpSpPr>
        <p:grpSpPr>
          <a:xfrm>
            <a:off x="4568267" y="4722685"/>
            <a:ext cx="254298" cy="344978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10" name="Freeform 428">
              <a:extLst>
                <a:ext uri="{FF2B5EF4-FFF2-40B4-BE49-F238E27FC236}">
                  <a16:creationId xmlns:a16="http://schemas.microsoft.com/office/drawing/2014/main" id="{85D50C6D-017E-9273-5C7B-7EFC725262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29">
              <a:extLst>
                <a:ext uri="{FF2B5EF4-FFF2-40B4-BE49-F238E27FC236}">
                  <a16:creationId xmlns:a16="http://schemas.microsoft.com/office/drawing/2014/main" id="{ABBAFF1D-9C3E-82E7-A379-DC6CBFFF0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74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Âge de boue (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FR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fr-FR" b="0" u="sng" dirty="0">
                <a:solidFill>
                  <a:srgbClr val="FF0000"/>
                </a:solidFill>
              </a:rPr>
              <a:t>Le paramètre du dimensionnement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5BCFCB-CA68-FC0B-C1C2-C5EE803A7582}"/>
              </a:ext>
            </a:extLst>
          </p:cNvPr>
          <p:cNvSpPr/>
          <p:nvPr/>
        </p:nvSpPr>
        <p:spPr>
          <a:xfrm>
            <a:off x="323528" y="1055067"/>
            <a:ext cx="8470150" cy="1008112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16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ABC1D0-A42B-A644-F711-4255975D36A4}"/>
              </a:ext>
            </a:extLst>
          </p:cNvPr>
          <p:cNvSpPr txBox="1"/>
          <p:nvPr/>
        </p:nvSpPr>
        <p:spPr>
          <a:xfrm>
            <a:off x="269724" y="1384838"/>
            <a:ext cx="108012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x,système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F0657A-AB3A-9525-CA19-C6C5A1089B09}"/>
              </a:ext>
            </a:extLst>
          </p:cNvPr>
          <p:cNvSpPr txBox="1"/>
          <p:nvPr/>
        </p:nvSpPr>
        <p:spPr>
          <a:xfrm>
            <a:off x="1474682" y="2427734"/>
            <a:ext cx="6433772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el-G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FR" sz="14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x,dim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âge de boue du système [j] 	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l-GR" sz="1400" dirty="0">
                <a:solidFill>
                  <a:srgbClr val="FF0000"/>
                </a:solidFill>
                <a:latin typeface="Arial" panose="020B0604020202020204" pitchFamily="34" charset="0"/>
              </a:rPr>
              <a:t>θ</a:t>
            </a:r>
            <a:r>
              <a:rPr lang="fr-FR" sz="1400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x,dim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</a:rPr>
              <a:t> &gt; </a:t>
            </a:r>
            <a:r>
              <a:rPr lang="el-GR" sz="1400" dirty="0">
                <a:solidFill>
                  <a:srgbClr val="FF0000"/>
                </a:solidFill>
                <a:latin typeface="Arial" panose="020B0604020202020204" pitchFamily="34" charset="0"/>
              </a:rPr>
              <a:t>θ</a:t>
            </a:r>
            <a:r>
              <a:rPr lang="fr-FR" sz="1400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x,min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</a:rPr>
              <a:t>)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[MES]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MES dans le bassin à boue activée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808038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volume du bassin à boue activée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  <a:tabLst>
                <a:tab pos="808038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débit de sortie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[MES]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MES en sortie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808038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débit de purge [m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[MES]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MES dans la purge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808038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production de boues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D995B9-22BD-8096-28D0-0DFA0EF50008}"/>
              </a:ext>
            </a:extLst>
          </p:cNvPr>
          <p:cNvSpPr txBox="1"/>
          <p:nvPr/>
        </p:nvSpPr>
        <p:spPr>
          <a:xfrm>
            <a:off x="1336254" y="1214699"/>
            <a:ext cx="25202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masse de  boues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180F53-DA97-74C5-0AD6-98036EC45777}"/>
              </a:ext>
            </a:extLst>
          </p:cNvPr>
          <p:cNvSpPr txBox="1"/>
          <p:nvPr/>
        </p:nvSpPr>
        <p:spPr>
          <a:xfrm>
            <a:off x="1166219" y="1553253"/>
            <a:ext cx="286034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quantité de boues purgées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59C633-7A7D-83AE-D8F3-47AC6C4E5F07}"/>
              </a:ext>
            </a:extLst>
          </p:cNvPr>
          <p:cNvSpPr txBox="1"/>
          <p:nvPr/>
        </p:nvSpPr>
        <p:spPr>
          <a:xfrm>
            <a:off x="4254249" y="1182209"/>
            <a:ext cx="25202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[MES]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endParaRPr lang="fr-FR" sz="16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35A015-75BA-1ED1-A16A-F6BB60CE1E5F}"/>
              </a:ext>
            </a:extLst>
          </p:cNvPr>
          <p:cNvSpPr txBox="1"/>
          <p:nvPr/>
        </p:nvSpPr>
        <p:spPr>
          <a:xfrm>
            <a:off x="4254249" y="1574704"/>
            <a:ext cx="25202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.[MES]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Q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.[MES]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endParaRPr lang="fr-FR" sz="16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ED336A-8B11-B275-F494-03718F70C4DF}"/>
              </a:ext>
            </a:extLst>
          </p:cNvPr>
          <p:cNvSpPr txBox="1"/>
          <p:nvPr/>
        </p:nvSpPr>
        <p:spPr>
          <a:xfrm>
            <a:off x="3750193" y="1384838"/>
            <a:ext cx="6480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=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967DCF6-5F45-E155-C7C5-C6E0F401B56E}"/>
              </a:ext>
            </a:extLst>
          </p:cNvPr>
          <p:cNvCxnSpPr>
            <a:cxnSpLocks/>
          </p:cNvCxnSpPr>
          <p:nvPr/>
        </p:nvCxnSpPr>
        <p:spPr>
          <a:xfrm>
            <a:off x="1336254" y="1559123"/>
            <a:ext cx="252028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8148770-919E-0F89-7D28-DE7D8896AAC5}"/>
              </a:ext>
            </a:extLst>
          </p:cNvPr>
          <p:cNvCxnSpPr>
            <a:cxnSpLocks/>
          </p:cNvCxnSpPr>
          <p:nvPr/>
        </p:nvCxnSpPr>
        <p:spPr>
          <a:xfrm>
            <a:off x="4254249" y="1559123"/>
            <a:ext cx="252028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43D9D74-4053-125F-7CA5-5E9CA848DE52}"/>
              </a:ext>
            </a:extLst>
          </p:cNvPr>
          <p:cNvSpPr txBox="1"/>
          <p:nvPr/>
        </p:nvSpPr>
        <p:spPr>
          <a:xfrm>
            <a:off x="7223793" y="1196861"/>
            <a:ext cx="13502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[MES]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endParaRPr lang="fr-FR" sz="16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31A948-E5D0-8217-4BE8-C06D1FE01C75}"/>
              </a:ext>
            </a:extLst>
          </p:cNvPr>
          <p:cNvSpPr txBox="1"/>
          <p:nvPr/>
        </p:nvSpPr>
        <p:spPr>
          <a:xfrm>
            <a:off x="7223793" y="1589356"/>
            <a:ext cx="13502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endParaRPr lang="fr-FR" sz="16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7EE657B-B2AF-97C3-FE8F-87F2BCE4AECD}"/>
              </a:ext>
            </a:extLst>
          </p:cNvPr>
          <p:cNvSpPr txBox="1"/>
          <p:nvPr/>
        </p:nvSpPr>
        <p:spPr>
          <a:xfrm>
            <a:off x="6678174" y="1405427"/>
            <a:ext cx="6480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=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D1CF352-350D-7D1B-1E78-7BC7D37EEA26}"/>
              </a:ext>
            </a:extLst>
          </p:cNvPr>
          <p:cNvCxnSpPr>
            <a:cxnSpLocks/>
          </p:cNvCxnSpPr>
          <p:nvPr/>
        </p:nvCxnSpPr>
        <p:spPr>
          <a:xfrm>
            <a:off x="7223793" y="1573775"/>
            <a:ext cx="135021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DDE718B-94ED-0800-05BA-A58801204554}"/>
              </a:ext>
            </a:extLst>
          </p:cNvPr>
          <p:cNvSpPr/>
          <p:nvPr/>
        </p:nvSpPr>
        <p:spPr>
          <a:xfrm>
            <a:off x="4360192" y="4326117"/>
            <a:ext cx="4720512" cy="736695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86E1D9E7-995E-4039-5FCF-C3EC07DE60D5}"/>
              </a:ext>
            </a:extLst>
          </p:cNvPr>
          <p:cNvSpPr txBox="1">
            <a:spLocks/>
          </p:cNvSpPr>
          <p:nvPr/>
        </p:nvSpPr>
        <p:spPr bwMode="auto">
          <a:xfrm>
            <a:off x="4932040" y="4371950"/>
            <a:ext cx="4184529" cy="6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Masse de boue dans le décanteur secondaire est négligée. Valable uniquement pour des valeurs élevées de </a:t>
            </a:r>
            <a:r>
              <a:rPr lang="fr-CH" sz="1200" b="0" dirty="0" err="1">
                <a:solidFill>
                  <a:schemeClr val="bg1"/>
                </a:solidFill>
              </a:rPr>
              <a:t>Q</a:t>
            </a:r>
            <a:r>
              <a:rPr lang="fr-CH" sz="1200" b="0" baseline="-25000" dirty="0" err="1">
                <a:solidFill>
                  <a:schemeClr val="bg1"/>
                </a:solidFill>
              </a:rPr>
              <a:t>recirculation</a:t>
            </a:r>
            <a:r>
              <a:rPr lang="fr-CH" sz="1200" b="0" baseline="-25000" dirty="0">
                <a:solidFill>
                  <a:schemeClr val="bg1"/>
                </a:solidFill>
              </a:rPr>
              <a:t> </a:t>
            </a:r>
            <a:r>
              <a:rPr lang="fr-CH" sz="1200" b="0" dirty="0">
                <a:solidFill>
                  <a:schemeClr val="bg1"/>
                </a:solidFill>
              </a:rPr>
              <a:t>(~1:1 par rapport à </a:t>
            </a:r>
            <a:r>
              <a:rPr lang="fr-CH" sz="1200" b="0" dirty="0" err="1">
                <a:solidFill>
                  <a:schemeClr val="bg1"/>
                </a:solidFill>
              </a:rPr>
              <a:t>Q</a:t>
            </a:r>
            <a:r>
              <a:rPr lang="fr-CH" sz="1200" b="0" baseline="-25000" dirty="0" err="1">
                <a:solidFill>
                  <a:schemeClr val="bg1"/>
                </a:solidFill>
              </a:rPr>
              <a:t>entrée</a:t>
            </a:r>
            <a:r>
              <a:rPr lang="fr-CH" sz="1200" b="0" dirty="0">
                <a:solidFill>
                  <a:schemeClr val="bg1"/>
                </a:solidFill>
              </a:rPr>
              <a:t>) et pour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FR" sz="12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 </a:t>
            </a:r>
            <a:r>
              <a:rPr lang="fr-FR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 3j)</a:t>
            </a:r>
            <a:endParaRPr lang="fr-CH" sz="1200" b="0" dirty="0">
              <a:solidFill>
                <a:schemeClr val="bg1"/>
              </a:solidFill>
            </a:endParaRPr>
          </a:p>
        </p:txBody>
      </p:sp>
      <p:grpSp>
        <p:nvGrpSpPr>
          <p:cNvPr id="15" name="Group 1106">
            <a:extLst>
              <a:ext uri="{FF2B5EF4-FFF2-40B4-BE49-F238E27FC236}">
                <a16:creationId xmlns:a16="http://schemas.microsoft.com/office/drawing/2014/main" id="{8392D3A1-DE0C-97A8-5290-E53939CC3B56}"/>
              </a:ext>
            </a:extLst>
          </p:cNvPr>
          <p:cNvGrpSpPr>
            <a:grpSpLocks noChangeAspect="1"/>
          </p:cNvGrpSpPr>
          <p:nvPr/>
        </p:nvGrpSpPr>
        <p:grpSpPr>
          <a:xfrm>
            <a:off x="4504970" y="4422058"/>
            <a:ext cx="391205" cy="530705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16" name="Freeform 428">
              <a:extLst>
                <a:ext uri="{FF2B5EF4-FFF2-40B4-BE49-F238E27FC236}">
                  <a16:creationId xmlns:a16="http://schemas.microsoft.com/office/drawing/2014/main" id="{DC72B7D7-05B6-9EAA-3746-5B7F4E12D3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29">
              <a:extLst>
                <a:ext uri="{FF2B5EF4-FFF2-40B4-BE49-F238E27FC236}">
                  <a16:creationId xmlns:a16="http://schemas.microsoft.com/office/drawing/2014/main" id="{0C0F5CE3-A329-0AEF-DF92-18CD00CDA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86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Facteur de sureté (FS)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Valeurs typiques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2030D6-173E-3C7C-7AF3-00F8DD8558E1}"/>
              </a:ext>
            </a:extLst>
          </p:cNvPr>
          <p:cNvSpPr txBox="1"/>
          <p:nvPr/>
        </p:nvSpPr>
        <p:spPr>
          <a:xfrm>
            <a:off x="447911" y="2908340"/>
            <a:ext cx="2425453" cy="14875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FS ⋅</a:t>
            </a: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θ</a:t>
            </a:r>
            <a:r>
              <a:rPr lang="de-CH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X,min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= </a:t>
            </a: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CH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fr-CH" sz="1600" b="1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FS </a:t>
            </a: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= </a:t>
            </a: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CH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X,dim</a:t>
            </a:r>
            <a:r>
              <a:rPr lang="fr-CH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CH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 </a:t>
            </a: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de-CH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X,min</a:t>
            </a:r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FS = µ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max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.</a:t>
            </a: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CH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X,dim</a:t>
            </a:r>
            <a:endParaRPr lang="fr-FR" sz="1600" b="1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ZoneTexte 15">
            <a:extLst>
              <a:ext uri="{FF2B5EF4-FFF2-40B4-BE49-F238E27FC236}">
                <a16:creationId xmlns:a16="http://schemas.microsoft.com/office/drawing/2014/main" id="{BA5CF59C-9ABA-D119-9FCA-6F9F3EFD400A}"/>
              </a:ext>
            </a:extLst>
          </p:cNvPr>
          <p:cNvSpPr txBox="1"/>
          <p:nvPr/>
        </p:nvSpPr>
        <p:spPr>
          <a:xfrm>
            <a:off x="3663839" y="3219822"/>
            <a:ext cx="492961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tabLst>
                <a:tab pos="3587750" algn="l"/>
              </a:tabLst>
            </a:pP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Éviter le lessivage des nitrifiantes	|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FS = 1</a:t>
            </a:r>
          </a:p>
          <a:p>
            <a:pPr>
              <a:spcAft>
                <a:spcPts val="0"/>
              </a:spcAft>
              <a:tabLst>
                <a:tab pos="3587750" algn="l"/>
              </a:tabLst>
            </a:pP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</a:rPr>
              <a:t>Petite STEP (≤ 5000 EH)	|</a:t>
            </a:r>
            <a:r>
              <a:rPr lang="fr-FR" sz="1600" dirty="0">
                <a:solidFill>
                  <a:schemeClr val="accent4"/>
                </a:solidFill>
                <a:latin typeface="Arial" panose="020B0604020202020204" pitchFamily="34" charset="0"/>
              </a:rPr>
              <a:t> FS = 3</a:t>
            </a:r>
          </a:p>
          <a:p>
            <a:pPr>
              <a:spcAft>
                <a:spcPts val="0"/>
              </a:spcAft>
              <a:tabLst>
                <a:tab pos="3587750" algn="l"/>
              </a:tabLst>
            </a:pP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</a:rPr>
              <a:t>Moyenne STEP (5’000 – 50’000 EH) 	|</a:t>
            </a:r>
            <a:r>
              <a:rPr lang="fr-FR" sz="1600" dirty="0">
                <a:solidFill>
                  <a:schemeClr val="accent4"/>
                </a:solidFill>
                <a:latin typeface="Arial" panose="020B0604020202020204" pitchFamily="34" charset="0"/>
              </a:rPr>
              <a:t> FS = 2,5</a:t>
            </a:r>
          </a:p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3587750" algn="l"/>
              </a:tabLst>
            </a:pP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</a:rPr>
              <a:t>Grande STEP (&gt; 50’000) 	| </a:t>
            </a:r>
            <a:r>
              <a:rPr lang="fr-FR" sz="1600" dirty="0">
                <a:solidFill>
                  <a:schemeClr val="accent4"/>
                </a:solidFill>
                <a:latin typeface="Arial" panose="020B0604020202020204" pitchFamily="34" charset="0"/>
              </a:rPr>
              <a:t>FS = 2</a:t>
            </a:r>
          </a:p>
          <a:p>
            <a:pPr>
              <a:spcAft>
                <a:spcPts val="0"/>
              </a:spcAft>
              <a:tabLst>
                <a:tab pos="3587750" algn="l"/>
              </a:tabLst>
            </a:pPr>
            <a:endParaRPr lang="fr-FR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D78A4C-FEEE-35EE-B87D-DB1253643CA2}"/>
              </a:ext>
            </a:extLst>
          </p:cNvPr>
          <p:cNvSpPr txBox="1"/>
          <p:nvPr/>
        </p:nvSpPr>
        <p:spPr>
          <a:xfrm>
            <a:off x="447911" y="1415215"/>
            <a:ext cx="3092513" cy="83099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FS &gt; F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NH4,max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 F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NH4,moy</a:t>
            </a:r>
          </a:p>
          <a:p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Soit µ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max </a:t>
            </a:r>
            <a:r>
              <a:rPr lang="fr-CH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&gt; F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NH4,max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 F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NH4,moy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1C494C74-4921-52F7-B4F4-3E4BF303E3C6}"/>
              </a:ext>
            </a:extLst>
          </p:cNvPr>
          <p:cNvSpPr txBox="1">
            <a:spLocks/>
          </p:cNvSpPr>
          <p:nvPr/>
        </p:nvSpPr>
        <p:spPr bwMode="auto">
          <a:xfrm>
            <a:off x="5244789" y="4404747"/>
            <a:ext cx="3647691" cy="6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u="sng" dirty="0">
                <a:solidFill>
                  <a:schemeClr val="bg1"/>
                </a:solidFill>
              </a:rPr>
              <a:t>Le facteur de sureté diminue généralement lorsque la taille du réseau d’assainissement augmente.</a:t>
            </a:r>
            <a:endParaRPr lang="fr-CH" sz="1200" b="0" u="sng" baseline="30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ACFB01-4E2B-DEF6-6C1E-F9E571EBAAF5}"/>
              </a:ext>
            </a:extLst>
          </p:cNvPr>
          <p:cNvSpPr/>
          <p:nvPr/>
        </p:nvSpPr>
        <p:spPr>
          <a:xfrm>
            <a:off x="4207106" y="4470351"/>
            <a:ext cx="4156601" cy="538472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8A48DA3F-44E7-B83E-2AB7-B0A4B872D874}"/>
              </a:ext>
            </a:extLst>
          </p:cNvPr>
          <p:cNvSpPr txBox="1">
            <a:spLocks/>
          </p:cNvSpPr>
          <p:nvPr/>
        </p:nvSpPr>
        <p:spPr bwMode="auto">
          <a:xfrm>
            <a:off x="4644008" y="4407823"/>
            <a:ext cx="3647691" cy="6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Le facteur de sureté diminue généralement lorsque la taille du réseau d’assainissement augmente.</a:t>
            </a:r>
            <a:endParaRPr lang="fr-CH" sz="1200" b="0" baseline="30000" dirty="0">
              <a:solidFill>
                <a:schemeClr val="bg1"/>
              </a:solidFill>
            </a:endParaRPr>
          </a:p>
        </p:txBody>
      </p:sp>
      <p:grpSp>
        <p:nvGrpSpPr>
          <p:cNvPr id="9" name="Group 1106">
            <a:extLst>
              <a:ext uri="{FF2B5EF4-FFF2-40B4-BE49-F238E27FC236}">
                <a16:creationId xmlns:a16="http://schemas.microsoft.com/office/drawing/2014/main" id="{577E15E6-1328-D7AE-D6FB-12A1DAF4C794}"/>
              </a:ext>
            </a:extLst>
          </p:cNvPr>
          <p:cNvGrpSpPr>
            <a:grpSpLocks noChangeAspect="1"/>
          </p:cNvGrpSpPr>
          <p:nvPr/>
        </p:nvGrpSpPr>
        <p:grpSpPr>
          <a:xfrm>
            <a:off x="4353604" y="4560074"/>
            <a:ext cx="252000" cy="341862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10" name="Freeform 428">
              <a:extLst>
                <a:ext uri="{FF2B5EF4-FFF2-40B4-BE49-F238E27FC236}">
                  <a16:creationId xmlns:a16="http://schemas.microsoft.com/office/drawing/2014/main" id="{13D21041-6190-8274-5716-9143656BC8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29">
              <a:extLst>
                <a:ext uri="{FF2B5EF4-FFF2-40B4-BE49-F238E27FC236}">
                  <a16:creationId xmlns:a16="http://schemas.microsoft.com/office/drawing/2014/main" id="{15C9C0E2-291F-47BF-002D-D2CCA4A59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ZoneTexte 14">
            <a:extLst>
              <a:ext uri="{FF2B5EF4-FFF2-40B4-BE49-F238E27FC236}">
                <a16:creationId xmlns:a16="http://schemas.microsoft.com/office/drawing/2014/main" id="{2BB6973B-85D9-C455-58D4-B36295B522D0}"/>
              </a:ext>
            </a:extLst>
          </p:cNvPr>
          <p:cNvSpPr txBox="1"/>
          <p:nvPr/>
        </p:nvSpPr>
        <p:spPr>
          <a:xfrm>
            <a:off x="3777787" y="1455753"/>
            <a:ext cx="51170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FS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facteur de sureté [-]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max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taux de croissance maximal des bactéries [j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-1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FR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x,dim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âge de boue du système [j]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52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Facteur de sureté (FS)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Définition</a:t>
            </a:r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83DFF848-588A-5AC6-8074-6B711027EE75}"/>
              </a:ext>
            </a:extLst>
          </p:cNvPr>
          <p:cNvGrpSpPr/>
          <p:nvPr/>
        </p:nvGrpSpPr>
        <p:grpSpPr>
          <a:xfrm>
            <a:off x="4775428" y="1429968"/>
            <a:ext cx="2647480" cy="2740930"/>
            <a:chOff x="4775428" y="1429968"/>
            <a:chExt cx="2647480" cy="274093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7D93A00-7D3D-DA53-2EA7-C1F97FBBF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179" y="1554457"/>
              <a:ext cx="2183105" cy="2087440"/>
            </a:xfrm>
            <a:custGeom>
              <a:avLst/>
              <a:gdLst>
                <a:gd name="T0" fmla="*/ 0 w 2324"/>
                <a:gd name="T1" fmla="*/ 0 h 2532"/>
                <a:gd name="T2" fmla="*/ 2323 w 2324"/>
                <a:gd name="T3" fmla="*/ 0 h 2532"/>
                <a:gd name="T4" fmla="*/ 2323 w 2324"/>
                <a:gd name="T5" fmla="*/ 2531 h 2532"/>
                <a:gd name="T6" fmla="*/ 0 w 2324"/>
                <a:gd name="T7" fmla="*/ 2531 h 2532"/>
                <a:gd name="T8" fmla="*/ 0 w 2324"/>
                <a:gd name="T9" fmla="*/ 0 h 25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24"/>
                <a:gd name="T16" fmla="*/ 0 h 2532"/>
                <a:gd name="T17" fmla="*/ 2324 w 2324"/>
                <a:gd name="T18" fmla="*/ 2532 h 25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24" h="2532">
                  <a:moveTo>
                    <a:pt x="0" y="0"/>
                  </a:moveTo>
                  <a:lnTo>
                    <a:pt x="2323" y="0"/>
                  </a:lnTo>
                  <a:lnTo>
                    <a:pt x="2323" y="2531"/>
                  </a:lnTo>
                  <a:lnTo>
                    <a:pt x="0" y="2531"/>
                  </a:ln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F29E4D33-3AFC-76DC-B11F-478B4D38E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3502569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D5051A8C-6818-9E6F-7CDA-AD729EC93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3362418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27D0F1D8-46C4-F3A9-9292-F2ED5AD41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3223914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6A472310-B6B1-FF33-EDDA-D56ED072B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3084587"/>
              <a:ext cx="4603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062BDA45-FE06-4A7E-AC77-703D04682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2946084"/>
              <a:ext cx="4603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B32A247B-F87A-4792-24CC-B811F6EAC0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2805931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5A9467E4-9070-2F39-EB52-42555C914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2667429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E3AE5C12-46FA-ECE5-67DF-D62E66CDA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2528101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714CC749-3C5E-F4BC-BB20-EBAF102D6A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2389598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C6ECC4DE-6170-3FE4-0BF2-2CE984D625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2249446"/>
              <a:ext cx="4603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3BD1761D-9AF7-B03F-0643-822163C99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2110943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3B194309-E970-2707-C613-B7262A33FF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1971615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5EBD8382-7D99-7A5A-A6F9-5640A6700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1833112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53EED79D-2261-546E-3068-312D4DB93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9179" y="1692960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CF77074A-0DCD-93FF-127B-C78C668738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71418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F81F995D-BA25-378E-6B89-6A0F33068F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53656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D0557696-F03E-5443-B8F9-0EED6AF98E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34016" y="3600676"/>
              <a:ext cx="0" cy="403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918F2DC2-8AA1-6C55-ECB7-8FA465B9C0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6254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5ECCA62B-B7AF-4801-5EE4-258CF54A98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98493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2B4ADEC6-5F36-B606-9EB4-12EBC37829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81671" y="3600676"/>
              <a:ext cx="0" cy="403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45777DF9-37A9-3E02-FFD7-110DF81892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61091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31">
              <a:extLst>
                <a:ext uri="{FF2B5EF4-FFF2-40B4-BE49-F238E27FC236}">
                  <a16:creationId xmlns:a16="http://schemas.microsoft.com/office/drawing/2014/main" id="{648D9D5A-291D-227F-7E02-1981D93E7B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43330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5003F6E7-25DE-0170-89C8-AA2EC0FF49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6508" y="3600676"/>
              <a:ext cx="0" cy="403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Line 33">
              <a:extLst>
                <a:ext uri="{FF2B5EF4-FFF2-40B4-BE49-F238E27FC236}">
                  <a16:creationId xmlns:a16="http://schemas.microsoft.com/office/drawing/2014/main" id="{1560EB09-AF3C-ECF3-6227-53F3CF1DF9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08746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9D5E59A8-C00C-A7F1-C9E5-5D96E95764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9106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70213889-887F-4F31-A9BC-C19A69CC47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26508" y="3585012"/>
              <a:ext cx="0" cy="5606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DCF7F0E-06E2-3749-423B-51F449D71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179" y="2415980"/>
              <a:ext cx="2183105" cy="947263"/>
            </a:xfrm>
            <a:custGeom>
              <a:avLst/>
              <a:gdLst>
                <a:gd name="T0" fmla="*/ 0 w 2324"/>
                <a:gd name="T1" fmla="*/ 811 h 1149"/>
                <a:gd name="T2" fmla="*/ 194 w 2324"/>
                <a:gd name="T3" fmla="*/ 811 h 1149"/>
                <a:gd name="T4" fmla="*/ 194 w 2324"/>
                <a:gd name="T5" fmla="*/ 1022 h 1149"/>
                <a:gd name="T6" fmla="*/ 388 w 2324"/>
                <a:gd name="T7" fmla="*/ 1022 h 1149"/>
                <a:gd name="T8" fmla="*/ 388 w 2324"/>
                <a:gd name="T9" fmla="*/ 1148 h 1149"/>
                <a:gd name="T10" fmla="*/ 580 w 2324"/>
                <a:gd name="T11" fmla="*/ 1148 h 1149"/>
                <a:gd name="T12" fmla="*/ 580 w 2324"/>
                <a:gd name="T13" fmla="*/ 727 h 1149"/>
                <a:gd name="T14" fmla="*/ 774 w 2324"/>
                <a:gd name="T15" fmla="*/ 727 h 1149"/>
                <a:gd name="T16" fmla="*/ 774 w 2324"/>
                <a:gd name="T17" fmla="*/ 0 h 1149"/>
                <a:gd name="T18" fmla="*/ 968 w 2324"/>
                <a:gd name="T19" fmla="*/ 0 h 1149"/>
                <a:gd name="T20" fmla="*/ 968 w 2324"/>
                <a:gd name="T21" fmla="*/ 423 h 1149"/>
                <a:gd name="T22" fmla="*/ 1163 w 2324"/>
                <a:gd name="T23" fmla="*/ 423 h 1149"/>
                <a:gd name="T24" fmla="*/ 1163 w 2324"/>
                <a:gd name="T25" fmla="*/ 609 h 1149"/>
                <a:gd name="T26" fmla="*/ 1354 w 2324"/>
                <a:gd name="T27" fmla="*/ 609 h 1149"/>
                <a:gd name="T28" fmla="*/ 1354 w 2324"/>
                <a:gd name="T29" fmla="*/ 591 h 1149"/>
                <a:gd name="T30" fmla="*/ 1548 w 2324"/>
                <a:gd name="T31" fmla="*/ 591 h 1149"/>
                <a:gd name="T32" fmla="*/ 1548 w 2324"/>
                <a:gd name="T33" fmla="*/ 651 h 1149"/>
                <a:gd name="T34" fmla="*/ 1743 w 2324"/>
                <a:gd name="T35" fmla="*/ 651 h 1149"/>
                <a:gd name="T36" fmla="*/ 1743 w 2324"/>
                <a:gd name="T37" fmla="*/ 483 h 1149"/>
                <a:gd name="T38" fmla="*/ 1937 w 2324"/>
                <a:gd name="T39" fmla="*/ 483 h 1149"/>
                <a:gd name="T40" fmla="*/ 1937 w 2324"/>
                <a:gd name="T41" fmla="*/ 583 h 1149"/>
                <a:gd name="T42" fmla="*/ 2129 w 2324"/>
                <a:gd name="T43" fmla="*/ 583 h 1149"/>
                <a:gd name="T44" fmla="*/ 2129 w 2324"/>
                <a:gd name="T45" fmla="*/ 659 h 1149"/>
                <a:gd name="T46" fmla="*/ 2323 w 2324"/>
                <a:gd name="T47" fmla="*/ 659 h 11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24"/>
                <a:gd name="T73" fmla="*/ 0 h 1149"/>
                <a:gd name="T74" fmla="*/ 2324 w 2324"/>
                <a:gd name="T75" fmla="*/ 1149 h 114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24" h="1149">
                  <a:moveTo>
                    <a:pt x="0" y="811"/>
                  </a:moveTo>
                  <a:lnTo>
                    <a:pt x="194" y="811"/>
                  </a:lnTo>
                  <a:lnTo>
                    <a:pt x="194" y="1022"/>
                  </a:lnTo>
                  <a:lnTo>
                    <a:pt x="388" y="1022"/>
                  </a:lnTo>
                  <a:lnTo>
                    <a:pt x="388" y="1148"/>
                  </a:lnTo>
                  <a:lnTo>
                    <a:pt x="580" y="1148"/>
                  </a:lnTo>
                  <a:lnTo>
                    <a:pt x="580" y="727"/>
                  </a:lnTo>
                  <a:lnTo>
                    <a:pt x="774" y="727"/>
                  </a:lnTo>
                  <a:lnTo>
                    <a:pt x="774" y="0"/>
                  </a:lnTo>
                  <a:lnTo>
                    <a:pt x="968" y="0"/>
                  </a:lnTo>
                  <a:lnTo>
                    <a:pt x="968" y="423"/>
                  </a:lnTo>
                  <a:lnTo>
                    <a:pt x="1163" y="423"/>
                  </a:lnTo>
                  <a:lnTo>
                    <a:pt x="1163" y="609"/>
                  </a:lnTo>
                  <a:lnTo>
                    <a:pt x="1354" y="609"/>
                  </a:lnTo>
                  <a:lnTo>
                    <a:pt x="1354" y="591"/>
                  </a:lnTo>
                  <a:lnTo>
                    <a:pt x="1548" y="591"/>
                  </a:lnTo>
                  <a:lnTo>
                    <a:pt x="1548" y="651"/>
                  </a:lnTo>
                  <a:lnTo>
                    <a:pt x="1743" y="651"/>
                  </a:lnTo>
                  <a:lnTo>
                    <a:pt x="1743" y="483"/>
                  </a:lnTo>
                  <a:lnTo>
                    <a:pt x="1937" y="483"/>
                  </a:lnTo>
                  <a:lnTo>
                    <a:pt x="1937" y="583"/>
                  </a:lnTo>
                  <a:lnTo>
                    <a:pt x="2129" y="583"/>
                  </a:lnTo>
                  <a:lnTo>
                    <a:pt x="2129" y="659"/>
                  </a:lnTo>
                  <a:lnTo>
                    <a:pt x="2323" y="659"/>
                  </a:lnTo>
                </a:path>
              </a:pathLst>
            </a:custGeom>
            <a:noFill/>
            <a:ln w="19050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8CE7012-0955-13E2-8002-40E48D71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428" y="3517409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E34BDD-283E-A033-5A25-9CC8443EB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428" y="2822420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41BF40-32A3-D8A4-5763-80FD257CD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428" y="2124957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CE7D6F5-66BA-F512-EE74-BF3A9F58A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428" y="1429968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7A5EB97-507E-0AB3-8B44-422023726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091" y="3699514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5CFD342-5BE9-462D-7554-9E8782905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7866" y="3699514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F52371C-E5F0-2DA1-09C1-8AA9C6D8A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2917" y="3699514"/>
              <a:ext cx="309379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12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82D8D8D-2275-9527-88FC-ACE41AD8E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755" y="3699514"/>
              <a:ext cx="309379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18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AC314D1-A7B2-0593-C6D5-A8F499EEC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529" y="3699514"/>
              <a:ext cx="309379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24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3848482-2304-6A66-E04E-3B741E210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6342" y="1565043"/>
              <a:ext cx="1001876" cy="4655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5250" tIns="47625" rIns="95250" bIns="47625">
              <a:spAutoFit/>
            </a:bodyPr>
            <a:lstStyle/>
            <a:p>
              <a:pPr algn="r" defTabSz="1289447"/>
              <a:r>
                <a:rPr lang="de-CH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350’000 EH</a:t>
              </a:r>
            </a:p>
            <a:p>
              <a:pPr algn="r" defTabSz="1289447"/>
              <a:r>
                <a:rPr lang="de-CH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2’900 </a:t>
              </a:r>
              <a:r>
                <a:rPr lang="de-CH" sz="1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kgN</a:t>
              </a:r>
              <a:r>
                <a:rPr lang="de-CH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/j</a:t>
              </a:r>
              <a:endParaRPr lang="de-CH" sz="1200" baseline="30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" name="Rectangle 93">
              <a:extLst>
                <a:ext uri="{FF2B5EF4-FFF2-40B4-BE49-F238E27FC236}">
                  <a16:creationId xmlns:a16="http://schemas.microsoft.com/office/drawing/2014/main" id="{131C084C-DBAD-E06E-8593-0A8849B8A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2536" y="3890052"/>
              <a:ext cx="916726" cy="280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50" tIns="47625" rIns="95250" bIns="47625">
              <a:spAutoFit/>
            </a:bodyPr>
            <a:lstStyle/>
            <a:p>
              <a:pPr defTabSz="1289447"/>
              <a:r>
                <a:rPr lang="de-CH" sz="12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Temps</a:t>
              </a:r>
              <a:r>
                <a:rPr lang="de-CH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(h)</a:t>
              </a:r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5FDB5153-C9BF-6261-FC84-EC4391AC7A53}"/>
              </a:ext>
            </a:extLst>
          </p:cNvPr>
          <p:cNvGrpSpPr/>
          <p:nvPr/>
        </p:nvGrpSpPr>
        <p:grpSpPr>
          <a:xfrm>
            <a:off x="1461829" y="1148016"/>
            <a:ext cx="2935357" cy="3022275"/>
            <a:chOff x="1461829" y="1148016"/>
            <a:chExt cx="2935357" cy="3022275"/>
          </a:xfrm>
        </p:grpSpPr>
        <p:sp>
          <p:nvSpPr>
            <p:cNvPr id="65" name="Line 64">
              <a:extLst>
                <a:ext uri="{FF2B5EF4-FFF2-40B4-BE49-F238E27FC236}">
                  <a16:creationId xmlns:a16="http://schemas.microsoft.com/office/drawing/2014/main" id="{B7C1CD22-36FC-0400-3813-A7E0E2047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2946084"/>
              <a:ext cx="6387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A7751C9-9810-CA9F-0AFA-71F9CAD18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456" y="1554457"/>
              <a:ext cx="2183105" cy="2087440"/>
            </a:xfrm>
            <a:custGeom>
              <a:avLst/>
              <a:gdLst>
                <a:gd name="T0" fmla="*/ 0 w 2324"/>
                <a:gd name="T1" fmla="*/ 0 h 2532"/>
                <a:gd name="T2" fmla="*/ 2323 w 2324"/>
                <a:gd name="T3" fmla="*/ 0 h 2532"/>
                <a:gd name="T4" fmla="*/ 2323 w 2324"/>
                <a:gd name="T5" fmla="*/ 2531 h 2532"/>
                <a:gd name="T6" fmla="*/ 0 w 2324"/>
                <a:gd name="T7" fmla="*/ 2531 h 2532"/>
                <a:gd name="T8" fmla="*/ 0 w 2324"/>
                <a:gd name="T9" fmla="*/ 0 h 25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24"/>
                <a:gd name="T16" fmla="*/ 0 h 2532"/>
                <a:gd name="T17" fmla="*/ 2324 w 2324"/>
                <a:gd name="T18" fmla="*/ 2532 h 25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24" h="2532">
                  <a:moveTo>
                    <a:pt x="0" y="0"/>
                  </a:moveTo>
                  <a:lnTo>
                    <a:pt x="2323" y="0"/>
                  </a:lnTo>
                  <a:lnTo>
                    <a:pt x="2323" y="2531"/>
                  </a:lnTo>
                  <a:lnTo>
                    <a:pt x="0" y="25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9050" cap="rnd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Line 49">
              <a:extLst>
                <a:ext uri="{FF2B5EF4-FFF2-40B4-BE49-F238E27FC236}">
                  <a16:creationId xmlns:a16="http://schemas.microsoft.com/office/drawing/2014/main" id="{BD0026EC-40E2-7900-E5CF-B79356ED4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3502569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Line 50">
              <a:extLst>
                <a:ext uri="{FF2B5EF4-FFF2-40B4-BE49-F238E27FC236}">
                  <a16:creationId xmlns:a16="http://schemas.microsoft.com/office/drawing/2014/main" id="{2473EF87-42D6-9B32-F127-E69ECC804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3362418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Line 51">
              <a:extLst>
                <a:ext uri="{FF2B5EF4-FFF2-40B4-BE49-F238E27FC236}">
                  <a16:creationId xmlns:a16="http://schemas.microsoft.com/office/drawing/2014/main" id="{E6DFB06C-841D-237A-E0D9-EDF2F8D571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3223914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Line 52">
              <a:extLst>
                <a:ext uri="{FF2B5EF4-FFF2-40B4-BE49-F238E27FC236}">
                  <a16:creationId xmlns:a16="http://schemas.microsoft.com/office/drawing/2014/main" id="{79C1E30F-9BF6-284A-2D94-C939346098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3084587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Line 53">
              <a:extLst>
                <a:ext uri="{FF2B5EF4-FFF2-40B4-BE49-F238E27FC236}">
                  <a16:creationId xmlns:a16="http://schemas.microsoft.com/office/drawing/2014/main" id="{7E286073-42C2-5541-CC67-56C9CB26AE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2946084"/>
              <a:ext cx="4603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Line 54">
              <a:extLst>
                <a:ext uri="{FF2B5EF4-FFF2-40B4-BE49-F238E27FC236}">
                  <a16:creationId xmlns:a16="http://schemas.microsoft.com/office/drawing/2014/main" id="{FD2EEC9F-7AC2-E760-B7B9-DC6D59578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2805931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Line 55">
              <a:extLst>
                <a:ext uri="{FF2B5EF4-FFF2-40B4-BE49-F238E27FC236}">
                  <a16:creationId xmlns:a16="http://schemas.microsoft.com/office/drawing/2014/main" id="{615795D2-3669-ACBF-75FB-CD78573E3B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2667429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Line 56">
              <a:extLst>
                <a:ext uri="{FF2B5EF4-FFF2-40B4-BE49-F238E27FC236}">
                  <a16:creationId xmlns:a16="http://schemas.microsoft.com/office/drawing/2014/main" id="{A5365743-892E-BAED-F623-34F6588C7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2528101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Line 57">
              <a:extLst>
                <a:ext uri="{FF2B5EF4-FFF2-40B4-BE49-F238E27FC236}">
                  <a16:creationId xmlns:a16="http://schemas.microsoft.com/office/drawing/2014/main" id="{4039A2B6-A85C-AEB5-ABBC-F9ABCA718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2389598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1C39F02A-DDEE-247A-08DD-D4371A403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2249446"/>
              <a:ext cx="4603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Line 59">
              <a:extLst>
                <a:ext uri="{FF2B5EF4-FFF2-40B4-BE49-F238E27FC236}">
                  <a16:creationId xmlns:a16="http://schemas.microsoft.com/office/drawing/2014/main" id="{C102B197-7931-773C-BC60-14569EC1BD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2110943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Line 60">
              <a:extLst>
                <a:ext uri="{FF2B5EF4-FFF2-40B4-BE49-F238E27FC236}">
                  <a16:creationId xmlns:a16="http://schemas.microsoft.com/office/drawing/2014/main" id="{F4EA4BF1-6FB0-2DB2-6229-25759C8C8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1971615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Line 61">
              <a:extLst>
                <a:ext uri="{FF2B5EF4-FFF2-40B4-BE49-F238E27FC236}">
                  <a16:creationId xmlns:a16="http://schemas.microsoft.com/office/drawing/2014/main" id="{D6C4DB74-9C53-7E3B-5769-9C86994A3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1833112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C772AAB9-2584-02B4-8650-B301A9D413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3456" y="1692960"/>
              <a:ext cx="4603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Line 67">
              <a:extLst>
                <a:ext uri="{FF2B5EF4-FFF2-40B4-BE49-F238E27FC236}">
                  <a16:creationId xmlns:a16="http://schemas.microsoft.com/office/drawing/2014/main" id="{41DA203E-FC74-6BBB-B13C-4931FA2CAF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45694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Line 68">
              <a:extLst>
                <a:ext uri="{FF2B5EF4-FFF2-40B4-BE49-F238E27FC236}">
                  <a16:creationId xmlns:a16="http://schemas.microsoft.com/office/drawing/2014/main" id="{02C48FBF-0998-9C55-DE71-B1C9372E48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7933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Line 69">
              <a:extLst>
                <a:ext uri="{FF2B5EF4-FFF2-40B4-BE49-F238E27FC236}">
                  <a16:creationId xmlns:a16="http://schemas.microsoft.com/office/drawing/2014/main" id="{C7E2E178-DF6B-1ED1-9068-B41F4A4B8C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08292" y="3600676"/>
              <a:ext cx="0" cy="403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Line 70">
              <a:extLst>
                <a:ext uri="{FF2B5EF4-FFF2-40B4-BE49-F238E27FC236}">
                  <a16:creationId xmlns:a16="http://schemas.microsoft.com/office/drawing/2014/main" id="{35703341-990F-E460-8427-3EEEF16725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0531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Line 71">
              <a:extLst>
                <a:ext uri="{FF2B5EF4-FFF2-40B4-BE49-F238E27FC236}">
                  <a16:creationId xmlns:a16="http://schemas.microsoft.com/office/drawing/2014/main" id="{F221B462-AC10-DE84-62B9-1DE43E8032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2770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Line 72">
              <a:extLst>
                <a:ext uri="{FF2B5EF4-FFF2-40B4-BE49-F238E27FC236}">
                  <a16:creationId xmlns:a16="http://schemas.microsoft.com/office/drawing/2014/main" id="{CC6CF816-FFE8-CEFD-E452-EFC2B20C02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5948" y="3600676"/>
              <a:ext cx="0" cy="403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Line 73">
              <a:extLst>
                <a:ext uri="{FF2B5EF4-FFF2-40B4-BE49-F238E27FC236}">
                  <a16:creationId xmlns:a16="http://schemas.microsoft.com/office/drawing/2014/main" id="{2B876A09-8B29-142A-386C-3772966B2F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5368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Line 74">
              <a:extLst>
                <a:ext uri="{FF2B5EF4-FFF2-40B4-BE49-F238E27FC236}">
                  <a16:creationId xmlns:a16="http://schemas.microsoft.com/office/drawing/2014/main" id="{0272DC81-2A56-13E3-CEE6-E7B609CF92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7606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Line 75">
              <a:extLst>
                <a:ext uri="{FF2B5EF4-FFF2-40B4-BE49-F238E27FC236}">
                  <a16:creationId xmlns:a16="http://schemas.microsoft.com/office/drawing/2014/main" id="{F866A774-D964-B81D-2E50-422377D3CB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00784" y="3600676"/>
              <a:ext cx="0" cy="403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Line 76">
              <a:extLst>
                <a:ext uri="{FF2B5EF4-FFF2-40B4-BE49-F238E27FC236}">
                  <a16:creationId xmlns:a16="http://schemas.microsoft.com/office/drawing/2014/main" id="{F78EAB0C-C0C1-5538-980B-2BE48FAC60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3023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Line 77">
              <a:extLst>
                <a:ext uri="{FF2B5EF4-FFF2-40B4-BE49-F238E27FC236}">
                  <a16:creationId xmlns:a16="http://schemas.microsoft.com/office/drawing/2014/main" id="{F1D41F21-214A-7219-BD9B-95EF0BDB5D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3382" y="3600676"/>
              <a:ext cx="0" cy="403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12322E1B-8C1C-0DCF-23E7-0E0319E1C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456" y="1601449"/>
              <a:ext cx="2183105" cy="1859075"/>
            </a:xfrm>
            <a:custGeom>
              <a:avLst/>
              <a:gdLst>
                <a:gd name="T0" fmla="*/ 0 w 2324"/>
                <a:gd name="T1" fmla="*/ 2036 h 2255"/>
                <a:gd name="T2" fmla="*/ 194 w 2324"/>
                <a:gd name="T3" fmla="*/ 2036 h 2255"/>
                <a:gd name="T4" fmla="*/ 194 w 2324"/>
                <a:gd name="T5" fmla="*/ 2254 h 2255"/>
                <a:gd name="T6" fmla="*/ 388 w 2324"/>
                <a:gd name="T7" fmla="*/ 2254 h 2255"/>
                <a:gd name="T8" fmla="*/ 388 w 2324"/>
                <a:gd name="T9" fmla="*/ 2162 h 2255"/>
                <a:gd name="T10" fmla="*/ 580 w 2324"/>
                <a:gd name="T11" fmla="*/ 2162 h 2255"/>
                <a:gd name="T12" fmla="*/ 580 w 2324"/>
                <a:gd name="T13" fmla="*/ 0 h 2255"/>
                <a:gd name="T14" fmla="*/ 774 w 2324"/>
                <a:gd name="T15" fmla="*/ 0 h 2255"/>
                <a:gd name="T16" fmla="*/ 774 w 2324"/>
                <a:gd name="T17" fmla="*/ 914 h 2255"/>
                <a:gd name="T18" fmla="*/ 968 w 2324"/>
                <a:gd name="T19" fmla="*/ 914 h 2255"/>
                <a:gd name="T20" fmla="*/ 968 w 2324"/>
                <a:gd name="T21" fmla="*/ 1826 h 2255"/>
                <a:gd name="T22" fmla="*/ 1163 w 2324"/>
                <a:gd name="T23" fmla="*/ 1826 h 2255"/>
                <a:gd name="T24" fmla="*/ 1163 w 2324"/>
                <a:gd name="T25" fmla="*/ 1655 h 2255"/>
                <a:gd name="T26" fmla="*/ 1354 w 2324"/>
                <a:gd name="T27" fmla="*/ 1655 h 2255"/>
                <a:gd name="T28" fmla="*/ 1354 w 2324"/>
                <a:gd name="T29" fmla="*/ 1883 h 2255"/>
                <a:gd name="T30" fmla="*/ 1548 w 2324"/>
                <a:gd name="T31" fmla="*/ 1883 h 2255"/>
                <a:gd name="T32" fmla="*/ 1548 w 2324"/>
                <a:gd name="T33" fmla="*/ 1868 h 2255"/>
                <a:gd name="T34" fmla="*/ 1743 w 2324"/>
                <a:gd name="T35" fmla="*/ 1868 h 2255"/>
                <a:gd name="T36" fmla="*/ 1743 w 2324"/>
                <a:gd name="T37" fmla="*/ 1563 h 2255"/>
                <a:gd name="T38" fmla="*/ 1937 w 2324"/>
                <a:gd name="T39" fmla="*/ 1563 h 2255"/>
                <a:gd name="T40" fmla="*/ 1937 w 2324"/>
                <a:gd name="T41" fmla="*/ 1739 h 2255"/>
                <a:gd name="T42" fmla="*/ 2129 w 2324"/>
                <a:gd name="T43" fmla="*/ 1739 h 2255"/>
                <a:gd name="T44" fmla="*/ 2129 w 2324"/>
                <a:gd name="T45" fmla="*/ 1665 h 2255"/>
                <a:gd name="T46" fmla="*/ 2323 w 2324"/>
                <a:gd name="T47" fmla="*/ 1665 h 22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24"/>
                <a:gd name="T73" fmla="*/ 0 h 2255"/>
                <a:gd name="T74" fmla="*/ 2324 w 2324"/>
                <a:gd name="T75" fmla="*/ 2255 h 22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24" h="2255">
                  <a:moveTo>
                    <a:pt x="0" y="2036"/>
                  </a:moveTo>
                  <a:lnTo>
                    <a:pt x="194" y="2036"/>
                  </a:lnTo>
                  <a:lnTo>
                    <a:pt x="194" y="2254"/>
                  </a:lnTo>
                  <a:lnTo>
                    <a:pt x="388" y="2254"/>
                  </a:lnTo>
                  <a:lnTo>
                    <a:pt x="388" y="2162"/>
                  </a:lnTo>
                  <a:lnTo>
                    <a:pt x="580" y="2162"/>
                  </a:lnTo>
                  <a:lnTo>
                    <a:pt x="580" y="0"/>
                  </a:lnTo>
                  <a:lnTo>
                    <a:pt x="774" y="0"/>
                  </a:lnTo>
                  <a:lnTo>
                    <a:pt x="774" y="914"/>
                  </a:lnTo>
                  <a:lnTo>
                    <a:pt x="968" y="914"/>
                  </a:lnTo>
                  <a:lnTo>
                    <a:pt x="968" y="1826"/>
                  </a:lnTo>
                  <a:lnTo>
                    <a:pt x="1163" y="1826"/>
                  </a:lnTo>
                  <a:lnTo>
                    <a:pt x="1163" y="1655"/>
                  </a:lnTo>
                  <a:lnTo>
                    <a:pt x="1354" y="1655"/>
                  </a:lnTo>
                  <a:lnTo>
                    <a:pt x="1354" y="1883"/>
                  </a:lnTo>
                  <a:lnTo>
                    <a:pt x="1548" y="1883"/>
                  </a:lnTo>
                  <a:lnTo>
                    <a:pt x="1548" y="1868"/>
                  </a:lnTo>
                  <a:lnTo>
                    <a:pt x="1743" y="1868"/>
                  </a:lnTo>
                  <a:lnTo>
                    <a:pt x="1743" y="1563"/>
                  </a:lnTo>
                  <a:lnTo>
                    <a:pt x="1937" y="1563"/>
                  </a:lnTo>
                  <a:lnTo>
                    <a:pt x="1937" y="1739"/>
                  </a:lnTo>
                  <a:lnTo>
                    <a:pt x="2129" y="1739"/>
                  </a:lnTo>
                  <a:lnTo>
                    <a:pt x="2129" y="1665"/>
                  </a:lnTo>
                  <a:lnTo>
                    <a:pt x="2323" y="1665"/>
                  </a:lnTo>
                </a:path>
              </a:pathLst>
            </a:custGeom>
            <a:noFill/>
            <a:ln w="19050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" name="Rectangle 84">
              <a:extLst>
                <a:ext uri="{FF2B5EF4-FFF2-40B4-BE49-F238E27FC236}">
                  <a16:creationId xmlns:a16="http://schemas.microsoft.com/office/drawing/2014/main" id="{4042240B-F0DC-221B-29AB-C092E7D79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705" y="3517409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87" name="Rectangle 85">
              <a:extLst>
                <a:ext uri="{FF2B5EF4-FFF2-40B4-BE49-F238E27FC236}">
                  <a16:creationId xmlns:a16="http://schemas.microsoft.com/office/drawing/2014/main" id="{852D5386-A99C-347D-3965-78AB2A553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705" y="2822420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8" name="Rectangle 86">
              <a:extLst>
                <a:ext uri="{FF2B5EF4-FFF2-40B4-BE49-F238E27FC236}">
                  <a16:creationId xmlns:a16="http://schemas.microsoft.com/office/drawing/2014/main" id="{1C39D31B-5F5F-BB28-8628-60DC6A500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705" y="2124957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89" name="Rectangle 87">
              <a:extLst>
                <a:ext uri="{FF2B5EF4-FFF2-40B4-BE49-F238E27FC236}">
                  <a16:creationId xmlns:a16="http://schemas.microsoft.com/office/drawing/2014/main" id="{62CB6E78-8C89-9B37-3D9A-C97E500A7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705" y="1429968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90" name="Rectangle 88">
              <a:extLst>
                <a:ext uri="{FF2B5EF4-FFF2-40B4-BE49-F238E27FC236}">
                  <a16:creationId xmlns:a16="http://schemas.microsoft.com/office/drawing/2014/main" id="{43B9A034-5091-2F53-8D14-BC035F9E0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367" y="3699514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91" name="Rectangle 89">
              <a:extLst>
                <a:ext uri="{FF2B5EF4-FFF2-40B4-BE49-F238E27FC236}">
                  <a16:creationId xmlns:a16="http://schemas.microsoft.com/office/drawing/2014/main" id="{C72471D4-A32A-1E1D-4F75-1AE8F1DEF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144" y="3699514"/>
              <a:ext cx="224420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  <p:sp>
          <p:nvSpPr>
            <p:cNvPr id="92" name="Rectangle 90">
              <a:extLst>
                <a:ext uri="{FF2B5EF4-FFF2-40B4-BE49-F238E27FC236}">
                  <a16:creationId xmlns:a16="http://schemas.microsoft.com/office/drawing/2014/main" id="{84F88A22-44FA-61F5-B74E-FE106F366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7194" y="3699514"/>
              <a:ext cx="309379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12</a:t>
              </a:r>
            </a:p>
          </p:txBody>
        </p:sp>
        <p:sp>
          <p:nvSpPr>
            <p:cNvPr id="93" name="Rectangle 91">
              <a:extLst>
                <a:ext uri="{FF2B5EF4-FFF2-40B4-BE49-F238E27FC236}">
                  <a16:creationId xmlns:a16="http://schemas.microsoft.com/office/drawing/2014/main" id="{158B4B2C-D093-520B-B898-EFAB1F196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030" y="3699514"/>
              <a:ext cx="309379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18</a:t>
              </a:r>
            </a:p>
          </p:txBody>
        </p:sp>
        <p:sp>
          <p:nvSpPr>
            <p:cNvPr id="94" name="Rectangle 92">
              <a:extLst>
                <a:ext uri="{FF2B5EF4-FFF2-40B4-BE49-F238E27FC236}">
                  <a16:creationId xmlns:a16="http://schemas.microsoft.com/office/drawing/2014/main" id="{FC825108-9877-A249-D33B-C5FA0B243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807" y="3699514"/>
              <a:ext cx="309379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200">
                  <a:solidFill>
                    <a:srgbClr val="000000"/>
                  </a:solidFill>
                  <a:latin typeface="Arial" panose="020B0604020202020204" pitchFamily="34" charset="0"/>
                </a:rPr>
                <a:t>24</a:t>
              </a:r>
            </a:p>
          </p:txBody>
        </p:sp>
        <p:sp>
          <p:nvSpPr>
            <p:cNvPr id="95" name="Rectangle 93">
              <a:extLst>
                <a:ext uri="{FF2B5EF4-FFF2-40B4-BE49-F238E27FC236}">
                  <a16:creationId xmlns:a16="http://schemas.microsoft.com/office/drawing/2014/main" id="{C1F9743C-5B8A-6DDE-3654-882C890EC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520" y="3889445"/>
              <a:ext cx="916726" cy="280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50" tIns="47625" rIns="95250" bIns="47625">
              <a:spAutoFit/>
            </a:bodyPr>
            <a:lstStyle/>
            <a:p>
              <a:pPr defTabSz="1289447"/>
              <a:r>
                <a:rPr lang="de-CH" sz="1200" b="1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Temps</a:t>
              </a:r>
              <a:r>
                <a:rPr lang="de-CH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 (h)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B6C6A09-F44A-F864-7732-C75CCA7AA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625" y="1148016"/>
              <a:ext cx="192425" cy="34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50" tIns="47625" rIns="95250" bIns="47625">
              <a:spAutoFit/>
            </a:bodyPr>
            <a:lstStyle/>
            <a:p>
              <a:pPr algn="ctr" defTabSz="1289447"/>
              <a:endParaRPr lang="de-CH" sz="16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4CD4E5F-5C1F-4457-0242-C90DF25AE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128" y="1565043"/>
              <a:ext cx="910506" cy="4655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5250" tIns="47625" rIns="95250" bIns="47625">
              <a:spAutoFit/>
            </a:bodyPr>
            <a:lstStyle/>
            <a:p>
              <a:pPr algn="r" defTabSz="1289447"/>
              <a:r>
                <a:rPr lang="de-CH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2’000 EH</a:t>
              </a:r>
            </a:p>
            <a:p>
              <a:pPr algn="r" defTabSz="1289447"/>
              <a:r>
                <a:rPr lang="de-CH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13,6 </a:t>
              </a:r>
              <a:r>
                <a:rPr lang="de-CH" sz="12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kgN</a:t>
              </a:r>
              <a:r>
                <a:rPr lang="de-CH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/j</a:t>
              </a:r>
              <a:endParaRPr lang="de-CH" sz="1200" baseline="30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" name="Rectangle 26">
              <a:extLst>
                <a:ext uri="{FF2B5EF4-FFF2-40B4-BE49-F238E27FC236}">
                  <a16:creationId xmlns:a16="http://schemas.microsoft.com/office/drawing/2014/main" id="{638FA7F5-0F8C-75F6-BB64-107B391ABB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5835" y="2485075"/>
              <a:ext cx="2206385" cy="25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9056" tIns="34529" rIns="69056" bIns="34529">
              <a:spAutoFit/>
            </a:bodyPr>
            <a:lstStyle/>
            <a:p>
              <a:pPr algn="ctr" defTabSz="571500"/>
              <a:r>
                <a:rPr lang="fr-FR" sz="1200" b="1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(F</a:t>
              </a:r>
              <a:r>
                <a:rPr lang="fr-FR" sz="1200" b="1" baseline="-250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NH4,max</a:t>
              </a:r>
              <a:r>
                <a:rPr lang="fr-FR" sz="1200" b="1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) / (F</a:t>
              </a:r>
              <a:r>
                <a:rPr lang="fr-FR" sz="1200" b="1" baseline="-250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NH4,moy</a:t>
              </a:r>
              <a:r>
                <a:rPr lang="fr-FR" sz="1200" b="1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  <a:endParaRPr lang="fr-FR" sz="200" b="1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102" name="ZoneTexte 101">
            <a:extLst>
              <a:ext uri="{FF2B5EF4-FFF2-40B4-BE49-F238E27FC236}">
                <a16:creationId xmlns:a16="http://schemas.microsoft.com/office/drawing/2014/main" id="{F38B4CE0-D71A-451B-D818-78915394A10A}"/>
              </a:ext>
            </a:extLst>
          </p:cNvPr>
          <p:cNvSpPr txBox="1"/>
          <p:nvPr/>
        </p:nvSpPr>
        <p:spPr>
          <a:xfrm>
            <a:off x="736485" y="789262"/>
            <a:ext cx="80778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Choix de la valeur de FS: 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réduire l'effet de la CHARGE VARIABLE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sur les concentrations dans les effluents de sortie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CAFF2C9-C51E-1428-71FF-D5E78127BE0B}"/>
              </a:ext>
            </a:extLst>
          </p:cNvPr>
          <p:cNvSpPr/>
          <p:nvPr/>
        </p:nvSpPr>
        <p:spPr>
          <a:xfrm>
            <a:off x="4807887" y="4467275"/>
            <a:ext cx="4156601" cy="538472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04" name="Titre 2">
            <a:extLst>
              <a:ext uri="{FF2B5EF4-FFF2-40B4-BE49-F238E27FC236}">
                <a16:creationId xmlns:a16="http://schemas.microsoft.com/office/drawing/2014/main" id="{A48D1412-43AA-5DCF-C2F5-92EF7087C6E1}"/>
              </a:ext>
            </a:extLst>
          </p:cNvPr>
          <p:cNvSpPr txBox="1">
            <a:spLocks/>
          </p:cNvSpPr>
          <p:nvPr/>
        </p:nvSpPr>
        <p:spPr bwMode="auto">
          <a:xfrm>
            <a:off x="5244789" y="4404747"/>
            <a:ext cx="3647691" cy="6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Le facteur de sureté diminue généralement lorsque la taille du réseau d’assainissement augmente.</a:t>
            </a:r>
            <a:endParaRPr lang="fr-CH" sz="1200" b="0" baseline="30000" dirty="0">
              <a:solidFill>
                <a:schemeClr val="bg1"/>
              </a:solidFill>
            </a:endParaRPr>
          </a:p>
        </p:txBody>
      </p:sp>
      <p:grpSp>
        <p:nvGrpSpPr>
          <p:cNvPr id="105" name="Group 1106">
            <a:extLst>
              <a:ext uri="{FF2B5EF4-FFF2-40B4-BE49-F238E27FC236}">
                <a16:creationId xmlns:a16="http://schemas.microsoft.com/office/drawing/2014/main" id="{4789636B-29A0-D71E-AA2F-3FC80B176610}"/>
              </a:ext>
            </a:extLst>
          </p:cNvPr>
          <p:cNvGrpSpPr>
            <a:grpSpLocks noChangeAspect="1"/>
          </p:cNvGrpSpPr>
          <p:nvPr/>
        </p:nvGrpSpPr>
        <p:grpSpPr>
          <a:xfrm>
            <a:off x="4954385" y="4556998"/>
            <a:ext cx="252000" cy="341862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106" name="Freeform 428">
              <a:extLst>
                <a:ext uri="{FF2B5EF4-FFF2-40B4-BE49-F238E27FC236}">
                  <a16:creationId xmlns:a16="http://schemas.microsoft.com/office/drawing/2014/main" id="{1107FE5F-1022-362D-4942-CF2E11311D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29">
              <a:extLst>
                <a:ext uri="{FF2B5EF4-FFF2-40B4-BE49-F238E27FC236}">
                  <a16:creationId xmlns:a16="http://schemas.microsoft.com/office/drawing/2014/main" id="{7B9D68A3-C696-08C3-D630-C76B404DE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ECE539-FE3C-3AA5-341D-9EC4A19A16AB}"/>
              </a:ext>
            </a:extLst>
          </p:cNvPr>
          <p:cNvSpPr txBox="1"/>
          <p:nvPr/>
        </p:nvSpPr>
        <p:spPr>
          <a:xfrm>
            <a:off x="1029990" y="4482814"/>
            <a:ext cx="2730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FS &gt; F</a:t>
            </a:r>
            <a:r>
              <a:rPr lang="fr-F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NH4,max 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 F</a:t>
            </a:r>
            <a:r>
              <a:rPr lang="fr-F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NH4,moy</a:t>
            </a:r>
          </a:p>
        </p:txBody>
      </p:sp>
    </p:spTree>
    <p:extLst>
      <p:ext uri="{BB962C8B-B14F-4D97-AF65-F5344CB8AC3E}">
        <p14:creationId xmlns:p14="http://schemas.microsoft.com/office/powerpoint/2010/main" val="148151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Facteur de sureté (FS)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Ça sert à quoi ? </a:t>
            </a:r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id="{4986EDF7-80CD-DE36-FC0E-A022D6522B19}"/>
              </a:ext>
            </a:extLst>
          </p:cNvPr>
          <p:cNvGrpSpPr>
            <a:grpSpLocks/>
          </p:cNvGrpSpPr>
          <p:nvPr/>
        </p:nvGrpSpPr>
        <p:grpSpPr bwMode="auto">
          <a:xfrm>
            <a:off x="916900" y="1345096"/>
            <a:ext cx="7377890" cy="2230303"/>
            <a:chOff x="917" y="1905"/>
            <a:chExt cx="4175" cy="1165"/>
          </a:xfrm>
        </p:grpSpPr>
        <p:sp>
          <p:nvSpPr>
            <p:cNvPr id="119" name="Rectangle 48">
              <a:extLst>
                <a:ext uri="{FF2B5EF4-FFF2-40B4-BE49-F238E27FC236}">
                  <a16:creationId xmlns:a16="http://schemas.microsoft.com/office/drawing/2014/main" id="{D74A41D0-4B93-4466-5B3C-77C8F4644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" y="1905"/>
              <a:ext cx="4142" cy="11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20" name="Line 9">
              <a:extLst>
                <a:ext uri="{FF2B5EF4-FFF2-40B4-BE49-F238E27FC236}">
                  <a16:creationId xmlns:a16="http://schemas.microsoft.com/office/drawing/2014/main" id="{71CBBD38-F2F2-7791-F4E3-06B9AEF74F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" y="2102"/>
              <a:ext cx="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121" name="Line 10">
              <a:extLst>
                <a:ext uri="{FF2B5EF4-FFF2-40B4-BE49-F238E27FC236}">
                  <a16:creationId xmlns:a16="http://schemas.microsoft.com/office/drawing/2014/main" id="{1A4E65E4-2540-DB45-A509-C65BDFEDD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" y="2572"/>
              <a:ext cx="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122" name="Line 11">
              <a:extLst>
                <a:ext uri="{FF2B5EF4-FFF2-40B4-BE49-F238E27FC236}">
                  <a16:creationId xmlns:a16="http://schemas.microsoft.com/office/drawing/2014/main" id="{D6D28AA6-C906-C0BF-8F55-44CD5DD180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" y="2103"/>
              <a:ext cx="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123" name="Line 12">
              <a:extLst>
                <a:ext uri="{FF2B5EF4-FFF2-40B4-BE49-F238E27FC236}">
                  <a16:creationId xmlns:a16="http://schemas.microsoft.com/office/drawing/2014/main" id="{1A628DED-F956-FBA2-509F-30409BE1E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" y="2553"/>
              <a:ext cx="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24" name="Group 20">
              <a:extLst>
                <a:ext uri="{FF2B5EF4-FFF2-40B4-BE49-F238E27FC236}">
                  <a16:creationId xmlns:a16="http://schemas.microsoft.com/office/drawing/2014/main" id="{8E02AEF8-996C-359F-7B99-514C7A81D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0" y="2993"/>
              <a:ext cx="3075" cy="77"/>
              <a:chOff x="1401" y="2983"/>
              <a:chExt cx="3312" cy="77"/>
            </a:xfrm>
          </p:grpSpPr>
          <p:sp>
            <p:nvSpPr>
              <p:cNvPr id="125" name="Line 21">
                <a:extLst>
                  <a:ext uri="{FF2B5EF4-FFF2-40B4-BE49-F238E27FC236}">
                    <a16:creationId xmlns:a16="http://schemas.microsoft.com/office/drawing/2014/main" id="{A47F0182-C253-69BF-841A-D3EA06C344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1" y="2983"/>
                <a:ext cx="0" cy="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Line 22">
                <a:extLst>
                  <a:ext uri="{FF2B5EF4-FFF2-40B4-BE49-F238E27FC236}">
                    <a16:creationId xmlns:a16="http://schemas.microsoft.com/office/drawing/2014/main" id="{2DB2BEF9-5F1C-BA6E-2840-DACD68221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5" y="2983"/>
                <a:ext cx="0" cy="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Line 23">
                <a:extLst>
                  <a:ext uri="{FF2B5EF4-FFF2-40B4-BE49-F238E27FC236}">
                    <a16:creationId xmlns:a16="http://schemas.microsoft.com/office/drawing/2014/main" id="{F9582D97-7ADF-C1D6-A538-DA414E822C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9" y="2983"/>
                <a:ext cx="0" cy="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Line 24">
                <a:extLst>
                  <a:ext uri="{FF2B5EF4-FFF2-40B4-BE49-F238E27FC236}">
                    <a16:creationId xmlns:a16="http://schemas.microsoft.com/office/drawing/2014/main" id="{0210D86F-7742-1C52-8C37-89AC477DF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3" y="2983"/>
                <a:ext cx="0" cy="7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" name="Freeform 3">
            <a:extLst>
              <a:ext uri="{FF2B5EF4-FFF2-40B4-BE49-F238E27FC236}">
                <a16:creationId xmlns:a16="http://schemas.microsoft.com/office/drawing/2014/main" id="{17649D94-5548-7383-DD10-618B2ED77452}"/>
              </a:ext>
            </a:extLst>
          </p:cNvPr>
          <p:cNvSpPr>
            <a:spLocks/>
          </p:cNvSpPr>
          <p:nvPr/>
        </p:nvSpPr>
        <p:spPr bwMode="auto">
          <a:xfrm>
            <a:off x="1602559" y="1473361"/>
            <a:ext cx="5472892" cy="1458790"/>
          </a:xfrm>
          <a:custGeom>
            <a:avLst/>
            <a:gdLst>
              <a:gd name="T0" fmla="*/ 2147483647 w 3335"/>
              <a:gd name="T1" fmla="*/ 2147483647 h 762"/>
              <a:gd name="T2" fmla="*/ 2147483647 w 3335"/>
              <a:gd name="T3" fmla="*/ 2147483647 h 762"/>
              <a:gd name="T4" fmla="*/ 2147483647 w 3335"/>
              <a:gd name="T5" fmla="*/ 2147483647 h 762"/>
              <a:gd name="T6" fmla="*/ 2147483647 w 3335"/>
              <a:gd name="T7" fmla="*/ 2147483647 h 762"/>
              <a:gd name="T8" fmla="*/ 2147483647 w 3335"/>
              <a:gd name="T9" fmla="*/ 2147483647 h 762"/>
              <a:gd name="T10" fmla="*/ 2147483647 w 3335"/>
              <a:gd name="T11" fmla="*/ 2147483647 h 762"/>
              <a:gd name="T12" fmla="*/ 2147483647 w 3335"/>
              <a:gd name="T13" fmla="*/ 2147483647 h 762"/>
              <a:gd name="T14" fmla="*/ 2147483647 w 3335"/>
              <a:gd name="T15" fmla="*/ 2147483647 h 762"/>
              <a:gd name="T16" fmla="*/ 2147483647 w 3335"/>
              <a:gd name="T17" fmla="*/ 2147483647 h 762"/>
              <a:gd name="T18" fmla="*/ 2147483647 w 3335"/>
              <a:gd name="T19" fmla="*/ 2147483647 h 762"/>
              <a:gd name="T20" fmla="*/ 2147483647 w 3335"/>
              <a:gd name="T21" fmla="*/ 2147483647 h 762"/>
              <a:gd name="T22" fmla="*/ 2147483647 w 3335"/>
              <a:gd name="T23" fmla="*/ 2147483647 h 762"/>
              <a:gd name="T24" fmla="*/ 2147483647 w 3335"/>
              <a:gd name="T25" fmla="*/ 2147483647 h 762"/>
              <a:gd name="T26" fmla="*/ 2147483647 w 3335"/>
              <a:gd name="T27" fmla="*/ 2147483647 h 762"/>
              <a:gd name="T28" fmla="*/ 2147483647 w 3335"/>
              <a:gd name="T29" fmla="*/ 2147483647 h 762"/>
              <a:gd name="T30" fmla="*/ 2147483647 w 3335"/>
              <a:gd name="T31" fmla="*/ 2147483647 h 762"/>
              <a:gd name="T32" fmla="*/ 2147483647 w 3335"/>
              <a:gd name="T33" fmla="*/ 2147483647 h 762"/>
              <a:gd name="T34" fmla="*/ 2147483647 w 3335"/>
              <a:gd name="T35" fmla="*/ 2147483647 h 762"/>
              <a:gd name="T36" fmla="*/ 2147483647 w 3335"/>
              <a:gd name="T37" fmla="*/ 2147483647 h 762"/>
              <a:gd name="T38" fmla="*/ 2147483647 w 3335"/>
              <a:gd name="T39" fmla="*/ 2147483647 h 762"/>
              <a:gd name="T40" fmla="*/ 2147483647 w 3335"/>
              <a:gd name="T41" fmla="*/ 2147483647 h 762"/>
              <a:gd name="T42" fmla="*/ 2147483647 w 3335"/>
              <a:gd name="T43" fmla="*/ 2147483647 h 762"/>
              <a:gd name="T44" fmla="*/ 2147483647 w 3335"/>
              <a:gd name="T45" fmla="*/ 2147483647 h 762"/>
              <a:gd name="T46" fmla="*/ 2147483647 w 3335"/>
              <a:gd name="T47" fmla="*/ 2147483647 h 762"/>
              <a:gd name="T48" fmla="*/ 2147483647 w 3335"/>
              <a:gd name="T49" fmla="*/ 2147483647 h 762"/>
              <a:gd name="T50" fmla="*/ 2147483647 w 3335"/>
              <a:gd name="T51" fmla="*/ 2147483647 h 762"/>
              <a:gd name="T52" fmla="*/ 2147483647 w 3335"/>
              <a:gd name="T53" fmla="*/ 2147483647 h 762"/>
              <a:gd name="T54" fmla="*/ 2147483647 w 3335"/>
              <a:gd name="T55" fmla="*/ 2147483647 h 762"/>
              <a:gd name="T56" fmla="*/ 2147483647 w 3335"/>
              <a:gd name="T57" fmla="*/ 2147483647 h 762"/>
              <a:gd name="T58" fmla="*/ 2147483647 w 3335"/>
              <a:gd name="T59" fmla="*/ 2147483647 h 762"/>
              <a:gd name="T60" fmla="*/ 2147483647 w 3335"/>
              <a:gd name="T61" fmla="*/ 2147483647 h 762"/>
              <a:gd name="T62" fmla="*/ 2147483647 w 3335"/>
              <a:gd name="T63" fmla="*/ 0 h 762"/>
              <a:gd name="T64" fmla="*/ 2147483647 w 3335"/>
              <a:gd name="T65" fmla="*/ 0 h 762"/>
              <a:gd name="T66" fmla="*/ 2147483647 w 3335"/>
              <a:gd name="T67" fmla="*/ 2147483647 h 762"/>
              <a:gd name="T68" fmla="*/ 2147483647 w 3335"/>
              <a:gd name="T69" fmla="*/ 2147483647 h 762"/>
              <a:gd name="T70" fmla="*/ 2147483647 w 3335"/>
              <a:gd name="T71" fmla="*/ 2147483647 h 762"/>
              <a:gd name="T72" fmla="*/ 2147483647 w 3335"/>
              <a:gd name="T73" fmla="*/ 2147483647 h 762"/>
              <a:gd name="T74" fmla="*/ 2147483647 w 3335"/>
              <a:gd name="T75" fmla="*/ 2147483647 h 762"/>
              <a:gd name="T76" fmla="*/ 2147483647 w 3335"/>
              <a:gd name="T77" fmla="*/ 2147483647 h 762"/>
              <a:gd name="T78" fmla="*/ 2147483647 w 3335"/>
              <a:gd name="T79" fmla="*/ 2147483647 h 762"/>
              <a:gd name="T80" fmla="*/ 2147483647 w 3335"/>
              <a:gd name="T81" fmla="*/ 2147483647 h 762"/>
              <a:gd name="T82" fmla="*/ 2147483647 w 3335"/>
              <a:gd name="T83" fmla="*/ 2147483647 h 762"/>
              <a:gd name="T84" fmla="*/ 2147483647 w 3335"/>
              <a:gd name="T85" fmla="*/ 2147483647 h 762"/>
              <a:gd name="T86" fmla="*/ 2147483647 w 3335"/>
              <a:gd name="T87" fmla="*/ 2147483647 h 762"/>
              <a:gd name="T88" fmla="*/ 2147483647 w 3335"/>
              <a:gd name="T89" fmla="*/ 2147483647 h 762"/>
              <a:gd name="T90" fmla="*/ 2147483647 w 3335"/>
              <a:gd name="T91" fmla="*/ 2147483647 h 762"/>
              <a:gd name="T92" fmla="*/ 2147483647 w 3335"/>
              <a:gd name="T93" fmla="*/ 2147483647 h 762"/>
              <a:gd name="T94" fmla="*/ 2147483647 w 3335"/>
              <a:gd name="T95" fmla="*/ 2147483647 h 762"/>
              <a:gd name="T96" fmla="*/ 0 w 3335"/>
              <a:gd name="T97" fmla="*/ 2147483647 h 762"/>
              <a:gd name="T98" fmla="*/ 0 w 3335"/>
              <a:gd name="T99" fmla="*/ 2147483647 h 76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335"/>
              <a:gd name="T151" fmla="*/ 0 h 762"/>
              <a:gd name="T152" fmla="*/ 3335 w 3335"/>
              <a:gd name="T153" fmla="*/ 762 h 76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335" h="762">
                <a:moveTo>
                  <a:pt x="3334" y="332"/>
                </a:moveTo>
                <a:lnTo>
                  <a:pt x="3334" y="755"/>
                </a:lnTo>
                <a:lnTo>
                  <a:pt x="3155" y="755"/>
                </a:lnTo>
                <a:lnTo>
                  <a:pt x="3155" y="473"/>
                </a:lnTo>
                <a:lnTo>
                  <a:pt x="2963" y="473"/>
                </a:lnTo>
                <a:lnTo>
                  <a:pt x="2963" y="422"/>
                </a:lnTo>
                <a:lnTo>
                  <a:pt x="2777" y="422"/>
                </a:lnTo>
                <a:lnTo>
                  <a:pt x="2777" y="467"/>
                </a:lnTo>
                <a:lnTo>
                  <a:pt x="2605" y="467"/>
                </a:lnTo>
                <a:lnTo>
                  <a:pt x="2611" y="473"/>
                </a:lnTo>
                <a:lnTo>
                  <a:pt x="2502" y="473"/>
                </a:lnTo>
                <a:lnTo>
                  <a:pt x="2502" y="531"/>
                </a:lnTo>
                <a:lnTo>
                  <a:pt x="2406" y="531"/>
                </a:lnTo>
                <a:lnTo>
                  <a:pt x="2406" y="294"/>
                </a:lnTo>
                <a:lnTo>
                  <a:pt x="2317" y="294"/>
                </a:lnTo>
                <a:lnTo>
                  <a:pt x="2317" y="6"/>
                </a:lnTo>
                <a:lnTo>
                  <a:pt x="2221" y="6"/>
                </a:lnTo>
                <a:lnTo>
                  <a:pt x="2221" y="729"/>
                </a:lnTo>
                <a:lnTo>
                  <a:pt x="2041" y="729"/>
                </a:lnTo>
                <a:lnTo>
                  <a:pt x="2041" y="480"/>
                </a:lnTo>
                <a:lnTo>
                  <a:pt x="1958" y="480"/>
                </a:lnTo>
                <a:lnTo>
                  <a:pt x="1958" y="492"/>
                </a:lnTo>
                <a:lnTo>
                  <a:pt x="1849" y="492"/>
                </a:lnTo>
                <a:lnTo>
                  <a:pt x="1849" y="454"/>
                </a:lnTo>
                <a:lnTo>
                  <a:pt x="1664" y="454"/>
                </a:lnTo>
                <a:lnTo>
                  <a:pt x="1664" y="492"/>
                </a:lnTo>
                <a:lnTo>
                  <a:pt x="1408" y="492"/>
                </a:lnTo>
                <a:lnTo>
                  <a:pt x="1408" y="537"/>
                </a:lnTo>
                <a:lnTo>
                  <a:pt x="1293" y="537"/>
                </a:lnTo>
                <a:lnTo>
                  <a:pt x="1293" y="262"/>
                </a:lnTo>
                <a:lnTo>
                  <a:pt x="1216" y="262"/>
                </a:lnTo>
                <a:lnTo>
                  <a:pt x="1216" y="0"/>
                </a:lnTo>
                <a:lnTo>
                  <a:pt x="1120" y="0"/>
                </a:lnTo>
                <a:lnTo>
                  <a:pt x="1120" y="761"/>
                </a:lnTo>
                <a:lnTo>
                  <a:pt x="921" y="761"/>
                </a:lnTo>
                <a:lnTo>
                  <a:pt x="921" y="499"/>
                </a:lnTo>
                <a:lnTo>
                  <a:pt x="742" y="499"/>
                </a:lnTo>
                <a:lnTo>
                  <a:pt x="742" y="460"/>
                </a:lnTo>
                <a:lnTo>
                  <a:pt x="569" y="460"/>
                </a:lnTo>
                <a:lnTo>
                  <a:pt x="569" y="486"/>
                </a:lnTo>
                <a:lnTo>
                  <a:pt x="384" y="486"/>
                </a:lnTo>
                <a:lnTo>
                  <a:pt x="384" y="499"/>
                </a:lnTo>
                <a:lnTo>
                  <a:pt x="281" y="499"/>
                </a:lnTo>
                <a:lnTo>
                  <a:pt x="281" y="524"/>
                </a:lnTo>
                <a:lnTo>
                  <a:pt x="131" y="524"/>
                </a:lnTo>
                <a:lnTo>
                  <a:pt x="131" y="339"/>
                </a:lnTo>
                <a:lnTo>
                  <a:pt x="131" y="345"/>
                </a:lnTo>
                <a:lnTo>
                  <a:pt x="131" y="224"/>
                </a:lnTo>
                <a:lnTo>
                  <a:pt x="0" y="224"/>
                </a:lnTo>
                <a:lnTo>
                  <a:pt x="0" y="569"/>
                </a:lnTo>
              </a:path>
            </a:pathLst>
          </a:custGeom>
          <a:noFill/>
          <a:ln w="19050" cap="rnd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A079079-8EDB-E5E5-EFD9-D3298875A5F1}"/>
              </a:ext>
            </a:extLst>
          </p:cNvPr>
          <p:cNvSpPr>
            <a:spLocks/>
          </p:cNvSpPr>
          <p:nvPr/>
        </p:nvSpPr>
        <p:spPr bwMode="auto">
          <a:xfrm>
            <a:off x="1597256" y="2746290"/>
            <a:ext cx="5476427" cy="756198"/>
          </a:xfrm>
          <a:custGeom>
            <a:avLst/>
            <a:gdLst>
              <a:gd name="T0" fmla="*/ 0 w 3337"/>
              <a:gd name="T1" fmla="*/ 2147483647 h 395"/>
              <a:gd name="T2" fmla="*/ 2147483647 w 3337"/>
              <a:gd name="T3" fmla="*/ 2147483647 h 395"/>
              <a:gd name="T4" fmla="*/ 2147483647 w 3337"/>
              <a:gd name="T5" fmla="*/ 2147483647 h 395"/>
              <a:gd name="T6" fmla="*/ 2147483647 w 3337"/>
              <a:gd name="T7" fmla="*/ 2147483647 h 395"/>
              <a:gd name="T8" fmla="*/ 2147483647 w 3337"/>
              <a:gd name="T9" fmla="*/ 2147483647 h 395"/>
              <a:gd name="T10" fmla="*/ 2147483647 w 3337"/>
              <a:gd name="T11" fmla="*/ 2147483647 h 395"/>
              <a:gd name="T12" fmla="*/ 2147483647 w 3337"/>
              <a:gd name="T13" fmla="*/ 0 h 395"/>
              <a:gd name="T14" fmla="*/ 2147483647 w 3337"/>
              <a:gd name="T15" fmla="*/ 2147483647 h 395"/>
              <a:gd name="T16" fmla="*/ 2147483647 w 3337"/>
              <a:gd name="T17" fmla="*/ 2147483647 h 395"/>
              <a:gd name="T18" fmla="*/ 2147483647 w 3337"/>
              <a:gd name="T19" fmla="*/ 2147483647 h 395"/>
              <a:gd name="T20" fmla="*/ 2147483647 w 3337"/>
              <a:gd name="T21" fmla="*/ 2147483647 h 395"/>
              <a:gd name="T22" fmla="*/ 2147483647 w 3337"/>
              <a:gd name="T23" fmla="*/ 2147483647 h 395"/>
              <a:gd name="T24" fmla="*/ 2147483647 w 3337"/>
              <a:gd name="T25" fmla="*/ 2147483647 h 395"/>
              <a:gd name="T26" fmla="*/ 2147483647 w 3337"/>
              <a:gd name="T27" fmla="*/ 2147483647 h 395"/>
              <a:gd name="T28" fmla="*/ 2147483647 w 3337"/>
              <a:gd name="T29" fmla="*/ 2147483647 h 395"/>
              <a:gd name="T30" fmla="*/ 2147483647 w 3337"/>
              <a:gd name="T31" fmla="*/ 2147483647 h 395"/>
              <a:gd name="T32" fmla="*/ 2147483647 w 3337"/>
              <a:gd name="T33" fmla="*/ 2147483647 h 395"/>
              <a:gd name="T34" fmla="*/ 2147483647 w 3337"/>
              <a:gd name="T35" fmla="*/ 2147483647 h 395"/>
              <a:gd name="T36" fmla="*/ 2147483647 w 3337"/>
              <a:gd name="T37" fmla="*/ 2147483647 h 395"/>
              <a:gd name="T38" fmla="*/ 2147483647 w 3337"/>
              <a:gd name="T39" fmla="*/ 2147483647 h 395"/>
              <a:gd name="T40" fmla="*/ 2147483647 w 3337"/>
              <a:gd name="T41" fmla="*/ 2147483647 h 395"/>
              <a:gd name="T42" fmla="*/ 2147483647 w 3337"/>
              <a:gd name="T43" fmla="*/ 2147483647 h 395"/>
              <a:gd name="T44" fmla="*/ 2147483647 w 3337"/>
              <a:gd name="T45" fmla="*/ 2147483647 h 39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337"/>
              <a:gd name="T70" fmla="*/ 0 h 395"/>
              <a:gd name="T71" fmla="*/ 3337 w 3337"/>
              <a:gd name="T72" fmla="*/ 395 h 39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337" h="395">
                <a:moveTo>
                  <a:pt x="0" y="394"/>
                </a:moveTo>
                <a:lnTo>
                  <a:pt x="86" y="101"/>
                </a:lnTo>
                <a:lnTo>
                  <a:pt x="196" y="134"/>
                </a:lnTo>
                <a:lnTo>
                  <a:pt x="297" y="293"/>
                </a:lnTo>
                <a:lnTo>
                  <a:pt x="561" y="379"/>
                </a:lnTo>
                <a:lnTo>
                  <a:pt x="1108" y="379"/>
                </a:lnTo>
                <a:lnTo>
                  <a:pt x="1195" y="0"/>
                </a:lnTo>
                <a:lnTo>
                  <a:pt x="1300" y="82"/>
                </a:lnTo>
                <a:lnTo>
                  <a:pt x="1396" y="298"/>
                </a:lnTo>
                <a:lnTo>
                  <a:pt x="1488" y="355"/>
                </a:lnTo>
                <a:lnTo>
                  <a:pt x="1665" y="365"/>
                </a:lnTo>
                <a:lnTo>
                  <a:pt x="1776" y="346"/>
                </a:lnTo>
                <a:lnTo>
                  <a:pt x="1843" y="346"/>
                </a:lnTo>
                <a:lnTo>
                  <a:pt x="2035" y="360"/>
                </a:lnTo>
                <a:lnTo>
                  <a:pt x="2222" y="346"/>
                </a:lnTo>
                <a:lnTo>
                  <a:pt x="2304" y="34"/>
                </a:lnTo>
                <a:lnTo>
                  <a:pt x="2395" y="115"/>
                </a:lnTo>
                <a:lnTo>
                  <a:pt x="2496" y="302"/>
                </a:lnTo>
                <a:lnTo>
                  <a:pt x="2592" y="355"/>
                </a:lnTo>
                <a:lnTo>
                  <a:pt x="2779" y="360"/>
                </a:lnTo>
                <a:lnTo>
                  <a:pt x="2961" y="370"/>
                </a:lnTo>
                <a:lnTo>
                  <a:pt x="3144" y="374"/>
                </a:lnTo>
                <a:lnTo>
                  <a:pt x="3336" y="370"/>
                </a:lnTo>
              </a:path>
            </a:pathLst>
          </a:custGeom>
          <a:noFill/>
          <a:ln w="19050" cap="rnd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id="{CF9A02CF-E8C0-AC0C-94A3-D73D675C8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6596" y="1356581"/>
            <a:ext cx="0" cy="2140325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9D0CE3C1-0BAA-D489-C884-4A2A02392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6769" y="1356581"/>
            <a:ext cx="0" cy="2140325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479476CE-6C78-2CA4-1D6C-A2B808A384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5780" y="1356581"/>
            <a:ext cx="0" cy="2140325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800">
              <a:latin typeface="Arial" panose="020B0604020202020204" pitchFamily="34" charset="0"/>
            </a:endParaRPr>
          </a:p>
        </p:txBody>
      </p:sp>
      <p:grpSp>
        <p:nvGrpSpPr>
          <p:cNvPr id="36" name="Group 13">
            <a:extLst>
              <a:ext uri="{FF2B5EF4-FFF2-40B4-BE49-F238E27FC236}">
                <a16:creationId xmlns:a16="http://schemas.microsoft.com/office/drawing/2014/main" id="{07030E54-CFFC-C98C-A1B0-F56DAD9F2038}"/>
              </a:ext>
            </a:extLst>
          </p:cNvPr>
          <p:cNvGrpSpPr>
            <a:grpSpLocks/>
          </p:cNvGrpSpPr>
          <p:nvPr/>
        </p:nvGrpSpPr>
        <p:grpSpPr bwMode="auto">
          <a:xfrm>
            <a:off x="8370101" y="1580571"/>
            <a:ext cx="337540" cy="2054177"/>
            <a:chOff x="5359" y="2011"/>
            <a:chExt cx="206" cy="1073"/>
          </a:xfrm>
        </p:grpSpPr>
        <p:sp>
          <p:nvSpPr>
            <p:cNvPr id="116" name="Rectangle 14">
              <a:extLst>
                <a:ext uri="{FF2B5EF4-FFF2-40B4-BE49-F238E27FC236}">
                  <a16:creationId xmlns:a16="http://schemas.microsoft.com/office/drawing/2014/main" id="{F4D4836F-CCEC-C4E3-8754-2CB68F858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2463"/>
              <a:ext cx="14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117" name="Rectangle 15">
              <a:extLst>
                <a:ext uri="{FF2B5EF4-FFF2-40B4-BE49-F238E27FC236}">
                  <a16:creationId xmlns:a16="http://schemas.microsoft.com/office/drawing/2014/main" id="{55023FA9-437D-EBFE-CE83-09DA1822F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2935"/>
              <a:ext cx="14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18" name="Rectangle 16">
              <a:extLst>
                <a:ext uri="{FF2B5EF4-FFF2-40B4-BE49-F238E27FC236}">
                  <a16:creationId xmlns:a16="http://schemas.microsoft.com/office/drawing/2014/main" id="{124D3BA7-49A7-83A9-F5BD-639983C05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" y="2011"/>
              <a:ext cx="20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7" name="Rectangle 17">
            <a:extLst>
              <a:ext uri="{FF2B5EF4-FFF2-40B4-BE49-F238E27FC236}">
                <a16:creationId xmlns:a16="http://schemas.microsoft.com/office/drawing/2014/main" id="{30B74F6A-A1D7-51CE-7A33-453BE5C50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547" y="2454995"/>
            <a:ext cx="338234" cy="2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571500"/>
            <a:r>
              <a:rPr lang="de-CH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64" name="Rectangle 18">
            <a:extLst>
              <a:ext uri="{FF2B5EF4-FFF2-40B4-BE49-F238E27FC236}">
                <a16:creationId xmlns:a16="http://schemas.microsoft.com/office/drawing/2014/main" id="{13090B2C-00C9-A72A-2AA0-43410E27F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00" y="3369559"/>
            <a:ext cx="238848" cy="2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571500"/>
            <a:r>
              <a:rPr lang="de-CH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66" name="Rectangle 19">
            <a:extLst>
              <a:ext uri="{FF2B5EF4-FFF2-40B4-BE49-F238E27FC236}">
                <a16:creationId xmlns:a16="http://schemas.microsoft.com/office/drawing/2014/main" id="{74746AD6-C44A-37EF-EAFA-34944398C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67" y="1558679"/>
            <a:ext cx="338234" cy="2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571500"/>
            <a:r>
              <a:rPr lang="de-CH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20</a:t>
            </a:r>
          </a:p>
        </p:txBody>
      </p:sp>
      <p:grpSp>
        <p:nvGrpSpPr>
          <p:cNvPr id="67" name="Group 25">
            <a:extLst>
              <a:ext uri="{FF2B5EF4-FFF2-40B4-BE49-F238E27FC236}">
                <a16:creationId xmlns:a16="http://schemas.microsoft.com/office/drawing/2014/main" id="{27645EEC-14DE-D40D-9293-3D53F7BA9273}"/>
              </a:ext>
            </a:extLst>
          </p:cNvPr>
          <p:cNvGrpSpPr>
            <a:grpSpLocks/>
          </p:cNvGrpSpPr>
          <p:nvPr/>
        </p:nvGrpSpPr>
        <p:grpSpPr bwMode="auto">
          <a:xfrm>
            <a:off x="861733" y="3602210"/>
            <a:ext cx="6652998" cy="296736"/>
            <a:chOff x="761" y="3074"/>
            <a:chExt cx="4055" cy="155"/>
          </a:xfrm>
        </p:grpSpPr>
        <p:sp>
          <p:nvSpPr>
            <p:cNvPr id="84" name="Rectangle 26">
              <a:extLst>
                <a:ext uri="{FF2B5EF4-FFF2-40B4-BE49-F238E27FC236}">
                  <a16:creationId xmlns:a16="http://schemas.microsoft.com/office/drawing/2014/main" id="{D14BA717-FE9A-24BE-6398-3349648E1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" y="3080"/>
              <a:ext cx="14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101" name="Rectangle 27">
              <a:extLst>
                <a:ext uri="{FF2B5EF4-FFF2-40B4-BE49-F238E27FC236}">
                  <a16:creationId xmlns:a16="http://schemas.microsoft.com/office/drawing/2014/main" id="{77FDDFEC-03AA-AFE5-8C56-BD7DE6B36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" y="3074"/>
              <a:ext cx="20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12</a:t>
              </a:r>
            </a:p>
          </p:txBody>
        </p:sp>
        <p:sp>
          <p:nvSpPr>
            <p:cNvPr id="110" name="Rectangle 28">
              <a:extLst>
                <a:ext uri="{FF2B5EF4-FFF2-40B4-BE49-F238E27FC236}">
                  <a16:creationId xmlns:a16="http://schemas.microsoft.com/office/drawing/2014/main" id="{C1B190D2-02FF-EF0A-98E5-073292A0C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4" y="3074"/>
              <a:ext cx="20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24</a:t>
              </a:r>
            </a:p>
          </p:txBody>
        </p:sp>
        <p:sp>
          <p:nvSpPr>
            <p:cNvPr id="111" name="Rectangle 29">
              <a:extLst>
                <a:ext uri="{FF2B5EF4-FFF2-40B4-BE49-F238E27FC236}">
                  <a16:creationId xmlns:a16="http://schemas.microsoft.com/office/drawing/2014/main" id="{794EEE25-B0A1-16AB-7A96-B060B1960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" y="3076"/>
              <a:ext cx="20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12</a:t>
              </a:r>
            </a:p>
          </p:txBody>
        </p:sp>
        <p:sp>
          <p:nvSpPr>
            <p:cNvPr id="112" name="Rectangle 30">
              <a:extLst>
                <a:ext uri="{FF2B5EF4-FFF2-40B4-BE49-F238E27FC236}">
                  <a16:creationId xmlns:a16="http://schemas.microsoft.com/office/drawing/2014/main" id="{C2F203CF-9A6D-DB81-55E6-9E9BAF65E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3079"/>
              <a:ext cx="20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24</a:t>
              </a:r>
            </a:p>
          </p:txBody>
        </p:sp>
        <p:sp>
          <p:nvSpPr>
            <p:cNvPr id="113" name="Rectangle 31">
              <a:extLst>
                <a:ext uri="{FF2B5EF4-FFF2-40B4-BE49-F238E27FC236}">
                  <a16:creationId xmlns:a16="http://schemas.microsoft.com/office/drawing/2014/main" id="{39A66353-1B95-F7D8-D389-B99D3F0B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" y="3080"/>
              <a:ext cx="20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12</a:t>
              </a:r>
            </a:p>
          </p:txBody>
        </p:sp>
        <p:sp>
          <p:nvSpPr>
            <p:cNvPr id="114" name="Rectangle 32">
              <a:extLst>
                <a:ext uri="{FF2B5EF4-FFF2-40B4-BE49-F238E27FC236}">
                  <a16:creationId xmlns:a16="http://schemas.microsoft.com/office/drawing/2014/main" id="{5CE9893E-0F4B-34DD-BDE7-F573D4DDE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3" y="3079"/>
              <a:ext cx="20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24</a:t>
              </a:r>
            </a:p>
          </p:txBody>
        </p:sp>
        <p:sp>
          <p:nvSpPr>
            <p:cNvPr id="115" name="Rectangle 33">
              <a:extLst>
                <a:ext uri="{FF2B5EF4-FFF2-40B4-BE49-F238E27FC236}">
                  <a16:creationId xmlns:a16="http://schemas.microsoft.com/office/drawing/2014/main" id="{0EC0DD41-26C8-14E4-632B-13550DA8A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" y="3080"/>
              <a:ext cx="20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056" tIns="34529" rIns="69056" bIns="34529">
              <a:spAutoFit/>
            </a:bodyPr>
            <a:lstStyle/>
            <a:p>
              <a:pPr defTabSz="571500"/>
              <a:r>
                <a:rPr lang="de-CH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79" name="Rectangle 34">
            <a:extLst>
              <a:ext uri="{FF2B5EF4-FFF2-40B4-BE49-F238E27FC236}">
                <a16:creationId xmlns:a16="http://schemas.microsoft.com/office/drawing/2014/main" id="{D20AB3A6-BB66-8817-08BE-BC9D1312E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849" y="1351795"/>
            <a:ext cx="716005" cy="27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algn="ctr" defTabSz="571500"/>
            <a:r>
              <a:rPr lang="de-CH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22 </a:t>
            </a:r>
            <a:r>
              <a:rPr lang="de-CH" sz="13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avril</a:t>
            </a:r>
            <a:endParaRPr lang="de-CH" sz="13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0" name="Rectangle 38">
            <a:extLst>
              <a:ext uri="{FF2B5EF4-FFF2-40B4-BE49-F238E27FC236}">
                <a16:creationId xmlns:a16="http://schemas.microsoft.com/office/drawing/2014/main" id="{574439EC-0D6F-6369-1CFD-BAFEB0350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857" y="1562420"/>
            <a:ext cx="956992" cy="2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571500"/>
            <a:r>
              <a:rPr lang="de-CH" sz="1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Entrée</a:t>
            </a:r>
            <a:r>
              <a:rPr lang="de-CH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BA</a:t>
            </a:r>
          </a:p>
        </p:txBody>
      </p:sp>
      <p:sp>
        <p:nvSpPr>
          <p:cNvPr id="81" name="Rectangle 39">
            <a:extLst>
              <a:ext uri="{FF2B5EF4-FFF2-40B4-BE49-F238E27FC236}">
                <a16:creationId xmlns:a16="http://schemas.microsoft.com/office/drawing/2014/main" id="{0170618A-568A-DDB0-EF8E-DA67D7234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756" y="2653101"/>
            <a:ext cx="897681" cy="2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571500"/>
            <a:r>
              <a:rPr lang="de-CH" sz="1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Sortie</a:t>
            </a:r>
            <a:r>
              <a:rPr lang="de-CH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BA</a:t>
            </a:r>
          </a:p>
        </p:txBody>
      </p:sp>
      <p:sp>
        <p:nvSpPr>
          <p:cNvPr id="82" name="Rectangle 41">
            <a:extLst>
              <a:ext uri="{FF2B5EF4-FFF2-40B4-BE49-F238E27FC236}">
                <a16:creationId xmlns:a16="http://schemas.microsoft.com/office/drawing/2014/main" id="{FF8CE768-48CE-B684-6C57-F422B0AF5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4" y="915566"/>
            <a:ext cx="1450717" cy="2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571500"/>
            <a:r>
              <a:rPr lang="de-CH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[NH</a:t>
            </a:r>
            <a:r>
              <a:rPr lang="de-CH" sz="1400" b="1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de-CH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-N]</a:t>
            </a:r>
            <a:r>
              <a:rPr lang="de-CH" sz="1400" b="1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de-CH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 [mg/L]</a:t>
            </a:r>
          </a:p>
        </p:txBody>
      </p:sp>
      <p:sp>
        <p:nvSpPr>
          <p:cNvPr id="83" name="Rectangle 42">
            <a:extLst>
              <a:ext uri="{FF2B5EF4-FFF2-40B4-BE49-F238E27FC236}">
                <a16:creationId xmlns:a16="http://schemas.microsoft.com/office/drawing/2014/main" id="{7825E0BC-8BC8-56E0-6480-67B52DB89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8401" y="3876179"/>
            <a:ext cx="980526" cy="2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571500"/>
            <a:r>
              <a:rPr lang="de-CH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Temps</a:t>
            </a:r>
            <a:r>
              <a:rPr lang="de-CH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[h]</a:t>
            </a:r>
          </a:p>
        </p:txBody>
      </p:sp>
      <p:sp>
        <p:nvSpPr>
          <p:cNvPr id="129" name="Rectangle 41">
            <a:extLst>
              <a:ext uri="{FF2B5EF4-FFF2-40B4-BE49-F238E27FC236}">
                <a16:creationId xmlns:a16="http://schemas.microsoft.com/office/drawing/2014/main" id="{F7267444-094C-EB6F-4D56-69B093D59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6027" y="922243"/>
            <a:ext cx="1450717" cy="28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571500"/>
            <a:r>
              <a:rPr lang="de-CH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[NH</a:t>
            </a:r>
            <a:r>
              <a:rPr lang="de-CH" sz="1400" b="1" baseline="-25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-N]</a:t>
            </a:r>
            <a:r>
              <a:rPr lang="de-CH" sz="1400" b="1" baseline="-25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de-CH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[mg/L]</a:t>
            </a:r>
          </a:p>
        </p:txBody>
      </p:sp>
      <p:sp>
        <p:nvSpPr>
          <p:cNvPr id="130" name="Rectangle 34">
            <a:extLst>
              <a:ext uri="{FF2B5EF4-FFF2-40B4-BE49-F238E27FC236}">
                <a16:creationId xmlns:a16="http://schemas.microsoft.com/office/drawing/2014/main" id="{A601A934-76ED-A169-5362-68EB6DCE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660" y="1351795"/>
            <a:ext cx="716005" cy="27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algn="ctr" defTabSz="571500"/>
            <a:r>
              <a:rPr lang="de-CH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23 </a:t>
            </a:r>
            <a:r>
              <a:rPr lang="de-CH" sz="13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avril</a:t>
            </a:r>
            <a:endParaRPr lang="de-CH" sz="13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1" name="Rectangle 34">
            <a:extLst>
              <a:ext uri="{FF2B5EF4-FFF2-40B4-BE49-F238E27FC236}">
                <a16:creationId xmlns:a16="http://schemas.microsoft.com/office/drawing/2014/main" id="{A698E855-8E28-BBF7-D622-C78A691DA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387" y="1356581"/>
            <a:ext cx="716005" cy="27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algn="ctr" defTabSz="571500"/>
            <a:r>
              <a:rPr lang="de-CH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24 </a:t>
            </a:r>
            <a:r>
              <a:rPr lang="de-CH" sz="13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avril</a:t>
            </a:r>
            <a:endParaRPr lang="de-CH" sz="13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2" name="Rectangle 34">
            <a:extLst>
              <a:ext uri="{FF2B5EF4-FFF2-40B4-BE49-F238E27FC236}">
                <a16:creationId xmlns:a16="http://schemas.microsoft.com/office/drawing/2014/main" id="{FD50A44C-4ED6-B6CE-19E8-EF711CDA5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0672" y="1356581"/>
            <a:ext cx="716005" cy="27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algn="ctr" defTabSz="571500"/>
            <a:r>
              <a:rPr lang="de-CH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25 </a:t>
            </a:r>
            <a:r>
              <a:rPr lang="de-CH" sz="13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avril</a:t>
            </a:r>
            <a:endParaRPr lang="de-CH" sz="13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1EBD52E4-822C-84D9-7DCB-D4AD0F11750D}"/>
              </a:ext>
            </a:extLst>
          </p:cNvPr>
          <p:cNvCxnSpPr/>
          <p:nvPr/>
        </p:nvCxnSpPr>
        <p:spPr>
          <a:xfrm>
            <a:off x="990645" y="3142448"/>
            <a:ext cx="7316039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34">
            <a:extLst>
              <a:ext uri="{FF2B5EF4-FFF2-40B4-BE49-F238E27FC236}">
                <a16:creationId xmlns:a16="http://schemas.microsoft.com/office/drawing/2014/main" id="{088B7750-1112-1918-E9C9-88975233D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480" y="3144363"/>
            <a:ext cx="1743971" cy="23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algn="r" defTabSz="571500"/>
            <a:r>
              <a:rPr lang="de-CH" sz="1100" dirty="0">
                <a:solidFill>
                  <a:srgbClr val="FF0000"/>
                </a:solidFill>
                <a:latin typeface="Arial" panose="020B0604020202020204" pitchFamily="34" charset="0"/>
              </a:rPr>
              <a:t>Limite | 2 </a:t>
            </a:r>
            <a:r>
              <a:rPr lang="de-CH" sz="1100" dirty="0" err="1">
                <a:solidFill>
                  <a:srgbClr val="FF0000"/>
                </a:solidFill>
                <a:latin typeface="Arial" panose="020B0604020202020204" pitchFamily="34" charset="0"/>
              </a:rPr>
              <a:t>mgN</a:t>
            </a:r>
            <a:r>
              <a:rPr lang="de-CH" sz="1100" dirty="0">
                <a:solidFill>
                  <a:srgbClr val="FF0000"/>
                </a:solidFill>
                <a:latin typeface="Arial" panose="020B0604020202020204" pitchFamily="34" charset="0"/>
              </a:rPr>
              <a:t>/L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A8BC4-F888-A16D-16A8-53BA160768E2}"/>
              </a:ext>
            </a:extLst>
          </p:cNvPr>
          <p:cNvSpPr txBox="1"/>
          <p:nvPr/>
        </p:nvSpPr>
        <p:spPr>
          <a:xfrm>
            <a:off x="118158" y="4264136"/>
            <a:ext cx="9020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C00000"/>
                </a:solidFill>
                <a:latin typeface="Arial" panose="020B0604020202020204" pitchFamily="34" charset="0"/>
              </a:rPr>
              <a:t>FS = 2 ⟶ dépassement des limites ammonium en sortie de STEP</a:t>
            </a:r>
          </a:p>
          <a:p>
            <a:r>
              <a:rPr lang="fr-FR" sz="1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F</a:t>
            </a:r>
            <a:r>
              <a:rPr lang="fr-FR" sz="1800" baseline="-25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NH4,max </a:t>
            </a:r>
            <a:r>
              <a:rPr lang="fr-FR" sz="1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/ F</a:t>
            </a:r>
            <a:r>
              <a:rPr lang="fr-FR" sz="1800" baseline="-25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NH4moy</a:t>
            </a:r>
            <a:r>
              <a:rPr lang="fr-FR" sz="18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 = 2,2 ⟶ aurait permis d’éviter les pics d’ammonium observés en sortie</a:t>
            </a:r>
            <a:endParaRPr lang="fr-FR" sz="1800" baseline="-25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80" grpId="0"/>
      <p:bldP spid="81" grpId="0"/>
      <p:bldP spid="134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nitrification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Dimensionnement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BFD8CDA6-8F70-506B-7378-73473CCD4D69}"/>
              </a:ext>
            </a:extLst>
          </p:cNvPr>
          <p:cNvSpPr txBox="1"/>
          <p:nvPr/>
        </p:nvSpPr>
        <p:spPr>
          <a:xfrm>
            <a:off x="223657" y="1131590"/>
            <a:ext cx="876176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Étape 1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Identifier le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taux de croissance (µ) des bactéries les plus « lentes »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(e.g., nitrifiantes)</a:t>
            </a: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Étape 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Calculer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l’âge de boue minimum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</a:rPr>
              <a:t>θ</a:t>
            </a:r>
            <a:r>
              <a:rPr lang="fr-FR" sz="1600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x,dim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= FS / µ) à maintenir pour permettre aux bactéries de se développer et d’absorber la charge polluante maximale (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FR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x,dim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&gt;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FR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x,min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Étape 3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Calculer la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production de boue (P</a:t>
            </a:r>
            <a:r>
              <a:rPr lang="fr-FR" sz="16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Étape 4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Choisir une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concentration de boue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dans le bassin de boue activée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[MES]</a:t>
            </a:r>
            <a:r>
              <a:rPr lang="fr-FR" sz="16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BA</a:t>
            </a: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Étape 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Calculer le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volume du bassin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de boue activée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(V</a:t>
            </a:r>
            <a:r>
              <a:rPr lang="fr-FR" sz="16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BA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896938" indent="-896938">
              <a:lnSpc>
                <a:spcPct val="100000"/>
              </a:lnSpc>
              <a:spcAft>
                <a:spcPts val="0"/>
              </a:spcAft>
              <a:buNone/>
              <a:tabLst>
                <a:tab pos="8080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Étape 6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Vérifier le temps de séjour hydraulique (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SH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et la charge massique appliquée</a:t>
            </a:r>
          </a:p>
        </p:txBody>
      </p:sp>
    </p:spTree>
    <p:extLst>
      <p:ext uri="{BB962C8B-B14F-4D97-AF65-F5344CB8AC3E}">
        <p14:creationId xmlns:p14="http://schemas.microsoft.com/office/powerpoint/2010/main" val="1593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6F7561-A2F2-3314-059E-6DDD121E2C0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Feuille de route « Traitements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ERUs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»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5E396BA-49A3-6973-44B3-648B9116D5FF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835537"/>
          <a:ext cx="8400954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781">
                  <a:extLst>
                    <a:ext uri="{9D8B030D-6E8A-4147-A177-3AD203B41FA5}">
                      <a16:colId xmlns:a16="http://schemas.microsoft.com/office/drawing/2014/main" val="3814214855"/>
                    </a:ext>
                  </a:extLst>
                </a:gridCol>
                <a:gridCol w="1286193">
                  <a:extLst>
                    <a:ext uri="{9D8B030D-6E8A-4147-A177-3AD203B41FA5}">
                      <a16:colId xmlns:a16="http://schemas.microsoft.com/office/drawing/2014/main" val="3985715874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962227205"/>
                    </a:ext>
                  </a:extLst>
                </a:gridCol>
                <a:gridCol w="851100">
                  <a:extLst>
                    <a:ext uri="{9D8B030D-6E8A-4147-A177-3AD203B41FA5}">
                      <a16:colId xmlns:a16="http://schemas.microsoft.com/office/drawing/2014/main" val="2395373315"/>
                    </a:ext>
                  </a:extLst>
                </a:gridCol>
                <a:gridCol w="851100">
                  <a:extLst>
                    <a:ext uri="{9D8B030D-6E8A-4147-A177-3AD203B41FA5}">
                      <a16:colId xmlns:a16="http://schemas.microsoft.com/office/drawing/2014/main" val="3772351417"/>
                    </a:ext>
                  </a:extLst>
                </a:gridCol>
                <a:gridCol w="856869">
                  <a:extLst>
                    <a:ext uri="{9D8B030D-6E8A-4147-A177-3AD203B41FA5}">
                      <a16:colId xmlns:a16="http://schemas.microsoft.com/office/drawing/2014/main" val="140917200"/>
                    </a:ext>
                  </a:extLst>
                </a:gridCol>
                <a:gridCol w="944626">
                  <a:extLst>
                    <a:ext uri="{9D8B030D-6E8A-4147-A177-3AD203B41FA5}">
                      <a16:colId xmlns:a16="http://schemas.microsoft.com/office/drawing/2014/main" val="2886074928"/>
                    </a:ext>
                  </a:extLst>
                </a:gridCol>
                <a:gridCol w="1082705">
                  <a:extLst>
                    <a:ext uri="{9D8B030D-6E8A-4147-A177-3AD203B41FA5}">
                      <a16:colId xmlns:a16="http://schemas.microsoft.com/office/drawing/2014/main" val="2140466779"/>
                    </a:ext>
                  </a:extLst>
                </a:gridCol>
              </a:tblGrid>
              <a:tr h="288032">
                <a:tc gridSpan="4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fr-CH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Valeurs relevées après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5418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Catégorie</a:t>
                      </a:r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Paramètres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Unité</a:t>
                      </a:r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ERU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(2h)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(C)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(N)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158747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Solides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23562"/>
                  </a:ext>
                </a:extLst>
              </a:tr>
              <a:tr h="238439">
                <a:tc rowSpan="2"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organique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DBO</a:t>
                      </a:r>
                      <a:r>
                        <a:rPr lang="en-FR" sz="1400" b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FR" sz="1400" b="0" i="0" baseline="-25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mgO</a:t>
                      </a:r>
                      <a:r>
                        <a:rPr lang="fr-CH" sz="1400" b="0" i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228690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DCO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mgO</a:t>
                      </a:r>
                      <a:r>
                        <a:rPr lang="fr-CH" sz="1400" b="0" i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82135"/>
                  </a:ext>
                </a:extLst>
              </a:tr>
              <a:tr h="238439">
                <a:tc rowSpan="4"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Pollution azotée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NTK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kern="1200" dirty="0" err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mgC</a:t>
                      </a:r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/L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485982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azotée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16478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962830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821988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phosphorée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Ptot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5253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Micropolluants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Micropolluant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79448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43F5EF96-2F4F-FE96-C795-62DE220ED27D}"/>
              </a:ext>
            </a:extLst>
          </p:cNvPr>
          <p:cNvSpPr txBox="1"/>
          <p:nvPr/>
        </p:nvSpPr>
        <p:spPr>
          <a:xfrm>
            <a:off x="5058371" y="1449586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109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E1E8A1-1189-25E0-AAC0-925E8E7B7B3B}"/>
              </a:ext>
            </a:extLst>
          </p:cNvPr>
          <p:cNvSpPr txBox="1"/>
          <p:nvPr/>
        </p:nvSpPr>
        <p:spPr>
          <a:xfrm>
            <a:off x="5058371" y="1751013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151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65CF3A-EF51-E5B1-A639-43DD4C169B60}"/>
              </a:ext>
            </a:extLst>
          </p:cNvPr>
          <p:cNvSpPr txBox="1"/>
          <p:nvPr/>
        </p:nvSpPr>
        <p:spPr>
          <a:xfrm>
            <a:off x="5059288" y="2056990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327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4088C1-3237-0055-7980-FBBD4B5BF61B}"/>
              </a:ext>
            </a:extLst>
          </p:cNvPr>
          <p:cNvSpPr txBox="1"/>
          <p:nvPr/>
        </p:nvSpPr>
        <p:spPr>
          <a:xfrm>
            <a:off x="5058371" y="2362967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DF4159-15EB-7644-D462-F33687B65A93}"/>
              </a:ext>
            </a:extLst>
          </p:cNvPr>
          <p:cNvSpPr txBox="1"/>
          <p:nvPr/>
        </p:nvSpPr>
        <p:spPr>
          <a:xfrm>
            <a:off x="5058371" y="266714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9AAE9D-1EFD-FEB3-5B83-97E73B9E4EC2}"/>
              </a:ext>
            </a:extLst>
          </p:cNvPr>
          <p:cNvSpPr txBox="1"/>
          <p:nvPr/>
        </p:nvSpPr>
        <p:spPr>
          <a:xfrm>
            <a:off x="5059288" y="2969521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7E86253-A71D-D51E-5C07-A96184AF0987}"/>
              </a:ext>
            </a:extLst>
          </p:cNvPr>
          <p:cNvSpPr txBox="1"/>
          <p:nvPr/>
        </p:nvSpPr>
        <p:spPr>
          <a:xfrm>
            <a:off x="5058371" y="3273698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D4AD5B-32B0-77C3-911C-1F4D5C35C98A}"/>
              </a:ext>
            </a:extLst>
          </p:cNvPr>
          <p:cNvSpPr txBox="1"/>
          <p:nvPr/>
        </p:nvSpPr>
        <p:spPr>
          <a:xfrm>
            <a:off x="5059288" y="3683808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5,4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09E52C-FD84-E757-BC6D-C91BB8DB9427}"/>
              </a:ext>
            </a:extLst>
          </p:cNvPr>
          <p:cNvSpPr txBox="1"/>
          <p:nvPr/>
        </p:nvSpPr>
        <p:spPr>
          <a:xfrm>
            <a:off x="5059288" y="4093920"/>
            <a:ext cx="8088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4"/>
                </a:solidFill>
                <a:latin typeface="Arial" panose="020B0604020202020204" pitchFamily="34" charset="0"/>
              </a:rPr>
              <a:t>&lt; 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BEC8A2-4B22-F51D-69A0-E40C7A7EC222}"/>
              </a:ext>
            </a:extLst>
          </p:cNvPr>
          <p:cNvSpPr txBox="1"/>
          <p:nvPr/>
        </p:nvSpPr>
        <p:spPr>
          <a:xfrm>
            <a:off x="2835242" y="4848974"/>
            <a:ext cx="630019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DP : Décantation primaire | BA : boues activées | TT : Traitement tertiaire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8E60D0-E472-90CE-4C55-E84199E641CA}"/>
              </a:ext>
            </a:extLst>
          </p:cNvPr>
          <p:cNvSpPr txBox="1"/>
          <p:nvPr/>
        </p:nvSpPr>
        <p:spPr>
          <a:xfrm>
            <a:off x="5922466" y="1450682"/>
            <a:ext cx="6657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A92D57-D2BE-D226-12B6-E598C5EFEDFF}"/>
              </a:ext>
            </a:extLst>
          </p:cNvPr>
          <p:cNvSpPr txBox="1"/>
          <p:nvPr/>
        </p:nvSpPr>
        <p:spPr>
          <a:xfrm>
            <a:off x="5922467" y="1752109"/>
            <a:ext cx="665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D44202-11B4-568B-A0AF-61C67500FF5C}"/>
              </a:ext>
            </a:extLst>
          </p:cNvPr>
          <p:cNvSpPr txBox="1"/>
          <p:nvPr/>
        </p:nvSpPr>
        <p:spPr>
          <a:xfrm>
            <a:off x="5923384" y="2058086"/>
            <a:ext cx="7368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45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6E5ECB-9FEC-85FD-7DF1-5E9779C5615A}"/>
              </a:ext>
            </a:extLst>
          </p:cNvPr>
          <p:cNvSpPr txBox="1"/>
          <p:nvPr/>
        </p:nvSpPr>
        <p:spPr>
          <a:xfrm>
            <a:off x="5922466" y="2364063"/>
            <a:ext cx="6657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20,8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BD79C52-B412-6845-306D-9382E5AE9538}"/>
              </a:ext>
            </a:extLst>
          </p:cNvPr>
          <p:cNvSpPr txBox="1"/>
          <p:nvPr/>
        </p:nvSpPr>
        <p:spPr>
          <a:xfrm>
            <a:off x="5922467" y="2668240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13,8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90BF93A-B819-C9EA-7652-E2990B48B0D0}"/>
              </a:ext>
            </a:extLst>
          </p:cNvPr>
          <p:cNvSpPr txBox="1"/>
          <p:nvPr/>
        </p:nvSpPr>
        <p:spPr>
          <a:xfrm>
            <a:off x="5923384" y="2970617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983551-A85E-9E5E-E953-CCD0259D0CDD}"/>
              </a:ext>
            </a:extLst>
          </p:cNvPr>
          <p:cNvSpPr txBox="1"/>
          <p:nvPr/>
        </p:nvSpPr>
        <p:spPr>
          <a:xfrm>
            <a:off x="5922467" y="327479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7DCC40-C673-FB33-E13C-6B7F36F8044E}"/>
              </a:ext>
            </a:extLst>
          </p:cNvPr>
          <p:cNvSpPr txBox="1"/>
          <p:nvPr/>
        </p:nvSpPr>
        <p:spPr>
          <a:xfrm>
            <a:off x="5923384" y="368490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2F2C95-F1C3-016F-7F3E-5C2589C55967}"/>
              </a:ext>
            </a:extLst>
          </p:cNvPr>
          <p:cNvSpPr txBox="1"/>
          <p:nvPr/>
        </p:nvSpPr>
        <p:spPr>
          <a:xfrm>
            <a:off x="5923384" y="4095016"/>
            <a:ext cx="8088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4"/>
                </a:solidFill>
                <a:latin typeface="Arial" panose="020B0604020202020204" pitchFamily="34" charset="0"/>
              </a:rPr>
              <a:t>&lt; 20</a:t>
            </a:r>
          </a:p>
        </p:txBody>
      </p:sp>
    </p:spTree>
    <p:extLst>
      <p:ext uri="{BB962C8B-B14F-4D97-AF65-F5344CB8AC3E}">
        <p14:creationId xmlns:p14="http://schemas.microsoft.com/office/powerpoint/2010/main" val="1248999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1ABCD-D455-50A7-5E5F-E44D0F39F03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7A0C5BCD-8A2C-F30B-077D-99848EE4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EXERCICE 2.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 avec nitrification</a:t>
            </a:r>
            <a:endParaRPr lang="fr-FR" b="0" dirty="0">
              <a:solidFill>
                <a:schemeClr val="accent6"/>
              </a:solidFill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211BD154-B150-5F00-4952-7F9EE348961B}"/>
              </a:ext>
            </a:extLst>
          </p:cNvPr>
          <p:cNvSpPr txBox="1">
            <a:spLocks/>
          </p:cNvSpPr>
          <p:nvPr/>
        </p:nvSpPr>
        <p:spPr bwMode="auto">
          <a:xfrm>
            <a:off x="650788" y="1275606"/>
            <a:ext cx="800545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L’eau usée d’une STEP de 40’000 EH présente les caractéristiques suivantes :</a:t>
            </a:r>
          </a:p>
          <a:p>
            <a:pPr marL="539750" indent="-273050">
              <a:buFontTx/>
              <a:buChar char="-"/>
            </a:pP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 = 15’000 m</a:t>
            </a:r>
            <a:r>
              <a:rPr lang="fr-FR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/j</a:t>
            </a:r>
          </a:p>
          <a:p>
            <a:pPr marL="539750" indent="-273050">
              <a:buFontTx/>
              <a:buChar char="-"/>
            </a:pP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fr-FR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DBO5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après décantation = 2’250 kgDBO</a:t>
            </a:r>
            <a:r>
              <a:rPr lang="fr-FR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/j</a:t>
            </a:r>
          </a:p>
          <a:p>
            <a:pPr marL="539750" indent="-273050">
              <a:buFontTx/>
              <a:buChar char="-"/>
            </a:pP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= 10˚C</a:t>
            </a:r>
          </a:p>
          <a:p>
            <a:endParaRPr lang="fr-FR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STEP est équipée avec un décanteur primaire. Il n’y a pas de précipitation chimique du phosphore.</a:t>
            </a:r>
          </a:p>
          <a:p>
            <a:endParaRPr lang="fr-FR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Q1. 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Dimensionner le bassin à boue activée avec nitrification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8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1ABCD-D455-50A7-5E5F-E44D0F39F03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7A0C5BCD-8A2C-F30B-077D-99848EE4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CORRECTION 2.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 avec nitrification</a:t>
            </a:r>
            <a:endParaRPr lang="fr-FR" b="0" dirty="0">
              <a:solidFill>
                <a:schemeClr val="accent6"/>
              </a:solidFill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211BD154-B150-5F00-4952-7F9EE348961B}"/>
              </a:ext>
            </a:extLst>
          </p:cNvPr>
          <p:cNvSpPr txBox="1">
            <a:spLocks/>
          </p:cNvSpPr>
          <p:nvPr/>
        </p:nvSpPr>
        <p:spPr bwMode="auto">
          <a:xfrm>
            <a:off x="824260" y="771550"/>
            <a:ext cx="800545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Déterminer le taux de croissance (µ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des bactéries nitrifiantes</a:t>
            </a: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µ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@ 10˚C = 0,29 j</a:t>
            </a:r>
            <a:r>
              <a:rPr lang="fr-CH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Déterminer l’âge de boue (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x,dim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el-G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CH" sz="1600" b="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x,dim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FS / µ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9 j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Calculer la production de boue (P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 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a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.F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DBO5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0,8 x 2’250 = 1’800 </a:t>
            </a:r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kgMES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/j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Choisir une concentration en boue activée ([MES]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[MES]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3 </a:t>
            </a:r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kgMES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/m</a:t>
            </a:r>
            <a:r>
              <a:rPr lang="fr-CH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Calculer le volume du bassin à boue activée (V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</a:t>
            </a:r>
            <a:r>
              <a:rPr lang="el-G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CH" sz="1600" b="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x,dim</a:t>
            </a:r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.P</a:t>
            </a:r>
            <a:r>
              <a:rPr lang="fr-CH" sz="1600" b="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/[MES]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9 x 1’800 / 3 = 5’400 m</a:t>
            </a:r>
            <a:r>
              <a:rPr lang="fr-CH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Calculer le temps de séjour hydraulique (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fr-CH" sz="1600" b="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V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/Q = 5’400 / 15’000 = 8,6 h (&gt; 8h donc OK)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 Calculer le coefficient de charge massique (C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X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DBO5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/V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.[MES]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2’250 / 5’400 x 3 = 0,14 kgDBO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/(</a:t>
            </a:r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kgMES.j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>
              <a:spcBef>
                <a:spcPts val="600"/>
              </a:spcBef>
            </a:pPr>
            <a:r>
              <a:rPr lang="fr-CH" sz="1600" dirty="0">
                <a:solidFill>
                  <a:srgbClr val="FF0000"/>
                </a:solidFill>
              </a:rPr>
              <a:t>Le coefficient de charge massique permet une bonne nitrification</a:t>
            </a:r>
            <a:endParaRPr lang="fr-CH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5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Demande en oxygène (DO)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Dimensionnement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A1419-2465-BDBB-4099-995CB8CB70F4}"/>
              </a:ext>
            </a:extLst>
          </p:cNvPr>
          <p:cNvSpPr/>
          <p:nvPr/>
        </p:nvSpPr>
        <p:spPr>
          <a:xfrm>
            <a:off x="971600" y="1153707"/>
            <a:ext cx="7200800" cy="497687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16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6243EB-6F9E-F80E-759C-C02E12FF5797}"/>
              </a:ext>
            </a:extLst>
          </p:cNvPr>
          <p:cNvSpPr txBox="1"/>
          <p:nvPr/>
        </p:nvSpPr>
        <p:spPr>
          <a:xfrm>
            <a:off x="0" y="1233273"/>
            <a:ext cx="91085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DO = DO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DBO5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</a:t>
            </a: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DO</a:t>
            </a:r>
            <a:r>
              <a:rPr lang="fr-FR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nitrif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(a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O2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.Q.[DBO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éliminée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.f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DBO5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+ (4,3.Q.[NO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  <a:r>
              <a:rPr lang="fr-FR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formé</a:t>
            </a: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.f</a:t>
            </a:r>
            <a:r>
              <a:rPr lang="fr-FR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  <a:endParaRPr lang="fr-FR" sz="1600" b="1" strike="sngStrike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B800C7A-6401-B7BF-4185-7C73767621B9}"/>
              </a:ext>
            </a:extLst>
          </p:cNvPr>
          <p:cNvSpPr txBox="1"/>
          <p:nvPr/>
        </p:nvSpPr>
        <p:spPr>
          <a:xfrm>
            <a:off x="755576" y="1944637"/>
            <a:ext cx="7704856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11620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DO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Demande en oxygène total [kgO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 </a:t>
            </a:r>
          </a:p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11620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DO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DBO5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Demande en oxygène pour oxyder la DBO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[kgO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 </a:t>
            </a: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DO</a:t>
            </a:r>
            <a:r>
              <a:rPr lang="fr-FR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nitrif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Demande en oxygène pour former NO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[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gN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 </a:t>
            </a: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O2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Coefficient spécifique de besoin en oxygène [kgO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/kg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DBO5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 </a:t>
            </a: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Débit d’eau usée [m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/j]</a:t>
            </a:r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620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[DBO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  <a:r>
              <a:rPr lang="fr-FR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élim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éliminée en DBO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dans l’eau usée [kgDBO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DBO5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Coefficient de sécurité prenant en compte les variations journalière [-]</a:t>
            </a: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[NO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formé	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NO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formé dans l’eau usée [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kgN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</a:t>
            </a:r>
            <a:r>
              <a:rPr lang="fr-FR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Facteur d’impact pour le cycle quotidien de nitrification [-]</a:t>
            </a:r>
          </a:p>
          <a:p>
            <a:pPr>
              <a:spcAft>
                <a:spcPts val="0"/>
              </a:spcAft>
              <a:tabLst>
                <a:tab pos="984250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  <a:tabLst>
                <a:tab pos="984250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4446C-0E73-07C2-B216-5C2BAC147A02}"/>
              </a:ext>
            </a:extLst>
          </p:cNvPr>
          <p:cNvSpPr/>
          <p:nvPr/>
        </p:nvSpPr>
        <p:spPr>
          <a:xfrm>
            <a:off x="3347864" y="4443958"/>
            <a:ext cx="5596794" cy="526649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0AFB7D90-4EC3-D3A6-78FE-A91441E7CE0B}"/>
              </a:ext>
            </a:extLst>
          </p:cNvPr>
          <p:cNvSpPr txBox="1">
            <a:spLocks/>
          </p:cNvSpPr>
          <p:nvPr/>
        </p:nvSpPr>
        <p:spPr bwMode="auto">
          <a:xfrm>
            <a:off x="3851920" y="4534292"/>
            <a:ext cx="5129250" cy="34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Le facteur d’impact (</a:t>
            </a:r>
            <a:r>
              <a:rPr lang="fr-CH" sz="1200" b="0" dirty="0" err="1">
                <a:solidFill>
                  <a:schemeClr val="bg1"/>
                </a:solidFill>
              </a:rPr>
              <a:t>f</a:t>
            </a:r>
            <a:r>
              <a:rPr lang="fr-CH" sz="1200" b="0" baseline="-25000" dirty="0" err="1">
                <a:solidFill>
                  <a:schemeClr val="bg1"/>
                </a:solidFill>
              </a:rPr>
              <a:t>N</a:t>
            </a:r>
            <a:r>
              <a:rPr lang="fr-CH" sz="1200" b="0" dirty="0">
                <a:solidFill>
                  <a:schemeClr val="bg1"/>
                </a:solidFill>
              </a:rPr>
              <a:t>) est généralement choisi entre 1,5 et 2,5</a:t>
            </a:r>
          </a:p>
        </p:txBody>
      </p:sp>
      <p:grpSp>
        <p:nvGrpSpPr>
          <p:cNvPr id="9" name="Group 1106">
            <a:extLst>
              <a:ext uri="{FF2B5EF4-FFF2-40B4-BE49-F238E27FC236}">
                <a16:creationId xmlns:a16="http://schemas.microsoft.com/office/drawing/2014/main" id="{B02CE5BE-1264-817E-8BB1-2C15CA85A5CF}"/>
              </a:ext>
            </a:extLst>
          </p:cNvPr>
          <p:cNvGrpSpPr>
            <a:grpSpLocks noChangeAspect="1"/>
          </p:cNvGrpSpPr>
          <p:nvPr/>
        </p:nvGrpSpPr>
        <p:grpSpPr>
          <a:xfrm>
            <a:off x="3464793" y="4487514"/>
            <a:ext cx="324000" cy="439535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10" name="Freeform 428">
              <a:extLst>
                <a:ext uri="{FF2B5EF4-FFF2-40B4-BE49-F238E27FC236}">
                  <a16:creationId xmlns:a16="http://schemas.microsoft.com/office/drawing/2014/main" id="{CEE54A6D-39C5-C6DB-0602-2C77F5AB4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29">
              <a:extLst>
                <a:ext uri="{FF2B5EF4-FFF2-40B4-BE49-F238E27FC236}">
                  <a16:creationId xmlns:a16="http://schemas.microsoft.com/office/drawing/2014/main" id="{D22D9059-36E1-9344-FC7D-926E972B2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34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Attention à l’alcalinité !!!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BE7892BA-A9D8-9C93-1F0A-840D9778B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505" y="1174530"/>
            <a:ext cx="6120680" cy="25545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NITRIFICATION 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réaction</a:t>
            </a:r>
          </a:p>
          <a:p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1600" dirty="0">
                <a:solidFill>
                  <a:schemeClr val="tx2"/>
                </a:solidFill>
                <a:latin typeface="Arial" panose="020B0604020202020204" pitchFamily="34" charset="0"/>
              </a:rPr>
              <a:t>NH</a:t>
            </a:r>
            <a:r>
              <a:rPr lang="fr-FR" sz="1600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  <a:r>
              <a:rPr lang="fr-FR" sz="16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+</a:t>
            </a:r>
            <a:r>
              <a:rPr lang="fr-FR" sz="160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+ 2 </a:t>
            </a:r>
            <a:r>
              <a:rPr lang="fr-FR" sz="1600" dirty="0">
                <a:solidFill>
                  <a:schemeClr val="accent2"/>
                </a:solidFill>
                <a:latin typeface="Arial" panose="020B0604020202020204" pitchFamily="34" charset="0"/>
              </a:rPr>
              <a:t>O</a:t>
            </a:r>
            <a:r>
              <a:rPr lang="fr-FR" sz="1600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            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fr-FR" sz="1600" baseline="-2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fr-FR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+ 2 H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 + </a:t>
            </a:r>
            <a:r>
              <a:rPr lang="fr-FR" sz="1600" dirty="0">
                <a:solidFill>
                  <a:schemeClr val="accent5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énergie</a:t>
            </a:r>
          </a:p>
          <a:p>
            <a:pPr algn="ctr"/>
            <a:endParaRPr lang="fr-FR" sz="1600" dirty="0">
              <a:solidFill>
                <a:schemeClr val="accent5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Réaction en tenant compte de l’alcalinité</a:t>
            </a:r>
          </a:p>
          <a:p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fr-FR" sz="1600" dirty="0">
                <a:solidFill>
                  <a:schemeClr val="tx2"/>
                </a:solidFill>
                <a:latin typeface="Arial" panose="020B0604020202020204" pitchFamily="34" charset="0"/>
              </a:rPr>
              <a:t>NH</a:t>
            </a:r>
            <a:r>
              <a:rPr lang="fr-FR" sz="1600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  <a:r>
              <a:rPr lang="fr-FR" sz="16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+</a:t>
            </a:r>
            <a:r>
              <a:rPr lang="fr-FR" sz="160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+ 2 </a:t>
            </a:r>
            <a:r>
              <a:rPr lang="fr-FR" sz="1600" dirty="0">
                <a:solidFill>
                  <a:schemeClr val="accent2"/>
                </a:solidFill>
                <a:latin typeface="Arial" panose="020B0604020202020204" pitchFamily="34" charset="0"/>
              </a:rPr>
              <a:t>O</a:t>
            </a:r>
            <a:r>
              <a:rPr lang="fr-FR" sz="1600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+ 2 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</a:rPr>
              <a:t>HCO</a:t>
            </a:r>
            <a:r>
              <a:rPr lang="fr-FR" sz="1600" baseline="-25000" dirty="0">
                <a:solidFill>
                  <a:srgbClr val="7030A0"/>
                </a:solidFill>
                <a:latin typeface="Arial" panose="020B0604020202020204" pitchFamily="34" charset="0"/>
              </a:rPr>
              <a:t>3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</a:rPr>
              <a:t>-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            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fr-FR" sz="1600" baseline="-2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fr-FR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+ 2 CO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+ 3 H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</a:t>
            </a:r>
            <a:endParaRPr lang="fr-FR" sz="1600" dirty="0">
              <a:solidFill>
                <a:schemeClr val="accent5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endParaRPr lang="fr-FR" sz="1600" dirty="0">
              <a:solidFill>
                <a:schemeClr val="accent5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endParaRPr lang="fr-FR" sz="1600" dirty="0">
              <a:solidFill>
                <a:schemeClr val="accent5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endParaRPr lang="fr-FR" sz="1600" dirty="0">
              <a:solidFill>
                <a:schemeClr val="accent5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0284F9D-C270-E9AD-9A41-6D0B61FD6CA2}"/>
              </a:ext>
            </a:extLst>
          </p:cNvPr>
          <p:cNvCxnSpPr>
            <a:cxnSpLocks/>
          </p:cNvCxnSpPr>
          <p:nvPr/>
        </p:nvCxnSpPr>
        <p:spPr>
          <a:xfrm flipV="1">
            <a:off x="3309093" y="1851670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7F68C0B-F2E2-C2DC-8CCB-FF96232EA94E}"/>
              </a:ext>
            </a:extLst>
          </p:cNvPr>
          <p:cNvCxnSpPr>
            <a:cxnSpLocks/>
          </p:cNvCxnSpPr>
          <p:nvPr/>
        </p:nvCxnSpPr>
        <p:spPr>
          <a:xfrm flipV="1">
            <a:off x="4012026" y="2859782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3">
            <a:extLst>
              <a:ext uri="{FF2B5EF4-FFF2-40B4-BE49-F238E27FC236}">
                <a16:creationId xmlns:a16="http://schemas.microsoft.com/office/drawing/2014/main" id="{896B3DB3-896B-B4B9-AEA5-30B4B04C3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064" y="3295965"/>
            <a:ext cx="5572176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2 moles de HCO</a:t>
            </a:r>
            <a:r>
              <a:rPr lang="fr-FR" sz="1600" b="1" baseline="-25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/mole de NO</a:t>
            </a:r>
            <a:r>
              <a:rPr lang="fr-FR" sz="1600" b="1" baseline="-25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b="1" baseline="30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produite </a:t>
            </a:r>
          </a:p>
          <a:p>
            <a:pPr algn="ctr"/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La nitrification « consomme » de l’alcalinité et diminue le pH</a:t>
            </a:r>
            <a:endParaRPr lang="fr-FR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694E13-FB02-0E54-91DE-FD36E0D5583D}"/>
              </a:ext>
            </a:extLst>
          </p:cNvPr>
          <p:cNvSpPr/>
          <p:nvPr/>
        </p:nvSpPr>
        <p:spPr>
          <a:xfrm>
            <a:off x="4591392" y="4308404"/>
            <a:ext cx="4248472" cy="526649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8" name="Titre 2">
            <a:extLst>
              <a:ext uri="{FF2B5EF4-FFF2-40B4-BE49-F238E27FC236}">
                <a16:creationId xmlns:a16="http://schemas.microsoft.com/office/drawing/2014/main" id="{A05244BD-AF42-D612-0FF6-078761B7E18D}"/>
              </a:ext>
            </a:extLst>
          </p:cNvPr>
          <p:cNvSpPr txBox="1">
            <a:spLocks/>
          </p:cNvSpPr>
          <p:nvPr/>
        </p:nvSpPr>
        <p:spPr bwMode="auto">
          <a:xfrm>
            <a:off x="5095448" y="4398738"/>
            <a:ext cx="3888432" cy="34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L’alcalinité peut devenir un facteur limitant pour une bonne nitrification dans certain cas</a:t>
            </a:r>
          </a:p>
        </p:txBody>
      </p:sp>
      <p:grpSp>
        <p:nvGrpSpPr>
          <p:cNvPr id="29" name="Group 1106">
            <a:extLst>
              <a:ext uri="{FF2B5EF4-FFF2-40B4-BE49-F238E27FC236}">
                <a16:creationId xmlns:a16="http://schemas.microsoft.com/office/drawing/2014/main" id="{045EC05B-1438-6FCF-F553-A2648967F645}"/>
              </a:ext>
            </a:extLst>
          </p:cNvPr>
          <p:cNvGrpSpPr>
            <a:grpSpLocks noChangeAspect="1"/>
          </p:cNvGrpSpPr>
          <p:nvPr/>
        </p:nvGrpSpPr>
        <p:grpSpPr>
          <a:xfrm>
            <a:off x="4708321" y="4351960"/>
            <a:ext cx="324000" cy="439535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30" name="Freeform 428">
              <a:extLst>
                <a:ext uri="{FF2B5EF4-FFF2-40B4-BE49-F238E27FC236}">
                  <a16:creationId xmlns:a16="http://schemas.microsoft.com/office/drawing/2014/main" id="{6C8857E3-9EC0-7DB1-5666-F12C224342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29">
              <a:extLst>
                <a:ext uri="{FF2B5EF4-FFF2-40B4-BE49-F238E27FC236}">
                  <a16:creationId xmlns:a16="http://schemas.microsoft.com/office/drawing/2014/main" id="{CBA2D1A3-B34E-68C0-CC4B-19BDDB51D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2049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6F7561-A2F2-3314-059E-6DDD121E2C0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Feuille de route « Traitements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ERUs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»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5E396BA-49A3-6973-44B3-648B9116D5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005376"/>
              </p:ext>
            </p:extLst>
          </p:nvPr>
        </p:nvGraphicFramePr>
        <p:xfrm>
          <a:off x="395536" y="835537"/>
          <a:ext cx="8400954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781">
                  <a:extLst>
                    <a:ext uri="{9D8B030D-6E8A-4147-A177-3AD203B41FA5}">
                      <a16:colId xmlns:a16="http://schemas.microsoft.com/office/drawing/2014/main" val="3814214855"/>
                    </a:ext>
                  </a:extLst>
                </a:gridCol>
                <a:gridCol w="1286193">
                  <a:extLst>
                    <a:ext uri="{9D8B030D-6E8A-4147-A177-3AD203B41FA5}">
                      <a16:colId xmlns:a16="http://schemas.microsoft.com/office/drawing/2014/main" val="3985715874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962227205"/>
                    </a:ext>
                  </a:extLst>
                </a:gridCol>
                <a:gridCol w="851100">
                  <a:extLst>
                    <a:ext uri="{9D8B030D-6E8A-4147-A177-3AD203B41FA5}">
                      <a16:colId xmlns:a16="http://schemas.microsoft.com/office/drawing/2014/main" val="2395373315"/>
                    </a:ext>
                  </a:extLst>
                </a:gridCol>
                <a:gridCol w="851100">
                  <a:extLst>
                    <a:ext uri="{9D8B030D-6E8A-4147-A177-3AD203B41FA5}">
                      <a16:colId xmlns:a16="http://schemas.microsoft.com/office/drawing/2014/main" val="3772351417"/>
                    </a:ext>
                  </a:extLst>
                </a:gridCol>
                <a:gridCol w="856869">
                  <a:extLst>
                    <a:ext uri="{9D8B030D-6E8A-4147-A177-3AD203B41FA5}">
                      <a16:colId xmlns:a16="http://schemas.microsoft.com/office/drawing/2014/main" val="140917200"/>
                    </a:ext>
                  </a:extLst>
                </a:gridCol>
                <a:gridCol w="944626">
                  <a:extLst>
                    <a:ext uri="{9D8B030D-6E8A-4147-A177-3AD203B41FA5}">
                      <a16:colId xmlns:a16="http://schemas.microsoft.com/office/drawing/2014/main" val="2886074928"/>
                    </a:ext>
                  </a:extLst>
                </a:gridCol>
                <a:gridCol w="1082705">
                  <a:extLst>
                    <a:ext uri="{9D8B030D-6E8A-4147-A177-3AD203B41FA5}">
                      <a16:colId xmlns:a16="http://schemas.microsoft.com/office/drawing/2014/main" val="2140466779"/>
                    </a:ext>
                  </a:extLst>
                </a:gridCol>
              </a:tblGrid>
              <a:tr h="288032">
                <a:tc gridSpan="4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fr-CH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Valeurs relevées après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5418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Catégorie</a:t>
                      </a:r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Paramètres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Unité</a:t>
                      </a:r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ERU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(2h)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(C)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(N)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158747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Solides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23562"/>
                  </a:ext>
                </a:extLst>
              </a:tr>
              <a:tr h="238439">
                <a:tc rowSpan="2"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organique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DBO</a:t>
                      </a:r>
                      <a:r>
                        <a:rPr lang="en-FR" sz="1400" b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FR" sz="1400" b="0" i="0" baseline="-25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mgO</a:t>
                      </a:r>
                      <a:r>
                        <a:rPr lang="fr-CH" sz="1400" b="0" i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228690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DCO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mgO</a:t>
                      </a:r>
                      <a:r>
                        <a:rPr lang="fr-CH" sz="1400" b="0" i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82135"/>
                  </a:ext>
                </a:extLst>
              </a:tr>
              <a:tr h="238439">
                <a:tc rowSpan="4"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Pollution azotée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NTK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485982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azotée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16478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962830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821988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phosphorée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Ptot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5253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Micropolluants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Micropolluant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79448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43F5EF96-2F4F-FE96-C795-62DE220ED27D}"/>
              </a:ext>
            </a:extLst>
          </p:cNvPr>
          <p:cNvSpPr txBox="1"/>
          <p:nvPr/>
        </p:nvSpPr>
        <p:spPr>
          <a:xfrm>
            <a:off x="5058371" y="1449586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109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E1E8A1-1189-25E0-AAC0-925E8E7B7B3B}"/>
              </a:ext>
            </a:extLst>
          </p:cNvPr>
          <p:cNvSpPr txBox="1"/>
          <p:nvPr/>
        </p:nvSpPr>
        <p:spPr>
          <a:xfrm>
            <a:off x="5058371" y="1751013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151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65CF3A-EF51-E5B1-A639-43DD4C169B60}"/>
              </a:ext>
            </a:extLst>
          </p:cNvPr>
          <p:cNvSpPr txBox="1"/>
          <p:nvPr/>
        </p:nvSpPr>
        <p:spPr>
          <a:xfrm>
            <a:off x="5059288" y="2056990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327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4088C1-3237-0055-7980-FBBD4B5BF61B}"/>
              </a:ext>
            </a:extLst>
          </p:cNvPr>
          <p:cNvSpPr txBox="1"/>
          <p:nvPr/>
        </p:nvSpPr>
        <p:spPr>
          <a:xfrm>
            <a:off x="5058371" y="2362967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DF4159-15EB-7644-D462-F33687B65A93}"/>
              </a:ext>
            </a:extLst>
          </p:cNvPr>
          <p:cNvSpPr txBox="1"/>
          <p:nvPr/>
        </p:nvSpPr>
        <p:spPr>
          <a:xfrm>
            <a:off x="5058371" y="266714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9AAE9D-1EFD-FEB3-5B83-97E73B9E4EC2}"/>
              </a:ext>
            </a:extLst>
          </p:cNvPr>
          <p:cNvSpPr txBox="1"/>
          <p:nvPr/>
        </p:nvSpPr>
        <p:spPr>
          <a:xfrm>
            <a:off x="5059288" y="2969521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7E86253-A71D-D51E-5C07-A96184AF0987}"/>
              </a:ext>
            </a:extLst>
          </p:cNvPr>
          <p:cNvSpPr txBox="1"/>
          <p:nvPr/>
        </p:nvSpPr>
        <p:spPr>
          <a:xfrm>
            <a:off x="5058371" y="3273698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D4AD5B-32B0-77C3-911C-1F4D5C35C98A}"/>
              </a:ext>
            </a:extLst>
          </p:cNvPr>
          <p:cNvSpPr txBox="1"/>
          <p:nvPr/>
        </p:nvSpPr>
        <p:spPr>
          <a:xfrm>
            <a:off x="5059288" y="3683808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5,4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09E52C-FD84-E757-BC6D-C91BB8DB9427}"/>
              </a:ext>
            </a:extLst>
          </p:cNvPr>
          <p:cNvSpPr txBox="1"/>
          <p:nvPr/>
        </p:nvSpPr>
        <p:spPr>
          <a:xfrm>
            <a:off x="5059288" y="4093920"/>
            <a:ext cx="8088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4"/>
                </a:solidFill>
                <a:latin typeface="Arial" panose="020B0604020202020204" pitchFamily="34" charset="0"/>
              </a:rPr>
              <a:t>&lt; 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BEC8A2-4B22-F51D-69A0-E40C7A7EC222}"/>
              </a:ext>
            </a:extLst>
          </p:cNvPr>
          <p:cNvSpPr txBox="1"/>
          <p:nvPr/>
        </p:nvSpPr>
        <p:spPr>
          <a:xfrm>
            <a:off x="2835242" y="4848974"/>
            <a:ext cx="630019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DP : Décantation primaire | BA : boues activées | TT : Traitement tertiaire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8E60D0-E472-90CE-4C55-E84199E641CA}"/>
              </a:ext>
            </a:extLst>
          </p:cNvPr>
          <p:cNvSpPr txBox="1"/>
          <p:nvPr/>
        </p:nvSpPr>
        <p:spPr>
          <a:xfrm>
            <a:off x="5922466" y="1450682"/>
            <a:ext cx="6657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A92D57-D2BE-D226-12B6-E598C5EFEDFF}"/>
              </a:ext>
            </a:extLst>
          </p:cNvPr>
          <p:cNvSpPr txBox="1"/>
          <p:nvPr/>
        </p:nvSpPr>
        <p:spPr>
          <a:xfrm>
            <a:off x="5922467" y="1752109"/>
            <a:ext cx="665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D44202-11B4-568B-A0AF-61C67500FF5C}"/>
              </a:ext>
            </a:extLst>
          </p:cNvPr>
          <p:cNvSpPr txBox="1"/>
          <p:nvPr/>
        </p:nvSpPr>
        <p:spPr>
          <a:xfrm>
            <a:off x="5923384" y="2058086"/>
            <a:ext cx="7368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45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6E5ECB-9FEC-85FD-7DF1-5E9779C5615A}"/>
              </a:ext>
            </a:extLst>
          </p:cNvPr>
          <p:cNvSpPr txBox="1"/>
          <p:nvPr/>
        </p:nvSpPr>
        <p:spPr>
          <a:xfrm>
            <a:off x="5922466" y="2364063"/>
            <a:ext cx="6657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20,8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BD79C52-B412-6845-306D-9382E5AE9538}"/>
              </a:ext>
            </a:extLst>
          </p:cNvPr>
          <p:cNvSpPr txBox="1"/>
          <p:nvPr/>
        </p:nvSpPr>
        <p:spPr>
          <a:xfrm>
            <a:off x="5922467" y="2668240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13,8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90BF93A-B819-C9EA-7652-E2990B48B0D0}"/>
              </a:ext>
            </a:extLst>
          </p:cNvPr>
          <p:cNvSpPr txBox="1"/>
          <p:nvPr/>
        </p:nvSpPr>
        <p:spPr>
          <a:xfrm>
            <a:off x="5923384" y="2970617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983551-A85E-9E5E-E953-CCD0259D0CDD}"/>
              </a:ext>
            </a:extLst>
          </p:cNvPr>
          <p:cNvSpPr txBox="1"/>
          <p:nvPr/>
        </p:nvSpPr>
        <p:spPr>
          <a:xfrm>
            <a:off x="5922467" y="327479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7DCC40-C673-FB33-E13C-6B7F36F8044E}"/>
              </a:ext>
            </a:extLst>
          </p:cNvPr>
          <p:cNvSpPr txBox="1"/>
          <p:nvPr/>
        </p:nvSpPr>
        <p:spPr>
          <a:xfrm>
            <a:off x="5923384" y="368490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2F2C95-F1C3-016F-7F3E-5C2589C55967}"/>
              </a:ext>
            </a:extLst>
          </p:cNvPr>
          <p:cNvSpPr txBox="1"/>
          <p:nvPr/>
        </p:nvSpPr>
        <p:spPr>
          <a:xfrm>
            <a:off x="5923384" y="4095016"/>
            <a:ext cx="8088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4"/>
                </a:solidFill>
                <a:latin typeface="Arial" panose="020B0604020202020204" pitchFamily="34" charset="0"/>
              </a:rPr>
              <a:t>&lt; 20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694EFC5-5471-A704-5D6B-72B966468D66}"/>
              </a:ext>
            </a:extLst>
          </p:cNvPr>
          <p:cNvSpPr txBox="1"/>
          <p:nvPr/>
        </p:nvSpPr>
        <p:spPr>
          <a:xfrm>
            <a:off x="6787480" y="1453564"/>
            <a:ext cx="6657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79FA11-1078-A9E4-A1B5-C848780471C8}"/>
              </a:ext>
            </a:extLst>
          </p:cNvPr>
          <p:cNvSpPr txBox="1"/>
          <p:nvPr/>
        </p:nvSpPr>
        <p:spPr>
          <a:xfrm>
            <a:off x="6787481" y="1754991"/>
            <a:ext cx="665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6EFB31B-2D74-EF9E-541B-EE249045ED4F}"/>
              </a:ext>
            </a:extLst>
          </p:cNvPr>
          <p:cNvSpPr txBox="1"/>
          <p:nvPr/>
        </p:nvSpPr>
        <p:spPr>
          <a:xfrm>
            <a:off x="6788398" y="2060968"/>
            <a:ext cx="7368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45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E1646DD-5B42-EC18-084E-63C387099F03}"/>
              </a:ext>
            </a:extLst>
          </p:cNvPr>
          <p:cNvSpPr txBox="1"/>
          <p:nvPr/>
        </p:nvSpPr>
        <p:spPr>
          <a:xfrm>
            <a:off x="6787480" y="2366945"/>
            <a:ext cx="6657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&lt; 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3BAE57-B3C3-214C-8B30-5399E0013C95}"/>
              </a:ext>
            </a:extLst>
          </p:cNvPr>
          <p:cNvSpPr txBox="1"/>
          <p:nvPr/>
        </p:nvSpPr>
        <p:spPr>
          <a:xfrm>
            <a:off x="6787481" y="2671122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&lt; 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45558B3-FAB3-419E-4CFD-8A2341233AFE}"/>
              </a:ext>
            </a:extLst>
          </p:cNvPr>
          <p:cNvSpPr txBox="1"/>
          <p:nvPr/>
        </p:nvSpPr>
        <p:spPr>
          <a:xfrm>
            <a:off x="6788397" y="2973499"/>
            <a:ext cx="6648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&lt; 0,3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4172A12-379C-CA88-43EF-F6C7294CD6DC}"/>
              </a:ext>
            </a:extLst>
          </p:cNvPr>
          <p:cNvSpPr txBox="1"/>
          <p:nvPr/>
        </p:nvSpPr>
        <p:spPr>
          <a:xfrm>
            <a:off x="6787481" y="3277676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291AEFC-C581-94B9-62AE-C01DAEE3A04E}"/>
              </a:ext>
            </a:extLst>
          </p:cNvPr>
          <p:cNvSpPr txBox="1"/>
          <p:nvPr/>
        </p:nvSpPr>
        <p:spPr>
          <a:xfrm>
            <a:off x="6788398" y="3687786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49EF544-BEB6-87AA-3F24-CC6129A183CB}"/>
              </a:ext>
            </a:extLst>
          </p:cNvPr>
          <p:cNvSpPr txBox="1"/>
          <p:nvPr/>
        </p:nvSpPr>
        <p:spPr>
          <a:xfrm>
            <a:off x="6788398" y="4097898"/>
            <a:ext cx="8088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4"/>
                </a:solidFill>
                <a:latin typeface="Arial" panose="020B0604020202020204" pitchFamily="34" charset="0"/>
              </a:rPr>
              <a:t>&lt; 20</a:t>
            </a:r>
          </a:p>
        </p:txBody>
      </p:sp>
    </p:spTree>
    <p:extLst>
      <p:ext uri="{BB962C8B-B14F-4D97-AF65-F5344CB8AC3E}">
        <p14:creationId xmlns:p14="http://schemas.microsoft.com/office/powerpoint/2010/main" val="31724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Nitrate en sortie du bassin à boue activée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AE17F74-6C9B-7B2F-E612-6D69DAAC3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91569"/>
              </p:ext>
            </p:extLst>
          </p:nvPr>
        </p:nvGraphicFramePr>
        <p:xfrm>
          <a:off x="476620" y="1550670"/>
          <a:ext cx="387028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6193">
                  <a:extLst>
                    <a:ext uri="{9D8B030D-6E8A-4147-A177-3AD203B41FA5}">
                      <a16:colId xmlns:a16="http://schemas.microsoft.com/office/drawing/2014/main" val="3985715874"/>
                    </a:ext>
                  </a:extLst>
                </a:gridCol>
                <a:gridCol w="845844">
                  <a:extLst>
                    <a:ext uri="{9D8B030D-6E8A-4147-A177-3AD203B41FA5}">
                      <a16:colId xmlns:a16="http://schemas.microsoft.com/office/drawing/2014/main" val="2194403761"/>
                    </a:ext>
                  </a:extLst>
                </a:gridCol>
                <a:gridCol w="845844">
                  <a:extLst>
                    <a:ext uri="{9D8B030D-6E8A-4147-A177-3AD203B41FA5}">
                      <a16:colId xmlns:a16="http://schemas.microsoft.com/office/drawing/2014/main" val="3772351417"/>
                    </a:ext>
                  </a:extLst>
                </a:gridCol>
                <a:gridCol w="892399">
                  <a:extLst>
                    <a:ext uri="{9D8B030D-6E8A-4147-A177-3AD203B41FA5}">
                      <a16:colId xmlns:a16="http://schemas.microsoft.com/office/drawing/2014/main" val="140917200"/>
                    </a:ext>
                  </a:extLst>
                </a:gridCol>
              </a:tblGrid>
              <a:tr h="293246">
                <a:tc rowSpan="2">
                  <a:txBody>
                    <a:bodyPr/>
                    <a:lstStyle/>
                    <a:p>
                      <a:endParaRPr lang="en-FR" sz="14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Bilan sur l’azote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378031"/>
                  </a:ext>
                </a:extLst>
              </a:tr>
              <a:tr h="293246">
                <a:tc vMerge="1">
                  <a:txBody>
                    <a:bodyPr/>
                    <a:lstStyle/>
                    <a:p>
                      <a:endParaRPr lang="en-FR" sz="14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Unité</a:t>
                      </a:r>
                      <a:endParaRPr lang="en-FR" sz="14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Entrée</a:t>
                      </a:r>
                      <a:endParaRPr lang="en-FR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Sortie</a:t>
                      </a:r>
                      <a:endParaRPr lang="en-FR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58747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NTK</a:t>
                      </a:r>
                      <a:endParaRPr lang="en-FR" sz="14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mgN</a:t>
                      </a:r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23562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-N</a:t>
                      </a:r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mgN</a:t>
                      </a:r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82135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-N</a:t>
                      </a:r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mgN</a:t>
                      </a:r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3224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Assimilation</a:t>
                      </a:r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mgN</a:t>
                      </a:r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43815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fr-CH" sz="1400" b="1" i="0" baseline="-250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</a:t>
                      </a:r>
                      <a:endParaRPr lang="en-FR" sz="1400" b="1" i="0" baseline="-25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mgN</a:t>
                      </a:r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85804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21C1EC6-550C-351D-3F4E-F704C0E771E4}"/>
              </a:ext>
            </a:extLst>
          </p:cNvPr>
          <p:cNvSpPr txBox="1"/>
          <p:nvPr/>
        </p:nvSpPr>
        <p:spPr>
          <a:xfrm>
            <a:off x="2589602" y="2165320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CE3A506-5B8A-947D-5919-228775116935}"/>
              </a:ext>
            </a:extLst>
          </p:cNvPr>
          <p:cNvSpPr txBox="1"/>
          <p:nvPr/>
        </p:nvSpPr>
        <p:spPr>
          <a:xfrm>
            <a:off x="2589602" y="2473097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6A3DF08-BC78-0564-41D8-D9E113B77474}"/>
              </a:ext>
            </a:extLst>
          </p:cNvPr>
          <p:cNvSpPr txBox="1"/>
          <p:nvPr/>
        </p:nvSpPr>
        <p:spPr>
          <a:xfrm>
            <a:off x="2589602" y="2779970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3C08C3-1089-E71C-F42B-9E23CC15E167}"/>
              </a:ext>
            </a:extLst>
          </p:cNvPr>
          <p:cNvSpPr txBox="1"/>
          <p:nvPr/>
        </p:nvSpPr>
        <p:spPr>
          <a:xfrm>
            <a:off x="2589602" y="3087747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F69B3A-D6F5-AB8E-DE3F-DE2285A3AD00}"/>
              </a:ext>
            </a:extLst>
          </p:cNvPr>
          <p:cNvSpPr txBox="1"/>
          <p:nvPr/>
        </p:nvSpPr>
        <p:spPr>
          <a:xfrm>
            <a:off x="3425361" y="2163831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1718897-030A-9E9E-C3A2-44B0A08773D6}"/>
              </a:ext>
            </a:extLst>
          </p:cNvPr>
          <p:cNvSpPr txBox="1"/>
          <p:nvPr/>
        </p:nvSpPr>
        <p:spPr>
          <a:xfrm>
            <a:off x="3425361" y="2471608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0,3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C8D34E-8CD3-29CA-4432-AE50598B9AA4}"/>
              </a:ext>
            </a:extLst>
          </p:cNvPr>
          <p:cNvSpPr txBox="1"/>
          <p:nvPr/>
        </p:nvSpPr>
        <p:spPr>
          <a:xfrm>
            <a:off x="3425361" y="2778481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17,5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A104D8-2994-A063-B00C-D1BE57F49CB3}"/>
              </a:ext>
            </a:extLst>
          </p:cNvPr>
          <p:cNvSpPr txBox="1"/>
          <p:nvPr/>
        </p:nvSpPr>
        <p:spPr>
          <a:xfrm>
            <a:off x="3425361" y="3086258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6,2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BDDFC70-815B-D1CF-08A3-6C9AA56401E2}"/>
              </a:ext>
            </a:extLst>
          </p:cNvPr>
          <p:cNvSpPr txBox="1"/>
          <p:nvPr/>
        </p:nvSpPr>
        <p:spPr>
          <a:xfrm>
            <a:off x="2589602" y="3385264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207087-918E-ADE1-8C9A-142C971ECF09}"/>
              </a:ext>
            </a:extLst>
          </p:cNvPr>
          <p:cNvSpPr txBox="1"/>
          <p:nvPr/>
        </p:nvSpPr>
        <p:spPr>
          <a:xfrm>
            <a:off x="3425361" y="3383775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9958D6A-31BF-2849-E938-2B9EDD2B2C6C}"/>
              </a:ext>
            </a:extLst>
          </p:cNvPr>
          <p:cNvSpPr txBox="1"/>
          <p:nvPr/>
        </p:nvSpPr>
        <p:spPr>
          <a:xfrm>
            <a:off x="4427984" y="3081711"/>
            <a:ext cx="45915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4,5% de la [DBO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  <a:r>
              <a:rPr lang="fr-FR" sz="14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élim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0,045 x (151 – 15)</a:t>
            </a:r>
          </a:p>
        </p:txBody>
      </p:sp>
    </p:spTree>
    <p:extLst>
      <p:ext uri="{BB962C8B-B14F-4D97-AF65-F5344CB8AC3E}">
        <p14:creationId xmlns:p14="http://schemas.microsoft.com/office/powerpoint/2010/main" val="33986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6F7561-A2F2-3314-059E-6DDD121E2C0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Feuille de route « Traitements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ERUs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»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5E396BA-49A3-6973-44B3-648B9116D5FF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835537"/>
          <a:ext cx="8400954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781">
                  <a:extLst>
                    <a:ext uri="{9D8B030D-6E8A-4147-A177-3AD203B41FA5}">
                      <a16:colId xmlns:a16="http://schemas.microsoft.com/office/drawing/2014/main" val="3814214855"/>
                    </a:ext>
                  </a:extLst>
                </a:gridCol>
                <a:gridCol w="1286193">
                  <a:extLst>
                    <a:ext uri="{9D8B030D-6E8A-4147-A177-3AD203B41FA5}">
                      <a16:colId xmlns:a16="http://schemas.microsoft.com/office/drawing/2014/main" val="3985715874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962227205"/>
                    </a:ext>
                  </a:extLst>
                </a:gridCol>
                <a:gridCol w="851100">
                  <a:extLst>
                    <a:ext uri="{9D8B030D-6E8A-4147-A177-3AD203B41FA5}">
                      <a16:colId xmlns:a16="http://schemas.microsoft.com/office/drawing/2014/main" val="2395373315"/>
                    </a:ext>
                  </a:extLst>
                </a:gridCol>
                <a:gridCol w="851100">
                  <a:extLst>
                    <a:ext uri="{9D8B030D-6E8A-4147-A177-3AD203B41FA5}">
                      <a16:colId xmlns:a16="http://schemas.microsoft.com/office/drawing/2014/main" val="3772351417"/>
                    </a:ext>
                  </a:extLst>
                </a:gridCol>
                <a:gridCol w="856869">
                  <a:extLst>
                    <a:ext uri="{9D8B030D-6E8A-4147-A177-3AD203B41FA5}">
                      <a16:colId xmlns:a16="http://schemas.microsoft.com/office/drawing/2014/main" val="140917200"/>
                    </a:ext>
                  </a:extLst>
                </a:gridCol>
                <a:gridCol w="944626">
                  <a:extLst>
                    <a:ext uri="{9D8B030D-6E8A-4147-A177-3AD203B41FA5}">
                      <a16:colId xmlns:a16="http://schemas.microsoft.com/office/drawing/2014/main" val="2886074928"/>
                    </a:ext>
                  </a:extLst>
                </a:gridCol>
                <a:gridCol w="1082705">
                  <a:extLst>
                    <a:ext uri="{9D8B030D-6E8A-4147-A177-3AD203B41FA5}">
                      <a16:colId xmlns:a16="http://schemas.microsoft.com/office/drawing/2014/main" val="2140466779"/>
                    </a:ext>
                  </a:extLst>
                </a:gridCol>
              </a:tblGrid>
              <a:tr h="288032">
                <a:tc gridSpan="4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fr-CH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Valeurs relevées après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5418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Catégorie</a:t>
                      </a:r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Paramètres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Unité</a:t>
                      </a:r>
                      <a:endParaRPr lang="en-FR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ERU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(2h)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(C)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(N)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FR" sz="14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158747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Solides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15</a:t>
                      </a:r>
                      <a:endParaRPr lang="en-FR" sz="1400" b="0" i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23562"/>
                  </a:ext>
                </a:extLst>
              </a:tr>
              <a:tr h="238439">
                <a:tc rowSpan="2"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organique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DBO</a:t>
                      </a:r>
                      <a:r>
                        <a:rPr lang="en-FR" sz="1400" b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FR" sz="1400" b="0" i="0" baseline="-25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mgO</a:t>
                      </a:r>
                      <a:r>
                        <a:rPr lang="fr-CH" sz="1400" b="0" i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15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228690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DCO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mgO</a:t>
                      </a:r>
                      <a:r>
                        <a:rPr lang="fr-CH" sz="1400" b="0" i="0" baseline="-25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400" b="0" i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/L</a:t>
                      </a:r>
                      <a:endParaRPr lang="en-FR" sz="1400" b="0" i="0" baseline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45</a:t>
                      </a:r>
                      <a:endParaRPr lang="en-FR" sz="1400" b="0" i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82135"/>
                  </a:ext>
                </a:extLst>
              </a:tr>
              <a:tr h="238439">
                <a:tc rowSpan="4"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Pollution azotée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NTK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kern="1200" dirty="0" err="1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mgC</a:t>
                      </a:r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/L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fr-CH" sz="1400" b="0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 3</a:t>
                      </a:r>
                      <a:endParaRPr lang="en-FR" sz="14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485982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azotée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16478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0,3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962830"/>
                  </a:ext>
                </a:extLst>
              </a:tr>
              <a:tr h="238439">
                <a:tc vMerge="1">
                  <a:txBody>
                    <a:bodyPr/>
                    <a:lstStyle/>
                    <a:p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FR" sz="1400" b="0" baseline="-25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FR" sz="1400" b="0" baseline="30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baseline="30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821988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Pollution phosphorée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Ptot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baseline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  <a:endParaRPr lang="en-FR" sz="1400" b="0" i="0" baseline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0,8</a:t>
                      </a:r>
                      <a:endParaRPr lang="en-FR" sz="1400" b="0" i="0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5253"/>
                  </a:ext>
                </a:extLst>
              </a:tr>
              <a:tr h="238439"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Micropolluants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FR" sz="1400" b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Micropolluant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b="0" i="0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</a:t>
                      </a:r>
                      <a:endParaRPr lang="en-FR" sz="1400" b="0" i="0" dirty="0">
                        <a:solidFill>
                          <a:schemeClr val="accent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179448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43F5EF96-2F4F-FE96-C795-62DE220ED27D}"/>
              </a:ext>
            </a:extLst>
          </p:cNvPr>
          <p:cNvSpPr txBox="1"/>
          <p:nvPr/>
        </p:nvSpPr>
        <p:spPr>
          <a:xfrm>
            <a:off x="5058371" y="1449586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109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E1E8A1-1189-25E0-AAC0-925E8E7B7B3B}"/>
              </a:ext>
            </a:extLst>
          </p:cNvPr>
          <p:cNvSpPr txBox="1"/>
          <p:nvPr/>
        </p:nvSpPr>
        <p:spPr>
          <a:xfrm>
            <a:off x="5058371" y="1751013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151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65CF3A-EF51-E5B1-A639-43DD4C169B60}"/>
              </a:ext>
            </a:extLst>
          </p:cNvPr>
          <p:cNvSpPr txBox="1"/>
          <p:nvPr/>
        </p:nvSpPr>
        <p:spPr>
          <a:xfrm>
            <a:off x="5059288" y="2056990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327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4088C1-3237-0055-7980-FBBD4B5BF61B}"/>
              </a:ext>
            </a:extLst>
          </p:cNvPr>
          <p:cNvSpPr txBox="1"/>
          <p:nvPr/>
        </p:nvSpPr>
        <p:spPr>
          <a:xfrm>
            <a:off x="5058371" y="2362967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DF4159-15EB-7644-D462-F33687B65A93}"/>
              </a:ext>
            </a:extLst>
          </p:cNvPr>
          <p:cNvSpPr txBox="1"/>
          <p:nvPr/>
        </p:nvSpPr>
        <p:spPr>
          <a:xfrm>
            <a:off x="5058371" y="266714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9AAE9D-1EFD-FEB3-5B83-97E73B9E4EC2}"/>
              </a:ext>
            </a:extLst>
          </p:cNvPr>
          <p:cNvSpPr txBox="1"/>
          <p:nvPr/>
        </p:nvSpPr>
        <p:spPr>
          <a:xfrm>
            <a:off x="5059288" y="2969521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7E86253-A71D-D51E-5C07-A96184AF0987}"/>
              </a:ext>
            </a:extLst>
          </p:cNvPr>
          <p:cNvSpPr txBox="1"/>
          <p:nvPr/>
        </p:nvSpPr>
        <p:spPr>
          <a:xfrm>
            <a:off x="5058371" y="3273698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D4AD5B-32B0-77C3-911C-1F4D5C35C98A}"/>
              </a:ext>
            </a:extLst>
          </p:cNvPr>
          <p:cNvSpPr txBox="1"/>
          <p:nvPr/>
        </p:nvSpPr>
        <p:spPr>
          <a:xfrm>
            <a:off x="5059288" y="3683808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5,4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09E52C-FD84-E757-BC6D-C91BB8DB9427}"/>
              </a:ext>
            </a:extLst>
          </p:cNvPr>
          <p:cNvSpPr txBox="1"/>
          <p:nvPr/>
        </p:nvSpPr>
        <p:spPr>
          <a:xfrm>
            <a:off x="5059288" y="4093920"/>
            <a:ext cx="8088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4"/>
                </a:solidFill>
                <a:latin typeface="Arial" panose="020B0604020202020204" pitchFamily="34" charset="0"/>
              </a:rPr>
              <a:t>&lt; 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BEC8A2-4B22-F51D-69A0-E40C7A7EC222}"/>
              </a:ext>
            </a:extLst>
          </p:cNvPr>
          <p:cNvSpPr txBox="1"/>
          <p:nvPr/>
        </p:nvSpPr>
        <p:spPr>
          <a:xfrm>
            <a:off x="2835242" y="4848974"/>
            <a:ext cx="630019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DP : Décantation primaire | BA : boues activées | TT : Traitement tertiaire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8E60D0-E472-90CE-4C55-E84199E641CA}"/>
              </a:ext>
            </a:extLst>
          </p:cNvPr>
          <p:cNvSpPr txBox="1"/>
          <p:nvPr/>
        </p:nvSpPr>
        <p:spPr>
          <a:xfrm>
            <a:off x="5922466" y="1450682"/>
            <a:ext cx="6657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A92D57-D2BE-D226-12B6-E598C5EFEDFF}"/>
              </a:ext>
            </a:extLst>
          </p:cNvPr>
          <p:cNvSpPr txBox="1"/>
          <p:nvPr/>
        </p:nvSpPr>
        <p:spPr>
          <a:xfrm>
            <a:off x="5922467" y="1752109"/>
            <a:ext cx="665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5D44202-11B4-568B-A0AF-61C67500FF5C}"/>
              </a:ext>
            </a:extLst>
          </p:cNvPr>
          <p:cNvSpPr txBox="1"/>
          <p:nvPr/>
        </p:nvSpPr>
        <p:spPr>
          <a:xfrm>
            <a:off x="5923384" y="2058086"/>
            <a:ext cx="7368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45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6E5ECB-9FEC-85FD-7DF1-5E9779C5615A}"/>
              </a:ext>
            </a:extLst>
          </p:cNvPr>
          <p:cNvSpPr txBox="1"/>
          <p:nvPr/>
        </p:nvSpPr>
        <p:spPr>
          <a:xfrm>
            <a:off x="5922466" y="2364063"/>
            <a:ext cx="6657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20,8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BD79C52-B412-6845-306D-9382E5AE9538}"/>
              </a:ext>
            </a:extLst>
          </p:cNvPr>
          <p:cNvSpPr txBox="1"/>
          <p:nvPr/>
        </p:nvSpPr>
        <p:spPr>
          <a:xfrm>
            <a:off x="5922467" y="2668240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13,8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90BF93A-B819-C9EA-7652-E2990B48B0D0}"/>
              </a:ext>
            </a:extLst>
          </p:cNvPr>
          <p:cNvSpPr txBox="1"/>
          <p:nvPr/>
        </p:nvSpPr>
        <p:spPr>
          <a:xfrm>
            <a:off x="5923384" y="2970617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983551-A85E-9E5E-E953-CCD0259D0CDD}"/>
              </a:ext>
            </a:extLst>
          </p:cNvPr>
          <p:cNvSpPr txBox="1"/>
          <p:nvPr/>
        </p:nvSpPr>
        <p:spPr>
          <a:xfrm>
            <a:off x="5922467" y="327479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7DCC40-C673-FB33-E13C-6B7F36F8044E}"/>
              </a:ext>
            </a:extLst>
          </p:cNvPr>
          <p:cNvSpPr txBox="1"/>
          <p:nvPr/>
        </p:nvSpPr>
        <p:spPr>
          <a:xfrm>
            <a:off x="5923384" y="3684904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2F2C95-F1C3-016F-7F3E-5C2589C55967}"/>
              </a:ext>
            </a:extLst>
          </p:cNvPr>
          <p:cNvSpPr txBox="1"/>
          <p:nvPr/>
        </p:nvSpPr>
        <p:spPr>
          <a:xfrm>
            <a:off x="5923384" y="4095016"/>
            <a:ext cx="8088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4"/>
                </a:solidFill>
                <a:latin typeface="Arial" panose="020B0604020202020204" pitchFamily="34" charset="0"/>
              </a:rPr>
              <a:t>&lt; 20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694EFC5-5471-A704-5D6B-72B966468D66}"/>
              </a:ext>
            </a:extLst>
          </p:cNvPr>
          <p:cNvSpPr txBox="1"/>
          <p:nvPr/>
        </p:nvSpPr>
        <p:spPr>
          <a:xfrm>
            <a:off x="6787480" y="1453564"/>
            <a:ext cx="6657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79FA11-1078-A9E4-A1B5-C848780471C8}"/>
              </a:ext>
            </a:extLst>
          </p:cNvPr>
          <p:cNvSpPr txBox="1"/>
          <p:nvPr/>
        </p:nvSpPr>
        <p:spPr>
          <a:xfrm>
            <a:off x="6787481" y="1754991"/>
            <a:ext cx="665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15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6EFB31B-2D74-EF9E-541B-EE249045ED4F}"/>
              </a:ext>
            </a:extLst>
          </p:cNvPr>
          <p:cNvSpPr txBox="1"/>
          <p:nvPr/>
        </p:nvSpPr>
        <p:spPr>
          <a:xfrm>
            <a:off x="6788398" y="2060968"/>
            <a:ext cx="7368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3"/>
                </a:solidFill>
                <a:latin typeface="Arial" panose="020B0604020202020204" pitchFamily="34" charset="0"/>
              </a:rPr>
              <a:t>&lt; 45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E1646DD-5B42-EC18-084E-63C387099F03}"/>
              </a:ext>
            </a:extLst>
          </p:cNvPr>
          <p:cNvSpPr txBox="1"/>
          <p:nvPr/>
        </p:nvSpPr>
        <p:spPr>
          <a:xfrm>
            <a:off x="6787480" y="2366945"/>
            <a:ext cx="6657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&lt; 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3BAE57-B3C3-214C-8B30-5399E0013C95}"/>
              </a:ext>
            </a:extLst>
          </p:cNvPr>
          <p:cNvSpPr txBox="1"/>
          <p:nvPr/>
        </p:nvSpPr>
        <p:spPr>
          <a:xfrm>
            <a:off x="6787481" y="2671122"/>
            <a:ext cx="66575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&lt; 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45558B3-FAB3-419E-4CFD-8A2341233AFE}"/>
              </a:ext>
            </a:extLst>
          </p:cNvPr>
          <p:cNvSpPr txBox="1"/>
          <p:nvPr/>
        </p:nvSpPr>
        <p:spPr>
          <a:xfrm>
            <a:off x="6788397" y="2973499"/>
            <a:ext cx="6648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</a:rPr>
              <a:t>&lt; 0,3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4172A12-379C-CA88-43EF-F6C7294CD6DC}"/>
              </a:ext>
            </a:extLst>
          </p:cNvPr>
          <p:cNvSpPr txBox="1"/>
          <p:nvPr/>
        </p:nvSpPr>
        <p:spPr>
          <a:xfrm>
            <a:off x="6787481" y="3277676"/>
            <a:ext cx="665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</a:rPr>
              <a:t>17,5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291AEFC-C581-94B9-62AE-C01DAEE3A04E}"/>
              </a:ext>
            </a:extLst>
          </p:cNvPr>
          <p:cNvSpPr txBox="1"/>
          <p:nvPr/>
        </p:nvSpPr>
        <p:spPr>
          <a:xfrm>
            <a:off x="6788398" y="3687786"/>
            <a:ext cx="5180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49EF544-BEB6-87AA-3F24-CC6129A183CB}"/>
              </a:ext>
            </a:extLst>
          </p:cNvPr>
          <p:cNvSpPr txBox="1"/>
          <p:nvPr/>
        </p:nvSpPr>
        <p:spPr>
          <a:xfrm>
            <a:off x="6788398" y="4097898"/>
            <a:ext cx="8088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</a:rPr>
              <a:t>&lt; 20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4B42978-871E-19BA-0558-3C32FC861DF6}"/>
              </a:ext>
            </a:extLst>
          </p:cNvPr>
          <p:cNvCxnSpPr>
            <a:stCxn id="30" idx="3"/>
          </p:cNvCxnSpPr>
          <p:nvPr/>
        </p:nvCxnSpPr>
        <p:spPr>
          <a:xfrm flipV="1">
            <a:off x="7453237" y="3429000"/>
            <a:ext cx="719163" cy="25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135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Dépassement des apports d’azote en Suisse en 2015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999B5-7942-9DFB-47E0-050E74857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5" t="3903" r="5308" b="10236"/>
          <a:stretch/>
        </p:blipFill>
        <p:spPr>
          <a:xfrm>
            <a:off x="2062313" y="921494"/>
            <a:ext cx="5534023" cy="35283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D5AFB6D-0447-849D-4131-E100B6F3FAB0}"/>
              </a:ext>
            </a:extLst>
          </p:cNvPr>
          <p:cNvSpPr txBox="1"/>
          <p:nvPr/>
        </p:nvSpPr>
        <p:spPr>
          <a:xfrm>
            <a:off x="2835242" y="4848974"/>
            <a:ext cx="630019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 : BAFU</a:t>
            </a:r>
          </a:p>
        </p:txBody>
      </p:sp>
    </p:spTree>
    <p:extLst>
      <p:ext uri="{BB962C8B-B14F-4D97-AF65-F5344CB8AC3E}">
        <p14:creationId xmlns:p14="http://schemas.microsoft.com/office/powerpoint/2010/main" val="471407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Eutrophisation des estuaires marins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1503AF5-593D-D515-EB6A-5A26C3138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10" t="8881" r="3610" b="3983"/>
          <a:stretch>
            <a:fillRect/>
          </a:stretch>
        </p:blipFill>
        <p:spPr bwMode="auto">
          <a:xfrm>
            <a:off x="1920244" y="915566"/>
            <a:ext cx="5508612" cy="349487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569B27B-CC8F-99EE-427B-F36472222F8A}"/>
              </a:ext>
            </a:extLst>
          </p:cNvPr>
          <p:cNvSpPr txBox="1"/>
          <p:nvPr/>
        </p:nvSpPr>
        <p:spPr>
          <a:xfrm>
            <a:off x="2835242" y="4848974"/>
            <a:ext cx="630019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 : wri.org</a:t>
            </a:r>
          </a:p>
        </p:txBody>
      </p:sp>
    </p:spTree>
    <p:extLst>
      <p:ext uri="{BB962C8B-B14F-4D97-AF65-F5344CB8AC3E}">
        <p14:creationId xmlns:p14="http://schemas.microsoft.com/office/powerpoint/2010/main" val="307042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3D1BEBF3-A2D4-EA60-29CE-900B49AA9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49640"/>
            <a:ext cx="3761631" cy="3669487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Cycle simplifié de l’azote dans l’eau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" name="Text Box 13">
            <a:extLst>
              <a:ext uri="{FF2B5EF4-FFF2-40B4-BE49-F238E27FC236}">
                <a16:creationId xmlns:a16="http://schemas.microsoft.com/office/drawing/2014/main" id="{FD17D80F-107E-EE03-A73B-C3993F55F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807" y="1419622"/>
            <a:ext cx="5184576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DÉNITRIFICATION 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bactéries hétérotrophes anoxiques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 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fr-FR" sz="1400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O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</a:t>
            </a:r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4 NO</a:t>
            </a:r>
            <a:r>
              <a:rPr lang="fr-FR" sz="1400" baseline="-25000" dirty="0">
                <a:solidFill>
                  <a:schemeClr val="accent6"/>
                </a:solidFill>
                <a:latin typeface="Arial" panose="020B0604020202020204" pitchFamily="34" charset="0"/>
              </a:rPr>
              <a:t>3</a:t>
            </a:r>
            <a:r>
              <a:rPr lang="fr-FR" sz="1400" baseline="30000" dirty="0">
                <a:solidFill>
                  <a:schemeClr val="accent6"/>
                </a:solidFill>
                <a:latin typeface="Arial" panose="020B0604020202020204" pitchFamily="34" charset="0"/>
              </a:rPr>
              <a:t>-</a:t>
            </a:r>
            <a:r>
              <a:rPr lang="fr-FR" sz="1400" dirty="0">
                <a:solidFill>
                  <a:schemeClr val="accent6"/>
                </a:solidFill>
                <a:latin typeface="Arial" panose="020B0604020202020204" pitchFamily="34" charset="0"/>
              </a:rPr>
              <a:t>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+ 4 H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+</a:t>
            </a:r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</a:rPr>
              <a:t>         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 CO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+ 2 N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+ 7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 + </a:t>
            </a:r>
            <a:r>
              <a:rPr lang="fr-FR" sz="1400" dirty="0">
                <a:solidFill>
                  <a:schemeClr val="accent5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énergie</a:t>
            </a:r>
            <a:endParaRPr lang="fr-FR" sz="14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TRAITEMENT C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(rappel)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bactéries hétérotrophes aérobies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fr-FR" sz="1400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O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</a:t>
            </a: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O</a:t>
            </a:r>
            <a:r>
              <a:rPr lang="fr-FR" sz="1400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CO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 + </a:t>
            </a:r>
            <a:r>
              <a:rPr lang="fr-FR" sz="1400" dirty="0">
                <a:solidFill>
                  <a:schemeClr val="accent5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énergie</a:t>
            </a:r>
            <a:endParaRPr lang="fr-FR" sz="14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31B4315E-85DE-44BE-8F3C-C8884460A136}"/>
              </a:ext>
            </a:extLst>
          </p:cNvPr>
          <p:cNvCxnSpPr>
            <a:cxnSpLocks/>
          </p:cNvCxnSpPr>
          <p:nvPr/>
        </p:nvCxnSpPr>
        <p:spPr>
          <a:xfrm flipV="1">
            <a:off x="5988666" y="2002657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AEED02C-18A6-034F-B165-A6ADB7646147}"/>
              </a:ext>
            </a:extLst>
          </p:cNvPr>
          <p:cNvCxnSpPr>
            <a:cxnSpLocks/>
          </p:cNvCxnSpPr>
          <p:nvPr/>
        </p:nvCxnSpPr>
        <p:spPr>
          <a:xfrm flipV="1">
            <a:off x="5940152" y="3291830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48956DE8-1135-DF0A-4A42-83D52065365E}"/>
              </a:ext>
            </a:extLst>
          </p:cNvPr>
          <p:cNvSpPr/>
          <p:nvPr/>
        </p:nvSpPr>
        <p:spPr>
          <a:xfrm>
            <a:off x="4957059" y="1750658"/>
            <a:ext cx="504000" cy="504000"/>
          </a:xfrm>
          <a:prstGeom prst="ellipse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445B02C-0D1C-0B44-ECE7-AA5E192BDE3E}"/>
              </a:ext>
            </a:extLst>
          </p:cNvPr>
          <p:cNvSpPr/>
          <p:nvPr/>
        </p:nvSpPr>
        <p:spPr>
          <a:xfrm>
            <a:off x="5489099" y="3039831"/>
            <a:ext cx="504000" cy="504000"/>
          </a:xfrm>
          <a:prstGeom prst="ellipse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6570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917" y="123478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Approches de dimensionnement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42549A0A-240C-A6C9-CD3B-A8CD71BA0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874330"/>
            <a:ext cx="9073008" cy="3785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APPROCHE 1 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BASÉE SUR LE TEMPS DE SÉJOUR HYDRAULIQUE (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SH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empirique</a:t>
            </a:r>
          </a:p>
          <a:p>
            <a:pPr>
              <a:tabLst>
                <a:tab pos="3556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V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Q x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SH</a:t>
            </a:r>
            <a:endParaRPr lang="fr-FR" sz="16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tabLst>
                <a:tab pos="355600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APPROCHE 2 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BASÉE SUR LA CHARGE VOLUMIQUE EN DBO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(C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v, DBO5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empirique</a:t>
            </a:r>
            <a:endParaRPr lang="fr-FR" sz="1600" baseline="-25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>
              <a:tabLst>
                <a:tab pos="3556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V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Q x [DBO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 / C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v, DBO5</a:t>
            </a:r>
          </a:p>
          <a:p>
            <a:pPr>
              <a:tabLst>
                <a:tab pos="355600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APPROCHE 3 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BASÉE SUR LA CHARGE MASSIQUE (C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empirique</a:t>
            </a:r>
          </a:p>
          <a:p>
            <a:pPr>
              <a:tabLst>
                <a:tab pos="3556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 V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Q x [DBO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 / ([MES]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x C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>
              <a:tabLst>
                <a:tab pos="355600" algn="l"/>
              </a:tabLst>
            </a:pPr>
            <a:endParaRPr lang="fr-FR" sz="1600" u="sng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APPROCHE 4 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BASÉE SUR L’ÂGE DE BOUES (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théorique – connaissance cinétiques </a:t>
            </a:r>
            <a:r>
              <a:rPr lang="fr-FR" sz="1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bact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>
              <a:tabLst>
                <a:tab pos="3556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 V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x,dim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x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fr-FR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x,T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/ X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tabLst>
                <a:tab pos="355600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APPROCHE 5 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MODÉLISATION ET OPTIMISATION DYNAMIQUE </a:t>
            </a:r>
            <a:r>
              <a:rPr lang="fr-FR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théorique</a:t>
            </a:r>
          </a:p>
          <a:p>
            <a:pPr>
              <a:tabLst>
                <a:tab pos="355600" algn="l"/>
              </a:tabLst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 Méthode utilisée par les bureaux d’ingénieurs permettant d’optimiser le bassin à BA</a:t>
            </a:r>
          </a:p>
          <a:p>
            <a:pPr>
              <a:tabLst>
                <a:tab pos="355600" algn="l"/>
              </a:tabLst>
            </a:pP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28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A5681-8E0C-9979-527C-F8E13DCA8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8AA0493F-7E46-E3BC-2999-1A306A4D7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Dénitrification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916481-B8FD-3A7A-A76C-B51AFD70EE95}"/>
              </a:ext>
            </a:extLst>
          </p:cNvPr>
          <p:cNvSpPr txBox="1"/>
          <p:nvPr/>
        </p:nvSpPr>
        <p:spPr>
          <a:xfrm>
            <a:off x="2835242" y="4848974"/>
            <a:ext cx="630019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Source : wri.org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5FEF0A-8451-DC66-ABDA-63C0B6F18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3097" r="24820"/>
          <a:stretch>
            <a:fillRect/>
          </a:stretch>
        </p:blipFill>
        <p:spPr bwMode="auto">
          <a:xfrm>
            <a:off x="7490975" y="15710"/>
            <a:ext cx="1563064" cy="508230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9C58345-9519-E3FB-B963-27B9D1DE7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3597" y="47402"/>
            <a:ext cx="3355731" cy="5070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044E5-1C4E-4E49-CA2D-E52ABD007922}"/>
              </a:ext>
            </a:extLst>
          </p:cNvPr>
          <p:cNvSpPr txBox="1"/>
          <p:nvPr/>
        </p:nvSpPr>
        <p:spPr>
          <a:xfrm>
            <a:off x="415084" y="1490008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</a:rPr>
              <a:t>Production de N</a:t>
            </a:r>
            <a:r>
              <a:rPr lang="fr-FR" baseline="-25000" dirty="0">
                <a:latin typeface="Arial" panose="020B0604020202020204" pitchFamily="34" charset="0"/>
              </a:rPr>
              <a:t>2</a:t>
            </a:r>
            <a:r>
              <a:rPr lang="fr-FR" dirty="0">
                <a:latin typeface="Arial" panose="020B0604020202020204" pitchFamily="34" charset="0"/>
              </a:rPr>
              <a:t> pendant la dénitrification peut amener les boues à flotter</a:t>
            </a:r>
          </a:p>
        </p:txBody>
      </p:sp>
    </p:spTree>
    <p:extLst>
      <p:ext uri="{BB962C8B-B14F-4D97-AF65-F5344CB8AC3E}">
        <p14:creationId xmlns:p14="http://schemas.microsoft.com/office/powerpoint/2010/main" val="873566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256D2A7-0DB3-852D-1305-ECFB38A82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58383"/>
            <a:ext cx="5748588" cy="1682514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Bassin à boue activée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Nitrification/Dénitrification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08D6A3-6D69-BFAC-34FC-405C07EFF9F9}"/>
              </a:ext>
            </a:extLst>
          </p:cNvPr>
          <p:cNvSpPr txBox="1"/>
          <p:nvPr/>
        </p:nvSpPr>
        <p:spPr>
          <a:xfrm>
            <a:off x="1998085" y="731257"/>
            <a:ext cx="16378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Dénitrification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6434F8-6B90-7A13-D503-0B4440576923}"/>
              </a:ext>
            </a:extLst>
          </p:cNvPr>
          <p:cNvSpPr txBox="1"/>
          <p:nvPr/>
        </p:nvSpPr>
        <p:spPr>
          <a:xfrm>
            <a:off x="3635896" y="731258"/>
            <a:ext cx="16378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Nitrification</a:t>
            </a:r>
          </a:p>
        </p:txBody>
      </p:sp>
      <p:sp>
        <p:nvSpPr>
          <p:cNvPr id="14" name="Line 47">
            <a:extLst>
              <a:ext uri="{FF2B5EF4-FFF2-40B4-BE49-F238E27FC236}">
                <a16:creationId xmlns:a16="http://schemas.microsoft.com/office/drawing/2014/main" id="{C5800412-FE0A-9430-A401-53B87DEE99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704" y="4443958"/>
            <a:ext cx="498377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4DC7A14-2F70-225D-D02C-5CA19C0A233C}"/>
              </a:ext>
            </a:extLst>
          </p:cNvPr>
          <p:cNvCxnSpPr>
            <a:cxnSpLocks/>
          </p:cNvCxnSpPr>
          <p:nvPr/>
        </p:nvCxnSpPr>
        <p:spPr>
          <a:xfrm>
            <a:off x="2407866" y="2283718"/>
            <a:ext cx="0" cy="21578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3BC312B-DCD0-971E-B9A3-4177B46C19E6}"/>
              </a:ext>
            </a:extLst>
          </p:cNvPr>
          <p:cNvCxnSpPr>
            <a:cxnSpLocks/>
          </p:cNvCxnSpPr>
          <p:nvPr/>
        </p:nvCxnSpPr>
        <p:spPr>
          <a:xfrm>
            <a:off x="3203848" y="2283718"/>
            <a:ext cx="0" cy="21578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FD9E5124-A0A5-DCBD-0BB6-39794892B41C}"/>
              </a:ext>
            </a:extLst>
          </p:cNvPr>
          <p:cNvSpPr/>
          <p:nvPr/>
        </p:nvSpPr>
        <p:spPr>
          <a:xfrm>
            <a:off x="1917510" y="3616657"/>
            <a:ext cx="3998797" cy="825689"/>
          </a:xfrm>
          <a:custGeom>
            <a:avLst/>
            <a:gdLst>
              <a:gd name="connsiteX0" fmla="*/ 0 w 4305869"/>
              <a:gd name="connsiteY0" fmla="*/ 757450 h 825689"/>
              <a:gd name="connsiteX1" fmla="*/ 498144 w 4305869"/>
              <a:gd name="connsiteY1" fmla="*/ 757450 h 825689"/>
              <a:gd name="connsiteX2" fmla="*/ 586854 w 4305869"/>
              <a:gd name="connsiteY2" fmla="*/ 825689 h 825689"/>
              <a:gd name="connsiteX3" fmla="*/ 1289714 w 4305869"/>
              <a:gd name="connsiteY3" fmla="*/ 825689 h 825689"/>
              <a:gd name="connsiteX4" fmla="*/ 1289714 w 4305869"/>
              <a:gd name="connsiteY4" fmla="*/ 0 h 825689"/>
              <a:gd name="connsiteX5" fmla="*/ 3145809 w 4305869"/>
              <a:gd name="connsiteY5" fmla="*/ 6824 h 825689"/>
              <a:gd name="connsiteX6" fmla="*/ 4305869 w 4305869"/>
              <a:gd name="connsiteY6" fmla="*/ 156949 h 825689"/>
              <a:gd name="connsiteX0" fmla="*/ 0 w 3780430"/>
              <a:gd name="connsiteY0" fmla="*/ 757450 h 825689"/>
              <a:gd name="connsiteX1" fmla="*/ 498144 w 3780430"/>
              <a:gd name="connsiteY1" fmla="*/ 757450 h 825689"/>
              <a:gd name="connsiteX2" fmla="*/ 586854 w 3780430"/>
              <a:gd name="connsiteY2" fmla="*/ 825689 h 825689"/>
              <a:gd name="connsiteX3" fmla="*/ 1289714 w 3780430"/>
              <a:gd name="connsiteY3" fmla="*/ 825689 h 825689"/>
              <a:gd name="connsiteX4" fmla="*/ 1289714 w 3780430"/>
              <a:gd name="connsiteY4" fmla="*/ 0 h 825689"/>
              <a:gd name="connsiteX5" fmla="*/ 3145809 w 3780430"/>
              <a:gd name="connsiteY5" fmla="*/ 6824 h 825689"/>
              <a:gd name="connsiteX6" fmla="*/ 3780430 w 3780430"/>
              <a:gd name="connsiteY6" fmla="*/ 348018 h 825689"/>
              <a:gd name="connsiteX0" fmla="*/ 0 w 3145809"/>
              <a:gd name="connsiteY0" fmla="*/ 757450 h 825689"/>
              <a:gd name="connsiteX1" fmla="*/ 498144 w 3145809"/>
              <a:gd name="connsiteY1" fmla="*/ 757450 h 825689"/>
              <a:gd name="connsiteX2" fmla="*/ 586854 w 3145809"/>
              <a:gd name="connsiteY2" fmla="*/ 825689 h 825689"/>
              <a:gd name="connsiteX3" fmla="*/ 1289714 w 3145809"/>
              <a:gd name="connsiteY3" fmla="*/ 825689 h 825689"/>
              <a:gd name="connsiteX4" fmla="*/ 1289714 w 3145809"/>
              <a:gd name="connsiteY4" fmla="*/ 0 h 825689"/>
              <a:gd name="connsiteX5" fmla="*/ 3145809 w 3145809"/>
              <a:gd name="connsiteY5" fmla="*/ 6824 h 825689"/>
              <a:gd name="connsiteX0" fmla="*/ 0 w 3281354"/>
              <a:gd name="connsiteY0" fmla="*/ 771098 h 839337"/>
              <a:gd name="connsiteX1" fmla="*/ 498144 w 3281354"/>
              <a:gd name="connsiteY1" fmla="*/ 771098 h 839337"/>
              <a:gd name="connsiteX2" fmla="*/ 586854 w 3281354"/>
              <a:gd name="connsiteY2" fmla="*/ 839337 h 839337"/>
              <a:gd name="connsiteX3" fmla="*/ 1289714 w 3281354"/>
              <a:gd name="connsiteY3" fmla="*/ 839337 h 839337"/>
              <a:gd name="connsiteX4" fmla="*/ 1289714 w 3281354"/>
              <a:gd name="connsiteY4" fmla="*/ 13648 h 839337"/>
              <a:gd name="connsiteX5" fmla="*/ 3145809 w 3281354"/>
              <a:gd name="connsiteY5" fmla="*/ 20472 h 839337"/>
              <a:gd name="connsiteX6" fmla="*/ 3138987 w 3281354"/>
              <a:gd name="connsiteY6" fmla="*/ 0 h 839337"/>
              <a:gd name="connsiteX0" fmla="*/ 0 w 3998797"/>
              <a:gd name="connsiteY0" fmla="*/ 757450 h 825689"/>
              <a:gd name="connsiteX1" fmla="*/ 498144 w 3998797"/>
              <a:gd name="connsiteY1" fmla="*/ 757450 h 825689"/>
              <a:gd name="connsiteX2" fmla="*/ 586854 w 3998797"/>
              <a:gd name="connsiteY2" fmla="*/ 825689 h 825689"/>
              <a:gd name="connsiteX3" fmla="*/ 1289714 w 3998797"/>
              <a:gd name="connsiteY3" fmla="*/ 825689 h 825689"/>
              <a:gd name="connsiteX4" fmla="*/ 1289714 w 3998797"/>
              <a:gd name="connsiteY4" fmla="*/ 0 h 825689"/>
              <a:gd name="connsiteX5" fmla="*/ 3145809 w 3998797"/>
              <a:gd name="connsiteY5" fmla="*/ 6824 h 825689"/>
              <a:gd name="connsiteX6" fmla="*/ 3998795 w 3998797"/>
              <a:gd name="connsiteY6" fmla="*/ 313898 h 8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8797" h="825689">
                <a:moveTo>
                  <a:pt x="0" y="757450"/>
                </a:moveTo>
                <a:lnTo>
                  <a:pt x="498144" y="757450"/>
                </a:lnTo>
                <a:lnTo>
                  <a:pt x="586854" y="825689"/>
                </a:lnTo>
                <a:lnTo>
                  <a:pt x="1289714" y="825689"/>
                </a:lnTo>
                <a:lnTo>
                  <a:pt x="1289714" y="0"/>
                </a:lnTo>
                <a:lnTo>
                  <a:pt x="3145809" y="6824"/>
                </a:lnTo>
                <a:cubicBezTo>
                  <a:pt x="3454021" y="4549"/>
                  <a:pt x="4000216" y="318163"/>
                  <a:pt x="3998795" y="313898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AC21CB6-39CD-0655-1D1B-EEC3680F0158}"/>
              </a:ext>
            </a:extLst>
          </p:cNvPr>
          <p:cNvCxnSpPr>
            <a:cxnSpLocks/>
          </p:cNvCxnSpPr>
          <p:nvPr/>
        </p:nvCxnSpPr>
        <p:spPr>
          <a:xfrm>
            <a:off x="5076056" y="2283718"/>
            <a:ext cx="0" cy="216024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73CA88A7-BE81-DDF4-1EBD-0F46ADBA76F3}"/>
              </a:ext>
            </a:extLst>
          </p:cNvPr>
          <p:cNvSpPr/>
          <p:nvPr/>
        </p:nvSpPr>
        <p:spPr>
          <a:xfrm>
            <a:off x="1924334" y="3357349"/>
            <a:ext cx="4005618" cy="1084997"/>
          </a:xfrm>
          <a:custGeom>
            <a:avLst/>
            <a:gdLst>
              <a:gd name="connsiteX0" fmla="*/ 0 w 4005618"/>
              <a:gd name="connsiteY0" fmla="*/ 0 h 1084997"/>
              <a:gd name="connsiteX1" fmla="*/ 484496 w 4005618"/>
              <a:gd name="connsiteY1" fmla="*/ 0 h 1084997"/>
              <a:gd name="connsiteX2" fmla="*/ 484496 w 4005618"/>
              <a:gd name="connsiteY2" fmla="*/ 170597 h 1084997"/>
              <a:gd name="connsiteX3" fmla="*/ 1098645 w 4005618"/>
              <a:gd name="connsiteY3" fmla="*/ 573206 h 1084997"/>
              <a:gd name="connsiteX4" fmla="*/ 1289714 w 4005618"/>
              <a:gd name="connsiteY4" fmla="*/ 586854 h 1084997"/>
              <a:gd name="connsiteX5" fmla="*/ 1603612 w 4005618"/>
              <a:gd name="connsiteY5" fmla="*/ 1084997 h 1084997"/>
              <a:gd name="connsiteX6" fmla="*/ 4005618 w 4005618"/>
              <a:gd name="connsiteY6" fmla="*/ 1084997 h 108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5618" h="1084997">
                <a:moveTo>
                  <a:pt x="0" y="0"/>
                </a:moveTo>
                <a:lnTo>
                  <a:pt x="484496" y="0"/>
                </a:lnTo>
                <a:lnTo>
                  <a:pt x="484496" y="170597"/>
                </a:lnTo>
                <a:lnTo>
                  <a:pt x="1098645" y="573206"/>
                </a:lnTo>
                <a:lnTo>
                  <a:pt x="1289714" y="586854"/>
                </a:lnTo>
                <a:lnTo>
                  <a:pt x="1603612" y="1084997"/>
                </a:lnTo>
                <a:lnTo>
                  <a:pt x="4005618" y="1084997"/>
                </a:lnTo>
              </a:path>
            </a:pathLst>
          </a:custGeom>
          <a:ln w="28575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332315C9-AE15-25AB-CBCB-B3DEC8500D70}"/>
              </a:ext>
            </a:extLst>
          </p:cNvPr>
          <p:cNvSpPr/>
          <p:nvPr/>
        </p:nvSpPr>
        <p:spPr>
          <a:xfrm>
            <a:off x="1924334" y="3882788"/>
            <a:ext cx="3991970" cy="566382"/>
          </a:xfrm>
          <a:custGeom>
            <a:avLst/>
            <a:gdLst>
              <a:gd name="connsiteX0" fmla="*/ 0 w 3991970"/>
              <a:gd name="connsiteY0" fmla="*/ 0 h 566382"/>
              <a:gd name="connsiteX1" fmla="*/ 484496 w 3991970"/>
              <a:gd name="connsiteY1" fmla="*/ 0 h 566382"/>
              <a:gd name="connsiteX2" fmla="*/ 484496 w 3991970"/>
              <a:gd name="connsiteY2" fmla="*/ 88711 h 566382"/>
              <a:gd name="connsiteX3" fmla="*/ 1282890 w 3991970"/>
              <a:gd name="connsiteY3" fmla="*/ 102358 h 566382"/>
              <a:gd name="connsiteX4" fmla="*/ 2975212 w 3991970"/>
              <a:gd name="connsiteY4" fmla="*/ 559558 h 566382"/>
              <a:gd name="connsiteX5" fmla="*/ 3991970 w 3991970"/>
              <a:gd name="connsiteY5" fmla="*/ 566382 h 56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1970" h="566382">
                <a:moveTo>
                  <a:pt x="0" y="0"/>
                </a:moveTo>
                <a:lnTo>
                  <a:pt x="484496" y="0"/>
                </a:lnTo>
                <a:lnTo>
                  <a:pt x="484496" y="88711"/>
                </a:lnTo>
                <a:lnTo>
                  <a:pt x="1282890" y="102358"/>
                </a:lnTo>
                <a:lnTo>
                  <a:pt x="2975212" y="559558"/>
                </a:lnTo>
                <a:lnTo>
                  <a:pt x="3991970" y="566382"/>
                </a:lnTo>
              </a:path>
            </a:pathLst>
          </a:custGeom>
          <a:ln w="28575">
            <a:solidFill>
              <a:schemeClr val="accent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87988853-1380-A019-D501-9B8A2BE143D1}"/>
              </a:ext>
            </a:extLst>
          </p:cNvPr>
          <p:cNvSpPr/>
          <p:nvPr/>
        </p:nvSpPr>
        <p:spPr>
          <a:xfrm>
            <a:off x="1924334" y="4083923"/>
            <a:ext cx="4005618" cy="360311"/>
          </a:xfrm>
          <a:custGeom>
            <a:avLst/>
            <a:gdLst>
              <a:gd name="connsiteX0" fmla="*/ 0 w 4005618"/>
              <a:gd name="connsiteY0" fmla="*/ 498143 h 504967"/>
              <a:gd name="connsiteX1" fmla="*/ 491320 w 4005618"/>
              <a:gd name="connsiteY1" fmla="*/ 491319 h 504967"/>
              <a:gd name="connsiteX2" fmla="*/ 484496 w 4005618"/>
              <a:gd name="connsiteY2" fmla="*/ 238836 h 504967"/>
              <a:gd name="connsiteX3" fmla="*/ 1091821 w 4005618"/>
              <a:gd name="connsiteY3" fmla="*/ 504967 h 504967"/>
              <a:gd name="connsiteX4" fmla="*/ 1207827 w 4005618"/>
              <a:gd name="connsiteY4" fmla="*/ 498143 h 504967"/>
              <a:gd name="connsiteX5" fmla="*/ 1282890 w 4005618"/>
              <a:gd name="connsiteY5" fmla="*/ 491319 h 504967"/>
              <a:gd name="connsiteX6" fmla="*/ 3159457 w 4005618"/>
              <a:gd name="connsiteY6" fmla="*/ 0 h 504967"/>
              <a:gd name="connsiteX7" fmla="*/ 4005618 w 4005618"/>
              <a:gd name="connsiteY7" fmla="*/ 13648 h 504967"/>
              <a:gd name="connsiteX0" fmla="*/ 0 w 4005618"/>
              <a:gd name="connsiteY0" fmla="*/ 498143 h 498143"/>
              <a:gd name="connsiteX1" fmla="*/ 491320 w 4005618"/>
              <a:gd name="connsiteY1" fmla="*/ 491319 h 498143"/>
              <a:gd name="connsiteX2" fmla="*/ 484496 w 4005618"/>
              <a:gd name="connsiteY2" fmla="*/ 238836 h 498143"/>
              <a:gd name="connsiteX3" fmla="*/ 1078173 w 4005618"/>
              <a:gd name="connsiteY3" fmla="*/ 486098 h 498143"/>
              <a:gd name="connsiteX4" fmla="*/ 1207827 w 4005618"/>
              <a:gd name="connsiteY4" fmla="*/ 498143 h 498143"/>
              <a:gd name="connsiteX5" fmla="*/ 1282890 w 4005618"/>
              <a:gd name="connsiteY5" fmla="*/ 491319 h 498143"/>
              <a:gd name="connsiteX6" fmla="*/ 3159457 w 4005618"/>
              <a:gd name="connsiteY6" fmla="*/ 0 h 498143"/>
              <a:gd name="connsiteX7" fmla="*/ 4005618 w 4005618"/>
              <a:gd name="connsiteY7" fmla="*/ 13648 h 49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5618" h="498143">
                <a:moveTo>
                  <a:pt x="0" y="498143"/>
                </a:moveTo>
                <a:lnTo>
                  <a:pt x="491320" y="491319"/>
                </a:lnTo>
                <a:lnTo>
                  <a:pt x="484496" y="238836"/>
                </a:lnTo>
                <a:lnTo>
                  <a:pt x="1078173" y="486098"/>
                </a:lnTo>
                <a:lnTo>
                  <a:pt x="1207827" y="498143"/>
                </a:lnTo>
                <a:lnTo>
                  <a:pt x="1282890" y="491319"/>
                </a:lnTo>
                <a:lnTo>
                  <a:pt x="3159457" y="0"/>
                </a:lnTo>
                <a:lnTo>
                  <a:pt x="4005618" y="13648"/>
                </a:lnTo>
              </a:path>
            </a:pathLst>
          </a:cu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CE121A1-6F73-E919-A528-E5A830B3AF26}"/>
              </a:ext>
            </a:extLst>
          </p:cNvPr>
          <p:cNvSpPr txBox="1"/>
          <p:nvPr/>
        </p:nvSpPr>
        <p:spPr>
          <a:xfrm>
            <a:off x="1484355" y="4157173"/>
            <a:ext cx="7200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</a:rPr>
              <a:t>O</a:t>
            </a:r>
            <a:r>
              <a:rPr lang="fr-FR" sz="1400" b="1" baseline="-25000" dirty="0">
                <a:solidFill>
                  <a:schemeClr val="accent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B539241-DB33-DAC9-7526-39CFED031E16}"/>
              </a:ext>
            </a:extLst>
          </p:cNvPr>
          <p:cNvSpPr txBox="1"/>
          <p:nvPr/>
        </p:nvSpPr>
        <p:spPr>
          <a:xfrm>
            <a:off x="1187624" y="3187490"/>
            <a:ext cx="7200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accent6"/>
                </a:solidFill>
                <a:latin typeface="Arial" panose="020B0604020202020204" pitchFamily="34" charset="0"/>
              </a:rPr>
              <a:t>DBO</a:t>
            </a:r>
            <a:r>
              <a:rPr lang="fr-FR" sz="1400" b="1" baseline="-25000" dirty="0">
                <a:solidFill>
                  <a:schemeClr val="accent6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3" name="Line 46">
            <a:extLst>
              <a:ext uri="{FF2B5EF4-FFF2-40B4-BE49-F238E27FC236}">
                <a16:creationId xmlns:a16="http://schemas.microsoft.com/office/drawing/2014/main" id="{CA4689B3-2D76-78F2-2D55-94246AA51C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4596" y="3075806"/>
            <a:ext cx="0" cy="1365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lg"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FFE335-FE09-880F-70AB-1043B5998E36}"/>
              </a:ext>
            </a:extLst>
          </p:cNvPr>
          <p:cNvSpPr txBox="1"/>
          <p:nvPr/>
        </p:nvSpPr>
        <p:spPr>
          <a:xfrm>
            <a:off x="1187624" y="3721724"/>
            <a:ext cx="7200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accent4"/>
                </a:solidFill>
                <a:latin typeface="Arial" panose="020B0604020202020204" pitchFamily="34" charset="0"/>
              </a:rPr>
              <a:t>N-NH</a:t>
            </a:r>
            <a:r>
              <a:rPr lang="fr-FR" sz="1400" b="1" baseline="-25000" dirty="0">
                <a:solidFill>
                  <a:schemeClr val="accent4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BEB5784-AFC4-796F-F892-9DCE76D84175}"/>
              </a:ext>
            </a:extLst>
          </p:cNvPr>
          <p:cNvSpPr txBox="1"/>
          <p:nvPr/>
        </p:nvSpPr>
        <p:spPr>
          <a:xfrm>
            <a:off x="5121688" y="3785399"/>
            <a:ext cx="7200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accent2"/>
                </a:solidFill>
                <a:latin typeface="Arial" panose="020B0604020202020204" pitchFamily="34" charset="0"/>
              </a:rPr>
              <a:t>N-NO</a:t>
            </a:r>
            <a:r>
              <a:rPr lang="fr-FR" sz="1400" b="1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93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Bassin à boue activée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Nitrification/Dénitrification</a:t>
            </a: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FB57744A-09C0-04EF-4661-DB06C6D9F8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052" y="1131590"/>
          <a:ext cx="4057650" cy="306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2132091" imgH="8458933" progId="">
                  <p:embed/>
                </p:oleObj>
              </mc:Choice>
              <mc:Fallback>
                <p:oleObj name="Photo Editor Photo" r:id="rId2" imgW="12132091" imgH="8458933" progId="">
                  <p:embed/>
                  <p:pic>
                    <p:nvPicPr>
                      <p:cNvPr id="2" name="Object 4">
                        <a:extLst>
                          <a:ext uri="{FF2B5EF4-FFF2-40B4-BE49-F238E27FC236}">
                            <a16:creationId xmlns:a16="http://schemas.microsoft.com/office/drawing/2014/main" id="{FB57744A-09C0-04EF-4661-DB06C6D9F8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52" y="1131590"/>
                        <a:ext cx="4057650" cy="306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132AD6ED-A7B2-98B2-208B-5981573BDF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35493"/>
          <a:stretch/>
        </p:blipFill>
        <p:spPr>
          <a:xfrm>
            <a:off x="4671766" y="1131590"/>
            <a:ext cx="4057650" cy="306546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43E2656-FD39-48B4-5463-9BB83F7D3BBE}"/>
              </a:ext>
            </a:extLst>
          </p:cNvPr>
          <p:cNvSpPr txBox="1"/>
          <p:nvPr/>
        </p:nvSpPr>
        <p:spPr>
          <a:xfrm>
            <a:off x="451052" y="3758470"/>
            <a:ext cx="4057650" cy="438582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STATION EPURATION DE WINTHERTUR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Bassin anoxique suivi du bassin aérobie | ratio volumes ~ 25/75</a:t>
            </a:r>
            <a:endParaRPr lang="fr-FR" sz="7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05A6836-878C-24EA-718C-408A9A49F3EA}"/>
              </a:ext>
            </a:extLst>
          </p:cNvPr>
          <p:cNvSpPr txBox="1"/>
          <p:nvPr/>
        </p:nvSpPr>
        <p:spPr>
          <a:xfrm>
            <a:off x="4669362" y="3758470"/>
            <a:ext cx="4057650" cy="438582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STATION EPURATION DE WERDHÖLZLI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Aération séquencée sur tous les bassins</a:t>
            </a:r>
            <a:endParaRPr lang="fr-FR" sz="7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09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35" y="496854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Attention à l’agitation / aération dans le bassin anoxique !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9747BEC-9C09-CEB2-822B-4891F1612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22" y="1315718"/>
            <a:ext cx="4215758" cy="2821976"/>
          </a:xfrm>
          <a:prstGeom prst="rect">
            <a:avLst/>
          </a:prstGeom>
        </p:spPr>
      </p:pic>
      <p:pic>
        <p:nvPicPr>
          <p:cNvPr id="1030" name="Picture 6" descr="Attention Icônes Favoris Jg - Images vectorielles gratuites sur Pixabay">
            <a:extLst>
              <a:ext uri="{FF2B5EF4-FFF2-40B4-BE49-F238E27FC236}">
                <a16:creationId xmlns:a16="http://schemas.microsoft.com/office/drawing/2014/main" id="{1451471A-E40A-9B34-7A1F-1D5DA5C7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05" y="3876294"/>
            <a:ext cx="1391567" cy="12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08">
            <a:extLst>
              <a:ext uri="{FF2B5EF4-FFF2-40B4-BE49-F238E27FC236}">
                <a16:creationId xmlns:a16="http://schemas.microsoft.com/office/drawing/2014/main" id="{622F23E8-4611-5E31-6867-28937AB3E6DE}"/>
              </a:ext>
            </a:extLst>
          </p:cNvPr>
          <p:cNvGrpSpPr>
            <a:grpSpLocks noChangeAspect="1"/>
          </p:cNvGrpSpPr>
          <p:nvPr/>
        </p:nvGrpSpPr>
        <p:grpSpPr>
          <a:xfrm>
            <a:off x="8023695" y="3087158"/>
            <a:ext cx="824664" cy="792000"/>
            <a:chOff x="628650" y="4733925"/>
            <a:chExt cx="481013" cy="461963"/>
          </a:xfrm>
          <a:solidFill>
            <a:srgbClr val="F78F29"/>
          </a:solidFill>
        </p:grpSpPr>
        <p:sp>
          <p:nvSpPr>
            <p:cNvPr id="4" name="Freeform 402">
              <a:extLst>
                <a:ext uri="{FF2B5EF4-FFF2-40B4-BE49-F238E27FC236}">
                  <a16:creationId xmlns:a16="http://schemas.microsoft.com/office/drawing/2014/main" id="{57FC2351-AD93-24AB-C1DC-378F93E7B3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513" y="4819650"/>
              <a:ext cx="376238" cy="376238"/>
            </a:xfrm>
            <a:custGeom>
              <a:avLst/>
              <a:gdLst>
                <a:gd name="T0" fmla="*/ 1140 w 2609"/>
                <a:gd name="T1" fmla="*/ 246 h 2610"/>
                <a:gd name="T2" fmla="*/ 906 w 2609"/>
                <a:gd name="T3" fmla="*/ 311 h 2610"/>
                <a:gd name="T4" fmla="*/ 699 w 2609"/>
                <a:gd name="T5" fmla="*/ 422 h 2610"/>
                <a:gd name="T6" fmla="*/ 521 w 2609"/>
                <a:gd name="T7" fmla="*/ 576 h 2610"/>
                <a:gd name="T8" fmla="*/ 380 w 2609"/>
                <a:gd name="T9" fmla="*/ 765 h 2610"/>
                <a:gd name="T10" fmla="*/ 284 w 2609"/>
                <a:gd name="T11" fmla="*/ 982 h 2610"/>
                <a:gd name="T12" fmla="*/ 237 w 2609"/>
                <a:gd name="T13" fmla="*/ 1221 h 2610"/>
                <a:gd name="T14" fmla="*/ 247 w 2609"/>
                <a:gd name="T15" fmla="*/ 1470 h 2610"/>
                <a:gd name="T16" fmla="*/ 311 w 2609"/>
                <a:gd name="T17" fmla="*/ 1703 h 2610"/>
                <a:gd name="T18" fmla="*/ 422 w 2609"/>
                <a:gd name="T19" fmla="*/ 1911 h 2610"/>
                <a:gd name="T20" fmla="*/ 576 w 2609"/>
                <a:gd name="T21" fmla="*/ 2089 h 2610"/>
                <a:gd name="T22" fmla="*/ 765 w 2609"/>
                <a:gd name="T23" fmla="*/ 2229 h 2610"/>
                <a:gd name="T24" fmla="*/ 982 w 2609"/>
                <a:gd name="T25" fmla="*/ 2327 h 2610"/>
                <a:gd name="T26" fmla="*/ 1222 w 2609"/>
                <a:gd name="T27" fmla="*/ 2373 h 2610"/>
                <a:gd name="T28" fmla="*/ 1470 w 2609"/>
                <a:gd name="T29" fmla="*/ 2363 h 2610"/>
                <a:gd name="T30" fmla="*/ 1703 w 2609"/>
                <a:gd name="T31" fmla="*/ 2299 h 2610"/>
                <a:gd name="T32" fmla="*/ 1911 w 2609"/>
                <a:gd name="T33" fmla="*/ 2187 h 2610"/>
                <a:gd name="T34" fmla="*/ 2089 w 2609"/>
                <a:gd name="T35" fmla="*/ 2034 h 2610"/>
                <a:gd name="T36" fmla="*/ 2230 w 2609"/>
                <a:gd name="T37" fmla="*/ 1845 h 2610"/>
                <a:gd name="T38" fmla="*/ 2326 w 2609"/>
                <a:gd name="T39" fmla="*/ 1628 h 2610"/>
                <a:gd name="T40" fmla="*/ 2373 w 2609"/>
                <a:gd name="T41" fmla="*/ 1388 h 2610"/>
                <a:gd name="T42" fmla="*/ 2363 w 2609"/>
                <a:gd name="T43" fmla="*/ 1140 h 2610"/>
                <a:gd name="T44" fmla="*/ 2299 w 2609"/>
                <a:gd name="T45" fmla="*/ 907 h 2610"/>
                <a:gd name="T46" fmla="*/ 2187 w 2609"/>
                <a:gd name="T47" fmla="*/ 698 h 2610"/>
                <a:gd name="T48" fmla="*/ 2033 w 2609"/>
                <a:gd name="T49" fmla="*/ 520 h 2610"/>
                <a:gd name="T50" fmla="*/ 1845 w 2609"/>
                <a:gd name="T51" fmla="*/ 380 h 2610"/>
                <a:gd name="T52" fmla="*/ 1628 w 2609"/>
                <a:gd name="T53" fmla="*/ 284 h 2610"/>
                <a:gd name="T54" fmla="*/ 1388 w 2609"/>
                <a:gd name="T55" fmla="*/ 237 h 2610"/>
                <a:gd name="T56" fmla="*/ 1398 w 2609"/>
                <a:gd name="T57" fmla="*/ 4 h 2610"/>
                <a:gd name="T58" fmla="*/ 1666 w 2609"/>
                <a:gd name="T59" fmla="*/ 51 h 2610"/>
                <a:gd name="T60" fmla="*/ 1911 w 2609"/>
                <a:gd name="T61" fmla="*/ 150 h 2610"/>
                <a:gd name="T62" fmla="*/ 2130 w 2609"/>
                <a:gd name="T63" fmla="*/ 295 h 2610"/>
                <a:gd name="T64" fmla="*/ 2314 w 2609"/>
                <a:gd name="T65" fmla="*/ 479 h 2610"/>
                <a:gd name="T66" fmla="*/ 2460 w 2609"/>
                <a:gd name="T67" fmla="*/ 698 h 2610"/>
                <a:gd name="T68" fmla="*/ 2559 w 2609"/>
                <a:gd name="T69" fmla="*/ 944 h 2610"/>
                <a:gd name="T70" fmla="*/ 2606 w 2609"/>
                <a:gd name="T71" fmla="*/ 1212 h 2610"/>
                <a:gd name="T72" fmla="*/ 2597 w 2609"/>
                <a:gd name="T73" fmla="*/ 1489 h 2610"/>
                <a:gd name="T74" fmla="*/ 2531 w 2609"/>
                <a:gd name="T75" fmla="*/ 1750 h 2610"/>
                <a:gd name="T76" fmla="*/ 2416 w 2609"/>
                <a:gd name="T77" fmla="*/ 1988 h 2610"/>
                <a:gd name="T78" fmla="*/ 2257 w 2609"/>
                <a:gd name="T79" fmla="*/ 2196 h 2610"/>
                <a:gd name="T80" fmla="*/ 2061 w 2609"/>
                <a:gd name="T81" fmla="*/ 2369 h 2610"/>
                <a:gd name="T82" fmla="*/ 1832 w 2609"/>
                <a:gd name="T83" fmla="*/ 2498 h 2610"/>
                <a:gd name="T84" fmla="*/ 1579 w 2609"/>
                <a:gd name="T85" fmla="*/ 2581 h 2610"/>
                <a:gd name="T86" fmla="*/ 1304 w 2609"/>
                <a:gd name="T87" fmla="*/ 2610 h 2610"/>
                <a:gd name="T88" fmla="*/ 1031 w 2609"/>
                <a:gd name="T89" fmla="*/ 2581 h 2610"/>
                <a:gd name="T90" fmla="*/ 777 w 2609"/>
                <a:gd name="T91" fmla="*/ 2498 h 2610"/>
                <a:gd name="T92" fmla="*/ 549 w 2609"/>
                <a:gd name="T93" fmla="*/ 2369 h 2610"/>
                <a:gd name="T94" fmla="*/ 352 w 2609"/>
                <a:gd name="T95" fmla="*/ 2197 h 2610"/>
                <a:gd name="T96" fmla="*/ 193 w 2609"/>
                <a:gd name="T97" fmla="*/ 1989 h 2610"/>
                <a:gd name="T98" fmla="*/ 78 w 2609"/>
                <a:gd name="T99" fmla="*/ 1750 h 2610"/>
                <a:gd name="T100" fmla="*/ 13 w 2609"/>
                <a:gd name="T101" fmla="*/ 1489 h 2610"/>
                <a:gd name="T102" fmla="*/ 3 w 2609"/>
                <a:gd name="T103" fmla="*/ 1212 h 2610"/>
                <a:gd name="T104" fmla="*/ 51 w 2609"/>
                <a:gd name="T105" fmla="*/ 944 h 2610"/>
                <a:gd name="T106" fmla="*/ 150 w 2609"/>
                <a:gd name="T107" fmla="*/ 698 h 2610"/>
                <a:gd name="T108" fmla="*/ 294 w 2609"/>
                <a:gd name="T109" fmla="*/ 479 h 2610"/>
                <a:gd name="T110" fmla="*/ 480 w 2609"/>
                <a:gd name="T111" fmla="*/ 295 h 2610"/>
                <a:gd name="T112" fmla="*/ 698 w 2609"/>
                <a:gd name="T113" fmla="*/ 150 h 2610"/>
                <a:gd name="T114" fmla="*/ 944 w 2609"/>
                <a:gd name="T115" fmla="*/ 51 h 2610"/>
                <a:gd name="T116" fmla="*/ 1211 w 2609"/>
                <a:gd name="T117" fmla="*/ 4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09" h="2610">
                  <a:moveTo>
                    <a:pt x="1304" y="234"/>
                  </a:moveTo>
                  <a:lnTo>
                    <a:pt x="1222" y="237"/>
                  </a:lnTo>
                  <a:lnTo>
                    <a:pt x="1140" y="246"/>
                  </a:lnTo>
                  <a:lnTo>
                    <a:pt x="1060" y="263"/>
                  </a:lnTo>
                  <a:lnTo>
                    <a:pt x="982" y="284"/>
                  </a:lnTo>
                  <a:lnTo>
                    <a:pt x="906" y="311"/>
                  </a:lnTo>
                  <a:lnTo>
                    <a:pt x="835" y="343"/>
                  </a:lnTo>
                  <a:lnTo>
                    <a:pt x="765" y="380"/>
                  </a:lnTo>
                  <a:lnTo>
                    <a:pt x="699" y="422"/>
                  </a:lnTo>
                  <a:lnTo>
                    <a:pt x="635" y="469"/>
                  </a:lnTo>
                  <a:lnTo>
                    <a:pt x="576" y="520"/>
                  </a:lnTo>
                  <a:lnTo>
                    <a:pt x="521" y="576"/>
                  </a:lnTo>
                  <a:lnTo>
                    <a:pt x="469" y="635"/>
                  </a:lnTo>
                  <a:lnTo>
                    <a:pt x="422" y="698"/>
                  </a:lnTo>
                  <a:lnTo>
                    <a:pt x="380" y="765"/>
                  </a:lnTo>
                  <a:lnTo>
                    <a:pt x="344" y="835"/>
                  </a:lnTo>
                  <a:lnTo>
                    <a:pt x="311" y="907"/>
                  </a:lnTo>
                  <a:lnTo>
                    <a:pt x="284" y="982"/>
                  </a:lnTo>
                  <a:lnTo>
                    <a:pt x="263" y="1060"/>
                  </a:lnTo>
                  <a:lnTo>
                    <a:pt x="247" y="1140"/>
                  </a:lnTo>
                  <a:lnTo>
                    <a:pt x="237" y="1221"/>
                  </a:lnTo>
                  <a:lnTo>
                    <a:pt x="234" y="1305"/>
                  </a:lnTo>
                  <a:lnTo>
                    <a:pt x="237" y="1388"/>
                  </a:lnTo>
                  <a:lnTo>
                    <a:pt x="247" y="1470"/>
                  </a:lnTo>
                  <a:lnTo>
                    <a:pt x="263" y="1550"/>
                  </a:lnTo>
                  <a:lnTo>
                    <a:pt x="284" y="1628"/>
                  </a:lnTo>
                  <a:lnTo>
                    <a:pt x="311" y="1703"/>
                  </a:lnTo>
                  <a:lnTo>
                    <a:pt x="344" y="1776"/>
                  </a:lnTo>
                  <a:lnTo>
                    <a:pt x="380" y="1845"/>
                  </a:lnTo>
                  <a:lnTo>
                    <a:pt x="422" y="1911"/>
                  </a:lnTo>
                  <a:lnTo>
                    <a:pt x="469" y="1975"/>
                  </a:lnTo>
                  <a:lnTo>
                    <a:pt x="521" y="2034"/>
                  </a:lnTo>
                  <a:lnTo>
                    <a:pt x="576" y="2089"/>
                  </a:lnTo>
                  <a:lnTo>
                    <a:pt x="635" y="2140"/>
                  </a:lnTo>
                  <a:lnTo>
                    <a:pt x="699" y="2187"/>
                  </a:lnTo>
                  <a:lnTo>
                    <a:pt x="765" y="2229"/>
                  </a:lnTo>
                  <a:lnTo>
                    <a:pt x="835" y="2267"/>
                  </a:lnTo>
                  <a:lnTo>
                    <a:pt x="906" y="2299"/>
                  </a:lnTo>
                  <a:lnTo>
                    <a:pt x="982" y="2327"/>
                  </a:lnTo>
                  <a:lnTo>
                    <a:pt x="1060" y="2348"/>
                  </a:lnTo>
                  <a:lnTo>
                    <a:pt x="1140" y="2363"/>
                  </a:lnTo>
                  <a:lnTo>
                    <a:pt x="1222" y="2373"/>
                  </a:lnTo>
                  <a:lnTo>
                    <a:pt x="1304" y="2376"/>
                  </a:lnTo>
                  <a:lnTo>
                    <a:pt x="1388" y="2373"/>
                  </a:lnTo>
                  <a:lnTo>
                    <a:pt x="1470" y="2363"/>
                  </a:lnTo>
                  <a:lnTo>
                    <a:pt x="1550" y="2348"/>
                  </a:lnTo>
                  <a:lnTo>
                    <a:pt x="1628" y="2327"/>
                  </a:lnTo>
                  <a:lnTo>
                    <a:pt x="1703" y="2299"/>
                  </a:lnTo>
                  <a:lnTo>
                    <a:pt x="1775" y="2267"/>
                  </a:lnTo>
                  <a:lnTo>
                    <a:pt x="1845" y="2229"/>
                  </a:lnTo>
                  <a:lnTo>
                    <a:pt x="1911" y="2187"/>
                  </a:lnTo>
                  <a:lnTo>
                    <a:pt x="1975" y="2140"/>
                  </a:lnTo>
                  <a:lnTo>
                    <a:pt x="2033" y="2089"/>
                  </a:lnTo>
                  <a:lnTo>
                    <a:pt x="2089" y="2034"/>
                  </a:lnTo>
                  <a:lnTo>
                    <a:pt x="2140" y="1975"/>
                  </a:lnTo>
                  <a:lnTo>
                    <a:pt x="2187" y="1911"/>
                  </a:lnTo>
                  <a:lnTo>
                    <a:pt x="2230" y="1845"/>
                  </a:lnTo>
                  <a:lnTo>
                    <a:pt x="2266" y="1776"/>
                  </a:lnTo>
                  <a:lnTo>
                    <a:pt x="2299" y="1703"/>
                  </a:lnTo>
                  <a:lnTo>
                    <a:pt x="2326" y="1628"/>
                  </a:lnTo>
                  <a:lnTo>
                    <a:pt x="2347" y="1550"/>
                  </a:lnTo>
                  <a:lnTo>
                    <a:pt x="2363" y="1470"/>
                  </a:lnTo>
                  <a:lnTo>
                    <a:pt x="2373" y="1388"/>
                  </a:lnTo>
                  <a:lnTo>
                    <a:pt x="2376" y="1305"/>
                  </a:lnTo>
                  <a:lnTo>
                    <a:pt x="2373" y="1221"/>
                  </a:lnTo>
                  <a:lnTo>
                    <a:pt x="2363" y="1140"/>
                  </a:lnTo>
                  <a:lnTo>
                    <a:pt x="2347" y="1060"/>
                  </a:lnTo>
                  <a:lnTo>
                    <a:pt x="2326" y="982"/>
                  </a:lnTo>
                  <a:lnTo>
                    <a:pt x="2299" y="907"/>
                  </a:lnTo>
                  <a:lnTo>
                    <a:pt x="2266" y="835"/>
                  </a:lnTo>
                  <a:lnTo>
                    <a:pt x="2230" y="765"/>
                  </a:lnTo>
                  <a:lnTo>
                    <a:pt x="2187" y="698"/>
                  </a:lnTo>
                  <a:lnTo>
                    <a:pt x="2140" y="635"/>
                  </a:lnTo>
                  <a:lnTo>
                    <a:pt x="2089" y="576"/>
                  </a:lnTo>
                  <a:lnTo>
                    <a:pt x="2033" y="520"/>
                  </a:lnTo>
                  <a:lnTo>
                    <a:pt x="1975" y="469"/>
                  </a:lnTo>
                  <a:lnTo>
                    <a:pt x="1911" y="422"/>
                  </a:lnTo>
                  <a:lnTo>
                    <a:pt x="1845" y="380"/>
                  </a:lnTo>
                  <a:lnTo>
                    <a:pt x="1775" y="343"/>
                  </a:lnTo>
                  <a:lnTo>
                    <a:pt x="1703" y="311"/>
                  </a:lnTo>
                  <a:lnTo>
                    <a:pt x="1628" y="284"/>
                  </a:lnTo>
                  <a:lnTo>
                    <a:pt x="1550" y="263"/>
                  </a:lnTo>
                  <a:lnTo>
                    <a:pt x="1470" y="246"/>
                  </a:lnTo>
                  <a:lnTo>
                    <a:pt x="1388" y="237"/>
                  </a:lnTo>
                  <a:lnTo>
                    <a:pt x="1304" y="234"/>
                  </a:lnTo>
                  <a:close/>
                  <a:moveTo>
                    <a:pt x="1304" y="0"/>
                  </a:moveTo>
                  <a:lnTo>
                    <a:pt x="1398" y="4"/>
                  </a:lnTo>
                  <a:lnTo>
                    <a:pt x="1489" y="13"/>
                  </a:lnTo>
                  <a:lnTo>
                    <a:pt x="1579" y="29"/>
                  </a:lnTo>
                  <a:lnTo>
                    <a:pt x="1666" y="51"/>
                  </a:lnTo>
                  <a:lnTo>
                    <a:pt x="1751" y="78"/>
                  </a:lnTo>
                  <a:lnTo>
                    <a:pt x="1832" y="111"/>
                  </a:lnTo>
                  <a:lnTo>
                    <a:pt x="1911" y="150"/>
                  </a:lnTo>
                  <a:lnTo>
                    <a:pt x="1988" y="194"/>
                  </a:lnTo>
                  <a:lnTo>
                    <a:pt x="2061" y="242"/>
                  </a:lnTo>
                  <a:lnTo>
                    <a:pt x="2130" y="295"/>
                  </a:lnTo>
                  <a:lnTo>
                    <a:pt x="2196" y="353"/>
                  </a:lnTo>
                  <a:lnTo>
                    <a:pt x="2257" y="414"/>
                  </a:lnTo>
                  <a:lnTo>
                    <a:pt x="2314" y="479"/>
                  </a:lnTo>
                  <a:lnTo>
                    <a:pt x="2368" y="549"/>
                  </a:lnTo>
                  <a:lnTo>
                    <a:pt x="2416" y="622"/>
                  </a:lnTo>
                  <a:lnTo>
                    <a:pt x="2460" y="698"/>
                  </a:lnTo>
                  <a:lnTo>
                    <a:pt x="2498" y="777"/>
                  </a:lnTo>
                  <a:lnTo>
                    <a:pt x="2531" y="859"/>
                  </a:lnTo>
                  <a:lnTo>
                    <a:pt x="2559" y="944"/>
                  </a:lnTo>
                  <a:lnTo>
                    <a:pt x="2581" y="1031"/>
                  </a:lnTo>
                  <a:lnTo>
                    <a:pt x="2597" y="1120"/>
                  </a:lnTo>
                  <a:lnTo>
                    <a:pt x="2606" y="1212"/>
                  </a:lnTo>
                  <a:lnTo>
                    <a:pt x="2609" y="1305"/>
                  </a:lnTo>
                  <a:lnTo>
                    <a:pt x="2606" y="1398"/>
                  </a:lnTo>
                  <a:lnTo>
                    <a:pt x="2597" y="1489"/>
                  </a:lnTo>
                  <a:lnTo>
                    <a:pt x="2581" y="1579"/>
                  </a:lnTo>
                  <a:lnTo>
                    <a:pt x="2559" y="1666"/>
                  </a:lnTo>
                  <a:lnTo>
                    <a:pt x="2531" y="1750"/>
                  </a:lnTo>
                  <a:lnTo>
                    <a:pt x="2498" y="1832"/>
                  </a:lnTo>
                  <a:lnTo>
                    <a:pt x="2460" y="1912"/>
                  </a:lnTo>
                  <a:lnTo>
                    <a:pt x="2416" y="1988"/>
                  </a:lnTo>
                  <a:lnTo>
                    <a:pt x="2368" y="2062"/>
                  </a:lnTo>
                  <a:lnTo>
                    <a:pt x="2314" y="2130"/>
                  </a:lnTo>
                  <a:lnTo>
                    <a:pt x="2257" y="2196"/>
                  </a:lnTo>
                  <a:lnTo>
                    <a:pt x="2196" y="2258"/>
                  </a:lnTo>
                  <a:lnTo>
                    <a:pt x="2130" y="2315"/>
                  </a:lnTo>
                  <a:lnTo>
                    <a:pt x="2061" y="2369"/>
                  </a:lnTo>
                  <a:lnTo>
                    <a:pt x="1988" y="2417"/>
                  </a:lnTo>
                  <a:lnTo>
                    <a:pt x="1911" y="2461"/>
                  </a:lnTo>
                  <a:lnTo>
                    <a:pt x="1832" y="2498"/>
                  </a:lnTo>
                  <a:lnTo>
                    <a:pt x="1751" y="2532"/>
                  </a:lnTo>
                  <a:lnTo>
                    <a:pt x="1666" y="2560"/>
                  </a:lnTo>
                  <a:lnTo>
                    <a:pt x="1579" y="2581"/>
                  </a:lnTo>
                  <a:lnTo>
                    <a:pt x="1489" y="2598"/>
                  </a:lnTo>
                  <a:lnTo>
                    <a:pt x="1398" y="2607"/>
                  </a:lnTo>
                  <a:lnTo>
                    <a:pt x="1304" y="2610"/>
                  </a:lnTo>
                  <a:lnTo>
                    <a:pt x="1211" y="2607"/>
                  </a:lnTo>
                  <a:lnTo>
                    <a:pt x="1120" y="2598"/>
                  </a:lnTo>
                  <a:lnTo>
                    <a:pt x="1031" y="2581"/>
                  </a:lnTo>
                  <a:lnTo>
                    <a:pt x="944" y="2560"/>
                  </a:lnTo>
                  <a:lnTo>
                    <a:pt x="859" y="2532"/>
                  </a:lnTo>
                  <a:lnTo>
                    <a:pt x="777" y="2498"/>
                  </a:lnTo>
                  <a:lnTo>
                    <a:pt x="698" y="2461"/>
                  </a:lnTo>
                  <a:lnTo>
                    <a:pt x="622" y="2417"/>
                  </a:lnTo>
                  <a:lnTo>
                    <a:pt x="549" y="2369"/>
                  </a:lnTo>
                  <a:lnTo>
                    <a:pt x="480" y="2315"/>
                  </a:lnTo>
                  <a:lnTo>
                    <a:pt x="414" y="2258"/>
                  </a:lnTo>
                  <a:lnTo>
                    <a:pt x="352" y="2197"/>
                  </a:lnTo>
                  <a:lnTo>
                    <a:pt x="294" y="2131"/>
                  </a:lnTo>
                  <a:lnTo>
                    <a:pt x="241" y="2062"/>
                  </a:lnTo>
                  <a:lnTo>
                    <a:pt x="193" y="1989"/>
                  </a:lnTo>
                  <a:lnTo>
                    <a:pt x="150" y="1912"/>
                  </a:lnTo>
                  <a:lnTo>
                    <a:pt x="111" y="1833"/>
                  </a:lnTo>
                  <a:lnTo>
                    <a:pt x="78" y="1750"/>
                  </a:lnTo>
                  <a:lnTo>
                    <a:pt x="51" y="1666"/>
                  </a:lnTo>
                  <a:lnTo>
                    <a:pt x="28" y="1579"/>
                  </a:lnTo>
                  <a:lnTo>
                    <a:pt x="13" y="1489"/>
                  </a:lnTo>
                  <a:lnTo>
                    <a:pt x="3" y="1398"/>
                  </a:lnTo>
                  <a:lnTo>
                    <a:pt x="0" y="1305"/>
                  </a:lnTo>
                  <a:lnTo>
                    <a:pt x="3" y="1212"/>
                  </a:lnTo>
                  <a:lnTo>
                    <a:pt x="13" y="1120"/>
                  </a:lnTo>
                  <a:lnTo>
                    <a:pt x="28" y="1031"/>
                  </a:lnTo>
                  <a:lnTo>
                    <a:pt x="51" y="944"/>
                  </a:lnTo>
                  <a:lnTo>
                    <a:pt x="78" y="859"/>
                  </a:lnTo>
                  <a:lnTo>
                    <a:pt x="111" y="777"/>
                  </a:lnTo>
                  <a:lnTo>
                    <a:pt x="150" y="698"/>
                  </a:lnTo>
                  <a:lnTo>
                    <a:pt x="193" y="622"/>
                  </a:lnTo>
                  <a:lnTo>
                    <a:pt x="241" y="549"/>
                  </a:lnTo>
                  <a:lnTo>
                    <a:pt x="294" y="479"/>
                  </a:lnTo>
                  <a:lnTo>
                    <a:pt x="352" y="414"/>
                  </a:lnTo>
                  <a:lnTo>
                    <a:pt x="414" y="353"/>
                  </a:lnTo>
                  <a:lnTo>
                    <a:pt x="480" y="295"/>
                  </a:lnTo>
                  <a:lnTo>
                    <a:pt x="549" y="242"/>
                  </a:lnTo>
                  <a:lnTo>
                    <a:pt x="622" y="194"/>
                  </a:lnTo>
                  <a:lnTo>
                    <a:pt x="698" y="150"/>
                  </a:lnTo>
                  <a:lnTo>
                    <a:pt x="777" y="111"/>
                  </a:lnTo>
                  <a:lnTo>
                    <a:pt x="859" y="78"/>
                  </a:lnTo>
                  <a:lnTo>
                    <a:pt x="944" y="51"/>
                  </a:lnTo>
                  <a:lnTo>
                    <a:pt x="1031" y="29"/>
                  </a:lnTo>
                  <a:lnTo>
                    <a:pt x="1120" y="13"/>
                  </a:lnTo>
                  <a:lnTo>
                    <a:pt x="1211" y="4"/>
                  </a:lnTo>
                  <a:lnTo>
                    <a:pt x="13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403">
              <a:extLst>
                <a:ext uri="{FF2B5EF4-FFF2-40B4-BE49-F238E27FC236}">
                  <a16:creationId xmlns:a16="http://schemas.microsoft.com/office/drawing/2014/main" id="{DBB7B526-F6B6-B019-3CB1-3238E23A7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50" y="4786313"/>
              <a:ext cx="101600" cy="101600"/>
            </a:xfrm>
            <a:custGeom>
              <a:avLst/>
              <a:gdLst>
                <a:gd name="T0" fmla="*/ 351 w 703"/>
                <a:gd name="T1" fmla="*/ 0 h 703"/>
                <a:gd name="T2" fmla="*/ 399 w 703"/>
                <a:gd name="T3" fmla="*/ 4 h 703"/>
                <a:gd name="T4" fmla="*/ 444 w 703"/>
                <a:gd name="T5" fmla="*/ 14 h 703"/>
                <a:gd name="T6" fmla="*/ 488 w 703"/>
                <a:gd name="T7" fmla="*/ 28 h 703"/>
                <a:gd name="T8" fmla="*/ 529 w 703"/>
                <a:gd name="T9" fmla="*/ 48 h 703"/>
                <a:gd name="T10" fmla="*/ 566 w 703"/>
                <a:gd name="T11" fmla="*/ 74 h 703"/>
                <a:gd name="T12" fmla="*/ 600 w 703"/>
                <a:gd name="T13" fmla="*/ 104 h 703"/>
                <a:gd name="T14" fmla="*/ 629 w 703"/>
                <a:gd name="T15" fmla="*/ 137 h 703"/>
                <a:gd name="T16" fmla="*/ 655 w 703"/>
                <a:gd name="T17" fmla="*/ 174 h 703"/>
                <a:gd name="T18" fmla="*/ 675 w 703"/>
                <a:gd name="T19" fmla="*/ 215 h 703"/>
                <a:gd name="T20" fmla="*/ 690 w 703"/>
                <a:gd name="T21" fmla="*/ 259 h 703"/>
                <a:gd name="T22" fmla="*/ 700 w 703"/>
                <a:gd name="T23" fmla="*/ 304 h 703"/>
                <a:gd name="T24" fmla="*/ 703 w 703"/>
                <a:gd name="T25" fmla="*/ 352 h 703"/>
                <a:gd name="T26" fmla="*/ 700 w 703"/>
                <a:gd name="T27" fmla="*/ 399 h 703"/>
                <a:gd name="T28" fmla="*/ 690 w 703"/>
                <a:gd name="T29" fmla="*/ 445 h 703"/>
                <a:gd name="T30" fmla="*/ 675 w 703"/>
                <a:gd name="T31" fmla="*/ 488 h 703"/>
                <a:gd name="T32" fmla="*/ 655 w 703"/>
                <a:gd name="T33" fmla="*/ 529 h 703"/>
                <a:gd name="T34" fmla="*/ 629 w 703"/>
                <a:gd name="T35" fmla="*/ 567 h 703"/>
                <a:gd name="T36" fmla="*/ 600 w 703"/>
                <a:gd name="T37" fmla="*/ 601 h 703"/>
                <a:gd name="T38" fmla="*/ 566 w 703"/>
                <a:gd name="T39" fmla="*/ 631 h 703"/>
                <a:gd name="T40" fmla="*/ 529 w 703"/>
                <a:gd name="T41" fmla="*/ 655 h 703"/>
                <a:gd name="T42" fmla="*/ 488 w 703"/>
                <a:gd name="T43" fmla="*/ 676 h 703"/>
                <a:gd name="T44" fmla="*/ 444 w 703"/>
                <a:gd name="T45" fmla="*/ 691 h 703"/>
                <a:gd name="T46" fmla="*/ 399 w 703"/>
                <a:gd name="T47" fmla="*/ 700 h 703"/>
                <a:gd name="T48" fmla="*/ 351 w 703"/>
                <a:gd name="T49" fmla="*/ 703 h 703"/>
                <a:gd name="T50" fmla="*/ 304 w 703"/>
                <a:gd name="T51" fmla="*/ 700 h 703"/>
                <a:gd name="T52" fmla="*/ 258 w 703"/>
                <a:gd name="T53" fmla="*/ 691 h 703"/>
                <a:gd name="T54" fmla="*/ 215 w 703"/>
                <a:gd name="T55" fmla="*/ 676 h 703"/>
                <a:gd name="T56" fmla="*/ 174 w 703"/>
                <a:gd name="T57" fmla="*/ 655 h 703"/>
                <a:gd name="T58" fmla="*/ 136 w 703"/>
                <a:gd name="T59" fmla="*/ 631 h 703"/>
                <a:gd name="T60" fmla="*/ 103 w 703"/>
                <a:gd name="T61" fmla="*/ 601 h 703"/>
                <a:gd name="T62" fmla="*/ 74 w 703"/>
                <a:gd name="T63" fmla="*/ 567 h 703"/>
                <a:gd name="T64" fmla="*/ 48 w 703"/>
                <a:gd name="T65" fmla="*/ 529 h 703"/>
                <a:gd name="T66" fmla="*/ 28 w 703"/>
                <a:gd name="T67" fmla="*/ 488 h 703"/>
                <a:gd name="T68" fmla="*/ 12 w 703"/>
                <a:gd name="T69" fmla="*/ 445 h 703"/>
                <a:gd name="T70" fmla="*/ 3 w 703"/>
                <a:gd name="T71" fmla="*/ 399 h 703"/>
                <a:gd name="T72" fmla="*/ 0 w 703"/>
                <a:gd name="T73" fmla="*/ 352 h 703"/>
                <a:gd name="T74" fmla="*/ 3 w 703"/>
                <a:gd name="T75" fmla="*/ 304 h 703"/>
                <a:gd name="T76" fmla="*/ 12 w 703"/>
                <a:gd name="T77" fmla="*/ 259 h 703"/>
                <a:gd name="T78" fmla="*/ 28 w 703"/>
                <a:gd name="T79" fmla="*/ 215 h 703"/>
                <a:gd name="T80" fmla="*/ 48 w 703"/>
                <a:gd name="T81" fmla="*/ 174 h 703"/>
                <a:gd name="T82" fmla="*/ 74 w 703"/>
                <a:gd name="T83" fmla="*/ 137 h 703"/>
                <a:gd name="T84" fmla="*/ 103 w 703"/>
                <a:gd name="T85" fmla="*/ 104 h 703"/>
                <a:gd name="T86" fmla="*/ 136 w 703"/>
                <a:gd name="T87" fmla="*/ 74 h 703"/>
                <a:gd name="T88" fmla="*/ 174 w 703"/>
                <a:gd name="T89" fmla="*/ 48 h 703"/>
                <a:gd name="T90" fmla="*/ 215 w 703"/>
                <a:gd name="T91" fmla="*/ 28 h 703"/>
                <a:gd name="T92" fmla="*/ 258 w 703"/>
                <a:gd name="T93" fmla="*/ 14 h 703"/>
                <a:gd name="T94" fmla="*/ 304 w 703"/>
                <a:gd name="T95" fmla="*/ 4 h 703"/>
                <a:gd name="T96" fmla="*/ 351 w 703"/>
                <a:gd name="T97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3" h="703">
                  <a:moveTo>
                    <a:pt x="351" y="0"/>
                  </a:moveTo>
                  <a:lnTo>
                    <a:pt x="399" y="4"/>
                  </a:lnTo>
                  <a:lnTo>
                    <a:pt x="444" y="14"/>
                  </a:lnTo>
                  <a:lnTo>
                    <a:pt x="488" y="28"/>
                  </a:lnTo>
                  <a:lnTo>
                    <a:pt x="529" y="48"/>
                  </a:lnTo>
                  <a:lnTo>
                    <a:pt x="566" y="74"/>
                  </a:lnTo>
                  <a:lnTo>
                    <a:pt x="600" y="104"/>
                  </a:lnTo>
                  <a:lnTo>
                    <a:pt x="629" y="137"/>
                  </a:lnTo>
                  <a:lnTo>
                    <a:pt x="655" y="174"/>
                  </a:lnTo>
                  <a:lnTo>
                    <a:pt x="675" y="215"/>
                  </a:lnTo>
                  <a:lnTo>
                    <a:pt x="690" y="259"/>
                  </a:lnTo>
                  <a:lnTo>
                    <a:pt x="700" y="304"/>
                  </a:lnTo>
                  <a:lnTo>
                    <a:pt x="703" y="352"/>
                  </a:lnTo>
                  <a:lnTo>
                    <a:pt x="700" y="399"/>
                  </a:lnTo>
                  <a:lnTo>
                    <a:pt x="690" y="445"/>
                  </a:lnTo>
                  <a:lnTo>
                    <a:pt x="675" y="488"/>
                  </a:lnTo>
                  <a:lnTo>
                    <a:pt x="655" y="529"/>
                  </a:lnTo>
                  <a:lnTo>
                    <a:pt x="629" y="567"/>
                  </a:lnTo>
                  <a:lnTo>
                    <a:pt x="600" y="601"/>
                  </a:lnTo>
                  <a:lnTo>
                    <a:pt x="566" y="631"/>
                  </a:lnTo>
                  <a:lnTo>
                    <a:pt x="529" y="655"/>
                  </a:lnTo>
                  <a:lnTo>
                    <a:pt x="488" y="676"/>
                  </a:lnTo>
                  <a:lnTo>
                    <a:pt x="444" y="691"/>
                  </a:lnTo>
                  <a:lnTo>
                    <a:pt x="399" y="700"/>
                  </a:lnTo>
                  <a:lnTo>
                    <a:pt x="351" y="703"/>
                  </a:lnTo>
                  <a:lnTo>
                    <a:pt x="304" y="700"/>
                  </a:lnTo>
                  <a:lnTo>
                    <a:pt x="258" y="691"/>
                  </a:lnTo>
                  <a:lnTo>
                    <a:pt x="215" y="676"/>
                  </a:lnTo>
                  <a:lnTo>
                    <a:pt x="174" y="655"/>
                  </a:lnTo>
                  <a:lnTo>
                    <a:pt x="136" y="631"/>
                  </a:lnTo>
                  <a:lnTo>
                    <a:pt x="103" y="601"/>
                  </a:lnTo>
                  <a:lnTo>
                    <a:pt x="74" y="567"/>
                  </a:lnTo>
                  <a:lnTo>
                    <a:pt x="48" y="529"/>
                  </a:lnTo>
                  <a:lnTo>
                    <a:pt x="28" y="488"/>
                  </a:lnTo>
                  <a:lnTo>
                    <a:pt x="12" y="445"/>
                  </a:lnTo>
                  <a:lnTo>
                    <a:pt x="3" y="399"/>
                  </a:lnTo>
                  <a:lnTo>
                    <a:pt x="0" y="352"/>
                  </a:lnTo>
                  <a:lnTo>
                    <a:pt x="3" y="304"/>
                  </a:lnTo>
                  <a:lnTo>
                    <a:pt x="12" y="259"/>
                  </a:lnTo>
                  <a:lnTo>
                    <a:pt x="28" y="215"/>
                  </a:lnTo>
                  <a:lnTo>
                    <a:pt x="48" y="174"/>
                  </a:lnTo>
                  <a:lnTo>
                    <a:pt x="74" y="137"/>
                  </a:lnTo>
                  <a:lnTo>
                    <a:pt x="103" y="104"/>
                  </a:lnTo>
                  <a:lnTo>
                    <a:pt x="136" y="74"/>
                  </a:lnTo>
                  <a:lnTo>
                    <a:pt x="174" y="48"/>
                  </a:lnTo>
                  <a:lnTo>
                    <a:pt x="215" y="28"/>
                  </a:lnTo>
                  <a:lnTo>
                    <a:pt x="258" y="14"/>
                  </a:lnTo>
                  <a:lnTo>
                    <a:pt x="304" y="4"/>
                  </a:lnTo>
                  <a:lnTo>
                    <a:pt x="3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404">
              <a:extLst>
                <a:ext uri="{FF2B5EF4-FFF2-40B4-BE49-F238E27FC236}">
                  <a16:creationId xmlns:a16="http://schemas.microsoft.com/office/drawing/2014/main" id="{ED485CD7-F609-57F5-E39E-A2CBF8882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" y="4786313"/>
              <a:ext cx="77788" cy="77788"/>
            </a:xfrm>
            <a:custGeom>
              <a:avLst/>
              <a:gdLst>
                <a:gd name="T0" fmla="*/ 269 w 537"/>
                <a:gd name="T1" fmla="*/ 0 h 537"/>
                <a:gd name="T2" fmla="*/ 308 w 537"/>
                <a:gd name="T3" fmla="*/ 3 h 537"/>
                <a:gd name="T4" fmla="*/ 346 w 537"/>
                <a:gd name="T5" fmla="*/ 11 h 537"/>
                <a:gd name="T6" fmla="*/ 382 w 537"/>
                <a:gd name="T7" fmla="*/ 26 h 537"/>
                <a:gd name="T8" fmla="*/ 415 w 537"/>
                <a:gd name="T9" fmla="*/ 44 h 537"/>
                <a:gd name="T10" fmla="*/ 445 w 537"/>
                <a:gd name="T11" fmla="*/ 67 h 537"/>
                <a:gd name="T12" fmla="*/ 471 w 537"/>
                <a:gd name="T13" fmla="*/ 93 h 537"/>
                <a:gd name="T14" fmla="*/ 493 w 537"/>
                <a:gd name="T15" fmla="*/ 123 h 537"/>
                <a:gd name="T16" fmla="*/ 512 w 537"/>
                <a:gd name="T17" fmla="*/ 156 h 537"/>
                <a:gd name="T18" fmla="*/ 526 w 537"/>
                <a:gd name="T19" fmla="*/ 192 h 537"/>
                <a:gd name="T20" fmla="*/ 534 w 537"/>
                <a:gd name="T21" fmla="*/ 229 h 537"/>
                <a:gd name="T22" fmla="*/ 537 w 537"/>
                <a:gd name="T23" fmla="*/ 269 h 537"/>
                <a:gd name="T24" fmla="*/ 534 w 537"/>
                <a:gd name="T25" fmla="*/ 309 h 537"/>
                <a:gd name="T26" fmla="*/ 526 w 537"/>
                <a:gd name="T27" fmla="*/ 347 h 537"/>
                <a:gd name="T28" fmla="*/ 512 w 537"/>
                <a:gd name="T29" fmla="*/ 383 h 537"/>
                <a:gd name="T30" fmla="*/ 493 w 537"/>
                <a:gd name="T31" fmla="*/ 416 h 537"/>
                <a:gd name="T32" fmla="*/ 471 w 537"/>
                <a:gd name="T33" fmla="*/ 445 h 537"/>
                <a:gd name="T34" fmla="*/ 445 w 537"/>
                <a:gd name="T35" fmla="*/ 472 h 537"/>
                <a:gd name="T36" fmla="*/ 415 w 537"/>
                <a:gd name="T37" fmla="*/ 495 h 537"/>
                <a:gd name="T38" fmla="*/ 382 w 537"/>
                <a:gd name="T39" fmla="*/ 513 h 537"/>
                <a:gd name="T40" fmla="*/ 346 w 537"/>
                <a:gd name="T41" fmla="*/ 526 h 537"/>
                <a:gd name="T42" fmla="*/ 308 w 537"/>
                <a:gd name="T43" fmla="*/ 535 h 537"/>
                <a:gd name="T44" fmla="*/ 269 w 537"/>
                <a:gd name="T45" fmla="*/ 537 h 537"/>
                <a:gd name="T46" fmla="*/ 229 w 537"/>
                <a:gd name="T47" fmla="*/ 535 h 537"/>
                <a:gd name="T48" fmla="*/ 191 w 537"/>
                <a:gd name="T49" fmla="*/ 526 h 537"/>
                <a:gd name="T50" fmla="*/ 156 w 537"/>
                <a:gd name="T51" fmla="*/ 513 h 537"/>
                <a:gd name="T52" fmla="*/ 122 w 537"/>
                <a:gd name="T53" fmla="*/ 495 h 537"/>
                <a:gd name="T54" fmla="*/ 92 w 537"/>
                <a:gd name="T55" fmla="*/ 472 h 537"/>
                <a:gd name="T56" fmla="*/ 66 w 537"/>
                <a:gd name="T57" fmla="*/ 445 h 537"/>
                <a:gd name="T58" fmla="*/ 43 w 537"/>
                <a:gd name="T59" fmla="*/ 416 h 537"/>
                <a:gd name="T60" fmla="*/ 25 w 537"/>
                <a:gd name="T61" fmla="*/ 383 h 537"/>
                <a:gd name="T62" fmla="*/ 11 w 537"/>
                <a:gd name="T63" fmla="*/ 347 h 537"/>
                <a:gd name="T64" fmla="*/ 3 w 537"/>
                <a:gd name="T65" fmla="*/ 309 h 537"/>
                <a:gd name="T66" fmla="*/ 0 w 537"/>
                <a:gd name="T67" fmla="*/ 269 h 537"/>
                <a:gd name="T68" fmla="*/ 3 w 537"/>
                <a:gd name="T69" fmla="*/ 229 h 537"/>
                <a:gd name="T70" fmla="*/ 11 w 537"/>
                <a:gd name="T71" fmla="*/ 192 h 537"/>
                <a:gd name="T72" fmla="*/ 25 w 537"/>
                <a:gd name="T73" fmla="*/ 156 h 537"/>
                <a:gd name="T74" fmla="*/ 43 w 537"/>
                <a:gd name="T75" fmla="*/ 123 h 537"/>
                <a:gd name="T76" fmla="*/ 66 w 537"/>
                <a:gd name="T77" fmla="*/ 93 h 537"/>
                <a:gd name="T78" fmla="*/ 92 w 537"/>
                <a:gd name="T79" fmla="*/ 67 h 537"/>
                <a:gd name="T80" fmla="*/ 122 w 537"/>
                <a:gd name="T81" fmla="*/ 44 h 537"/>
                <a:gd name="T82" fmla="*/ 156 w 537"/>
                <a:gd name="T83" fmla="*/ 26 h 537"/>
                <a:gd name="T84" fmla="*/ 191 w 537"/>
                <a:gd name="T85" fmla="*/ 11 h 537"/>
                <a:gd name="T86" fmla="*/ 229 w 537"/>
                <a:gd name="T87" fmla="*/ 3 h 537"/>
                <a:gd name="T88" fmla="*/ 269 w 537"/>
                <a:gd name="T89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7" h="537">
                  <a:moveTo>
                    <a:pt x="269" y="0"/>
                  </a:moveTo>
                  <a:lnTo>
                    <a:pt x="308" y="3"/>
                  </a:lnTo>
                  <a:lnTo>
                    <a:pt x="346" y="11"/>
                  </a:lnTo>
                  <a:lnTo>
                    <a:pt x="382" y="26"/>
                  </a:lnTo>
                  <a:lnTo>
                    <a:pt x="415" y="44"/>
                  </a:lnTo>
                  <a:lnTo>
                    <a:pt x="445" y="67"/>
                  </a:lnTo>
                  <a:lnTo>
                    <a:pt x="471" y="93"/>
                  </a:lnTo>
                  <a:lnTo>
                    <a:pt x="493" y="123"/>
                  </a:lnTo>
                  <a:lnTo>
                    <a:pt x="512" y="156"/>
                  </a:lnTo>
                  <a:lnTo>
                    <a:pt x="526" y="192"/>
                  </a:lnTo>
                  <a:lnTo>
                    <a:pt x="534" y="229"/>
                  </a:lnTo>
                  <a:lnTo>
                    <a:pt x="537" y="269"/>
                  </a:lnTo>
                  <a:lnTo>
                    <a:pt x="534" y="309"/>
                  </a:lnTo>
                  <a:lnTo>
                    <a:pt x="526" y="347"/>
                  </a:lnTo>
                  <a:lnTo>
                    <a:pt x="512" y="383"/>
                  </a:lnTo>
                  <a:lnTo>
                    <a:pt x="493" y="416"/>
                  </a:lnTo>
                  <a:lnTo>
                    <a:pt x="471" y="445"/>
                  </a:lnTo>
                  <a:lnTo>
                    <a:pt x="445" y="472"/>
                  </a:lnTo>
                  <a:lnTo>
                    <a:pt x="415" y="495"/>
                  </a:lnTo>
                  <a:lnTo>
                    <a:pt x="382" y="513"/>
                  </a:lnTo>
                  <a:lnTo>
                    <a:pt x="346" y="526"/>
                  </a:lnTo>
                  <a:lnTo>
                    <a:pt x="308" y="535"/>
                  </a:lnTo>
                  <a:lnTo>
                    <a:pt x="269" y="537"/>
                  </a:lnTo>
                  <a:lnTo>
                    <a:pt x="229" y="535"/>
                  </a:lnTo>
                  <a:lnTo>
                    <a:pt x="191" y="526"/>
                  </a:lnTo>
                  <a:lnTo>
                    <a:pt x="156" y="513"/>
                  </a:lnTo>
                  <a:lnTo>
                    <a:pt x="122" y="495"/>
                  </a:lnTo>
                  <a:lnTo>
                    <a:pt x="92" y="472"/>
                  </a:lnTo>
                  <a:lnTo>
                    <a:pt x="66" y="445"/>
                  </a:lnTo>
                  <a:lnTo>
                    <a:pt x="43" y="416"/>
                  </a:lnTo>
                  <a:lnTo>
                    <a:pt x="25" y="383"/>
                  </a:lnTo>
                  <a:lnTo>
                    <a:pt x="11" y="347"/>
                  </a:lnTo>
                  <a:lnTo>
                    <a:pt x="3" y="309"/>
                  </a:lnTo>
                  <a:lnTo>
                    <a:pt x="0" y="269"/>
                  </a:lnTo>
                  <a:lnTo>
                    <a:pt x="3" y="229"/>
                  </a:lnTo>
                  <a:lnTo>
                    <a:pt x="11" y="192"/>
                  </a:lnTo>
                  <a:lnTo>
                    <a:pt x="25" y="156"/>
                  </a:lnTo>
                  <a:lnTo>
                    <a:pt x="43" y="123"/>
                  </a:lnTo>
                  <a:lnTo>
                    <a:pt x="66" y="93"/>
                  </a:lnTo>
                  <a:lnTo>
                    <a:pt x="92" y="67"/>
                  </a:lnTo>
                  <a:lnTo>
                    <a:pt x="122" y="44"/>
                  </a:lnTo>
                  <a:lnTo>
                    <a:pt x="156" y="26"/>
                  </a:lnTo>
                  <a:lnTo>
                    <a:pt x="191" y="11"/>
                  </a:lnTo>
                  <a:lnTo>
                    <a:pt x="229" y="3"/>
                  </a:lnTo>
                  <a:lnTo>
                    <a:pt x="2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05">
              <a:extLst>
                <a:ext uri="{FF2B5EF4-FFF2-40B4-BE49-F238E27FC236}">
                  <a16:creationId xmlns:a16="http://schemas.microsoft.com/office/drawing/2014/main" id="{7790B6E4-876E-3305-D09B-E72B81202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038" y="4733925"/>
              <a:ext cx="47625" cy="47625"/>
            </a:xfrm>
            <a:custGeom>
              <a:avLst/>
              <a:gdLst>
                <a:gd name="T0" fmla="*/ 168 w 336"/>
                <a:gd name="T1" fmla="*/ 0 h 337"/>
                <a:gd name="T2" fmla="*/ 198 w 336"/>
                <a:gd name="T3" fmla="*/ 2 h 337"/>
                <a:gd name="T4" fmla="*/ 227 w 336"/>
                <a:gd name="T5" fmla="*/ 10 h 337"/>
                <a:gd name="T6" fmla="*/ 253 w 336"/>
                <a:gd name="T7" fmla="*/ 22 h 337"/>
                <a:gd name="T8" fmla="*/ 277 w 336"/>
                <a:gd name="T9" fmla="*/ 40 h 337"/>
                <a:gd name="T10" fmla="*/ 297 w 336"/>
                <a:gd name="T11" fmla="*/ 59 h 337"/>
                <a:gd name="T12" fmla="*/ 314 w 336"/>
                <a:gd name="T13" fmla="*/ 83 h 337"/>
                <a:gd name="T14" fmla="*/ 326 w 336"/>
                <a:gd name="T15" fmla="*/ 109 h 337"/>
                <a:gd name="T16" fmla="*/ 334 w 336"/>
                <a:gd name="T17" fmla="*/ 138 h 337"/>
                <a:gd name="T18" fmla="*/ 336 w 336"/>
                <a:gd name="T19" fmla="*/ 168 h 337"/>
                <a:gd name="T20" fmla="*/ 334 w 336"/>
                <a:gd name="T21" fmla="*/ 198 h 337"/>
                <a:gd name="T22" fmla="*/ 326 w 336"/>
                <a:gd name="T23" fmla="*/ 227 h 337"/>
                <a:gd name="T24" fmla="*/ 314 w 336"/>
                <a:gd name="T25" fmla="*/ 253 h 337"/>
                <a:gd name="T26" fmla="*/ 297 w 336"/>
                <a:gd name="T27" fmla="*/ 276 h 337"/>
                <a:gd name="T28" fmla="*/ 277 w 336"/>
                <a:gd name="T29" fmla="*/ 297 h 337"/>
                <a:gd name="T30" fmla="*/ 253 w 336"/>
                <a:gd name="T31" fmla="*/ 314 h 337"/>
                <a:gd name="T32" fmla="*/ 227 w 336"/>
                <a:gd name="T33" fmla="*/ 326 h 337"/>
                <a:gd name="T34" fmla="*/ 198 w 336"/>
                <a:gd name="T35" fmla="*/ 334 h 337"/>
                <a:gd name="T36" fmla="*/ 168 w 336"/>
                <a:gd name="T37" fmla="*/ 337 h 337"/>
                <a:gd name="T38" fmla="*/ 138 w 336"/>
                <a:gd name="T39" fmla="*/ 334 h 337"/>
                <a:gd name="T40" fmla="*/ 109 w 336"/>
                <a:gd name="T41" fmla="*/ 326 h 337"/>
                <a:gd name="T42" fmla="*/ 83 w 336"/>
                <a:gd name="T43" fmla="*/ 314 h 337"/>
                <a:gd name="T44" fmla="*/ 60 w 336"/>
                <a:gd name="T45" fmla="*/ 297 h 337"/>
                <a:gd name="T46" fmla="*/ 39 w 336"/>
                <a:gd name="T47" fmla="*/ 276 h 337"/>
                <a:gd name="T48" fmla="*/ 23 w 336"/>
                <a:gd name="T49" fmla="*/ 253 h 337"/>
                <a:gd name="T50" fmla="*/ 11 w 336"/>
                <a:gd name="T51" fmla="*/ 227 h 337"/>
                <a:gd name="T52" fmla="*/ 2 w 336"/>
                <a:gd name="T53" fmla="*/ 198 h 337"/>
                <a:gd name="T54" fmla="*/ 0 w 336"/>
                <a:gd name="T55" fmla="*/ 168 h 337"/>
                <a:gd name="T56" fmla="*/ 2 w 336"/>
                <a:gd name="T57" fmla="*/ 138 h 337"/>
                <a:gd name="T58" fmla="*/ 11 w 336"/>
                <a:gd name="T59" fmla="*/ 109 h 337"/>
                <a:gd name="T60" fmla="*/ 23 w 336"/>
                <a:gd name="T61" fmla="*/ 83 h 337"/>
                <a:gd name="T62" fmla="*/ 39 w 336"/>
                <a:gd name="T63" fmla="*/ 59 h 337"/>
                <a:gd name="T64" fmla="*/ 60 w 336"/>
                <a:gd name="T65" fmla="*/ 40 h 337"/>
                <a:gd name="T66" fmla="*/ 83 w 336"/>
                <a:gd name="T67" fmla="*/ 22 h 337"/>
                <a:gd name="T68" fmla="*/ 109 w 336"/>
                <a:gd name="T69" fmla="*/ 10 h 337"/>
                <a:gd name="T70" fmla="*/ 138 w 336"/>
                <a:gd name="T71" fmla="*/ 2 h 337"/>
                <a:gd name="T72" fmla="*/ 168 w 336"/>
                <a:gd name="T7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6" h="337">
                  <a:moveTo>
                    <a:pt x="168" y="0"/>
                  </a:moveTo>
                  <a:lnTo>
                    <a:pt x="198" y="2"/>
                  </a:lnTo>
                  <a:lnTo>
                    <a:pt x="227" y="10"/>
                  </a:lnTo>
                  <a:lnTo>
                    <a:pt x="253" y="22"/>
                  </a:lnTo>
                  <a:lnTo>
                    <a:pt x="277" y="40"/>
                  </a:lnTo>
                  <a:lnTo>
                    <a:pt x="297" y="59"/>
                  </a:lnTo>
                  <a:lnTo>
                    <a:pt x="314" y="83"/>
                  </a:lnTo>
                  <a:lnTo>
                    <a:pt x="326" y="109"/>
                  </a:lnTo>
                  <a:lnTo>
                    <a:pt x="334" y="138"/>
                  </a:lnTo>
                  <a:lnTo>
                    <a:pt x="336" y="168"/>
                  </a:lnTo>
                  <a:lnTo>
                    <a:pt x="334" y="198"/>
                  </a:lnTo>
                  <a:lnTo>
                    <a:pt x="326" y="227"/>
                  </a:lnTo>
                  <a:lnTo>
                    <a:pt x="314" y="253"/>
                  </a:lnTo>
                  <a:lnTo>
                    <a:pt x="297" y="276"/>
                  </a:lnTo>
                  <a:lnTo>
                    <a:pt x="277" y="297"/>
                  </a:lnTo>
                  <a:lnTo>
                    <a:pt x="253" y="314"/>
                  </a:lnTo>
                  <a:lnTo>
                    <a:pt x="227" y="326"/>
                  </a:lnTo>
                  <a:lnTo>
                    <a:pt x="198" y="334"/>
                  </a:lnTo>
                  <a:lnTo>
                    <a:pt x="168" y="337"/>
                  </a:lnTo>
                  <a:lnTo>
                    <a:pt x="138" y="334"/>
                  </a:lnTo>
                  <a:lnTo>
                    <a:pt x="109" y="326"/>
                  </a:lnTo>
                  <a:lnTo>
                    <a:pt x="83" y="314"/>
                  </a:lnTo>
                  <a:lnTo>
                    <a:pt x="60" y="297"/>
                  </a:lnTo>
                  <a:lnTo>
                    <a:pt x="39" y="276"/>
                  </a:lnTo>
                  <a:lnTo>
                    <a:pt x="23" y="253"/>
                  </a:lnTo>
                  <a:lnTo>
                    <a:pt x="11" y="227"/>
                  </a:lnTo>
                  <a:lnTo>
                    <a:pt x="2" y="198"/>
                  </a:lnTo>
                  <a:lnTo>
                    <a:pt x="0" y="168"/>
                  </a:lnTo>
                  <a:lnTo>
                    <a:pt x="2" y="138"/>
                  </a:lnTo>
                  <a:lnTo>
                    <a:pt x="11" y="109"/>
                  </a:lnTo>
                  <a:lnTo>
                    <a:pt x="23" y="83"/>
                  </a:lnTo>
                  <a:lnTo>
                    <a:pt x="39" y="59"/>
                  </a:lnTo>
                  <a:lnTo>
                    <a:pt x="60" y="40"/>
                  </a:lnTo>
                  <a:lnTo>
                    <a:pt x="83" y="22"/>
                  </a:lnTo>
                  <a:lnTo>
                    <a:pt x="109" y="10"/>
                  </a:lnTo>
                  <a:lnTo>
                    <a:pt x="138" y="2"/>
                  </a:lnTo>
                  <a:lnTo>
                    <a:pt x="1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6">
              <a:extLst>
                <a:ext uri="{FF2B5EF4-FFF2-40B4-BE49-F238E27FC236}">
                  <a16:creationId xmlns:a16="http://schemas.microsoft.com/office/drawing/2014/main" id="{25806D96-F6CF-295E-67A9-A4A508D3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4748213"/>
              <a:ext cx="38100" cy="38100"/>
            </a:xfrm>
            <a:custGeom>
              <a:avLst/>
              <a:gdLst>
                <a:gd name="T0" fmla="*/ 132 w 264"/>
                <a:gd name="T1" fmla="*/ 0 h 263"/>
                <a:gd name="T2" fmla="*/ 159 w 264"/>
                <a:gd name="T3" fmla="*/ 3 h 263"/>
                <a:gd name="T4" fmla="*/ 183 w 264"/>
                <a:gd name="T5" fmla="*/ 10 h 263"/>
                <a:gd name="T6" fmla="*/ 206 w 264"/>
                <a:gd name="T7" fmla="*/ 23 h 263"/>
                <a:gd name="T8" fmla="*/ 225 w 264"/>
                <a:gd name="T9" fmla="*/ 39 h 263"/>
                <a:gd name="T10" fmla="*/ 242 w 264"/>
                <a:gd name="T11" fmla="*/ 59 h 263"/>
                <a:gd name="T12" fmla="*/ 254 w 264"/>
                <a:gd name="T13" fmla="*/ 81 h 263"/>
                <a:gd name="T14" fmla="*/ 261 w 264"/>
                <a:gd name="T15" fmla="*/ 106 h 263"/>
                <a:gd name="T16" fmla="*/ 264 w 264"/>
                <a:gd name="T17" fmla="*/ 132 h 263"/>
                <a:gd name="T18" fmla="*/ 261 w 264"/>
                <a:gd name="T19" fmla="*/ 159 h 263"/>
                <a:gd name="T20" fmla="*/ 254 w 264"/>
                <a:gd name="T21" fmla="*/ 183 h 263"/>
                <a:gd name="T22" fmla="*/ 242 w 264"/>
                <a:gd name="T23" fmla="*/ 206 h 263"/>
                <a:gd name="T24" fmla="*/ 225 w 264"/>
                <a:gd name="T25" fmla="*/ 225 h 263"/>
                <a:gd name="T26" fmla="*/ 206 w 264"/>
                <a:gd name="T27" fmla="*/ 241 h 263"/>
                <a:gd name="T28" fmla="*/ 183 w 264"/>
                <a:gd name="T29" fmla="*/ 253 h 263"/>
                <a:gd name="T30" fmla="*/ 159 w 264"/>
                <a:gd name="T31" fmla="*/ 261 h 263"/>
                <a:gd name="T32" fmla="*/ 132 w 264"/>
                <a:gd name="T33" fmla="*/ 263 h 263"/>
                <a:gd name="T34" fmla="*/ 105 w 264"/>
                <a:gd name="T35" fmla="*/ 261 h 263"/>
                <a:gd name="T36" fmla="*/ 81 w 264"/>
                <a:gd name="T37" fmla="*/ 253 h 263"/>
                <a:gd name="T38" fmla="*/ 58 w 264"/>
                <a:gd name="T39" fmla="*/ 241 h 263"/>
                <a:gd name="T40" fmla="*/ 39 w 264"/>
                <a:gd name="T41" fmla="*/ 225 h 263"/>
                <a:gd name="T42" fmla="*/ 23 w 264"/>
                <a:gd name="T43" fmla="*/ 206 h 263"/>
                <a:gd name="T44" fmla="*/ 10 w 264"/>
                <a:gd name="T45" fmla="*/ 183 h 263"/>
                <a:gd name="T46" fmla="*/ 3 w 264"/>
                <a:gd name="T47" fmla="*/ 159 h 263"/>
                <a:gd name="T48" fmla="*/ 0 w 264"/>
                <a:gd name="T49" fmla="*/ 132 h 263"/>
                <a:gd name="T50" fmla="*/ 3 w 264"/>
                <a:gd name="T51" fmla="*/ 106 h 263"/>
                <a:gd name="T52" fmla="*/ 10 w 264"/>
                <a:gd name="T53" fmla="*/ 81 h 263"/>
                <a:gd name="T54" fmla="*/ 23 w 264"/>
                <a:gd name="T55" fmla="*/ 59 h 263"/>
                <a:gd name="T56" fmla="*/ 39 w 264"/>
                <a:gd name="T57" fmla="*/ 39 h 263"/>
                <a:gd name="T58" fmla="*/ 58 w 264"/>
                <a:gd name="T59" fmla="*/ 23 h 263"/>
                <a:gd name="T60" fmla="*/ 81 w 264"/>
                <a:gd name="T61" fmla="*/ 10 h 263"/>
                <a:gd name="T62" fmla="*/ 105 w 264"/>
                <a:gd name="T63" fmla="*/ 3 h 263"/>
                <a:gd name="T64" fmla="*/ 132 w 264"/>
                <a:gd name="T6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" h="263">
                  <a:moveTo>
                    <a:pt x="132" y="0"/>
                  </a:moveTo>
                  <a:lnTo>
                    <a:pt x="159" y="3"/>
                  </a:lnTo>
                  <a:lnTo>
                    <a:pt x="183" y="10"/>
                  </a:lnTo>
                  <a:lnTo>
                    <a:pt x="206" y="23"/>
                  </a:lnTo>
                  <a:lnTo>
                    <a:pt x="225" y="39"/>
                  </a:lnTo>
                  <a:lnTo>
                    <a:pt x="242" y="59"/>
                  </a:lnTo>
                  <a:lnTo>
                    <a:pt x="254" y="81"/>
                  </a:lnTo>
                  <a:lnTo>
                    <a:pt x="261" y="106"/>
                  </a:lnTo>
                  <a:lnTo>
                    <a:pt x="264" y="132"/>
                  </a:lnTo>
                  <a:lnTo>
                    <a:pt x="261" y="159"/>
                  </a:lnTo>
                  <a:lnTo>
                    <a:pt x="254" y="183"/>
                  </a:lnTo>
                  <a:lnTo>
                    <a:pt x="242" y="206"/>
                  </a:lnTo>
                  <a:lnTo>
                    <a:pt x="225" y="225"/>
                  </a:lnTo>
                  <a:lnTo>
                    <a:pt x="206" y="241"/>
                  </a:lnTo>
                  <a:lnTo>
                    <a:pt x="183" y="253"/>
                  </a:lnTo>
                  <a:lnTo>
                    <a:pt x="159" y="261"/>
                  </a:lnTo>
                  <a:lnTo>
                    <a:pt x="132" y="263"/>
                  </a:lnTo>
                  <a:lnTo>
                    <a:pt x="105" y="261"/>
                  </a:lnTo>
                  <a:lnTo>
                    <a:pt x="81" y="253"/>
                  </a:lnTo>
                  <a:lnTo>
                    <a:pt x="58" y="241"/>
                  </a:lnTo>
                  <a:lnTo>
                    <a:pt x="39" y="225"/>
                  </a:lnTo>
                  <a:lnTo>
                    <a:pt x="23" y="206"/>
                  </a:lnTo>
                  <a:lnTo>
                    <a:pt x="10" y="183"/>
                  </a:lnTo>
                  <a:lnTo>
                    <a:pt x="3" y="159"/>
                  </a:lnTo>
                  <a:lnTo>
                    <a:pt x="0" y="132"/>
                  </a:lnTo>
                  <a:lnTo>
                    <a:pt x="3" y="106"/>
                  </a:lnTo>
                  <a:lnTo>
                    <a:pt x="10" y="81"/>
                  </a:lnTo>
                  <a:lnTo>
                    <a:pt x="23" y="59"/>
                  </a:lnTo>
                  <a:lnTo>
                    <a:pt x="39" y="39"/>
                  </a:lnTo>
                  <a:lnTo>
                    <a:pt x="58" y="23"/>
                  </a:lnTo>
                  <a:lnTo>
                    <a:pt x="81" y="10"/>
                  </a:lnTo>
                  <a:lnTo>
                    <a:pt x="105" y="3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07">
              <a:extLst>
                <a:ext uri="{FF2B5EF4-FFF2-40B4-BE49-F238E27FC236}">
                  <a16:creationId xmlns:a16="http://schemas.microsoft.com/office/drawing/2014/main" id="{71927715-951F-AF4D-370A-1717AA1396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250" y="4927600"/>
              <a:ext cx="150813" cy="150813"/>
            </a:xfrm>
            <a:custGeom>
              <a:avLst/>
              <a:gdLst>
                <a:gd name="T0" fmla="*/ 488 w 1042"/>
                <a:gd name="T1" fmla="*/ 236 h 1039"/>
                <a:gd name="T2" fmla="*/ 434 w 1042"/>
                <a:gd name="T3" fmla="*/ 251 h 1039"/>
                <a:gd name="T4" fmla="*/ 388 w 1042"/>
                <a:gd name="T5" fmla="*/ 281 h 1039"/>
                <a:gd name="T6" fmla="*/ 350 w 1042"/>
                <a:gd name="T7" fmla="*/ 326 h 1039"/>
                <a:gd name="T8" fmla="*/ 324 w 1042"/>
                <a:gd name="T9" fmla="*/ 390 h 1039"/>
                <a:gd name="T10" fmla="*/ 312 w 1042"/>
                <a:gd name="T11" fmla="*/ 472 h 1039"/>
                <a:gd name="T12" fmla="*/ 312 w 1042"/>
                <a:gd name="T13" fmla="*/ 570 h 1039"/>
                <a:gd name="T14" fmla="*/ 324 w 1042"/>
                <a:gd name="T15" fmla="*/ 652 h 1039"/>
                <a:gd name="T16" fmla="*/ 350 w 1042"/>
                <a:gd name="T17" fmla="*/ 715 h 1039"/>
                <a:gd name="T18" fmla="*/ 387 w 1042"/>
                <a:gd name="T19" fmla="*/ 761 h 1039"/>
                <a:gd name="T20" fmla="*/ 434 w 1042"/>
                <a:gd name="T21" fmla="*/ 790 h 1039"/>
                <a:gd name="T22" fmla="*/ 490 w 1042"/>
                <a:gd name="T23" fmla="*/ 805 h 1039"/>
                <a:gd name="T24" fmla="*/ 554 w 1042"/>
                <a:gd name="T25" fmla="*/ 805 h 1039"/>
                <a:gd name="T26" fmla="*/ 610 w 1042"/>
                <a:gd name="T27" fmla="*/ 791 h 1039"/>
                <a:gd name="T28" fmla="*/ 656 w 1042"/>
                <a:gd name="T29" fmla="*/ 761 h 1039"/>
                <a:gd name="T30" fmla="*/ 691 w 1042"/>
                <a:gd name="T31" fmla="*/ 721 h 1039"/>
                <a:gd name="T32" fmla="*/ 713 w 1042"/>
                <a:gd name="T33" fmla="*/ 667 h 1039"/>
                <a:gd name="T34" fmla="*/ 727 w 1042"/>
                <a:gd name="T35" fmla="*/ 595 h 1039"/>
                <a:gd name="T36" fmla="*/ 732 w 1042"/>
                <a:gd name="T37" fmla="*/ 507 h 1039"/>
                <a:gd name="T38" fmla="*/ 725 w 1042"/>
                <a:gd name="T39" fmla="*/ 421 h 1039"/>
                <a:gd name="T40" fmla="*/ 706 w 1042"/>
                <a:gd name="T41" fmla="*/ 352 h 1039"/>
                <a:gd name="T42" fmla="*/ 674 w 1042"/>
                <a:gd name="T43" fmla="*/ 300 h 1039"/>
                <a:gd name="T44" fmla="*/ 631 w 1042"/>
                <a:gd name="T45" fmla="*/ 264 h 1039"/>
                <a:gd name="T46" fmla="*/ 579 w 1042"/>
                <a:gd name="T47" fmla="*/ 241 h 1039"/>
                <a:gd name="T48" fmla="*/ 519 w 1042"/>
                <a:gd name="T49" fmla="*/ 234 h 1039"/>
                <a:gd name="T50" fmla="*/ 580 w 1042"/>
                <a:gd name="T51" fmla="*/ 2 h 1039"/>
                <a:gd name="T52" fmla="*/ 692 w 1042"/>
                <a:gd name="T53" fmla="*/ 18 h 1039"/>
                <a:gd name="T54" fmla="*/ 788 w 1042"/>
                <a:gd name="T55" fmla="*/ 52 h 1039"/>
                <a:gd name="T56" fmla="*/ 870 w 1042"/>
                <a:gd name="T57" fmla="*/ 102 h 1039"/>
                <a:gd name="T58" fmla="*/ 937 w 1042"/>
                <a:gd name="T59" fmla="*/ 170 h 1039"/>
                <a:gd name="T60" fmla="*/ 989 w 1042"/>
                <a:gd name="T61" fmla="*/ 250 h 1039"/>
                <a:gd name="T62" fmla="*/ 1022 w 1042"/>
                <a:gd name="T63" fmla="*/ 345 h 1039"/>
                <a:gd name="T64" fmla="*/ 1040 w 1042"/>
                <a:gd name="T65" fmla="*/ 453 h 1039"/>
                <a:gd name="T66" fmla="*/ 1040 w 1042"/>
                <a:gd name="T67" fmla="*/ 569 h 1039"/>
                <a:gd name="T68" fmla="*/ 1027 w 1042"/>
                <a:gd name="T69" fmla="*/ 672 h 1039"/>
                <a:gd name="T70" fmla="*/ 1001 w 1042"/>
                <a:gd name="T71" fmla="*/ 761 h 1039"/>
                <a:gd name="T72" fmla="*/ 961 w 1042"/>
                <a:gd name="T73" fmla="*/ 837 h 1039"/>
                <a:gd name="T74" fmla="*/ 910 w 1042"/>
                <a:gd name="T75" fmla="*/ 901 h 1039"/>
                <a:gd name="T76" fmla="*/ 847 w 1042"/>
                <a:gd name="T77" fmla="*/ 954 h 1039"/>
                <a:gd name="T78" fmla="*/ 772 w 1042"/>
                <a:gd name="T79" fmla="*/ 995 h 1039"/>
                <a:gd name="T80" fmla="*/ 685 w 1042"/>
                <a:gd name="T81" fmla="*/ 1024 h 1039"/>
                <a:gd name="T82" fmla="*/ 585 w 1042"/>
                <a:gd name="T83" fmla="*/ 1037 h 1039"/>
                <a:gd name="T84" fmla="*/ 476 w 1042"/>
                <a:gd name="T85" fmla="*/ 1038 h 1039"/>
                <a:gd name="T86" fmla="*/ 376 w 1042"/>
                <a:gd name="T87" fmla="*/ 1026 h 1039"/>
                <a:gd name="T88" fmla="*/ 289 w 1042"/>
                <a:gd name="T89" fmla="*/ 1002 h 1039"/>
                <a:gd name="T90" fmla="*/ 214 w 1042"/>
                <a:gd name="T91" fmla="*/ 966 h 1039"/>
                <a:gd name="T92" fmla="*/ 148 w 1042"/>
                <a:gd name="T93" fmla="*/ 916 h 1039"/>
                <a:gd name="T94" fmla="*/ 93 w 1042"/>
                <a:gd name="T95" fmla="*/ 851 h 1039"/>
                <a:gd name="T96" fmla="*/ 47 w 1042"/>
                <a:gd name="T97" fmla="*/ 773 h 1039"/>
                <a:gd name="T98" fmla="*/ 16 w 1042"/>
                <a:gd name="T99" fmla="*/ 681 h 1039"/>
                <a:gd name="T100" fmla="*/ 2 w 1042"/>
                <a:gd name="T101" fmla="*/ 577 h 1039"/>
                <a:gd name="T102" fmla="*/ 2 w 1042"/>
                <a:gd name="T103" fmla="*/ 460 h 1039"/>
                <a:gd name="T104" fmla="*/ 18 w 1042"/>
                <a:gd name="T105" fmla="*/ 351 h 1039"/>
                <a:gd name="T106" fmla="*/ 53 w 1042"/>
                <a:gd name="T107" fmla="*/ 255 h 1039"/>
                <a:gd name="T108" fmla="*/ 104 w 1042"/>
                <a:gd name="T109" fmla="*/ 173 h 1039"/>
                <a:gd name="T110" fmla="*/ 173 w 1042"/>
                <a:gd name="T111" fmla="*/ 104 h 1039"/>
                <a:gd name="T112" fmla="*/ 255 w 1042"/>
                <a:gd name="T113" fmla="*/ 53 h 1039"/>
                <a:gd name="T114" fmla="*/ 351 w 1042"/>
                <a:gd name="T115" fmla="*/ 19 h 1039"/>
                <a:gd name="T116" fmla="*/ 460 w 1042"/>
                <a:gd name="T117" fmla="*/ 2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2" h="1039">
                  <a:moveTo>
                    <a:pt x="519" y="234"/>
                  </a:moveTo>
                  <a:lnTo>
                    <a:pt x="488" y="236"/>
                  </a:lnTo>
                  <a:lnTo>
                    <a:pt x="460" y="241"/>
                  </a:lnTo>
                  <a:lnTo>
                    <a:pt x="434" y="251"/>
                  </a:lnTo>
                  <a:lnTo>
                    <a:pt x="409" y="264"/>
                  </a:lnTo>
                  <a:lnTo>
                    <a:pt x="388" y="281"/>
                  </a:lnTo>
                  <a:lnTo>
                    <a:pt x="367" y="302"/>
                  </a:lnTo>
                  <a:lnTo>
                    <a:pt x="350" y="326"/>
                  </a:lnTo>
                  <a:lnTo>
                    <a:pt x="336" y="355"/>
                  </a:lnTo>
                  <a:lnTo>
                    <a:pt x="324" y="390"/>
                  </a:lnTo>
                  <a:lnTo>
                    <a:pt x="317" y="428"/>
                  </a:lnTo>
                  <a:lnTo>
                    <a:pt x="312" y="472"/>
                  </a:lnTo>
                  <a:lnTo>
                    <a:pt x="311" y="521"/>
                  </a:lnTo>
                  <a:lnTo>
                    <a:pt x="312" y="570"/>
                  </a:lnTo>
                  <a:lnTo>
                    <a:pt x="317" y="613"/>
                  </a:lnTo>
                  <a:lnTo>
                    <a:pt x="324" y="652"/>
                  </a:lnTo>
                  <a:lnTo>
                    <a:pt x="336" y="686"/>
                  </a:lnTo>
                  <a:lnTo>
                    <a:pt x="350" y="715"/>
                  </a:lnTo>
                  <a:lnTo>
                    <a:pt x="367" y="741"/>
                  </a:lnTo>
                  <a:lnTo>
                    <a:pt x="387" y="761"/>
                  </a:lnTo>
                  <a:lnTo>
                    <a:pt x="409" y="777"/>
                  </a:lnTo>
                  <a:lnTo>
                    <a:pt x="434" y="790"/>
                  </a:lnTo>
                  <a:lnTo>
                    <a:pt x="461" y="799"/>
                  </a:lnTo>
                  <a:lnTo>
                    <a:pt x="490" y="805"/>
                  </a:lnTo>
                  <a:lnTo>
                    <a:pt x="521" y="807"/>
                  </a:lnTo>
                  <a:lnTo>
                    <a:pt x="554" y="805"/>
                  </a:lnTo>
                  <a:lnTo>
                    <a:pt x="583" y="799"/>
                  </a:lnTo>
                  <a:lnTo>
                    <a:pt x="610" y="791"/>
                  </a:lnTo>
                  <a:lnTo>
                    <a:pt x="634" y="777"/>
                  </a:lnTo>
                  <a:lnTo>
                    <a:pt x="656" y="761"/>
                  </a:lnTo>
                  <a:lnTo>
                    <a:pt x="676" y="742"/>
                  </a:lnTo>
                  <a:lnTo>
                    <a:pt x="691" y="721"/>
                  </a:lnTo>
                  <a:lnTo>
                    <a:pt x="703" y="696"/>
                  </a:lnTo>
                  <a:lnTo>
                    <a:pt x="713" y="667"/>
                  </a:lnTo>
                  <a:lnTo>
                    <a:pt x="721" y="633"/>
                  </a:lnTo>
                  <a:lnTo>
                    <a:pt x="727" y="595"/>
                  </a:lnTo>
                  <a:lnTo>
                    <a:pt x="730" y="553"/>
                  </a:lnTo>
                  <a:lnTo>
                    <a:pt x="732" y="507"/>
                  </a:lnTo>
                  <a:lnTo>
                    <a:pt x="730" y="462"/>
                  </a:lnTo>
                  <a:lnTo>
                    <a:pt x="725" y="421"/>
                  </a:lnTo>
                  <a:lnTo>
                    <a:pt x="717" y="384"/>
                  </a:lnTo>
                  <a:lnTo>
                    <a:pt x="706" y="352"/>
                  </a:lnTo>
                  <a:lnTo>
                    <a:pt x="692" y="324"/>
                  </a:lnTo>
                  <a:lnTo>
                    <a:pt x="674" y="300"/>
                  </a:lnTo>
                  <a:lnTo>
                    <a:pt x="654" y="280"/>
                  </a:lnTo>
                  <a:lnTo>
                    <a:pt x="631" y="264"/>
                  </a:lnTo>
                  <a:lnTo>
                    <a:pt x="606" y="250"/>
                  </a:lnTo>
                  <a:lnTo>
                    <a:pt x="579" y="241"/>
                  </a:lnTo>
                  <a:lnTo>
                    <a:pt x="551" y="236"/>
                  </a:lnTo>
                  <a:lnTo>
                    <a:pt x="519" y="234"/>
                  </a:lnTo>
                  <a:close/>
                  <a:moveTo>
                    <a:pt x="519" y="0"/>
                  </a:moveTo>
                  <a:lnTo>
                    <a:pt x="580" y="2"/>
                  </a:lnTo>
                  <a:lnTo>
                    <a:pt x="638" y="8"/>
                  </a:lnTo>
                  <a:lnTo>
                    <a:pt x="692" y="18"/>
                  </a:lnTo>
                  <a:lnTo>
                    <a:pt x="741" y="33"/>
                  </a:lnTo>
                  <a:lnTo>
                    <a:pt x="788" y="52"/>
                  </a:lnTo>
                  <a:lnTo>
                    <a:pt x="831" y="75"/>
                  </a:lnTo>
                  <a:lnTo>
                    <a:pt x="870" y="102"/>
                  </a:lnTo>
                  <a:lnTo>
                    <a:pt x="906" y="134"/>
                  </a:lnTo>
                  <a:lnTo>
                    <a:pt x="937" y="170"/>
                  </a:lnTo>
                  <a:lnTo>
                    <a:pt x="965" y="207"/>
                  </a:lnTo>
                  <a:lnTo>
                    <a:pt x="989" y="250"/>
                  </a:lnTo>
                  <a:lnTo>
                    <a:pt x="1008" y="295"/>
                  </a:lnTo>
                  <a:lnTo>
                    <a:pt x="1022" y="345"/>
                  </a:lnTo>
                  <a:lnTo>
                    <a:pt x="1034" y="397"/>
                  </a:lnTo>
                  <a:lnTo>
                    <a:pt x="1040" y="453"/>
                  </a:lnTo>
                  <a:lnTo>
                    <a:pt x="1042" y="511"/>
                  </a:lnTo>
                  <a:lnTo>
                    <a:pt x="1040" y="569"/>
                  </a:lnTo>
                  <a:lnTo>
                    <a:pt x="1036" y="622"/>
                  </a:lnTo>
                  <a:lnTo>
                    <a:pt x="1027" y="672"/>
                  </a:lnTo>
                  <a:lnTo>
                    <a:pt x="1015" y="718"/>
                  </a:lnTo>
                  <a:lnTo>
                    <a:pt x="1001" y="761"/>
                  </a:lnTo>
                  <a:lnTo>
                    <a:pt x="982" y="801"/>
                  </a:lnTo>
                  <a:lnTo>
                    <a:pt x="961" y="837"/>
                  </a:lnTo>
                  <a:lnTo>
                    <a:pt x="937" y="871"/>
                  </a:lnTo>
                  <a:lnTo>
                    <a:pt x="910" y="901"/>
                  </a:lnTo>
                  <a:lnTo>
                    <a:pt x="880" y="929"/>
                  </a:lnTo>
                  <a:lnTo>
                    <a:pt x="847" y="954"/>
                  </a:lnTo>
                  <a:lnTo>
                    <a:pt x="811" y="977"/>
                  </a:lnTo>
                  <a:lnTo>
                    <a:pt x="772" y="995"/>
                  </a:lnTo>
                  <a:lnTo>
                    <a:pt x="730" y="1012"/>
                  </a:lnTo>
                  <a:lnTo>
                    <a:pt x="685" y="1024"/>
                  </a:lnTo>
                  <a:lnTo>
                    <a:pt x="637" y="1032"/>
                  </a:lnTo>
                  <a:lnTo>
                    <a:pt x="585" y="1037"/>
                  </a:lnTo>
                  <a:lnTo>
                    <a:pt x="531" y="1039"/>
                  </a:lnTo>
                  <a:lnTo>
                    <a:pt x="476" y="1038"/>
                  </a:lnTo>
                  <a:lnTo>
                    <a:pt x="425" y="1033"/>
                  </a:lnTo>
                  <a:lnTo>
                    <a:pt x="376" y="1026"/>
                  </a:lnTo>
                  <a:lnTo>
                    <a:pt x="331" y="1015"/>
                  </a:lnTo>
                  <a:lnTo>
                    <a:pt x="289" y="1002"/>
                  </a:lnTo>
                  <a:lnTo>
                    <a:pt x="250" y="985"/>
                  </a:lnTo>
                  <a:lnTo>
                    <a:pt x="214" y="966"/>
                  </a:lnTo>
                  <a:lnTo>
                    <a:pt x="180" y="942"/>
                  </a:lnTo>
                  <a:lnTo>
                    <a:pt x="148" y="916"/>
                  </a:lnTo>
                  <a:lnTo>
                    <a:pt x="120" y="885"/>
                  </a:lnTo>
                  <a:lnTo>
                    <a:pt x="93" y="851"/>
                  </a:lnTo>
                  <a:lnTo>
                    <a:pt x="69" y="813"/>
                  </a:lnTo>
                  <a:lnTo>
                    <a:pt x="47" y="773"/>
                  </a:lnTo>
                  <a:lnTo>
                    <a:pt x="31" y="729"/>
                  </a:lnTo>
                  <a:lnTo>
                    <a:pt x="16" y="681"/>
                  </a:lnTo>
                  <a:lnTo>
                    <a:pt x="7" y="631"/>
                  </a:lnTo>
                  <a:lnTo>
                    <a:pt x="2" y="577"/>
                  </a:lnTo>
                  <a:lnTo>
                    <a:pt x="0" y="520"/>
                  </a:lnTo>
                  <a:lnTo>
                    <a:pt x="2" y="460"/>
                  </a:lnTo>
                  <a:lnTo>
                    <a:pt x="8" y="404"/>
                  </a:lnTo>
                  <a:lnTo>
                    <a:pt x="18" y="351"/>
                  </a:lnTo>
                  <a:lnTo>
                    <a:pt x="34" y="301"/>
                  </a:lnTo>
                  <a:lnTo>
                    <a:pt x="53" y="255"/>
                  </a:lnTo>
                  <a:lnTo>
                    <a:pt x="77" y="212"/>
                  </a:lnTo>
                  <a:lnTo>
                    <a:pt x="104" y="173"/>
                  </a:lnTo>
                  <a:lnTo>
                    <a:pt x="137" y="137"/>
                  </a:lnTo>
                  <a:lnTo>
                    <a:pt x="173" y="104"/>
                  </a:lnTo>
                  <a:lnTo>
                    <a:pt x="212" y="76"/>
                  </a:lnTo>
                  <a:lnTo>
                    <a:pt x="255" y="53"/>
                  </a:lnTo>
                  <a:lnTo>
                    <a:pt x="301" y="33"/>
                  </a:lnTo>
                  <a:lnTo>
                    <a:pt x="351" y="19"/>
                  </a:lnTo>
                  <a:lnTo>
                    <a:pt x="403" y="8"/>
                  </a:lnTo>
                  <a:lnTo>
                    <a:pt x="460" y="2"/>
                  </a:lnTo>
                  <a:lnTo>
                    <a:pt x="5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08">
              <a:extLst>
                <a:ext uri="{FF2B5EF4-FFF2-40B4-BE49-F238E27FC236}">
                  <a16:creationId xmlns:a16="http://schemas.microsoft.com/office/drawing/2014/main" id="{71FA0515-9C58-F8F6-7DEA-D5BE1A222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25" y="4978400"/>
              <a:ext cx="79375" cy="95250"/>
            </a:xfrm>
            <a:custGeom>
              <a:avLst/>
              <a:gdLst>
                <a:gd name="T0" fmla="*/ 328 w 550"/>
                <a:gd name="T1" fmla="*/ 1 h 660"/>
                <a:gd name="T2" fmla="*/ 404 w 550"/>
                <a:gd name="T3" fmla="*/ 12 h 660"/>
                <a:gd name="T4" fmla="*/ 460 w 550"/>
                <a:gd name="T5" fmla="*/ 34 h 660"/>
                <a:gd name="T6" fmla="*/ 502 w 550"/>
                <a:gd name="T7" fmla="*/ 69 h 660"/>
                <a:gd name="T8" fmla="*/ 533 w 550"/>
                <a:gd name="T9" fmla="*/ 114 h 660"/>
                <a:gd name="T10" fmla="*/ 548 w 550"/>
                <a:gd name="T11" fmla="*/ 166 h 660"/>
                <a:gd name="T12" fmla="*/ 548 w 550"/>
                <a:gd name="T13" fmla="*/ 225 h 660"/>
                <a:gd name="T14" fmla="*/ 531 w 550"/>
                <a:gd name="T15" fmla="*/ 283 h 660"/>
                <a:gd name="T16" fmla="*/ 498 w 550"/>
                <a:gd name="T17" fmla="*/ 334 h 660"/>
                <a:gd name="T18" fmla="*/ 451 w 550"/>
                <a:gd name="T19" fmla="*/ 383 h 660"/>
                <a:gd name="T20" fmla="*/ 385 w 550"/>
                <a:gd name="T21" fmla="*/ 436 h 660"/>
                <a:gd name="T22" fmla="*/ 346 w 550"/>
                <a:gd name="T23" fmla="*/ 464 h 660"/>
                <a:gd name="T24" fmla="*/ 320 w 550"/>
                <a:gd name="T25" fmla="*/ 486 h 660"/>
                <a:gd name="T26" fmla="*/ 303 w 550"/>
                <a:gd name="T27" fmla="*/ 501 h 660"/>
                <a:gd name="T28" fmla="*/ 290 w 550"/>
                <a:gd name="T29" fmla="*/ 521 h 660"/>
                <a:gd name="T30" fmla="*/ 275 w 550"/>
                <a:gd name="T31" fmla="*/ 540 h 660"/>
                <a:gd name="T32" fmla="*/ 507 w 550"/>
                <a:gd name="T33" fmla="*/ 542 h 660"/>
                <a:gd name="T34" fmla="*/ 0 w 550"/>
                <a:gd name="T35" fmla="*/ 660 h 660"/>
                <a:gd name="T36" fmla="*/ 6 w 550"/>
                <a:gd name="T37" fmla="*/ 649 h 660"/>
                <a:gd name="T38" fmla="*/ 14 w 550"/>
                <a:gd name="T39" fmla="*/ 622 h 660"/>
                <a:gd name="T40" fmla="*/ 25 w 550"/>
                <a:gd name="T41" fmla="*/ 586 h 660"/>
                <a:gd name="T42" fmla="*/ 40 w 550"/>
                <a:gd name="T43" fmla="*/ 547 h 660"/>
                <a:gd name="T44" fmla="*/ 58 w 550"/>
                <a:gd name="T45" fmla="*/ 513 h 660"/>
                <a:gd name="T46" fmla="*/ 100 w 550"/>
                <a:gd name="T47" fmla="*/ 464 h 660"/>
                <a:gd name="T48" fmla="*/ 160 w 550"/>
                <a:gd name="T49" fmla="*/ 411 h 660"/>
                <a:gd name="T50" fmla="*/ 239 w 550"/>
                <a:gd name="T51" fmla="*/ 351 h 660"/>
                <a:gd name="T52" fmla="*/ 295 w 550"/>
                <a:gd name="T53" fmla="*/ 307 h 660"/>
                <a:gd name="T54" fmla="*/ 332 w 550"/>
                <a:gd name="T55" fmla="*/ 273 h 660"/>
                <a:gd name="T56" fmla="*/ 356 w 550"/>
                <a:gd name="T57" fmla="*/ 239 h 660"/>
                <a:gd name="T58" fmla="*/ 366 w 550"/>
                <a:gd name="T59" fmla="*/ 199 h 660"/>
                <a:gd name="T60" fmla="*/ 356 w 550"/>
                <a:gd name="T61" fmla="*/ 162 h 660"/>
                <a:gd name="T62" fmla="*/ 327 w 550"/>
                <a:gd name="T63" fmla="*/ 136 h 660"/>
                <a:gd name="T64" fmla="*/ 287 w 550"/>
                <a:gd name="T65" fmla="*/ 125 h 660"/>
                <a:gd name="T66" fmla="*/ 245 w 550"/>
                <a:gd name="T67" fmla="*/ 136 h 660"/>
                <a:gd name="T68" fmla="*/ 219 w 550"/>
                <a:gd name="T69" fmla="*/ 161 h 660"/>
                <a:gd name="T70" fmla="*/ 203 w 550"/>
                <a:gd name="T71" fmla="*/ 201 h 660"/>
                <a:gd name="T72" fmla="*/ 14 w 550"/>
                <a:gd name="T73" fmla="*/ 212 h 660"/>
                <a:gd name="T74" fmla="*/ 29 w 550"/>
                <a:gd name="T75" fmla="*/ 142 h 660"/>
                <a:gd name="T76" fmla="*/ 54 w 550"/>
                <a:gd name="T77" fmla="*/ 90 h 660"/>
                <a:gd name="T78" fmla="*/ 89 w 550"/>
                <a:gd name="T79" fmla="*/ 51 h 660"/>
                <a:gd name="T80" fmla="*/ 136 w 550"/>
                <a:gd name="T81" fmla="*/ 23 h 660"/>
                <a:gd name="T82" fmla="*/ 198 w 550"/>
                <a:gd name="T83" fmla="*/ 5 h 660"/>
                <a:gd name="T84" fmla="*/ 282 w 550"/>
                <a:gd name="T85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0" h="660">
                  <a:moveTo>
                    <a:pt x="282" y="0"/>
                  </a:moveTo>
                  <a:lnTo>
                    <a:pt x="328" y="1"/>
                  </a:lnTo>
                  <a:lnTo>
                    <a:pt x="369" y="5"/>
                  </a:lnTo>
                  <a:lnTo>
                    <a:pt x="404" y="12"/>
                  </a:lnTo>
                  <a:lnTo>
                    <a:pt x="434" y="22"/>
                  </a:lnTo>
                  <a:lnTo>
                    <a:pt x="460" y="34"/>
                  </a:lnTo>
                  <a:lnTo>
                    <a:pt x="483" y="50"/>
                  </a:lnTo>
                  <a:lnTo>
                    <a:pt x="502" y="69"/>
                  </a:lnTo>
                  <a:lnTo>
                    <a:pt x="519" y="91"/>
                  </a:lnTo>
                  <a:lnTo>
                    <a:pt x="533" y="114"/>
                  </a:lnTo>
                  <a:lnTo>
                    <a:pt x="543" y="140"/>
                  </a:lnTo>
                  <a:lnTo>
                    <a:pt x="548" y="166"/>
                  </a:lnTo>
                  <a:lnTo>
                    <a:pt x="550" y="194"/>
                  </a:lnTo>
                  <a:lnTo>
                    <a:pt x="548" y="225"/>
                  </a:lnTo>
                  <a:lnTo>
                    <a:pt x="541" y="254"/>
                  </a:lnTo>
                  <a:lnTo>
                    <a:pt x="531" y="283"/>
                  </a:lnTo>
                  <a:lnTo>
                    <a:pt x="515" y="312"/>
                  </a:lnTo>
                  <a:lnTo>
                    <a:pt x="498" y="334"/>
                  </a:lnTo>
                  <a:lnTo>
                    <a:pt x="476" y="359"/>
                  </a:lnTo>
                  <a:lnTo>
                    <a:pt x="451" y="383"/>
                  </a:lnTo>
                  <a:lnTo>
                    <a:pt x="420" y="409"/>
                  </a:lnTo>
                  <a:lnTo>
                    <a:pt x="385" y="436"/>
                  </a:lnTo>
                  <a:lnTo>
                    <a:pt x="364" y="450"/>
                  </a:lnTo>
                  <a:lnTo>
                    <a:pt x="346" y="464"/>
                  </a:lnTo>
                  <a:lnTo>
                    <a:pt x="331" y="476"/>
                  </a:lnTo>
                  <a:lnTo>
                    <a:pt x="320" y="486"/>
                  </a:lnTo>
                  <a:lnTo>
                    <a:pt x="311" y="494"/>
                  </a:lnTo>
                  <a:lnTo>
                    <a:pt x="303" y="501"/>
                  </a:lnTo>
                  <a:lnTo>
                    <a:pt x="297" y="511"/>
                  </a:lnTo>
                  <a:lnTo>
                    <a:pt x="290" y="521"/>
                  </a:lnTo>
                  <a:lnTo>
                    <a:pt x="282" y="532"/>
                  </a:lnTo>
                  <a:lnTo>
                    <a:pt x="275" y="540"/>
                  </a:lnTo>
                  <a:lnTo>
                    <a:pt x="267" y="542"/>
                  </a:lnTo>
                  <a:lnTo>
                    <a:pt x="507" y="542"/>
                  </a:lnTo>
                  <a:lnTo>
                    <a:pt x="507" y="660"/>
                  </a:lnTo>
                  <a:lnTo>
                    <a:pt x="0" y="660"/>
                  </a:lnTo>
                  <a:lnTo>
                    <a:pt x="3" y="657"/>
                  </a:lnTo>
                  <a:lnTo>
                    <a:pt x="6" y="649"/>
                  </a:lnTo>
                  <a:lnTo>
                    <a:pt x="9" y="637"/>
                  </a:lnTo>
                  <a:lnTo>
                    <a:pt x="14" y="622"/>
                  </a:lnTo>
                  <a:lnTo>
                    <a:pt x="19" y="604"/>
                  </a:lnTo>
                  <a:lnTo>
                    <a:pt x="25" y="586"/>
                  </a:lnTo>
                  <a:lnTo>
                    <a:pt x="32" y="567"/>
                  </a:lnTo>
                  <a:lnTo>
                    <a:pt x="40" y="547"/>
                  </a:lnTo>
                  <a:lnTo>
                    <a:pt x="49" y="529"/>
                  </a:lnTo>
                  <a:lnTo>
                    <a:pt x="58" y="513"/>
                  </a:lnTo>
                  <a:lnTo>
                    <a:pt x="76" y="489"/>
                  </a:lnTo>
                  <a:lnTo>
                    <a:pt x="100" y="464"/>
                  </a:lnTo>
                  <a:lnTo>
                    <a:pt x="127" y="439"/>
                  </a:lnTo>
                  <a:lnTo>
                    <a:pt x="160" y="411"/>
                  </a:lnTo>
                  <a:lnTo>
                    <a:pt x="197" y="382"/>
                  </a:lnTo>
                  <a:lnTo>
                    <a:pt x="239" y="351"/>
                  </a:lnTo>
                  <a:lnTo>
                    <a:pt x="270" y="328"/>
                  </a:lnTo>
                  <a:lnTo>
                    <a:pt x="295" y="307"/>
                  </a:lnTo>
                  <a:lnTo>
                    <a:pt x="316" y="289"/>
                  </a:lnTo>
                  <a:lnTo>
                    <a:pt x="332" y="273"/>
                  </a:lnTo>
                  <a:lnTo>
                    <a:pt x="343" y="260"/>
                  </a:lnTo>
                  <a:lnTo>
                    <a:pt x="356" y="239"/>
                  </a:lnTo>
                  <a:lnTo>
                    <a:pt x="364" y="219"/>
                  </a:lnTo>
                  <a:lnTo>
                    <a:pt x="366" y="199"/>
                  </a:lnTo>
                  <a:lnTo>
                    <a:pt x="364" y="180"/>
                  </a:lnTo>
                  <a:lnTo>
                    <a:pt x="356" y="162"/>
                  </a:lnTo>
                  <a:lnTo>
                    <a:pt x="343" y="148"/>
                  </a:lnTo>
                  <a:lnTo>
                    <a:pt x="327" y="136"/>
                  </a:lnTo>
                  <a:lnTo>
                    <a:pt x="309" y="129"/>
                  </a:lnTo>
                  <a:lnTo>
                    <a:pt x="287" y="125"/>
                  </a:lnTo>
                  <a:lnTo>
                    <a:pt x="265" y="129"/>
                  </a:lnTo>
                  <a:lnTo>
                    <a:pt x="245" y="136"/>
                  </a:lnTo>
                  <a:lnTo>
                    <a:pt x="229" y="148"/>
                  </a:lnTo>
                  <a:lnTo>
                    <a:pt x="219" y="161"/>
                  </a:lnTo>
                  <a:lnTo>
                    <a:pt x="210" y="179"/>
                  </a:lnTo>
                  <a:lnTo>
                    <a:pt x="203" y="201"/>
                  </a:lnTo>
                  <a:lnTo>
                    <a:pt x="199" y="227"/>
                  </a:lnTo>
                  <a:lnTo>
                    <a:pt x="14" y="212"/>
                  </a:lnTo>
                  <a:lnTo>
                    <a:pt x="20" y="175"/>
                  </a:lnTo>
                  <a:lnTo>
                    <a:pt x="29" y="142"/>
                  </a:lnTo>
                  <a:lnTo>
                    <a:pt x="40" y="114"/>
                  </a:lnTo>
                  <a:lnTo>
                    <a:pt x="54" y="90"/>
                  </a:lnTo>
                  <a:lnTo>
                    <a:pt x="69" y="69"/>
                  </a:lnTo>
                  <a:lnTo>
                    <a:pt x="89" y="51"/>
                  </a:lnTo>
                  <a:lnTo>
                    <a:pt x="110" y="35"/>
                  </a:lnTo>
                  <a:lnTo>
                    <a:pt x="136" y="23"/>
                  </a:lnTo>
                  <a:lnTo>
                    <a:pt x="164" y="13"/>
                  </a:lnTo>
                  <a:lnTo>
                    <a:pt x="198" y="5"/>
                  </a:lnTo>
                  <a:lnTo>
                    <a:pt x="238" y="1"/>
                  </a:lnTo>
                  <a:lnTo>
                    <a:pt x="2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3">
            <a:extLst>
              <a:ext uri="{FF2B5EF4-FFF2-40B4-BE49-F238E27FC236}">
                <a16:creationId xmlns:a16="http://schemas.microsoft.com/office/drawing/2014/main" id="{D38D1F6C-E68A-C775-4F45-58AD9088E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697" y="1315718"/>
            <a:ext cx="3865825" cy="2833241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908844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Bassin dénitrification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Dimensionnement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DF9748E-39C2-8CE1-5607-2B2169E0DDBC}"/>
              </a:ext>
            </a:extLst>
          </p:cNvPr>
          <p:cNvGraphicFramePr>
            <a:graphicFrameLocks noGrp="1"/>
          </p:cNvGraphicFramePr>
          <p:nvPr/>
        </p:nvGraphicFramePr>
        <p:xfrm>
          <a:off x="2051720" y="986790"/>
          <a:ext cx="4856236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2194403761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3772351417"/>
                    </a:ext>
                  </a:extLst>
                </a:gridCol>
                <a:gridCol w="1504388">
                  <a:extLst>
                    <a:ext uri="{9D8B030D-6E8A-4147-A177-3AD203B41FA5}">
                      <a16:colId xmlns:a16="http://schemas.microsoft.com/office/drawing/2014/main" val="140917200"/>
                    </a:ext>
                  </a:extLst>
                </a:gridCol>
              </a:tblGrid>
              <a:tr h="293246">
                <a:tc>
                  <a:txBody>
                    <a:bodyPr/>
                    <a:lstStyle/>
                    <a:p>
                      <a:pPr algn="ctr"/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Capacité de dénitrification</a:t>
                      </a:r>
                    </a:p>
                    <a:p>
                      <a:pPr algn="ctr"/>
                      <a:r>
                        <a:rPr lang="el-GR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10 – 12°C</a:t>
                      </a:r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 V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ANOX</a:t>
                      </a:r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/V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endParaRPr lang="en-FR" sz="1400" b="0" i="0" baseline="-25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Âge de boue</a:t>
                      </a:r>
                    </a:p>
                    <a:p>
                      <a:pPr algn="ctr"/>
                      <a:r>
                        <a:rPr lang="el-GR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θ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10°C [j]</a:t>
                      </a:r>
                      <a:endParaRPr lang="en-FR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58747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– 12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23562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– 14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82135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0,14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– 17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3224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– 20</a:t>
                      </a: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43815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49413AF-32AD-58F6-32AC-8259DB19E1C0}"/>
              </a:ext>
            </a:extLst>
          </p:cNvPr>
          <p:cNvSpPr txBox="1"/>
          <p:nvPr/>
        </p:nvSpPr>
        <p:spPr>
          <a:xfrm>
            <a:off x="1475656" y="3147814"/>
            <a:ext cx="619268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719138" algn="l"/>
              </a:tabLst>
            </a:pP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γ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Capacité de dénitrification [gN-NO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/gDBO</a:t>
            </a:r>
            <a:r>
              <a:rPr lang="fr-FR" sz="16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5,entrée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7191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ANOX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Volume du bassin anoxique pour la dénitrification [m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719138" algn="l"/>
              </a:tabLst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Volume du bassin de boues activées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</a:rPr>
              <a:t>aérobie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[m</a:t>
            </a:r>
            <a:r>
              <a:rPr lang="fr-FR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719138" algn="l"/>
              </a:tabLst>
            </a:pPr>
            <a:r>
              <a:rPr lang="el-G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θ</a:t>
            </a:r>
            <a:r>
              <a:rPr lang="fr-CH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Âge de boue [j]</a:t>
            </a:r>
          </a:p>
        </p:txBody>
      </p:sp>
    </p:spTree>
    <p:extLst>
      <p:ext uri="{BB962C8B-B14F-4D97-AF65-F5344CB8AC3E}">
        <p14:creationId xmlns:p14="http://schemas.microsoft.com/office/powerpoint/2010/main" val="3959658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1ABCD-D455-50A7-5E5F-E44D0F39F03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7A0C5BCD-8A2C-F30B-077D-99848EE4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EXERCICE 1.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Bassin de nitrification et dénitrification</a:t>
            </a:r>
            <a:endParaRPr lang="fr-FR" b="0" dirty="0">
              <a:solidFill>
                <a:schemeClr val="accent6"/>
              </a:solidFill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211BD154-B150-5F00-4952-7F9EE348961B}"/>
              </a:ext>
            </a:extLst>
          </p:cNvPr>
          <p:cNvSpPr txBox="1">
            <a:spLocks/>
          </p:cNvSpPr>
          <p:nvPr/>
        </p:nvSpPr>
        <p:spPr bwMode="auto">
          <a:xfrm>
            <a:off x="539552" y="915566"/>
            <a:ext cx="820891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veut dimensionner les bassins biologiques d’une STEP de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10’000 EH 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traitant le carbone et l’azote (nitrification + dénitrification). L’eau en entrée des bassins biologiques présente les caractéristiques suivantes :</a:t>
            </a:r>
          </a:p>
          <a:p>
            <a:pPr marL="539750" indent="-273050">
              <a:buFontTx/>
              <a:buChar char="-"/>
            </a:pP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 = 3’000 m</a:t>
            </a:r>
            <a:r>
              <a:rPr lang="fr-FR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/j</a:t>
            </a:r>
          </a:p>
          <a:p>
            <a:pPr marL="539750" indent="-273050">
              <a:buFontTx/>
              <a:buChar char="-"/>
            </a:pP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[DBO</a:t>
            </a:r>
            <a:r>
              <a:rPr lang="fr-FR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fr-FR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150 gDBO</a:t>
            </a:r>
            <a:r>
              <a:rPr lang="fr-FR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/m</a:t>
            </a:r>
            <a:r>
              <a:rPr lang="fr-FR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39750" indent="-273050">
              <a:buFontTx/>
              <a:buChar char="-"/>
            </a:pP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[NTK]</a:t>
            </a:r>
            <a:r>
              <a:rPr lang="fr-FR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33 </a:t>
            </a:r>
            <a:r>
              <a:rPr lang="fr-FR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gN</a:t>
            </a: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/m</a:t>
            </a:r>
            <a:r>
              <a:rPr lang="fr-FR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pPr marL="539750" indent="-273050">
              <a:buFontTx/>
              <a:buChar char="-"/>
            </a:pPr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= 10˚C</a:t>
            </a:r>
          </a:p>
          <a:p>
            <a:r>
              <a:rPr lang="fr-F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noter que l’objectif pour la STEP est d’éliminer 2/3 de l’azote entrant. On considèrera pour ça que la nitrification est totale.</a:t>
            </a:r>
          </a:p>
          <a:p>
            <a:endParaRPr lang="fr-FR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Q1. 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Calculer le volume du bassin aérobie avec nitrification (V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fr-CH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Q2. Calculer le volume du bassin anoxique pour la dénitrification (V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06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1ABCD-D455-50A7-5E5F-E44D0F39F03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7A0C5BCD-8A2C-F30B-077D-99848EE4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CORRECTION 1.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Bassin de nitrification et dénitrification</a:t>
            </a:r>
            <a:endParaRPr lang="fr-FR" b="0" dirty="0">
              <a:solidFill>
                <a:schemeClr val="accent6"/>
              </a:solidFill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211BD154-B150-5F00-4952-7F9EE348961B}"/>
              </a:ext>
            </a:extLst>
          </p:cNvPr>
          <p:cNvSpPr txBox="1">
            <a:spLocks/>
          </p:cNvSpPr>
          <p:nvPr/>
        </p:nvSpPr>
        <p:spPr bwMode="auto">
          <a:xfrm>
            <a:off x="824260" y="771550"/>
            <a:ext cx="800545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Déterminer le taux de croissance (µ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des bactéries nitrifiantes</a:t>
            </a: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µ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@ 10˚C = 0,29 j</a:t>
            </a:r>
            <a:r>
              <a:rPr lang="fr-CH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Déterminer l’âge de boue (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x,dim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el-G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CH" sz="1600" b="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x,dim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FS / µ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2,5 / 0,29 = 9 j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Calculer la production de boue (P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 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a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.X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DBO5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0,8 x 0,150 x 3’000 = 360 </a:t>
            </a:r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kgMES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/j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Choisir une concentration en boue activée ([MES]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[MES]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3 </a:t>
            </a:r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kgMES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/m</a:t>
            </a:r>
            <a:r>
              <a:rPr lang="fr-CH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Calculer le volume du bassin à boue activée (V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</a:t>
            </a:r>
            <a:r>
              <a:rPr lang="el-GR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CH" sz="1600" b="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x,dim</a:t>
            </a:r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.P</a:t>
            </a:r>
            <a:r>
              <a:rPr lang="fr-CH" sz="1600" b="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/[MES]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9 x 360 / 3 = 1’080 m</a:t>
            </a:r>
            <a:r>
              <a:rPr lang="fr-CH" sz="1600" b="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Calculer le temps de séjour hydraulique (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fr-CH" sz="1600" b="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V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/Q = 1’080 / 3’000 = 0,33 j ou 8,6 h (&gt; 8h donc OK)</a:t>
            </a:r>
          </a:p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 Calculer le coefficient de charge massique (C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/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X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DBO5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/V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.[MES]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0,150 x 3’000 / (1’080 x 3) = 0,14 kgDBO</a:t>
            </a:r>
            <a:r>
              <a:rPr lang="fr-CH" sz="1600" b="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/(</a:t>
            </a:r>
            <a:r>
              <a:rPr lang="fr-CH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kgMES.j</a:t>
            </a:r>
            <a:r>
              <a:rPr lang="fr-CH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>
              <a:spcBef>
                <a:spcPts val="600"/>
              </a:spcBef>
            </a:pPr>
            <a:r>
              <a:rPr lang="fr-CH" sz="1600" dirty="0">
                <a:solidFill>
                  <a:srgbClr val="FF0000"/>
                </a:solidFill>
              </a:rPr>
              <a:t>Le coefficient de charge massique permet une bonne nitrification</a:t>
            </a:r>
            <a:endParaRPr lang="fr-CH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92042-1630-9607-780F-AF472C735C86}"/>
              </a:ext>
            </a:extLst>
          </p:cNvPr>
          <p:cNvSpPr txBox="1"/>
          <p:nvPr/>
        </p:nvSpPr>
        <p:spPr>
          <a:xfrm>
            <a:off x="539552" y="-546888"/>
            <a:ext cx="8700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Retirer partie 1 de l’exercice et focaliser sur partie </a:t>
            </a:r>
            <a:r>
              <a:rPr lang="fr-FR" dirty="0" err="1">
                <a:solidFill>
                  <a:srgbClr val="C00000"/>
                </a:solidFill>
              </a:rPr>
              <a:t>dénit</a:t>
            </a:r>
            <a:r>
              <a:rPr lang="fr-FR" dirty="0">
                <a:solidFill>
                  <a:srgbClr val="C00000"/>
                </a:solidFill>
              </a:rPr>
              <a:t> uniquement</a:t>
            </a:r>
          </a:p>
        </p:txBody>
      </p:sp>
    </p:spTree>
    <p:extLst>
      <p:ext uri="{BB962C8B-B14F-4D97-AF65-F5344CB8AC3E}">
        <p14:creationId xmlns:p14="http://schemas.microsoft.com/office/powerpoint/2010/main" val="69893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1ABCD-D455-50A7-5E5F-E44D0F39F03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7A0C5BCD-8A2C-F30B-077D-99848EE4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CORRECTION 1.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Bassin de nitrification et dénitrification</a:t>
            </a:r>
            <a:endParaRPr lang="fr-FR" b="0" dirty="0">
              <a:solidFill>
                <a:schemeClr val="accent6"/>
              </a:solidFill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211BD154-B150-5F00-4952-7F9EE348961B}"/>
              </a:ext>
            </a:extLst>
          </p:cNvPr>
          <p:cNvSpPr txBox="1">
            <a:spLocks/>
          </p:cNvSpPr>
          <p:nvPr/>
        </p:nvSpPr>
        <p:spPr bwMode="auto">
          <a:xfrm>
            <a:off x="835051" y="987574"/>
            <a:ext cx="800545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8. Déterminer la quantité d’azote dénitrifiée (N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DENIT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[N]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[N]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DENIT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[N]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61950" lvl="1"/>
            <a:endParaRPr lang="fr-CH" sz="16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[NTK]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car pas de nitrate et nitrite en entrée du bassin biologique</a:t>
            </a: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[N]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0,045.[DBO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 = 0,045 x 150 = 6,8 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gN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/m</a:t>
            </a:r>
            <a:r>
              <a:rPr lang="fr-CH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[N]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[N-NO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[N]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NON-DENIT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1/3 [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tot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1/3 x 33 = 11 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gN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/m</a:t>
            </a:r>
            <a:r>
              <a:rPr lang="fr-CH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pPr marL="361950" lvl="1"/>
            <a:endParaRPr lang="fr-CH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[N]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DENIT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33 – 11 – 6,8 = 15,2 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gN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/m</a:t>
            </a:r>
            <a:r>
              <a:rPr lang="fr-CH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  <a:p>
            <a:pPr marL="361950" lvl="1"/>
            <a:endParaRPr lang="fr-CH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/>
            <a:r>
              <a:rPr lang="fr-CH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9. Déterminer le volume du bassin anoxique (V</a:t>
            </a:r>
            <a:r>
              <a:rPr lang="fr-CH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ANOX</a:t>
            </a:r>
            <a:r>
              <a:rPr lang="fr-CH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fr-CH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 lvl="1"/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γ</a:t>
            </a:r>
            <a:r>
              <a:rPr lang="fr-CH" sz="1600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15,2 / 150 = 0,1 </a:t>
            </a:r>
            <a:r>
              <a:rPr lang="fr-CH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gN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/gDBO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0,2</a:t>
            </a:r>
          </a:p>
          <a:p>
            <a:pPr marL="361950" lvl="1"/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fr-CH" sz="16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ANOX</a:t>
            </a:r>
            <a:r>
              <a:rPr lang="fr-CH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1080 x 0,2 = 216 m</a:t>
            </a:r>
            <a:r>
              <a:rPr lang="fr-CH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99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Synthèse des besoins des traitements biologiques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195791D-E359-73A7-4E17-E8A887B64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394132"/>
              </p:ext>
            </p:extLst>
          </p:nvPr>
        </p:nvGraphicFramePr>
        <p:xfrm>
          <a:off x="1071804" y="1275606"/>
          <a:ext cx="7126679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70443">
                  <a:extLst>
                    <a:ext uri="{9D8B030D-6E8A-4147-A177-3AD203B41FA5}">
                      <a16:colId xmlns:a16="http://schemas.microsoft.com/office/drawing/2014/main" val="3985715874"/>
                    </a:ext>
                  </a:extLst>
                </a:gridCol>
                <a:gridCol w="2135505">
                  <a:extLst>
                    <a:ext uri="{9D8B030D-6E8A-4147-A177-3AD203B41FA5}">
                      <a16:colId xmlns:a16="http://schemas.microsoft.com/office/drawing/2014/main" val="2194403761"/>
                    </a:ext>
                  </a:extLst>
                </a:gridCol>
                <a:gridCol w="1216343">
                  <a:extLst>
                    <a:ext uri="{9D8B030D-6E8A-4147-A177-3AD203B41FA5}">
                      <a16:colId xmlns:a16="http://schemas.microsoft.com/office/drawing/2014/main" val="3772351417"/>
                    </a:ext>
                  </a:extLst>
                </a:gridCol>
                <a:gridCol w="1504388">
                  <a:extLst>
                    <a:ext uri="{9D8B030D-6E8A-4147-A177-3AD203B41FA5}">
                      <a16:colId xmlns:a16="http://schemas.microsoft.com/office/drawing/2014/main" val="140917200"/>
                    </a:ext>
                  </a:extLst>
                </a:gridCol>
              </a:tblGrid>
              <a:tr h="293246">
                <a:tc>
                  <a:txBody>
                    <a:bodyPr/>
                    <a:lstStyle/>
                    <a:p>
                      <a:endParaRPr lang="en-FR" sz="14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Élimination de la DBO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FR" sz="1400" b="1" i="0" baseline="-25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Nitrification</a:t>
                      </a:r>
                      <a:endParaRPr lang="en-FR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4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Dénitrification</a:t>
                      </a:r>
                      <a:endParaRPr lang="en-FR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58747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fr-CH" sz="14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FR" sz="1400" b="1" i="0" baseline="-25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H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23562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DCO/DBO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FR" sz="1400" b="1" i="0" baseline="-25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82135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hétérotrophes</a:t>
                      </a:r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3224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autotrophes</a:t>
                      </a:r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43815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N-NH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FR" sz="1400" b="1" i="0" baseline="-25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418498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N-NO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FR" sz="1400" b="1" i="0" baseline="-25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286330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Alcalinité (HCO</a:t>
                      </a:r>
                      <a:r>
                        <a:rPr lang="fr-CH" sz="1400" b="1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fr-CH" sz="1400" b="1" i="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63736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fr-CH" sz="14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Âge de boue</a:t>
                      </a:r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FR" sz="1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034446"/>
                  </a:ext>
                </a:extLst>
              </a:tr>
            </a:tbl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4BF40A97-C953-AE5D-87F9-87A0C85C4C90}"/>
              </a:ext>
            </a:extLst>
          </p:cNvPr>
          <p:cNvSpPr txBox="1">
            <a:spLocks/>
          </p:cNvSpPr>
          <p:nvPr/>
        </p:nvSpPr>
        <p:spPr bwMode="auto">
          <a:xfrm>
            <a:off x="4196274" y="1562108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51EF75FF-9DEA-6837-7DC7-C2ECA5EC300C}"/>
              </a:ext>
            </a:extLst>
          </p:cNvPr>
          <p:cNvSpPr txBox="1">
            <a:spLocks/>
          </p:cNvSpPr>
          <p:nvPr/>
        </p:nvSpPr>
        <p:spPr bwMode="auto">
          <a:xfrm>
            <a:off x="4191511" y="1870647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F084A45F-D96F-29E2-7EDA-3B28BA10ABBD}"/>
              </a:ext>
            </a:extLst>
          </p:cNvPr>
          <p:cNvSpPr txBox="1">
            <a:spLocks/>
          </p:cNvSpPr>
          <p:nvPr/>
        </p:nvSpPr>
        <p:spPr bwMode="auto">
          <a:xfrm>
            <a:off x="4197505" y="2179186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D6BD77A1-7BD5-2558-63C9-A0FF91AD3A5E}"/>
              </a:ext>
            </a:extLst>
          </p:cNvPr>
          <p:cNvSpPr txBox="1">
            <a:spLocks/>
          </p:cNvSpPr>
          <p:nvPr/>
        </p:nvSpPr>
        <p:spPr bwMode="auto">
          <a:xfrm>
            <a:off x="4197505" y="2482731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7EE3E20-87AA-8649-2441-D238695D9033}"/>
              </a:ext>
            </a:extLst>
          </p:cNvPr>
          <p:cNvSpPr txBox="1">
            <a:spLocks/>
          </p:cNvSpPr>
          <p:nvPr/>
        </p:nvSpPr>
        <p:spPr bwMode="auto">
          <a:xfrm>
            <a:off x="4197505" y="2777548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E41498CF-DC41-E6B7-E4AD-6CBBF4E53C25}"/>
              </a:ext>
            </a:extLst>
          </p:cNvPr>
          <p:cNvSpPr txBox="1">
            <a:spLocks/>
          </p:cNvSpPr>
          <p:nvPr/>
        </p:nvSpPr>
        <p:spPr bwMode="auto">
          <a:xfrm>
            <a:off x="4197505" y="3087087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4B7F9F8E-EFD8-5F41-4BFB-6B2AF872D5E6}"/>
              </a:ext>
            </a:extLst>
          </p:cNvPr>
          <p:cNvSpPr txBox="1">
            <a:spLocks/>
          </p:cNvSpPr>
          <p:nvPr/>
        </p:nvSpPr>
        <p:spPr bwMode="auto">
          <a:xfrm>
            <a:off x="4197505" y="3392369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6C68367E-DFDA-3837-35A3-2AC23470A757}"/>
              </a:ext>
            </a:extLst>
          </p:cNvPr>
          <p:cNvSpPr txBox="1">
            <a:spLocks/>
          </p:cNvSpPr>
          <p:nvPr/>
        </p:nvSpPr>
        <p:spPr bwMode="auto">
          <a:xfrm>
            <a:off x="4064155" y="3701931"/>
            <a:ext cx="65414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&lt; 5 j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57984C50-5C50-A950-95CF-1A4C2D00465C}"/>
              </a:ext>
            </a:extLst>
          </p:cNvPr>
          <p:cNvSpPr txBox="1">
            <a:spLocks/>
          </p:cNvSpPr>
          <p:nvPr/>
        </p:nvSpPr>
        <p:spPr bwMode="auto">
          <a:xfrm>
            <a:off x="5868144" y="1562108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BEF7C064-F7D8-FD3B-B751-2C6E8BED2709}"/>
              </a:ext>
            </a:extLst>
          </p:cNvPr>
          <p:cNvSpPr txBox="1">
            <a:spLocks/>
          </p:cNvSpPr>
          <p:nvPr/>
        </p:nvSpPr>
        <p:spPr bwMode="auto">
          <a:xfrm>
            <a:off x="5868144" y="1870647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E6AF99E8-8FED-2720-511B-2419F8A75421}"/>
              </a:ext>
            </a:extLst>
          </p:cNvPr>
          <p:cNvSpPr txBox="1">
            <a:spLocks/>
          </p:cNvSpPr>
          <p:nvPr/>
        </p:nvSpPr>
        <p:spPr bwMode="auto">
          <a:xfrm>
            <a:off x="5877669" y="2183949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itre 2">
            <a:extLst>
              <a:ext uri="{FF2B5EF4-FFF2-40B4-BE49-F238E27FC236}">
                <a16:creationId xmlns:a16="http://schemas.microsoft.com/office/drawing/2014/main" id="{E97C2683-8A2F-F486-C18D-ACBF7367F986}"/>
              </a:ext>
            </a:extLst>
          </p:cNvPr>
          <p:cNvSpPr txBox="1">
            <a:spLocks/>
          </p:cNvSpPr>
          <p:nvPr/>
        </p:nvSpPr>
        <p:spPr bwMode="auto">
          <a:xfrm>
            <a:off x="5877668" y="2482731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1318D49F-6A4D-983B-9814-A92396885506}"/>
              </a:ext>
            </a:extLst>
          </p:cNvPr>
          <p:cNvSpPr txBox="1">
            <a:spLocks/>
          </p:cNvSpPr>
          <p:nvPr/>
        </p:nvSpPr>
        <p:spPr bwMode="auto">
          <a:xfrm>
            <a:off x="5868144" y="2786508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F495960C-842C-8E2D-868B-3D9B3ABAE461}"/>
              </a:ext>
            </a:extLst>
          </p:cNvPr>
          <p:cNvSpPr txBox="1">
            <a:spLocks/>
          </p:cNvSpPr>
          <p:nvPr/>
        </p:nvSpPr>
        <p:spPr bwMode="auto">
          <a:xfrm>
            <a:off x="5165916" y="3109434"/>
            <a:ext cx="182903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Production 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itre 2">
            <a:extLst>
              <a:ext uri="{FF2B5EF4-FFF2-40B4-BE49-F238E27FC236}">
                <a16:creationId xmlns:a16="http://schemas.microsoft.com/office/drawing/2014/main" id="{03998DD1-651E-0955-8616-E89C72EB1676}"/>
              </a:ext>
            </a:extLst>
          </p:cNvPr>
          <p:cNvSpPr txBox="1">
            <a:spLocks/>
          </p:cNvSpPr>
          <p:nvPr/>
        </p:nvSpPr>
        <p:spPr bwMode="auto">
          <a:xfrm>
            <a:off x="5877669" y="3407083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itre 2">
            <a:extLst>
              <a:ext uri="{FF2B5EF4-FFF2-40B4-BE49-F238E27FC236}">
                <a16:creationId xmlns:a16="http://schemas.microsoft.com/office/drawing/2014/main" id="{4FD12E65-C952-A716-DC03-5ED5059FEB28}"/>
              </a:ext>
            </a:extLst>
          </p:cNvPr>
          <p:cNvSpPr txBox="1">
            <a:spLocks/>
          </p:cNvSpPr>
          <p:nvPr/>
        </p:nvSpPr>
        <p:spPr bwMode="auto">
          <a:xfrm>
            <a:off x="5605042" y="3711014"/>
            <a:ext cx="95078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 – 10 j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itre 2">
            <a:extLst>
              <a:ext uri="{FF2B5EF4-FFF2-40B4-BE49-F238E27FC236}">
                <a16:creationId xmlns:a16="http://schemas.microsoft.com/office/drawing/2014/main" id="{FD8C2C5E-2F8E-F86D-697B-75137212BE00}"/>
              </a:ext>
            </a:extLst>
          </p:cNvPr>
          <p:cNvSpPr txBox="1">
            <a:spLocks/>
          </p:cNvSpPr>
          <p:nvPr/>
        </p:nvSpPr>
        <p:spPr bwMode="auto">
          <a:xfrm>
            <a:off x="6533699" y="1584019"/>
            <a:ext cx="182903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Inhibiteur 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re 2">
            <a:extLst>
              <a:ext uri="{FF2B5EF4-FFF2-40B4-BE49-F238E27FC236}">
                <a16:creationId xmlns:a16="http://schemas.microsoft.com/office/drawing/2014/main" id="{0067356E-D08E-E37D-A5CC-3E5B2C2DA59C}"/>
              </a:ext>
            </a:extLst>
          </p:cNvPr>
          <p:cNvSpPr txBox="1">
            <a:spLocks/>
          </p:cNvSpPr>
          <p:nvPr/>
        </p:nvSpPr>
        <p:spPr bwMode="auto">
          <a:xfrm>
            <a:off x="7235924" y="1892432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itre 2">
            <a:extLst>
              <a:ext uri="{FF2B5EF4-FFF2-40B4-BE49-F238E27FC236}">
                <a16:creationId xmlns:a16="http://schemas.microsoft.com/office/drawing/2014/main" id="{C1119FC6-8E28-FFE3-6D3B-F540CDA165C7}"/>
              </a:ext>
            </a:extLst>
          </p:cNvPr>
          <p:cNvSpPr txBox="1">
            <a:spLocks/>
          </p:cNvSpPr>
          <p:nvPr/>
        </p:nvSpPr>
        <p:spPr bwMode="auto">
          <a:xfrm>
            <a:off x="7226399" y="2179513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itre 2">
            <a:extLst>
              <a:ext uri="{FF2B5EF4-FFF2-40B4-BE49-F238E27FC236}">
                <a16:creationId xmlns:a16="http://schemas.microsoft.com/office/drawing/2014/main" id="{1B6ACCC4-C7F0-3168-8F66-47E6F7AF1E7D}"/>
              </a:ext>
            </a:extLst>
          </p:cNvPr>
          <p:cNvSpPr txBox="1">
            <a:spLocks/>
          </p:cNvSpPr>
          <p:nvPr/>
        </p:nvSpPr>
        <p:spPr bwMode="auto">
          <a:xfrm>
            <a:off x="7238329" y="3100235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itre 2">
            <a:extLst>
              <a:ext uri="{FF2B5EF4-FFF2-40B4-BE49-F238E27FC236}">
                <a16:creationId xmlns:a16="http://schemas.microsoft.com/office/drawing/2014/main" id="{EF756BE6-C90C-0205-FB2C-F5DF61BC9246}"/>
              </a:ext>
            </a:extLst>
          </p:cNvPr>
          <p:cNvSpPr txBox="1">
            <a:spLocks/>
          </p:cNvSpPr>
          <p:nvPr/>
        </p:nvSpPr>
        <p:spPr bwMode="auto">
          <a:xfrm>
            <a:off x="7234981" y="2493512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itre 2">
            <a:extLst>
              <a:ext uri="{FF2B5EF4-FFF2-40B4-BE49-F238E27FC236}">
                <a16:creationId xmlns:a16="http://schemas.microsoft.com/office/drawing/2014/main" id="{0EE342E8-82DD-A8BC-ABD5-D351E1EA5D1C}"/>
              </a:ext>
            </a:extLst>
          </p:cNvPr>
          <p:cNvSpPr txBox="1">
            <a:spLocks/>
          </p:cNvSpPr>
          <p:nvPr/>
        </p:nvSpPr>
        <p:spPr bwMode="auto">
          <a:xfrm>
            <a:off x="7234981" y="2796874"/>
            <a:ext cx="424581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itre 2">
            <a:extLst>
              <a:ext uri="{FF2B5EF4-FFF2-40B4-BE49-F238E27FC236}">
                <a16:creationId xmlns:a16="http://schemas.microsoft.com/office/drawing/2014/main" id="{57D6DD9A-5F81-57A0-CC95-333407EA4EB7}"/>
              </a:ext>
            </a:extLst>
          </p:cNvPr>
          <p:cNvSpPr txBox="1">
            <a:spLocks/>
          </p:cNvSpPr>
          <p:nvPr/>
        </p:nvSpPr>
        <p:spPr bwMode="auto">
          <a:xfrm>
            <a:off x="6532754" y="3408183"/>
            <a:ext cx="182903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Production 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itre 2">
            <a:extLst>
              <a:ext uri="{FF2B5EF4-FFF2-40B4-BE49-F238E27FC236}">
                <a16:creationId xmlns:a16="http://schemas.microsoft.com/office/drawing/2014/main" id="{1BC1A434-E2A9-DE53-1246-27B95A308081}"/>
              </a:ext>
            </a:extLst>
          </p:cNvPr>
          <p:cNvSpPr txBox="1">
            <a:spLocks/>
          </p:cNvSpPr>
          <p:nvPr/>
        </p:nvSpPr>
        <p:spPr bwMode="auto">
          <a:xfrm>
            <a:off x="6535013" y="3701931"/>
            <a:ext cx="182903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fr-CH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 – 18 j</a:t>
            </a:r>
            <a:endParaRPr lang="fr-CH" sz="1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933448" cy="497687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Déphosphatation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chimique dans le bassin à BA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7EE904-2C55-A38A-C07D-13389ADE1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97"/>
          <a:stretch/>
        </p:blipFill>
        <p:spPr>
          <a:xfrm>
            <a:off x="1043608" y="691191"/>
            <a:ext cx="7223728" cy="188056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81A056-6CE6-FAAC-EEF4-4C612F63C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03"/>
          <a:stretch/>
        </p:blipFill>
        <p:spPr>
          <a:xfrm>
            <a:off x="1043608" y="2571750"/>
            <a:ext cx="7223728" cy="19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8005456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Pourquoi dimensionner avec l’âge de boue (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</a:t>
            </a:r>
            <a:r>
              <a:rPr lang="fr-CH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?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CBEF0F2-A9E7-ECE0-A275-50522481203A}"/>
              </a:ext>
            </a:extLst>
          </p:cNvPr>
          <p:cNvSpPr>
            <a:spLocks/>
          </p:cNvSpPr>
          <p:nvPr/>
        </p:nvSpPr>
        <p:spPr bwMode="auto">
          <a:xfrm flipH="1">
            <a:off x="1679291" y="1067719"/>
            <a:ext cx="1638332" cy="3287513"/>
          </a:xfrm>
          <a:custGeom>
            <a:avLst/>
            <a:gdLst>
              <a:gd name="T0" fmla="*/ 761 w 761"/>
              <a:gd name="T1" fmla="*/ 1493 h 1528"/>
              <a:gd name="T2" fmla="*/ 709 w 761"/>
              <a:gd name="T3" fmla="*/ 1458 h 1528"/>
              <a:gd name="T4" fmla="*/ 709 w 761"/>
              <a:gd name="T5" fmla="*/ 1486 h 1528"/>
              <a:gd name="T6" fmla="*/ 13 w 761"/>
              <a:gd name="T7" fmla="*/ 761 h 1528"/>
              <a:gd name="T8" fmla="*/ 696 w 761"/>
              <a:gd name="T9" fmla="*/ 37 h 1528"/>
              <a:gd name="T10" fmla="*/ 725 w 761"/>
              <a:gd name="T11" fmla="*/ 61 h 1528"/>
              <a:gd name="T12" fmla="*/ 755 w 761"/>
              <a:gd name="T13" fmla="*/ 31 h 1528"/>
              <a:gd name="T14" fmla="*/ 725 w 761"/>
              <a:gd name="T15" fmla="*/ 0 h 1528"/>
              <a:gd name="T16" fmla="*/ 696 w 761"/>
              <a:gd name="T17" fmla="*/ 24 h 1528"/>
              <a:gd name="T18" fmla="*/ 0 w 761"/>
              <a:gd name="T19" fmla="*/ 761 h 1528"/>
              <a:gd name="T20" fmla="*/ 709 w 761"/>
              <a:gd name="T21" fmla="*/ 1498 h 1528"/>
              <a:gd name="T22" fmla="*/ 709 w 761"/>
              <a:gd name="T23" fmla="*/ 1528 h 1528"/>
              <a:gd name="T24" fmla="*/ 761 w 761"/>
              <a:gd name="T25" fmla="*/ 1493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61" h="1528">
                <a:moveTo>
                  <a:pt x="761" y="1493"/>
                </a:moveTo>
                <a:cubicBezTo>
                  <a:pt x="709" y="1458"/>
                  <a:pt x="709" y="1458"/>
                  <a:pt x="709" y="1458"/>
                </a:cubicBezTo>
                <a:cubicBezTo>
                  <a:pt x="709" y="1486"/>
                  <a:pt x="709" y="1486"/>
                  <a:pt x="709" y="1486"/>
                </a:cubicBezTo>
                <a:cubicBezTo>
                  <a:pt x="323" y="1470"/>
                  <a:pt x="13" y="1151"/>
                  <a:pt x="13" y="761"/>
                </a:cubicBezTo>
                <a:cubicBezTo>
                  <a:pt x="13" y="375"/>
                  <a:pt x="316" y="59"/>
                  <a:pt x="696" y="37"/>
                </a:cubicBezTo>
                <a:cubicBezTo>
                  <a:pt x="699" y="51"/>
                  <a:pt x="711" y="61"/>
                  <a:pt x="725" y="61"/>
                </a:cubicBezTo>
                <a:cubicBezTo>
                  <a:pt x="742" y="61"/>
                  <a:pt x="755" y="47"/>
                  <a:pt x="755" y="31"/>
                </a:cubicBezTo>
                <a:cubicBezTo>
                  <a:pt x="755" y="14"/>
                  <a:pt x="742" y="0"/>
                  <a:pt x="725" y="0"/>
                </a:cubicBezTo>
                <a:cubicBezTo>
                  <a:pt x="711" y="0"/>
                  <a:pt x="698" y="11"/>
                  <a:pt x="696" y="24"/>
                </a:cubicBezTo>
                <a:cubicBezTo>
                  <a:pt x="308" y="46"/>
                  <a:pt x="0" y="368"/>
                  <a:pt x="0" y="761"/>
                </a:cubicBezTo>
                <a:cubicBezTo>
                  <a:pt x="0" y="1158"/>
                  <a:pt x="315" y="1483"/>
                  <a:pt x="709" y="1498"/>
                </a:cubicBezTo>
                <a:cubicBezTo>
                  <a:pt x="709" y="1528"/>
                  <a:pt x="709" y="1528"/>
                  <a:pt x="709" y="1528"/>
                </a:cubicBezTo>
                <a:lnTo>
                  <a:pt x="761" y="14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1193C0-8724-DAD4-D6FF-4438696556AA}"/>
              </a:ext>
            </a:extLst>
          </p:cNvPr>
          <p:cNvGrpSpPr/>
          <p:nvPr/>
        </p:nvGrpSpPr>
        <p:grpSpPr>
          <a:xfrm>
            <a:off x="2318078" y="1059582"/>
            <a:ext cx="861209" cy="859853"/>
            <a:chOff x="2568254" y="1916548"/>
            <a:chExt cx="1148279" cy="1146470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52A72512-608E-F72A-4074-E85A9EC247A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568254" y="1916548"/>
              <a:ext cx="1148279" cy="114647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19F78B72-FEEC-C5CE-37E7-678A5D719B4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0369" y="2026856"/>
              <a:ext cx="924049" cy="9240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7" name="Group 13">
            <a:extLst>
              <a:ext uri="{FF2B5EF4-FFF2-40B4-BE49-F238E27FC236}">
                <a16:creationId xmlns:a16="http://schemas.microsoft.com/office/drawing/2014/main" id="{F7AD48C6-48E2-1E68-189F-57DC86226573}"/>
              </a:ext>
            </a:extLst>
          </p:cNvPr>
          <p:cNvGrpSpPr/>
          <p:nvPr/>
        </p:nvGrpSpPr>
        <p:grpSpPr>
          <a:xfrm>
            <a:off x="2886341" y="2255782"/>
            <a:ext cx="861209" cy="862565"/>
            <a:chOff x="3325938" y="3511480"/>
            <a:chExt cx="1148279" cy="1150087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3171293C-019E-5F68-5A2A-E41488261FF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25938" y="3511480"/>
              <a:ext cx="1148279" cy="115008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F82634F0-180B-1E9F-30C9-10E10AEA6F4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38053" y="3621787"/>
              <a:ext cx="924049" cy="9276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BD60A14E-1BC8-A42A-FBC7-BB4A3927B4B0}"/>
              </a:ext>
            </a:extLst>
          </p:cNvPr>
          <p:cNvGrpSpPr/>
          <p:nvPr/>
        </p:nvGrpSpPr>
        <p:grpSpPr>
          <a:xfrm>
            <a:off x="2318078" y="3453337"/>
            <a:ext cx="861209" cy="861209"/>
            <a:chOff x="2568254" y="5108221"/>
            <a:chExt cx="1148279" cy="1148279"/>
          </a:xfrm>
        </p:grpSpPr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1CAB8CA4-F8C6-684E-1D8E-7B0E6F66A5D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568254" y="5108221"/>
              <a:ext cx="1148279" cy="114827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80D19602-EF2F-3185-E86A-1B9FEFC1B64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0369" y="5220336"/>
              <a:ext cx="924049" cy="92404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6" name="Oval 12">
            <a:extLst>
              <a:ext uri="{FF2B5EF4-FFF2-40B4-BE49-F238E27FC236}">
                <a16:creationId xmlns:a16="http://schemas.microsoft.com/office/drawing/2014/main" id="{06E6CCC2-5E76-79BB-B296-D98881733E1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3670" y="1782455"/>
            <a:ext cx="1847192" cy="184583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1F11C5B3-10BE-B990-F66F-BA46468B7D30}"/>
              </a:ext>
            </a:extLst>
          </p:cNvPr>
          <p:cNvSpPr txBox="1">
            <a:spLocks/>
          </p:cNvSpPr>
          <p:nvPr/>
        </p:nvSpPr>
        <p:spPr>
          <a:xfrm>
            <a:off x="4272854" y="1034574"/>
            <a:ext cx="4077476" cy="98488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la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bactéries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varient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souches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bactériennes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conditions de </a:t>
            </a:r>
            <a:r>
              <a:rPr lang="en-US" sz="1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croissance</a:t>
            </a:r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(e.g., temperature, pH, etc.) 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Inhaltsplatzhalter 4">
            <a:extLst>
              <a:ext uri="{FF2B5EF4-FFF2-40B4-BE49-F238E27FC236}">
                <a16:creationId xmlns:a16="http://schemas.microsoft.com/office/drawing/2014/main" id="{0E70D364-D129-81CD-294F-FE53EC149C31}"/>
              </a:ext>
            </a:extLst>
          </p:cNvPr>
          <p:cNvSpPr txBox="1">
            <a:spLocks/>
          </p:cNvSpPr>
          <p:nvPr/>
        </p:nvSpPr>
        <p:spPr>
          <a:xfrm>
            <a:off x="4272854" y="2317054"/>
            <a:ext cx="3969156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en-US" sz="1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laisser</a:t>
            </a:r>
            <a:r>
              <a:rPr 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temps aux </a:t>
            </a:r>
            <a:r>
              <a:rPr lang="en-US" sz="1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bactéries</a:t>
            </a:r>
            <a:r>
              <a:rPr 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plus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(i.e.,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nitrifiantes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6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croître</a:t>
            </a:r>
            <a:r>
              <a:rPr 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les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lessiver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07D73047-DCDF-D900-186A-F92AD31F39EB}"/>
              </a:ext>
            </a:extLst>
          </p:cNvPr>
          <p:cNvSpPr txBox="1">
            <a:spLocks/>
          </p:cNvSpPr>
          <p:nvPr/>
        </p:nvSpPr>
        <p:spPr>
          <a:xfrm>
            <a:off x="4271556" y="3414146"/>
            <a:ext cx="3900844" cy="98488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16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bactéries</a:t>
            </a: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nitrifiantes</a:t>
            </a: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lessivées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système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 </a:t>
            </a:r>
            <a:r>
              <a:rPr lang="en-US" sz="16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rapidement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nitrification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moins</a:t>
            </a: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bonne, </a:t>
            </a:r>
            <a:r>
              <a:rPr lang="en-US" sz="16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voire</a:t>
            </a: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impossible</a:t>
            </a:r>
            <a:endParaRPr lang="en-US" sz="10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917">
            <a:extLst>
              <a:ext uri="{FF2B5EF4-FFF2-40B4-BE49-F238E27FC236}">
                <a16:creationId xmlns:a16="http://schemas.microsoft.com/office/drawing/2014/main" id="{EED9DA12-FB44-8C7D-895A-2298F78E54CB}"/>
              </a:ext>
            </a:extLst>
          </p:cNvPr>
          <p:cNvGrpSpPr>
            <a:grpSpLocks noChangeAspect="1"/>
          </p:cNvGrpSpPr>
          <p:nvPr/>
        </p:nvGrpSpPr>
        <p:grpSpPr>
          <a:xfrm>
            <a:off x="1258938" y="2145196"/>
            <a:ext cx="956457" cy="1224000"/>
            <a:chOff x="2506663" y="3448051"/>
            <a:chExt cx="454025" cy="581025"/>
          </a:xfrm>
          <a:solidFill>
            <a:schemeClr val="bg1">
              <a:lumMod val="65000"/>
            </a:schemeClr>
          </a:solidFill>
        </p:grpSpPr>
        <p:sp>
          <p:nvSpPr>
            <p:cNvPr id="12" name="Freeform 250">
              <a:extLst>
                <a:ext uri="{FF2B5EF4-FFF2-40B4-BE49-F238E27FC236}">
                  <a16:creationId xmlns:a16="http://schemas.microsoft.com/office/drawing/2014/main" id="{5575E414-2AE9-0831-66FD-68D1D96E0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6663" y="3448051"/>
              <a:ext cx="454025" cy="581025"/>
            </a:xfrm>
            <a:custGeom>
              <a:avLst/>
              <a:gdLst>
                <a:gd name="T0" fmla="*/ 1356 w 2573"/>
                <a:gd name="T1" fmla="*/ 331 h 3294"/>
                <a:gd name="T2" fmla="*/ 329 w 2573"/>
                <a:gd name="T3" fmla="*/ 1360 h 3294"/>
                <a:gd name="T4" fmla="*/ 248 w 2573"/>
                <a:gd name="T5" fmla="*/ 1735 h 3294"/>
                <a:gd name="T6" fmla="*/ 395 w 2573"/>
                <a:gd name="T7" fmla="*/ 2096 h 3294"/>
                <a:gd name="T8" fmla="*/ 724 w 2573"/>
                <a:gd name="T9" fmla="*/ 2306 h 3294"/>
                <a:gd name="T10" fmla="*/ 1114 w 2573"/>
                <a:gd name="T11" fmla="*/ 2290 h 3294"/>
                <a:gd name="T12" fmla="*/ 2178 w 2573"/>
                <a:gd name="T13" fmla="*/ 1309 h 3294"/>
                <a:gd name="T14" fmla="*/ 2325 w 2573"/>
                <a:gd name="T15" fmla="*/ 948 h 3294"/>
                <a:gd name="T16" fmla="*/ 2243 w 2573"/>
                <a:gd name="T17" fmla="*/ 573 h 3294"/>
                <a:gd name="T18" fmla="*/ 1953 w 2573"/>
                <a:gd name="T19" fmla="*/ 305 h 3294"/>
                <a:gd name="T20" fmla="*/ 1696 w 2573"/>
                <a:gd name="T21" fmla="*/ 2 h 3294"/>
                <a:gd name="T22" fmla="*/ 1853 w 2573"/>
                <a:gd name="T23" fmla="*/ 160 h 3294"/>
                <a:gd name="T24" fmla="*/ 2237 w 2573"/>
                <a:gd name="T25" fmla="*/ 261 h 3294"/>
                <a:gd name="T26" fmla="*/ 2326 w 2573"/>
                <a:gd name="T27" fmla="*/ 291 h 3294"/>
                <a:gd name="T28" fmla="*/ 2351 w 2573"/>
                <a:gd name="T29" fmla="*/ 553 h 3294"/>
                <a:gd name="T30" fmla="*/ 2537 w 2573"/>
                <a:gd name="T31" fmla="*/ 843 h 3294"/>
                <a:gd name="T32" fmla="*/ 2551 w 2573"/>
                <a:gd name="T33" fmla="*/ 935 h 3294"/>
                <a:gd name="T34" fmla="*/ 2376 w 2573"/>
                <a:gd name="T35" fmla="*/ 1178 h 3294"/>
                <a:gd name="T36" fmla="*/ 2326 w 2573"/>
                <a:gd name="T37" fmla="*/ 1480 h 3294"/>
                <a:gd name="T38" fmla="*/ 2261 w 2573"/>
                <a:gd name="T39" fmla="*/ 1539 h 3294"/>
                <a:gd name="T40" fmla="*/ 1933 w 2573"/>
                <a:gd name="T41" fmla="*/ 1874 h 3294"/>
                <a:gd name="T42" fmla="*/ 1867 w 2573"/>
                <a:gd name="T43" fmla="*/ 1933 h 3294"/>
                <a:gd name="T44" fmla="*/ 1540 w 2573"/>
                <a:gd name="T45" fmla="*/ 2267 h 3294"/>
                <a:gd name="T46" fmla="*/ 1474 w 2573"/>
                <a:gd name="T47" fmla="*/ 2326 h 3294"/>
                <a:gd name="T48" fmla="*/ 1182 w 2573"/>
                <a:gd name="T49" fmla="*/ 2377 h 3294"/>
                <a:gd name="T50" fmla="*/ 935 w 2573"/>
                <a:gd name="T51" fmla="*/ 2552 h 3294"/>
                <a:gd name="T52" fmla="*/ 843 w 2573"/>
                <a:gd name="T53" fmla="*/ 2538 h 3294"/>
                <a:gd name="T54" fmla="*/ 550 w 2573"/>
                <a:gd name="T55" fmla="*/ 2352 h 3294"/>
                <a:gd name="T56" fmla="*/ 154 w 2573"/>
                <a:gd name="T57" fmla="*/ 2521 h 3294"/>
                <a:gd name="T58" fmla="*/ 170 w 2573"/>
                <a:gd name="T59" fmla="*/ 2753 h 3294"/>
                <a:gd name="T60" fmla="*/ 363 w 2573"/>
                <a:gd name="T61" fmla="*/ 2882 h 3294"/>
                <a:gd name="T62" fmla="*/ 583 w 2573"/>
                <a:gd name="T63" fmla="*/ 2808 h 3294"/>
                <a:gd name="T64" fmla="*/ 853 w 2573"/>
                <a:gd name="T65" fmla="*/ 2653 h 3294"/>
                <a:gd name="T66" fmla="*/ 1120 w 2573"/>
                <a:gd name="T67" fmla="*/ 2730 h 3294"/>
                <a:gd name="T68" fmla="*/ 1258 w 2573"/>
                <a:gd name="T69" fmla="*/ 2978 h 3294"/>
                <a:gd name="T70" fmla="*/ 1182 w 2573"/>
                <a:gd name="T71" fmla="*/ 3247 h 3294"/>
                <a:gd name="T72" fmla="*/ 1078 w 2573"/>
                <a:gd name="T73" fmla="*/ 3279 h 3294"/>
                <a:gd name="T74" fmla="*/ 1121 w 2573"/>
                <a:gd name="T75" fmla="*/ 3148 h 3294"/>
                <a:gd name="T76" fmla="*/ 1137 w 2573"/>
                <a:gd name="T77" fmla="*/ 2920 h 3294"/>
                <a:gd name="T78" fmla="*/ 960 w 2573"/>
                <a:gd name="T79" fmla="*/ 2764 h 3294"/>
                <a:gd name="T80" fmla="*/ 734 w 2573"/>
                <a:gd name="T81" fmla="*/ 2809 h 3294"/>
                <a:gd name="T82" fmla="*/ 479 w 2573"/>
                <a:gd name="T83" fmla="*/ 2981 h 3294"/>
                <a:gd name="T84" fmla="*/ 203 w 2573"/>
                <a:gd name="T85" fmla="*/ 2934 h 3294"/>
                <a:gd name="T86" fmla="*/ 39 w 2573"/>
                <a:gd name="T87" fmla="*/ 2705 h 3294"/>
                <a:gd name="T88" fmla="*/ 85 w 2573"/>
                <a:gd name="T89" fmla="*/ 2427 h 3294"/>
                <a:gd name="T90" fmla="*/ 196 w 2573"/>
                <a:gd name="T91" fmla="*/ 1965 h 3294"/>
                <a:gd name="T92" fmla="*/ 21 w 2573"/>
                <a:gd name="T93" fmla="*/ 1723 h 3294"/>
                <a:gd name="T94" fmla="*/ 35 w 2573"/>
                <a:gd name="T95" fmla="*/ 1631 h 3294"/>
                <a:gd name="T96" fmla="*/ 221 w 2573"/>
                <a:gd name="T97" fmla="*/ 1340 h 3294"/>
                <a:gd name="T98" fmla="*/ 247 w 2573"/>
                <a:gd name="T99" fmla="*/ 1078 h 3294"/>
                <a:gd name="T100" fmla="*/ 336 w 2573"/>
                <a:gd name="T101" fmla="*/ 1049 h 3294"/>
                <a:gd name="T102" fmla="*/ 645 w 2573"/>
                <a:gd name="T103" fmla="*/ 668 h 3294"/>
                <a:gd name="T104" fmla="*/ 790 w 2573"/>
                <a:gd name="T105" fmla="*/ 717 h 3294"/>
                <a:gd name="T106" fmla="*/ 1048 w 2573"/>
                <a:gd name="T107" fmla="*/ 261 h 3294"/>
                <a:gd name="T108" fmla="*/ 1233 w 2573"/>
                <a:gd name="T109" fmla="*/ 286 h 3294"/>
                <a:gd name="T110" fmla="*/ 1627 w 2573"/>
                <a:gd name="T111" fmla="*/ 142 h 3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73" h="3294">
                  <a:moveTo>
                    <a:pt x="1679" y="245"/>
                  </a:moveTo>
                  <a:lnTo>
                    <a:pt x="1622" y="248"/>
                  </a:lnTo>
                  <a:lnTo>
                    <a:pt x="1566" y="255"/>
                  </a:lnTo>
                  <a:lnTo>
                    <a:pt x="1511" y="267"/>
                  </a:lnTo>
                  <a:lnTo>
                    <a:pt x="1458" y="284"/>
                  </a:lnTo>
                  <a:lnTo>
                    <a:pt x="1405" y="305"/>
                  </a:lnTo>
                  <a:lnTo>
                    <a:pt x="1356" y="331"/>
                  </a:lnTo>
                  <a:lnTo>
                    <a:pt x="1308" y="361"/>
                  </a:lnTo>
                  <a:lnTo>
                    <a:pt x="1264" y="396"/>
                  </a:lnTo>
                  <a:lnTo>
                    <a:pt x="1221" y="435"/>
                  </a:lnTo>
                  <a:lnTo>
                    <a:pt x="434" y="1221"/>
                  </a:lnTo>
                  <a:lnTo>
                    <a:pt x="395" y="1266"/>
                  </a:lnTo>
                  <a:lnTo>
                    <a:pt x="360" y="1312"/>
                  </a:lnTo>
                  <a:lnTo>
                    <a:pt x="329" y="1360"/>
                  </a:lnTo>
                  <a:lnTo>
                    <a:pt x="304" y="1410"/>
                  </a:lnTo>
                  <a:lnTo>
                    <a:pt x="283" y="1462"/>
                  </a:lnTo>
                  <a:lnTo>
                    <a:pt x="266" y="1516"/>
                  </a:lnTo>
                  <a:lnTo>
                    <a:pt x="255" y="1570"/>
                  </a:lnTo>
                  <a:lnTo>
                    <a:pt x="248" y="1625"/>
                  </a:lnTo>
                  <a:lnTo>
                    <a:pt x="245" y="1680"/>
                  </a:lnTo>
                  <a:lnTo>
                    <a:pt x="248" y="1735"/>
                  </a:lnTo>
                  <a:lnTo>
                    <a:pt x="255" y="1791"/>
                  </a:lnTo>
                  <a:lnTo>
                    <a:pt x="266" y="1845"/>
                  </a:lnTo>
                  <a:lnTo>
                    <a:pt x="283" y="1898"/>
                  </a:lnTo>
                  <a:lnTo>
                    <a:pt x="304" y="1950"/>
                  </a:lnTo>
                  <a:lnTo>
                    <a:pt x="329" y="2000"/>
                  </a:lnTo>
                  <a:lnTo>
                    <a:pt x="360" y="2049"/>
                  </a:lnTo>
                  <a:lnTo>
                    <a:pt x="395" y="2096"/>
                  </a:lnTo>
                  <a:lnTo>
                    <a:pt x="434" y="2139"/>
                  </a:lnTo>
                  <a:lnTo>
                    <a:pt x="476" y="2178"/>
                  </a:lnTo>
                  <a:lnTo>
                    <a:pt x="522" y="2212"/>
                  </a:lnTo>
                  <a:lnTo>
                    <a:pt x="570" y="2242"/>
                  </a:lnTo>
                  <a:lnTo>
                    <a:pt x="619" y="2268"/>
                  </a:lnTo>
                  <a:lnTo>
                    <a:pt x="671" y="2290"/>
                  </a:lnTo>
                  <a:lnTo>
                    <a:pt x="724" y="2306"/>
                  </a:lnTo>
                  <a:lnTo>
                    <a:pt x="779" y="2318"/>
                  </a:lnTo>
                  <a:lnTo>
                    <a:pt x="836" y="2326"/>
                  </a:lnTo>
                  <a:lnTo>
                    <a:pt x="893" y="2328"/>
                  </a:lnTo>
                  <a:lnTo>
                    <a:pt x="950" y="2326"/>
                  </a:lnTo>
                  <a:lnTo>
                    <a:pt x="1006" y="2318"/>
                  </a:lnTo>
                  <a:lnTo>
                    <a:pt x="1061" y="2306"/>
                  </a:lnTo>
                  <a:lnTo>
                    <a:pt x="1114" y="2290"/>
                  </a:lnTo>
                  <a:lnTo>
                    <a:pt x="1167" y="2268"/>
                  </a:lnTo>
                  <a:lnTo>
                    <a:pt x="1217" y="2242"/>
                  </a:lnTo>
                  <a:lnTo>
                    <a:pt x="1264" y="2212"/>
                  </a:lnTo>
                  <a:lnTo>
                    <a:pt x="1309" y="2178"/>
                  </a:lnTo>
                  <a:lnTo>
                    <a:pt x="1351" y="2139"/>
                  </a:lnTo>
                  <a:lnTo>
                    <a:pt x="2138" y="1352"/>
                  </a:lnTo>
                  <a:lnTo>
                    <a:pt x="2178" y="1309"/>
                  </a:lnTo>
                  <a:lnTo>
                    <a:pt x="2213" y="1263"/>
                  </a:lnTo>
                  <a:lnTo>
                    <a:pt x="2243" y="1213"/>
                  </a:lnTo>
                  <a:lnTo>
                    <a:pt x="2269" y="1163"/>
                  </a:lnTo>
                  <a:lnTo>
                    <a:pt x="2290" y="1111"/>
                  </a:lnTo>
                  <a:lnTo>
                    <a:pt x="2306" y="1058"/>
                  </a:lnTo>
                  <a:lnTo>
                    <a:pt x="2318" y="1004"/>
                  </a:lnTo>
                  <a:lnTo>
                    <a:pt x="2325" y="948"/>
                  </a:lnTo>
                  <a:lnTo>
                    <a:pt x="2327" y="893"/>
                  </a:lnTo>
                  <a:lnTo>
                    <a:pt x="2325" y="838"/>
                  </a:lnTo>
                  <a:lnTo>
                    <a:pt x="2318" y="783"/>
                  </a:lnTo>
                  <a:lnTo>
                    <a:pt x="2306" y="729"/>
                  </a:lnTo>
                  <a:lnTo>
                    <a:pt x="2290" y="675"/>
                  </a:lnTo>
                  <a:lnTo>
                    <a:pt x="2269" y="623"/>
                  </a:lnTo>
                  <a:lnTo>
                    <a:pt x="2243" y="573"/>
                  </a:lnTo>
                  <a:lnTo>
                    <a:pt x="2213" y="525"/>
                  </a:lnTo>
                  <a:lnTo>
                    <a:pt x="2178" y="479"/>
                  </a:lnTo>
                  <a:lnTo>
                    <a:pt x="2138" y="435"/>
                  </a:lnTo>
                  <a:lnTo>
                    <a:pt x="2096" y="396"/>
                  </a:lnTo>
                  <a:lnTo>
                    <a:pt x="2050" y="361"/>
                  </a:lnTo>
                  <a:lnTo>
                    <a:pt x="2003" y="331"/>
                  </a:lnTo>
                  <a:lnTo>
                    <a:pt x="1953" y="305"/>
                  </a:lnTo>
                  <a:lnTo>
                    <a:pt x="1902" y="284"/>
                  </a:lnTo>
                  <a:lnTo>
                    <a:pt x="1848" y="267"/>
                  </a:lnTo>
                  <a:lnTo>
                    <a:pt x="1793" y="255"/>
                  </a:lnTo>
                  <a:lnTo>
                    <a:pt x="1736" y="248"/>
                  </a:lnTo>
                  <a:lnTo>
                    <a:pt x="1679" y="245"/>
                  </a:lnTo>
                  <a:close/>
                  <a:moveTo>
                    <a:pt x="1679" y="0"/>
                  </a:moveTo>
                  <a:lnTo>
                    <a:pt x="1696" y="2"/>
                  </a:lnTo>
                  <a:lnTo>
                    <a:pt x="1710" y="10"/>
                  </a:lnTo>
                  <a:lnTo>
                    <a:pt x="1721" y="21"/>
                  </a:lnTo>
                  <a:lnTo>
                    <a:pt x="1729" y="36"/>
                  </a:lnTo>
                  <a:lnTo>
                    <a:pt x="1732" y="52"/>
                  </a:lnTo>
                  <a:lnTo>
                    <a:pt x="1732" y="142"/>
                  </a:lnTo>
                  <a:lnTo>
                    <a:pt x="1793" y="149"/>
                  </a:lnTo>
                  <a:lnTo>
                    <a:pt x="1853" y="160"/>
                  </a:lnTo>
                  <a:lnTo>
                    <a:pt x="1911" y="176"/>
                  </a:lnTo>
                  <a:lnTo>
                    <a:pt x="1968" y="197"/>
                  </a:lnTo>
                  <a:lnTo>
                    <a:pt x="2022" y="222"/>
                  </a:lnTo>
                  <a:lnTo>
                    <a:pt x="2075" y="252"/>
                  </a:lnTo>
                  <a:lnTo>
                    <a:pt x="2126" y="286"/>
                  </a:lnTo>
                  <a:lnTo>
                    <a:pt x="2174" y="325"/>
                  </a:lnTo>
                  <a:lnTo>
                    <a:pt x="2237" y="261"/>
                  </a:lnTo>
                  <a:lnTo>
                    <a:pt x="2250" y="252"/>
                  </a:lnTo>
                  <a:lnTo>
                    <a:pt x="2266" y="247"/>
                  </a:lnTo>
                  <a:lnTo>
                    <a:pt x="2282" y="247"/>
                  </a:lnTo>
                  <a:lnTo>
                    <a:pt x="2297" y="252"/>
                  </a:lnTo>
                  <a:lnTo>
                    <a:pt x="2311" y="261"/>
                  </a:lnTo>
                  <a:lnTo>
                    <a:pt x="2321" y="275"/>
                  </a:lnTo>
                  <a:lnTo>
                    <a:pt x="2326" y="291"/>
                  </a:lnTo>
                  <a:lnTo>
                    <a:pt x="2326" y="307"/>
                  </a:lnTo>
                  <a:lnTo>
                    <a:pt x="2321" y="322"/>
                  </a:lnTo>
                  <a:lnTo>
                    <a:pt x="2311" y="336"/>
                  </a:lnTo>
                  <a:lnTo>
                    <a:pt x="2248" y="399"/>
                  </a:lnTo>
                  <a:lnTo>
                    <a:pt x="2287" y="448"/>
                  </a:lnTo>
                  <a:lnTo>
                    <a:pt x="2321" y="500"/>
                  </a:lnTo>
                  <a:lnTo>
                    <a:pt x="2351" y="553"/>
                  </a:lnTo>
                  <a:lnTo>
                    <a:pt x="2376" y="608"/>
                  </a:lnTo>
                  <a:lnTo>
                    <a:pt x="2397" y="664"/>
                  </a:lnTo>
                  <a:lnTo>
                    <a:pt x="2412" y="723"/>
                  </a:lnTo>
                  <a:lnTo>
                    <a:pt x="2424" y="782"/>
                  </a:lnTo>
                  <a:lnTo>
                    <a:pt x="2431" y="841"/>
                  </a:lnTo>
                  <a:lnTo>
                    <a:pt x="2520" y="841"/>
                  </a:lnTo>
                  <a:lnTo>
                    <a:pt x="2537" y="843"/>
                  </a:lnTo>
                  <a:lnTo>
                    <a:pt x="2551" y="851"/>
                  </a:lnTo>
                  <a:lnTo>
                    <a:pt x="2563" y="862"/>
                  </a:lnTo>
                  <a:lnTo>
                    <a:pt x="2570" y="877"/>
                  </a:lnTo>
                  <a:lnTo>
                    <a:pt x="2573" y="893"/>
                  </a:lnTo>
                  <a:lnTo>
                    <a:pt x="2570" y="910"/>
                  </a:lnTo>
                  <a:lnTo>
                    <a:pt x="2563" y="924"/>
                  </a:lnTo>
                  <a:lnTo>
                    <a:pt x="2551" y="935"/>
                  </a:lnTo>
                  <a:lnTo>
                    <a:pt x="2537" y="943"/>
                  </a:lnTo>
                  <a:lnTo>
                    <a:pt x="2520" y="946"/>
                  </a:lnTo>
                  <a:lnTo>
                    <a:pt x="2431" y="946"/>
                  </a:lnTo>
                  <a:lnTo>
                    <a:pt x="2424" y="1006"/>
                  </a:lnTo>
                  <a:lnTo>
                    <a:pt x="2412" y="1064"/>
                  </a:lnTo>
                  <a:lnTo>
                    <a:pt x="2397" y="1122"/>
                  </a:lnTo>
                  <a:lnTo>
                    <a:pt x="2376" y="1178"/>
                  </a:lnTo>
                  <a:lnTo>
                    <a:pt x="2351" y="1233"/>
                  </a:lnTo>
                  <a:lnTo>
                    <a:pt x="2321" y="1288"/>
                  </a:lnTo>
                  <a:lnTo>
                    <a:pt x="2287" y="1339"/>
                  </a:lnTo>
                  <a:lnTo>
                    <a:pt x="2248" y="1388"/>
                  </a:lnTo>
                  <a:lnTo>
                    <a:pt x="2311" y="1451"/>
                  </a:lnTo>
                  <a:lnTo>
                    <a:pt x="2321" y="1464"/>
                  </a:lnTo>
                  <a:lnTo>
                    <a:pt x="2326" y="1480"/>
                  </a:lnTo>
                  <a:lnTo>
                    <a:pt x="2326" y="1496"/>
                  </a:lnTo>
                  <a:lnTo>
                    <a:pt x="2321" y="1512"/>
                  </a:lnTo>
                  <a:lnTo>
                    <a:pt x="2311" y="1526"/>
                  </a:lnTo>
                  <a:lnTo>
                    <a:pt x="2300" y="1534"/>
                  </a:lnTo>
                  <a:lnTo>
                    <a:pt x="2287" y="1539"/>
                  </a:lnTo>
                  <a:lnTo>
                    <a:pt x="2274" y="1541"/>
                  </a:lnTo>
                  <a:lnTo>
                    <a:pt x="2261" y="1539"/>
                  </a:lnTo>
                  <a:lnTo>
                    <a:pt x="2248" y="1534"/>
                  </a:lnTo>
                  <a:lnTo>
                    <a:pt x="2237" y="1526"/>
                  </a:lnTo>
                  <a:lnTo>
                    <a:pt x="2175" y="1463"/>
                  </a:lnTo>
                  <a:lnTo>
                    <a:pt x="1856" y="1782"/>
                  </a:lnTo>
                  <a:lnTo>
                    <a:pt x="1918" y="1845"/>
                  </a:lnTo>
                  <a:lnTo>
                    <a:pt x="1928" y="1858"/>
                  </a:lnTo>
                  <a:lnTo>
                    <a:pt x="1933" y="1874"/>
                  </a:lnTo>
                  <a:lnTo>
                    <a:pt x="1933" y="1890"/>
                  </a:lnTo>
                  <a:lnTo>
                    <a:pt x="1928" y="1905"/>
                  </a:lnTo>
                  <a:lnTo>
                    <a:pt x="1918" y="1919"/>
                  </a:lnTo>
                  <a:lnTo>
                    <a:pt x="1907" y="1927"/>
                  </a:lnTo>
                  <a:lnTo>
                    <a:pt x="1894" y="1933"/>
                  </a:lnTo>
                  <a:lnTo>
                    <a:pt x="1881" y="1934"/>
                  </a:lnTo>
                  <a:lnTo>
                    <a:pt x="1867" y="1933"/>
                  </a:lnTo>
                  <a:lnTo>
                    <a:pt x="1855" y="1927"/>
                  </a:lnTo>
                  <a:lnTo>
                    <a:pt x="1844" y="1919"/>
                  </a:lnTo>
                  <a:lnTo>
                    <a:pt x="1782" y="1857"/>
                  </a:lnTo>
                  <a:lnTo>
                    <a:pt x="1463" y="2176"/>
                  </a:lnTo>
                  <a:lnTo>
                    <a:pt x="1525" y="2238"/>
                  </a:lnTo>
                  <a:lnTo>
                    <a:pt x="1535" y="2251"/>
                  </a:lnTo>
                  <a:lnTo>
                    <a:pt x="1540" y="2267"/>
                  </a:lnTo>
                  <a:lnTo>
                    <a:pt x="1540" y="2283"/>
                  </a:lnTo>
                  <a:lnTo>
                    <a:pt x="1535" y="2298"/>
                  </a:lnTo>
                  <a:lnTo>
                    <a:pt x="1525" y="2312"/>
                  </a:lnTo>
                  <a:lnTo>
                    <a:pt x="1514" y="2320"/>
                  </a:lnTo>
                  <a:lnTo>
                    <a:pt x="1501" y="2326"/>
                  </a:lnTo>
                  <a:lnTo>
                    <a:pt x="1488" y="2327"/>
                  </a:lnTo>
                  <a:lnTo>
                    <a:pt x="1474" y="2326"/>
                  </a:lnTo>
                  <a:lnTo>
                    <a:pt x="1462" y="2320"/>
                  </a:lnTo>
                  <a:lnTo>
                    <a:pt x="1451" y="2312"/>
                  </a:lnTo>
                  <a:lnTo>
                    <a:pt x="1387" y="2249"/>
                  </a:lnTo>
                  <a:lnTo>
                    <a:pt x="1339" y="2287"/>
                  </a:lnTo>
                  <a:lnTo>
                    <a:pt x="1289" y="2321"/>
                  </a:lnTo>
                  <a:lnTo>
                    <a:pt x="1236" y="2352"/>
                  </a:lnTo>
                  <a:lnTo>
                    <a:pt x="1182" y="2377"/>
                  </a:lnTo>
                  <a:lnTo>
                    <a:pt x="1124" y="2398"/>
                  </a:lnTo>
                  <a:lnTo>
                    <a:pt x="1066" y="2414"/>
                  </a:lnTo>
                  <a:lnTo>
                    <a:pt x="1006" y="2426"/>
                  </a:lnTo>
                  <a:lnTo>
                    <a:pt x="946" y="2432"/>
                  </a:lnTo>
                  <a:lnTo>
                    <a:pt x="946" y="2521"/>
                  </a:lnTo>
                  <a:lnTo>
                    <a:pt x="943" y="2538"/>
                  </a:lnTo>
                  <a:lnTo>
                    <a:pt x="935" y="2552"/>
                  </a:lnTo>
                  <a:lnTo>
                    <a:pt x="924" y="2564"/>
                  </a:lnTo>
                  <a:lnTo>
                    <a:pt x="910" y="2571"/>
                  </a:lnTo>
                  <a:lnTo>
                    <a:pt x="893" y="2574"/>
                  </a:lnTo>
                  <a:lnTo>
                    <a:pt x="877" y="2571"/>
                  </a:lnTo>
                  <a:lnTo>
                    <a:pt x="862" y="2564"/>
                  </a:lnTo>
                  <a:lnTo>
                    <a:pt x="851" y="2552"/>
                  </a:lnTo>
                  <a:lnTo>
                    <a:pt x="843" y="2538"/>
                  </a:lnTo>
                  <a:lnTo>
                    <a:pt x="841" y="2521"/>
                  </a:lnTo>
                  <a:lnTo>
                    <a:pt x="841" y="2432"/>
                  </a:lnTo>
                  <a:lnTo>
                    <a:pt x="779" y="2426"/>
                  </a:lnTo>
                  <a:lnTo>
                    <a:pt x="719" y="2414"/>
                  </a:lnTo>
                  <a:lnTo>
                    <a:pt x="661" y="2398"/>
                  </a:lnTo>
                  <a:lnTo>
                    <a:pt x="605" y="2377"/>
                  </a:lnTo>
                  <a:lnTo>
                    <a:pt x="550" y="2352"/>
                  </a:lnTo>
                  <a:lnTo>
                    <a:pt x="497" y="2321"/>
                  </a:lnTo>
                  <a:lnTo>
                    <a:pt x="446" y="2287"/>
                  </a:lnTo>
                  <a:lnTo>
                    <a:pt x="399" y="2249"/>
                  </a:lnTo>
                  <a:lnTo>
                    <a:pt x="212" y="2436"/>
                  </a:lnTo>
                  <a:lnTo>
                    <a:pt x="189" y="2462"/>
                  </a:lnTo>
                  <a:lnTo>
                    <a:pt x="170" y="2491"/>
                  </a:lnTo>
                  <a:lnTo>
                    <a:pt x="154" y="2521"/>
                  </a:lnTo>
                  <a:lnTo>
                    <a:pt x="143" y="2553"/>
                  </a:lnTo>
                  <a:lnTo>
                    <a:pt x="137" y="2587"/>
                  </a:lnTo>
                  <a:lnTo>
                    <a:pt x="134" y="2623"/>
                  </a:lnTo>
                  <a:lnTo>
                    <a:pt x="137" y="2657"/>
                  </a:lnTo>
                  <a:lnTo>
                    <a:pt x="143" y="2691"/>
                  </a:lnTo>
                  <a:lnTo>
                    <a:pt x="154" y="2723"/>
                  </a:lnTo>
                  <a:lnTo>
                    <a:pt x="170" y="2753"/>
                  </a:lnTo>
                  <a:lnTo>
                    <a:pt x="189" y="2782"/>
                  </a:lnTo>
                  <a:lnTo>
                    <a:pt x="212" y="2808"/>
                  </a:lnTo>
                  <a:lnTo>
                    <a:pt x="238" y="2831"/>
                  </a:lnTo>
                  <a:lnTo>
                    <a:pt x="267" y="2850"/>
                  </a:lnTo>
                  <a:lnTo>
                    <a:pt x="297" y="2865"/>
                  </a:lnTo>
                  <a:lnTo>
                    <a:pt x="329" y="2876"/>
                  </a:lnTo>
                  <a:lnTo>
                    <a:pt x="363" y="2882"/>
                  </a:lnTo>
                  <a:lnTo>
                    <a:pt x="397" y="2884"/>
                  </a:lnTo>
                  <a:lnTo>
                    <a:pt x="432" y="2882"/>
                  </a:lnTo>
                  <a:lnTo>
                    <a:pt x="465" y="2876"/>
                  </a:lnTo>
                  <a:lnTo>
                    <a:pt x="499" y="2865"/>
                  </a:lnTo>
                  <a:lnTo>
                    <a:pt x="529" y="2850"/>
                  </a:lnTo>
                  <a:lnTo>
                    <a:pt x="557" y="2831"/>
                  </a:lnTo>
                  <a:lnTo>
                    <a:pt x="583" y="2808"/>
                  </a:lnTo>
                  <a:lnTo>
                    <a:pt x="633" y="2758"/>
                  </a:lnTo>
                  <a:lnTo>
                    <a:pt x="665" y="2730"/>
                  </a:lnTo>
                  <a:lnTo>
                    <a:pt x="699" y="2706"/>
                  </a:lnTo>
                  <a:lnTo>
                    <a:pt x="735" y="2686"/>
                  </a:lnTo>
                  <a:lnTo>
                    <a:pt x="773" y="2671"/>
                  </a:lnTo>
                  <a:lnTo>
                    <a:pt x="813" y="2660"/>
                  </a:lnTo>
                  <a:lnTo>
                    <a:pt x="853" y="2653"/>
                  </a:lnTo>
                  <a:lnTo>
                    <a:pt x="893" y="2651"/>
                  </a:lnTo>
                  <a:lnTo>
                    <a:pt x="933" y="2653"/>
                  </a:lnTo>
                  <a:lnTo>
                    <a:pt x="973" y="2660"/>
                  </a:lnTo>
                  <a:lnTo>
                    <a:pt x="1012" y="2671"/>
                  </a:lnTo>
                  <a:lnTo>
                    <a:pt x="1050" y="2686"/>
                  </a:lnTo>
                  <a:lnTo>
                    <a:pt x="1086" y="2706"/>
                  </a:lnTo>
                  <a:lnTo>
                    <a:pt x="1120" y="2730"/>
                  </a:lnTo>
                  <a:lnTo>
                    <a:pt x="1153" y="2758"/>
                  </a:lnTo>
                  <a:lnTo>
                    <a:pt x="1182" y="2790"/>
                  </a:lnTo>
                  <a:lnTo>
                    <a:pt x="1206" y="2825"/>
                  </a:lnTo>
                  <a:lnTo>
                    <a:pt x="1226" y="2861"/>
                  </a:lnTo>
                  <a:lnTo>
                    <a:pt x="1241" y="2900"/>
                  </a:lnTo>
                  <a:lnTo>
                    <a:pt x="1252" y="2939"/>
                  </a:lnTo>
                  <a:lnTo>
                    <a:pt x="1258" y="2978"/>
                  </a:lnTo>
                  <a:lnTo>
                    <a:pt x="1261" y="3019"/>
                  </a:lnTo>
                  <a:lnTo>
                    <a:pt x="1258" y="3059"/>
                  </a:lnTo>
                  <a:lnTo>
                    <a:pt x="1252" y="3099"/>
                  </a:lnTo>
                  <a:lnTo>
                    <a:pt x="1241" y="3138"/>
                  </a:lnTo>
                  <a:lnTo>
                    <a:pt x="1226" y="3176"/>
                  </a:lnTo>
                  <a:lnTo>
                    <a:pt x="1206" y="3213"/>
                  </a:lnTo>
                  <a:lnTo>
                    <a:pt x="1182" y="3247"/>
                  </a:lnTo>
                  <a:lnTo>
                    <a:pt x="1153" y="3279"/>
                  </a:lnTo>
                  <a:lnTo>
                    <a:pt x="1142" y="3287"/>
                  </a:lnTo>
                  <a:lnTo>
                    <a:pt x="1130" y="3293"/>
                  </a:lnTo>
                  <a:lnTo>
                    <a:pt x="1115" y="3294"/>
                  </a:lnTo>
                  <a:lnTo>
                    <a:pt x="1102" y="3293"/>
                  </a:lnTo>
                  <a:lnTo>
                    <a:pt x="1089" y="3287"/>
                  </a:lnTo>
                  <a:lnTo>
                    <a:pt x="1078" y="3279"/>
                  </a:lnTo>
                  <a:lnTo>
                    <a:pt x="1068" y="3265"/>
                  </a:lnTo>
                  <a:lnTo>
                    <a:pt x="1064" y="3250"/>
                  </a:lnTo>
                  <a:lnTo>
                    <a:pt x="1064" y="3234"/>
                  </a:lnTo>
                  <a:lnTo>
                    <a:pt x="1068" y="3218"/>
                  </a:lnTo>
                  <a:lnTo>
                    <a:pt x="1078" y="3205"/>
                  </a:lnTo>
                  <a:lnTo>
                    <a:pt x="1102" y="3178"/>
                  </a:lnTo>
                  <a:lnTo>
                    <a:pt x="1121" y="3148"/>
                  </a:lnTo>
                  <a:lnTo>
                    <a:pt x="1137" y="3117"/>
                  </a:lnTo>
                  <a:lnTo>
                    <a:pt x="1147" y="3085"/>
                  </a:lnTo>
                  <a:lnTo>
                    <a:pt x="1154" y="3052"/>
                  </a:lnTo>
                  <a:lnTo>
                    <a:pt x="1156" y="3019"/>
                  </a:lnTo>
                  <a:lnTo>
                    <a:pt x="1154" y="2985"/>
                  </a:lnTo>
                  <a:lnTo>
                    <a:pt x="1147" y="2952"/>
                  </a:lnTo>
                  <a:lnTo>
                    <a:pt x="1137" y="2920"/>
                  </a:lnTo>
                  <a:lnTo>
                    <a:pt x="1121" y="2888"/>
                  </a:lnTo>
                  <a:lnTo>
                    <a:pt x="1102" y="2859"/>
                  </a:lnTo>
                  <a:lnTo>
                    <a:pt x="1078" y="2832"/>
                  </a:lnTo>
                  <a:lnTo>
                    <a:pt x="1052" y="2809"/>
                  </a:lnTo>
                  <a:lnTo>
                    <a:pt x="1023" y="2790"/>
                  </a:lnTo>
                  <a:lnTo>
                    <a:pt x="992" y="2775"/>
                  </a:lnTo>
                  <a:lnTo>
                    <a:pt x="960" y="2764"/>
                  </a:lnTo>
                  <a:lnTo>
                    <a:pt x="927" y="2758"/>
                  </a:lnTo>
                  <a:lnTo>
                    <a:pt x="893" y="2756"/>
                  </a:lnTo>
                  <a:lnTo>
                    <a:pt x="860" y="2758"/>
                  </a:lnTo>
                  <a:lnTo>
                    <a:pt x="827" y="2764"/>
                  </a:lnTo>
                  <a:lnTo>
                    <a:pt x="794" y="2775"/>
                  </a:lnTo>
                  <a:lnTo>
                    <a:pt x="763" y="2790"/>
                  </a:lnTo>
                  <a:lnTo>
                    <a:pt x="734" y="2809"/>
                  </a:lnTo>
                  <a:lnTo>
                    <a:pt x="707" y="2832"/>
                  </a:lnTo>
                  <a:lnTo>
                    <a:pt x="658" y="2882"/>
                  </a:lnTo>
                  <a:lnTo>
                    <a:pt x="627" y="2911"/>
                  </a:lnTo>
                  <a:lnTo>
                    <a:pt x="593" y="2934"/>
                  </a:lnTo>
                  <a:lnTo>
                    <a:pt x="557" y="2954"/>
                  </a:lnTo>
                  <a:lnTo>
                    <a:pt x="520" y="2970"/>
                  </a:lnTo>
                  <a:lnTo>
                    <a:pt x="479" y="2981"/>
                  </a:lnTo>
                  <a:lnTo>
                    <a:pt x="439" y="2988"/>
                  </a:lnTo>
                  <a:lnTo>
                    <a:pt x="397" y="2990"/>
                  </a:lnTo>
                  <a:lnTo>
                    <a:pt x="356" y="2988"/>
                  </a:lnTo>
                  <a:lnTo>
                    <a:pt x="315" y="2981"/>
                  </a:lnTo>
                  <a:lnTo>
                    <a:pt x="276" y="2970"/>
                  </a:lnTo>
                  <a:lnTo>
                    <a:pt x="238" y="2954"/>
                  </a:lnTo>
                  <a:lnTo>
                    <a:pt x="203" y="2934"/>
                  </a:lnTo>
                  <a:lnTo>
                    <a:pt x="169" y="2911"/>
                  </a:lnTo>
                  <a:lnTo>
                    <a:pt x="137" y="2882"/>
                  </a:lnTo>
                  <a:lnTo>
                    <a:pt x="109" y="2851"/>
                  </a:lnTo>
                  <a:lnTo>
                    <a:pt x="85" y="2817"/>
                  </a:lnTo>
                  <a:lnTo>
                    <a:pt x="66" y="2782"/>
                  </a:lnTo>
                  <a:lnTo>
                    <a:pt x="50" y="2744"/>
                  </a:lnTo>
                  <a:lnTo>
                    <a:pt x="39" y="2705"/>
                  </a:lnTo>
                  <a:lnTo>
                    <a:pt x="32" y="2664"/>
                  </a:lnTo>
                  <a:lnTo>
                    <a:pt x="30" y="2623"/>
                  </a:lnTo>
                  <a:lnTo>
                    <a:pt x="32" y="2580"/>
                  </a:lnTo>
                  <a:lnTo>
                    <a:pt x="39" y="2539"/>
                  </a:lnTo>
                  <a:lnTo>
                    <a:pt x="50" y="2500"/>
                  </a:lnTo>
                  <a:lnTo>
                    <a:pt x="66" y="2463"/>
                  </a:lnTo>
                  <a:lnTo>
                    <a:pt x="85" y="2427"/>
                  </a:lnTo>
                  <a:lnTo>
                    <a:pt x="109" y="2393"/>
                  </a:lnTo>
                  <a:lnTo>
                    <a:pt x="137" y="2362"/>
                  </a:lnTo>
                  <a:lnTo>
                    <a:pt x="325" y="2175"/>
                  </a:lnTo>
                  <a:lnTo>
                    <a:pt x="285" y="2126"/>
                  </a:lnTo>
                  <a:lnTo>
                    <a:pt x="251" y="2075"/>
                  </a:lnTo>
                  <a:lnTo>
                    <a:pt x="221" y="2021"/>
                  </a:lnTo>
                  <a:lnTo>
                    <a:pt x="196" y="1965"/>
                  </a:lnTo>
                  <a:lnTo>
                    <a:pt x="176" y="1909"/>
                  </a:lnTo>
                  <a:lnTo>
                    <a:pt x="159" y="1851"/>
                  </a:lnTo>
                  <a:lnTo>
                    <a:pt x="148" y="1793"/>
                  </a:lnTo>
                  <a:lnTo>
                    <a:pt x="142" y="1733"/>
                  </a:lnTo>
                  <a:lnTo>
                    <a:pt x="52" y="1733"/>
                  </a:lnTo>
                  <a:lnTo>
                    <a:pt x="35" y="1730"/>
                  </a:lnTo>
                  <a:lnTo>
                    <a:pt x="21" y="1723"/>
                  </a:lnTo>
                  <a:lnTo>
                    <a:pt x="10" y="1711"/>
                  </a:lnTo>
                  <a:lnTo>
                    <a:pt x="2" y="1697"/>
                  </a:lnTo>
                  <a:lnTo>
                    <a:pt x="0" y="1680"/>
                  </a:lnTo>
                  <a:lnTo>
                    <a:pt x="2" y="1664"/>
                  </a:lnTo>
                  <a:lnTo>
                    <a:pt x="10" y="1649"/>
                  </a:lnTo>
                  <a:lnTo>
                    <a:pt x="21" y="1638"/>
                  </a:lnTo>
                  <a:lnTo>
                    <a:pt x="35" y="1631"/>
                  </a:lnTo>
                  <a:lnTo>
                    <a:pt x="52" y="1628"/>
                  </a:lnTo>
                  <a:lnTo>
                    <a:pt x="142" y="1628"/>
                  </a:lnTo>
                  <a:lnTo>
                    <a:pt x="148" y="1569"/>
                  </a:lnTo>
                  <a:lnTo>
                    <a:pt x="159" y="1509"/>
                  </a:lnTo>
                  <a:lnTo>
                    <a:pt x="176" y="1452"/>
                  </a:lnTo>
                  <a:lnTo>
                    <a:pt x="196" y="1395"/>
                  </a:lnTo>
                  <a:lnTo>
                    <a:pt x="221" y="1340"/>
                  </a:lnTo>
                  <a:lnTo>
                    <a:pt x="251" y="1287"/>
                  </a:lnTo>
                  <a:lnTo>
                    <a:pt x="285" y="1236"/>
                  </a:lnTo>
                  <a:lnTo>
                    <a:pt x="325" y="1186"/>
                  </a:lnTo>
                  <a:lnTo>
                    <a:pt x="261" y="1123"/>
                  </a:lnTo>
                  <a:lnTo>
                    <a:pt x="252" y="1109"/>
                  </a:lnTo>
                  <a:lnTo>
                    <a:pt x="247" y="1094"/>
                  </a:lnTo>
                  <a:lnTo>
                    <a:pt x="247" y="1078"/>
                  </a:lnTo>
                  <a:lnTo>
                    <a:pt x="252" y="1062"/>
                  </a:lnTo>
                  <a:lnTo>
                    <a:pt x="261" y="1049"/>
                  </a:lnTo>
                  <a:lnTo>
                    <a:pt x="275" y="1039"/>
                  </a:lnTo>
                  <a:lnTo>
                    <a:pt x="291" y="1034"/>
                  </a:lnTo>
                  <a:lnTo>
                    <a:pt x="307" y="1034"/>
                  </a:lnTo>
                  <a:lnTo>
                    <a:pt x="322" y="1039"/>
                  </a:lnTo>
                  <a:lnTo>
                    <a:pt x="336" y="1049"/>
                  </a:lnTo>
                  <a:lnTo>
                    <a:pt x="397" y="1110"/>
                  </a:lnTo>
                  <a:lnTo>
                    <a:pt x="716" y="791"/>
                  </a:lnTo>
                  <a:lnTo>
                    <a:pt x="655" y="730"/>
                  </a:lnTo>
                  <a:lnTo>
                    <a:pt x="645" y="716"/>
                  </a:lnTo>
                  <a:lnTo>
                    <a:pt x="640" y="701"/>
                  </a:lnTo>
                  <a:lnTo>
                    <a:pt x="640" y="685"/>
                  </a:lnTo>
                  <a:lnTo>
                    <a:pt x="645" y="668"/>
                  </a:lnTo>
                  <a:lnTo>
                    <a:pt x="655" y="655"/>
                  </a:lnTo>
                  <a:lnTo>
                    <a:pt x="668" y="645"/>
                  </a:lnTo>
                  <a:lnTo>
                    <a:pt x="684" y="640"/>
                  </a:lnTo>
                  <a:lnTo>
                    <a:pt x="700" y="640"/>
                  </a:lnTo>
                  <a:lnTo>
                    <a:pt x="715" y="645"/>
                  </a:lnTo>
                  <a:lnTo>
                    <a:pt x="729" y="655"/>
                  </a:lnTo>
                  <a:lnTo>
                    <a:pt x="790" y="717"/>
                  </a:lnTo>
                  <a:lnTo>
                    <a:pt x="1109" y="397"/>
                  </a:lnTo>
                  <a:lnTo>
                    <a:pt x="1048" y="336"/>
                  </a:lnTo>
                  <a:lnTo>
                    <a:pt x="1038" y="322"/>
                  </a:lnTo>
                  <a:lnTo>
                    <a:pt x="1033" y="307"/>
                  </a:lnTo>
                  <a:lnTo>
                    <a:pt x="1033" y="291"/>
                  </a:lnTo>
                  <a:lnTo>
                    <a:pt x="1038" y="275"/>
                  </a:lnTo>
                  <a:lnTo>
                    <a:pt x="1048" y="261"/>
                  </a:lnTo>
                  <a:lnTo>
                    <a:pt x="1061" y="252"/>
                  </a:lnTo>
                  <a:lnTo>
                    <a:pt x="1077" y="247"/>
                  </a:lnTo>
                  <a:lnTo>
                    <a:pt x="1093" y="247"/>
                  </a:lnTo>
                  <a:lnTo>
                    <a:pt x="1108" y="252"/>
                  </a:lnTo>
                  <a:lnTo>
                    <a:pt x="1122" y="261"/>
                  </a:lnTo>
                  <a:lnTo>
                    <a:pt x="1186" y="325"/>
                  </a:lnTo>
                  <a:lnTo>
                    <a:pt x="1233" y="286"/>
                  </a:lnTo>
                  <a:lnTo>
                    <a:pt x="1284" y="252"/>
                  </a:lnTo>
                  <a:lnTo>
                    <a:pt x="1336" y="222"/>
                  </a:lnTo>
                  <a:lnTo>
                    <a:pt x="1391" y="197"/>
                  </a:lnTo>
                  <a:lnTo>
                    <a:pt x="1447" y="176"/>
                  </a:lnTo>
                  <a:lnTo>
                    <a:pt x="1506" y="160"/>
                  </a:lnTo>
                  <a:lnTo>
                    <a:pt x="1566" y="149"/>
                  </a:lnTo>
                  <a:lnTo>
                    <a:pt x="1627" y="142"/>
                  </a:lnTo>
                  <a:lnTo>
                    <a:pt x="1627" y="52"/>
                  </a:lnTo>
                  <a:lnTo>
                    <a:pt x="1630" y="36"/>
                  </a:lnTo>
                  <a:lnTo>
                    <a:pt x="1637" y="21"/>
                  </a:lnTo>
                  <a:lnTo>
                    <a:pt x="1648" y="10"/>
                  </a:lnTo>
                  <a:lnTo>
                    <a:pt x="1663" y="2"/>
                  </a:lnTo>
                  <a:lnTo>
                    <a:pt x="16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51">
              <a:extLst>
                <a:ext uri="{FF2B5EF4-FFF2-40B4-BE49-F238E27FC236}">
                  <a16:creationId xmlns:a16="http://schemas.microsoft.com/office/drawing/2014/main" id="{FBCB0D3D-93D1-4C26-601F-3657D11CF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463" y="3622676"/>
              <a:ext cx="17463" cy="19050"/>
            </a:xfrm>
            <a:custGeom>
              <a:avLst/>
              <a:gdLst>
                <a:gd name="T0" fmla="*/ 53 w 105"/>
                <a:gd name="T1" fmla="*/ 0 h 105"/>
                <a:gd name="T2" fmla="*/ 70 w 105"/>
                <a:gd name="T3" fmla="*/ 3 h 105"/>
                <a:gd name="T4" fmla="*/ 84 w 105"/>
                <a:gd name="T5" fmla="*/ 10 h 105"/>
                <a:gd name="T6" fmla="*/ 95 w 105"/>
                <a:gd name="T7" fmla="*/ 21 h 105"/>
                <a:gd name="T8" fmla="*/ 103 w 105"/>
                <a:gd name="T9" fmla="*/ 36 h 105"/>
                <a:gd name="T10" fmla="*/ 105 w 105"/>
                <a:gd name="T11" fmla="*/ 52 h 105"/>
                <a:gd name="T12" fmla="*/ 103 w 105"/>
                <a:gd name="T13" fmla="*/ 69 h 105"/>
                <a:gd name="T14" fmla="*/ 95 w 105"/>
                <a:gd name="T15" fmla="*/ 83 h 105"/>
                <a:gd name="T16" fmla="*/ 84 w 105"/>
                <a:gd name="T17" fmla="*/ 95 h 105"/>
                <a:gd name="T18" fmla="*/ 70 w 105"/>
                <a:gd name="T19" fmla="*/ 102 h 105"/>
                <a:gd name="T20" fmla="*/ 53 w 105"/>
                <a:gd name="T21" fmla="*/ 105 h 105"/>
                <a:gd name="T22" fmla="*/ 35 w 105"/>
                <a:gd name="T23" fmla="*/ 102 h 105"/>
                <a:gd name="T24" fmla="*/ 21 w 105"/>
                <a:gd name="T25" fmla="*/ 95 h 105"/>
                <a:gd name="T26" fmla="*/ 10 w 105"/>
                <a:gd name="T27" fmla="*/ 83 h 105"/>
                <a:gd name="T28" fmla="*/ 2 w 105"/>
                <a:gd name="T29" fmla="*/ 69 h 105"/>
                <a:gd name="T30" fmla="*/ 0 w 105"/>
                <a:gd name="T31" fmla="*/ 52 h 105"/>
                <a:gd name="T32" fmla="*/ 2 w 105"/>
                <a:gd name="T33" fmla="*/ 36 h 105"/>
                <a:gd name="T34" fmla="*/ 10 w 105"/>
                <a:gd name="T35" fmla="*/ 21 h 105"/>
                <a:gd name="T36" fmla="*/ 21 w 105"/>
                <a:gd name="T37" fmla="*/ 10 h 105"/>
                <a:gd name="T38" fmla="*/ 35 w 105"/>
                <a:gd name="T39" fmla="*/ 3 h 105"/>
                <a:gd name="T40" fmla="*/ 53 w 105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lnTo>
                    <a:pt x="70" y="3"/>
                  </a:lnTo>
                  <a:lnTo>
                    <a:pt x="84" y="10"/>
                  </a:lnTo>
                  <a:lnTo>
                    <a:pt x="95" y="21"/>
                  </a:lnTo>
                  <a:lnTo>
                    <a:pt x="103" y="36"/>
                  </a:lnTo>
                  <a:lnTo>
                    <a:pt x="105" y="52"/>
                  </a:lnTo>
                  <a:lnTo>
                    <a:pt x="103" y="69"/>
                  </a:lnTo>
                  <a:lnTo>
                    <a:pt x="95" y="83"/>
                  </a:lnTo>
                  <a:lnTo>
                    <a:pt x="84" y="95"/>
                  </a:lnTo>
                  <a:lnTo>
                    <a:pt x="70" y="102"/>
                  </a:lnTo>
                  <a:lnTo>
                    <a:pt x="53" y="105"/>
                  </a:lnTo>
                  <a:lnTo>
                    <a:pt x="35" y="102"/>
                  </a:lnTo>
                  <a:lnTo>
                    <a:pt x="21" y="95"/>
                  </a:lnTo>
                  <a:lnTo>
                    <a:pt x="10" y="83"/>
                  </a:lnTo>
                  <a:lnTo>
                    <a:pt x="2" y="69"/>
                  </a:lnTo>
                  <a:lnTo>
                    <a:pt x="0" y="52"/>
                  </a:lnTo>
                  <a:lnTo>
                    <a:pt x="2" y="36"/>
                  </a:lnTo>
                  <a:lnTo>
                    <a:pt x="10" y="21"/>
                  </a:lnTo>
                  <a:lnTo>
                    <a:pt x="21" y="10"/>
                  </a:lnTo>
                  <a:lnTo>
                    <a:pt x="35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52">
              <a:extLst>
                <a:ext uri="{FF2B5EF4-FFF2-40B4-BE49-F238E27FC236}">
                  <a16:creationId xmlns:a16="http://schemas.microsoft.com/office/drawing/2014/main" id="{11FE5D20-5041-E59D-5A70-1B19E354C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463" y="3570288"/>
              <a:ext cx="17463" cy="19050"/>
            </a:xfrm>
            <a:custGeom>
              <a:avLst/>
              <a:gdLst>
                <a:gd name="T0" fmla="*/ 53 w 105"/>
                <a:gd name="T1" fmla="*/ 0 h 104"/>
                <a:gd name="T2" fmla="*/ 70 w 105"/>
                <a:gd name="T3" fmla="*/ 2 h 104"/>
                <a:gd name="T4" fmla="*/ 84 w 105"/>
                <a:gd name="T5" fmla="*/ 10 h 104"/>
                <a:gd name="T6" fmla="*/ 95 w 105"/>
                <a:gd name="T7" fmla="*/ 21 h 104"/>
                <a:gd name="T8" fmla="*/ 103 w 105"/>
                <a:gd name="T9" fmla="*/ 35 h 104"/>
                <a:gd name="T10" fmla="*/ 105 w 105"/>
                <a:gd name="T11" fmla="*/ 52 h 104"/>
                <a:gd name="T12" fmla="*/ 103 w 105"/>
                <a:gd name="T13" fmla="*/ 68 h 104"/>
                <a:gd name="T14" fmla="*/ 95 w 105"/>
                <a:gd name="T15" fmla="*/ 83 h 104"/>
                <a:gd name="T16" fmla="*/ 84 w 105"/>
                <a:gd name="T17" fmla="*/ 94 h 104"/>
                <a:gd name="T18" fmla="*/ 70 w 105"/>
                <a:gd name="T19" fmla="*/ 102 h 104"/>
                <a:gd name="T20" fmla="*/ 53 w 105"/>
                <a:gd name="T21" fmla="*/ 104 h 104"/>
                <a:gd name="T22" fmla="*/ 35 w 105"/>
                <a:gd name="T23" fmla="*/ 102 h 104"/>
                <a:gd name="T24" fmla="*/ 21 w 105"/>
                <a:gd name="T25" fmla="*/ 94 h 104"/>
                <a:gd name="T26" fmla="*/ 10 w 105"/>
                <a:gd name="T27" fmla="*/ 83 h 104"/>
                <a:gd name="T28" fmla="*/ 2 w 105"/>
                <a:gd name="T29" fmla="*/ 68 h 104"/>
                <a:gd name="T30" fmla="*/ 0 w 105"/>
                <a:gd name="T31" fmla="*/ 52 h 104"/>
                <a:gd name="T32" fmla="*/ 2 w 105"/>
                <a:gd name="T33" fmla="*/ 35 h 104"/>
                <a:gd name="T34" fmla="*/ 10 w 105"/>
                <a:gd name="T35" fmla="*/ 21 h 104"/>
                <a:gd name="T36" fmla="*/ 21 w 105"/>
                <a:gd name="T37" fmla="*/ 10 h 104"/>
                <a:gd name="T38" fmla="*/ 35 w 105"/>
                <a:gd name="T39" fmla="*/ 2 h 104"/>
                <a:gd name="T40" fmla="*/ 53 w 105"/>
                <a:gd name="T4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104">
                  <a:moveTo>
                    <a:pt x="53" y="0"/>
                  </a:moveTo>
                  <a:lnTo>
                    <a:pt x="70" y="2"/>
                  </a:lnTo>
                  <a:lnTo>
                    <a:pt x="84" y="10"/>
                  </a:lnTo>
                  <a:lnTo>
                    <a:pt x="95" y="21"/>
                  </a:lnTo>
                  <a:lnTo>
                    <a:pt x="103" y="35"/>
                  </a:lnTo>
                  <a:lnTo>
                    <a:pt x="105" y="52"/>
                  </a:lnTo>
                  <a:lnTo>
                    <a:pt x="103" y="68"/>
                  </a:lnTo>
                  <a:lnTo>
                    <a:pt x="95" y="83"/>
                  </a:lnTo>
                  <a:lnTo>
                    <a:pt x="84" y="94"/>
                  </a:lnTo>
                  <a:lnTo>
                    <a:pt x="70" y="102"/>
                  </a:lnTo>
                  <a:lnTo>
                    <a:pt x="53" y="104"/>
                  </a:lnTo>
                  <a:lnTo>
                    <a:pt x="35" y="102"/>
                  </a:lnTo>
                  <a:lnTo>
                    <a:pt x="21" y="94"/>
                  </a:lnTo>
                  <a:lnTo>
                    <a:pt x="10" y="83"/>
                  </a:lnTo>
                  <a:lnTo>
                    <a:pt x="2" y="68"/>
                  </a:lnTo>
                  <a:lnTo>
                    <a:pt x="0" y="52"/>
                  </a:lnTo>
                  <a:lnTo>
                    <a:pt x="2" y="35"/>
                  </a:lnTo>
                  <a:lnTo>
                    <a:pt x="10" y="21"/>
                  </a:lnTo>
                  <a:lnTo>
                    <a:pt x="21" y="10"/>
                  </a:lnTo>
                  <a:lnTo>
                    <a:pt x="35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53">
              <a:extLst>
                <a:ext uri="{FF2B5EF4-FFF2-40B4-BE49-F238E27FC236}">
                  <a16:creationId xmlns:a16="http://schemas.microsoft.com/office/drawing/2014/main" id="{BCCBF296-09B0-774B-CC41-72B743E8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3509963"/>
              <a:ext cx="330200" cy="330200"/>
            </a:xfrm>
            <a:custGeom>
              <a:avLst/>
              <a:gdLst>
                <a:gd name="T0" fmla="*/ 1452 w 1872"/>
                <a:gd name="T1" fmla="*/ 13 h 1872"/>
                <a:gd name="T2" fmla="*/ 1590 w 1872"/>
                <a:gd name="T3" fmla="*/ 66 h 1872"/>
                <a:gd name="T4" fmla="*/ 1713 w 1872"/>
                <a:gd name="T5" fmla="*/ 158 h 1872"/>
                <a:gd name="T6" fmla="*/ 1806 w 1872"/>
                <a:gd name="T7" fmla="*/ 281 h 1872"/>
                <a:gd name="T8" fmla="*/ 1859 w 1872"/>
                <a:gd name="T9" fmla="*/ 421 h 1872"/>
                <a:gd name="T10" fmla="*/ 1872 w 1872"/>
                <a:gd name="T11" fmla="*/ 567 h 1872"/>
                <a:gd name="T12" fmla="*/ 1845 w 1872"/>
                <a:gd name="T13" fmla="*/ 712 h 1872"/>
                <a:gd name="T14" fmla="*/ 1780 w 1872"/>
                <a:gd name="T15" fmla="*/ 846 h 1872"/>
                <a:gd name="T16" fmla="*/ 927 w 1872"/>
                <a:gd name="T17" fmla="*/ 1714 h 1872"/>
                <a:gd name="T18" fmla="*/ 799 w 1872"/>
                <a:gd name="T19" fmla="*/ 1809 h 1872"/>
                <a:gd name="T20" fmla="*/ 650 w 1872"/>
                <a:gd name="T21" fmla="*/ 1862 h 1872"/>
                <a:gd name="T22" fmla="*/ 489 w 1872"/>
                <a:gd name="T23" fmla="*/ 1870 h 1872"/>
                <a:gd name="T24" fmla="*/ 335 w 1872"/>
                <a:gd name="T25" fmla="*/ 1831 h 1872"/>
                <a:gd name="T26" fmla="*/ 199 w 1872"/>
                <a:gd name="T27" fmla="*/ 1750 h 1872"/>
                <a:gd name="T28" fmla="*/ 91 w 1872"/>
                <a:gd name="T29" fmla="*/ 1630 h 1872"/>
                <a:gd name="T30" fmla="*/ 23 w 1872"/>
                <a:gd name="T31" fmla="*/ 1488 h 1872"/>
                <a:gd name="T32" fmla="*/ 0 w 1872"/>
                <a:gd name="T33" fmla="*/ 1329 h 1872"/>
                <a:gd name="T34" fmla="*/ 23 w 1872"/>
                <a:gd name="T35" fmla="*/ 1171 h 1872"/>
                <a:gd name="T36" fmla="*/ 91 w 1872"/>
                <a:gd name="T37" fmla="*/ 1028 h 1872"/>
                <a:gd name="T38" fmla="*/ 797 w 1872"/>
                <a:gd name="T39" fmla="*/ 307 h 1872"/>
                <a:gd name="T40" fmla="*/ 842 w 1872"/>
                <a:gd name="T41" fmla="*/ 292 h 1872"/>
                <a:gd name="T42" fmla="*/ 881 w 1872"/>
                <a:gd name="T43" fmla="*/ 320 h 1872"/>
                <a:gd name="T44" fmla="*/ 881 w 1872"/>
                <a:gd name="T45" fmla="*/ 368 h 1872"/>
                <a:gd name="T46" fmla="*/ 201 w 1872"/>
                <a:gd name="T47" fmla="*/ 1056 h 1872"/>
                <a:gd name="T48" fmla="*/ 129 w 1872"/>
                <a:gd name="T49" fmla="*/ 1185 h 1872"/>
                <a:gd name="T50" fmla="*/ 105 w 1872"/>
                <a:gd name="T51" fmla="*/ 1329 h 1872"/>
                <a:gd name="T52" fmla="*/ 129 w 1872"/>
                <a:gd name="T53" fmla="*/ 1475 h 1872"/>
                <a:gd name="T54" fmla="*/ 201 w 1872"/>
                <a:gd name="T55" fmla="*/ 1602 h 1872"/>
                <a:gd name="T56" fmla="*/ 310 w 1872"/>
                <a:gd name="T57" fmla="*/ 1700 h 1872"/>
                <a:gd name="T58" fmla="*/ 444 w 1872"/>
                <a:gd name="T59" fmla="*/ 1757 h 1872"/>
                <a:gd name="T60" fmla="*/ 593 w 1872"/>
                <a:gd name="T61" fmla="*/ 1765 h 1872"/>
                <a:gd name="T62" fmla="*/ 733 w 1872"/>
                <a:gd name="T63" fmla="*/ 1725 h 1872"/>
                <a:gd name="T64" fmla="*/ 853 w 1872"/>
                <a:gd name="T65" fmla="*/ 1639 h 1872"/>
                <a:gd name="T66" fmla="*/ 1698 w 1872"/>
                <a:gd name="T67" fmla="*/ 779 h 1872"/>
                <a:gd name="T68" fmla="*/ 1753 w 1872"/>
                <a:gd name="T69" fmla="*/ 654 h 1872"/>
                <a:gd name="T70" fmla="*/ 1767 w 1872"/>
                <a:gd name="T71" fmla="*/ 520 h 1872"/>
                <a:gd name="T72" fmla="*/ 1739 w 1872"/>
                <a:gd name="T73" fmla="*/ 388 h 1872"/>
                <a:gd name="T74" fmla="*/ 1671 w 1872"/>
                <a:gd name="T75" fmla="*/ 268 h 1872"/>
                <a:gd name="T76" fmla="*/ 1566 w 1872"/>
                <a:gd name="T77" fmla="*/ 174 h 1872"/>
                <a:gd name="T78" fmla="*/ 1441 w 1872"/>
                <a:gd name="T79" fmla="*/ 119 h 1872"/>
                <a:gd name="T80" fmla="*/ 1307 w 1872"/>
                <a:gd name="T81" fmla="*/ 105 h 1872"/>
                <a:gd name="T82" fmla="*/ 1175 w 1872"/>
                <a:gd name="T83" fmla="*/ 133 h 1872"/>
                <a:gd name="T84" fmla="*/ 1055 w 1872"/>
                <a:gd name="T85" fmla="*/ 201 h 1872"/>
                <a:gd name="T86" fmla="*/ 991 w 1872"/>
                <a:gd name="T87" fmla="*/ 247 h 1872"/>
                <a:gd name="T88" fmla="*/ 945 w 1872"/>
                <a:gd name="T89" fmla="*/ 233 h 1872"/>
                <a:gd name="T90" fmla="*/ 931 w 1872"/>
                <a:gd name="T91" fmla="*/ 187 h 1872"/>
                <a:gd name="T92" fmla="*/ 984 w 1872"/>
                <a:gd name="T93" fmla="*/ 123 h 1872"/>
                <a:gd name="T94" fmla="*/ 1114 w 1872"/>
                <a:gd name="T95" fmla="*/ 44 h 1872"/>
                <a:gd name="T96" fmla="*/ 1256 w 1872"/>
                <a:gd name="T97" fmla="*/ 4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72" h="1872">
                  <a:moveTo>
                    <a:pt x="1354" y="0"/>
                  </a:moveTo>
                  <a:lnTo>
                    <a:pt x="1402" y="4"/>
                  </a:lnTo>
                  <a:lnTo>
                    <a:pt x="1452" y="13"/>
                  </a:lnTo>
                  <a:lnTo>
                    <a:pt x="1499" y="26"/>
                  </a:lnTo>
                  <a:lnTo>
                    <a:pt x="1545" y="44"/>
                  </a:lnTo>
                  <a:lnTo>
                    <a:pt x="1590" y="66"/>
                  </a:lnTo>
                  <a:lnTo>
                    <a:pt x="1633" y="93"/>
                  </a:lnTo>
                  <a:lnTo>
                    <a:pt x="1674" y="123"/>
                  </a:lnTo>
                  <a:lnTo>
                    <a:pt x="1713" y="158"/>
                  </a:lnTo>
                  <a:lnTo>
                    <a:pt x="1749" y="197"/>
                  </a:lnTo>
                  <a:lnTo>
                    <a:pt x="1780" y="238"/>
                  </a:lnTo>
                  <a:lnTo>
                    <a:pt x="1806" y="281"/>
                  </a:lnTo>
                  <a:lnTo>
                    <a:pt x="1828" y="326"/>
                  </a:lnTo>
                  <a:lnTo>
                    <a:pt x="1845" y="373"/>
                  </a:lnTo>
                  <a:lnTo>
                    <a:pt x="1859" y="421"/>
                  </a:lnTo>
                  <a:lnTo>
                    <a:pt x="1867" y="469"/>
                  </a:lnTo>
                  <a:lnTo>
                    <a:pt x="1872" y="518"/>
                  </a:lnTo>
                  <a:lnTo>
                    <a:pt x="1872" y="567"/>
                  </a:lnTo>
                  <a:lnTo>
                    <a:pt x="1867" y="616"/>
                  </a:lnTo>
                  <a:lnTo>
                    <a:pt x="1859" y="665"/>
                  </a:lnTo>
                  <a:lnTo>
                    <a:pt x="1845" y="712"/>
                  </a:lnTo>
                  <a:lnTo>
                    <a:pt x="1828" y="758"/>
                  </a:lnTo>
                  <a:lnTo>
                    <a:pt x="1806" y="803"/>
                  </a:lnTo>
                  <a:lnTo>
                    <a:pt x="1780" y="846"/>
                  </a:lnTo>
                  <a:lnTo>
                    <a:pt x="1749" y="888"/>
                  </a:lnTo>
                  <a:lnTo>
                    <a:pt x="1713" y="927"/>
                  </a:lnTo>
                  <a:lnTo>
                    <a:pt x="927" y="1714"/>
                  </a:lnTo>
                  <a:lnTo>
                    <a:pt x="887" y="1750"/>
                  </a:lnTo>
                  <a:lnTo>
                    <a:pt x="844" y="1782"/>
                  </a:lnTo>
                  <a:lnTo>
                    <a:pt x="799" y="1809"/>
                  </a:lnTo>
                  <a:lnTo>
                    <a:pt x="750" y="1831"/>
                  </a:lnTo>
                  <a:lnTo>
                    <a:pt x="701" y="1849"/>
                  </a:lnTo>
                  <a:lnTo>
                    <a:pt x="650" y="1862"/>
                  </a:lnTo>
                  <a:lnTo>
                    <a:pt x="597" y="1870"/>
                  </a:lnTo>
                  <a:lnTo>
                    <a:pt x="543" y="1872"/>
                  </a:lnTo>
                  <a:lnTo>
                    <a:pt x="489" y="1870"/>
                  </a:lnTo>
                  <a:lnTo>
                    <a:pt x="436" y="1862"/>
                  </a:lnTo>
                  <a:lnTo>
                    <a:pt x="384" y="1849"/>
                  </a:lnTo>
                  <a:lnTo>
                    <a:pt x="335" y="1831"/>
                  </a:lnTo>
                  <a:lnTo>
                    <a:pt x="287" y="1809"/>
                  </a:lnTo>
                  <a:lnTo>
                    <a:pt x="242" y="1782"/>
                  </a:lnTo>
                  <a:lnTo>
                    <a:pt x="199" y="1750"/>
                  </a:lnTo>
                  <a:lnTo>
                    <a:pt x="159" y="1714"/>
                  </a:lnTo>
                  <a:lnTo>
                    <a:pt x="122" y="1673"/>
                  </a:lnTo>
                  <a:lnTo>
                    <a:pt x="91" y="1630"/>
                  </a:lnTo>
                  <a:lnTo>
                    <a:pt x="63" y="1585"/>
                  </a:lnTo>
                  <a:lnTo>
                    <a:pt x="41" y="1538"/>
                  </a:lnTo>
                  <a:lnTo>
                    <a:pt x="23" y="1488"/>
                  </a:lnTo>
                  <a:lnTo>
                    <a:pt x="10" y="1437"/>
                  </a:lnTo>
                  <a:lnTo>
                    <a:pt x="3" y="1383"/>
                  </a:lnTo>
                  <a:lnTo>
                    <a:pt x="0" y="1329"/>
                  </a:lnTo>
                  <a:lnTo>
                    <a:pt x="3" y="1275"/>
                  </a:lnTo>
                  <a:lnTo>
                    <a:pt x="10" y="1223"/>
                  </a:lnTo>
                  <a:lnTo>
                    <a:pt x="23" y="1171"/>
                  </a:lnTo>
                  <a:lnTo>
                    <a:pt x="41" y="1121"/>
                  </a:lnTo>
                  <a:lnTo>
                    <a:pt x="63" y="1073"/>
                  </a:lnTo>
                  <a:lnTo>
                    <a:pt x="91" y="1028"/>
                  </a:lnTo>
                  <a:lnTo>
                    <a:pt x="122" y="985"/>
                  </a:lnTo>
                  <a:lnTo>
                    <a:pt x="159" y="946"/>
                  </a:lnTo>
                  <a:lnTo>
                    <a:pt x="797" y="307"/>
                  </a:lnTo>
                  <a:lnTo>
                    <a:pt x="811" y="297"/>
                  </a:lnTo>
                  <a:lnTo>
                    <a:pt x="826" y="292"/>
                  </a:lnTo>
                  <a:lnTo>
                    <a:pt x="842" y="292"/>
                  </a:lnTo>
                  <a:lnTo>
                    <a:pt x="858" y="297"/>
                  </a:lnTo>
                  <a:lnTo>
                    <a:pt x="871" y="307"/>
                  </a:lnTo>
                  <a:lnTo>
                    <a:pt x="881" y="320"/>
                  </a:lnTo>
                  <a:lnTo>
                    <a:pt x="886" y="337"/>
                  </a:lnTo>
                  <a:lnTo>
                    <a:pt x="886" y="353"/>
                  </a:lnTo>
                  <a:lnTo>
                    <a:pt x="881" y="368"/>
                  </a:lnTo>
                  <a:lnTo>
                    <a:pt x="871" y="382"/>
                  </a:lnTo>
                  <a:lnTo>
                    <a:pt x="233" y="1020"/>
                  </a:lnTo>
                  <a:lnTo>
                    <a:pt x="201" y="1056"/>
                  </a:lnTo>
                  <a:lnTo>
                    <a:pt x="172" y="1096"/>
                  </a:lnTo>
                  <a:lnTo>
                    <a:pt x="149" y="1139"/>
                  </a:lnTo>
                  <a:lnTo>
                    <a:pt x="129" y="1185"/>
                  </a:lnTo>
                  <a:lnTo>
                    <a:pt x="116" y="1231"/>
                  </a:lnTo>
                  <a:lnTo>
                    <a:pt x="108" y="1280"/>
                  </a:lnTo>
                  <a:lnTo>
                    <a:pt x="105" y="1329"/>
                  </a:lnTo>
                  <a:lnTo>
                    <a:pt x="108" y="1379"/>
                  </a:lnTo>
                  <a:lnTo>
                    <a:pt x="116" y="1427"/>
                  </a:lnTo>
                  <a:lnTo>
                    <a:pt x="129" y="1475"/>
                  </a:lnTo>
                  <a:lnTo>
                    <a:pt x="149" y="1520"/>
                  </a:lnTo>
                  <a:lnTo>
                    <a:pt x="172" y="1562"/>
                  </a:lnTo>
                  <a:lnTo>
                    <a:pt x="201" y="1602"/>
                  </a:lnTo>
                  <a:lnTo>
                    <a:pt x="233" y="1639"/>
                  </a:lnTo>
                  <a:lnTo>
                    <a:pt x="270" y="1672"/>
                  </a:lnTo>
                  <a:lnTo>
                    <a:pt x="310" y="1700"/>
                  </a:lnTo>
                  <a:lnTo>
                    <a:pt x="353" y="1725"/>
                  </a:lnTo>
                  <a:lnTo>
                    <a:pt x="398" y="1743"/>
                  </a:lnTo>
                  <a:lnTo>
                    <a:pt x="444" y="1757"/>
                  </a:lnTo>
                  <a:lnTo>
                    <a:pt x="494" y="1765"/>
                  </a:lnTo>
                  <a:lnTo>
                    <a:pt x="543" y="1768"/>
                  </a:lnTo>
                  <a:lnTo>
                    <a:pt x="593" y="1765"/>
                  </a:lnTo>
                  <a:lnTo>
                    <a:pt x="641" y="1757"/>
                  </a:lnTo>
                  <a:lnTo>
                    <a:pt x="688" y="1743"/>
                  </a:lnTo>
                  <a:lnTo>
                    <a:pt x="733" y="1725"/>
                  </a:lnTo>
                  <a:lnTo>
                    <a:pt x="775" y="1700"/>
                  </a:lnTo>
                  <a:lnTo>
                    <a:pt x="816" y="1672"/>
                  </a:lnTo>
                  <a:lnTo>
                    <a:pt x="853" y="1639"/>
                  </a:lnTo>
                  <a:lnTo>
                    <a:pt x="1639" y="852"/>
                  </a:lnTo>
                  <a:lnTo>
                    <a:pt x="1671" y="816"/>
                  </a:lnTo>
                  <a:lnTo>
                    <a:pt x="1698" y="779"/>
                  </a:lnTo>
                  <a:lnTo>
                    <a:pt x="1721" y="739"/>
                  </a:lnTo>
                  <a:lnTo>
                    <a:pt x="1739" y="697"/>
                  </a:lnTo>
                  <a:lnTo>
                    <a:pt x="1753" y="654"/>
                  </a:lnTo>
                  <a:lnTo>
                    <a:pt x="1762" y="610"/>
                  </a:lnTo>
                  <a:lnTo>
                    <a:pt x="1767" y="565"/>
                  </a:lnTo>
                  <a:lnTo>
                    <a:pt x="1767" y="520"/>
                  </a:lnTo>
                  <a:lnTo>
                    <a:pt x="1762" y="475"/>
                  </a:lnTo>
                  <a:lnTo>
                    <a:pt x="1753" y="431"/>
                  </a:lnTo>
                  <a:lnTo>
                    <a:pt x="1739" y="388"/>
                  </a:lnTo>
                  <a:lnTo>
                    <a:pt x="1721" y="347"/>
                  </a:lnTo>
                  <a:lnTo>
                    <a:pt x="1698" y="306"/>
                  </a:lnTo>
                  <a:lnTo>
                    <a:pt x="1671" y="268"/>
                  </a:lnTo>
                  <a:lnTo>
                    <a:pt x="1639" y="233"/>
                  </a:lnTo>
                  <a:lnTo>
                    <a:pt x="1603" y="201"/>
                  </a:lnTo>
                  <a:lnTo>
                    <a:pt x="1566" y="174"/>
                  </a:lnTo>
                  <a:lnTo>
                    <a:pt x="1526" y="151"/>
                  </a:lnTo>
                  <a:lnTo>
                    <a:pt x="1484" y="133"/>
                  </a:lnTo>
                  <a:lnTo>
                    <a:pt x="1441" y="119"/>
                  </a:lnTo>
                  <a:lnTo>
                    <a:pt x="1396" y="110"/>
                  </a:lnTo>
                  <a:lnTo>
                    <a:pt x="1352" y="105"/>
                  </a:lnTo>
                  <a:lnTo>
                    <a:pt x="1307" y="105"/>
                  </a:lnTo>
                  <a:lnTo>
                    <a:pt x="1262" y="110"/>
                  </a:lnTo>
                  <a:lnTo>
                    <a:pt x="1218" y="119"/>
                  </a:lnTo>
                  <a:lnTo>
                    <a:pt x="1175" y="133"/>
                  </a:lnTo>
                  <a:lnTo>
                    <a:pt x="1134" y="151"/>
                  </a:lnTo>
                  <a:lnTo>
                    <a:pt x="1093" y="174"/>
                  </a:lnTo>
                  <a:lnTo>
                    <a:pt x="1055" y="201"/>
                  </a:lnTo>
                  <a:lnTo>
                    <a:pt x="1020" y="233"/>
                  </a:lnTo>
                  <a:lnTo>
                    <a:pt x="1006" y="242"/>
                  </a:lnTo>
                  <a:lnTo>
                    <a:pt x="991" y="247"/>
                  </a:lnTo>
                  <a:lnTo>
                    <a:pt x="974" y="247"/>
                  </a:lnTo>
                  <a:lnTo>
                    <a:pt x="959" y="242"/>
                  </a:lnTo>
                  <a:lnTo>
                    <a:pt x="945" y="233"/>
                  </a:lnTo>
                  <a:lnTo>
                    <a:pt x="936" y="219"/>
                  </a:lnTo>
                  <a:lnTo>
                    <a:pt x="931" y="203"/>
                  </a:lnTo>
                  <a:lnTo>
                    <a:pt x="931" y="187"/>
                  </a:lnTo>
                  <a:lnTo>
                    <a:pt x="936" y="172"/>
                  </a:lnTo>
                  <a:lnTo>
                    <a:pt x="945" y="158"/>
                  </a:lnTo>
                  <a:lnTo>
                    <a:pt x="984" y="123"/>
                  </a:lnTo>
                  <a:lnTo>
                    <a:pt x="1025" y="93"/>
                  </a:lnTo>
                  <a:lnTo>
                    <a:pt x="1068" y="66"/>
                  </a:lnTo>
                  <a:lnTo>
                    <a:pt x="1114" y="44"/>
                  </a:lnTo>
                  <a:lnTo>
                    <a:pt x="1160" y="26"/>
                  </a:lnTo>
                  <a:lnTo>
                    <a:pt x="1208" y="13"/>
                  </a:lnTo>
                  <a:lnTo>
                    <a:pt x="1256" y="4"/>
                  </a:lnTo>
                  <a:lnTo>
                    <a:pt x="1305" y="0"/>
                  </a:lnTo>
                  <a:lnTo>
                    <a:pt x="13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4">
              <a:extLst>
                <a:ext uri="{FF2B5EF4-FFF2-40B4-BE49-F238E27FC236}">
                  <a16:creationId xmlns:a16="http://schemas.microsoft.com/office/drawing/2014/main" id="{FD8B2174-AE34-FBAE-05DC-F284DEC83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708401"/>
              <a:ext cx="19050" cy="17463"/>
            </a:xfrm>
            <a:custGeom>
              <a:avLst/>
              <a:gdLst>
                <a:gd name="T0" fmla="*/ 52 w 106"/>
                <a:gd name="T1" fmla="*/ 0 h 106"/>
                <a:gd name="T2" fmla="*/ 70 w 106"/>
                <a:gd name="T3" fmla="*/ 2 h 106"/>
                <a:gd name="T4" fmla="*/ 84 w 106"/>
                <a:gd name="T5" fmla="*/ 10 h 106"/>
                <a:gd name="T6" fmla="*/ 96 w 106"/>
                <a:gd name="T7" fmla="*/ 21 h 106"/>
                <a:gd name="T8" fmla="*/ 103 w 106"/>
                <a:gd name="T9" fmla="*/ 37 h 106"/>
                <a:gd name="T10" fmla="*/ 106 w 106"/>
                <a:gd name="T11" fmla="*/ 53 h 106"/>
                <a:gd name="T12" fmla="*/ 103 w 106"/>
                <a:gd name="T13" fmla="*/ 70 h 106"/>
                <a:gd name="T14" fmla="*/ 96 w 106"/>
                <a:gd name="T15" fmla="*/ 84 h 106"/>
                <a:gd name="T16" fmla="*/ 84 w 106"/>
                <a:gd name="T17" fmla="*/ 95 h 106"/>
                <a:gd name="T18" fmla="*/ 70 w 106"/>
                <a:gd name="T19" fmla="*/ 103 h 106"/>
                <a:gd name="T20" fmla="*/ 52 w 106"/>
                <a:gd name="T21" fmla="*/ 106 h 106"/>
                <a:gd name="T22" fmla="*/ 36 w 106"/>
                <a:gd name="T23" fmla="*/ 103 h 106"/>
                <a:gd name="T24" fmla="*/ 21 w 106"/>
                <a:gd name="T25" fmla="*/ 95 h 106"/>
                <a:gd name="T26" fmla="*/ 10 w 106"/>
                <a:gd name="T27" fmla="*/ 84 h 106"/>
                <a:gd name="T28" fmla="*/ 3 w 106"/>
                <a:gd name="T29" fmla="*/ 70 h 106"/>
                <a:gd name="T30" fmla="*/ 0 w 106"/>
                <a:gd name="T31" fmla="*/ 53 h 106"/>
                <a:gd name="T32" fmla="*/ 3 w 106"/>
                <a:gd name="T33" fmla="*/ 37 h 106"/>
                <a:gd name="T34" fmla="*/ 10 w 106"/>
                <a:gd name="T35" fmla="*/ 21 h 106"/>
                <a:gd name="T36" fmla="*/ 21 w 106"/>
                <a:gd name="T37" fmla="*/ 10 h 106"/>
                <a:gd name="T38" fmla="*/ 36 w 106"/>
                <a:gd name="T39" fmla="*/ 2 h 106"/>
                <a:gd name="T40" fmla="*/ 52 w 106"/>
                <a:gd name="T4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6">
                  <a:moveTo>
                    <a:pt x="52" y="0"/>
                  </a:moveTo>
                  <a:lnTo>
                    <a:pt x="70" y="2"/>
                  </a:lnTo>
                  <a:lnTo>
                    <a:pt x="84" y="10"/>
                  </a:lnTo>
                  <a:lnTo>
                    <a:pt x="96" y="21"/>
                  </a:lnTo>
                  <a:lnTo>
                    <a:pt x="103" y="37"/>
                  </a:lnTo>
                  <a:lnTo>
                    <a:pt x="106" y="53"/>
                  </a:lnTo>
                  <a:lnTo>
                    <a:pt x="103" y="70"/>
                  </a:lnTo>
                  <a:lnTo>
                    <a:pt x="96" y="84"/>
                  </a:lnTo>
                  <a:lnTo>
                    <a:pt x="84" y="95"/>
                  </a:lnTo>
                  <a:lnTo>
                    <a:pt x="70" y="103"/>
                  </a:lnTo>
                  <a:lnTo>
                    <a:pt x="52" y="106"/>
                  </a:lnTo>
                  <a:lnTo>
                    <a:pt x="36" y="103"/>
                  </a:lnTo>
                  <a:lnTo>
                    <a:pt x="21" y="95"/>
                  </a:lnTo>
                  <a:lnTo>
                    <a:pt x="10" y="84"/>
                  </a:lnTo>
                  <a:lnTo>
                    <a:pt x="3" y="70"/>
                  </a:lnTo>
                  <a:lnTo>
                    <a:pt x="0" y="53"/>
                  </a:lnTo>
                  <a:lnTo>
                    <a:pt x="3" y="37"/>
                  </a:lnTo>
                  <a:lnTo>
                    <a:pt x="10" y="21"/>
                  </a:lnTo>
                  <a:lnTo>
                    <a:pt x="21" y="10"/>
                  </a:lnTo>
                  <a:lnTo>
                    <a:pt x="36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5">
              <a:extLst>
                <a:ext uri="{FF2B5EF4-FFF2-40B4-BE49-F238E27FC236}">
                  <a16:creationId xmlns:a16="http://schemas.microsoft.com/office/drawing/2014/main" id="{78EB9E34-7023-1253-B1A1-DC5B7F95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6" y="3624263"/>
              <a:ext cx="92075" cy="92075"/>
            </a:xfrm>
            <a:custGeom>
              <a:avLst/>
              <a:gdLst>
                <a:gd name="T0" fmla="*/ 496 w 525"/>
                <a:gd name="T1" fmla="*/ 5 h 525"/>
                <a:gd name="T2" fmla="*/ 520 w 525"/>
                <a:gd name="T3" fmla="*/ 29 h 525"/>
                <a:gd name="T4" fmla="*/ 525 w 525"/>
                <a:gd name="T5" fmla="*/ 60 h 525"/>
                <a:gd name="T6" fmla="*/ 510 w 525"/>
                <a:gd name="T7" fmla="*/ 89 h 525"/>
                <a:gd name="T8" fmla="*/ 500 w 525"/>
                <a:gd name="T9" fmla="*/ 105 h 525"/>
                <a:gd name="T10" fmla="*/ 498 w 525"/>
                <a:gd name="T11" fmla="*/ 131 h 525"/>
                <a:gd name="T12" fmla="*/ 495 w 525"/>
                <a:gd name="T13" fmla="*/ 163 h 525"/>
                <a:gd name="T14" fmla="*/ 484 w 525"/>
                <a:gd name="T15" fmla="*/ 202 h 525"/>
                <a:gd name="T16" fmla="*/ 455 w 525"/>
                <a:gd name="T17" fmla="*/ 244 h 525"/>
                <a:gd name="T18" fmla="*/ 413 w 525"/>
                <a:gd name="T19" fmla="*/ 273 h 525"/>
                <a:gd name="T20" fmla="*/ 374 w 525"/>
                <a:gd name="T21" fmla="*/ 285 h 525"/>
                <a:gd name="T22" fmla="*/ 341 w 525"/>
                <a:gd name="T23" fmla="*/ 287 h 525"/>
                <a:gd name="T24" fmla="*/ 316 w 525"/>
                <a:gd name="T25" fmla="*/ 289 h 525"/>
                <a:gd name="T26" fmla="*/ 300 w 525"/>
                <a:gd name="T27" fmla="*/ 300 h 525"/>
                <a:gd name="T28" fmla="*/ 289 w 525"/>
                <a:gd name="T29" fmla="*/ 316 h 525"/>
                <a:gd name="T30" fmla="*/ 287 w 525"/>
                <a:gd name="T31" fmla="*/ 341 h 525"/>
                <a:gd name="T32" fmla="*/ 285 w 525"/>
                <a:gd name="T33" fmla="*/ 374 h 525"/>
                <a:gd name="T34" fmla="*/ 273 w 525"/>
                <a:gd name="T35" fmla="*/ 413 h 525"/>
                <a:gd name="T36" fmla="*/ 244 w 525"/>
                <a:gd name="T37" fmla="*/ 454 h 525"/>
                <a:gd name="T38" fmla="*/ 203 w 525"/>
                <a:gd name="T39" fmla="*/ 483 h 525"/>
                <a:gd name="T40" fmla="*/ 164 w 525"/>
                <a:gd name="T41" fmla="*/ 494 h 525"/>
                <a:gd name="T42" fmla="*/ 132 w 525"/>
                <a:gd name="T43" fmla="*/ 497 h 525"/>
                <a:gd name="T44" fmla="*/ 105 w 525"/>
                <a:gd name="T45" fmla="*/ 499 h 525"/>
                <a:gd name="T46" fmla="*/ 89 w 525"/>
                <a:gd name="T47" fmla="*/ 509 h 525"/>
                <a:gd name="T48" fmla="*/ 65 w 525"/>
                <a:gd name="T49" fmla="*/ 524 h 525"/>
                <a:gd name="T50" fmla="*/ 39 w 525"/>
                <a:gd name="T51" fmla="*/ 524 h 525"/>
                <a:gd name="T52" fmla="*/ 15 w 525"/>
                <a:gd name="T53" fmla="*/ 509 h 525"/>
                <a:gd name="T54" fmla="*/ 0 w 525"/>
                <a:gd name="T55" fmla="*/ 480 h 525"/>
                <a:gd name="T56" fmla="*/ 5 w 525"/>
                <a:gd name="T57" fmla="*/ 449 h 525"/>
                <a:gd name="T58" fmla="*/ 35 w 525"/>
                <a:gd name="T59" fmla="*/ 418 h 525"/>
                <a:gd name="T60" fmla="*/ 76 w 525"/>
                <a:gd name="T61" fmla="*/ 398 h 525"/>
                <a:gd name="T62" fmla="*/ 112 w 525"/>
                <a:gd name="T63" fmla="*/ 393 h 525"/>
                <a:gd name="T64" fmla="*/ 143 w 525"/>
                <a:gd name="T65" fmla="*/ 391 h 525"/>
                <a:gd name="T66" fmla="*/ 162 w 525"/>
                <a:gd name="T67" fmla="*/ 386 h 525"/>
                <a:gd name="T68" fmla="*/ 177 w 525"/>
                <a:gd name="T69" fmla="*/ 372 h 525"/>
                <a:gd name="T70" fmla="*/ 182 w 525"/>
                <a:gd name="T71" fmla="*/ 353 h 525"/>
                <a:gd name="T72" fmla="*/ 183 w 525"/>
                <a:gd name="T73" fmla="*/ 323 h 525"/>
                <a:gd name="T74" fmla="*/ 189 w 525"/>
                <a:gd name="T75" fmla="*/ 286 h 525"/>
                <a:gd name="T76" fmla="*/ 208 w 525"/>
                <a:gd name="T77" fmla="*/ 246 h 525"/>
                <a:gd name="T78" fmla="*/ 246 w 525"/>
                <a:gd name="T79" fmla="*/ 207 h 525"/>
                <a:gd name="T80" fmla="*/ 286 w 525"/>
                <a:gd name="T81" fmla="*/ 188 h 525"/>
                <a:gd name="T82" fmla="*/ 323 w 525"/>
                <a:gd name="T83" fmla="*/ 182 h 525"/>
                <a:gd name="T84" fmla="*/ 353 w 525"/>
                <a:gd name="T85" fmla="*/ 181 h 525"/>
                <a:gd name="T86" fmla="*/ 372 w 525"/>
                <a:gd name="T87" fmla="*/ 176 h 525"/>
                <a:gd name="T88" fmla="*/ 386 w 525"/>
                <a:gd name="T89" fmla="*/ 161 h 525"/>
                <a:gd name="T90" fmla="*/ 391 w 525"/>
                <a:gd name="T91" fmla="*/ 142 h 525"/>
                <a:gd name="T92" fmla="*/ 393 w 525"/>
                <a:gd name="T93" fmla="*/ 112 h 525"/>
                <a:gd name="T94" fmla="*/ 398 w 525"/>
                <a:gd name="T95" fmla="*/ 76 h 525"/>
                <a:gd name="T96" fmla="*/ 418 w 525"/>
                <a:gd name="T97" fmla="*/ 36 h 525"/>
                <a:gd name="T98" fmla="*/ 450 w 525"/>
                <a:gd name="T99" fmla="*/ 5 h 525"/>
                <a:gd name="T100" fmla="*/ 481 w 525"/>
                <a:gd name="T101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5" h="525">
                  <a:moveTo>
                    <a:pt x="481" y="0"/>
                  </a:moveTo>
                  <a:lnTo>
                    <a:pt x="496" y="5"/>
                  </a:lnTo>
                  <a:lnTo>
                    <a:pt x="510" y="15"/>
                  </a:lnTo>
                  <a:lnTo>
                    <a:pt x="520" y="29"/>
                  </a:lnTo>
                  <a:lnTo>
                    <a:pt x="525" y="44"/>
                  </a:lnTo>
                  <a:lnTo>
                    <a:pt x="525" y="60"/>
                  </a:lnTo>
                  <a:lnTo>
                    <a:pt x="520" y="75"/>
                  </a:lnTo>
                  <a:lnTo>
                    <a:pt x="510" y="89"/>
                  </a:lnTo>
                  <a:lnTo>
                    <a:pt x="504" y="97"/>
                  </a:lnTo>
                  <a:lnTo>
                    <a:pt x="500" y="105"/>
                  </a:lnTo>
                  <a:lnTo>
                    <a:pt x="498" y="116"/>
                  </a:lnTo>
                  <a:lnTo>
                    <a:pt x="498" y="131"/>
                  </a:lnTo>
                  <a:lnTo>
                    <a:pt x="497" y="146"/>
                  </a:lnTo>
                  <a:lnTo>
                    <a:pt x="495" y="163"/>
                  </a:lnTo>
                  <a:lnTo>
                    <a:pt x="491" y="182"/>
                  </a:lnTo>
                  <a:lnTo>
                    <a:pt x="484" y="202"/>
                  </a:lnTo>
                  <a:lnTo>
                    <a:pt x="472" y="223"/>
                  </a:lnTo>
                  <a:lnTo>
                    <a:pt x="455" y="244"/>
                  </a:lnTo>
                  <a:lnTo>
                    <a:pt x="433" y="261"/>
                  </a:lnTo>
                  <a:lnTo>
                    <a:pt x="413" y="273"/>
                  </a:lnTo>
                  <a:lnTo>
                    <a:pt x="393" y="281"/>
                  </a:lnTo>
                  <a:lnTo>
                    <a:pt x="374" y="285"/>
                  </a:lnTo>
                  <a:lnTo>
                    <a:pt x="357" y="287"/>
                  </a:lnTo>
                  <a:lnTo>
                    <a:pt x="341" y="287"/>
                  </a:lnTo>
                  <a:lnTo>
                    <a:pt x="326" y="288"/>
                  </a:lnTo>
                  <a:lnTo>
                    <a:pt x="316" y="289"/>
                  </a:lnTo>
                  <a:lnTo>
                    <a:pt x="307" y="293"/>
                  </a:lnTo>
                  <a:lnTo>
                    <a:pt x="300" y="300"/>
                  </a:lnTo>
                  <a:lnTo>
                    <a:pt x="293" y="307"/>
                  </a:lnTo>
                  <a:lnTo>
                    <a:pt x="289" y="316"/>
                  </a:lnTo>
                  <a:lnTo>
                    <a:pt x="287" y="326"/>
                  </a:lnTo>
                  <a:lnTo>
                    <a:pt x="287" y="341"/>
                  </a:lnTo>
                  <a:lnTo>
                    <a:pt x="287" y="357"/>
                  </a:lnTo>
                  <a:lnTo>
                    <a:pt x="285" y="374"/>
                  </a:lnTo>
                  <a:lnTo>
                    <a:pt x="281" y="393"/>
                  </a:lnTo>
                  <a:lnTo>
                    <a:pt x="273" y="413"/>
                  </a:lnTo>
                  <a:lnTo>
                    <a:pt x="261" y="433"/>
                  </a:lnTo>
                  <a:lnTo>
                    <a:pt x="244" y="454"/>
                  </a:lnTo>
                  <a:lnTo>
                    <a:pt x="224" y="471"/>
                  </a:lnTo>
                  <a:lnTo>
                    <a:pt x="203" y="483"/>
                  </a:lnTo>
                  <a:lnTo>
                    <a:pt x="183" y="490"/>
                  </a:lnTo>
                  <a:lnTo>
                    <a:pt x="164" y="494"/>
                  </a:lnTo>
                  <a:lnTo>
                    <a:pt x="147" y="496"/>
                  </a:lnTo>
                  <a:lnTo>
                    <a:pt x="132" y="497"/>
                  </a:lnTo>
                  <a:lnTo>
                    <a:pt x="116" y="497"/>
                  </a:lnTo>
                  <a:lnTo>
                    <a:pt x="105" y="499"/>
                  </a:lnTo>
                  <a:lnTo>
                    <a:pt x="97" y="503"/>
                  </a:lnTo>
                  <a:lnTo>
                    <a:pt x="89" y="509"/>
                  </a:lnTo>
                  <a:lnTo>
                    <a:pt x="78" y="519"/>
                  </a:lnTo>
                  <a:lnTo>
                    <a:pt x="65" y="524"/>
                  </a:lnTo>
                  <a:lnTo>
                    <a:pt x="52" y="525"/>
                  </a:lnTo>
                  <a:lnTo>
                    <a:pt x="39" y="524"/>
                  </a:lnTo>
                  <a:lnTo>
                    <a:pt x="26" y="519"/>
                  </a:lnTo>
                  <a:lnTo>
                    <a:pt x="15" y="509"/>
                  </a:lnTo>
                  <a:lnTo>
                    <a:pt x="5" y="495"/>
                  </a:lnTo>
                  <a:lnTo>
                    <a:pt x="0" y="480"/>
                  </a:lnTo>
                  <a:lnTo>
                    <a:pt x="0" y="464"/>
                  </a:lnTo>
                  <a:lnTo>
                    <a:pt x="5" y="449"/>
                  </a:lnTo>
                  <a:lnTo>
                    <a:pt x="15" y="435"/>
                  </a:lnTo>
                  <a:lnTo>
                    <a:pt x="35" y="418"/>
                  </a:lnTo>
                  <a:lnTo>
                    <a:pt x="56" y="406"/>
                  </a:lnTo>
                  <a:lnTo>
                    <a:pt x="76" y="398"/>
                  </a:lnTo>
                  <a:lnTo>
                    <a:pt x="95" y="394"/>
                  </a:lnTo>
                  <a:lnTo>
                    <a:pt x="112" y="393"/>
                  </a:lnTo>
                  <a:lnTo>
                    <a:pt x="128" y="392"/>
                  </a:lnTo>
                  <a:lnTo>
                    <a:pt x="143" y="391"/>
                  </a:lnTo>
                  <a:lnTo>
                    <a:pt x="154" y="390"/>
                  </a:lnTo>
                  <a:lnTo>
                    <a:pt x="162" y="386"/>
                  </a:lnTo>
                  <a:lnTo>
                    <a:pt x="170" y="380"/>
                  </a:lnTo>
                  <a:lnTo>
                    <a:pt x="177" y="372"/>
                  </a:lnTo>
                  <a:lnTo>
                    <a:pt x="180" y="363"/>
                  </a:lnTo>
                  <a:lnTo>
                    <a:pt x="182" y="353"/>
                  </a:lnTo>
                  <a:lnTo>
                    <a:pt x="182" y="338"/>
                  </a:lnTo>
                  <a:lnTo>
                    <a:pt x="183" y="323"/>
                  </a:lnTo>
                  <a:lnTo>
                    <a:pt x="185" y="305"/>
                  </a:lnTo>
                  <a:lnTo>
                    <a:pt x="189" y="286"/>
                  </a:lnTo>
                  <a:lnTo>
                    <a:pt x="196" y="266"/>
                  </a:lnTo>
                  <a:lnTo>
                    <a:pt x="208" y="246"/>
                  </a:lnTo>
                  <a:lnTo>
                    <a:pt x="225" y="224"/>
                  </a:lnTo>
                  <a:lnTo>
                    <a:pt x="246" y="207"/>
                  </a:lnTo>
                  <a:lnTo>
                    <a:pt x="266" y="195"/>
                  </a:lnTo>
                  <a:lnTo>
                    <a:pt x="286" y="188"/>
                  </a:lnTo>
                  <a:lnTo>
                    <a:pt x="305" y="184"/>
                  </a:lnTo>
                  <a:lnTo>
                    <a:pt x="323" y="182"/>
                  </a:lnTo>
                  <a:lnTo>
                    <a:pt x="338" y="181"/>
                  </a:lnTo>
                  <a:lnTo>
                    <a:pt x="353" y="181"/>
                  </a:lnTo>
                  <a:lnTo>
                    <a:pt x="363" y="179"/>
                  </a:lnTo>
                  <a:lnTo>
                    <a:pt x="372" y="176"/>
                  </a:lnTo>
                  <a:lnTo>
                    <a:pt x="380" y="169"/>
                  </a:lnTo>
                  <a:lnTo>
                    <a:pt x="386" y="161"/>
                  </a:lnTo>
                  <a:lnTo>
                    <a:pt x="390" y="153"/>
                  </a:lnTo>
                  <a:lnTo>
                    <a:pt x="391" y="142"/>
                  </a:lnTo>
                  <a:lnTo>
                    <a:pt x="392" y="128"/>
                  </a:lnTo>
                  <a:lnTo>
                    <a:pt x="393" y="112"/>
                  </a:lnTo>
                  <a:lnTo>
                    <a:pt x="394" y="95"/>
                  </a:lnTo>
                  <a:lnTo>
                    <a:pt x="398" y="76"/>
                  </a:lnTo>
                  <a:lnTo>
                    <a:pt x="406" y="56"/>
                  </a:lnTo>
                  <a:lnTo>
                    <a:pt x="418" y="36"/>
                  </a:lnTo>
                  <a:lnTo>
                    <a:pt x="435" y="15"/>
                  </a:lnTo>
                  <a:lnTo>
                    <a:pt x="450" y="5"/>
                  </a:lnTo>
                  <a:lnTo>
                    <a:pt x="465" y="0"/>
                  </a:lnTo>
                  <a:lnTo>
                    <a:pt x="4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199">
            <a:extLst>
              <a:ext uri="{FF2B5EF4-FFF2-40B4-BE49-F238E27FC236}">
                <a16:creationId xmlns:a16="http://schemas.microsoft.com/office/drawing/2014/main" id="{A5701C46-C9E3-249A-898B-CD605863EC96}"/>
              </a:ext>
            </a:extLst>
          </p:cNvPr>
          <p:cNvGrpSpPr>
            <a:grpSpLocks noChangeAspect="1"/>
          </p:cNvGrpSpPr>
          <p:nvPr/>
        </p:nvGrpSpPr>
        <p:grpSpPr>
          <a:xfrm>
            <a:off x="2514682" y="1254190"/>
            <a:ext cx="468000" cy="469282"/>
            <a:chOff x="8148638" y="1903413"/>
            <a:chExt cx="579437" cy="581025"/>
          </a:xfrm>
          <a:solidFill>
            <a:schemeClr val="bg1"/>
          </a:solidFill>
        </p:grpSpPr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03ADEE12-767E-0AA6-8CB4-186A2D483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903413"/>
              <a:ext cx="579437" cy="581025"/>
            </a:xfrm>
            <a:custGeom>
              <a:avLst/>
              <a:gdLst>
                <a:gd name="T0" fmla="*/ 1506 w 3650"/>
                <a:gd name="T1" fmla="*/ 146 h 3660"/>
                <a:gd name="T2" fmla="*/ 1114 w 3650"/>
                <a:gd name="T3" fmla="*/ 273 h 3660"/>
                <a:gd name="T4" fmla="*/ 769 w 3650"/>
                <a:gd name="T5" fmla="*/ 485 h 3660"/>
                <a:gd name="T6" fmla="*/ 483 w 3650"/>
                <a:gd name="T7" fmla="*/ 771 h 3660"/>
                <a:gd name="T8" fmla="*/ 272 w 3650"/>
                <a:gd name="T9" fmla="*/ 1117 h 3660"/>
                <a:gd name="T10" fmla="*/ 146 w 3650"/>
                <a:gd name="T11" fmla="*/ 1511 h 3660"/>
                <a:gd name="T12" fmla="*/ 119 w 3650"/>
                <a:gd name="T13" fmla="*/ 1939 h 3660"/>
                <a:gd name="T14" fmla="*/ 197 w 3650"/>
                <a:gd name="T15" fmla="*/ 2351 h 3660"/>
                <a:gd name="T16" fmla="*/ 367 w 3650"/>
                <a:gd name="T17" fmla="*/ 2723 h 3660"/>
                <a:gd name="T18" fmla="*/ 617 w 3650"/>
                <a:gd name="T19" fmla="*/ 3041 h 3660"/>
                <a:gd name="T20" fmla="*/ 935 w 3650"/>
                <a:gd name="T21" fmla="*/ 3292 h 3660"/>
                <a:gd name="T22" fmla="*/ 1305 w 3650"/>
                <a:gd name="T23" fmla="*/ 3463 h 3660"/>
                <a:gd name="T24" fmla="*/ 1717 w 3650"/>
                <a:gd name="T25" fmla="*/ 3540 h 3660"/>
                <a:gd name="T26" fmla="*/ 2144 w 3650"/>
                <a:gd name="T27" fmla="*/ 3514 h 3660"/>
                <a:gd name="T28" fmla="*/ 2536 w 3650"/>
                <a:gd name="T29" fmla="*/ 3387 h 3660"/>
                <a:gd name="T30" fmla="*/ 2881 w 3650"/>
                <a:gd name="T31" fmla="*/ 3175 h 3660"/>
                <a:gd name="T32" fmla="*/ 3167 w 3650"/>
                <a:gd name="T33" fmla="*/ 2889 h 3660"/>
                <a:gd name="T34" fmla="*/ 3378 w 3650"/>
                <a:gd name="T35" fmla="*/ 2543 h 3660"/>
                <a:gd name="T36" fmla="*/ 3504 w 3650"/>
                <a:gd name="T37" fmla="*/ 2149 h 3660"/>
                <a:gd name="T38" fmla="*/ 3531 w 3650"/>
                <a:gd name="T39" fmla="*/ 1721 h 3660"/>
                <a:gd name="T40" fmla="*/ 3453 w 3650"/>
                <a:gd name="T41" fmla="*/ 1309 h 3660"/>
                <a:gd name="T42" fmla="*/ 3283 w 3650"/>
                <a:gd name="T43" fmla="*/ 937 h 3660"/>
                <a:gd name="T44" fmla="*/ 3033 w 3650"/>
                <a:gd name="T45" fmla="*/ 619 h 3660"/>
                <a:gd name="T46" fmla="*/ 2715 w 3650"/>
                <a:gd name="T47" fmla="*/ 368 h 3660"/>
                <a:gd name="T48" fmla="*/ 2345 w 3650"/>
                <a:gd name="T49" fmla="*/ 197 h 3660"/>
                <a:gd name="T50" fmla="*/ 1933 w 3650"/>
                <a:gd name="T51" fmla="*/ 120 h 3660"/>
                <a:gd name="T52" fmla="*/ 2032 w 3650"/>
                <a:gd name="T53" fmla="*/ 11 h 3660"/>
                <a:gd name="T54" fmla="*/ 2429 w 3650"/>
                <a:gd name="T55" fmla="*/ 102 h 3660"/>
                <a:gd name="T56" fmla="*/ 2794 w 3650"/>
                <a:gd name="T57" fmla="*/ 278 h 3660"/>
                <a:gd name="T58" fmla="*/ 3116 w 3650"/>
                <a:gd name="T59" fmla="*/ 536 h 3660"/>
                <a:gd name="T60" fmla="*/ 3372 w 3650"/>
                <a:gd name="T61" fmla="*/ 858 h 3660"/>
                <a:gd name="T62" fmla="*/ 3548 w 3650"/>
                <a:gd name="T63" fmla="*/ 1224 h 3660"/>
                <a:gd name="T64" fmla="*/ 3639 w 3650"/>
                <a:gd name="T65" fmla="*/ 1623 h 3660"/>
                <a:gd name="T66" fmla="*/ 3639 w 3650"/>
                <a:gd name="T67" fmla="*/ 2037 h 3660"/>
                <a:gd name="T68" fmla="*/ 3548 w 3650"/>
                <a:gd name="T69" fmla="*/ 2436 h 3660"/>
                <a:gd name="T70" fmla="*/ 3372 w 3650"/>
                <a:gd name="T71" fmla="*/ 2802 h 3660"/>
                <a:gd name="T72" fmla="*/ 3116 w 3650"/>
                <a:gd name="T73" fmla="*/ 3124 h 3660"/>
                <a:gd name="T74" fmla="*/ 2794 w 3650"/>
                <a:gd name="T75" fmla="*/ 3382 h 3660"/>
                <a:gd name="T76" fmla="*/ 2429 w 3650"/>
                <a:gd name="T77" fmla="*/ 3558 h 3660"/>
                <a:gd name="T78" fmla="*/ 2032 w 3650"/>
                <a:gd name="T79" fmla="*/ 3649 h 3660"/>
                <a:gd name="T80" fmla="*/ 1618 w 3650"/>
                <a:gd name="T81" fmla="*/ 3649 h 3660"/>
                <a:gd name="T82" fmla="*/ 1221 w 3650"/>
                <a:gd name="T83" fmla="*/ 3558 h 3660"/>
                <a:gd name="T84" fmla="*/ 856 w 3650"/>
                <a:gd name="T85" fmla="*/ 3382 h 3660"/>
                <a:gd name="T86" fmla="*/ 534 w 3650"/>
                <a:gd name="T87" fmla="*/ 3124 h 3660"/>
                <a:gd name="T88" fmla="*/ 278 w 3650"/>
                <a:gd name="T89" fmla="*/ 2802 h 3660"/>
                <a:gd name="T90" fmla="*/ 102 w 3650"/>
                <a:gd name="T91" fmla="*/ 2436 h 3660"/>
                <a:gd name="T92" fmla="*/ 11 w 3650"/>
                <a:gd name="T93" fmla="*/ 2037 h 3660"/>
                <a:gd name="T94" fmla="*/ 11 w 3650"/>
                <a:gd name="T95" fmla="*/ 1623 h 3660"/>
                <a:gd name="T96" fmla="*/ 102 w 3650"/>
                <a:gd name="T97" fmla="*/ 1224 h 3660"/>
                <a:gd name="T98" fmla="*/ 278 w 3650"/>
                <a:gd name="T99" fmla="*/ 858 h 3660"/>
                <a:gd name="T100" fmla="*/ 534 w 3650"/>
                <a:gd name="T101" fmla="*/ 536 h 3660"/>
                <a:gd name="T102" fmla="*/ 856 w 3650"/>
                <a:gd name="T103" fmla="*/ 278 h 3660"/>
                <a:gd name="T104" fmla="*/ 1221 w 3650"/>
                <a:gd name="T105" fmla="*/ 102 h 3660"/>
                <a:gd name="T106" fmla="*/ 1618 w 3650"/>
                <a:gd name="T107" fmla="*/ 11 h 3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50" h="3660">
                  <a:moveTo>
                    <a:pt x="1825" y="116"/>
                  </a:moveTo>
                  <a:lnTo>
                    <a:pt x="1717" y="120"/>
                  </a:lnTo>
                  <a:lnTo>
                    <a:pt x="1612" y="130"/>
                  </a:lnTo>
                  <a:lnTo>
                    <a:pt x="1506" y="146"/>
                  </a:lnTo>
                  <a:lnTo>
                    <a:pt x="1405" y="170"/>
                  </a:lnTo>
                  <a:lnTo>
                    <a:pt x="1305" y="197"/>
                  </a:lnTo>
                  <a:lnTo>
                    <a:pt x="1208" y="232"/>
                  </a:lnTo>
                  <a:lnTo>
                    <a:pt x="1114" y="273"/>
                  </a:lnTo>
                  <a:lnTo>
                    <a:pt x="1022" y="318"/>
                  </a:lnTo>
                  <a:lnTo>
                    <a:pt x="935" y="368"/>
                  </a:lnTo>
                  <a:lnTo>
                    <a:pt x="849" y="424"/>
                  </a:lnTo>
                  <a:lnTo>
                    <a:pt x="769" y="485"/>
                  </a:lnTo>
                  <a:lnTo>
                    <a:pt x="691" y="550"/>
                  </a:lnTo>
                  <a:lnTo>
                    <a:pt x="617" y="619"/>
                  </a:lnTo>
                  <a:lnTo>
                    <a:pt x="549" y="693"/>
                  </a:lnTo>
                  <a:lnTo>
                    <a:pt x="483" y="771"/>
                  </a:lnTo>
                  <a:lnTo>
                    <a:pt x="423" y="852"/>
                  </a:lnTo>
                  <a:lnTo>
                    <a:pt x="367" y="937"/>
                  </a:lnTo>
                  <a:lnTo>
                    <a:pt x="317" y="1025"/>
                  </a:lnTo>
                  <a:lnTo>
                    <a:pt x="272" y="1117"/>
                  </a:lnTo>
                  <a:lnTo>
                    <a:pt x="231" y="1211"/>
                  </a:lnTo>
                  <a:lnTo>
                    <a:pt x="197" y="1309"/>
                  </a:lnTo>
                  <a:lnTo>
                    <a:pt x="169" y="1409"/>
                  </a:lnTo>
                  <a:lnTo>
                    <a:pt x="146" y="1511"/>
                  </a:lnTo>
                  <a:lnTo>
                    <a:pt x="129" y="1616"/>
                  </a:lnTo>
                  <a:lnTo>
                    <a:pt x="119" y="1721"/>
                  </a:lnTo>
                  <a:lnTo>
                    <a:pt x="116" y="1830"/>
                  </a:lnTo>
                  <a:lnTo>
                    <a:pt x="119" y="1939"/>
                  </a:lnTo>
                  <a:lnTo>
                    <a:pt x="129" y="2044"/>
                  </a:lnTo>
                  <a:lnTo>
                    <a:pt x="146" y="2149"/>
                  </a:lnTo>
                  <a:lnTo>
                    <a:pt x="169" y="2251"/>
                  </a:lnTo>
                  <a:lnTo>
                    <a:pt x="197" y="2351"/>
                  </a:lnTo>
                  <a:lnTo>
                    <a:pt x="231" y="2449"/>
                  </a:lnTo>
                  <a:lnTo>
                    <a:pt x="272" y="2543"/>
                  </a:lnTo>
                  <a:lnTo>
                    <a:pt x="317" y="2635"/>
                  </a:lnTo>
                  <a:lnTo>
                    <a:pt x="367" y="2723"/>
                  </a:lnTo>
                  <a:lnTo>
                    <a:pt x="423" y="2808"/>
                  </a:lnTo>
                  <a:lnTo>
                    <a:pt x="483" y="2889"/>
                  </a:lnTo>
                  <a:lnTo>
                    <a:pt x="549" y="2967"/>
                  </a:lnTo>
                  <a:lnTo>
                    <a:pt x="617" y="3041"/>
                  </a:lnTo>
                  <a:lnTo>
                    <a:pt x="691" y="3110"/>
                  </a:lnTo>
                  <a:lnTo>
                    <a:pt x="769" y="3175"/>
                  </a:lnTo>
                  <a:lnTo>
                    <a:pt x="849" y="3236"/>
                  </a:lnTo>
                  <a:lnTo>
                    <a:pt x="935" y="3292"/>
                  </a:lnTo>
                  <a:lnTo>
                    <a:pt x="1022" y="3342"/>
                  </a:lnTo>
                  <a:lnTo>
                    <a:pt x="1114" y="3387"/>
                  </a:lnTo>
                  <a:lnTo>
                    <a:pt x="1208" y="3428"/>
                  </a:lnTo>
                  <a:lnTo>
                    <a:pt x="1305" y="3463"/>
                  </a:lnTo>
                  <a:lnTo>
                    <a:pt x="1405" y="3490"/>
                  </a:lnTo>
                  <a:lnTo>
                    <a:pt x="1506" y="3514"/>
                  </a:lnTo>
                  <a:lnTo>
                    <a:pt x="1612" y="3530"/>
                  </a:lnTo>
                  <a:lnTo>
                    <a:pt x="1717" y="3540"/>
                  </a:lnTo>
                  <a:lnTo>
                    <a:pt x="1825" y="3544"/>
                  </a:lnTo>
                  <a:lnTo>
                    <a:pt x="1933" y="3540"/>
                  </a:lnTo>
                  <a:lnTo>
                    <a:pt x="2038" y="3530"/>
                  </a:lnTo>
                  <a:lnTo>
                    <a:pt x="2144" y="3514"/>
                  </a:lnTo>
                  <a:lnTo>
                    <a:pt x="2245" y="3490"/>
                  </a:lnTo>
                  <a:lnTo>
                    <a:pt x="2345" y="3463"/>
                  </a:lnTo>
                  <a:lnTo>
                    <a:pt x="2442" y="3428"/>
                  </a:lnTo>
                  <a:lnTo>
                    <a:pt x="2536" y="3387"/>
                  </a:lnTo>
                  <a:lnTo>
                    <a:pt x="2628" y="3342"/>
                  </a:lnTo>
                  <a:lnTo>
                    <a:pt x="2715" y="3292"/>
                  </a:lnTo>
                  <a:lnTo>
                    <a:pt x="2801" y="3236"/>
                  </a:lnTo>
                  <a:lnTo>
                    <a:pt x="2881" y="3175"/>
                  </a:lnTo>
                  <a:lnTo>
                    <a:pt x="2959" y="3110"/>
                  </a:lnTo>
                  <a:lnTo>
                    <a:pt x="3033" y="3041"/>
                  </a:lnTo>
                  <a:lnTo>
                    <a:pt x="3101" y="2967"/>
                  </a:lnTo>
                  <a:lnTo>
                    <a:pt x="3167" y="2889"/>
                  </a:lnTo>
                  <a:lnTo>
                    <a:pt x="3227" y="2808"/>
                  </a:lnTo>
                  <a:lnTo>
                    <a:pt x="3283" y="2723"/>
                  </a:lnTo>
                  <a:lnTo>
                    <a:pt x="3333" y="2635"/>
                  </a:lnTo>
                  <a:lnTo>
                    <a:pt x="3378" y="2543"/>
                  </a:lnTo>
                  <a:lnTo>
                    <a:pt x="3419" y="2449"/>
                  </a:lnTo>
                  <a:lnTo>
                    <a:pt x="3453" y="2351"/>
                  </a:lnTo>
                  <a:lnTo>
                    <a:pt x="3481" y="2251"/>
                  </a:lnTo>
                  <a:lnTo>
                    <a:pt x="3504" y="2149"/>
                  </a:lnTo>
                  <a:lnTo>
                    <a:pt x="3521" y="2044"/>
                  </a:lnTo>
                  <a:lnTo>
                    <a:pt x="3531" y="1939"/>
                  </a:lnTo>
                  <a:lnTo>
                    <a:pt x="3534" y="1830"/>
                  </a:lnTo>
                  <a:lnTo>
                    <a:pt x="3531" y="1721"/>
                  </a:lnTo>
                  <a:lnTo>
                    <a:pt x="3521" y="1616"/>
                  </a:lnTo>
                  <a:lnTo>
                    <a:pt x="3504" y="1511"/>
                  </a:lnTo>
                  <a:lnTo>
                    <a:pt x="3481" y="1409"/>
                  </a:lnTo>
                  <a:lnTo>
                    <a:pt x="3453" y="1309"/>
                  </a:lnTo>
                  <a:lnTo>
                    <a:pt x="3419" y="1211"/>
                  </a:lnTo>
                  <a:lnTo>
                    <a:pt x="3378" y="1117"/>
                  </a:lnTo>
                  <a:lnTo>
                    <a:pt x="3333" y="1025"/>
                  </a:lnTo>
                  <a:lnTo>
                    <a:pt x="3283" y="937"/>
                  </a:lnTo>
                  <a:lnTo>
                    <a:pt x="3227" y="852"/>
                  </a:lnTo>
                  <a:lnTo>
                    <a:pt x="3167" y="771"/>
                  </a:lnTo>
                  <a:lnTo>
                    <a:pt x="3101" y="693"/>
                  </a:lnTo>
                  <a:lnTo>
                    <a:pt x="3033" y="619"/>
                  </a:lnTo>
                  <a:lnTo>
                    <a:pt x="2959" y="550"/>
                  </a:lnTo>
                  <a:lnTo>
                    <a:pt x="2881" y="485"/>
                  </a:lnTo>
                  <a:lnTo>
                    <a:pt x="2801" y="424"/>
                  </a:lnTo>
                  <a:lnTo>
                    <a:pt x="2715" y="368"/>
                  </a:lnTo>
                  <a:lnTo>
                    <a:pt x="2628" y="318"/>
                  </a:lnTo>
                  <a:lnTo>
                    <a:pt x="2536" y="273"/>
                  </a:lnTo>
                  <a:lnTo>
                    <a:pt x="2442" y="232"/>
                  </a:lnTo>
                  <a:lnTo>
                    <a:pt x="2345" y="197"/>
                  </a:lnTo>
                  <a:lnTo>
                    <a:pt x="2245" y="170"/>
                  </a:lnTo>
                  <a:lnTo>
                    <a:pt x="2144" y="146"/>
                  </a:lnTo>
                  <a:lnTo>
                    <a:pt x="2038" y="130"/>
                  </a:lnTo>
                  <a:lnTo>
                    <a:pt x="1933" y="120"/>
                  </a:lnTo>
                  <a:lnTo>
                    <a:pt x="1825" y="116"/>
                  </a:lnTo>
                  <a:close/>
                  <a:moveTo>
                    <a:pt x="1825" y="0"/>
                  </a:moveTo>
                  <a:lnTo>
                    <a:pt x="1929" y="3"/>
                  </a:lnTo>
                  <a:lnTo>
                    <a:pt x="2032" y="11"/>
                  </a:lnTo>
                  <a:lnTo>
                    <a:pt x="2134" y="26"/>
                  </a:lnTo>
                  <a:lnTo>
                    <a:pt x="2234" y="45"/>
                  </a:lnTo>
                  <a:lnTo>
                    <a:pt x="2333" y="71"/>
                  </a:lnTo>
                  <a:lnTo>
                    <a:pt x="2429" y="102"/>
                  </a:lnTo>
                  <a:lnTo>
                    <a:pt x="2524" y="139"/>
                  </a:lnTo>
                  <a:lnTo>
                    <a:pt x="2616" y="180"/>
                  </a:lnTo>
                  <a:lnTo>
                    <a:pt x="2707" y="226"/>
                  </a:lnTo>
                  <a:lnTo>
                    <a:pt x="2794" y="278"/>
                  </a:lnTo>
                  <a:lnTo>
                    <a:pt x="2879" y="336"/>
                  </a:lnTo>
                  <a:lnTo>
                    <a:pt x="2961" y="397"/>
                  </a:lnTo>
                  <a:lnTo>
                    <a:pt x="3039" y="465"/>
                  </a:lnTo>
                  <a:lnTo>
                    <a:pt x="3116" y="536"/>
                  </a:lnTo>
                  <a:lnTo>
                    <a:pt x="3187" y="612"/>
                  </a:lnTo>
                  <a:lnTo>
                    <a:pt x="3254" y="691"/>
                  </a:lnTo>
                  <a:lnTo>
                    <a:pt x="3315" y="773"/>
                  </a:lnTo>
                  <a:lnTo>
                    <a:pt x="3372" y="858"/>
                  </a:lnTo>
                  <a:lnTo>
                    <a:pt x="3424" y="946"/>
                  </a:lnTo>
                  <a:lnTo>
                    <a:pt x="3471" y="1037"/>
                  </a:lnTo>
                  <a:lnTo>
                    <a:pt x="3512" y="1129"/>
                  </a:lnTo>
                  <a:lnTo>
                    <a:pt x="3548" y="1224"/>
                  </a:lnTo>
                  <a:lnTo>
                    <a:pt x="3579" y="1321"/>
                  </a:lnTo>
                  <a:lnTo>
                    <a:pt x="3605" y="1420"/>
                  </a:lnTo>
                  <a:lnTo>
                    <a:pt x="3625" y="1521"/>
                  </a:lnTo>
                  <a:lnTo>
                    <a:pt x="3639" y="1623"/>
                  </a:lnTo>
                  <a:lnTo>
                    <a:pt x="3647" y="1726"/>
                  </a:lnTo>
                  <a:lnTo>
                    <a:pt x="3650" y="1830"/>
                  </a:lnTo>
                  <a:lnTo>
                    <a:pt x="3647" y="1934"/>
                  </a:lnTo>
                  <a:lnTo>
                    <a:pt x="3639" y="2037"/>
                  </a:lnTo>
                  <a:lnTo>
                    <a:pt x="3625" y="2139"/>
                  </a:lnTo>
                  <a:lnTo>
                    <a:pt x="3605" y="2240"/>
                  </a:lnTo>
                  <a:lnTo>
                    <a:pt x="3579" y="2339"/>
                  </a:lnTo>
                  <a:lnTo>
                    <a:pt x="3548" y="2436"/>
                  </a:lnTo>
                  <a:lnTo>
                    <a:pt x="3512" y="2531"/>
                  </a:lnTo>
                  <a:lnTo>
                    <a:pt x="3471" y="2623"/>
                  </a:lnTo>
                  <a:lnTo>
                    <a:pt x="3424" y="2714"/>
                  </a:lnTo>
                  <a:lnTo>
                    <a:pt x="3372" y="2802"/>
                  </a:lnTo>
                  <a:lnTo>
                    <a:pt x="3315" y="2887"/>
                  </a:lnTo>
                  <a:lnTo>
                    <a:pt x="3254" y="2969"/>
                  </a:lnTo>
                  <a:lnTo>
                    <a:pt x="3187" y="3048"/>
                  </a:lnTo>
                  <a:lnTo>
                    <a:pt x="3116" y="3124"/>
                  </a:lnTo>
                  <a:lnTo>
                    <a:pt x="3039" y="3195"/>
                  </a:lnTo>
                  <a:lnTo>
                    <a:pt x="2961" y="3263"/>
                  </a:lnTo>
                  <a:lnTo>
                    <a:pt x="2879" y="3324"/>
                  </a:lnTo>
                  <a:lnTo>
                    <a:pt x="2794" y="3382"/>
                  </a:lnTo>
                  <a:lnTo>
                    <a:pt x="2707" y="3434"/>
                  </a:lnTo>
                  <a:lnTo>
                    <a:pt x="2616" y="3480"/>
                  </a:lnTo>
                  <a:lnTo>
                    <a:pt x="2524" y="3521"/>
                  </a:lnTo>
                  <a:lnTo>
                    <a:pt x="2429" y="3558"/>
                  </a:lnTo>
                  <a:lnTo>
                    <a:pt x="2333" y="3589"/>
                  </a:lnTo>
                  <a:lnTo>
                    <a:pt x="2234" y="3615"/>
                  </a:lnTo>
                  <a:lnTo>
                    <a:pt x="2134" y="3634"/>
                  </a:lnTo>
                  <a:lnTo>
                    <a:pt x="2032" y="3649"/>
                  </a:lnTo>
                  <a:lnTo>
                    <a:pt x="1929" y="3657"/>
                  </a:lnTo>
                  <a:lnTo>
                    <a:pt x="1825" y="3660"/>
                  </a:lnTo>
                  <a:lnTo>
                    <a:pt x="1721" y="3657"/>
                  </a:lnTo>
                  <a:lnTo>
                    <a:pt x="1618" y="3649"/>
                  </a:lnTo>
                  <a:lnTo>
                    <a:pt x="1516" y="3634"/>
                  </a:lnTo>
                  <a:lnTo>
                    <a:pt x="1416" y="3615"/>
                  </a:lnTo>
                  <a:lnTo>
                    <a:pt x="1317" y="3589"/>
                  </a:lnTo>
                  <a:lnTo>
                    <a:pt x="1221" y="3558"/>
                  </a:lnTo>
                  <a:lnTo>
                    <a:pt x="1126" y="3521"/>
                  </a:lnTo>
                  <a:lnTo>
                    <a:pt x="1034" y="3480"/>
                  </a:lnTo>
                  <a:lnTo>
                    <a:pt x="943" y="3434"/>
                  </a:lnTo>
                  <a:lnTo>
                    <a:pt x="856" y="3382"/>
                  </a:lnTo>
                  <a:lnTo>
                    <a:pt x="771" y="3324"/>
                  </a:lnTo>
                  <a:lnTo>
                    <a:pt x="689" y="3263"/>
                  </a:lnTo>
                  <a:lnTo>
                    <a:pt x="611" y="3195"/>
                  </a:lnTo>
                  <a:lnTo>
                    <a:pt x="534" y="3124"/>
                  </a:lnTo>
                  <a:lnTo>
                    <a:pt x="463" y="3048"/>
                  </a:lnTo>
                  <a:lnTo>
                    <a:pt x="396" y="2969"/>
                  </a:lnTo>
                  <a:lnTo>
                    <a:pt x="335" y="2887"/>
                  </a:lnTo>
                  <a:lnTo>
                    <a:pt x="278" y="2802"/>
                  </a:lnTo>
                  <a:lnTo>
                    <a:pt x="226" y="2714"/>
                  </a:lnTo>
                  <a:lnTo>
                    <a:pt x="179" y="2623"/>
                  </a:lnTo>
                  <a:lnTo>
                    <a:pt x="138" y="2531"/>
                  </a:lnTo>
                  <a:lnTo>
                    <a:pt x="102" y="2436"/>
                  </a:lnTo>
                  <a:lnTo>
                    <a:pt x="71" y="2339"/>
                  </a:lnTo>
                  <a:lnTo>
                    <a:pt x="45" y="2240"/>
                  </a:lnTo>
                  <a:lnTo>
                    <a:pt x="25" y="2139"/>
                  </a:lnTo>
                  <a:lnTo>
                    <a:pt x="11" y="2037"/>
                  </a:lnTo>
                  <a:lnTo>
                    <a:pt x="3" y="1934"/>
                  </a:lnTo>
                  <a:lnTo>
                    <a:pt x="0" y="1830"/>
                  </a:lnTo>
                  <a:lnTo>
                    <a:pt x="3" y="1726"/>
                  </a:lnTo>
                  <a:lnTo>
                    <a:pt x="11" y="1623"/>
                  </a:lnTo>
                  <a:lnTo>
                    <a:pt x="25" y="1521"/>
                  </a:lnTo>
                  <a:lnTo>
                    <a:pt x="45" y="1420"/>
                  </a:lnTo>
                  <a:lnTo>
                    <a:pt x="71" y="1321"/>
                  </a:lnTo>
                  <a:lnTo>
                    <a:pt x="102" y="1224"/>
                  </a:lnTo>
                  <a:lnTo>
                    <a:pt x="138" y="1129"/>
                  </a:lnTo>
                  <a:lnTo>
                    <a:pt x="179" y="1037"/>
                  </a:lnTo>
                  <a:lnTo>
                    <a:pt x="226" y="946"/>
                  </a:lnTo>
                  <a:lnTo>
                    <a:pt x="278" y="858"/>
                  </a:lnTo>
                  <a:lnTo>
                    <a:pt x="335" y="773"/>
                  </a:lnTo>
                  <a:lnTo>
                    <a:pt x="396" y="691"/>
                  </a:lnTo>
                  <a:lnTo>
                    <a:pt x="463" y="612"/>
                  </a:lnTo>
                  <a:lnTo>
                    <a:pt x="534" y="536"/>
                  </a:lnTo>
                  <a:lnTo>
                    <a:pt x="611" y="465"/>
                  </a:lnTo>
                  <a:lnTo>
                    <a:pt x="689" y="397"/>
                  </a:lnTo>
                  <a:lnTo>
                    <a:pt x="771" y="336"/>
                  </a:lnTo>
                  <a:lnTo>
                    <a:pt x="856" y="278"/>
                  </a:lnTo>
                  <a:lnTo>
                    <a:pt x="943" y="226"/>
                  </a:lnTo>
                  <a:lnTo>
                    <a:pt x="1034" y="180"/>
                  </a:lnTo>
                  <a:lnTo>
                    <a:pt x="1126" y="139"/>
                  </a:lnTo>
                  <a:lnTo>
                    <a:pt x="1221" y="102"/>
                  </a:lnTo>
                  <a:lnTo>
                    <a:pt x="1317" y="71"/>
                  </a:lnTo>
                  <a:lnTo>
                    <a:pt x="1416" y="45"/>
                  </a:lnTo>
                  <a:lnTo>
                    <a:pt x="1516" y="26"/>
                  </a:lnTo>
                  <a:lnTo>
                    <a:pt x="1618" y="11"/>
                  </a:lnTo>
                  <a:lnTo>
                    <a:pt x="1721" y="3"/>
                  </a:lnTo>
                  <a:lnTo>
                    <a:pt x="18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3E03C475-0948-00C3-E8FD-542C6631A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230438"/>
              <a:ext cx="19050" cy="19050"/>
            </a:xfrm>
            <a:custGeom>
              <a:avLst/>
              <a:gdLst>
                <a:gd name="T0" fmla="*/ 57 w 116"/>
                <a:gd name="T1" fmla="*/ 0 h 116"/>
                <a:gd name="T2" fmla="*/ 76 w 116"/>
                <a:gd name="T3" fmla="*/ 2 h 116"/>
                <a:gd name="T4" fmla="*/ 92 w 116"/>
                <a:gd name="T5" fmla="*/ 11 h 116"/>
                <a:gd name="T6" fmla="*/ 105 w 116"/>
                <a:gd name="T7" fmla="*/ 23 h 116"/>
                <a:gd name="T8" fmla="*/ 113 w 116"/>
                <a:gd name="T9" fmla="*/ 40 h 116"/>
                <a:gd name="T10" fmla="*/ 116 w 116"/>
                <a:gd name="T11" fmla="*/ 58 h 116"/>
                <a:gd name="T12" fmla="*/ 113 w 116"/>
                <a:gd name="T13" fmla="*/ 77 h 116"/>
                <a:gd name="T14" fmla="*/ 105 w 116"/>
                <a:gd name="T15" fmla="*/ 92 h 116"/>
                <a:gd name="T16" fmla="*/ 92 w 116"/>
                <a:gd name="T17" fmla="*/ 105 h 116"/>
                <a:gd name="T18" fmla="*/ 76 w 116"/>
                <a:gd name="T19" fmla="*/ 113 h 116"/>
                <a:gd name="T20" fmla="*/ 57 w 116"/>
                <a:gd name="T21" fmla="*/ 116 h 116"/>
                <a:gd name="T22" fmla="*/ 40 w 116"/>
                <a:gd name="T23" fmla="*/ 113 h 116"/>
                <a:gd name="T24" fmla="*/ 23 w 116"/>
                <a:gd name="T25" fmla="*/ 105 h 116"/>
                <a:gd name="T26" fmla="*/ 11 w 116"/>
                <a:gd name="T27" fmla="*/ 92 h 116"/>
                <a:gd name="T28" fmla="*/ 2 w 116"/>
                <a:gd name="T29" fmla="*/ 77 h 116"/>
                <a:gd name="T30" fmla="*/ 0 w 116"/>
                <a:gd name="T31" fmla="*/ 58 h 116"/>
                <a:gd name="T32" fmla="*/ 2 w 116"/>
                <a:gd name="T33" fmla="*/ 40 h 116"/>
                <a:gd name="T34" fmla="*/ 11 w 116"/>
                <a:gd name="T35" fmla="*/ 23 h 116"/>
                <a:gd name="T36" fmla="*/ 23 w 116"/>
                <a:gd name="T37" fmla="*/ 11 h 116"/>
                <a:gd name="T38" fmla="*/ 40 w 116"/>
                <a:gd name="T39" fmla="*/ 2 h 116"/>
                <a:gd name="T40" fmla="*/ 57 w 11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6">
                  <a:moveTo>
                    <a:pt x="57" y="0"/>
                  </a:moveTo>
                  <a:lnTo>
                    <a:pt x="76" y="2"/>
                  </a:lnTo>
                  <a:lnTo>
                    <a:pt x="92" y="11"/>
                  </a:lnTo>
                  <a:lnTo>
                    <a:pt x="105" y="23"/>
                  </a:lnTo>
                  <a:lnTo>
                    <a:pt x="113" y="40"/>
                  </a:lnTo>
                  <a:lnTo>
                    <a:pt x="116" y="58"/>
                  </a:lnTo>
                  <a:lnTo>
                    <a:pt x="113" y="77"/>
                  </a:lnTo>
                  <a:lnTo>
                    <a:pt x="105" y="92"/>
                  </a:lnTo>
                  <a:lnTo>
                    <a:pt x="92" y="105"/>
                  </a:lnTo>
                  <a:lnTo>
                    <a:pt x="76" y="113"/>
                  </a:lnTo>
                  <a:lnTo>
                    <a:pt x="57" y="116"/>
                  </a:lnTo>
                  <a:lnTo>
                    <a:pt x="40" y="113"/>
                  </a:lnTo>
                  <a:lnTo>
                    <a:pt x="23" y="105"/>
                  </a:lnTo>
                  <a:lnTo>
                    <a:pt x="11" y="92"/>
                  </a:lnTo>
                  <a:lnTo>
                    <a:pt x="2" y="77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11" y="23"/>
                  </a:lnTo>
                  <a:lnTo>
                    <a:pt x="23" y="11"/>
                  </a:lnTo>
                  <a:lnTo>
                    <a:pt x="40" y="2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63D9CC31-794D-C0F3-0A0C-CF6DE088E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913" y="2103438"/>
              <a:ext cx="19050" cy="19050"/>
            </a:xfrm>
            <a:custGeom>
              <a:avLst/>
              <a:gdLst>
                <a:gd name="T0" fmla="*/ 58 w 116"/>
                <a:gd name="T1" fmla="*/ 0 h 116"/>
                <a:gd name="T2" fmla="*/ 76 w 116"/>
                <a:gd name="T3" fmla="*/ 3 h 116"/>
                <a:gd name="T4" fmla="*/ 92 w 116"/>
                <a:gd name="T5" fmla="*/ 11 h 116"/>
                <a:gd name="T6" fmla="*/ 105 w 116"/>
                <a:gd name="T7" fmla="*/ 24 h 116"/>
                <a:gd name="T8" fmla="*/ 113 w 116"/>
                <a:gd name="T9" fmla="*/ 40 h 116"/>
                <a:gd name="T10" fmla="*/ 116 w 116"/>
                <a:gd name="T11" fmla="*/ 59 h 116"/>
                <a:gd name="T12" fmla="*/ 113 w 116"/>
                <a:gd name="T13" fmla="*/ 77 h 116"/>
                <a:gd name="T14" fmla="*/ 105 w 116"/>
                <a:gd name="T15" fmla="*/ 93 h 116"/>
                <a:gd name="T16" fmla="*/ 92 w 116"/>
                <a:gd name="T17" fmla="*/ 105 h 116"/>
                <a:gd name="T18" fmla="*/ 76 w 116"/>
                <a:gd name="T19" fmla="*/ 114 h 116"/>
                <a:gd name="T20" fmla="*/ 58 w 116"/>
                <a:gd name="T21" fmla="*/ 116 h 116"/>
                <a:gd name="T22" fmla="*/ 39 w 116"/>
                <a:gd name="T23" fmla="*/ 114 h 116"/>
                <a:gd name="T24" fmla="*/ 24 w 116"/>
                <a:gd name="T25" fmla="*/ 105 h 116"/>
                <a:gd name="T26" fmla="*/ 11 w 116"/>
                <a:gd name="T27" fmla="*/ 93 h 116"/>
                <a:gd name="T28" fmla="*/ 3 w 116"/>
                <a:gd name="T29" fmla="*/ 77 h 116"/>
                <a:gd name="T30" fmla="*/ 0 w 116"/>
                <a:gd name="T31" fmla="*/ 59 h 116"/>
                <a:gd name="T32" fmla="*/ 3 w 116"/>
                <a:gd name="T33" fmla="*/ 40 h 116"/>
                <a:gd name="T34" fmla="*/ 11 w 116"/>
                <a:gd name="T35" fmla="*/ 24 h 116"/>
                <a:gd name="T36" fmla="*/ 24 w 116"/>
                <a:gd name="T37" fmla="*/ 11 h 116"/>
                <a:gd name="T38" fmla="*/ 39 w 116"/>
                <a:gd name="T39" fmla="*/ 3 h 116"/>
                <a:gd name="T40" fmla="*/ 58 w 116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16">
                  <a:moveTo>
                    <a:pt x="58" y="0"/>
                  </a:moveTo>
                  <a:lnTo>
                    <a:pt x="76" y="3"/>
                  </a:lnTo>
                  <a:lnTo>
                    <a:pt x="92" y="11"/>
                  </a:lnTo>
                  <a:lnTo>
                    <a:pt x="105" y="24"/>
                  </a:lnTo>
                  <a:lnTo>
                    <a:pt x="113" y="40"/>
                  </a:lnTo>
                  <a:lnTo>
                    <a:pt x="116" y="59"/>
                  </a:lnTo>
                  <a:lnTo>
                    <a:pt x="113" y="77"/>
                  </a:lnTo>
                  <a:lnTo>
                    <a:pt x="105" y="93"/>
                  </a:lnTo>
                  <a:lnTo>
                    <a:pt x="92" y="105"/>
                  </a:lnTo>
                  <a:lnTo>
                    <a:pt x="76" y="114"/>
                  </a:lnTo>
                  <a:lnTo>
                    <a:pt x="58" y="116"/>
                  </a:lnTo>
                  <a:lnTo>
                    <a:pt x="39" y="114"/>
                  </a:lnTo>
                  <a:lnTo>
                    <a:pt x="24" y="105"/>
                  </a:lnTo>
                  <a:lnTo>
                    <a:pt x="11" y="93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296E17DA-99B1-A8A3-D3D7-D11D5189B7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8363" y="2146301"/>
              <a:ext cx="55562" cy="55563"/>
            </a:xfrm>
            <a:custGeom>
              <a:avLst/>
              <a:gdLst>
                <a:gd name="T0" fmla="*/ 175 w 350"/>
                <a:gd name="T1" fmla="*/ 117 h 351"/>
                <a:gd name="T2" fmla="*/ 156 w 350"/>
                <a:gd name="T3" fmla="*/ 120 h 351"/>
                <a:gd name="T4" fmla="*/ 141 w 350"/>
                <a:gd name="T5" fmla="*/ 129 h 351"/>
                <a:gd name="T6" fmla="*/ 128 w 350"/>
                <a:gd name="T7" fmla="*/ 141 h 351"/>
                <a:gd name="T8" fmla="*/ 120 w 350"/>
                <a:gd name="T9" fmla="*/ 157 h 351"/>
                <a:gd name="T10" fmla="*/ 117 w 350"/>
                <a:gd name="T11" fmla="*/ 175 h 351"/>
                <a:gd name="T12" fmla="*/ 120 w 350"/>
                <a:gd name="T13" fmla="*/ 194 h 351"/>
                <a:gd name="T14" fmla="*/ 128 w 350"/>
                <a:gd name="T15" fmla="*/ 210 h 351"/>
                <a:gd name="T16" fmla="*/ 141 w 350"/>
                <a:gd name="T17" fmla="*/ 223 h 351"/>
                <a:gd name="T18" fmla="*/ 156 w 350"/>
                <a:gd name="T19" fmla="*/ 231 h 351"/>
                <a:gd name="T20" fmla="*/ 175 w 350"/>
                <a:gd name="T21" fmla="*/ 234 h 351"/>
                <a:gd name="T22" fmla="*/ 194 w 350"/>
                <a:gd name="T23" fmla="*/ 231 h 351"/>
                <a:gd name="T24" fmla="*/ 209 w 350"/>
                <a:gd name="T25" fmla="*/ 223 h 351"/>
                <a:gd name="T26" fmla="*/ 222 w 350"/>
                <a:gd name="T27" fmla="*/ 210 h 351"/>
                <a:gd name="T28" fmla="*/ 231 w 350"/>
                <a:gd name="T29" fmla="*/ 194 h 351"/>
                <a:gd name="T30" fmla="*/ 234 w 350"/>
                <a:gd name="T31" fmla="*/ 175 h 351"/>
                <a:gd name="T32" fmla="*/ 231 w 350"/>
                <a:gd name="T33" fmla="*/ 157 h 351"/>
                <a:gd name="T34" fmla="*/ 222 w 350"/>
                <a:gd name="T35" fmla="*/ 141 h 351"/>
                <a:gd name="T36" fmla="*/ 209 w 350"/>
                <a:gd name="T37" fmla="*/ 129 h 351"/>
                <a:gd name="T38" fmla="*/ 194 w 350"/>
                <a:gd name="T39" fmla="*/ 120 h 351"/>
                <a:gd name="T40" fmla="*/ 175 w 350"/>
                <a:gd name="T41" fmla="*/ 117 h 351"/>
                <a:gd name="T42" fmla="*/ 175 w 350"/>
                <a:gd name="T43" fmla="*/ 0 h 351"/>
                <a:gd name="T44" fmla="*/ 206 w 350"/>
                <a:gd name="T45" fmla="*/ 4 h 351"/>
                <a:gd name="T46" fmla="*/ 236 w 350"/>
                <a:gd name="T47" fmla="*/ 11 h 351"/>
                <a:gd name="T48" fmla="*/ 264 w 350"/>
                <a:gd name="T49" fmla="*/ 25 h 351"/>
                <a:gd name="T50" fmla="*/ 288 w 350"/>
                <a:gd name="T51" fmla="*/ 41 h 351"/>
                <a:gd name="T52" fmla="*/ 309 w 350"/>
                <a:gd name="T53" fmla="*/ 62 h 351"/>
                <a:gd name="T54" fmla="*/ 326 w 350"/>
                <a:gd name="T55" fmla="*/ 87 h 351"/>
                <a:gd name="T56" fmla="*/ 339 w 350"/>
                <a:gd name="T57" fmla="*/ 114 h 351"/>
                <a:gd name="T58" fmla="*/ 347 w 350"/>
                <a:gd name="T59" fmla="*/ 144 h 351"/>
                <a:gd name="T60" fmla="*/ 350 w 350"/>
                <a:gd name="T61" fmla="*/ 175 h 351"/>
                <a:gd name="T62" fmla="*/ 347 w 350"/>
                <a:gd name="T63" fmla="*/ 207 h 351"/>
                <a:gd name="T64" fmla="*/ 339 w 350"/>
                <a:gd name="T65" fmla="*/ 236 h 351"/>
                <a:gd name="T66" fmla="*/ 326 w 350"/>
                <a:gd name="T67" fmla="*/ 264 h 351"/>
                <a:gd name="T68" fmla="*/ 309 w 350"/>
                <a:gd name="T69" fmla="*/ 289 h 351"/>
                <a:gd name="T70" fmla="*/ 288 w 350"/>
                <a:gd name="T71" fmla="*/ 310 h 351"/>
                <a:gd name="T72" fmla="*/ 264 w 350"/>
                <a:gd name="T73" fmla="*/ 326 h 351"/>
                <a:gd name="T74" fmla="*/ 236 w 350"/>
                <a:gd name="T75" fmla="*/ 340 h 351"/>
                <a:gd name="T76" fmla="*/ 206 w 350"/>
                <a:gd name="T77" fmla="*/ 348 h 351"/>
                <a:gd name="T78" fmla="*/ 175 w 350"/>
                <a:gd name="T79" fmla="*/ 351 h 351"/>
                <a:gd name="T80" fmla="*/ 144 w 350"/>
                <a:gd name="T81" fmla="*/ 348 h 351"/>
                <a:gd name="T82" fmla="*/ 114 w 350"/>
                <a:gd name="T83" fmla="*/ 340 h 351"/>
                <a:gd name="T84" fmla="*/ 87 w 350"/>
                <a:gd name="T85" fmla="*/ 326 h 351"/>
                <a:gd name="T86" fmla="*/ 62 w 350"/>
                <a:gd name="T87" fmla="*/ 310 h 351"/>
                <a:gd name="T88" fmla="*/ 41 w 350"/>
                <a:gd name="T89" fmla="*/ 289 h 351"/>
                <a:gd name="T90" fmla="*/ 25 w 350"/>
                <a:gd name="T91" fmla="*/ 264 h 351"/>
                <a:gd name="T92" fmla="*/ 12 w 350"/>
                <a:gd name="T93" fmla="*/ 236 h 351"/>
                <a:gd name="T94" fmla="*/ 4 w 350"/>
                <a:gd name="T95" fmla="*/ 207 h 351"/>
                <a:gd name="T96" fmla="*/ 0 w 350"/>
                <a:gd name="T97" fmla="*/ 175 h 351"/>
                <a:gd name="T98" fmla="*/ 4 w 350"/>
                <a:gd name="T99" fmla="*/ 144 h 351"/>
                <a:gd name="T100" fmla="*/ 12 w 350"/>
                <a:gd name="T101" fmla="*/ 114 h 351"/>
                <a:gd name="T102" fmla="*/ 25 w 350"/>
                <a:gd name="T103" fmla="*/ 87 h 351"/>
                <a:gd name="T104" fmla="*/ 41 w 350"/>
                <a:gd name="T105" fmla="*/ 62 h 351"/>
                <a:gd name="T106" fmla="*/ 62 w 350"/>
                <a:gd name="T107" fmla="*/ 41 h 351"/>
                <a:gd name="T108" fmla="*/ 87 w 350"/>
                <a:gd name="T109" fmla="*/ 25 h 351"/>
                <a:gd name="T110" fmla="*/ 114 w 350"/>
                <a:gd name="T111" fmla="*/ 11 h 351"/>
                <a:gd name="T112" fmla="*/ 144 w 350"/>
                <a:gd name="T113" fmla="*/ 4 h 351"/>
                <a:gd name="T114" fmla="*/ 175 w 350"/>
                <a:gd name="T115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351">
                  <a:moveTo>
                    <a:pt x="175" y="117"/>
                  </a:moveTo>
                  <a:lnTo>
                    <a:pt x="156" y="120"/>
                  </a:lnTo>
                  <a:lnTo>
                    <a:pt x="141" y="129"/>
                  </a:lnTo>
                  <a:lnTo>
                    <a:pt x="128" y="141"/>
                  </a:lnTo>
                  <a:lnTo>
                    <a:pt x="120" y="157"/>
                  </a:lnTo>
                  <a:lnTo>
                    <a:pt x="117" y="175"/>
                  </a:lnTo>
                  <a:lnTo>
                    <a:pt x="120" y="194"/>
                  </a:lnTo>
                  <a:lnTo>
                    <a:pt x="128" y="210"/>
                  </a:lnTo>
                  <a:lnTo>
                    <a:pt x="141" y="223"/>
                  </a:lnTo>
                  <a:lnTo>
                    <a:pt x="156" y="231"/>
                  </a:lnTo>
                  <a:lnTo>
                    <a:pt x="175" y="234"/>
                  </a:lnTo>
                  <a:lnTo>
                    <a:pt x="194" y="231"/>
                  </a:lnTo>
                  <a:lnTo>
                    <a:pt x="209" y="223"/>
                  </a:lnTo>
                  <a:lnTo>
                    <a:pt x="222" y="210"/>
                  </a:lnTo>
                  <a:lnTo>
                    <a:pt x="231" y="194"/>
                  </a:lnTo>
                  <a:lnTo>
                    <a:pt x="234" y="175"/>
                  </a:lnTo>
                  <a:lnTo>
                    <a:pt x="231" y="157"/>
                  </a:lnTo>
                  <a:lnTo>
                    <a:pt x="222" y="141"/>
                  </a:lnTo>
                  <a:lnTo>
                    <a:pt x="209" y="129"/>
                  </a:lnTo>
                  <a:lnTo>
                    <a:pt x="194" y="120"/>
                  </a:lnTo>
                  <a:lnTo>
                    <a:pt x="175" y="117"/>
                  </a:lnTo>
                  <a:close/>
                  <a:moveTo>
                    <a:pt x="175" y="0"/>
                  </a:moveTo>
                  <a:lnTo>
                    <a:pt x="206" y="4"/>
                  </a:lnTo>
                  <a:lnTo>
                    <a:pt x="236" y="11"/>
                  </a:lnTo>
                  <a:lnTo>
                    <a:pt x="264" y="25"/>
                  </a:lnTo>
                  <a:lnTo>
                    <a:pt x="288" y="41"/>
                  </a:lnTo>
                  <a:lnTo>
                    <a:pt x="309" y="62"/>
                  </a:lnTo>
                  <a:lnTo>
                    <a:pt x="326" y="87"/>
                  </a:lnTo>
                  <a:lnTo>
                    <a:pt x="339" y="114"/>
                  </a:lnTo>
                  <a:lnTo>
                    <a:pt x="347" y="144"/>
                  </a:lnTo>
                  <a:lnTo>
                    <a:pt x="350" y="175"/>
                  </a:lnTo>
                  <a:lnTo>
                    <a:pt x="347" y="207"/>
                  </a:lnTo>
                  <a:lnTo>
                    <a:pt x="339" y="236"/>
                  </a:lnTo>
                  <a:lnTo>
                    <a:pt x="326" y="264"/>
                  </a:lnTo>
                  <a:lnTo>
                    <a:pt x="309" y="289"/>
                  </a:lnTo>
                  <a:lnTo>
                    <a:pt x="288" y="310"/>
                  </a:lnTo>
                  <a:lnTo>
                    <a:pt x="264" y="326"/>
                  </a:lnTo>
                  <a:lnTo>
                    <a:pt x="236" y="340"/>
                  </a:lnTo>
                  <a:lnTo>
                    <a:pt x="206" y="348"/>
                  </a:lnTo>
                  <a:lnTo>
                    <a:pt x="175" y="351"/>
                  </a:lnTo>
                  <a:lnTo>
                    <a:pt x="144" y="348"/>
                  </a:lnTo>
                  <a:lnTo>
                    <a:pt x="114" y="340"/>
                  </a:lnTo>
                  <a:lnTo>
                    <a:pt x="87" y="326"/>
                  </a:lnTo>
                  <a:lnTo>
                    <a:pt x="62" y="310"/>
                  </a:lnTo>
                  <a:lnTo>
                    <a:pt x="41" y="289"/>
                  </a:lnTo>
                  <a:lnTo>
                    <a:pt x="25" y="264"/>
                  </a:lnTo>
                  <a:lnTo>
                    <a:pt x="12" y="236"/>
                  </a:lnTo>
                  <a:lnTo>
                    <a:pt x="4" y="207"/>
                  </a:lnTo>
                  <a:lnTo>
                    <a:pt x="0" y="175"/>
                  </a:lnTo>
                  <a:lnTo>
                    <a:pt x="4" y="144"/>
                  </a:lnTo>
                  <a:lnTo>
                    <a:pt x="12" y="114"/>
                  </a:lnTo>
                  <a:lnTo>
                    <a:pt x="25" y="87"/>
                  </a:lnTo>
                  <a:lnTo>
                    <a:pt x="41" y="62"/>
                  </a:lnTo>
                  <a:lnTo>
                    <a:pt x="62" y="41"/>
                  </a:lnTo>
                  <a:lnTo>
                    <a:pt x="87" y="25"/>
                  </a:lnTo>
                  <a:lnTo>
                    <a:pt x="114" y="11"/>
                  </a:lnTo>
                  <a:lnTo>
                    <a:pt x="144" y="4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C5912E4B-B9A6-53CA-0AF1-D76FC4945D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0575" y="1989138"/>
              <a:ext cx="55562" cy="57150"/>
            </a:xfrm>
            <a:custGeom>
              <a:avLst/>
              <a:gdLst>
                <a:gd name="T0" fmla="*/ 175 w 350"/>
                <a:gd name="T1" fmla="*/ 117 h 350"/>
                <a:gd name="T2" fmla="*/ 156 w 350"/>
                <a:gd name="T3" fmla="*/ 119 h 350"/>
                <a:gd name="T4" fmla="*/ 141 w 350"/>
                <a:gd name="T5" fmla="*/ 128 h 350"/>
                <a:gd name="T6" fmla="*/ 129 w 350"/>
                <a:gd name="T7" fmla="*/ 140 h 350"/>
                <a:gd name="T8" fmla="*/ 120 w 350"/>
                <a:gd name="T9" fmla="*/ 157 h 350"/>
                <a:gd name="T10" fmla="*/ 116 w 350"/>
                <a:gd name="T11" fmla="*/ 175 h 350"/>
                <a:gd name="T12" fmla="*/ 120 w 350"/>
                <a:gd name="T13" fmla="*/ 194 h 350"/>
                <a:gd name="T14" fmla="*/ 129 w 350"/>
                <a:gd name="T15" fmla="*/ 210 h 350"/>
                <a:gd name="T16" fmla="*/ 141 w 350"/>
                <a:gd name="T17" fmla="*/ 222 h 350"/>
                <a:gd name="T18" fmla="*/ 156 w 350"/>
                <a:gd name="T19" fmla="*/ 230 h 350"/>
                <a:gd name="T20" fmla="*/ 175 w 350"/>
                <a:gd name="T21" fmla="*/ 234 h 350"/>
                <a:gd name="T22" fmla="*/ 194 w 350"/>
                <a:gd name="T23" fmla="*/ 230 h 350"/>
                <a:gd name="T24" fmla="*/ 209 w 350"/>
                <a:gd name="T25" fmla="*/ 222 h 350"/>
                <a:gd name="T26" fmla="*/ 221 w 350"/>
                <a:gd name="T27" fmla="*/ 210 h 350"/>
                <a:gd name="T28" fmla="*/ 230 w 350"/>
                <a:gd name="T29" fmla="*/ 194 h 350"/>
                <a:gd name="T30" fmla="*/ 234 w 350"/>
                <a:gd name="T31" fmla="*/ 175 h 350"/>
                <a:gd name="T32" fmla="*/ 230 w 350"/>
                <a:gd name="T33" fmla="*/ 157 h 350"/>
                <a:gd name="T34" fmla="*/ 221 w 350"/>
                <a:gd name="T35" fmla="*/ 140 h 350"/>
                <a:gd name="T36" fmla="*/ 209 w 350"/>
                <a:gd name="T37" fmla="*/ 128 h 350"/>
                <a:gd name="T38" fmla="*/ 194 w 350"/>
                <a:gd name="T39" fmla="*/ 119 h 350"/>
                <a:gd name="T40" fmla="*/ 175 w 350"/>
                <a:gd name="T41" fmla="*/ 117 h 350"/>
                <a:gd name="T42" fmla="*/ 175 w 350"/>
                <a:gd name="T43" fmla="*/ 0 h 350"/>
                <a:gd name="T44" fmla="*/ 206 w 350"/>
                <a:gd name="T45" fmla="*/ 3 h 350"/>
                <a:gd name="T46" fmla="*/ 236 w 350"/>
                <a:gd name="T47" fmla="*/ 11 h 350"/>
                <a:gd name="T48" fmla="*/ 263 w 350"/>
                <a:gd name="T49" fmla="*/ 24 h 350"/>
                <a:gd name="T50" fmla="*/ 288 w 350"/>
                <a:gd name="T51" fmla="*/ 42 h 350"/>
                <a:gd name="T52" fmla="*/ 309 w 350"/>
                <a:gd name="T53" fmla="*/ 63 h 350"/>
                <a:gd name="T54" fmla="*/ 325 w 350"/>
                <a:gd name="T55" fmla="*/ 87 h 350"/>
                <a:gd name="T56" fmla="*/ 339 w 350"/>
                <a:gd name="T57" fmla="*/ 114 h 350"/>
                <a:gd name="T58" fmla="*/ 346 w 350"/>
                <a:gd name="T59" fmla="*/ 144 h 350"/>
                <a:gd name="T60" fmla="*/ 350 w 350"/>
                <a:gd name="T61" fmla="*/ 175 h 350"/>
                <a:gd name="T62" fmla="*/ 346 w 350"/>
                <a:gd name="T63" fmla="*/ 207 h 350"/>
                <a:gd name="T64" fmla="*/ 339 w 350"/>
                <a:gd name="T65" fmla="*/ 237 h 350"/>
                <a:gd name="T66" fmla="*/ 325 w 350"/>
                <a:gd name="T67" fmla="*/ 264 h 350"/>
                <a:gd name="T68" fmla="*/ 309 w 350"/>
                <a:gd name="T69" fmla="*/ 288 h 350"/>
                <a:gd name="T70" fmla="*/ 288 w 350"/>
                <a:gd name="T71" fmla="*/ 309 h 350"/>
                <a:gd name="T72" fmla="*/ 263 w 350"/>
                <a:gd name="T73" fmla="*/ 327 h 350"/>
                <a:gd name="T74" fmla="*/ 236 w 350"/>
                <a:gd name="T75" fmla="*/ 340 h 350"/>
                <a:gd name="T76" fmla="*/ 206 w 350"/>
                <a:gd name="T77" fmla="*/ 348 h 350"/>
                <a:gd name="T78" fmla="*/ 175 w 350"/>
                <a:gd name="T79" fmla="*/ 350 h 350"/>
                <a:gd name="T80" fmla="*/ 144 w 350"/>
                <a:gd name="T81" fmla="*/ 348 h 350"/>
                <a:gd name="T82" fmla="*/ 114 w 350"/>
                <a:gd name="T83" fmla="*/ 340 h 350"/>
                <a:gd name="T84" fmla="*/ 87 w 350"/>
                <a:gd name="T85" fmla="*/ 327 h 350"/>
                <a:gd name="T86" fmla="*/ 62 w 350"/>
                <a:gd name="T87" fmla="*/ 309 h 350"/>
                <a:gd name="T88" fmla="*/ 41 w 350"/>
                <a:gd name="T89" fmla="*/ 288 h 350"/>
                <a:gd name="T90" fmla="*/ 25 w 350"/>
                <a:gd name="T91" fmla="*/ 264 h 350"/>
                <a:gd name="T92" fmla="*/ 11 w 350"/>
                <a:gd name="T93" fmla="*/ 237 h 350"/>
                <a:gd name="T94" fmla="*/ 4 w 350"/>
                <a:gd name="T95" fmla="*/ 207 h 350"/>
                <a:gd name="T96" fmla="*/ 0 w 350"/>
                <a:gd name="T97" fmla="*/ 175 h 350"/>
                <a:gd name="T98" fmla="*/ 4 w 350"/>
                <a:gd name="T99" fmla="*/ 144 h 350"/>
                <a:gd name="T100" fmla="*/ 11 w 350"/>
                <a:gd name="T101" fmla="*/ 114 h 350"/>
                <a:gd name="T102" fmla="*/ 25 w 350"/>
                <a:gd name="T103" fmla="*/ 87 h 350"/>
                <a:gd name="T104" fmla="*/ 41 w 350"/>
                <a:gd name="T105" fmla="*/ 63 h 350"/>
                <a:gd name="T106" fmla="*/ 62 w 350"/>
                <a:gd name="T107" fmla="*/ 42 h 350"/>
                <a:gd name="T108" fmla="*/ 87 w 350"/>
                <a:gd name="T109" fmla="*/ 24 h 350"/>
                <a:gd name="T110" fmla="*/ 114 w 350"/>
                <a:gd name="T111" fmla="*/ 11 h 350"/>
                <a:gd name="T112" fmla="*/ 144 w 350"/>
                <a:gd name="T113" fmla="*/ 3 h 350"/>
                <a:gd name="T114" fmla="*/ 175 w 350"/>
                <a:gd name="T115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350">
                  <a:moveTo>
                    <a:pt x="175" y="117"/>
                  </a:moveTo>
                  <a:lnTo>
                    <a:pt x="156" y="119"/>
                  </a:lnTo>
                  <a:lnTo>
                    <a:pt x="141" y="128"/>
                  </a:lnTo>
                  <a:lnTo>
                    <a:pt x="129" y="140"/>
                  </a:lnTo>
                  <a:lnTo>
                    <a:pt x="120" y="157"/>
                  </a:lnTo>
                  <a:lnTo>
                    <a:pt x="116" y="175"/>
                  </a:lnTo>
                  <a:lnTo>
                    <a:pt x="120" y="194"/>
                  </a:lnTo>
                  <a:lnTo>
                    <a:pt x="129" y="210"/>
                  </a:lnTo>
                  <a:lnTo>
                    <a:pt x="141" y="222"/>
                  </a:lnTo>
                  <a:lnTo>
                    <a:pt x="156" y="230"/>
                  </a:lnTo>
                  <a:lnTo>
                    <a:pt x="175" y="234"/>
                  </a:lnTo>
                  <a:lnTo>
                    <a:pt x="194" y="230"/>
                  </a:lnTo>
                  <a:lnTo>
                    <a:pt x="209" y="222"/>
                  </a:lnTo>
                  <a:lnTo>
                    <a:pt x="221" y="210"/>
                  </a:lnTo>
                  <a:lnTo>
                    <a:pt x="230" y="194"/>
                  </a:lnTo>
                  <a:lnTo>
                    <a:pt x="234" y="175"/>
                  </a:lnTo>
                  <a:lnTo>
                    <a:pt x="230" y="157"/>
                  </a:lnTo>
                  <a:lnTo>
                    <a:pt x="221" y="140"/>
                  </a:lnTo>
                  <a:lnTo>
                    <a:pt x="209" y="128"/>
                  </a:lnTo>
                  <a:lnTo>
                    <a:pt x="194" y="119"/>
                  </a:lnTo>
                  <a:lnTo>
                    <a:pt x="175" y="117"/>
                  </a:lnTo>
                  <a:close/>
                  <a:moveTo>
                    <a:pt x="175" y="0"/>
                  </a:moveTo>
                  <a:lnTo>
                    <a:pt x="206" y="3"/>
                  </a:lnTo>
                  <a:lnTo>
                    <a:pt x="236" y="11"/>
                  </a:lnTo>
                  <a:lnTo>
                    <a:pt x="263" y="24"/>
                  </a:lnTo>
                  <a:lnTo>
                    <a:pt x="288" y="42"/>
                  </a:lnTo>
                  <a:lnTo>
                    <a:pt x="309" y="63"/>
                  </a:lnTo>
                  <a:lnTo>
                    <a:pt x="325" y="87"/>
                  </a:lnTo>
                  <a:lnTo>
                    <a:pt x="339" y="114"/>
                  </a:lnTo>
                  <a:lnTo>
                    <a:pt x="346" y="144"/>
                  </a:lnTo>
                  <a:lnTo>
                    <a:pt x="350" y="175"/>
                  </a:lnTo>
                  <a:lnTo>
                    <a:pt x="346" y="207"/>
                  </a:lnTo>
                  <a:lnTo>
                    <a:pt x="339" y="237"/>
                  </a:lnTo>
                  <a:lnTo>
                    <a:pt x="325" y="264"/>
                  </a:lnTo>
                  <a:lnTo>
                    <a:pt x="309" y="288"/>
                  </a:lnTo>
                  <a:lnTo>
                    <a:pt x="288" y="309"/>
                  </a:lnTo>
                  <a:lnTo>
                    <a:pt x="263" y="327"/>
                  </a:lnTo>
                  <a:lnTo>
                    <a:pt x="236" y="340"/>
                  </a:lnTo>
                  <a:lnTo>
                    <a:pt x="206" y="348"/>
                  </a:lnTo>
                  <a:lnTo>
                    <a:pt x="175" y="350"/>
                  </a:lnTo>
                  <a:lnTo>
                    <a:pt x="144" y="348"/>
                  </a:lnTo>
                  <a:lnTo>
                    <a:pt x="114" y="340"/>
                  </a:lnTo>
                  <a:lnTo>
                    <a:pt x="87" y="327"/>
                  </a:lnTo>
                  <a:lnTo>
                    <a:pt x="62" y="309"/>
                  </a:lnTo>
                  <a:lnTo>
                    <a:pt x="41" y="288"/>
                  </a:lnTo>
                  <a:lnTo>
                    <a:pt x="25" y="264"/>
                  </a:lnTo>
                  <a:lnTo>
                    <a:pt x="11" y="237"/>
                  </a:lnTo>
                  <a:lnTo>
                    <a:pt x="4" y="207"/>
                  </a:lnTo>
                  <a:lnTo>
                    <a:pt x="0" y="175"/>
                  </a:lnTo>
                  <a:lnTo>
                    <a:pt x="4" y="144"/>
                  </a:lnTo>
                  <a:lnTo>
                    <a:pt x="11" y="114"/>
                  </a:lnTo>
                  <a:lnTo>
                    <a:pt x="25" y="87"/>
                  </a:lnTo>
                  <a:lnTo>
                    <a:pt x="41" y="63"/>
                  </a:lnTo>
                  <a:lnTo>
                    <a:pt x="62" y="42"/>
                  </a:lnTo>
                  <a:lnTo>
                    <a:pt x="87" y="24"/>
                  </a:lnTo>
                  <a:lnTo>
                    <a:pt x="114" y="11"/>
                  </a:lnTo>
                  <a:lnTo>
                    <a:pt x="144" y="3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6">
              <a:extLst>
                <a:ext uri="{FF2B5EF4-FFF2-40B4-BE49-F238E27FC236}">
                  <a16:creationId xmlns:a16="http://schemas.microsoft.com/office/drawing/2014/main" id="{A57858FD-CF06-90AB-4A25-6CBA8A6CD3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6788" y="2165351"/>
              <a:ext cx="55562" cy="57150"/>
            </a:xfrm>
            <a:custGeom>
              <a:avLst/>
              <a:gdLst>
                <a:gd name="T0" fmla="*/ 175 w 350"/>
                <a:gd name="T1" fmla="*/ 116 h 350"/>
                <a:gd name="T2" fmla="*/ 156 w 350"/>
                <a:gd name="T3" fmla="*/ 120 h 350"/>
                <a:gd name="T4" fmla="*/ 140 w 350"/>
                <a:gd name="T5" fmla="*/ 128 h 350"/>
                <a:gd name="T6" fmla="*/ 128 w 350"/>
                <a:gd name="T7" fmla="*/ 141 h 350"/>
                <a:gd name="T8" fmla="*/ 120 w 350"/>
                <a:gd name="T9" fmla="*/ 156 h 350"/>
                <a:gd name="T10" fmla="*/ 117 w 350"/>
                <a:gd name="T11" fmla="*/ 175 h 350"/>
                <a:gd name="T12" fmla="*/ 120 w 350"/>
                <a:gd name="T13" fmla="*/ 194 h 350"/>
                <a:gd name="T14" fmla="*/ 128 w 350"/>
                <a:gd name="T15" fmla="*/ 209 h 350"/>
                <a:gd name="T16" fmla="*/ 140 w 350"/>
                <a:gd name="T17" fmla="*/ 222 h 350"/>
                <a:gd name="T18" fmla="*/ 156 w 350"/>
                <a:gd name="T19" fmla="*/ 230 h 350"/>
                <a:gd name="T20" fmla="*/ 175 w 350"/>
                <a:gd name="T21" fmla="*/ 234 h 350"/>
                <a:gd name="T22" fmla="*/ 193 w 350"/>
                <a:gd name="T23" fmla="*/ 230 h 350"/>
                <a:gd name="T24" fmla="*/ 209 w 350"/>
                <a:gd name="T25" fmla="*/ 222 h 350"/>
                <a:gd name="T26" fmla="*/ 222 w 350"/>
                <a:gd name="T27" fmla="*/ 209 h 350"/>
                <a:gd name="T28" fmla="*/ 230 w 350"/>
                <a:gd name="T29" fmla="*/ 194 h 350"/>
                <a:gd name="T30" fmla="*/ 233 w 350"/>
                <a:gd name="T31" fmla="*/ 175 h 350"/>
                <a:gd name="T32" fmla="*/ 230 w 350"/>
                <a:gd name="T33" fmla="*/ 156 h 350"/>
                <a:gd name="T34" fmla="*/ 222 w 350"/>
                <a:gd name="T35" fmla="*/ 141 h 350"/>
                <a:gd name="T36" fmla="*/ 209 w 350"/>
                <a:gd name="T37" fmla="*/ 128 h 350"/>
                <a:gd name="T38" fmla="*/ 193 w 350"/>
                <a:gd name="T39" fmla="*/ 120 h 350"/>
                <a:gd name="T40" fmla="*/ 175 w 350"/>
                <a:gd name="T41" fmla="*/ 116 h 350"/>
                <a:gd name="T42" fmla="*/ 175 w 350"/>
                <a:gd name="T43" fmla="*/ 0 h 350"/>
                <a:gd name="T44" fmla="*/ 206 w 350"/>
                <a:gd name="T45" fmla="*/ 3 h 350"/>
                <a:gd name="T46" fmla="*/ 236 w 350"/>
                <a:gd name="T47" fmla="*/ 11 h 350"/>
                <a:gd name="T48" fmla="*/ 263 w 350"/>
                <a:gd name="T49" fmla="*/ 24 h 350"/>
                <a:gd name="T50" fmla="*/ 287 w 350"/>
                <a:gd name="T51" fmla="*/ 41 h 350"/>
                <a:gd name="T52" fmla="*/ 308 w 350"/>
                <a:gd name="T53" fmla="*/ 62 h 350"/>
                <a:gd name="T54" fmla="*/ 326 w 350"/>
                <a:gd name="T55" fmla="*/ 86 h 350"/>
                <a:gd name="T56" fmla="*/ 339 w 350"/>
                <a:gd name="T57" fmla="*/ 114 h 350"/>
                <a:gd name="T58" fmla="*/ 347 w 350"/>
                <a:gd name="T59" fmla="*/ 144 h 350"/>
                <a:gd name="T60" fmla="*/ 350 w 350"/>
                <a:gd name="T61" fmla="*/ 175 h 350"/>
                <a:gd name="T62" fmla="*/ 347 w 350"/>
                <a:gd name="T63" fmla="*/ 206 h 350"/>
                <a:gd name="T64" fmla="*/ 339 w 350"/>
                <a:gd name="T65" fmla="*/ 236 h 350"/>
                <a:gd name="T66" fmla="*/ 326 w 350"/>
                <a:gd name="T67" fmla="*/ 264 h 350"/>
                <a:gd name="T68" fmla="*/ 308 w 350"/>
                <a:gd name="T69" fmla="*/ 288 h 350"/>
                <a:gd name="T70" fmla="*/ 287 w 350"/>
                <a:gd name="T71" fmla="*/ 309 h 350"/>
                <a:gd name="T72" fmla="*/ 263 w 350"/>
                <a:gd name="T73" fmla="*/ 326 h 350"/>
                <a:gd name="T74" fmla="*/ 236 w 350"/>
                <a:gd name="T75" fmla="*/ 339 h 350"/>
                <a:gd name="T76" fmla="*/ 206 w 350"/>
                <a:gd name="T77" fmla="*/ 347 h 350"/>
                <a:gd name="T78" fmla="*/ 175 w 350"/>
                <a:gd name="T79" fmla="*/ 350 h 350"/>
                <a:gd name="T80" fmla="*/ 143 w 350"/>
                <a:gd name="T81" fmla="*/ 347 h 350"/>
                <a:gd name="T82" fmla="*/ 113 w 350"/>
                <a:gd name="T83" fmla="*/ 339 h 350"/>
                <a:gd name="T84" fmla="*/ 87 w 350"/>
                <a:gd name="T85" fmla="*/ 326 h 350"/>
                <a:gd name="T86" fmla="*/ 62 w 350"/>
                <a:gd name="T87" fmla="*/ 309 h 350"/>
                <a:gd name="T88" fmla="*/ 41 w 350"/>
                <a:gd name="T89" fmla="*/ 288 h 350"/>
                <a:gd name="T90" fmla="*/ 24 w 350"/>
                <a:gd name="T91" fmla="*/ 264 h 350"/>
                <a:gd name="T92" fmla="*/ 10 w 350"/>
                <a:gd name="T93" fmla="*/ 236 h 350"/>
                <a:gd name="T94" fmla="*/ 3 w 350"/>
                <a:gd name="T95" fmla="*/ 206 h 350"/>
                <a:gd name="T96" fmla="*/ 0 w 350"/>
                <a:gd name="T97" fmla="*/ 175 h 350"/>
                <a:gd name="T98" fmla="*/ 3 w 350"/>
                <a:gd name="T99" fmla="*/ 144 h 350"/>
                <a:gd name="T100" fmla="*/ 10 w 350"/>
                <a:gd name="T101" fmla="*/ 114 h 350"/>
                <a:gd name="T102" fmla="*/ 24 w 350"/>
                <a:gd name="T103" fmla="*/ 86 h 350"/>
                <a:gd name="T104" fmla="*/ 41 w 350"/>
                <a:gd name="T105" fmla="*/ 62 h 350"/>
                <a:gd name="T106" fmla="*/ 62 w 350"/>
                <a:gd name="T107" fmla="*/ 41 h 350"/>
                <a:gd name="T108" fmla="*/ 87 w 350"/>
                <a:gd name="T109" fmla="*/ 24 h 350"/>
                <a:gd name="T110" fmla="*/ 113 w 350"/>
                <a:gd name="T111" fmla="*/ 11 h 350"/>
                <a:gd name="T112" fmla="*/ 143 w 350"/>
                <a:gd name="T113" fmla="*/ 3 h 350"/>
                <a:gd name="T114" fmla="*/ 175 w 350"/>
                <a:gd name="T115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0" h="350">
                  <a:moveTo>
                    <a:pt x="175" y="116"/>
                  </a:moveTo>
                  <a:lnTo>
                    <a:pt x="156" y="120"/>
                  </a:lnTo>
                  <a:lnTo>
                    <a:pt x="140" y="128"/>
                  </a:lnTo>
                  <a:lnTo>
                    <a:pt x="128" y="141"/>
                  </a:lnTo>
                  <a:lnTo>
                    <a:pt x="120" y="156"/>
                  </a:lnTo>
                  <a:lnTo>
                    <a:pt x="117" y="175"/>
                  </a:lnTo>
                  <a:lnTo>
                    <a:pt x="120" y="194"/>
                  </a:lnTo>
                  <a:lnTo>
                    <a:pt x="128" y="209"/>
                  </a:lnTo>
                  <a:lnTo>
                    <a:pt x="140" y="222"/>
                  </a:lnTo>
                  <a:lnTo>
                    <a:pt x="156" y="230"/>
                  </a:lnTo>
                  <a:lnTo>
                    <a:pt x="175" y="234"/>
                  </a:lnTo>
                  <a:lnTo>
                    <a:pt x="193" y="230"/>
                  </a:lnTo>
                  <a:lnTo>
                    <a:pt x="209" y="222"/>
                  </a:lnTo>
                  <a:lnTo>
                    <a:pt x="222" y="209"/>
                  </a:lnTo>
                  <a:lnTo>
                    <a:pt x="230" y="194"/>
                  </a:lnTo>
                  <a:lnTo>
                    <a:pt x="233" y="175"/>
                  </a:lnTo>
                  <a:lnTo>
                    <a:pt x="230" y="156"/>
                  </a:lnTo>
                  <a:lnTo>
                    <a:pt x="222" y="141"/>
                  </a:lnTo>
                  <a:lnTo>
                    <a:pt x="209" y="128"/>
                  </a:lnTo>
                  <a:lnTo>
                    <a:pt x="193" y="120"/>
                  </a:lnTo>
                  <a:lnTo>
                    <a:pt x="175" y="116"/>
                  </a:lnTo>
                  <a:close/>
                  <a:moveTo>
                    <a:pt x="175" y="0"/>
                  </a:moveTo>
                  <a:lnTo>
                    <a:pt x="206" y="3"/>
                  </a:lnTo>
                  <a:lnTo>
                    <a:pt x="236" y="11"/>
                  </a:lnTo>
                  <a:lnTo>
                    <a:pt x="263" y="24"/>
                  </a:lnTo>
                  <a:lnTo>
                    <a:pt x="287" y="41"/>
                  </a:lnTo>
                  <a:lnTo>
                    <a:pt x="308" y="62"/>
                  </a:lnTo>
                  <a:lnTo>
                    <a:pt x="326" y="86"/>
                  </a:lnTo>
                  <a:lnTo>
                    <a:pt x="339" y="114"/>
                  </a:lnTo>
                  <a:lnTo>
                    <a:pt x="347" y="144"/>
                  </a:lnTo>
                  <a:lnTo>
                    <a:pt x="350" y="175"/>
                  </a:lnTo>
                  <a:lnTo>
                    <a:pt x="347" y="206"/>
                  </a:lnTo>
                  <a:lnTo>
                    <a:pt x="339" y="236"/>
                  </a:lnTo>
                  <a:lnTo>
                    <a:pt x="326" y="264"/>
                  </a:lnTo>
                  <a:lnTo>
                    <a:pt x="308" y="288"/>
                  </a:lnTo>
                  <a:lnTo>
                    <a:pt x="287" y="309"/>
                  </a:lnTo>
                  <a:lnTo>
                    <a:pt x="263" y="326"/>
                  </a:lnTo>
                  <a:lnTo>
                    <a:pt x="236" y="339"/>
                  </a:lnTo>
                  <a:lnTo>
                    <a:pt x="206" y="347"/>
                  </a:lnTo>
                  <a:lnTo>
                    <a:pt x="175" y="350"/>
                  </a:lnTo>
                  <a:lnTo>
                    <a:pt x="143" y="347"/>
                  </a:lnTo>
                  <a:lnTo>
                    <a:pt x="113" y="339"/>
                  </a:lnTo>
                  <a:lnTo>
                    <a:pt x="87" y="326"/>
                  </a:lnTo>
                  <a:lnTo>
                    <a:pt x="62" y="309"/>
                  </a:lnTo>
                  <a:lnTo>
                    <a:pt x="41" y="288"/>
                  </a:lnTo>
                  <a:lnTo>
                    <a:pt x="24" y="264"/>
                  </a:lnTo>
                  <a:lnTo>
                    <a:pt x="10" y="236"/>
                  </a:lnTo>
                  <a:lnTo>
                    <a:pt x="3" y="206"/>
                  </a:lnTo>
                  <a:lnTo>
                    <a:pt x="0" y="175"/>
                  </a:lnTo>
                  <a:lnTo>
                    <a:pt x="3" y="144"/>
                  </a:lnTo>
                  <a:lnTo>
                    <a:pt x="10" y="114"/>
                  </a:lnTo>
                  <a:lnTo>
                    <a:pt x="24" y="86"/>
                  </a:lnTo>
                  <a:lnTo>
                    <a:pt x="41" y="62"/>
                  </a:lnTo>
                  <a:lnTo>
                    <a:pt x="62" y="41"/>
                  </a:lnTo>
                  <a:lnTo>
                    <a:pt x="87" y="24"/>
                  </a:lnTo>
                  <a:lnTo>
                    <a:pt x="113" y="11"/>
                  </a:lnTo>
                  <a:lnTo>
                    <a:pt x="143" y="3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7">
              <a:extLst>
                <a:ext uri="{FF2B5EF4-FFF2-40B4-BE49-F238E27FC236}">
                  <a16:creationId xmlns:a16="http://schemas.microsoft.com/office/drawing/2014/main" id="{4718B07C-3D54-00D6-E2AA-8F437046CD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1988" y="2286001"/>
              <a:ext cx="55562" cy="55563"/>
            </a:xfrm>
            <a:custGeom>
              <a:avLst/>
              <a:gdLst>
                <a:gd name="T0" fmla="*/ 174 w 349"/>
                <a:gd name="T1" fmla="*/ 117 h 351"/>
                <a:gd name="T2" fmla="*/ 157 w 349"/>
                <a:gd name="T3" fmla="*/ 120 h 351"/>
                <a:gd name="T4" fmla="*/ 140 w 349"/>
                <a:gd name="T5" fmla="*/ 128 h 351"/>
                <a:gd name="T6" fmla="*/ 128 w 349"/>
                <a:gd name="T7" fmla="*/ 141 h 351"/>
                <a:gd name="T8" fmla="*/ 119 w 349"/>
                <a:gd name="T9" fmla="*/ 157 h 351"/>
                <a:gd name="T10" fmla="*/ 117 w 349"/>
                <a:gd name="T11" fmla="*/ 176 h 351"/>
                <a:gd name="T12" fmla="*/ 119 w 349"/>
                <a:gd name="T13" fmla="*/ 193 h 351"/>
                <a:gd name="T14" fmla="*/ 128 w 349"/>
                <a:gd name="T15" fmla="*/ 210 h 351"/>
                <a:gd name="T16" fmla="*/ 140 w 349"/>
                <a:gd name="T17" fmla="*/ 222 h 351"/>
                <a:gd name="T18" fmla="*/ 157 w 349"/>
                <a:gd name="T19" fmla="*/ 231 h 351"/>
                <a:gd name="T20" fmla="*/ 174 w 349"/>
                <a:gd name="T21" fmla="*/ 233 h 351"/>
                <a:gd name="T22" fmla="*/ 193 w 349"/>
                <a:gd name="T23" fmla="*/ 231 h 351"/>
                <a:gd name="T24" fmla="*/ 209 w 349"/>
                <a:gd name="T25" fmla="*/ 222 h 351"/>
                <a:gd name="T26" fmla="*/ 222 w 349"/>
                <a:gd name="T27" fmla="*/ 210 h 351"/>
                <a:gd name="T28" fmla="*/ 230 w 349"/>
                <a:gd name="T29" fmla="*/ 193 h 351"/>
                <a:gd name="T30" fmla="*/ 233 w 349"/>
                <a:gd name="T31" fmla="*/ 176 h 351"/>
                <a:gd name="T32" fmla="*/ 230 w 349"/>
                <a:gd name="T33" fmla="*/ 157 h 351"/>
                <a:gd name="T34" fmla="*/ 222 w 349"/>
                <a:gd name="T35" fmla="*/ 141 h 351"/>
                <a:gd name="T36" fmla="*/ 209 w 349"/>
                <a:gd name="T37" fmla="*/ 128 h 351"/>
                <a:gd name="T38" fmla="*/ 193 w 349"/>
                <a:gd name="T39" fmla="*/ 120 h 351"/>
                <a:gd name="T40" fmla="*/ 174 w 349"/>
                <a:gd name="T41" fmla="*/ 117 h 351"/>
                <a:gd name="T42" fmla="*/ 174 w 349"/>
                <a:gd name="T43" fmla="*/ 0 h 351"/>
                <a:gd name="T44" fmla="*/ 207 w 349"/>
                <a:gd name="T45" fmla="*/ 2 h 351"/>
                <a:gd name="T46" fmla="*/ 235 w 349"/>
                <a:gd name="T47" fmla="*/ 11 h 351"/>
                <a:gd name="T48" fmla="*/ 263 w 349"/>
                <a:gd name="T49" fmla="*/ 24 h 351"/>
                <a:gd name="T50" fmla="*/ 287 w 349"/>
                <a:gd name="T51" fmla="*/ 41 h 351"/>
                <a:gd name="T52" fmla="*/ 308 w 349"/>
                <a:gd name="T53" fmla="*/ 62 h 351"/>
                <a:gd name="T54" fmla="*/ 326 w 349"/>
                <a:gd name="T55" fmla="*/ 87 h 351"/>
                <a:gd name="T56" fmla="*/ 338 w 349"/>
                <a:gd name="T57" fmla="*/ 115 h 351"/>
                <a:gd name="T58" fmla="*/ 347 w 349"/>
                <a:gd name="T59" fmla="*/ 143 h 351"/>
                <a:gd name="T60" fmla="*/ 349 w 349"/>
                <a:gd name="T61" fmla="*/ 176 h 351"/>
                <a:gd name="T62" fmla="*/ 347 w 349"/>
                <a:gd name="T63" fmla="*/ 207 h 351"/>
                <a:gd name="T64" fmla="*/ 338 w 349"/>
                <a:gd name="T65" fmla="*/ 237 h 351"/>
                <a:gd name="T66" fmla="*/ 326 w 349"/>
                <a:gd name="T67" fmla="*/ 263 h 351"/>
                <a:gd name="T68" fmla="*/ 308 w 349"/>
                <a:gd name="T69" fmla="*/ 288 h 351"/>
                <a:gd name="T70" fmla="*/ 287 w 349"/>
                <a:gd name="T71" fmla="*/ 309 h 351"/>
                <a:gd name="T72" fmla="*/ 263 w 349"/>
                <a:gd name="T73" fmla="*/ 326 h 351"/>
                <a:gd name="T74" fmla="*/ 235 w 349"/>
                <a:gd name="T75" fmla="*/ 340 h 351"/>
                <a:gd name="T76" fmla="*/ 207 w 349"/>
                <a:gd name="T77" fmla="*/ 347 h 351"/>
                <a:gd name="T78" fmla="*/ 174 w 349"/>
                <a:gd name="T79" fmla="*/ 351 h 351"/>
                <a:gd name="T80" fmla="*/ 144 w 349"/>
                <a:gd name="T81" fmla="*/ 347 h 351"/>
                <a:gd name="T82" fmla="*/ 114 w 349"/>
                <a:gd name="T83" fmla="*/ 340 h 351"/>
                <a:gd name="T84" fmla="*/ 87 w 349"/>
                <a:gd name="T85" fmla="*/ 326 h 351"/>
                <a:gd name="T86" fmla="*/ 63 w 349"/>
                <a:gd name="T87" fmla="*/ 309 h 351"/>
                <a:gd name="T88" fmla="*/ 41 w 349"/>
                <a:gd name="T89" fmla="*/ 288 h 351"/>
                <a:gd name="T90" fmla="*/ 24 w 349"/>
                <a:gd name="T91" fmla="*/ 263 h 351"/>
                <a:gd name="T92" fmla="*/ 11 w 349"/>
                <a:gd name="T93" fmla="*/ 237 h 351"/>
                <a:gd name="T94" fmla="*/ 3 w 349"/>
                <a:gd name="T95" fmla="*/ 207 h 351"/>
                <a:gd name="T96" fmla="*/ 0 w 349"/>
                <a:gd name="T97" fmla="*/ 176 h 351"/>
                <a:gd name="T98" fmla="*/ 3 w 349"/>
                <a:gd name="T99" fmla="*/ 143 h 351"/>
                <a:gd name="T100" fmla="*/ 11 w 349"/>
                <a:gd name="T101" fmla="*/ 115 h 351"/>
                <a:gd name="T102" fmla="*/ 24 w 349"/>
                <a:gd name="T103" fmla="*/ 87 h 351"/>
                <a:gd name="T104" fmla="*/ 41 w 349"/>
                <a:gd name="T105" fmla="*/ 62 h 351"/>
                <a:gd name="T106" fmla="*/ 63 w 349"/>
                <a:gd name="T107" fmla="*/ 41 h 351"/>
                <a:gd name="T108" fmla="*/ 87 w 349"/>
                <a:gd name="T109" fmla="*/ 24 h 351"/>
                <a:gd name="T110" fmla="*/ 114 w 349"/>
                <a:gd name="T111" fmla="*/ 11 h 351"/>
                <a:gd name="T112" fmla="*/ 144 w 349"/>
                <a:gd name="T113" fmla="*/ 2 h 351"/>
                <a:gd name="T114" fmla="*/ 174 w 349"/>
                <a:gd name="T115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9" h="351">
                  <a:moveTo>
                    <a:pt x="174" y="117"/>
                  </a:moveTo>
                  <a:lnTo>
                    <a:pt x="157" y="120"/>
                  </a:lnTo>
                  <a:lnTo>
                    <a:pt x="140" y="128"/>
                  </a:lnTo>
                  <a:lnTo>
                    <a:pt x="128" y="141"/>
                  </a:lnTo>
                  <a:lnTo>
                    <a:pt x="119" y="157"/>
                  </a:lnTo>
                  <a:lnTo>
                    <a:pt x="117" y="176"/>
                  </a:lnTo>
                  <a:lnTo>
                    <a:pt x="119" y="193"/>
                  </a:lnTo>
                  <a:lnTo>
                    <a:pt x="128" y="210"/>
                  </a:lnTo>
                  <a:lnTo>
                    <a:pt x="140" y="222"/>
                  </a:lnTo>
                  <a:lnTo>
                    <a:pt x="157" y="231"/>
                  </a:lnTo>
                  <a:lnTo>
                    <a:pt x="174" y="233"/>
                  </a:lnTo>
                  <a:lnTo>
                    <a:pt x="193" y="231"/>
                  </a:lnTo>
                  <a:lnTo>
                    <a:pt x="209" y="222"/>
                  </a:lnTo>
                  <a:lnTo>
                    <a:pt x="222" y="210"/>
                  </a:lnTo>
                  <a:lnTo>
                    <a:pt x="230" y="193"/>
                  </a:lnTo>
                  <a:lnTo>
                    <a:pt x="233" y="176"/>
                  </a:lnTo>
                  <a:lnTo>
                    <a:pt x="230" y="157"/>
                  </a:lnTo>
                  <a:lnTo>
                    <a:pt x="222" y="141"/>
                  </a:lnTo>
                  <a:lnTo>
                    <a:pt x="209" y="128"/>
                  </a:lnTo>
                  <a:lnTo>
                    <a:pt x="193" y="120"/>
                  </a:lnTo>
                  <a:lnTo>
                    <a:pt x="174" y="117"/>
                  </a:lnTo>
                  <a:close/>
                  <a:moveTo>
                    <a:pt x="174" y="0"/>
                  </a:moveTo>
                  <a:lnTo>
                    <a:pt x="207" y="2"/>
                  </a:lnTo>
                  <a:lnTo>
                    <a:pt x="235" y="11"/>
                  </a:lnTo>
                  <a:lnTo>
                    <a:pt x="263" y="24"/>
                  </a:lnTo>
                  <a:lnTo>
                    <a:pt x="287" y="41"/>
                  </a:lnTo>
                  <a:lnTo>
                    <a:pt x="308" y="62"/>
                  </a:lnTo>
                  <a:lnTo>
                    <a:pt x="326" y="87"/>
                  </a:lnTo>
                  <a:lnTo>
                    <a:pt x="338" y="115"/>
                  </a:lnTo>
                  <a:lnTo>
                    <a:pt x="347" y="143"/>
                  </a:lnTo>
                  <a:lnTo>
                    <a:pt x="349" y="176"/>
                  </a:lnTo>
                  <a:lnTo>
                    <a:pt x="347" y="207"/>
                  </a:lnTo>
                  <a:lnTo>
                    <a:pt x="338" y="237"/>
                  </a:lnTo>
                  <a:lnTo>
                    <a:pt x="326" y="263"/>
                  </a:lnTo>
                  <a:lnTo>
                    <a:pt x="308" y="288"/>
                  </a:lnTo>
                  <a:lnTo>
                    <a:pt x="287" y="309"/>
                  </a:lnTo>
                  <a:lnTo>
                    <a:pt x="263" y="326"/>
                  </a:lnTo>
                  <a:lnTo>
                    <a:pt x="235" y="340"/>
                  </a:lnTo>
                  <a:lnTo>
                    <a:pt x="207" y="347"/>
                  </a:lnTo>
                  <a:lnTo>
                    <a:pt x="174" y="351"/>
                  </a:lnTo>
                  <a:lnTo>
                    <a:pt x="144" y="347"/>
                  </a:lnTo>
                  <a:lnTo>
                    <a:pt x="114" y="340"/>
                  </a:lnTo>
                  <a:lnTo>
                    <a:pt x="87" y="326"/>
                  </a:lnTo>
                  <a:lnTo>
                    <a:pt x="63" y="309"/>
                  </a:lnTo>
                  <a:lnTo>
                    <a:pt x="41" y="288"/>
                  </a:lnTo>
                  <a:lnTo>
                    <a:pt x="24" y="263"/>
                  </a:lnTo>
                  <a:lnTo>
                    <a:pt x="11" y="237"/>
                  </a:lnTo>
                  <a:lnTo>
                    <a:pt x="3" y="207"/>
                  </a:lnTo>
                  <a:lnTo>
                    <a:pt x="0" y="176"/>
                  </a:lnTo>
                  <a:lnTo>
                    <a:pt x="3" y="143"/>
                  </a:lnTo>
                  <a:lnTo>
                    <a:pt x="11" y="115"/>
                  </a:lnTo>
                  <a:lnTo>
                    <a:pt x="24" y="87"/>
                  </a:lnTo>
                  <a:lnTo>
                    <a:pt x="41" y="62"/>
                  </a:lnTo>
                  <a:lnTo>
                    <a:pt x="63" y="41"/>
                  </a:lnTo>
                  <a:lnTo>
                    <a:pt x="87" y="24"/>
                  </a:lnTo>
                  <a:lnTo>
                    <a:pt x="114" y="11"/>
                  </a:lnTo>
                  <a:lnTo>
                    <a:pt x="144" y="2"/>
                  </a:lnTo>
                  <a:lnTo>
                    <a:pt x="1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8">
              <a:extLst>
                <a:ext uri="{FF2B5EF4-FFF2-40B4-BE49-F238E27FC236}">
                  <a16:creationId xmlns:a16="http://schemas.microsoft.com/office/drawing/2014/main" id="{A0D1F733-80EA-1741-E59C-5AEA690E7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1525" y="2305051"/>
              <a:ext cx="93662" cy="93663"/>
            </a:xfrm>
            <a:custGeom>
              <a:avLst/>
              <a:gdLst>
                <a:gd name="T0" fmla="*/ 260 w 582"/>
                <a:gd name="T1" fmla="*/ 120 h 584"/>
                <a:gd name="T2" fmla="*/ 203 w 582"/>
                <a:gd name="T3" fmla="*/ 141 h 584"/>
                <a:gd name="T4" fmla="*/ 157 w 582"/>
                <a:gd name="T5" fmla="*/ 179 h 584"/>
                <a:gd name="T6" fmla="*/ 127 w 582"/>
                <a:gd name="T7" fmla="*/ 231 h 584"/>
                <a:gd name="T8" fmla="*/ 116 w 582"/>
                <a:gd name="T9" fmla="*/ 292 h 584"/>
                <a:gd name="T10" fmla="*/ 127 w 582"/>
                <a:gd name="T11" fmla="*/ 353 h 584"/>
                <a:gd name="T12" fmla="*/ 157 w 582"/>
                <a:gd name="T13" fmla="*/ 405 h 584"/>
                <a:gd name="T14" fmla="*/ 203 w 582"/>
                <a:gd name="T15" fmla="*/ 444 h 584"/>
                <a:gd name="T16" fmla="*/ 260 w 582"/>
                <a:gd name="T17" fmla="*/ 465 h 584"/>
                <a:gd name="T18" fmla="*/ 322 w 582"/>
                <a:gd name="T19" fmla="*/ 465 h 584"/>
                <a:gd name="T20" fmla="*/ 379 w 582"/>
                <a:gd name="T21" fmla="*/ 444 h 584"/>
                <a:gd name="T22" fmla="*/ 425 w 582"/>
                <a:gd name="T23" fmla="*/ 405 h 584"/>
                <a:gd name="T24" fmla="*/ 455 w 582"/>
                <a:gd name="T25" fmla="*/ 353 h 584"/>
                <a:gd name="T26" fmla="*/ 466 w 582"/>
                <a:gd name="T27" fmla="*/ 292 h 584"/>
                <a:gd name="T28" fmla="*/ 455 w 582"/>
                <a:gd name="T29" fmla="*/ 231 h 584"/>
                <a:gd name="T30" fmla="*/ 425 w 582"/>
                <a:gd name="T31" fmla="*/ 179 h 584"/>
                <a:gd name="T32" fmla="*/ 379 w 582"/>
                <a:gd name="T33" fmla="*/ 141 h 584"/>
                <a:gd name="T34" fmla="*/ 322 w 582"/>
                <a:gd name="T35" fmla="*/ 120 h 584"/>
                <a:gd name="T36" fmla="*/ 291 w 582"/>
                <a:gd name="T37" fmla="*/ 0 h 584"/>
                <a:gd name="T38" fmla="*/ 375 w 582"/>
                <a:gd name="T39" fmla="*/ 12 h 584"/>
                <a:gd name="T40" fmla="*/ 449 w 582"/>
                <a:gd name="T41" fmla="*/ 47 h 584"/>
                <a:gd name="T42" fmla="*/ 511 w 582"/>
                <a:gd name="T43" fmla="*/ 101 h 584"/>
                <a:gd name="T44" fmla="*/ 555 w 582"/>
                <a:gd name="T45" fmla="*/ 169 h 584"/>
                <a:gd name="T46" fmla="*/ 579 w 582"/>
                <a:gd name="T47" fmla="*/ 248 h 584"/>
                <a:gd name="T48" fmla="*/ 579 w 582"/>
                <a:gd name="T49" fmla="*/ 335 h 584"/>
                <a:gd name="T50" fmla="*/ 555 w 582"/>
                <a:gd name="T51" fmla="*/ 415 h 584"/>
                <a:gd name="T52" fmla="*/ 511 w 582"/>
                <a:gd name="T53" fmla="*/ 484 h 584"/>
                <a:gd name="T54" fmla="*/ 449 w 582"/>
                <a:gd name="T55" fmla="*/ 537 h 584"/>
                <a:gd name="T56" fmla="*/ 375 w 582"/>
                <a:gd name="T57" fmla="*/ 571 h 584"/>
                <a:gd name="T58" fmla="*/ 291 w 582"/>
                <a:gd name="T59" fmla="*/ 584 h 584"/>
                <a:gd name="T60" fmla="*/ 207 w 582"/>
                <a:gd name="T61" fmla="*/ 571 h 584"/>
                <a:gd name="T62" fmla="*/ 133 w 582"/>
                <a:gd name="T63" fmla="*/ 537 h 584"/>
                <a:gd name="T64" fmla="*/ 71 w 582"/>
                <a:gd name="T65" fmla="*/ 484 h 584"/>
                <a:gd name="T66" fmla="*/ 27 w 582"/>
                <a:gd name="T67" fmla="*/ 415 h 584"/>
                <a:gd name="T68" fmla="*/ 3 w 582"/>
                <a:gd name="T69" fmla="*/ 335 h 584"/>
                <a:gd name="T70" fmla="*/ 3 w 582"/>
                <a:gd name="T71" fmla="*/ 248 h 584"/>
                <a:gd name="T72" fmla="*/ 27 w 582"/>
                <a:gd name="T73" fmla="*/ 169 h 584"/>
                <a:gd name="T74" fmla="*/ 71 w 582"/>
                <a:gd name="T75" fmla="*/ 101 h 584"/>
                <a:gd name="T76" fmla="*/ 133 w 582"/>
                <a:gd name="T77" fmla="*/ 47 h 584"/>
                <a:gd name="T78" fmla="*/ 207 w 582"/>
                <a:gd name="T79" fmla="*/ 12 h 584"/>
                <a:gd name="T80" fmla="*/ 291 w 582"/>
                <a:gd name="T81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2" h="584">
                  <a:moveTo>
                    <a:pt x="291" y="116"/>
                  </a:moveTo>
                  <a:lnTo>
                    <a:pt x="260" y="120"/>
                  </a:lnTo>
                  <a:lnTo>
                    <a:pt x="230" y="127"/>
                  </a:lnTo>
                  <a:lnTo>
                    <a:pt x="203" y="141"/>
                  </a:lnTo>
                  <a:lnTo>
                    <a:pt x="178" y="157"/>
                  </a:lnTo>
                  <a:lnTo>
                    <a:pt x="157" y="179"/>
                  </a:lnTo>
                  <a:lnTo>
                    <a:pt x="141" y="204"/>
                  </a:lnTo>
                  <a:lnTo>
                    <a:pt x="127" y="231"/>
                  </a:lnTo>
                  <a:lnTo>
                    <a:pt x="120" y="261"/>
                  </a:lnTo>
                  <a:lnTo>
                    <a:pt x="116" y="292"/>
                  </a:lnTo>
                  <a:lnTo>
                    <a:pt x="120" y="324"/>
                  </a:lnTo>
                  <a:lnTo>
                    <a:pt x="127" y="353"/>
                  </a:lnTo>
                  <a:lnTo>
                    <a:pt x="141" y="380"/>
                  </a:lnTo>
                  <a:lnTo>
                    <a:pt x="157" y="405"/>
                  </a:lnTo>
                  <a:lnTo>
                    <a:pt x="178" y="426"/>
                  </a:lnTo>
                  <a:lnTo>
                    <a:pt x="203" y="444"/>
                  </a:lnTo>
                  <a:lnTo>
                    <a:pt x="230" y="456"/>
                  </a:lnTo>
                  <a:lnTo>
                    <a:pt x="260" y="465"/>
                  </a:lnTo>
                  <a:lnTo>
                    <a:pt x="291" y="467"/>
                  </a:lnTo>
                  <a:lnTo>
                    <a:pt x="322" y="465"/>
                  </a:lnTo>
                  <a:lnTo>
                    <a:pt x="352" y="456"/>
                  </a:lnTo>
                  <a:lnTo>
                    <a:pt x="379" y="444"/>
                  </a:lnTo>
                  <a:lnTo>
                    <a:pt x="404" y="426"/>
                  </a:lnTo>
                  <a:lnTo>
                    <a:pt x="425" y="405"/>
                  </a:lnTo>
                  <a:lnTo>
                    <a:pt x="441" y="380"/>
                  </a:lnTo>
                  <a:lnTo>
                    <a:pt x="455" y="353"/>
                  </a:lnTo>
                  <a:lnTo>
                    <a:pt x="462" y="324"/>
                  </a:lnTo>
                  <a:lnTo>
                    <a:pt x="466" y="292"/>
                  </a:lnTo>
                  <a:lnTo>
                    <a:pt x="462" y="261"/>
                  </a:lnTo>
                  <a:lnTo>
                    <a:pt x="455" y="231"/>
                  </a:lnTo>
                  <a:lnTo>
                    <a:pt x="441" y="204"/>
                  </a:lnTo>
                  <a:lnTo>
                    <a:pt x="425" y="179"/>
                  </a:lnTo>
                  <a:lnTo>
                    <a:pt x="404" y="157"/>
                  </a:lnTo>
                  <a:lnTo>
                    <a:pt x="379" y="141"/>
                  </a:lnTo>
                  <a:lnTo>
                    <a:pt x="352" y="127"/>
                  </a:lnTo>
                  <a:lnTo>
                    <a:pt x="322" y="120"/>
                  </a:lnTo>
                  <a:lnTo>
                    <a:pt x="291" y="116"/>
                  </a:lnTo>
                  <a:close/>
                  <a:moveTo>
                    <a:pt x="291" y="0"/>
                  </a:moveTo>
                  <a:lnTo>
                    <a:pt x="334" y="3"/>
                  </a:lnTo>
                  <a:lnTo>
                    <a:pt x="375" y="12"/>
                  </a:lnTo>
                  <a:lnTo>
                    <a:pt x="414" y="27"/>
                  </a:lnTo>
                  <a:lnTo>
                    <a:pt x="449" y="47"/>
                  </a:lnTo>
                  <a:lnTo>
                    <a:pt x="482" y="72"/>
                  </a:lnTo>
                  <a:lnTo>
                    <a:pt x="511" y="101"/>
                  </a:lnTo>
                  <a:lnTo>
                    <a:pt x="535" y="133"/>
                  </a:lnTo>
                  <a:lnTo>
                    <a:pt x="555" y="169"/>
                  </a:lnTo>
                  <a:lnTo>
                    <a:pt x="570" y="207"/>
                  </a:lnTo>
                  <a:lnTo>
                    <a:pt x="579" y="248"/>
                  </a:lnTo>
                  <a:lnTo>
                    <a:pt x="582" y="292"/>
                  </a:lnTo>
                  <a:lnTo>
                    <a:pt x="579" y="335"/>
                  </a:lnTo>
                  <a:lnTo>
                    <a:pt x="570" y="376"/>
                  </a:lnTo>
                  <a:lnTo>
                    <a:pt x="555" y="415"/>
                  </a:lnTo>
                  <a:lnTo>
                    <a:pt x="535" y="450"/>
                  </a:lnTo>
                  <a:lnTo>
                    <a:pt x="511" y="484"/>
                  </a:lnTo>
                  <a:lnTo>
                    <a:pt x="482" y="512"/>
                  </a:lnTo>
                  <a:lnTo>
                    <a:pt x="449" y="537"/>
                  </a:lnTo>
                  <a:lnTo>
                    <a:pt x="414" y="557"/>
                  </a:lnTo>
                  <a:lnTo>
                    <a:pt x="375" y="571"/>
                  </a:lnTo>
                  <a:lnTo>
                    <a:pt x="334" y="581"/>
                  </a:lnTo>
                  <a:lnTo>
                    <a:pt x="291" y="584"/>
                  </a:lnTo>
                  <a:lnTo>
                    <a:pt x="248" y="581"/>
                  </a:lnTo>
                  <a:lnTo>
                    <a:pt x="207" y="571"/>
                  </a:lnTo>
                  <a:lnTo>
                    <a:pt x="168" y="557"/>
                  </a:lnTo>
                  <a:lnTo>
                    <a:pt x="133" y="537"/>
                  </a:lnTo>
                  <a:lnTo>
                    <a:pt x="100" y="512"/>
                  </a:lnTo>
                  <a:lnTo>
                    <a:pt x="71" y="484"/>
                  </a:lnTo>
                  <a:lnTo>
                    <a:pt x="47" y="450"/>
                  </a:lnTo>
                  <a:lnTo>
                    <a:pt x="27" y="415"/>
                  </a:lnTo>
                  <a:lnTo>
                    <a:pt x="12" y="376"/>
                  </a:lnTo>
                  <a:lnTo>
                    <a:pt x="3" y="335"/>
                  </a:lnTo>
                  <a:lnTo>
                    <a:pt x="0" y="292"/>
                  </a:lnTo>
                  <a:lnTo>
                    <a:pt x="3" y="248"/>
                  </a:lnTo>
                  <a:lnTo>
                    <a:pt x="12" y="207"/>
                  </a:lnTo>
                  <a:lnTo>
                    <a:pt x="27" y="169"/>
                  </a:lnTo>
                  <a:lnTo>
                    <a:pt x="47" y="133"/>
                  </a:lnTo>
                  <a:lnTo>
                    <a:pt x="71" y="101"/>
                  </a:lnTo>
                  <a:lnTo>
                    <a:pt x="100" y="72"/>
                  </a:lnTo>
                  <a:lnTo>
                    <a:pt x="133" y="47"/>
                  </a:lnTo>
                  <a:lnTo>
                    <a:pt x="168" y="27"/>
                  </a:lnTo>
                  <a:lnTo>
                    <a:pt x="207" y="12"/>
                  </a:lnTo>
                  <a:lnTo>
                    <a:pt x="248" y="3"/>
                  </a:lnTo>
                  <a:lnTo>
                    <a:pt x="2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9">
              <a:extLst>
                <a:ext uri="{FF2B5EF4-FFF2-40B4-BE49-F238E27FC236}">
                  <a16:creationId xmlns:a16="http://schemas.microsoft.com/office/drawing/2014/main" id="{18C22233-6CD1-01A8-0359-9BA543DF63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5013" y="2157413"/>
              <a:ext cx="92075" cy="92075"/>
            </a:xfrm>
            <a:custGeom>
              <a:avLst/>
              <a:gdLst>
                <a:gd name="T0" fmla="*/ 260 w 583"/>
                <a:gd name="T1" fmla="*/ 120 h 584"/>
                <a:gd name="T2" fmla="*/ 203 w 583"/>
                <a:gd name="T3" fmla="*/ 141 h 584"/>
                <a:gd name="T4" fmla="*/ 158 w 583"/>
                <a:gd name="T5" fmla="*/ 180 h 584"/>
                <a:gd name="T6" fmla="*/ 127 w 583"/>
                <a:gd name="T7" fmla="*/ 232 h 584"/>
                <a:gd name="T8" fmla="*/ 116 w 583"/>
                <a:gd name="T9" fmla="*/ 293 h 584"/>
                <a:gd name="T10" fmla="*/ 127 w 583"/>
                <a:gd name="T11" fmla="*/ 354 h 584"/>
                <a:gd name="T12" fmla="*/ 158 w 583"/>
                <a:gd name="T13" fmla="*/ 405 h 584"/>
                <a:gd name="T14" fmla="*/ 203 w 583"/>
                <a:gd name="T15" fmla="*/ 444 h 584"/>
                <a:gd name="T16" fmla="*/ 260 w 583"/>
                <a:gd name="T17" fmla="*/ 465 h 584"/>
                <a:gd name="T18" fmla="*/ 323 w 583"/>
                <a:gd name="T19" fmla="*/ 465 h 584"/>
                <a:gd name="T20" fmla="*/ 379 w 583"/>
                <a:gd name="T21" fmla="*/ 444 h 584"/>
                <a:gd name="T22" fmla="*/ 424 w 583"/>
                <a:gd name="T23" fmla="*/ 405 h 584"/>
                <a:gd name="T24" fmla="*/ 454 w 583"/>
                <a:gd name="T25" fmla="*/ 354 h 584"/>
                <a:gd name="T26" fmla="*/ 465 w 583"/>
                <a:gd name="T27" fmla="*/ 293 h 584"/>
                <a:gd name="T28" fmla="*/ 454 w 583"/>
                <a:gd name="T29" fmla="*/ 232 h 584"/>
                <a:gd name="T30" fmla="*/ 424 w 583"/>
                <a:gd name="T31" fmla="*/ 180 h 584"/>
                <a:gd name="T32" fmla="*/ 379 w 583"/>
                <a:gd name="T33" fmla="*/ 141 h 584"/>
                <a:gd name="T34" fmla="*/ 323 w 583"/>
                <a:gd name="T35" fmla="*/ 120 h 584"/>
                <a:gd name="T36" fmla="*/ 291 w 583"/>
                <a:gd name="T37" fmla="*/ 0 h 584"/>
                <a:gd name="T38" fmla="*/ 375 w 583"/>
                <a:gd name="T39" fmla="*/ 13 h 584"/>
                <a:gd name="T40" fmla="*/ 450 w 583"/>
                <a:gd name="T41" fmla="*/ 48 h 584"/>
                <a:gd name="T42" fmla="*/ 511 w 583"/>
                <a:gd name="T43" fmla="*/ 101 h 584"/>
                <a:gd name="T44" fmla="*/ 555 w 583"/>
                <a:gd name="T45" fmla="*/ 170 h 584"/>
                <a:gd name="T46" fmla="*/ 579 w 583"/>
                <a:gd name="T47" fmla="*/ 250 h 584"/>
                <a:gd name="T48" fmla="*/ 579 w 583"/>
                <a:gd name="T49" fmla="*/ 336 h 584"/>
                <a:gd name="T50" fmla="*/ 555 w 583"/>
                <a:gd name="T51" fmla="*/ 416 h 584"/>
                <a:gd name="T52" fmla="*/ 511 w 583"/>
                <a:gd name="T53" fmla="*/ 484 h 584"/>
                <a:gd name="T54" fmla="*/ 450 w 583"/>
                <a:gd name="T55" fmla="*/ 537 h 584"/>
                <a:gd name="T56" fmla="*/ 375 w 583"/>
                <a:gd name="T57" fmla="*/ 572 h 584"/>
                <a:gd name="T58" fmla="*/ 291 w 583"/>
                <a:gd name="T59" fmla="*/ 584 h 584"/>
                <a:gd name="T60" fmla="*/ 207 w 583"/>
                <a:gd name="T61" fmla="*/ 572 h 584"/>
                <a:gd name="T62" fmla="*/ 132 w 583"/>
                <a:gd name="T63" fmla="*/ 537 h 584"/>
                <a:gd name="T64" fmla="*/ 72 w 583"/>
                <a:gd name="T65" fmla="*/ 484 h 584"/>
                <a:gd name="T66" fmla="*/ 27 w 583"/>
                <a:gd name="T67" fmla="*/ 416 h 584"/>
                <a:gd name="T68" fmla="*/ 3 w 583"/>
                <a:gd name="T69" fmla="*/ 336 h 584"/>
                <a:gd name="T70" fmla="*/ 3 w 583"/>
                <a:gd name="T71" fmla="*/ 250 h 584"/>
                <a:gd name="T72" fmla="*/ 27 w 583"/>
                <a:gd name="T73" fmla="*/ 170 h 584"/>
                <a:gd name="T74" fmla="*/ 72 w 583"/>
                <a:gd name="T75" fmla="*/ 101 h 584"/>
                <a:gd name="T76" fmla="*/ 132 w 583"/>
                <a:gd name="T77" fmla="*/ 48 h 584"/>
                <a:gd name="T78" fmla="*/ 207 w 583"/>
                <a:gd name="T79" fmla="*/ 13 h 584"/>
                <a:gd name="T80" fmla="*/ 291 w 583"/>
                <a:gd name="T81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3" h="584">
                  <a:moveTo>
                    <a:pt x="291" y="118"/>
                  </a:moveTo>
                  <a:lnTo>
                    <a:pt x="260" y="120"/>
                  </a:lnTo>
                  <a:lnTo>
                    <a:pt x="230" y="129"/>
                  </a:lnTo>
                  <a:lnTo>
                    <a:pt x="203" y="141"/>
                  </a:lnTo>
                  <a:lnTo>
                    <a:pt x="179" y="159"/>
                  </a:lnTo>
                  <a:lnTo>
                    <a:pt x="158" y="180"/>
                  </a:lnTo>
                  <a:lnTo>
                    <a:pt x="140" y="204"/>
                  </a:lnTo>
                  <a:lnTo>
                    <a:pt x="127" y="232"/>
                  </a:lnTo>
                  <a:lnTo>
                    <a:pt x="119" y="261"/>
                  </a:lnTo>
                  <a:lnTo>
                    <a:pt x="116" y="293"/>
                  </a:lnTo>
                  <a:lnTo>
                    <a:pt x="119" y="324"/>
                  </a:lnTo>
                  <a:lnTo>
                    <a:pt x="127" y="354"/>
                  </a:lnTo>
                  <a:lnTo>
                    <a:pt x="140" y="380"/>
                  </a:lnTo>
                  <a:lnTo>
                    <a:pt x="158" y="405"/>
                  </a:lnTo>
                  <a:lnTo>
                    <a:pt x="179" y="426"/>
                  </a:lnTo>
                  <a:lnTo>
                    <a:pt x="203" y="444"/>
                  </a:lnTo>
                  <a:lnTo>
                    <a:pt x="230" y="457"/>
                  </a:lnTo>
                  <a:lnTo>
                    <a:pt x="260" y="465"/>
                  </a:lnTo>
                  <a:lnTo>
                    <a:pt x="291" y="468"/>
                  </a:lnTo>
                  <a:lnTo>
                    <a:pt x="323" y="465"/>
                  </a:lnTo>
                  <a:lnTo>
                    <a:pt x="351" y="457"/>
                  </a:lnTo>
                  <a:lnTo>
                    <a:pt x="379" y="444"/>
                  </a:lnTo>
                  <a:lnTo>
                    <a:pt x="403" y="426"/>
                  </a:lnTo>
                  <a:lnTo>
                    <a:pt x="424" y="405"/>
                  </a:lnTo>
                  <a:lnTo>
                    <a:pt x="442" y="380"/>
                  </a:lnTo>
                  <a:lnTo>
                    <a:pt x="454" y="354"/>
                  </a:lnTo>
                  <a:lnTo>
                    <a:pt x="463" y="324"/>
                  </a:lnTo>
                  <a:lnTo>
                    <a:pt x="465" y="293"/>
                  </a:lnTo>
                  <a:lnTo>
                    <a:pt x="463" y="261"/>
                  </a:lnTo>
                  <a:lnTo>
                    <a:pt x="454" y="232"/>
                  </a:lnTo>
                  <a:lnTo>
                    <a:pt x="442" y="204"/>
                  </a:lnTo>
                  <a:lnTo>
                    <a:pt x="424" y="180"/>
                  </a:lnTo>
                  <a:lnTo>
                    <a:pt x="403" y="159"/>
                  </a:lnTo>
                  <a:lnTo>
                    <a:pt x="379" y="141"/>
                  </a:lnTo>
                  <a:lnTo>
                    <a:pt x="351" y="129"/>
                  </a:lnTo>
                  <a:lnTo>
                    <a:pt x="323" y="120"/>
                  </a:lnTo>
                  <a:lnTo>
                    <a:pt x="291" y="118"/>
                  </a:lnTo>
                  <a:close/>
                  <a:moveTo>
                    <a:pt x="291" y="0"/>
                  </a:moveTo>
                  <a:lnTo>
                    <a:pt x="334" y="3"/>
                  </a:lnTo>
                  <a:lnTo>
                    <a:pt x="375" y="13"/>
                  </a:lnTo>
                  <a:lnTo>
                    <a:pt x="413" y="28"/>
                  </a:lnTo>
                  <a:lnTo>
                    <a:pt x="450" y="48"/>
                  </a:lnTo>
                  <a:lnTo>
                    <a:pt x="482" y="72"/>
                  </a:lnTo>
                  <a:lnTo>
                    <a:pt x="511" y="101"/>
                  </a:lnTo>
                  <a:lnTo>
                    <a:pt x="535" y="133"/>
                  </a:lnTo>
                  <a:lnTo>
                    <a:pt x="555" y="170"/>
                  </a:lnTo>
                  <a:lnTo>
                    <a:pt x="569" y="208"/>
                  </a:lnTo>
                  <a:lnTo>
                    <a:pt x="579" y="250"/>
                  </a:lnTo>
                  <a:lnTo>
                    <a:pt x="583" y="293"/>
                  </a:lnTo>
                  <a:lnTo>
                    <a:pt x="579" y="336"/>
                  </a:lnTo>
                  <a:lnTo>
                    <a:pt x="569" y="377"/>
                  </a:lnTo>
                  <a:lnTo>
                    <a:pt x="555" y="416"/>
                  </a:lnTo>
                  <a:lnTo>
                    <a:pt x="535" y="451"/>
                  </a:lnTo>
                  <a:lnTo>
                    <a:pt x="511" y="484"/>
                  </a:lnTo>
                  <a:lnTo>
                    <a:pt x="482" y="512"/>
                  </a:lnTo>
                  <a:lnTo>
                    <a:pt x="450" y="537"/>
                  </a:lnTo>
                  <a:lnTo>
                    <a:pt x="413" y="557"/>
                  </a:lnTo>
                  <a:lnTo>
                    <a:pt x="375" y="572"/>
                  </a:lnTo>
                  <a:lnTo>
                    <a:pt x="334" y="581"/>
                  </a:lnTo>
                  <a:lnTo>
                    <a:pt x="291" y="584"/>
                  </a:lnTo>
                  <a:lnTo>
                    <a:pt x="249" y="581"/>
                  </a:lnTo>
                  <a:lnTo>
                    <a:pt x="207" y="572"/>
                  </a:lnTo>
                  <a:lnTo>
                    <a:pt x="168" y="557"/>
                  </a:lnTo>
                  <a:lnTo>
                    <a:pt x="132" y="537"/>
                  </a:lnTo>
                  <a:lnTo>
                    <a:pt x="100" y="512"/>
                  </a:lnTo>
                  <a:lnTo>
                    <a:pt x="72" y="484"/>
                  </a:lnTo>
                  <a:lnTo>
                    <a:pt x="47" y="451"/>
                  </a:lnTo>
                  <a:lnTo>
                    <a:pt x="27" y="416"/>
                  </a:lnTo>
                  <a:lnTo>
                    <a:pt x="12" y="377"/>
                  </a:lnTo>
                  <a:lnTo>
                    <a:pt x="3" y="336"/>
                  </a:lnTo>
                  <a:lnTo>
                    <a:pt x="0" y="293"/>
                  </a:lnTo>
                  <a:lnTo>
                    <a:pt x="3" y="250"/>
                  </a:lnTo>
                  <a:lnTo>
                    <a:pt x="12" y="208"/>
                  </a:lnTo>
                  <a:lnTo>
                    <a:pt x="27" y="170"/>
                  </a:lnTo>
                  <a:lnTo>
                    <a:pt x="47" y="133"/>
                  </a:lnTo>
                  <a:lnTo>
                    <a:pt x="72" y="101"/>
                  </a:lnTo>
                  <a:lnTo>
                    <a:pt x="100" y="72"/>
                  </a:lnTo>
                  <a:lnTo>
                    <a:pt x="132" y="48"/>
                  </a:lnTo>
                  <a:lnTo>
                    <a:pt x="168" y="28"/>
                  </a:lnTo>
                  <a:lnTo>
                    <a:pt x="207" y="13"/>
                  </a:lnTo>
                  <a:lnTo>
                    <a:pt x="249" y="3"/>
                  </a:lnTo>
                  <a:lnTo>
                    <a:pt x="2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0">
              <a:extLst>
                <a:ext uri="{FF2B5EF4-FFF2-40B4-BE49-F238E27FC236}">
                  <a16:creationId xmlns:a16="http://schemas.microsoft.com/office/drawing/2014/main" id="{5F45A42A-12AD-7F47-FE4A-6EB504727F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10588" y="2043113"/>
              <a:ext cx="92075" cy="93663"/>
            </a:xfrm>
            <a:custGeom>
              <a:avLst/>
              <a:gdLst>
                <a:gd name="T0" fmla="*/ 260 w 583"/>
                <a:gd name="T1" fmla="*/ 120 h 584"/>
                <a:gd name="T2" fmla="*/ 204 w 583"/>
                <a:gd name="T3" fmla="*/ 141 h 584"/>
                <a:gd name="T4" fmla="*/ 158 w 583"/>
                <a:gd name="T5" fmla="*/ 179 h 584"/>
                <a:gd name="T6" fmla="*/ 127 w 583"/>
                <a:gd name="T7" fmla="*/ 230 h 584"/>
                <a:gd name="T8" fmla="*/ 118 w 583"/>
                <a:gd name="T9" fmla="*/ 291 h 584"/>
                <a:gd name="T10" fmla="*/ 127 w 583"/>
                <a:gd name="T11" fmla="*/ 352 h 584"/>
                <a:gd name="T12" fmla="*/ 158 w 583"/>
                <a:gd name="T13" fmla="*/ 405 h 584"/>
                <a:gd name="T14" fmla="*/ 204 w 583"/>
                <a:gd name="T15" fmla="*/ 443 h 584"/>
                <a:gd name="T16" fmla="*/ 260 w 583"/>
                <a:gd name="T17" fmla="*/ 464 h 584"/>
                <a:gd name="T18" fmla="*/ 323 w 583"/>
                <a:gd name="T19" fmla="*/ 464 h 584"/>
                <a:gd name="T20" fmla="*/ 380 w 583"/>
                <a:gd name="T21" fmla="*/ 443 h 584"/>
                <a:gd name="T22" fmla="*/ 425 w 583"/>
                <a:gd name="T23" fmla="*/ 405 h 584"/>
                <a:gd name="T24" fmla="*/ 456 w 583"/>
                <a:gd name="T25" fmla="*/ 352 h 584"/>
                <a:gd name="T26" fmla="*/ 466 w 583"/>
                <a:gd name="T27" fmla="*/ 291 h 584"/>
                <a:gd name="T28" fmla="*/ 456 w 583"/>
                <a:gd name="T29" fmla="*/ 230 h 584"/>
                <a:gd name="T30" fmla="*/ 425 w 583"/>
                <a:gd name="T31" fmla="*/ 179 h 584"/>
                <a:gd name="T32" fmla="*/ 380 w 583"/>
                <a:gd name="T33" fmla="*/ 141 h 584"/>
                <a:gd name="T34" fmla="*/ 323 w 583"/>
                <a:gd name="T35" fmla="*/ 120 h 584"/>
                <a:gd name="T36" fmla="*/ 291 w 583"/>
                <a:gd name="T37" fmla="*/ 0 h 584"/>
                <a:gd name="T38" fmla="*/ 375 w 583"/>
                <a:gd name="T39" fmla="*/ 12 h 584"/>
                <a:gd name="T40" fmla="*/ 450 w 583"/>
                <a:gd name="T41" fmla="*/ 46 h 584"/>
                <a:gd name="T42" fmla="*/ 511 w 583"/>
                <a:gd name="T43" fmla="*/ 101 h 584"/>
                <a:gd name="T44" fmla="*/ 556 w 583"/>
                <a:gd name="T45" fmla="*/ 168 h 584"/>
                <a:gd name="T46" fmla="*/ 580 w 583"/>
                <a:gd name="T47" fmla="*/ 248 h 584"/>
                <a:gd name="T48" fmla="*/ 580 w 583"/>
                <a:gd name="T49" fmla="*/ 335 h 584"/>
                <a:gd name="T50" fmla="*/ 556 w 583"/>
                <a:gd name="T51" fmla="*/ 415 h 584"/>
                <a:gd name="T52" fmla="*/ 511 w 583"/>
                <a:gd name="T53" fmla="*/ 483 h 584"/>
                <a:gd name="T54" fmla="*/ 450 w 583"/>
                <a:gd name="T55" fmla="*/ 537 h 584"/>
                <a:gd name="T56" fmla="*/ 375 w 583"/>
                <a:gd name="T57" fmla="*/ 571 h 584"/>
                <a:gd name="T58" fmla="*/ 291 w 583"/>
                <a:gd name="T59" fmla="*/ 584 h 584"/>
                <a:gd name="T60" fmla="*/ 208 w 583"/>
                <a:gd name="T61" fmla="*/ 571 h 584"/>
                <a:gd name="T62" fmla="*/ 133 w 583"/>
                <a:gd name="T63" fmla="*/ 537 h 584"/>
                <a:gd name="T64" fmla="*/ 72 w 583"/>
                <a:gd name="T65" fmla="*/ 483 h 584"/>
                <a:gd name="T66" fmla="*/ 28 w 583"/>
                <a:gd name="T67" fmla="*/ 415 h 584"/>
                <a:gd name="T68" fmla="*/ 4 w 583"/>
                <a:gd name="T69" fmla="*/ 335 h 584"/>
                <a:gd name="T70" fmla="*/ 4 w 583"/>
                <a:gd name="T71" fmla="*/ 248 h 584"/>
                <a:gd name="T72" fmla="*/ 28 w 583"/>
                <a:gd name="T73" fmla="*/ 168 h 584"/>
                <a:gd name="T74" fmla="*/ 72 w 583"/>
                <a:gd name="T75" fmla="*/ 101 h 584"/>
                <a:gd name="T76" fmla="*/ 133 w 583"/>
                <a:gd name="T77" fmla="*/ 46 h 584"/>
                <a:gd name="T78" fmla="*/ 208 w 583"/>
                <a:gd name="T79" fmla="*/ 12 h 584"/>
                <a:gd name="T80" fmla="*/ 291 w 583"/>
                <a:gd name="T81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3" h="584">
                  <a:moveTo>
                    <a:pt x="291" y="116"/>
                  </a:moveTo>
                  <a:lnTo>
                    <a:pt x="260" y="120"/>
                  </a:lnTo>
                  <a:lnTo>
                    <a:pt x="230" y="127"/>
                  </a:lnTo>
                  <a:lnTo>
                    <a:pt x="204" y="141"/>
                  </a:lnTo>
                  <a:lnTo>
                    <a:pt x="179" y="157"/>
                  </a:lnTo>
                  <a:lnTo>
                    <a:pt x="158" y="179"/>
                  </a:lnTo>
                  <a:lnTo>
                    <a:pt x="141" y="204"/>
                  </a:lnTo>
                  <a:lnTo>
                    <a:pt x="127" y="230"/>
                  </a:lnTo>
                  <a:lnTo>
                    <a:pt x="120" y="260"/>
                  </a:lnTo>
                  <a:lnTo>
                    <a:pt x="118" y="291"/>
                  </a:lnTo>
                  <a:lnTo>
                    <a:pt x="120" y="324"/>
                  </a:lnTo>
                  <a:lnTo>
                    <a:pt x="127" y="352"/>
                  </a:lnTo>
                  <a:lnTo>
                    <a:pt x="141" y="380"/>
                  </a:lnTo>
                  <a:lnTo>
                    <a:pt x="158" y="405"/>
                  </a:lnTo>
                  <a:lnTo>
                    <a:pt x="179" y="426"/>
                  </a:lnTo>
                  <a:lnTo>
                    <a:pt x="204" y="443"/>
                  </a:lnTo>
                  <a:lnTo>
                    <a:pt x="230" y="456"/>
                  </a:lnTo>
                  <a:lnTo>
                    <a:pt x="260" y="464"/>
                  </a:lnTo>
                  <a:lnTo>
                    <a:pt x="291" y="467"/>
                  </a:lnTo>
                  <a:lnTo>
                    <a:pt x="323" y="464"/>
                  </a:lnTo>
                  <a:lnTo>
                    <a:pt x="353" y="456"/>
                  </a:lnTo>
                  <a:lnTo>
                    <a:pt x="380" y="443"/>
                  </a:lnTo>
                  <a:lnTo>
                    <a:pt x="404" y="426"/>
                  </a:lnTo>
                  <a:lnTo>
                    <a:pt x="425" y="405"/>
                  </a:lnTo>
                  <a:lnTo>
                    <a:pt x="443" y="380"/>
                  </a:lnTo>
                  <a:lnTo>
                    <a:pt x="456" y="352"/>
                  </a:lnTo>
                  <a:lnTo>
                    <a:pt x="464" y="324"/>
                  </a:lnTo>
                  <a:lnTo>
                    <a:pt x="466" y="291"/>
                  </a:lnTo>
                  <a:lnTo>
                    <a:pt x="464" y="260"/>
                  </a:lnTo>
                  <a:lnTo>
                    <a:pt x="456" y="230"/>
                  </a:lnTo>
                  <a:lnTo>
                    <a:pt x="443" y="204"/>
                  </a:lnTo>
                  <a:lnTo>
                    <a:pt x="425" y="179"/>
                  </a:lnTo>
                  <a:lnTo>
                    <a:pt x="404" y="157"/>
                  </a:lnTo>
                  <a:lnTo>
                    <a:pt x="380" y="141"/>
                  </a:lnTo>
                  <a:lnTo>
                    <a:pt x="353" y="127"/>
                  </a:lnTo>
                  <a:lnTo>
                    <a:pt x="323" y="120"/>
                  </a:lnTo>
                  <a:lnTo>
                    <a:pt x="291" y="116"/>
                  </a:lnTo>
                  <a:close/>
                  <a:moveTo>
                    <a:pt x="291" y="0"/>
                  </a:moveTo>
                  <a:lnTo>
                    <a:pt x="334" y="3"/>
                  </a:lnTo>
                  <a:lnTo>
                    <a:pt x="375" y="12"/>
                  </a:lnTo>
                  <a:lnTo>
                    <a:pt x="414" y="26"/>
                  </a:lnTo>
                  <a:lnTo>
                    <a:pt x="450" y="46"/>
                  </a:lnTo>
                  <a:lnTo>
                    <a:pt x="483" y="72"/>
                  </a:lnTo>
                  <a:lnTo>
                    <a:pt x="511" y="101"/>
                  </a:lnTo>
                  <a:lnTo>
                    <a:pt x="536" y="133"/>
                  </a:lnTo>
                  <a:lnTo>
                    <a:pt x="556" y="168"/>
                  </a:lnTo>
                  <a:lnTo>
                    <a:pt x="571" y="207"/>
                  </a:lnTo>
                  <a:lnTo>
                    <a:pt x="580" y="248"/>
                  </a:lnTo>
                  <a:lnTo>
                    <a:pt x="583" y="291"/>
                  </a:lnTo>
                  <a:lnTo>
                    <a:pt x="580" y="335"/>
                  </a:lnTo>
                  <a:lnTo>
                    <a:pt x="571" y="376"/>
                  </a:lnTo>
                  <a:lnTo>
                    <a:pt x="556" y="415"/>
                  </a:lnTo>
                  <a:lnTo>
                    <a:pt x="536" y="450"/>
                  </a:lnTo>
                  <a:lnTo>
                    <a:pt x="511" y="483"/>
                  </a:lnTo>
                  <a:lnTo>
                    <a:pt x="483" y="512"/>
                  </a:lnTo>
                  <a:lnTo>
                    <a:pt x="450" y="537"/>
                  </a:lnTo>
                  <a:lnTo>
                    <a:pt x="414" y="556"/>
                  </a:lnTo>
                  <a:lnTo>
                    <a:pt x="375" y="571"/>
                  </a:lnTo>
                  <a:lnTo>
                    <a:pt x="334" y="581"/>
                  </a:lnTo>
                  <a:lnTo>
                    <a:pt x="291" y="584"/>
                  </a:lnTo>
                  <a:lnTo>
                    <a:pt x="249" y="581"/>
                  </a:lnTo>
                  <a:lnTo>
                    <a:pt x="208" y="571"/>
                  </a:lnTo>
                  <a:lnTo>
                    <a:pt x="170" y="556"/>
                  </a:lnTo>
                  <a:lnTo>
                    <a:pt x="133" y="537"/>
                  </a:lnTo>
                  <a:lnTo>
                    <a:pt x="101" y="512"/>
                  </a:lnTo>
                  <a:lnTo>
                    <a:pt x="72" y="483"/>
                  </a:lnTo>
                  <a:lnTo>
                    <a:pt x="48" y="450"/>
                  </a:lnTo>
                  <a:lnTo>
                    <a:pt x="28" y="415"/>
                  </a:lnTo>
                  <a:lnTo>
                    <a:pt x="12" y="376"/>
                  </a:lnTo>
                  <a:lnTo>
                    <a:pt x="4" y="335"/>
                  </a:lnTo>
                  <a:lnTo>
                    <a:pt x="0" y="291"/>
                  </a:lnTo>
                  <a:lnTo>
                    <a:pt x="4" y="248"/>
                  </a:lnTo>
                  <a:lnTo>
                    <a:pt x="12" y="207"/>
                  </a:lnTo>
                  <a:lnTo>
                    <a:pt x="28" y="168"/>
                  </a:lnTo>
                  <a:lnTo>
                    <a:pt x="48" y="133"/>
                  </a:lnTo>
                  <a:lnTo>
                    <a:pt x="72" y="101"/>
                  </a:lnTo>
                  <a:lnTo>
                    <a:pt x="101" y="72"/>
                  </a:lnTo>
                  <a:lnTo>
                    <a:pt x="133" y="46"/>
                  </a:lnTo>
                  <a:lnTo>
                    <a:pt x="170" y="26"/>
                  </a:lnTo>
                  <a:lnTo>
                    <a:pt x="208" y="12"/>
                  </a:lnTo>
                  <a:lnTo>
                    <a:pt x="249" y="3"/>
                  </a:lnTo>
                  <a:lnTo>
                    <a:pt x="2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1">
              <a:extLst>
                <a:ext uri="{FF2B5EF4-FFF2-40B4-BE49-F238E27FC236}">
                  <a16:creationId xmlns:a16="http://schemas.microsoft.com/office/drawing/2014/main" id="{D48EB86A-EC81-0B10-FA98-4C72FFCB6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5150" y="1939926"/>
              <a:ext cx="506412" cy="508000"/>
            </a:xfrm>
            <a:custGeom>
              <a:avLst/>
              <a:gdLst>
                <a:gd name="T0" fmla="*/ 1899 w 3184"/>
                <a:gd name="T1" fmla="*/ 30 h 3192"/>
                <a:gd name="T2" fmla="*/ 2279 w 3184"/>
                <a:gd name="T3" fmla="*/ 156 h 3192"/>
                <a:gd name="T4" fmla="*/ 2608 w 3184"/>
                <a:gd name="T5" fmla="*/ 368 h 3192"/>
                <a:gd name="T6" fmla="*/ 2876 w 3184"/>
                <a:gd name="T7" fmla="*/ 653 h 3192"/>
                <a:gd name="T8" fmla="*/ 3069 w 3184"/>
                <a:gd name="T9" fmla="*/ 998 h 3192"/>
                <a:gd name="T10" fmla="*/ 3170 w 3184"/>
                <a:gd name="T11" fmla="*/ 1389 h 3192"/>
                <a:gd name="T12" fmla="*/ 3173 w 3184"/>
                <a:gd name="T13" fmla="*/ 1786 h 3192"/>
                <a:gd name="T14" fmla="*/ 3085 w 3184"/>
                <a:gd name="T15" fmla="*/ 2151 h 3192"/>
                <a:gd name="T16" fmla="*/ 2914 w 3184"/>
                <a:gd name="T17" fmla="*/ 2484 h 3192"/>
                <a:gd name="T18" fmla="*/ 2774 w 3184"/>
                <a:gd name="T19" fmla="*/ 2653 h 3192"/>
                <a:gd name="T20" fmla="*/ 2717 w 3184"/>
                <a:gd name="T21" fmla="*/ 2642 h 3192"/>
                <a:gd name="T22" fmla="*/ 2698 w 3184"/>
                <a:gd name="T23" fmla="*/ 2586 h 3192"/>
                <a:gd name="T24" fmla="*/ 2826 w 3184"/>
                <a:gd name="T25" fmla="*/ 2406 h 3192"/>
                <a:gd name="T26" fmla="*/ 2991 w 3184"/>
                <a:gd name="T27" fmla="*/ 2065 h 3192"/>
                <a:gd name="T28" fmla="*/ 3064 w 3184"/>
                <a:gd name="T29" fmla="*/ 1692 h 3192"/>
                <a:gd name="T30" fmla="*/ 3038 w 3184"/>
                <a:gd name="T31" fmla="*/ 1298 h 3192"/>
                <a:gd name="T32" fmla="*/ 2912 w 3184"/>
                <a:gd name="T33" fmla="*/ 934 h 3192"/>
                <a:gd name="T34" fmla="*/ 2699 w 3184"/>
                <a:gd name="T35" fmla="*/ 619 h 3192"/>
                <a:gd name="T36" fmla="*/ 2416 w 3184"/>
                <a:gd name="T37" fmla="*/ 369 h 3192"/>
                <a:gd name="T38" fmla="*/ 2076 w 3184"/>
                <a:gd name="T39" fmla="*/ 199 h 3192"/>
                <a:gd name="T40" fmla="*/ 1693 w 3184"/>
                <a:gd name="T41" fmla="*/ 120 h 3192"/>
                <a:gd name="T42" fmla="*/ 1294 w 3184"/>
                <a:gd name="T43" fmla="*/ 146 h 3192"/>
                <a:gd name="T44" fmla="*/ 932 w 3184"/>
                <a:gd name="T45" fmla="*/ 273 h 3192"/>
                <a:gd name="T46" fmla="*/ 618 w 3184"/>
                <a:gd name="T47" fmla="*/ 486 h 3192"/>
                <a:gd name="T48" fmla="*/ 369 w 3184"/>
                <a:gd name="T49" fmla="*/ 770 h 3192"/>
                <a:gd name="T50" fmla="*/ 198 w 3184"/>
                <a:gd name="T51" fmla="*/ 1110 h 3192"/>
                <a:gd name="T52" fmla="*/ 120 w 3184"/>
                <a:gd name="T53" fmla="*/ 1495 h 3192"/>
                <a:gd name="T54" fmla="*/ 146 w 3184"/>
                <a:gd name="T55" fmla="*/ 1894 h 3192"/>
                <a:gd name="T56" fmla="*/ 272 w 3184"/>
                <a:gd name="T57" fmla="*/ 2258 h 3192"/>
                <a:gd name="T58" fmla="*/ 485 w 3184"/>
                <a:gd name="T59" fmla="*/ 2573 h 3192"/>
                <a:gd name="T60" fmla="*/ 768 w 3184"/>
                <a:gd name="T61" fmla="*/ 2823 h 3192"/>
                <a:gd name="T62" fmla="*/ 1108 w 3184"/>
                <a:gd name="T63" fmla="*/ 2993 h 3192"/>
                <a:gd name="T64" fmla="*/ 1491 w 3184"/>
                <a:gd name="T65" fmla="*/ 3072 h 3192"/>
                <a:gd name="T66" fmla="*/ 1876 w 3184"/>
                <a:gd name="T67" fmla="*/ 3048 h 3192"/>
                <a:gd name="T68" fmla="*/ 2235 w 3184"/>
                <a:gd name="T69" fmla="*/ 2927 h 3192"/>
                <a:gd name="T70" fmla="*/ 2552 w 3184"/>
                <a:gd name="T71" fmla="*/ 2718 h 3192"/>
                <a:gd name="T72" fmla="*/ 2610 w 3184"/>
                <a:gd name="T73" fmla="*/ 2707 h 3192"/>
                <a:gd name="T74" fmla="*/ 2648 w 3184"/>
                <a:gd name="T75" fmla="*/ 2752 h 3192"/>
                <a:gd name="T76" fmla="*/ 2628 w 3184"/>
                <a:gd name="T77" fmla="*/ 2807 h 3192"/>
                <a:gd name="T78" fmla="*/ 2316 w 3184"/>
                <a:gd name="T79" fmla="*/ 3017 h 3192"/>
                <a:gd name="T80" fmla="*/ 1966 w 3184"/>
                <a:gd name="T81" fmla="*/ 3148 h 3192"/>
                <a:gd name="T82" fmla="*/ 1592 w 3184"/>
                <a:gd name="T83" fmla="*/ 3192 h 3192"/>
                <a:gd name="T84" fmla="*/ 1185 w 3184"/>
                <a:gd name="T85" fmla="*/ 3140 h 3192"/>
                <a:gd name="T86" fmla="*/ 818 w 3184"/>
                <a:gd name="T87" fmla="*/ 2990 h 3192"/>
                <a:gd name="T88" fmla="*/ 501 w 3184"/>
                <a:gd name="T89" fmla="*/ 2758 h 3192"/>
                <a:gd name="T90" fmla="*/ 251 w 3184"/>
                <a:gd name="T91" fmla="*/ 2457 h 3192"/>
                <a:gd name="T92" fmla="*/ 81 w 3184"/>
                <a:gd name="T93" fmla="*/ 2100 h 3192"/>
                <a:gd name="T94" fmla="*/ 4 w 3184"/>
                <a:gd name="T95" fmla="*/ 1700 h 3192"/>
                <a:gd name="T96" fmla="*/ 30 w 3184"/>
                <a:gd name="T97" fmla="*/ 1288 h 3192"/>
                <a:gd name="T98" fmla="*/ 156 w 3184"/>
                <a:gd name="T99" fmla="*/ 907 h 3192"/>
                <a:gd name="T100" fmla="*/ 368 w 3184"/>
                <a:gd name="T101" fmla="*/ 577 h 3192"/>
                <a:gd name="T102" fmla="*/ 652 w 3184"/>
                <a:gd name="T103" fmla="*/ 308 h 3192"/>
                <a:gd name="T104" fmla="*/ 996 w 3184"/>
                <a:gd name="T105" fmla="*/ 115 h 3192"/>
                <a:gd name="T106" fmla="*/ 1385 w 3184"/>
                <a:gd name="T107" fmla="*/ 13 h 3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84" h="3192">
                  <a:moveTo>
                    <a:pt x="1592" y="0"/>
                  </a:moveTo>
                  <a:lnTo>
                    <a:pt x="1696" y="3"/>
                  </a:lnTo>
                  <a:lnTo>
                    <a:pt x="1799" y="13"/>
                  </a:lnTo>
                  <a:lnTo>
                    <a:pt x="1899" y="30"/>
                  </a:lnTo>
                  <a:lnTo>
                    <a:pt x="1999" y="52"/>
                  </a:lnTo>
                  <a:lnTo>
                    <a:pt x="2094" y="81"/>
                  </a:lnTo>
                  <a:lnTo>
                    <a:pt x="2188" y="115"/>
                  </a:lnTo>
                  <a:lnTo>
                    <a:pt x="2279" y="156"/>
                  </a:lnTo>
                  <a:lnTo>
                    <a:pt x="2366" y="202"/>
                  </a:lnTo>
                  <a:lnTo>
                    <a:pt x="2450" y="252"/>
                  </a:lnTo>
                  <a:lnTo>
                    <a:pt x="2532" y="308"/>
                  </a:lnTo>
                  <a:lnTo>
                    <a:pt x="2608" y="368"/>
                  </a:lnTo>
                  <a:lnTo>
                    <a:pt x="2683" y="434"/>
                  </a:lnTo>
                  <a:lnTo>
                    <a:pt x="2751" y="502"/>
                  </a:lnTo>
                  <a:lnTo>
                    <a:pt x="2816" y="577"/>
                  </a:lnTo>
                  <a:lnTo>
                    <a:pt x="2876" y="653"/>
                  </a:lnTo>
                  <a:lnTo>
                    <a:pt x="2933" y="735"/>
                  </a:lnTo>
                  <a:lnTo>
                    <a:pt x="2982" y="820"/>
                  </a:lnTo>
                  <a:lnTo>
                    <a:pt x="3028" y="907"/>
                  </a:lnTo>
                  <a:lnTo>
                    <a:pt x="3069" y="998"/>
                  </a:lnTo>
                  <a:lnTo>
                    <a:pt x="3103" y="1092"/>
                  </a:lnTo>
                  <a:lnTo>
                    <a:pt x="3132" y="1188"/>
                  </a:lnTo>
                  <a:lnTo>
                    <a:pt x="3154" y="1288"/>
                  </a:lnTo>
                  <a:lnTo>
                    <a:pt x="3170" y="1389"/>
                  </a:lnTo>
                  <a:lnTo>
                    <a:pt x="3180" y="1492"/>
                  </a:lnTo>
                  <a:lnTo>
                    <a:pt x="3184" y="1596"/>
                  </a:lnTo>
                  <a:lnTo>
                    <a:pt x="3181" y="1691"/>
                  </a:lnTo>
                  <a:lnTo>
                    <a:pt x="3173" y="1786"/>
                  </a:lnTo>
                  <a:lnTo>
                    <a:pt x="3159" y="1879"/>
                  </a:lnTo>
                  <a:lnTo>
                    <a:pt x="3139" y="1971"/>
                  </a:lnTo>
                  <a:lnTo>
                    <a:pt x="3115" y="2061"/>
                  </a:lnTo>
                  <a:lnTo>
                    <a:pt x="3085" y="2151"/>
                  </a:lnTo>
                  <a:lnTo>
                    <a:pt x="3050" y="2237"/>
                  </a:lnTo>
                  <a:lnTo>
                    <a:pt x="3009" y="2322"/>
                  </a:lnTo>
                  <a:lnTo>
                    <a:pt x="2965" y="2405"/>
                  </a:lnTo>
                  <a:lnTo>
                    <a:pt x="2914" y="2484"/>
                  </a:lnTo>
                  <a:lnTo>
                    <a:pt x="2860" y="2561"/>
                  </a:lnTo>
                  <a:lnTo>
                    <a:pt x="2800" y="2635"/>
                  </a:lnTo>
                  <a:lnTo>
                    <a:pt x="2788" y="2645"/>
                  </a:lnTo>
                  <a:lnTo>
                    <a:pt x="2774" y="2653"/>
                  </a:lnTo>
                  <a:lnTo>
                    <a:pt x="2760" y="2655"/>
                  </a:lnTo>
                  <a:lnTo>
                    <a:pt x="2745" y="2655"/>
                  </a:lnTo>
                  <a:lnTo>
                    <a:pt x="2730" y="2650"/>
                  </a:lnTo>
                  <a:lnTo>
                    <a:pt x="2717" y="2642"/>
                  </a:lnTo>
                  <a:lnTo>
                    <a:pt x="2707" y="2630"/>
                  </a:lnTo>
                  <a:lnTo>
                    <a:pt x="2700" y="2616"/>
                  </a:lnTo>
                  <a:lnTo>
                    <a:pt x="2697" y="2602"/>
                  </a:lnTo>
                  <a:lnTo>
                    <a:pt x="2698" y="2586"/>
                  </a:lnTo>
                  <a:lnTo>
                    <a:pt x="2702" y="2572"/>
                  </a:lnTo>
                  <a:lnTo>
                    <a:pt x="2711" y="2559"/>
                  </a:lnTo>
                  <a:lnTo>
                    <a:pt x="2771" y="2484"/>
                  </a:lnTo>
                  <a:lnTo>
                    <a:pt x="2826" y="2406"/>
                  </a:lnTo>
                  <a:lnTo>
                    <a:pt x="2876" y="2325"/>
                  </a:lnTo>
                  <a:lnTo>
                    <a:pt x="2919" y="2240"/>
                  </a:lnTo>
                  <a:lnTo>
                    <a:pt x="2958" y="2154"/>
                  </a:lnTo>
                  <a:lnTo>
                    <a:pt x="2991" y="2065"/>
                  </a:lnTo>
                  <a:lnTo>
                    <a:pt x="3019" y="1974"/>
                  </a:lnTo>
                  <a:lnTo>
                    <a:pt x="3040" y="1881"/>
                  </a:lnTo>
                  <a:lnTo>
                    <a:pt x="3055" y="1787"/>
                  </a:lnTo>
                  <a:lnTo>
                    <a:pt x="3064" y="1692"/>
                  </a:lnTo>
                  <a:lnTo>
                    <a:pt x="3067" y="1596"/>
                  </a:lnTo>
                  <a:lnTo>
                    <a:pt x="3064" y="1495"/>
                  </a:lnTo>
                  <a:lnTo>
                    <a:pt x="3054" y="1395"/>
                  </a:lnTo>
                  <a:lnTo>
                    <a:pt x="3038" y="1298"/>
                  </a:lnTo>
                  <a:lnTo>
                    <a:pt x="3014" y="1203"/>
                  </a:lnTo>
                  <a:lnTo>
                    <a:pt x="2986" y="1110"/>
                  </a:lnTo>
                  <a:lnTo>
                    <a:pt x="2951" y="1020"/>
                  </a:lnTo>
                  <a:lnTo>
                    <a:pt x="2912" y="934"/>
                  </a:lnTo>
                  <a:lnTo>
                    <a:pt x="2866" y="850"/>
                  </a:lnTo>
                  <a:lnTo>
                    <a:pt x="2815" y="770"/>
                  </a:lnTo>
                  <a:lnTo>
                    <a:pt x="2760" y="692"/>
                  </a:lnTo>
                  <a:lnTo>
                    <a:pt x="2699" y="619"/>
                  </a:lnTo>
                  <a:lnTo>
                    <a:pt x="2635" y="550"/>
                  </a:lnTo>
                  <a:lnTo>
                    <a:pt x="2566" y="486"/>
                  </a:lnTo>
                  <a:lnTo>
                    <a:pt x="2493" y="425"/>
                  </a:lnTo>
                  <a:lnTo>
                    <a:pt x="2416" y="369"/>
                  </a:lnTo>
                  <a:lnTo>
                    <a:pt x="2336" y="318"/>
                  </a:lnTo>
                  <a:lnTo>
                    <a:pt x="2252" y="273"/>
                  </a:lnTo>
                  <a:lnTo>
                    <a:pt x="2166" y="233"/>
                  </a:lnTo>
                  <a:lnTo>
                    <a:pt x="2076" y="199"/>
                  </a:lnTo>
                  <a:lnTo>
                    <a:pt x="1984" y="170"/>
                  </a:lnTo>
                  <a:lnTo>
                    <a:pt x="1890" y="146"/>
                  </a:lnTo>
                  <a:lnTo>
                    <a:pt x="1792" y="130"/>
                  </a:lnTo>
                  <a:lnTo>
                    <a:pt x="1693" y="120"/>
                  </a:lnTo>
                  <a:lnTo>
                    <a:pt x="1592" y="116"/>
                  </a:lnTo>
                  <a:lnTo>
                    <a:pt x="1491" y="120"/>
                  </a:lnTo>
                  <a:lnTo>
                    <a:pt x="1392" y="130"/>
                  </a:lnTo>
                  <a:lnTo>
                    <a:pt x="1294" y="146"/>
                  </a:lnTo>
                  <a:lnTo>
                    <a:pt x="1200" y="170"/>
                  </a:lnTo>
                  <a:lnTo>
                    <a:pt x="1108" y="199"/>
                  </a:lnTo>
                  <a:lnTo>
                    <a:pt x="1018" y="233"/>
                  </a:lnTo>
                  <a:lnTo>
                    <a:pt x="932" y="273"/>
                  </a:lnTo>
                  <a:lnTo>
                    <a:pt x="848" y="318"/>
                  </a:lnTo>
                  <a:lnTo>
                    <a:pt x="768" y="369"/>
                  </a:lnTo>
                  <a:lnTo>
                    <a:pt x="691" y="425"/>
                  </a:lnTo>
                  <a:lnTo>
                    <a:pt x="618" y="486"/>
                  </a:lnTo>
                  <a:lnTo>
                    <a:pt x="549" y="550"/>
                  </a:lnTo>
                  <a:lnTo>
                    <a:pt x="485" y="619"/>
                  </a:lnTo>
                  <a:lnTo>
                    <a:pt x="424" y="692"/>
                  </a:lnTo>
                  <a:lnTo>
                    <a:pt x="369" y="770"/>
                  </a:lnTo>
                  <a:lnTo>
                    <a:pt x="318" y="850"/>
                  </a:lnTo>
                  <a:lnTo>
                    <a:pt x="272" y="934"/>
                  </a:lnTo>
                  <a:lnTo>
                    <a:pt x="233" y="1020"/>
                  </a:lnTo>
                  <a:lnTo>
                    <a:pt x="198" y="1110"/>
                  </a:lnTo>
                  <a:lnTo>
                    <a:pt x="170" y="1203"/>
                  </a:lnTo>
                  <a:lnTo>
                    <a:pt x="146" y="1298"/>
                  </a:lnTo>
                  <a:lnTo>
                    <a:pt x="130" y="1395"/>
                  </a:lnTo>
                  <a:lnTo>
                    <a:pt x="120" y="1495"/>
                  </a:lnTo>
                  <a:lnTo>
                    <a:pt x="117" y="1596"/>
                  </a:lnTo>
                  <a:lnTo>
                    <a:pt x="120" y="1697"/>
                  </a:lnTo>
                  <a:lnTo>
                    <a:pt x="130" y="1797"/>
                  </a:lnTo>
                  <a:lnTo>
                    <a:pt x="146" y="1894"/>
                  </a:lnTo>
                  <a:lnTo>
                    <a:pt x="170" y="1989"/>
                  </a:lnTo>
                  <a:lnTo>
                    <a:pt x="198" y="2082"/>
                  </a:lnTo>
                  <a:lnTo>
                    <a:pt x="233" y="2172"/>
                  </a:lnTo>
                  <a:lnTo>
                    <a:pt x="272" y="2258"/>
                  </a:lnTo>
                  <a:lnTo>
                    <a:pt x="318" y="2342"/>
                  </a:lnTo>
                  <a:lnTo>
                    <a:pt x="369" y="2422"/>
                  </a:lnTo>
                  <a:lnTo>
                    <a:pt x="424" y="2500"/>
                  </a:lnTo>
                  <a:lnTo>
                    <a:pt x="485" y="2573"/>
                  </a:lnTo>
                  <a:lnTo>
                    <a:pt x="549" y="2642"/>
                  </a:lnTo>
                  <a:lnTo>
                    <a:pt x="618" y="2706"/>
                  </a:lnTo>
                  <a:lnTo>
                    <a:pt x="691" y="2767"/>
                  </a:lnTo>
                  <a:lnTo>
                    <a:pt x="768" y="2823"/>
                  </a:lnTo>
                  <a:lnTo>
                    <a:pt x="848" y="2874"/>
                  </a:lnTo>
                  <a:lnTo>
                    <a:pt x="932" y="2919"/>
                  </a:lnTo>
                  <a:lnTo>
                    <a:pt x="1018" y="2959"/>
                  </a:lnTo>
                  <a:lnTo>
                    <a:pt x="1108" y="2993"/>
                  </a:lnTo>
                  <a:lnTo>
                    <a:pt x="1200" y="3022"/>
                  </a:lnTo>
                  <a:lnTo>
                    <a:pt x="1294" y="3046"/>
                  </a:lnTo>
                  <a:lnTo>
                    <a:pt x="1392" y="3062"/>
                  </a:lnTo>
                  <a:lnTo>
                    <a:pt x="1491" y="3072"/>
                  </a:lnTo>
                  <a:lnTo>
                    <a:pt x="1592" y="3076"/>
                  </a:lnTo>
                  <a:lnTo>
                    <a:pt x="1688" y="3072"/>
                  </a:lnTo>
                  <a:lnTo>
                    <a:pt x="1782" y="3063"/>
                  </a:lnTo>
                  <a:lnTo>
                    <a:pt x="1876" y="3048"/>
                  </a:lnTo>
                  <a:lnTo>
                    <a:pt x="1969" y="3027"/>
                  </a:lnTo>
                  <a:lnTo>
                    <a:pt x="2060" y="2999"/>
                  </a:lnTo>
                  <a:lnTo>
                    <a:pt x="2148" y="2966"/>
                  </a:lnTo>
                  <a:lnTo>
                    <a:pt x="2235" y="2927"/>
                  </a:lnTo>
                  <a:lnTo>
                    <a:pt x="2319" y="2884"/>
                  </a:lnTo>
                  <a:lnTo>
                    <a:pt x="2399" y="2834"/>
                  </a:lnTo>
                  <a:lnTo>
                    <a:pt x="2478" y="2778"/>
                  </a:lnTo>
                  <a:lnTo>
                    <a:pt x="2552" y="2718"/>
                  </a:lnTo>
                  <a:lnTo>
                    <a:pt x="2565" y="2710"/>
                  </a:lnTo>
                  <a:lnTo>
                    <a:pt x="2580" y="2705"/>
                  </a:lnTo>
                  <a:lnTo>
                    <a:pt x="2595" y="2704"/>
                  </a:lnTo>
                  <a:lnTo>
                    <a:pt x="2610" y="2707"/>
                  </a:lnTo>
                  <a:lnTo>
                    <a:pt x="2623" y="2714"/>
                  </a:lnTo>
                  <a:lnTo>
                    <a:pt x="2635" y="2724"/>
                  </a:lnTo>
                  <a:lnTo>
                    <a:pt x="2643" y="2737"/>
                  </a:lnTo>
                  <a:lnTo>
                    <a:pt x="2648" y="2752"/>
                  </a:lnTo>
                  <a:lnTo>
                    <a:pt x="2648" y="2767"/>
                  </a:lnTo>
                  <a:lnTo>
                    <a:pt x="2646" y="2782"/>
                  </a:lnTo>
                  <a:lnTo>
                    <a:pt x="2638" y="2795"/>
                  </a:lnTo>
                  <a:lnTo>
                    <a:pt x="2628" y="2807"/>
                  </a:lnTo>
                  <a:lnTo>
                    <a:pt x="2554" y="2867"/>
                  </a:lnTo>
                  <a:lnTo>
                    <a:pt x="2478" y="2921"/>
                  </a:lnTo>
                  <a:lnTo>
                    <a:pt x="2398" y="2972"/>
                  </a:lnTo>
                  <a:lnTo>
                    <a:pt x="2316" y="3017"/>
                  </a:lnTo>
                  <a:lnTo>
                    <a:pt x="2231" y="3058"/>
                  </a:lnTo>
                  <a:lnTo>
                    <a:pt x="2145" y="3093"/>
                  </a:lnTo>
                  <a:lnTo>
                    <a:pt x="2055" y="3123"/>
                  </a:lnTo>
                  <a:lnTo>
                    <a:pt x="1966" y="3148"/>
                  </a:lnTo>
                  <a:lnTo>
                    <a:pt x="1874" y="3168"/>
                  </a:lnTo>
                  <a:lnTo>
                    <a:pt x="1781" y="3181"/>
                  </a:lnTo>
                  <a:lnTo>
                    <a:pt x="1687" y="3190"/>
                  </a:lnTo>
                  <a:lnTo>
                    <a:pt x="1592" y="3192"/>
                  </a:lnTo>
                  <a:lnTo>
                    <a:pt x="1488" y="3189"/>
                  </a:lnTo>
                  <a:lnTo>
                    <a:pt x="1385" y="3179"/>
                  </a:lnTo>
                  <a:lnTo>
                    <a:pt x="1285" y="3162"/>
                  </a:lnTo>
                  <a:lnTo>
                    <a:pt x="1185" y="3140"/>
                  </a:lnTo>
                  <a:lnTo>
                    <a:pt x="1090" y="3111"/>
                  </a:lnTo>
                  <a:lnTo>
                    <a:pt x="996" y="3077"/>
                  </a:lnTo>
                  <a:lnTo>
                    <a:pt x="905" y="3036"/>
                  </a:lnTo>
                  <a:lnTo>
                    <a:pt x="818" y="2990"/>
                  </a:lnTo>
                  <a:lnTo>
                    <a:pt x="734" y="2940"/>
                  </a:lnTo>
                  <a:lnTo>
                    <a:pt x="652" y="2884"/>
                  </a:lnTo>
                  <a:lnTo>
                    <a:pt x="576" y="2824"/>
                  </a:lnTo>
                  <a:lnTo>
                    <a:pt x="501" y="2758"/>
                  </a:lnTo>
                  <a:lnTo>
                    <a:pt x="433" y="2690"/>
                  </a:lnTo>
                  <a:lnTo>
                    <a:pt x="368" y="2615"/>
                  </a:lnTo>
                  <a:lnTo>
                    <a:pt x="308" y="2539"/>
                  </a:lnTo>
                  <a:lnTo>
                    <a:pt x="251" y="2457"/>
                  </a:lnTo>
                  <a:lnTo>
                    <a:pt x="202" y="2372"/>
                  </a:lnTo>
                  <a:lnTo>
                    <a:pt x="156" y="2285"/>
                  </a:lnTo>
                  <a:lnTo>
                    <a:pt x="115" y="2194"/>
                  </a:lnTo>
                  <a:lnTo>
                    <a:pt x="81" y="2100"/>
                  </a:lnTo>
                  <a:lnTo>
                    <a:pt x="52" y="2004"/>
                  </a:lnTo>
                  <a:lnTo>
                    <a:pt x="30" y="1904"/>
                  </a:lnTo>
                  <a:lnTo>
                    <a:pt x="14" y="1803"/>
                  </a:lnTo>
                  <a:lnTo>
                    <a:pt x="4" y="1700"/>
                  </a:lnTo>
                  <a:lnTo>
                    <a:pt x="0" y="1596"/>
                  </a:lnTo>
                  <a:lnTo>
                    <a:pt x="4" y="1492"/>
                  </a:lnTo>
                  <a:lnTo>
                    <a:pt x="14" y="1389"/>
                  </a:lnTo>
                  <a:lnTo>
                    <a:pt x="30" y="1288"/>
                  </a:lnTo>
                  <a:lnTo>
                    <a:pt x="52" y="1188"/>
                  </a:lnTo>
                  <a:lnTo>
                    <a:pt x="81" y="1092"/>
                  </a:lnTo>
                  <a:lnTo>
                    <a:pt x="115" y="998"/>
                  </a:lnTo>
                  <a:lnTo>
                    <a:pt x="156" y="907"/>
                  </a:lnTo>
                  <a:lnTo>
                    <a:pt x="202" y="820"/>
                  </a:lnTo>
                  <a:lnTo>
                    <a:pt x="251" y="735"/>
                  </a:lnTo>
                  <a:lnTo>
                    <a:pt x="308" y="653"/>
                  </a:lnTo>
                  <a:lnTo>
                    <a:pt x="368" y="577"/>
                  </a:lnTo>
                  <a:lnTo>
                    <a:pt x="433" y="502"/>
                  </a:lnTo>
                  <a:lnTo>
                    <a:pt x="501" y="434"/>
                  </a:lnTo>
                  <a:lnTo>
                    <a:pt x="576" y="368"/>
                  </a:lnTo>
                  <a:lnTo>
                    <a:pt x="652" y="308"/>
                  </a:lnTo>
                  <a:lnTo>
                    <a:pt x="734" y="252"/>
                  </a:lnTo>
                  <a:lnTo>
                    <a:pt x="818" y="202"/>
                  </a:lnTo>
                  <a:lnTo>
                    <a:pt x="905" y="156"/>
                  </a:lnTo>
                  <a:lnTo>
                    <a:pt x="996" y="115"/>
                  </a:lnTo>
                  <a:lnTo>
                    <a:pt x="1090" y="81"/>
                  </a:lnTo>
                  <a:lnTo>
                    <a:pt x="1185" y="52"/>
                  </a:lnTo>
                  <a:lnTo>
                    <a:pt x="1285" y="30"/>
                  </a:lnTo>
                  <a:lnTo>
                    <a:pt x="1385" y="13"/>
                  </a:lnTo>
                  <a:lnTo>
                    <a:pt x="1488" y="3"/>
                  </a:lnTo>
                  <a:lnTo>
                    <a:pt x="15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2">
              <a:extLst>
                <a:ext uri="{FF2B5EF4-FFF2-40B4-BE49-F238E27FC236}">
                  <a16:creationId xmlns:a16="http://schemas.microsoft.com/office/drawing/2014/main" id="{22C3D3D3-9119-575A-F541-316B94FD8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7225" y="2032001"/>
              <a:ext cx="117475" cy="117475"/>
            </a:xfrm>
            <a:custGeom>
              <a:avLst/>
              <a:gdLst>
                <a:gd name="T0" fmla="*/ 419 w 737"/>
                <a:gd name="T1" fmla="*/ 3 h 740"/>
                <a:gd name="T2" fmla="*/ 512 w 737"/>
                <a:gd name="T3" fmla="*/ 29 h 740"/>
                <a:gd name="T4" fmla="*/ 594 w 737"/>
                <a:gd name="T5" fmla="*/ 78 h 740"/>
                <a:gd name="T6" fmla="*/ 661 w 737"/>
                <a:gd name="T7" fmla="*/ 144 h 740"/>
                <a:gd name="T8" fmla="*/ 709 w 737"/>
                <a:gd name="T9" fmla="*/ 226 h 740"/>
                <a:gd name="T10" fmla="*/ 734 w 737"/>
                <a:gd name="T11" fmla="*/ 319 h 740"/>
                <a:gd name="T12" fmla="*/ 734 w 737"/>
                <a:gd name="T13" fmla="*/ 420 h 740"/>
                <a:gd name="T14" fmla="*/ 709 w 737"/>
                <a:gd name="T15" fmla="*/ 513 h 740"/>
                <a:gd name="T16" fmla="*/ 661 w 737"/>
                <a:gd name="T17" fmla="*/ 596 h 740"/>
                <a:gd name="T18" fmla="*/ 594 w 737"/>
                <a:gd name="T19" fmla="*/ 663 h 740"/>
                <a:gd name="T20" fmla="*/ 512 w 737"/>
                <a:gd name="T21" fmla="*/ 711 h 740"/>
                <a:gd name="T22" fmla="*/ 419 w 737"/>
                <a:gd name="T23" fmla="*/ 736 h 740"/>
                <a:gd name="T24" fmla="*/ 319 w 737"/>
                <a:gd name="T25" fmla="*/ 736 h 740"/>
                <a:gd name="T26" fmla="*/ 224 w 737"/>
                <a:gd name="T27" fmla="*/ 711 h 740"/>
                <a:gd name="T28" fmla="*/ 201 w 737"/>
                <a:gd name="T29" fmla="*/ 692 h 740"/>
                <a:gd name="T30" fmla="*/ 190 w 737"/>
                <a:gd name="T31" fmla="*/ 664 h 740"/>
                <a:gd name="T32" fmla="*/ 193 w 737"/>
                <a:gd name="T33" fmla="*/ 634 h 740"/>
                <a:gd name="T34" fmla="*/ 213 w 737"/>
                <a:gd name="T35" fmla="*/ 610 h 740"/>
                <a:gd name="T36" fmla="*/ 240 w 737"/>
                <a:gd name="T37" fmla="*/ 599 h 740"/>
                <a:gd name="T38" fmla="*/ 271 w 737"/>
                <a:gd name="T39" fmla="*/ 603 h 740"/>
                <a:gd name="T40" fmla="*/ 335 w 737"/>
                <a:gd name="T41" fmla="*/ 621 h 740"/>
                <a:gd name="T42" fmla="*/ 410 w 737"/>
                <a:gd name="T43" fmla="*/ 620 h 740"/>
                <a:gd name="T44" fmla="*/ 484 w 737"/>
                <a:gd name="T45" fmla="*/ 594 h 740"/>
                <a:gd name="T46" fmla="*/ 547 w 737"/>
                <a:gd name="T47" fmla="*/ 549 h 740"/>
                <a:gd name="T48" fmla="*/ 593 w 737"/>
                <a:gd name="T49" fmla="*/ 486 h 740"/>
                <a:gd name="T50" fmla="*/ 618 w 737"/>
                <a:gd name="T51" fmla="*/ 411 h 740"/>
                <a:gd name="T52" fmla="*/ 618 w 737"/>
                <a:gd name="T53" fmla="*/ 329 h 740"/>
                <a:gd name="T54" fmla="*/ 593 w 737"/>
                <a:gd name="T55" fmla="*/ 254 h 740"/>
                <a:gd name="T56" fmla="*/ 547 w 737"/>
                <a:gd name="T57" fmla="*/ 191 h 740"/>
                <a:gd name="T58" fmla="*/ 484 w 737"/>
                <a:gd name="T59" fmla="*/ 145 h 740"/>
                <a:gd name="T60" fmla="*/ 410 w 737"/>
                <a:gd name="T61" fmla="*/ 120 h 740"/>
                <a:gd name="T62" fmla="*/ 328 w 737"/>
                <a:gd name="T63" fmla="*/ 120 h 740"/>
                <a:gd name="T64" fmla="*/ 253 w 737"/>
                <a:gd name="T65" fmla="*/ 145 h 740"/>
                <a:gd name="T66" fmla="*/ 190 w 737"/>
                <a:gd name="T67" fmla="*/ 191 h 740"/>
                <a:gd name="T68" fmla="*/ 145 w 737"/>
                <a:gd name="T69" fmla="*/ 254 h 740"/>
                <a:gd name="T70" fmla="*/ 119 w 737"/>
                <a:gd name="T71" fmla="*/ 329 h 740"/>
                <a:gd name="T72" fmla="*/ 118 w 737"/>
                <a:gd name="T73" fmla="*/ 404 h 740"/>
                <a:gd name="T74" fmla="*/ 137 w 737"/>
                <a:gd name="T75" fmla="*/ 469 h 740"/>
                <a:gd name="T76" fmla="*/ 140 w 737"/>
                <a:gd name="T77" fmla="*/ 499 h 740"/>
                <a:gd name="T78" fmla="*/ 129 w 737"/>
                <a:gd name="T79" fmla="*/ 527 h 740"/>
                <a:gd name="T80" fmla="*/ 106 w 737"/>
                <a:gd name="T81" fmla="*/ 546 h 740"/>
                <a:gd name="T82" fmla="*/ 75 w 737"/>
                <a:gd name="T83" fmla="*/ 550 h 740"/>
                <a:gd name="T84" fmla="*/ 48 w 737"/>
                <a:gd name="T85" fmla="*/ 539 h 740"/>
                <a:gd name="T86" fmla="*/ 30 w 737"/>
                <a:gd name="T87" fmla="*/ 515 h 740"/>
                <a:gd name="T88" fmla="*/ 3 w 737"/>
                <a:gd name="T89" fmla="*/ 419 h 740"/>
                <a:gd name="T90" fmla="*/ 3 w 737"/>
                <a:gd name="T91" fmla="*/ 319 h 740"/>
                <a:gd name="T92" fmla="*/ 29 w 737"/>
                <a:gd name="T93" fmla="*/ 226 h 740"/>
                <a:gd name="T94" fmla="*/ 77 w 737"/>
                <a:gd name="T95" fmla="*/ 144 h 740"/>
                <a:gd name="T96" fmla="*/ 144 w 737"/>
                <a:gd name="T97" fmla="*/ 78 h 740"/>
                <a:gd name="T98" fmla="*/ 225 w 737"/>
                <a:gd name="T99" fmla="*/ 29 h 740"/>
                <a:gd name="T100" fmla="*/ 318 w 737"/>
                <a:gd name="T101" fmla="*/ 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7" h="740">
                  <a:moveTo>
                    <a:pt x="369" y="0"/>
                  </a:moveTo>
                  <a:lnTo>
                    <a:pt x="419" y="3"/>
                  </a:lnTo>
                  <a:lnTo>
                    <a:pt x="467" y="13"/>
                  </a:lnTo>
                  <a:lnTo>
                    <a:pt x="512" y="29"/>
                  </a:lnTo>
                  <a:lnTo>
                    <a:pt x="555" y="51"/>
                  </a:lnTo>
                  <a:lnTo>
                    <a:pt x="594" y="78"/>
                  </a:lnTo>
                  <a:lnTo>
                    <a:pt x="629" y="109"/>
                  </a:lnTo>
                  <a:lnTo>
                    <a:pt x="661" y="144"/>
                  </a:lnTo>
                  <a:lnTo>
                    <a:pt x="688" y="183"/>
                  </a:lnTo>
                  <a:lnTo>
                    <a:pt x="709" y="226"/>
                  </a:lnTo>
                  <a:lnTo>
                    <a:pt x="724" y="272"/>
                  </a:lnTo>
                  <a:lnTo>
                    <a:pt x="734" y="319"/>
                  </a:lnTo>
                  <a:lnTo>
                    <a:pt x="737" y="370"/>
                  </a:lnTo>
                  <a:lnTo>
                    <a:pt x="734" y="420"/>
                  </a:lnTo>
                  <a:lnTo>
                    <a:pt x="724" y="468"/>
                  </a:lnTo>
                  <a:lnTo>
                    <a:pt x="709" y="513"/>
                  </a:lnTo>
                  <a:lnTo>
                    <a:pt x="688" y="557"/>
                  </a:lnTo>
                  <a:lnTo>
                    <a:pt x="661" y="596"/>
                  </a:lnTo>
                  <a:lnTo>
                    <a:pt x="629" y="631"/>
                  </a:lnTo>
                  <a:lnTo>
                    <a:pt x="594" y="663"/>
                  </a:lnTo>
                  <a:lnTo>
                    <a:pt x="555" y="690"/>
                  </a:lnTo>
                  <a:lnTo>
                    <a:pt x="512" y="711"/>
                  </a:lnTo>
                  <a:lnTo>
                    <a:pt x="467" y="726"/>
                  </a:lnTo>
                  <a:lnTo>
                    <a:pt x="419" y="736"/>
                  </a:lnTo>
                  <a:lnTo>
                    <a:pt x="369" y="740"/>
                  </a:lnTo>
                  <a:lnTo>
                    <a:pt x="319" y="736"/>
                  </a:lnTo>
                  <a:lnTo>
                    <a:pt x="271" y="726"/>
                  </a:lnTo>
                  <a:lnTo>
                    <a:pt x="224" y="711"/>
                  </a:lnTo>
                  <a:lnTo>
                    <a:pt x="211" y="703"/>
                  </a:lnTo>
                  <a:lnTo>
                    <a:pt x="201" y="692"/>
                  </a:lnTo>
                  <a:lnTo>
                    <a:pt x="193" y="679"/>
                  </a:lnTo>
                  <a:lnTo>
                    <a:pt x="190" y="664"/>
                  </a:lnTo>
                  <a:lnTo>
                    <a:pt x="190" y="649"/>
                  </a:lnTo>
                  <a:lnTo>
                    <a:pt x="193" y="634"/>
                  </a:lnTo>
                  <a:lnTo>
                    <a:pt x="202" y="621"/>
                  </a:lnTo>
                  <a:lnTo>
                    <a:pt x="213" y="610"/>
                  </a:lnTo>
                  <a:lnTo>
                    <a:pt x="225" y="602"/>
                  </a:lnTo>
                  <a:lnTo>
                    <a:pt x="240" y="599"/>
                  </a:lnTo>
                  <a:lnTo>
                    <a:pt x="255" y="599"/>
                  </a:lnTo>
                  <a:lnTo>
                    <a:pt x="271" y="603"/>
                  </a:lnTo>
                  <a:lnTo>
                    <a:pt x="302" y="614"/>
                  </a:lnTo>
                  <a:lnTo>
                    <a:pt x="335" y="621"/>
                  </a:lnTo>
                  <a:lnTo>
                    <a:pt x="369" y="623"/>
                  </a:lnTo>
                  <a:lnTo>
                    <a:pt x="410" y="620"/>
                  </a:lnTo>
                  <a:lnTo>
                    <a:pt x="449" y="610"/>
                  </a:lnTo>
                  <a:lnTo>
                    <a:pt x="484" y="594"/>
                  </a:lnTo>
                  <a:lnTo>
                    <a:pt x="517" y="574"/>
                  </a:lnTo>
                  <a:lnTo>
                    <a:pt x="547" y="549"/>
                  </a:lnTo>
                  <a:lnTo>
                    <a:pt x="573" y="519"/>
                  </a:lnTo>
                  <a:lnTo>
                    <a:pt x="593" y="486"/>
                  </a:lnTo>
                  <a:lnTo>
                    <a:pt x="608" y="450"/>
                  </a:lnTo>
                  <a:lnTo>
                    <a:pt x="618" y="411"/>
                  </a:lnTo>
                  <a:lnTo>
                    <a:pt x="621" y="370"/>
                  </a:lnTo>
                  <a:lnTo>
                    <a:pt x="618" y="329"/>
                  </a:lnTo>
                  <a:lnTo>
                    <a:pt x="608" y="291"/>
                  </a:lnTo>
                  <a:lnTo>
                    <a:pt x="593" y="254"/>
                  </a:lnTo>
                  <a:lnTo>
                    <a:pt x="573" y="221"/>
                  </a:lnTo>
                  <a:lnTo>
                    <a:pt x="547" y="191"/>
                  </a:lnTo>
                  <a:lnTo>
                    <a:pt x="517" y="166"/>
                  </a:lnTo>
                  <a:lnTo>
                    <a:pt x="484" y="145"/>
                  </a:lnTo>
                  <a:lnTo>
                    <a:pt x="449" y="130"/>
                  </a:lnTo>
                  <a:lnTo>
                    <a:pt x="410" y="120"/>
                  </a:lnTo>
                  <a:lnTo>
                    <a:pt x="369" y="116"/>
                  </a:lnTo>
                  <a:lnTo>
                    <a:pt x="328" y="120"/>
                  </a:lnTo>
                  <a:lnTo>
                    <a:pt x="290" y="130"/>
                  </a:lnTo>
                  <a:lnTo>
                    <a:pt x="253" y="145"/>
                  </a:lnTo>
                  <a:lnTo>
                    <a:pt x="220" y="166"/>
                  </a:lnTo>
                  <a:lnTo>
                    <a:pt x="190" y="191"/>
                  </a:lnTo>
                  <a:lnTo>
                    <a:pt x="166" y="221"/>
                  </a:lnTo>
                  <a:lnTo>
                    <a:pt x="145" y="254"/>
                  </a:lnTo>
                  <a:lnTo>
                    <a:pt x="129" y="291"/>
                  </a:lnTo>
                  <a:lnTo>
                    <a:pt x="119" y="329"/>
                  </a:lnTo>
                  <a:lnTo>
                    <a:pt x="116" y="370"/>
                  </a:lnTo>
                  <a:lnTo>
                    <a:pt x="118" y="404"/>
                  </a:lnTo>
                  <a:lnTo>
                    <a:pt x="125" y="437"/>
                  </a:lnTo>
                  <a:lnTo>
                    <a:pt x="137" y="469"/>
                  </a:lnTo>
                  <a:lnTo>
                    <a:pt x="140" y="484"/>
                  </a:lnTo>
                  <a:lnTo>
                    <a:pt x="140" y="499"/>
                  </a:lnTo>
                  <a:lnTo>
                    <a:pt x="137" y="513"/>
                  </a:lnTo>
                  <a:lnTo>
                    <a:pt x="129" y="527"/>
                  </a:lnTo>
                  <a:lnTo>
                    <a:pt x="119" y="538"/>
                  </a:lnTo>
                  <a:lnTo>
                    <a:pt x="106" y="546"/>
                  </a:lnTo>
                  <a:lnTo>
                    <a:pt x="90" y="550"/>
                  </a:lnTo>
                  <a:lnTo>
                    <a:pt x="75" y="550"/>
                  </a:lnTo>
                  <a:lnTo>
                    <a:pt x="61" y="546"/>
                  </a:lnTo>
                  <a:lnTo>
                    <a:pt x="48" y="539"/>
                  </a:lnTo>
                  <a:lnTo>
                    <a:pt x="37" y="528"/>
                  </a:lnTo>
                  <a:lnTo>
                    <a:pt x="30" y="515"/>
                  </a:lnTo>
                  <a:lnTo>
                    <a:pt x="13" y="468"/>
                  </a:lnTo>
                  <a:lnTo>
                    <a:pt x="3" y="419"/>
                  </a:lnTo>
                  <a:lnTo>
                    <a:pt x="0" y="370"/>
                  </a:lnTo>
                  <a:lnTo>
                    <a:pt x="3" y="319"/>
                  </a:lnTo>
                  <a:lnTo>
                    <a:pt x="13" y="272"/>
                  </a:lnTo>
                  <a:lnTo>
                    <a:pt x="29" y="226"/>
                  </a:lnTo>
                  <a:lnTo>
                    <a:pt x="51" y="183"/>
                  </a:lnTo>
                  <a:lnTo>
                    <a:pt x="77" y="144"/>
                  </a:lnTo>
                  <a:lnTo>
                    <a:pt x="108" y="109"/>
                  </a:lnTo>
                  <a:lnTo>
                    <a:pt x="144" y="78"/>
                  </a:lnTo>
                  <a:lnTo>
                    <a:pt x="182" y="51"/>
                  </a:lnTo>
                  <a:lnTo>
                    <a:pt x="225" y="29"/>
                  </a:lnTo>
                  <a:lnTo>
                    <a:pt x="271" y="13"/>
                  </a:lnTo>
                  <a:lnTo>
                    <a:pt x="318" y="3"/>
                  </a:lnTo>
                  <a:lnTo>
                    <a:pt x="3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235">
            <a:extLst>
              <a:ext uri="{FF2B5EF4-FFF2-40B4-BE49-F238E27FC236}">
                <a16:creationId xmlns:a16="http://schemas.microsoft.com/office/drawing/2014/main" id="{25800559-FC2D-0891-7F24-6F365ADE4BDA}"/>
              </a:ext>
            </a:extLst>
          </p:cNvPr>
          <p:cNvGrpSpPr>
            <a:grpSpLocks noChangeAspect="1"/>
          </p:cNvGrpSpPr>
          <p:nvPr/>
        </p:nvGrpSpPr>
        <p:grpSpPr>
          <a:xfrm>
            <a:off x="3107367" y="2407779"/>
            <a:ext cx="432000" cy="505687"/>
            <a:chOff x="4476750" y="1916113"/>
            <a:chExt cx="474663" cy="555625"/>
          </a:xfrm>
          <a:solidFill>
            <a:schemeClr val="bg1"/>
          </a:solidFill>
        </p:grpSpPr>
        <p:sp>
          <p:nvSpPr>
            <p:cNvPr id="61" name="Freeform 75">
              <a:extLst>
                <a:ext uri="{FF2B5EF4-FFF2-40B4-BE49-F238E27FC236}">
                  <a16:creationId xmlns:a16="http://schemas.microsoft.com/office/drawing/2014/main" id="{1EF6FC9D-C007-B238-EDC4-6096BAFF05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6750" y="1916113"/>
              <a:ext cx="474663" cy="555625"/>
            </a:xfrm>
            <a:custGeom>
              <a:avLst/>
              <a:gdLst>
                <a:gd name="T0" fmla="*/ 1119 w 2987"/>
                <a:gd name="T1" fmla="*/ 701 h 3500"/>
                <a:gd name="T2" fmla="*/ 710 w 2987"/>
                <a:gd name="T3" fmla="*/ 900 h 3500"/>
                <a:gd name="T4" fmla="*/ 391 w 2987"/>
                <a:gd name="T5" fmla="*/ 1219 h 3500"/>
                <a:gd name="T6" fmla="*/ 193 w 2987"/>
                <a:gd name="T7" fmla="*/ 1629 h 3500"/>
                <a:gd name="T8" fmla="*/ 143 w 2987"/>
                <a:gd name="T9" fmla="*/ 2101 h 3500"/>
                <a:gd name="T10" fmla="*/ 255 w 2987"/>
                <a:gd name="T11" fmla="*/ 2553 h 3500"/>
                <a:gd name="T12" fmla="*/ 505 w 2987"/>
                <a:gd name="T13" fmla="*/ 2930 h 3500"/>
                <a:gd name="T14" fmla="*/ 864 w 2987"/>
                <a:gd name="T15" fmla="*/ 3205 h 3500"/>
                <a:gd name="T16" fmla="*/ 1303 w 2987"/>
                <a:gd name="T17" fmla="*/ 3347 h 3500"/>
                <a:gd name="T18" fmla="*/ 1778 w 2987"/>
                <a:gd name="T19" fmla="*/ 3330 h 3500"/>
                <a:gd name="T20" fmla="*/ 2203 w 2987"/>
                <a:gd name="T21" fmla="*/ 3160 h 3500"/>
                <a:gd name="T22" fmla="*/ 2542 w 2987"/>
                <a:gd name="T23" fmla="*/ 2863 h 3500"/>
                <a:gd name="T24" fmla="*/ 2766 w 2987"/>
                <a:gd name="T25" fmla="*/ 2468 h 3500"/>
                <a:gd name="T26" fmla="*/ 2848 w 2987"/>
                <a:gd name="T27" fmla="*/ 2005 h 3500"/>
                <a:gd name="T28" fmla="*/ 2766 w 2987"/>
                <a:gd name="T29" fmla="*/ 1541 h 3500"/>
                <a:gd name="T30" fmla="*/ 2542 w 2987"/>
                <a:gd name="T31" fmla="*/ 1147 h 3500"/>
                <a:gd name="T32" fmla="*/ 2203 w 2987"/>
                <a:gd name="T33" fmla="*/ 850 h 3500"/>
                <a:gd name="T34" fmla="*/ 1778 w 2987"/>
                <a:gd name="T35" fmla="*/ 679 h 3500"/>
                <a:gd name="T36" fmla="*/ 1471 w 2987"/>
                <a:gd name="T37" fmla="*/ 142 h 3500"/>
                <a:gd name="T38" fmla="*/ 1397 w 2987"/>
                <a:gd name="T39" fmla="*/ 216 h 3500"/>
                <a:gd name="T40" fmla="*/ 1425 w 2987"/>
                <a:gd name="T41" fmla="*/ 311 h 3500"/>
                <a:gd name="T42" fmla="*/ 1458 w 2987"/>
                <a:gd name="T43" fmla="*/ 241 h 3500"/>
                <a:gd name="T44" fmla="*/ 1543 w 2987"/>
                <a:gd name="T45" fmla="*/ 251 h 3500"/>
                <a:gd name="T46" fmla="*/ 1576 w 2987"/>
                <a:gd name="T47" fmla="*/ 296 h 3500"/>
                <a:gd name="T48" fmla="*/ 1583 w 2987"/>
                <a:gd name="T49" fmla="*/ 195 h 3500"/>
                <a:gd name="T50" fmla="*/ 1493 w 2987"/>
                <a:gd name="T51" fmla="*/ 139 h 3500"/>
                <a:gd name="T52" fmla="*/ 1635 w 2987"/>
                <a:gd name="T53" fmla="*/ 47 h 3500"/>
                <a:gd name="T54" fmla="*/ 1730 w 2987"/>
                <a:gd name="T55" fmla="*/ 200 h 3500"/>
                <a:gd name="T56" fmla="*/ 1685 w 2987"/>
                <a:gd name="T57" fmla="*/ 383 h 3500"/>
                <a:gd name="T58" fmla="*/ 1563 w 2987"/>
                <a:gd name="T59" fmla="*/ 511 h 3500"/>
                <a:gd name="T60" fmla="*/ 1987 w 2987"/>
                <a:gd name="T61" fmla="*/ 592 h 3500"/>
                <a:gd name="T62" fmla="*/ 2366 w 2987"/>
                <a:gd name="T63" fmla="*/ 791 h 3500"/>
                <a:gd name="T64" fmla="*/ 2476 w 2987"/>
                <a:gd name="T65" fmla="*/ 699 h 3500"/>
                <a:gd name="T66" fmla="*/ 2509 w 2987"/>
                <a:gd name="T67" fmla="*/ 622 h 3500"/>
                <a:gd name="T68" fmla="*/ 2593 w 2987"/>
                <a:gd name="T69" fmla="*/ 632 h 3500"/>
                <a:gd name="T70" fmla="*/ 2763 w 2987"/>
                <a:gd name="T71" fmla="*/ 852 h 3500"/>
                <a:gd name="T72" fmla="*/ 2695 w 2987"/>
                <a:gd name="T73" fmla="*/ 904 h 3500"/>
                <a:gd name="T74" fmla="*/ 2540 w 2987"/>
                <a:gd name="T75" fmla="*/ 937 h 3500"/>
                <a:gd name="T76" fmla="*/ 2773 w 2987"/>
                <a:gd name="T77" fmla="*/ 1232 h 3500"/>
                <a:gd name="T78" fmla="*/ 2944 w 2987"/>
                <a:gd name="T79" fmla="*/ 1645 h 3500"/>
                <a:gd name="T80" fmla="*/ 2985 w 2987"/>
                <a:gd name="T81" fmla="*/ 2097 h 3500"/>
                <a:gd name="T82" fmla="*/ 2890 w 2987"/>
                <a:gd name="T83" fmla="*/ 2536 h 3500"/>
                <a:gd name="T84" fmla="*/ 2671 w 2987"/>
                <a:gd name="T85" fmla="*/ 2925 h 3500"/>
                <a:gd name="T86" fmla="*/ 2341 w 2987"/>
                <a:gd name="T87" fmla="*/ 3237 h 3500"/>
                <a:gd name="T88" fmla="*/ 1939 w 2987"/>
                <a:gd name="T89" fmla="*/ 3432 h 3500"/>
                <a:gd name="T90" fmla="*/ 1493 w 2987"/>
                <a:gd name="T91" fmla="*/ 3500 h 3500"/>
                <a:gd name="T92" fmla="*/ 1049 w 2987"/>
                <a:gd name="T93" fmla="*/ 3432 h 3500"/>
                <a:gd name="T94" fmla="*/ 647 w 2987"/>
                <a:gd name="T95" fmla="*/ 3237 h 3500"/>
                <a:gd name="T96" fmla="*/ 317 w 2987"/>
                <a:gd name="T97" fmla="*/ 2925 h 3500"/>
                <a:gd name="T98" fmla="*/ 97 w 2987"/>
                <a:gd name="T99" fmla="*/ 2536 h 3500"/>
                <a:gd name="T100" fmla="*/ 3 w 2987"/>
                <a:gd name="T101" fmla="*/ 2097 h 3500"/>
                <a:gd name="T102" fmla="*/ 43 w 2987"/>
                <a:gd name="T103" fmla="*/ 1645 h 3500"/>
                <a:gd name="T104" fmla="*/ 214 w 2987"/>
                <a:gd name="T105" fmla="*/ 1232 h 3500"/>
                <a:gd name="T106" fmla="*/ 506 w 2987"/>
                <a:gd name="T107" fmla="*/ 883 h 3500"/>
                <a:gd name="T108" fmla="*/ 891 w 2987"/>
                <a:gd name="T109" fmla="*/ 635 h 3500"/>
                <a:gd name="T110" fmla="*/ 1331 w 2987"/>
                <a:gd name="T111" fmla="*/ 518 h 3500"/>
                <a:gd name="T112" fmla="*/ 1327 w 2987"/>
                <a:gd name="T113" fmla="*/ 412 h 3500"/>
                <a:gd name="T114" fmla="*/ 1255 w 2987"/>
                <a:gd name="T115" fmla="*/ 240 h 3500"/>
                <a:gd name="T116" fmla="*/ 1325 w 2987"/>
                <a:gd name="T117" fmla="*/ 70 h 3500"/>
                <a:gd name="T118" fmla="*/ 1493 w 2987"/>
                <a:gd name="T119" fmla="*/ 0 h 3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87" h="3500">
                  <a:moveTo>
                    <a:pt x="1493" y="649"/>
                  </a:moveTo>
                  <a:lnTo>
                    <a:pt x="1397" y="652"/>
                  </a:lnTo>
                  <a:lnTo>
                    <a:pt x="1303" y="662"/>
                  </a:lnTo>
                  <a:lnTo>
                    <a:pt x="1209" y="679"/>
                  </a:lnTo>
                  <a:lnTo>
                    <a:pt x="1119" y="701"/>
                  </a:lnTo>
                  <a:lnTo>
                    <a:pt x="1032" y="730"/>
                  </a:lnTo>
                  <a:lnTo>
                    <a:pt x="946" y="765"/>
                  </a:lnTo>
                  <a:lnTo>
                    <a:pt x="864" y="804"/>
                  </a:lnTo>
                  <a:lnTo>
                    <a:pt x="785" y="850"/>
                  </a:lnTo>
                  <a:lnTo>
                    <a:pt x="710" y="900"/>
                  </a:lnTo>
                  <a:lnTo>
                    <a:pt x="638" y="955"/>
                  </a:lnTo>
                  <a:lnTo>
                    <a:pt x="570" y="1015"/>
                  </a:lnTo>
                  <a:lnTo>
                    <a:pt x="505" y="1079"/>
                  </a:lnTo>
                  <a:lnTo>
                    <a:pt x="446" y="1147"/>
                  </a:lnTo>
                  <a:lnTo>
                    <a:pt x="391" y="1219"/>
                  </a:lnTo>
                  <a:lnTo>
                    <a:pt x="341" y="1295"/>
                  </a:lnTo>
                  <a:lnTo>
                    <a:pt x="295" y="1373"/>
                  </a:lnTo>
                  <a:lnTo>
                    <a:pt x="255" y="1456"/>
                  </a:lnTo>
                  <a:lnTo>
                    <a:pt x="221" y="1541"/>
                  </a:lnTo>
                  <a:lnTo>
                    <a:pt x="193" y="1629"/>
                  </a:lnTo>
                  <a:lnTo>
                    <a:pt x="169" y="1720"/>
                  </a:lnTo>
                  <a:lnTo>
                    <a:pt x="154" y="1813"/>
                  </a:lnTo>
                  <a:lnTo>
                    <a:pt x="143" y="1908"/>
                  </a:lnTo>
                  <a:lnTo>
                    <a:pt x="140" y="2005"/>
                  </a:lnTo>
                  <a:lnTo>
                    <a:pt x="143" y="2101"/>
                  </a:lnTo>
                  <a:lnTo>
                    <a:pt x="154" y="2197"/>
                  </a:lnTo>
                  <a:lnTo>
                    <a:pt x="169" y="2289"/>
                  </a:lnTo>
                  <a:lnTo>
                    <a:pt x="193" y="2380"/>
                  </a:lnTo>
                  <a:lnTo>
                    <a:pt x="221" y="2468"/>
                  </a:lnTo>
                  <a:lnTo>
                    <a:pt x="255" y="2553"/>
                  </a:lnTo>
                  <a:lnTo>
                    <a:pt x="295" y="2636"/>
                  </a:lnTo>
                  <a:lnTo>
                    <a:pt x="341" y="2714"/>
                  </a:lnTo>
                  <a:lnTo>
                    <a:pt x="391" y="2790"/>
                  </a:lnTo>
                  <a:lnTo>
                    <a:pt x="446" y="2863"/>
                  </a:lnTo>
                  <a:lnTo>
                    <a:pt x="505" y="2930"/>
                  </a:lnTo>
                  <a:lnTo>
                    <a:pt x="570" y="2994"/>
                  </a:lnTo>
                  <a:lnTo>
                    <a:pt x="638" y="3055"/>
                  </a:lnTo>
                  <a:lnTo>
                    <a:pt x="710" y="3110"/>
                  </a:lnTo>
                  <a:lnTo>
                    <a:pt x="785" y="3160"/>
                  </a:lnTo>
                  <a:lnTo>
                    <a:pt x="864" y="3205"/>
                  </a:lnTo>
                  <a:lnTo>
                    <a:pt x="946" y="3244"/>
                  </a:lnTo>
                  <a:lnTo>
                    <a:pt x="1032" y="3279"/>
                  </a:lnTo>
                  <a:lnTo>
                    <a:pt x="1119" y="3308"/>
                  </a:lnTo>
                  <a:lnTo>
                    <a:pt x="1209" y="3330"/>
                  </a:lnTo>
                  <a:lnTo>
                    <a:pt x="1303" y="3347"/>
                  </a:lnTo>
                  <a:lnTo>
                    <a:pt x="1397" y="3357"/>
                  </a:lnTo>
                  <a:lnTo>
                    <a:pt x="1493" y="3361"/>
                  </a:lnTo>
                  <a:lnTo>
                    <a:pt x="1591" y="3357"/>
                  </a:lnTo>
                  <a:lnTo>
                    <a:pt x="1685" y="3347"/>
                  </a:lnTo>
                  <a:lnTo>
                    <a:pt x="1778" y="3330"/>
                  </a:lnTo>
                  <a:lnTo>
                    <a:pt x="1868" y="3308"/>
                  </a:lnTo>
                  <a:lnTo>
                    <a:pt x="1956" y="3279"/>
                  </a:lnTo>
                  <a:lnTo>
                    <a:pt x="2041" y="3244"/>
                  </a:lnTo>
                  <a:lnTo>
                    <a:pt x="2124" y="3205"/>
                  </a:lnTo>
                  <a:lnTo>
                    <a:pt x="2203" y="3160"/>
                  </a:lnTo>
                  <a:lnTo>
                    <a:pt x="2278" y="3110"/>
                  </a:lnTo>
                  <a:lnTo>
                    <a:pt x="2350" y="3055"/>
                  </a:lnTo>
                  <a:lnTo>
                    <a:pt x="2418" y="2994"/>
                  </a:lnTo>
                  <a:lnTo>
                    <a:pt x="2483" y="2930"/>
                  </a:lnTo>
                  <a:lnTo>
                    <a:pt x="2542" y="2863"/>
                  </a:lnTo>
                  <a:lnTo>
                    <a:pt x="2597" y="2790"/>
                  </a:lnTo>
                  <a:lnTo>
                    <a:pt x="2647" y="2714"/>
                  </a:lnTo>
                  <a:lnTo>
                    <a:pt x="2692" y="2636"/>
                  </a:lnTo>
                  <a:lnTo>
                    <a:pt x="2733" y="2553"/>
                  </a:lnTo>
                  <a:lnTo>
                    <a:pt x="2766" y="2468"/>
                  </a:lnTo>
                  <a:lnTo>
                    <a:pt x="2795" y="2380"/>
                  </a:lnTo>
                  <a:lnTo>
                    <a:pt x="2818" y="2289"/>
                  </a:lnTo>
                  <a:lnTo>
                    <a:pt x="2834" y="2197"/>
                  </a:lnTo>
                  <a:lnTo>
                    <a:pt x="2845" y="2101"/>
                  </a:lnTo>
                  <a:lnTo>
                    <a:pt x="2848" y="2005"/>
                  </a:lnTo>
                  <a:lnTo>
                    <a:pt x="2845" y="1908"/>
                  </a:lnTo>
                  <a:lnTo>
                    <a:pt x="2834" y="1813"/>
                  </a:lnTo>
                  <a:lnTo>
                    <a:pt x="2818" y="1720"/>
                  </a:lnTo>
                  <a:lnTo>
                    <a:pt x="2795" y="1629"/>
                  </a:lnTo>
                  <a:lnTo>
                    <a:pt x="2766" y="1541"/>
                  </a:lnTo>
                  <a:lnTo>
                    <a:pt x="2733" y="1456"/>
                  </a:lnTo>
                  <a:lnTo>
                    <a:pt x="2692" y="1373"/>
                  </a:lnTo>
                  <a:lnTo>
                    <a:pt x="2647" y="1295"/>
                  </a:lnTo>
                  <a:lnTo>
                    <a:pt x="2597" y="1219"/>
                  </a:lnTo>
                  <a:lnTo>
                    <a:pt x="2542" y="1147"/>
                  </a:lnTo>
                  <a:lnTo>
                    <a:pt x="2483" y="1079"/>
                  </a:lnTo>
                  <a:lnTo>
                    <a:pt x="2418" y="1015"/>
                  </a:lnTo>
                  <a:lnTo>
                    <a:pt x="2350" y="955"/>
                  </a:lnTo>
                  <a:lnTo>
                    <a:pt x="2278" y="900"/>
                  </a:lnTo>
                  <a:lnTo>
                    <a:pt x="2203" y="850"/>
                  </a:lnTo>
                  <a:lnTo>
                    <a:pt x="2124" y="804"/>
                  </a:lnTo>
                  <a:lnTo>
                    <a:pt x="2041" y="765"/>
                  </a:lnTo>
                  <a:lnTo>
                    <a:pt x="1956" y="730"/>
                  </a:lnTo>
                  <a:lnTo>
                    <a:pt x="1868" y="701"/>
                  </a:lnTo>
                  <a:lnTo>
                    <a:pt x="1778" y="679"/>
                  </a:lnTo>
                  <a:lnTo>
                    <a:pt x="1685" y="662"/>
                  </a:lnTo>
                  <a:lnTo>
                    <a:pt x="1591" y="652"/>
                  </a:lnTo>
                  <a:lnTo>
                    <a:pt x="1493" y="649"/>
                  </a:lnTo>
                  <a:close/>
                  <a:moveTo>
                    <a:pt x="1493" y="139"/>
                  </a:moveTo>
                  <a:lnTo>
                    <a:pt x="1471" y="142"/>
                  </a:lnTo>
                  <a:lnTo>
                    <a:pt x="1450" y="150"/>
                  </a:lnTo>
                  <a:lnTo>
                    <a:pt x="1432" y="161"/>
                  </a:lnTo>
                  <a:lnTo>
                    <a:pt x="1416" y="177"/>
                  </a:lnTo>
                  <a:lnTo>
                    <a:pt x="1404" y="195"/>
                  </a:lnTo>
                  <a:lnTo>
                    <a:pt x="1397" y="216"/>
                  </a:lnTo>
                  <a:lnTo>
                    <a:pt x="1394" y="240"/>
                  </a:lnTo>
                  <a:lnTo>
                    <a:pt x="1396" y="260"/>
                  </a:lnTo>
                  <a:lnTo>
                    <a:pt x="1402" y="279"/>
                  </a:lnTo>
                  <a:lnTo>
                    <a:pt x="1412" y="296"/>
                  </a:lnTo>
                  <a:lnTo>
                    <a:pt x="1425" y="311"/>
                  </a:lnTo>
                  <a:lnTo>
                    <a:pt x="1425" y="300"/>
                  </a:lnTo>
                  <a:lnTo>
                    <a:pt x="1427" y="282"/>
                  </a:lnTo>
                  <a:lnTo>
                    <a:pt x="1434" y="265"/>
                  </a:lnTo>
                  <a:lnTo>
                    <a:pt x="1445" y="251"/>
                  </a:lnTo>
                  <a:lnTo>
                    <a:pt x="1458" y="241"/>
                  </a:lnTo>
                  <a:lnTo>
                    <a:pt x="1475" y="233"/>
                  </a:lnTo>
                  <a:lnTo>
                    <a:pt x="1493" y="231"/>
                  </a:lnTo>
                  <a:lnTo>
                    <a:pt x="1512" y="233"/>
                  </a:lnTo>
                  <a:lnTo>
                    <a:pt x="1529" y="241"/>
                  </a:lnTo>
                  <a:lnTo>
                    <a:pt x="1543" y="251"/>
                  </a:lnTo>
                  <a:lnTo>
                    <a:pt x="1554" y="265"/>
                  </a:lnTo>
                  <a:lnTo>
                    <a:pt x="1561" y="282"/>
                  </a:lnTo>
                  <a:lnTo>
                    <a:pt x="1563" y="300"/>
                  </a:lnTo>
                  <a:lnTo>
                    <a:pt x="1563" y="311"/>
                  </a:lnTo>
                  <a:lnTo>
                    <a:pt x="1576" y="296"/>
                  </a:lnTo>
                  <a:lnTo>
                    <a:pt x="1585" y="279"/>
                  </a:lnTo>
                  <a:lnTo>
                    <a:pt x="1592" y="260"/>
                  </a:lnTo>
                  <a:lnTo>
                    <a:pt x="1594" y="240"/>
                  </a:lnTo>
                  <a:lnTo>
                    <a:pt x="1591" y="216"/>
                  </a:lnTo>
                  <a:lnTo>
                    <a:pt x="1583" y="195"/>
                  </a:lnTo>
                  <a:lnTo>
                    <a:pt x="1572" y="177"/>
                  </a:lnTo>
                  <a:lnTo>
                    <a:pt x="1556" y="161"/>
                  </a:lnTo>
                  <a:lnTo>
                    <a:pt x="1538" y="150"/>
                  </a:lnTo>
                  <a:lnTo>
                    <a:pt x="1517" y="142"/>
                  </a:lnTo>
                  <a:lnTo>
                    <a:pt x="1493" y="139"/>
                  </a:lnTo>
                  <a:close/>
                  <a:moveTo>
                    <a:pt x="1493" y="0"/>
                  </a:moveTo>
                  <a:lnTo>
                    <a:pt x="1533" y="3"/>
                  </a:lnTo>
                  <a:lnTo>
                    <a:pt x="1570" y="13"/>
                  </a:lnTo>
                  <a:lnTo>
                    <a:pt x="1604" y="27"/>
                  </a:lnTo>
                  <a:lnTo>
                    <a:pt x="1635" y="47"/>
                  </a:lnTo>
                  <a:lnTo>
                    <a:pt x="1663" y="70"/>
                  </a:lnTo>
                  <a:lnTo>
                    <a:pt x="1687" y="99"/>
                  </a:lnTo>
                  <a:lnTo>
                    <a:pt x="1706" y="129"/>
                  </a:lnTo>
                  <a:lnTo>
                    <a:pt x="1721" y="163"/>
                  </a:lnTo>
                  <a:lnTo>
                    <a:pt x="1730" y="200"/>
                  </a:lnTo>
                  <a:lnTo>
                    <a:pt x="1733" y="240"/>
                  </a:lnTo>
                  <a:lnTo>
                    <a:pt x="1730" y="279"/>
                  </a:lnTo>
                  <a:lnTo>
                    <a:pt x="1720" y="316"/>
                  </a:lnTo>
                  <a:lnTo>
                    <a:pt x="1705" y="351"/>
                  </a:lnTo>
                  <a:lnTo>
                    <a:pt x="1685" y="383"/>
                  </a:lnTo>
                  <a:lnTo>
                    <a:pt x="1660" y="412"/>
                  </a:lnTo>
                  <a:lnTo>
                    <a:pt x="1631" y="435"/>
                  </a:lnTo>
                  <a:lnTo>
                    <a:pt x="1599" y="455"/>
                  </a:lnTo>
                  <a:lnTo>
                    <a:pt x="1563" y="469"/>
                  </a:lnTo>
                  <a:lnTo>
                    <a:pt x="1563" y="511"/>
                  </a:lnTo>
                  <a:lnTo>
                    <a:pt x="1650" y="518"/>
                  </a:lnTo>
                  <a:lnTo>
                    <a:pt x="1737" y="529"/>
                  </a:lnTo>
                  <a:lnTo>
                    <a:pt x="1822" y="545"/>
                  </a:lnTo>
                  <a:lnTo>
                    <a:pt x="1905" y="566"/>
                  </a:lnTo>
                  <a:lnTo>
                    <a:pt x="1987" y="592"/>
                  </a:lnTo>
                  <a:lnTo>
                    <a:pt x="2067" y="623"/>
                  </a:lnTo>
                  <a:lnTo>
                    <a:pt x="2145" y="658"/>
                  </a:lnTo>
                  <a:lnTo>
                    <a:pt x="2221" y="698"/>
                  </a:lnTo>
                  <a:lnTo>
                    <a:pt x="2295" y="742"/>
                  </a:lnTo>
                  <a:lnTo>
                    <a:pt x="2366" y="791"/>
                  </a:lnTo>
                  <a:lnTo>
                    <a:pt x="2435" y="844"/>
                  </a:lnTo>
                  <a:lnTo>
                    <a:pt x="2521" y="758"/>
                  </a:lnTo>
                  <a:lnTo>
                    <a:pt x="2494" y="731"/>
                  </a:lnTo>
                  <a:lnTo>
                    <a:pt x="2483" y="716"/>
                  </a:lnTo>
                  <a:lnTo>
                    <a:pt x="2476" y="699"/>
                  </a:lnTo>
                  <a:lnTo>
                    <a:pt x="2474" y="682"/>
                  </a:lnTo>
                  <a:lnTo>
                    <a:pt x="2476" y="664"/>
                  </a:lnTo>
                  <a:lnTo>
                    <a:pt x="2483" y="647"/>
                  </a:lnTo>
                  <a:lnTo>
                    <a:pt x="2494" y="632"/>
                  </a:lnTo>
                  <a:lnTo>
                    <a:pt x="2509" y="622"/>
                  </a:lnTo>
                  <a:lnTo>
                    <a:pt x="2526" y="614"/>
                  </a:lnTo>
                  <a:lnTo>
                    <a:pt x="2543" y="612"/>
                  </a:lnTo>
                  <a:lnTo>
                    <a:pt x="2561" y="614"/>
                  </a:lnTo>
                  <a:lnTo>
                    <a:pt x="2578" y="622"/>
                  </a:lnTo>
                  <a:lnTo>
                    <a:pt x="2593" y="632"/>
                  </a:lnTo>
                  <a:lnTo>
                    <a:pt x="2745" y="785"/>
                  </a:lnTo>
                  <a:lnTo>
                    <a:pt x="2756" y="800"/>
                  </a:lnTo>
                  <a:lnTo>
                    <a:pt x="2763" y="817"/>
                  </a:lnTo>
                  <a:lnTo>
                    <a:pt x="2765" y="835"/>
                  </a:lnTo>
                  <a:lnTo>
                    <a:pt x="2763" y="852"/>
                  </a:lnTo>
                  <a:lnTo>
                    <a:pt x="2756" y="869"/>
                  </a:lnTo>
                  <a:lnTo>
                    <a:pt x="2745" y="883"/>
                  </a:lnTo>
                  <a:lnTo>
                    <a:pt x="2730" y="895"/>
                  </a:lnTo>
                  <a:lnTo>
                    <a:pt x="2714" y="902"/>
                  </a:lnTo>
                  <a:lnTo>
                    <a:pt x="2695" y="904"/>
                  </a:lnTo>
                  <a:lnTo>
                    <a:pt x="2679" y="902"/>
                  </a:lnTo>
                  <a:lnTo>
                    <a:pt x="2662" y="895"/>
                  </a:lnTo>
                  <a:lnTo>
                    <a:pt x="2647" y="883"/>
                  </a:lnTo>
                  <a:lnTo>
                    <a:pt x="2619" y="857"/>
                  </a:lnTo>
                  <a:lnTo>
                    <a:pt x="2540" y="937"/>
                  </a:lnTo>
                  <a:lnTo>
                    <a:pt x="2549" y="947"/>
                  </a:lnTo>
                  <a:lnTo>
                    <a:pt x="2613" y="1014"/>
                  </a:lnTo>
                  <a:lnTo>
                    <a:pt x="2671" y="1084"/>
                  </a:lnTo>
                  <a:lnTo>
                    <a:pt x="2724" y="1157"/>
                  </a:lnTo>
                  <a:lnTo>
                    <a:pt x="2773" y="1232"/>
                  </a:lnTo>
                  <a:lnTo>
                    <a:pt x="2817" y="1311"/>
                  </a:lnTo>
                  <a:lnTo>
                    <a:pt x="2856" y="1390"/>
                  </a:lnTo>
                  <a:lnTo>
                    <a:pt x="2890" y="1473"/>
                  </a:lnTo>
                  <a:lnTo>
                    <a:pt x="2920" y="1558"/>
                  </a:lnTo>
                  <a:lnTo>
                    <a:pt x="2944" y="1645"/>
                  </a:lnTo>
                  <a:lnTo>
                    <a:pt x="2962" y="1733"/>
                  </a:lnTo>
                  <a:lnTo>
                    <a:pt x="2976" y="1822"/>
                  </a:lnTo>
                  <a:lnTo>
                    <a:pt x="2985" y="1913"/>
                  </a:lnTo>
                  <a:lnTo>
                    <a:pt x="2987" y="2005"/>
                  </a:lnTo>
                  <a:lnTo>
                    <a:pt x="2985" y="2097"/>
                  </a:lnTo>
                  <a:lnTo>
                    <a:pt x="2976" y="2187"/>
                  </a:lnTo>
                  <a:lnTo>
                    <a:pt x="2962" y="2276"/>
                  </a:lnTo>
                  <a:lnTo>
                    <a:pt x="2944" y="2364"/>
                  </a:lnTo>
                  <a:lnTo>
                    <a:pt x="2920" y="2451"/>
                  </a:lnTo>
                  <a:lnTo>
                    <a:pt x="2890" y="2536"/>
                  </a:lnTo>
                  <a:lnTo>
                    <a:pt x="2856" y="2619"/>
                  </a:lnTo>
                  <a:lnTo>
                    <a:pt x="2817" y="2699"/>
                  </a:lnTo>
                  <a:lnTo>
                    <a:pt x="2773" y="2777"/>
                  </a:lnTo>
                  <a:lnTo>
                    <a:pt x="2724" y="2852"/>
                  </a:lnTo>
                  <a:lnTo>
                    <a:pt x="2671" y="2925"/>
                  </a:lnTo>
                  <a:lnTo>
                    <a:pt x="2613" y="2995"/>
                  </a:lnTo>
                  <a:lnTo>
                    <a:pt x="2549" y="3062"/>
                  </a:lnTo>
                  <a:lnTo>
                    <a:pt x="2483" y="3125"/>
                  </a:lnTo>
                  <a:lnTo>
                    <a:pt x="2414" y="3183"/>
                  </a:lnTo>
                  <a:lnTo>
                    <a:pt x="2341" y="3237"/>
                  </a:lnTo>
                  <a:lnTo>
                    <a:pt x="2265" y="3286"/>
                  </a:lnTo>
                  <a:lnTo>
                    <a:pt x="2187" y="3330"/>
                  </a:lnTo>
                  <a:lnTo>
                    <a:pt x="2107" y="3370"/>
                  </a:lnTo>
                  <a:lnTo>
                    <a:pt x="2024" y="3403"/>
                  </a:lnTo>
                  <a:lnTo>
                    <a:pt x="1939" y="3432"/>
                  </a:lnTo>
                  <a:lnTo>
                    <a:pt x="1853" y="3457"/>
                  </a:lnTo>
                  <a:lnTo>
                    <a:pt x="1766" y="3476"/>
                  </a:lnTo>
                  <a:lnTo>
                    <a:pt x="1676" y="3489"/>
                  </a:lnTo>
                  <a:lnTo>
                    <a:pt x="1585" y="3497"/>
                  </a:lnTo>
                  <a:lnTo>
                    <a:pt x="1493" y="3500"/>
                  </a:lnTo>
                  <a:lnTo>
                    <a:pt x="1402" y="3497"/>
                  </a:lnTo>
                  <a:lnTo>
                    <a:pt x="1311" y="3489"/>
                  </a:lnTo>
                  <a:lnTo>
                    <a:pt x="1222" y="3476"/>
                  </a:lnTo>
                  <a:lnTo>
                    <a:pt x="1134" y="3457"/>
                  </a:lnTo>
                  <a:lnTo>
                    <a:pt x="1049" y="3432"/>
                  </a:lnTo>
                  <a:lnTo>
                    <a:pt x="964" y="3403"/>
                  </a:lnTo>
                  <a:lnTo>
                    <a:pt x="881" y="3370"/>
                  </a:lnTo>
                  <a:lnTo>
                    <a:pt x="801" y="3330"/>
                  </a:lnTo>
                  <a:lnTo>
                    <a:pt x="722" y="3286"/>
                  </a:lnTo>
                  <a:lnTo>
                    <a:pt x="647" y="3237"/>
                  </a:lnTo>
                  <a:lnTo>
                    <a:pt x="574" y="3183"/>
                  </a:lnTo>
                  <a:lnTo>
                    <a:pt x="504" y="3125"/>
                  </a:lnTo>
                  <a:lnTo>
                    <a:pt x="437" y="3062"/>
                  </a:lnTo>
                  <a:lnTo>
                    <a:pt x="375" y="2995"/>
                  </a:lnTo>
                  <a:lnTo>
                    <a:pt x="317" y="2925"/>
                  </a:lnTo>
                  <a:lnTo>
                    <a:pt x="264" y="2852"/>
                  </a:lnTo>
                  <a:lnTo>
                    <a:pt x="214" y="2777"/>
                  </a:lnTo>
                  <a:lnTo>
                    <a:pt x="170" y="2699"/>
                  </a:lnTo>
                  <a:lnTo>
                    <a:pt x="131" y="2619"/>
                  </a:lnTo>
                  <a:lnTo>
                    <a:pt x="97" y="2536"/>
                  </a:lnTo>
                  <a:lnTo>
                    <a:pt x="68" y="2451"/>
                  </a:lnTo>
                  <a:lnTo>
                    <a:pt x="43" y="2364"/>
                  </a:lnTo>
                  <a:lnTo>
                    <a:pt x="25" y="2276"/>
                  </a:lnTo>
                  <a:lnTo>
                    <a:pt x="12" y="2187"/>
                  </a:lnTo>
                  <a:lnTo>
                    <a:pt x="3" y="2097"/>
                  </a:lnTo>
                  <a:lnTo>
                    <a:pt x="0" y="2005"/>
                  </a:lnTo>
                  <a:lnTo>
                    <a:pt x="3" y="1913"/>
                  </a:lnTo>
                  <a:lnTo>
                    <a:pt x="12" y="1822"/>
                  </a:lnTo>
                  <a:lnTo>
                    <a:pt x="25" y="1733"/>
                  </a:lnTo>
                  <a:lnTo>
                    <a:pt x="43" y="1645"/>
                  </a:lnTo>
                  <a:lnTo>
                    <a:pt x="68" y="1558"/>
                  </a:lnTo>
                  <a:lnTo>
                    <a:pt x="97" y="1473"/>
                  </a:lnTo>
                  <a:lnTo>
                    <a:pt x="131" y="1390"/>
                  </a:lnTo>
                  <a:lnTo>
                    <a:pt x="170" y="1311"/>
                  </a:lnTo>
                  <a:lnTo>
                    <a:pt x="214" y="1232"/>
                  </a:lnTo>
                  <a:lnTo>
                    <a:pt x="264" y="1157"/>
                  </a:lnTo>
                  <a:lnTo>
                    <a:pt x="317" y="1084"/>
                  </a:lnTo>
                  <a:lnTo>
                    <a:pt x="375" y="1014"/>
                  </a:lnTo>
                  <a:lnTo>
                    <a:pt x="437" y="947"/>
                  </a:lnTo>
                  <a:lnTo>
                    <a:pt x="506" y="883"/>
                  </a:lnTo>
                  <a:lnTo>
                    <a:pt x="577" y="824"/>
                  </a:lnTo>
                  <a:lnTo>
                    <a:pt x="651" y="769"/>
                  </a:lnTo>
                  <a:lnTo>
                    <a:pt x="729" y="719"/>
                  </a:lnTo>
                  <a:lnTo>
                    <a:pt x="808" y="675"/>
                  </a:lnTo>
                  <a:lnTo>
                    <a:pt x="891" y="635"/>
                  </a:lnTo>
                  <a:lnTo>
                    <a:pt x="975" y="601"/>
                  </a:lnTo>
                  <a:lnTo>
                    <a:pt x="1062" y="573"/>
                  </a:lnTo>
                  <a:lnTo>
                    <a:pt x="1150" y="548"/>
                  </a:lnTo>
                  <a:lnTo>
                    <a:pt x="1240" y="530"/>
                  </a:lnTo>
                  <a:lnTo>
                    <a:pt x="1331" y="518"/>
                  </a:lnTo>
                  <a:lnTo>
                    <a:pt x="1425" y="511"/>
                  </a:lnTo>
                  <a:lnTo>
                    <a:pt x="1425" y="469"/>
                  </a:lnTo>
                  <a:lnTo>
                    <a:pt x="1388" y="455"/>
                  </a:lnTo>
                  <a:lnTo>
                    <a:pt x="1357" y="435"/>
                  </a:lnTo>
                  <a:lnTo>
                    <a:pt x="1327" y="412"/>
                  </a:lnTo>
                  <a:lnTo>
                    <a:pt x="1303" y="383"/>
                  </a:lnTo>
                  <a:lnTo>
                    <a:pt x="1283" y="351"/>
                  </a:lnTo>
                  <a:lnTo>
                    <a:pt x="1268" y="316"/>
                  </a:lnTo>
                  <a:lnTo>
                    <a:pt x="1258" y="279"/>
                  </a:lnTo>
                  <a:lnTo>
                    <a:pt x="1255" y="240"/>
                  </a:lnTo>
                  <a:lnTo>
                    <a:pt x="1258" y="200"/>
                  </a:lnTo>
                  <a:lnTo>
                    <a:pt x="1267" y="163"/>
                  </a:lnTo>
                  <a:lnTo>
                    <a:pt x="1282" y="129"/>
                  </a:lnTo>
                  <a:lnTo>
                    <a:pt x="1301" y="99"/>
                  </a:lnTo>
                  <a:lnTo>
                    <a:pt x="1325" y="70"/>
                  </a:lnTo>
                  <a:lnTo>
                    <a:pt x="1352" y="47"/>
                  </a:lnTo>
                  <a:lnTo>
                    <a:pt x="1384" y="27"/>
                  </a:lnTo>
                  <a:lnTo>
                    <a:pt x="1418" y="13"/>
                  </a:lnTo>
                  <a:lnTo>
                    <a:pt x="1455" y="3"/>
                  </a:lnTo>
                  <a:lnTo>
                    <a:pt x="14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6">
              <a:extLst>
                <a:ext uri="{FF2B5EF4-FFF2-40B4-BE49-F238E27FC236}">
                  <a16:creationId xmlns:a16="http://schemas.microsoft.com/office/drawing/2014/main" id="{A8D25828-8BEC-D2C3-82ED-1A37EB8D68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3263" y="2033588"/>
              <a:ext cx="400050" cy="401638"/>
            </a:xfrm>
            <a:custGeom>
              <a:avLst/>
              <a:gdLst>
                <a:gd name="T0" fmla="*/ 1088 w 2522"/>
                <a:gd name="T1" fmla="*/ 153 h 2525"/>
                <a:gd name="T2" fmla="*/ 844 w 2522"/>
                <a:gd name="T3" fmla="*/ 220 h 2525"/>
                <a:gd name="T4" fmla="*/ 626 w 2522"/>
                <a:gd name="T5" fmla="*/ 338 h 2525"/>
                <a:gd name="T6" fmla="*/ 440 w 2522"/>
                <a:gd name="T7" fmla="*/ 499 h 2525"/>
                <a:gd name="T8" fmla="*/ 293 w 2522"/>
                <a:gd name="T9" fmla="*/ 696 h 2525"/>
                <a:gd name="T10" fmla="*/ 192 w 2522"/>
                <a:gd name="T11" fmla="*/ 924 h 2525"/>
                <a:gd name="T12" fmla="*/ 143 w 2522"/>
                <a:gd name="T13" fmla="*/ 1175 h 2525"/>
                <a:gd name="T14" fmla="*/ 152 w 2522"/>
                <a:gd name="T15" fmla="*/ 1436 h 2525"/>
                <a:gd name="T16" fmla="*/ 220 w 2522"/>
                <a:gd name="T17" fmla="*/ 1680 h 2525"/>
                <a:gd name="T18" fmla="*/ 337 w 2522"/>
                <a:gd name="T19" fmla="*/ 1899 h 2525"/>
                <a:gd name="T20" fmla="*/ 498 w 2522"/>
                <a:gd name="T21" fmla="*/ 2085 h 2525"/>
                <a:gd name="T22" fmla="*/ 696 w 2522"/>
                <a:gd name="T23" fmla="*/ 2232 h 2525"/>
                <a:gd name="T24" fmla="*/ 922 w 2522"/>
                <a:gd name="T25" fmla="*/ 2334 h 2525"/>
                <a:gd name="T26" fmla="*/ 1174 w 2522"/>
                <a:gd name="T27" fmla="*/ 2381 h 2525"/>
                <a:gd name="T28" fmla="*/ 1434 w 2522"/>
                <a:gd name="T29" fmla="*/ 2372 h 2525"/>
                <a:gd name="T30" fmla="*/ 1678 w 2522"/>
                <a:gd name="T31" fmla="*/ 2305 h 2525"/>
                <a:gd name="T32" fmla="*/ 1896 w 2522"/>
                <a:gd name="T33" fmla="*/ 2187 h 2525"/>
                <a:gd name="T34" fmla="*/ 2082 w 2522"/>
                <a:gd name="T35" fmla="*/ 2026 h 2525"/>
                <a:gd name="T36" fmla="*/ 2228 w 2522"/>
                <a:gd name="T37" fmla="*/ 1829 h 2525"/>
                <a:gd name="T38" fmla="*/ 2330 w 2522"/>
                <a:gd name="T39" fmla="*/ 1601 h 2525"/>
                <a:gd name="T40" fmla="*/ 2379 w 2522"/>
                <a:gd name="T41" fmla="*/ 1351 h 2525"/>
                <a:gd name="T42" fmla="*/ 2368 w 2522"/>
                <a:gd name="T43" fmla="*/ 1090 h 2525"/>
                <a:gd name="T44" fmla="*/ 2302 w 2522"/>
                <a:gd name="T45" fmla="*/ 846 h 2525"/>
                <a:gd name="T46" fmla="*/ 2185 w 2522"/>
                <a:gd name="T47" fmla="*/ 627 h 2525"/>
                <a:gd name="T48" fmla="*/ 2024 w 2522"/>
                <a:gd name="T49" fmla="*/ 441 h 2525"/>
                <a:gd name="T50" fmla="*/ 1826 w 2522"/>
                <a:gd name="T51" fmla="*/ 293 h 2525"/>
                <a:gd name="T52" fmla="*/ 1599 w 2522"/>
                <a:gd name="T53" fmla="*/ 192 h 2525"/>
                <a:gd name="T54" fmla="*/ 1348 w 2522"/>
                <a:gd name="T55" fmla="*/ 144 h 2525"/>
                <a:gd name="T56" fmla="*/ 1350 w 2522"/>
                <a:gd name="T57" fmla="*/ 4 h 2525"/>
                <a:gd name="T58" fmla="*/ 1610 w 2522"/>
                <a:gd name="T59" fmla="*/ 49 h 2525"/>
                <a:gd name="T60" fmla="*/ 1847 w 2522"/>
                <a:gd name="T61" fmla="*/ 146 h 2525"/>
                <a:gd name="T62" fmla="*/ 2058 w 2522"/>
                <a:gd name="T63" fmla="*/ 286 h 2525"/>
                <a:gd name="T64" fmla="*/ 2237 w 2522"/>
                <a:gd name="T65" fmla="*/ 464 h 2525"/>
                <a:gd name="T66" fmla="*/ 2377 w 2522"/>
                <a:gd name="T67" fmla="*/ 675 h 2525"/>
                <a:gd name="T68" fmla="*/ 2472 w 2522"/>
                <a:gd name="T69" fmla="*/ 914 h 2525"/>
                <a:gd name="T70" fmla="*/ 2519 w 2522"/>
                <a:gd name="T71" fmla="*/ 1172 h 2525"/>
                <a:gd name="T72" fmla="*/ 2509 w 2522"/>
                <a:gd name="T73" fmla="*/ 1441 h 2525"/>
                <a:gd name="T74" fmla="*/ 2446 w 2522"/>
                <a:gd name="T75" fmla="*/ 1693 h 2525"/>
                <a:gd name="T76" fmla="*/ 2334 w 2522"/>
                <a:gd name="T77" fmla="*/ 1923 h 2525"/>
                <a:gd name="T78" fmla="*/ 2181 w 2522"/>
                <a:gd name="T79" fmla="*/ 2125 h 2525"/>
                <a:gd name="T80" fmla="*/ 1991 w 2522"/>
                <a:gd name="T81" fmla="*/ 2291 h 2525"/>
                <a:gd name="T82" fmla="*/ 1771 w 2522"/>
                <a:gd name="T83" fmla="*/ 2416 h 2525"/>
                <a:gd name="T84" fmla="*/ 1525 w 2522"/>
                <a:gd name="T85" fmla="*/ 2497 h 2525"/>
                <a:gd name="T86" fmla="*/ 1260 w 2522"/>
                <a:gd name="T87" fmla="*/ 2525 h 2525"/>
                <a:gd name="T88" fmla="*/ 997 w 2522"/>
                <a:gd name="T89" fmla="*/ 2497 h 2525"/>
                <a:gd name="T90" fmla="*/ 751 w 2522"/>
                <a:gd name="T91" fmla="*/ 2416 h 2525"/>
                <a:gd name="T92" fmla="*/ 531 w 2522"/>
                <a:gd name="T93" fmla="*/ 2291 h 2525"/>
                <a:gd name="T94" fmla="*/ 341 w 2522"/>
                <a:gd name="T95" fmla="*/ 2125 h 2525"/>
                <a:gd name="T96" fmla="*/ 187 w 2522"/>
                <a:gd name="T97" fmla="*/ 1923 h 2525"/>
                <a:gd name="T98" fmla="*/ 76 w 2522"/>
                <a:gd name="T99" fmla="*/ 1693 h 2525"/>
                <a:gd name="T100" fmla="*/ 13 w 2522"/>
                <a:gd name="T101" fmla="*/ 1441 h 2525"/>
                <a:gd name="T102" fmla="*/ 3 w 2522"/>
                <a:gd name="T103" fmla="*/ 1172 h 2525"/>
                <a:gd name="T104" fmla="*/ 50 w 2522"/>
                <a:gd name="T105" fmla="*/ 914 h 2525"/>
                <a:gd name="T106" fmla="*/ 145 w 2522"/>
                <a:gd name="T107" fmla="*/ 675 h 2525"/>
                <a:gd name="T108" fmla="*/ 285 w 2522"/>
                <a:gd name="T109" fmla="*/ 464 h 2525"/>
                <a:gd name="T110" fmla="*/ 464 w 2522"/>
                <a:gd name="T111" fmla="*/ 286 h 2525"/>
                <a:gd name="T112" fmla="*/ 675 w 2522"/>
                <a:gd name="T113" fmla="*/ 146 h 2525"/>
                <a:gd name="T114" fmla="*/ 912 w 2522"/>
                <a:gd name="T115" fmla="*/ 49 h 2525"/>
                <a:gd name="T116" fmla="*/ 1171 w 2522"/>
                <a:gd name="T117" fmla="*/ 4 h 2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22" h="2525">
                  <a:moveTo>
                    <a:pt x="1260" y="139"/>
                  </a:moveTo>
                  <a:lnTo>
                    <a:pt x="1174" y="144"/>
                  </a:lnTo>
                  <a:lnTo>
                    <a:pt x="1088" y="153"/>
                  </a:lnTo>
                  <a:lnTo>
                    <a:pt x="1004" y="169"/>
                  </a:lnTo>
                  <a:lnTo>
                    <a:pt x="922" y="192"/>
                  </a:lnTo>
                  <a:lnTo>
                    <a:pt x="844" y="220"/>
                  </a:lnTo>
                  <a:lnTo>
                    <a:pt x="768" y="254"/>
                  </a:lnTo>
                  <a:lnTo>
                    <a:pt x="696" y="293"/>
                  </a:lnTo>
                  <a:lnTo>
                    <a:pt x="626" y="338"/>
                  </a:lnTo>
                  <a:lnTo>
                    <a:pt x="560" y="386"/>
                  </a:lnTo>
                  <a:lnTo>
                    <a:pt x="498" y="441"/>
                  </a:lnTo>
                  <a:lnTo>
                    <a:pt x="440" y="499"/>
                  </a:lnTo>
                  <a:lnTo>
                    <a:pt x="387" y="560"/>
                  </a:lnTo>
                  <a:lnTo>
                    <a:pt x="337" y="627"/>
                  </a:lnTo>
                  <a:lnTo>
                    <a:pt x="293" y="696"/>
                  </a:lnTo>
                  <a:lnTo>
                    <a:pt x="254" y="769"/>
                  </a:lnTo>
                  <a:lnTo>
                    <a:pt x="220" y="846"/>
                  </a:lnTo>
                  <a:lnTo>
                    <a:pt x="192" y="924"/>
                  </a:lnTo>
                  <a:lnTo>
                    <a:pt x="169" y="1006"/>
                  </a:lnTo>
                  <a:lnTo>
                    <a:pt x="152" y="1090"/>
                  </a:lnTo>
                  <a:lnTo>
                    <a:pt x="143" y="1175"/>
                  </a:lnTo>
                  <a:lnTo>
                    <a:pt x="140" y="1263"/>
                  </a:lnTo>
                  <a:lnTo>
                    <a:pt x="143" y="1351"/>
                  </a:lnTo>
                  <a:lnTo>
                    <a:pt x="152" y="1436"/>
                  </a:lnTo>
                  <a:lnTo>
                    <a:pt x="169" y="1519"/>
                  </a:lnTo>
                  <a:lnTo>
                    <a:pt x="192" y="1601"/>
                  </a:lnTo>
                  <a:lnTo>
                    <a:pt x="220" y="1680"/>
                  </a:lnTo>
                  <a:lnTo>
                    <a:pt x="254" y="1756"/>
                  </a:lnTo>
                  <a:lnTo>
                    <a:pt x="293" y="1829"/>
                  </a:lnTo>
                  <a:lnTo>
                    <a:pt x="337" y="1899"/>
                  </a:lnTo>
                  <a:lnTo>
                    <a:pt x="387" y="1965"/>
                  </a:lnTo>
                  <a:lnTo>
                    <a:pt x="440" y="2026"/>
                  </a:lnTo>
                  <a:lnTo>
                    <a:pt x="498" y="2085"/>
                  </a:lnTo>
                  <a:lnTo>
                    <a:pt x="560" y="2139"/>
                  </a:lnTo>
                  <a:lnTo>
                    <a:pt x="626" y="2187"/>
                  </a:lnTo>
                  <a:lnTo>
                    <a:pt x="696" y="2232"/>
                  </a:lnTo>
                  <a:lnTo>
                    <a:pt x="768" y="2271"/>
                  </a:lnTo>
                  <a:lnTo>
                    <a:pt x="844" y="2305"/>
                  </a:lnTo>
                  <a:lnTo>
                    <a:pt x="922" y="2334"/>
                  </a:lnTo>
                  <a:lnTo>
                    <a:pt x="1004" y="2356"/>
                  </a:lnTo>
                  <a:lnTo>
                    <a:pt x="1088" y="2372"/>
                  </a:lnTo>
                  <a:lnTo>
                    <a:pt x="1174" y="2381"/>
                  </a:lnTo>
                  <a:lnTo>
                    <a:pt x="1260" y="2386"/>
                  </a:lnTo>
                  <a:lnTo>
                    <a:pt x="1348" y="2381"/>
                  </a:lnTo>
                  <a:lnTo>
                    <a:pt x="1434" y="2372"/>
                  </a:lnTo>
                  <a:lnTo>
                    <a:pt x="1518" y="2356"/>
                  </a:lnTo>
                  <a:lnTo>
                    <a:pt x="1599" y="2334"/>
                  </a:lnTo>
                  <a:lnTo>
                    <a:pt x="1678" y="2305"/>
                  </a:lnTo>
                  <a:lnTo>
                    <a:pt x="1754" y="2271"/>
                  </a:lnTo>
                  <a:lnTo>
                    <a:pt x="1826" y="2232"/>
                  </a:lnTo>
                  <a:lnTo>
                    <a:pt x="1896" y="2187"/>
                  </a:lnTo>
                  <a:lnTo>
                    <a:pt x="1962" y="2139"/>
                  </a:lnTo>
                  <a:lnTo>
                    <a:pt x="2024" y="2085"/>
                  </a:lnTo>
                  <a:lnTo>
                    <a:pt x="2082" y="2026"/>
                  </a:lnTo>
                  <a:lnTo>
                    <a:pt x="2135" y="1965"/>
                  </a:lnTo>
                  <a:lnTo>
                    <a:pt x="2185" y="1899"/>
                  </a:lnTo>
                  <a:lnTo>
                    <a:pt x="2228" y="1829"/>
                  </a:lnTo>
                  <a:lnTo>
                    <a:pt x="2268" y="1756"/>
                  </a:lnTo>
                  <a:lnTo>
                    <a:pt x="2302" y="1680"/>
                  </a:lnTo>
                  <a:lnTo>
                    <a:pt x="2330" y="1601"/>
                  </a:lnTo>
                  <a:lnTo>
                    <a:pt x="2352" y="1519"/>
                  </a:lnTo>
                  <a:lnTo>
                    <a:pt x="2368" y="1436"/>
                  </a:lnTo>
                  <a:lnTo>
                    <a:pt x="2379" y="1351"/>
                  </a:lnTo>
                  <a:lnTo>
                    <a:pt x="2382" y="1263"/>
                  </a:lnTo>
                  <a:lnTo>
                    <a:pt x="2379" y="1175"/>
                  </a:lnTo>
                  <a:lnTo>
                    <a:pt x="2368" y="1090"/>
                  </a:lnTo>
                  <a:lnTo>
                    <a:pt x="2352" y="1006"/>
                  </a:lnTo>
                  <a:lnTo>
                    <a:pt x="2330" y="924"/>
                  </a:lnTo>
                  <a:lnTo>
                    <a:pt x="2302" y="846"/>
                  </a:lnTo>
                  <a:lnTo>
                    <a:pt x="2268" y="769"/>
                  </a:lnTo>
                  <a:lnTo>
                    <a:pt x="2228" y="696"/>
                  </a:lnTo>
                  <a:lnTo>
                    <a:pt x="2185" y="627"/>
                  </a:lnTo>
                  <a:lnTo>
                    <a:pt x="2135" y="560"/>
                  </a:lnTo>
                  <a:lnTo>
                    <a:pt x="2082" y="499"/>
                  </a:lnTo>
                  <a:lnTo>
                    <a:pt x="2024" y="441"/>
                  </a:lnTo>
                  <a:lnTo>
                    <a:pt x="1962" y="386"/>
                  </a:lnTo>
                  <a:lnTo>
                    <a:pt x="1896" y="338"/>
                  </a:lnTo>
                  <a:lnTo>
                    <a:pt x="1826" y="293"/>
                  </a:lnTo>
                  <a:lnTo>
                    <a:pt x="1754" y="254"/>
                  </a:lnTo>
                  <a:lnTo>
                    <a:pt x="1678" y="220"/>
                  </a:lnTo>
                  <a:lnTo>
                    <a:pt x="1599" y="192"/>
                  </a:lnTo>
                  <a:lnTo>
                    <a:pt x="1518" y="169"/>
                  </a:lnTo>
                  <a:lnTo>
                    <a:pt x="1434" y="153"/>
                  </a:lnTo>
                  <a:lnTo>
                    <a:pt x="1348" y="144"/>
                  </a:lnTo>
                  <a:lnTo>
                    <a:pt x="1260" y="139"/>
                  </a:lnTo>
                  <a:close/>
                  <a:moveTo>
                    <a:pt x="1260" y="0"/>
                  </a:moveTo>
                  <a:lnTo>
                    <a:pt x="1350" y="4"/>
                  </a:lnTo>
                  <a:lnTo>
                    <a:pt x="1439" y="13"/>
                  </a:lnTo>
                  <a:lnTo>
                    <a:pt x="1525" y="28"/>
                  </a:lnTo>
                  <a:lnTo>
                    <a:pt x="1610" y="49"/>
                  </a:lnTo>
                  <a:lnTo>
                    <a:pt x="1691" y="76"/>
                  </a:lnTo>
                  <a:lnTo>
                    <a:pt x="1771" y="109"/>
                  </a:lnTo>
                  <a:lnTo>
                    <a:pt x="1847" y="146"/>
                  </a:lnTo>
                  <a:lnTo>
                    <a:pt x="1920" y="187"/>
                  </a:lnTo>
                  <a:lnTo>
                    <a:pt x="1991" y="235"/>
                  </a:lnTo>
                  <a:lnTo>
                    <a:pt x="2058" y="286"/>
                  </a:lnTo>
                  <a:lnTo>
                    <a:pt x="2121" y="341"/>
                  </a:lnTo>
                  <a:lnTo>
                    <a:pt x="2181" y="400"/>
                  </a:lnTo>
                  <a:lnTo>
                    <a:pt x="2237" y="464"/>
                  </a:lnTo>
                  <a:lnTo>
                    <a:pt x="2288" y="532"/>
                  </a:lnTo>
                  <a:lnTo>
                    <a:pt x="2334" y="602"/>
                  </a:lnTo>
                  <a:lnTo>
                    <a:pt x="2377" y="675"/>
                  </a:lnTo>
                  <a:lnTo>
                    <a:pt x="2414" y="752"/>
                  </a:lnTo>
                  <a:lnTo>
                    <a:pt x="2446" y="832"/>
                  </a:lnTo>
                  <a:lnTo>
                    <a:pt x="2472" y="914"/>
                  </a:lnTo>
                  <a:lnTo>
                    <a:pt x="2493" y="997"/>
                  </a:lnTo>
                  <a:lnTo>
                    <a:pt x="2509" y="1084"/>
                  </a:lnTo>
                  <a:lnTo>
                    <a:pt x="2519" y="1172"/>
                  </a:lnTo>
                  <a:lnTo>
                    <a:pt x="2522" y="1263"/>
                  </a:lnTo>
                  <a:lnTo>
                    <a:pt x="2519" y="1353"/>
                  </a:lnTo>
                  <a:lnTo>
                    <a:pt x="2509" y="1441"/>
                  </a:lnTo>
                  <a:lnTo>
                    <a:pt x="2493" y="1528"/>
                  </a:lnTo>
                  <a:lnTo>
                    <a:pt x="2472" y="1611"/>
                  </a:lnTo>
                  <a:lnTo>
                    <a:pt x="2446" y="1693"/>
                  </a:lnTo>
                  <a:lnTo>
                    <a:pt x="2414" y="1773"/>
                  </a:lnTo>
                  <a:lnTo>
                    <a:pt x="2377" y="1850"/>
                  </a:lnTo>
                  <a:lnTo>
                    <a:pt x="2334" y="1923"/>
                  </a:lnTo>
                  <a:lnTo>
                    <a:pt x="2288" y="1994"/>
                  </a:lnTo>
                  <a:lnTo>
                    <a:pt x="2237" y="2061"/>
                  </a:lnTo>
                  <a:lnTo>
                    <a:pt x="2181" y="2125"/>
                  </a:lnTo>
                  <a:lnTo>
                    <a:pt x="2121" y="2184"/>
                  </a:lnTo>
                  <a:lnTo>
                    <a:pt x="2058" y="2239"/>
                  </a:lnTo>
                  <a:lnTo>
                    <a:pt x="1991" y="2291"/>
                  </a:lnTo>
                  <a:lnTo>
                    <a:pt x="1920" y="2338"/>
                  </a:lnTo>
                  <a:lnTo>
                    <a:pt x="1847" y="2379"/>
                  </a:lnTo>
                  <a:lnTo>
                    <a:pt x="1771" y="2416"/>
                  </a:lnTo>
                  <a:lnTo>
                    <a:pt x="1691" y="2449"/>
                  </a:lnTo>
                  <a:lnTo>
                    <a:pt x="1610" y="2476"/>
                  </a:lnTo>
                  <a:lnTo>
                    <a:pt x="1525" y="2497"/>
                  </a:lnTo>
                  <a:lnTo>
                    <a:pt x="1439" y="2512"/>
                  </a:lnTo>
                  <a:lnTo>
                    <a:pt x="1350" y="2521"/>
                  </a:lnTo>
                  <a:lnTo>
                    <a:pt x="1260" y="2525"/>
                  </a:lnTo>
                  <a:lnTo>
                    <a:pt x="1171" y="2521"/>
                  </a:lnTo>
                  <a:lnTo>
                    <a:pt x="1082" y="2512"/>
                  </a:lnTo>
                  <a:lnTo>
                    <a:pt x="997" y="2497"/>
                  </a:lnTo>
                  <a:lnTo>
                    <a:pt x="912" y="2476"/>
                  </a:lnTo>
                  <a:lnTo>
                    <a:pt x="830" y="2449"/>
                  </a:lnTo>
                  <a:lnTo>
                    <a:pt x="751" y="2416"/>
                  </a:lnTo>
                  <a:lnTo>
                    <a:pt x="675" y="2379"/>
                  </a:lnTo>
                  <a:lnTo>
                    <a:pt x="600" y="2338"/>
                  </a:lnTo>
                  <a:lnTo>
                    <a:pt x="531" y="2291"/>
                  </a:lnTo>
                  <a:lnTo>
                    <a:pt x="464" y="2239"/>
                  </a:lnTo>
                  <a:lnTo>
                    <a:pt x="400" y="2184"/>
                  </a:lnTo>
                  <a:lnTo>
                    <a:pt x="341" y="2125"/>
                  </a:lnTo>
                  <a:lnTo>
                    <a:pt x="285" y="2061"/>
                  </a:lnTo>
                  <a:lnTo>
                    <a:pt x="234" y="1994"/>
                  </a:lnTo>
                  <a:lnTo>
                    <a:pt x="187" y="1923"/>
                  </a:lnTo>
                  <a:lnTo>
                    <a:pt x="145" y="1850"/>
                  </a:lnTo>
                  <a:lnTo>
                    <a:pt x="108" y="1773"/>
                  </a:lnTo>
                  <a:lnTo>
                    <a:pt x="76" y="1693"/>
                  </a:lnTo>
                  <a:lnTo>
                    <a:pt x="50" y="1611"/>
                  </a:lnTo>
                  <a:lnTo>
                    <a:pt x="29" y="1528"/>
                  </a:lnTo>
                  <a:lnTo>
                    <a:pt x="13" y="1441"/>
                  </a:lnTo>
                  <a:lnTo>
                    <a:pt x="3" y="1353"/>
                  </a:lnTo>
                  <a:lnTo>
                    <a:pt x="0" y="1263"/>
                  </a:lnTo>
                  <a:lnTo>
                    <a:pt x="3" y="1172"/>
                  </a:lnTo>
                  <a:lnTo>
                    <a:pt x="13" y="1084"/>
                  </a:lnTo>
                  <a:lnTo>
                    <a:pt x="29" y="997"/>
                  </a:lnTo>
                  <a:lnTo>
                    <a:pt x="50" y="914"/>
                  </a:lnTo>
                  <a:lnTo>
                    <a:pt x="76" y="832"/>
                  </a:lnTo>
                  <a:lnTo>
                    <a:pt x="108" y="752"/>
                  </a:lnTo>
                  <a:lnTo>
                    <a:pt x="145" y="675"/>
                  </a:lnTo>
                  <a:lnTo>
                    <a:pt x="187" y="602"/>
                  </a:lnTo>
                  <a:lnTo>
                    <a:pt x="234" y="532"/>
                  </a:lnTo>
                  <a:lnTo>
                    <a:pt x="285" y="464"/>
                  </a:lnTo>
                  <a:lnTo>
                    <a:pt x="341" y="400"/>
                  </a:lnTo>
                  <a:lnTo>
                    <a:pt x="400" y="341"/>
                  </a:lnTo>
                  <a:lnTo>
                    <a:pt x="464" y="286"/>
                  </a:lnTo>
                  <a:lnTo>
                    <a:pt x="531" y="235"/>
                  </a:lnTo>
                  <a:lnTo>
                    <a:pt x="600" y="187"/>
                  </a:lnTo>
                  <a:lnTo>
                    <a:pt x="675" y="146"/>
                  </a:lnTo>
                  <a:lnTo>
                    <a:pt x="751" y="109"/>
                  </a:lnTo>
                  <a:lnTo>
                    <a:pt x="830" y="76"/>
                  </a:lnTo>
                  <a:lnTo>
                    <a:pt x="912" y="49"/>
                  </a:lnTo>
                  <a:lnTo>
                    <a:pt x="997" y="28"/>
                  </a:lnTo>
                  <a:lnTo>
                    <a:pt x="1082" y="13"/>
                  </a:lnTo>
                  <a:lnTo>
                    <a:pt x="1171" y="4"/>
                  </a:lnTo>
                  <a:lnTo>
                    <a:pt x="12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7">
              <a:extLst>
                <a:ext uri="{FF2B5EF4-FFF2-40B4-BE49-F238E27FC236}">
                  <a16:creationId xmlns:a16="http://schemas.microsoft.com/office/drawing/2014/main" id="{1CDE81DC-26FC-0F7C-8094-F5FB97C2D2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713" y="2108201"/>
              <a:ext cx="58738" cy="155575"/>
            </a:xfrm>
            <a:custGeom>
              <a:avLst/>
              <a:gdLst>
                <a:gd name="T0" fmla="*/ 172 w 371"/>
                <a:gd name="T1" fmla="*/ 754 h 983"/>
                <a:gd name="T2" fmla="*/ 148 w 371"/>
                <a:gd name="T3" fmla="*/ 770 h 983"/>
                <a:gd name="T4" fmla="*/ 140 w 371"/>
                <a:gd name="T5" fmla="*/ 798 h 983"/>
                <a:gd name="T6" fmla="*/ 148 w 371"/>
                <a:gd name="T7" fmla="*/ 825 h 983"/>
                <a:gd name="T8" fmla="*/ 172 w 371"/>
                <a:gd name="T9" fmla="*/ 841 h 983"/>
                <a:gd name="T10" fmla="*/ 200 w 371"/>
                <a:gd name="T11" fmla="*/ 841 h 983"/>
                <a:gd name="T12" fmla="*/ 223 w 371"/>
                <a:gd name="T13" fmla="*/ 825 h 983"/>
                <a:gd name="T14" fmla="*/ 232 w 371"/>
                <a:gd name="T15" fmla="*/ 798 h 983"/>
                <a:gd name="T16" fmla="*/ 223 w 371"/>
                <a:gd name="T17" fmla="*/ 770 h 983"/>
                <a:gd name="T18" fmla="*/ 200 w 371"/>
                <a:gd name="T19" fmla="*/ 754 h 983"/>
                <a:gd name="T20" fmla="*/ 185 w 371"/>
                <a:gd name="T21" fmla="*/ 0 h 983"/>
                <a:gd name="T22" fmla="*/ 221 w 371"/>
                <a:gd name="T23" fmla="*/ 10 h 983"/>
                <a:gd name="T24" fmla="*/ 246 w 371"/>
                <a:gd name="T25" fmla="*/ 35 h 983"/>
                <a:gd name="T26" fmla="*/ 255 w 371"/>
                <a:gd name="T27" fmla="*/ 70 h 983"/>
                <a:gd name="T28" fmla="*/ 283 w 371"/>
                <a:gd name="T29" fmla="*/ 640 h 983"/>
                <a:gd name="T30" fmla="*/ 329 w 371"/>
                <a:gd name="T31" fmla="*/ 681 h 983"/>
                <a:gd name="T32" fmla="*/ 360 w 371"/>
                <a:gd name="T33" fmla="*/ 734 h 983"/>
                <a:gd name="T34" fmla="*/ 371 w 371"/>
                <a:gd name="T35" fmla="*/ 798 h 983"/>
                <a:gd name="T36" fmla="*/ 359 w 371"/>
                <a:gd name="T37" fmla="*/ 862 h 983"/>
                <a:gd name="T38" fmla="*/ 327 w 371"/>
                <a:gd name="T39" fmla="*/ 917 h 983"/>
                <a:gd name="T40" fmla="*/ 280 w 371"/>
                <a:gd name="T41" fmla="*/ 958 h 983"/>
                <a:gd name="T42" fmla="*/ 219 w 371"/>
                <a:gd name="T43" fmla="*/ 980 h 983"/>
                <a:gd name="T44" fmla="*/ 153 w 371"/>
                <a:gd name="T45" fmla="*/ 980 h 983"/>
                <a:gd name="T46" fmla="*/ 92 w 371"/>
                <a:gd name="T47" fmla="*/ 958 h 983"/>
                <a:gd name="T48" fmla="*/ 44 w 371"/>
                <a:gd name="T49" fmla="*/ 917 h 983"/>
                <a:gd name="T50" fmla="*/ 12 w 371"/>
                <a:gd name="T51" fmla="*/ 862 h 983"/>
                <a:gd name="T52" fmla="*/ 0 w 371"/>
                <a:gd name="T53" fmla="*/ 798 h 983"/>
                <a:gd name="T54" fmla="*/ 12 w 371"/>
                <a:gd name="T55" fmla="*/ 734 h 983"/>
                <a:gd name="T56" fmla="*/ 42 w 371"/>
                <a:gd name="T57" fmla="*/ 681 h 983"/>
                <a:gd name="T58" fmla="*/ 89 w 371"/>
                <a:gd name="T59" fmla="*/ 640 h 983"/>
                <a:gd name="T60" fmla="*/ 117 w 371"/>
                <a:gd name="T61" fmla="*/ 70 h 983"/>
                <a:gd name="T62" fmla="*/ 126 w 371"/>
                <a:gd name="T63" fmla="*/ 35 h 983"/>
                <a:gd name="T64" fmla="*/ 150 w 371"/>
                <a:gd name="T65" fmla="*/ 10 h 983"/>
                <a:gd name="T66" fmla="*/ 185 w 371"/>
                <a:gd name="T67" fmla="*/ 0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1" h="983">
                  <a:moveTo>
                    <a:pt x="185" y="752"/>
                  </a:moveTo>
                  <a:lnTo>
                    <a:pt x="172" y="754"/>
                  </a:lnTo>
                  <a:lnTo>
                    <a:pt x="159" y="760"/>
                  </a:lnTo>
                  <a:lnTo>
                    <a:pt x="148" y="770"/>
                  </a:lnTo>
                  <a:lnTo>
                    <a:pt x="142" y="783"/>
                  </a:lnTo>
                  <a:lnTo>
                    <a:pt x="140" y="798"/>
                  </a:lnTo>
                  <a:lnTo>
                    <a:pt x="142" y="812"/>
                  </a:lnTo>
                  <a:lnTo>
                    <a:pt x="148" y="825"/>
                  </a:lnTo>
                  <a:lnTo>
                    <a:pt x="159" y="835"/>
                  </a:lnTo>
                  <a:lnTo>
                    <a:pt x="172" y="841"/>
                  </a:lnTo>
                  <a:lnTo>
                    <a:pt x="185" y="844"/>
                  </a:lnTo>
                  <a:lnTo>
                    <a:pt x="200" y="841"/>
                  </a:lnTo>
                  <a:lnTo>
                    <a:pt x="213" y="835"/>
                  </a:lnTo>
                  <a:lnTo>
                    <a:pt x="223" y="825"/>
                  </a:lnTo>
                  <a:lnTo>
                    <a:pt x="230" y="812"/>
                  </a:lnTo>
                  <a:lnTo>
                    <a:pt x="232" y="798"/>
                  </a:lnTo>
                  <a:lnTo>
                    <a:pt x="230" y="783"/>
                  </a:lnTo>
                  <a:lnTo>
                    <a:pt x="223" y="770"/>
                  </a:lnTo>
                  <a:lnTo>
                    <a:pt x="213" y="760"/>
                  </a:lnTo>
                  <a:lnTo>
                    <a:pt x="200" y="754"/>
                  </a:lnTo>
                  <a:lnTo>
                    <a:pt x="185" y="752"/>
                  </a:lnTo>
                  <a:close/>
                  <a:moveTo>
                    <a:pt x="185" y="0"/>
                  </a:moveTo>
                  <a:lnTo>
                    <a:pt x="204" y="3"/>
                  </a:lnTo>
                  <a:lnTo>
                    <a:pt x="221" y="10"/>
                  </a:lnTo>
                  <a:lnTo>
                    <a:pt x="235" y="20"/>
                  </a:lnTo>
                  <a:lnTo>
                    <a:pt x="246" y="35"/>
                  </a:lnTo>
                  <a:lnTo>
                    <a:pt x="253" y="52"/>
                  </a:lnTo>
                  <a:lnTo>
                    <a:pt x="255" y="70"/>
                  </a:lnTo>
                  <a:lnTo>
                    <a:pt x="255" y="626"/>
                  </a:lnTo>
                  <a:lnTo>
                    <a:pt x="283" y="640"/>
                  </a:lnTo>
                  <a:lnTo>
                    <a:pt x="308" y="659"/>
                  </a:lnTo>
                  <a:lnTo>
                    <a:pt x="329" y="681"/>
                  </a:lnTo>
                  <a:lnTo>
                    <a:pt x="347" y="706"/>
                  </a:lnTo>
                  <a:lnTo>
                    <a:pt x="360" y="734"/>
                  </a:lnTo>
                  <a:lnTo>
                    <a:pt x="369" y="765"/>
                  </a:lnTo>
                  <a:lnTo>
                    <a:pt x="371" y="798"/>
                  </a:lnTo>
                  <a:lnTo>
                    <a:pt x="369" y="830"/>
                  </a:lnTo>
                  <a:lnTo>
                    <a:pt x="359" y="862"/>
                  </a:lnTo>
                  <a:lnTo>
                    <a:pt x="345" y="891"/>
                  </a:lnTo>
                  <a:lnTo>
                    <a:pt x="327" y="917"/>
                  </a:lnTo>
                  <a:lnTo>
                    <a:pt x="305" y="940"/>
                  </a:lnTo>
                  <a:lnTo>
                    <a:pt x="280" y="958"/>
                  </a:lnTo>
                  <a:lnTo>
                    <a:pt x="250" y="971"/>
                  </a:lnTo>
                  <a:lnTo>
                    <a:pt x="219" y="980"/>
                  </a:lnTo>
                  <a:lnTo>
                    <a:pt x="185" y="983"/>
                  </a:lnTo>
                  <a:lnTo>
                    <a:pt x="153" y="980"/>
                  </a:lnTo>
                  <a:lnTo>
                    <a:pt x="121" y="971"/>
                  </a:lnTo>
                  <a:lnTo>
                    <a:pt x="92" y="958"/>
                  </a:lnTo>
                  <a:lnTo>
                    <a:pt x="67" y="940"/>
                  </a:lnTo>
                  <a:lnTo>
                    <a:pt x="44" y="917"/>
                  </a:lnTo>
                  <a:lnTo>
                    <a:pt x="25" y="891"/>
                  </a:lnTo>
                  <a:lnTo>
                    <a:pt x="12" y="862"/>
                  </a:lnTo>
                  <a:lnTo>
                    <a:pt x="3" y="830"/>
                  </a:lnTo>
                  <a:lnTo>
                    <a:pt x="0" y="798"/>
                  </a:lnTo>
                  <a:lnTo>
                    <a:pt x="3" y="765"/>
                  </a:lnTo>
                  <a:lnTo>
                    <a:pt x="12" y="734"/>
                  </a:lnTo>
                  <a:lnTo>
                    <a:pt x="24" y="706"/>
                  </a:lnTo>
                  <a:lnTo>
                    <a:pt x="42" y="681"/>
                  </a:lnTo>
                  <a:lnTo>
                    <a:pt x="64" y="659"/>
                  </a:lnTo>
                  <a:lnTo>
                    <a:pt x="89" y="640"/>
                  </a:lnTo>
                  <a:lnTo>
                    <a:pt x="117" y="626"/>
                  </a:lnTo>
                  <a:lnTo>
                    <a:pt x="117" y="70"/>
                  </a:lnTo>
                  <a:lnTo>
                    <a:pt x="119" y="52"/>
                  </a:lnTo>
                  <a:lnTo>
                    <a:pt x="126" y="35"/>
                  </a:lnTo>
                  <a:lnTo>
                    <a:pt x="137" y="20"/>
                  </a:lnTo>
                  <a:lnTo>
                    <a:pt x="150" y="10"/>
                  </a:lnTo>
                  <a:lnTo>
                    <a:pt x="167" y="3"/>
                  </a:lnTo>
                  <a:lnTo>
                    <a:pt x="1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1936">
            <a:extLst>
              <a:ext uri="{FF2B5EF4-FFF2-40B4-BE49-F238E27FC236}">
                <a16:creationId xmlns:a16="http://schemas.microsoft.com/office/drawing/2014/main" id="{D864419B-D11C-5F14-5773-76385B229A61}"/>
              </a:ext>
            </a:extLst>
          </p:cNvPr>
          <p:cNvGrpSpPr>
            <a:grpSpLocks noChangeAspect="1"/>
          </p:cNvGrpSpPr>
          <p:nvPr/>
        </p:nvGrpSpPr>
        <p:grpSpPr>
          <a:xfrm>
            <a:off x="2532682" y="3643465"/>
            <a:ext cx="432000" cy="385988"/>
            <a:chOff x="687388" y="3498851"/>
            <a:chExt cx="536575" cy="479425"/>
          </a:xfrm>
          <a:solidFill>
            <a:schemeClr val="bg1"/>
          </a:solidFill>
        </p:grpSpPr>
        <p:sp>
          <p:nvSpPr>
            <p:cNvPr id="65" name="Freeform 718">
              <a:extLst>
                <a:ext uri="{FF2B5EF4-FFF2-40B4-BE49-F238E27FC236}">
                  <a16:creationId xmlns:a16="http://schemas.microsoft.com/office/drawing/2014/main" id="{9E123634-283D-94C2-8126-1CA3C490D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388" y="3613151"/>
              <a:ext cx="536575" cy="365125"/>
            </a:xfrm>
            <a:custGeom>
              <a:avLst/>
              <a:gdLst>
                <a:gd name="T0" fmla="*/ 2704 w 3380"/>
                <a:gd name="T1" fmla="*/ 1517 h 2304"/>
                <a:gd name="T2" fmla="*/ 2704 w 3380"/>
                <a:gd name="T3" fmla="*/ 2191 h 2304"/>
                <a:gd name="T4" fmla="*/ 3155 w 3380"/>
                <a:gd name="T5" fmla="*/ 2191 h 2304"/>
                <a:gd name="T6" fmla="*/ 3155 w 3380"/>
                <a:gd name="T7" fmla="*/ 1517 h 2304"/>
                <a:gd name="T8" fmla="*/ 2704 w 3380"/>
                <a:gd name="T9" fmla="*/ 1517 h 2304"/>
                <a:gd name="T10" fmla="*/ 1859 w 3380"/>
                <a:gd name="T11" fmla="*/ 1011 h 2304"/>
                <a:gd name="T12" fmla="*/ 1859 w 3380"/>
                <a:gd name="T13" fmla="*/ 2191 h 2304"/>
                <a:gd name="T14" fmla="*/ 2310 w 3380"/>
                <a:gd name="T15" fmla="*/ 2191 h 2304"/>
                <a:gd name="T16" fmla="*/ 2310 w 3380"/>
                <a:gd name="T17" fmla="*/ 1011 h 2304"/>
                <a:gd name="T18" fmla="*/ 1859 w 3380"/>
                <a:gd name="T19" fmla="*/ 1011 h 2304"/>
                <a:gd name="T20" fmla="*/ 1014 w 3380"/>
                <a:gd name="T21" fmla="*/ 562 h 2304"/>
                <a:gd name="T22" fmla="*/ 1014 w 3380"/>
                <a:gd name="T23" fmla="*/ 2191 h 2304"/>
                <a:gd name="T24" fmla="*/ 1465 w 3380"/>
                <a:gd name="T25" fmla="*/ 2191 h 2304"/>
                <a:gd name="T26" fmla="*/ 1465 w 3380"/>
                <a:gd name="T27" fmla="*/ 562 h 2304"/>
                <a:gd name="T28" fmla="*/ 1014 w 3380"/>
                <a:gd name="T29" fmla="*/ 562 h 2304"/>
                <a:gd name="T30" fmla="*/ 169 w 3380"/>
                <a:gd name="T31" fmla="*/ 112 h 2304"/>
                <a:gd name="T32" fmla="*/ 169 w 3380"/>
                <a:gd name="T33" fmla="*/ 2191 h 2304"/>
                <a:gd name="T34" fmla="*/ 620 w 3380"/>
                <a:gd name="T35" fmla="*/ 2191 h 2304"/>
                <a:gd name="T36" fmla="*/ 620 w 3380"/>
                <a:gd name="T37" fmla="*/ 112 h 2304"/>
                <a:gd name="T38" fmla="*/ 169 w 3380"/>
                <a:gd name="T39" fmla="*/ 112 h 2304"/>
                <a:gd name="T40" fmla="*/ 56 w 3380"/>
                <a:gd name="T41" fmla="*/ 0 h 2304"/>
                <a:gd name="T42" fmla="*/ 732 w 3380"/>
                <a:gd name="T43" fmla="*/ 0 h 2304"/>
                <a:gd name="T44" fmla="*/ 732 w 3380"/>
                <a:gd name="T45" fmla="*/ 2191 h 2304"/>
                <a:gd name="T46" fmla="*/ 901 w 3380"/>
                <a:gd name="T47" fmla="*/ 2191 h 2304"/>
                <a:gd name="T48" fmla="*/ 901 w 3380"/>
                <a:gd name="T49" fmla="*/ 449 h 2304"/>
                <a:gd name="T50" fmla="*/ 1577 w 3380"/>
                <a:gd name="T51" fmla="*/ 449 h 2304"/>
                <a:gd name="T52" fmla="*/ 1577 w 3380"/>
                <a:gd name="T53" fmla="*/ 2191 h 2304"/>
                <a:gd name="T54" fmla="*/ 1746 w 3380"/>
                <a:gd name="T55" fmla="*/ 2191 h 2304"/>
                <a:gd name="T56" fmla="*/ 1746 w 3380"/>
                <a:gd name="T57" fmla="*/ 899 h 2304"/>
                <a:gd name="T58" fmla="*/ 2422 w 3380"/>
                <a:gd name="T59" fmla="*/ 899 h 2304"/>
                <a:gd name="T60" fmla="*/ 2422 w 3380"/>
                <a:gd name="T61" fmla="*/ 2191 h 2304"/>
                <a:gd name="T62" fmla="*/ 2591 w 3380"/>
                <a:gd name="T63" fmla="*/ 2191 h 2304"/>
                <a:gd name="T64" fmla="*/ 2591 w 3380"/>
                <a:gd name="T65" fmla="*/ 1404 h 2304"/>
                <a:gd name="T66" fmla="*/ 3267 w 3380"/>
                <a:gd name="T67" fmla="*/ 1404 h 2304"/>
                <a:gd name="T68" fmla="*/ 3267 w 3380"/>
                <a:gd name="T69" fmla="*/ 2191 h 2304"/>
                <a:gd name="T70" fmla="*/ 3324 w 3380"/>
                <a:gd name="T71" fmla="*/ 2191 h 2304"/>
                <a:gd name="T72" fmla="*/ 3341 w 3380"/>
                <a:gd name="T73" fmla="*/ 2194 h 2304"/>
                <a:gd name="T74" fmla="*/ 3356 w 3380"/>
                <a:gd name="T75" fmla="*/ 2202 h 2304"/>
                <a:gd name="T76" fmla="*/ 3369 w 3380"/>
                <a:gd name="T77" fmla="*/ 2215 h 2304"/>
                <a:gd name="T78" fmla="*/ 3377 w 3380"/>
                <a:gd name="T79" fmla="*/ 2230 h 2304"/>
                <a:gd name="T80" fmla="*/ 3380 w 3380"/>
                <a:gd name="T81" fmla="*/ 2247 h 2304"/>
                <a:gd name="T82" fmla="*/ 3377 w 3380"/>
                <a:gd name="T83" fmla="*/ 2265 h 2304"/>
                <a:gd name="T84" fmla="*/ 3369 w 3380"/>
                <a:gd name="T85" fmla="*/ 2281 h 2304"/>
                <a:gd name="T86" fmla="*/ 3356 w 3380"/>
                <a:gd name="T87" fmla="*/ 2293 h 2304"/>
                <a:gd name="T88" fmla="*/ 3341 w 3380"/>
                <a:gd name="T89" fmla="*/ 2300 h 2304"/>
                <a:gd name="T90" fmla="*/ 3324 w 3380"/>
                <a:gd name="T91" fmla="*/ 2304 h 2304"/>
                <a:gd name="T92" fmla="*/ 56 w 3380"/>
                <a:gd name="T93" fmla="*/ 2304 h 2304"/>
                <a:gd name="T94" fmla="*/ 39 w 3380"/>
                <a:gd name="T95" fmla="*/ 2300 h 2304"/>
                <a:gd name="T96" fmla="*/ 24 w 3380"/>
                <a:gd name="T97" fmla="*/ 2293 h 2304"/>
                <a:gd name="T98" fmla="*/ 11 w 3380"/>
                <a:gd name="T99" fmla="*/ 2281 h 2304"/>
                <a:gd name="T100" fmla="*/ 3 w 3380"/>
                <a:gd name="T101" fmla="*/ 2265 h 2304"/>
                <a:gd name="T102" fmla="*/ 0 w 3380"/>
                <a:gd name="T103" fmla="*/ 2247 h 2304"/>
                <a:gd name="T104" fmla="*/ 3 w 3380"/>
                <a:gd name="T105" fmla="*/ 2230 h 2304"/>
                <a:gd name="T106" fmla="*/ 11 w 3380"/>
                <a:gd name="T107" fmla="*/ 2215 h 2304"/>
                <a:gd name="T108" fmla="*/ 24 w 3380"/>
                <a:gd name="T109" fmla="*/ 2202 h 2304"/>
                <a:gd name="T110" fmla="*/ 39 w 3380"/>
                <a:gd name="T111" fmla="*/ 2194 h 2304"/>
                <a:gd name="T112" fmla="*/ 56 w 3380"/>
                <a:gd name="T113" fmla="*/ 2191 h 2304"/>
                <a:gd name="T114" fmla="*/ 56 w 3380"/>
                <a:gd name="T115" fmla="*/ 0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80" h="2304">
                  <a:moveTo>
                    <a:pt x="2704" y="1517"/>
                  </a:moveTo>
                  <a:lnTo>
                    <a:pt x="2704" y="2191"/>
                  </a:lnTo>
                  <a:lnTo>
                    <a:pt x="3155" y="2191"/>
                  </a:lnTo>
                  <a:lnTo>
                    <a:pt x="3155" y="1517"/>
                  </a:lnTo>
                  <a:lnTo>
                    <a:pt x="2704" y="1517"/>
                  </a:lnTo>
                  <a:close/>
                  <a:moveTo>
                    <a:pt x="1859" y="1011"/>
                  </a:moveTo>
                  <a:lnTo>
                    <a:pt x="1859" y="2191"/>
                  </a:lnTo>
                  <a:lnTo>
                    <a:pt x="2310" y="2191"/>
                  </a:lnTo>
                  <a:lnTo>
                    <a:pt x="2310" y="1011"/>
                  </a:lnTo>
                  <a:lnTo>
                    <a:pt x="1859" y="1011"/>
                  </a:lnTo>
                  <a:close/>
                  <a:moveTo>
                    <a:pt x="1014" y="562"/>
                  </a:moveTo>
                  <a:lnTo>
                    <a:pt x="1014" y="2191"/>
                  </a:lnTo>
                  <a:lnTo>
                    <a:pt x="1465" y="2191"/>
                  </a:lnTo>
                  <a:lnTo>
                    <a:pt x="1465" y="562"/>
                  </a:lnTo>
                  <a:lnTo>
                    <a:pt x="1014" y="562"/>
                  </a:lnTo>
                  <a:close/>
                  <a:moveTo>
                    <a:pt x="169" y="112"/>
                  </a:moveTo>
                  <a:lnTo>
                    <a:pt x="169" y="2191"/>
                  </a:lnTo>
                  <a:lnTo>
                    <a:pt x="620" y="2191"/>
                  </a:lnTo>
                  <a:lnTo>
                    <a:pt x="620" y="112"/>
                  </a:lnTo>
                  <a:lnTo>
                    <a:pt x="169" y="112"/>
                  </a:lnTo>
                  <a:close/>
                  <a:moveTo>
                    <a:pt x="56" y="0"/>
                  </a:moveTo>
                  <a:lnTo>
                    <a:pt x="732" y="0"/>
                  </a:lnTo>
                  <a:lnTo>
                    <a:pt x="732" y="2191"/>
                  </a:lnTo>
                  <a:lnTo>
                    <a:pt x="901" y="2191"/>
                  </a:lnTo>
                  <a:lnTo>
                    <a:pt x="901" y="449"/>
                  </a:lnTo>
                  <a:lnTo>
                    <a:pt x="1577" y="449"/>
                  </a:lnTo>
                  <a:lnTo>
                    <a:pt x="1577" y="2191"/>
                  </a:lnTo>
                  <a:lnTo>
                    <a:pt x="1746" y="2191"/>
                  </a:lnTo>
                  <a:lnTo>
                    <a:pt x="1746" y="899"/>
                  </a:lnTo>
                  <a:lnTo>
                    <a:pt x="2422" y="899"/>
                  </a:lnTo>
                  <a:lnTo>
                    <a:pt x="2422" y="2191"/>
                  </a:lnTo>
                  <a:lnTo>
                    <a:pt x="2591" y="2191"/>
                  </a:lnTo>
                  <a:lnTo>
                    <a:pt x="2591" y="1404"/>
                  </a:lnTo>
                  <a:lnTo>
                    <a:pt x="3267" y="1404"/>
                  </a:lnTo>
                  <a:lnTo>
                    <a:pt x="3267" y="2191"/>
                  </a:lnTo>
                  <a:lnTo>
                    <a:pt x="3324" y="2191"/>
                  </a:lnTo>
                  <a:lnTo>
                    <a:pt x="3341" y="2194"/>
                  </a:lnTo>
                  <a:lnTo>
                    <a:pt x="3356" y="2202"/>
                  </a:lnTo>
                  <a:lnTo>
                    <a:pt x="3369" y="2215"/>
                  </a:lnTo>
                  <a:lnTo>
                    <a:pt x="3377" y="2230"/>
                  </a:lnTo>
                  <a:lnTo>
                    <a:pt x="3380" y="2247"/>
                  </a:lnTo>
                  <a:lnTo>
                    <a:pt x="3377" y="2265"/>
                  </a:lnTo>
                  <a:lnTo>
                    <a:pt x="3369" y="2281"/>
                  </a:lnTo>
                  <a:lnTo>
                    <a:pt x="3356" y="2293"/>
                  </a:lnTo>
                  <a:lnTo>
                    <a:pt x="3341" y="2300"/>
                  </a:lnTo>
                  <a:lnTo>
                    <a:pt x="3324" y="2304"/>
                  </a:lnTo>
                  <a:lnTo>
                    <a:pt x="56" y="2304"/>
                  </a:lnTo>
                  <a:lnTo>
                    <a:pt x="39" y="2300"/>
                  </a:lnTo>
                  <a:lnTo>
                    <a:pt x="24" y="2293"/>
                  </a:lnTo>
                  <a:lnTo>
                    <a:pt x="11" y="2281"/>
                  </a:lnTo>
                  <a:lnTo>
                    <a:pt x="3" y="2265"/>
                  </a:lnTo>
                  <a:lnTo>
                    <a:pt x="0" y="2247"/>
                  </a:lnTo>
                  <a:lnTo>
                    <a:pt x="3" y="2230"/>
                  </a:lnTo>
                  <a:lnTo>
                    <a:pt x="11" y="2215"/>
                  </a:lnTo>
                  <a:lnTo>
                    <a:pt x="24" y="2202"/>
                  </a:lnTo>
                  <a:lnTo>
                    <a:pt x="39" y="2194"/>
                  </a:lnTo>
                  <a:lnTo>
                    <a:pt x="56" y="2191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19">
              <a:extLst>
                <a:ext uri="{FF2B5EF4-FFF2-40B4-BE49-F238E27FC236}">
                  <a16:creationId xmlns:a16="http://schemas.microsoft.com/office/drawing/2014/main" id="{80FC1538-708F-AAAC-AA7E-C407CD38B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8" y="3498851"/>
              <a:ext cx="365125" cy="225425"/>
            </a:xfrm>
            <a:custGeom>
              <a:avLst/>
              <a:gdLst>
                <a:gd name="T0" fmla="*/ 71 w 2309"/>
                <a:gd name="T1" fmla="*/ 1 h 1424"/>
                <a:gd name="T2" fmla="*/ 2128 w 2309"/>
                <a:gd name="T3" fmla="*/ 1185 h 1424"/>
                <a:gd name="T4" fmla="*/ 1996 w 2309"/>
                <a:gd name="T5" fmla="*/ 889 h 1424"/>
                <a:gd name="T6" fmla="*/ 1998 w 2309"/>
                <a:gd name="T7" fmla="*/ 861 h 1424"/>
                <a:gd name="T8" fmla="*/ 2016 w 2309"/>
                <a:gd name="T9" fmla="*/ 837 h 1424"/>
                <a:gd name="T10" fmla="*/ 2042 w 2309"/>
                <a:gd name="T11" fmla="*/ 825 h 1424"/>
                <a:gd name="T12" fmla="*/ 2071 w 2309"/>
                <a:gd name="T13" fmla="*/ 828 h 1424"/>
                <a:gd name="T14" fmla="*/ 2095 w 2309"/>
                <a:gd name="T15" fmla="*/ 844 h 1424"/>
                <a:gd name="T16" fmla="*/ 2304 w 2309"/>
                <a:gd name="T17" fmla="*/ 1297 h 1424"/>
                <a:gd name="T18" fmla="*/ 2305 w 2309"/>
                <a:gd name="T19" fmla="*/ 1302 h 1424"/>
                <a:gd name="T20" fmla="*/ 2307 w 2309"/>
                <a:gd name="T21" fmla="*/ 1310 h 1424"/>
                <a:gd name="T22" fmla="*/ 2309 w 2309"/>
                <a:gd name="T23" fmla="*/ 1316 h 1424"/>
                <a:gd name="T24" fmla="*/ 2309 w 2309"/>
                <a:gd name="T25" fmla="*/ 1319 h 1424"/>
                <a:gd name="T26" fmla="*/ 2308 w 2309"/>
                <a:gd name="T27" fmla="*/ 1328 h 1424"/>
                <a:gd name="T28" fmla="*/ 2306 w 2309"/>
                <a:gd name="T29" fmla="*/ 1336 h 1424"/>
                <a:gd name="T30" fmla="*/ 2304 w 2309"/>
                <a:gd name="T31" fmla="*/ 1342 h 1424"/>
                <a:gd name="T32" fmla="*/ 2302 w 2309"/>
                <a:gd name="T33" fmla="*/ 1346 h 1424"/>
                <a:gd name="T34" fmla="*/ 2299 w 2309"/>
                <a:gd name="T35" fmla="*/ 1351 h 1424"/>
                <a:gd name="T36" fmla="*/ 2294 w 2309"/>
                <a:gd name="T37" fmla="*/ 1357 h 1424"/>
                <a:gd name="T38" fmla="*/ 2292 w 2309"/>
                <a:gd name="T39" fmla="*/ 1359 h 1424"/>
                <a:gd name="T40" fmla="*/ 2280 w 2309"/>
                <a:gd name="T41" fmla="*/ 1369 h 1424"/>
                <a:gd name="T42" fmla="*/ 2278 w 2309"/>
                <a:gd name="T43" fmla="*/ 1371 h 1424"/>
                <a:gd name="T44" fmla="*/ 2276 w 2309"/>
                <a:gd name="T45" fmla="*/ 1372 h 1424"/>
                <a:gd name="T46" fmla="*/ 2275 w 2309"/>
                <a:gd name="T47" fmla="*/ 1372 h 1424"/>
                <a:gd name="T48" fmla="*/ 2269 w 2309"/>
                <a:gd name="T49" fmla="*/ 1374 h 1424"/>
                <a:gd name="T50" fmla="*/ 2261 w 2309"/>
                <a:gd name="T51" fmla="*/ 1376 h 1424"/>
                <a:gd name="T52" fmla="*/ 2258 w 2309"/>
                <a:gd name="T53" fmla="*/ 1377 h 1424"/>
                <a:gd name="T54" fmla="*/ 1775 w 2309"/>
                <a:gd name="T55" fmla="*/ 1424 h 1424"/>
                <a:gd name="T56" fmla="*/ 1770 w 2309"/>
                <a:gd name="T57" fmla="*/ 1424 h 1424"/>
                <a:gd name="T58" fmla="*/ 1738 w 2309"/>
                <a:gd name="T59" fmla="*/ 1414 h 1424"/>
                <a:gd name="T60" fmla="*/ 1718 w 2309"/>
                <a:gd name="T61" fmla="*/ 1389 h 1424"/>
                <a:gd name="T62" fmla="*/ 1715 w 2309"/>
                <a:gd name="T63" fmla="*/ 1354 h 1424"/>
                <a:gd name="T64" fmla="*/ 1732 w 2309"/>
                <a:gd name="T65" fmla="*/ 1326 h 1424"/>
                <a:gd name="T66" fmla="*/ 1765 w 2309"/>
                <a:gd name="T67" fmla="*/ 1311 h 1424"/>
                <a:gd name="T68" fmla="*/ 29 w 2309"/>
                <a:gd name="T69" fmla="*/ 105 h 1424"/>
                <a:gd name="T70" fmla="*/ 8 w 2309"/>
                <a:gd name="T71" fmla="*/ 84 h 1424"/>
                <a:gd name="T72" fmla="*/ 0 w 2309"/>
                <a:gd name="T73" fmla="*/ 57 h 1424"/>
                <a:gd name="T74" fmla="*/ 8 w 2309"/>
                <a:gd name="T75" fmla="*/ 28 h 1424"/>
                <a:gd name="T76" fmla="*/ 29 w 2309"/>
                <a:gd name="T77" fmla="*/ 8 h 1424"/>
                <a:gd name="T78" fmla="*/ 56 w 2309"/>
                <a:gd name="T79" fmla="*/ 0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9" h="1424">
                  <a:moveTo>
                    <a:pt x="56" y="0"/>
                  </a:moveTo>
                  <a:lnTo>
                    <a:pt x="71" y="1"/>
                  </a:lnTo>
                  <a:lnTo>
                    <a:pt x="85" y="8"/>
                  </a:lnTo>
                  <a:lnTo>
                    <a:pt x="2128" y="1185"/>
                  </a:lnTo>
                  <a:lnTo>
                    <a:pt x="2000" y="904"/>
                  </a:lnTo>
                  <a:lnTo>
                    <a:pt x="1996" y="889"/>
                  </a:lnTo>
                  <a:lnTo>
                    <a:pt x="1995" y="875"/>
                  </a:lnTo>
                  <a:lnTo>
                    <a:pt x="1998" y="861"/>
                  </a:lnTo>
                  <a:lnTo>
                    <a:pt x="2005" y="848"/>
                  </a:lnTo>
                  <a:lnTo>
                    <a:pt x="2016" y="837"/>
                  </a:lnTo>
                  <a:lnTo>
                    <a:pt x="2028" y="829"/>
                  </a:lnTo>
                  <a:lnTo>
                    <a:pt x="2042" y="825"/>
                  </a:lnTo>
                  <a:lnTo>
                    <a:pt x="2058" y="824"/>
                  </a:lnTo>
                  <a:lnTo>
                    <a:pt x="2071" y="828"/>
                  </a:lnTo>
                  <a:lnTo>
                    <a:pt x="2084" y="834"/>
                  </a:lnTo>
                  <a:lnTo>
                    <a:pt x="2095" y="844"/>
                  </a:lnTo>
                  <a:lnTo>
                    <a:pt x="2103" y="857"/>
                  </a:lnTo>
                  <a:lnTo>
                    <a:pt x="2304" y="1297"/>
                  </a:lnTo>
                  <a:lnTo>
                    <a:pt x="2304" y="1299"/>
                  </a:lnTo>
                  <a:lnTo>
                    <a:pt x="2305" y="1302"/>
                  </a:lnTo>
                  <a:lnTo>
                    <a:pt x="2306" y="1306"/>
                  </a:lnTo>
                  <a:lnTo>
                    <a:pt x="2307" y="1310"/>
                  </a:lnTo>
                  <a:lnTo>
                    <a:pt x="2309" y="1314"/>
                  </a:lnTo>
                  <a:lnTo>
                    <a:pt x="2309" y="1316"/>
                  </a:lnTo>
                  <a:lnTo>
                    <a:pt x="2309" y="1316"/>
                  </a:lnTo>
                  <a:lnTo>
                    <a:pt x="2309" y="1319"/>
                  </a:lnTo>
                  <a:lnTo>
                    <a:pt x="2308" y="1324"/>
                  </a:lnTo>
                  <a:lnTo>
                    <a:pt x="2308" y="1328"/>
                  </a:lnTo>
                  <a:lnTo>
                    <a:pt x="2307" y="1332"/>
                  </a:lnTo>
                  <a:lnTo>
                    <a:pt x="2306" y="1336"/>
                  </a:lnTo>
                  <a:lnTo>
                    <a:pt x="2306" y="1339"/>
                  </a:lnTo>
                  <a:lnTo>
                    <a:pt x="2304" y="1342"/>
                  </a:lnTo>
                  <a:lnTo>
                    <a:pt x="2303" y="1344"/>
                  </a:lnTo>
                  <a:lnTo>
                    <a:pt x="2302" y="1346"/>
                  </a:lnTo>
                  <a:lnTo>
                    <a:pt x="2302" y="1349"/>
                  </a:lnTo>
                  <a:lnTo>
                    <a:pt x="2299" y="1351"/>
                  </a:lnTo>
                  <a:lnTo>
                    <a:pt x="2297" y="1353"/>
                  </a:lnTo>
                  <a:lnTo>
                    <a:pt x="2294" y="1357"/>
                  </a:lnTo>
                  <a:lnTo>
                    <a:pt x="2293" y="1358"/>
                  </a:lnTo>
                  <a:lnTo>
                    <a:pt x="2292" y="1359"/>
                  </a:lnTo>
                  <a:lnTo>
                    <a:pt x="2286" y="1365"/>
                  </a:lnTo>
                  <a:lnTo>
                    <a:pt x="2280" y="1369"/>
                  </a:lnTo>
                  <a:lnTo>
                    <a:pt x="2279" y="1369"/>
                  </a:lnTo>
                  <a:lnTo>
                    <a:pt x="2278" y="1371"/>
                  </a:lnTo>
                  <a:lnTo>
                    <a:pt x="2277" y="1371"/>
                  </a:lnTo>
                  <a:lnTo>
                    <a:pt x="2276" y="1372"/>
                  </a:lnTo>
                  <a:lnTo>
                    <a:pt x="2276" y="1372"/>
                  </a:lnTo>
                  <a:lnTo>
                    <a:pt x="2275" y="1372"/>
                  </a:lnTo>
                  <a:lnTo>
                    <a:pt x="2273" y="1373"/>
                  </a:lnTo>
                  <a:lnTo>
                    <a:pt x="2269" y="1374"/>
                  </a:lnTo>
                  <a:lnTo>
                    <a:pt x="2265" y="1375"/>
                  </a:lnTo>
                  <a:lnTo>
                    <a:pt x="2261" y="1376"/>
                  </a:lnTo>
                  <a:lnTo>
                    <a:pt x="2260" y="1376"/>
                  </a:lnTo>
                  <a:lnTo>
                    <a:pt x="2258" y="1377"/>
                  </a:lnTo>
                  <a:lnTo>
                    <a:pt x="2257" y="1377"/>
                  </a:lnTo>
                  <a:lnTo>
                    <a:pt x="1775" y="1424"/>
                  </a:lnTo>
                  <a:lnTo>
                    <a:pt x="1773" y="1424"/>
                  </a:lnTo>
                  <a:lnTo>
                    <a:pt x="1770" y="1424"/>
                  </a:lnTo>
                  <a:lnTo>
                    <a:pt x="1754" y="1421"/>
                  </a:lnTo>
                  <a:lnTo>
                    <a:pt x="1738" y="1414"/>
                  </a:lnTo>
                  <a:lnTo>
                    <a:pt x="1727" y="1403"/>
                  </a:lnTo>
                  <a:lnTo>
                    <a:pt x="1718" y="1389"/>
                  </a:lnTo>
                  <a:lnTo>
                    <a:pt x="1714" y="1373"/>
                  </a:lnTo>
                  <a:lnTo>
                    <a:pt x="1715" y="1354"/>
                  </a:lnTo>
                  <a:lnTo>
                    <a:pt x="1722" y="1339"/>
                  </a:lnTo>
                  <a:lnTo>
                    <a:pt x="1732" y="1326"/>
                  </a:lnTo>
                  <a:lnTo>
                    <a:pt x="1747" y="1315"/>
                  </a:lnTo>
                  <a:lnTo>
                    <a:pt x="1765" y="1311"/>
                  </a:lnTo>
                  <a:lnTo>
                    <a:pt x="2072" y="1282"/>
                  </a:lnTo>
                  <a:lnTo>
                    <a:pt x="29" y="105"/>
                  </a:lnTo>
                  <a:lnTo>
                    <a:pt x="16" y="95"/>
                  </a:lnTo>
                  <a:lnTo>
                    <a:pt x="8" y="84"/>
                  </a:lnTo>
                  <a:lnTo>
                    <a:pt x="2" y="71"/>
                  </a:lnTo>
                  <a:lnTo>
                    <a:pt x="0" y="57"/>
                  </a:lnTo>
                  <a:lnTo>
                    <a:pt x="2" y="42"/>
                  </a:lnTo>
                  <a:lnTo>
                    <a:pt x="8" y="28"/>
                  </a:lnTo>
                  <a:lnTo>
                    <a:pt x="17" y="16"/>
                  </a:lnTo>
                  <a:lnTo>
                    <a:pt x="29" y="8"/>
                  </a:lnTo>
                  <a:lnTo>
                    <a:pt x="42" y="1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1829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3">
            <a:extLst>
              <a:ext uri="{FF2B5EF4-FFF2-40B4-BE49-F238E27FC236}">
                <a16:creationId xmlns:a16="http://schemas.microsoft.com/office/drawing/2014/main" id="{3A2F77CF-E4F8-0F3C-EC77-3EBA6F271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64" y="1026044"/>
            <a:ext cx="8028892" cy="382668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DÉPHOSPHATATION AU SULFATE DE FER (FeSO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FeSO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          Fe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SO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2-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 Fe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+ 4 H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+</a:t>
            </a:r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</a:rPr>
              <a:t>          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 Fe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+ 2 H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O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Fe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PO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3-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          FePO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4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Fe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OH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         Fe(OH)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endParaRPr lang="fr-FR" sz="14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Il faut donc au minimum 1 mole de Fe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pour précipité 1 mole de PO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3-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(ratio appelé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β</a:t>
            </a:r>
            <a:r>
              <a:rPr lang="fr-CH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endParaRPr lang="fr-CH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CH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En général, </a:t>
            </a:r>
            <a:r>
              <a:rPr lang="el-G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β</a:t>
            </a:r>
            <a:r>
              <a:rPr lang="fr-CH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est compris entre 1,2 et 2,5 mole Fe</a:t>
            </a:r>
            <a:r>
              <a:rPr lang="fr-CH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3+</a:t>
            </a:r>
            <a:r>
              <a:rPr lang="fr-CH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/mole P</a:t>
            </a:r>
            <a:r>
              <a:rPr lang="fr-CH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pour être certain de précipiter tous les phosphates malgré la formation de Fe(OH)</a:t>
            </a:r>
            <a:r>
              <a:rPr lang="fr-CH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</a:p>
          <a:p>
            <a:endParaRPr lang="fr-CH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endParaRPr lang="fr-CH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endParaRPr lang="fr-FR" sz="1400" baseline="3000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933448" cy="497687"/>
          </a:xfrm>
        </p:spPr>
        <p:txBody>
          <a:bodyPr/>
          <a:lstStyle/>
          <a:p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Déphosphatation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chimique dans le bassin à BA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5EDDEAE-C5AA-35B9-5EE0-0C238469576D}"/>
              </a:ext>
            </a:extLst>
          </p:cNvPr>
          <p:cNvCxnSpPr>
            <a:cxnSpLocks/>
          </p:cNvCxnSpPr>
          <p:nvPr/>
        </p:nvCxnSpPr>
        <p:spPr>
          <a:xfrm flipV="1">
            <a:off x="1426186" y="1635646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E4F65AD-2EFE-2E38-085C-CEDE234EDDE0}"/>
              </a:ext>
            </a:extLst>
          </p:cNvPr>
          <p:cNvCxnSpPr>
            <a:cxnSpLocks/>
          </p:cNvCxnSpPr>
          <p:nvPr/>
        </p:nvCxnSpPr>
        <p:spPr>
          <a:xfrm flipV="1">
            <a:off x="2267744" y="2040141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B526FE5-754C-52AC-A0DC-1B9A3EA9ECC7}"/>
              </a:ext>
            </a:extLst>
          </p:cNvPr>
          <p:cNvCxnSpPr>
            <a:cxnSpLocks/>
          </p:cNvCxnSpPr>
          <p:nvPr/>
        </p:nvCxnSpPr>
        <p:spPr>
          <a:xfrm flipV="1">
            <a:off x="1839843" y="2460784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9FDC522-48F0-65E9-B108-10A5EA51B6A9}"/>
              </a:ext>
            </a:extLst>
          </p:cNvPr>
          <p:cNvCxnSpPr>
            <a:cxnSpLocks/>
          </p:cNvCxnSpPr>
          <p:nvPr/>
        </p:nvCxnSpPr>
        <p:spPr>
          <a:xfrm flipV="1">
            <a:off x="1688425" y="2899367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2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Autres procédés biologiques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Bioréacteur à membrane</a:t>
            </a:r>
          </a:p>
        </p:txBody>
      </p:sp>
      <p:pic>
        <p:nvPicPr>
          <p:cNvPr id="2052" name="Picture 4" descr="The MBR Site | Introduction to membrane bioreactors">
            <a:extLst>
              <a:ext uri="{FF2B5EF4-FFF2-40B4-BE49-F238E27FC236}">
                <a16:creationId xmlns:a16="http://schemas.microsoft.com/office/drawing/2014/main" id="{CFD43F46-05CD-1528-FF41-1B23362A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8" y="987574"/>
            <a:ext cx="4377680" cy="273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llow Fiber Membrane Bioreactor - Oxy Membrane">
            <a:extLst>
              <a:ext uri="{FF2B5EF4-FFF2-40B4-BE49-F238E27FC236}">
                <a16:creationId xmlns:a16="http://schemas.microsoft.com/office/drawing/2014/main" id="{AF888A4A-BAE5-B253-84CB-A3E6D8F6F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20075"/>
          <a:stretch/>
        </p:blipFill>
        <p:spPr bwMode="auto">
          <a:xfrm>
            <a:off x="2915816" y="3075806"/>
            <a:ext cx="2017203" cy="165618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bers | Free Full-Text | Gas-Liquid Hollow Fiber Membrane Contactors for  Different Applications">
            <a:extLst>
              <a:ext uri="{FF2B5EF4-FFF2-40B4-BE49-F238E27FC236}">
                <a16:creationId xmlns:a16="http://schemas.microsoft.com/office/drawing/2014/main" id="{67D02F1C-980D-C26D-1B72-B1FA38D1A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7" b="8761"/>
          <a:stretch/>
        </p:blipFill>
        <p:spPr bwMode="auto">
          <a:xfrm>
            <a:off x="7015365" y="2628162"/>
            <a:ext cx="2056435" cy="163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Fibers | Free Full-Text | Gas-Liquid Hollow Fiber Membrane Contactors for  Different Applications">
            <a:extLst>
              <a:ext uri="{FF2B5EF4-FFF2-40B4-BE49-F238E27FC236}">
                <a16:creationId xmlns:a16="http://schemas.microsoft.com/office/drawing/2014/main" id="{ABEB8A47-63F1-C998-8647-2ED585B5E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9" b="8761"/>
          <a:stretch/>
        </p:blipFill>
        <p:spPr bwMode="auto">
          <a:xfrm>
            <a:off x="4975291" y="2571750"/>
            <a:ext cx="2017204" cy="16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A2B976B-FBE5-C451-10AE-3327A816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62" y="1077949"/>
            <a:ext cx="4008718" cy="12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5364F4F-F4C2-A52E-17B9-5EB09A05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8724"/>
            <a:ext cx="3208596" cy="9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72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6D9D-500E-E5A6-E13C-70622C8E9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3A69D8A3-0F39-4D64-0657-2702190CF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52" y="118643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Membrane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Aerated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Biofilm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Reactor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4" name="Picture 6" descr="Hollow Fiber Membrane Bioreactor - Oxy Membrane">
            <a:extLst>
              <a:ext uri="{FF2B5EF4-FFF2-40B4-BE49-F238E27FC236}">
                <a16:creationId xmlns:a16="http://schemas.microsoft.com/office/drawing/2014/main" id="{C0B50D85-31FA-32CF-0B5B-70B2A229C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20075"/>
          <a:stretch/>
        </p:blipFill>
        <p:spPr bwMode="auto">
          <a:xfrm>
            <a:off x="395536" y="721122"/>
            <a:ext cx="2692555" cy="221066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ofilm in MABR explained">
            <a:extLst>
              <a:ext uri="{FF2B5EF4-FFF2-40B4-BE49-F238E27FC236}">
                <a16:creationId xmlns:a16="http://schemas.microsoft.com/office/drawing/2014/main" id="{5465FCBA-C7CA-2ECC-FA6E-7EFA5D6C6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43558"/>
            <a:ext cx="5652218" cy="207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520DA-A3E2-AD49-517C-32A31D30E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12" y="3075806"/>
            <a:ext cx="2782775" cy="1861326"/>
          </a:xfrm>
          <a:prstGeom prst="rect">
            <a:avLst/>
          </a:prstGeom>
        </p:spPr>
      </p:pic>
      <p:pic>
        <p:nvPicPr>
          <p:cNvPr id="1028" name="Picture 4" descr="Typical hybrid MABR process configuration">
            <a:extLst>
              <a:ext uri="{FF2B5EF4-FFF2-40B4-BE49-F238E27FC236}">
                <a16:creationId xmlns:a16="http://schemas.microsoft.com/office/drawing/2014/main" id="{2B2BE398-7627-649E-3B1D-787384A5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27" y="2889952"/>
            <a:ext cx="4355976" cy="22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44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Autres procédés biologiques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Boues granulaires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EBEFE12-6484-EF8C-4089-0D487CA9C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1" r="5441"/>
          <a:stretch/>
        </p:blipFill>
        <p:spPr>
          <a:xfrm>
            <a:off x="4716016" y="1203598"/>
            <a:ext cx="3844656" cy="288032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9F01617C-F8F4-8135-A2F6-D797E638A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3598"/>
            <a:ext cx="3844656" cy="28803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123AE4E-F548-0BDC-0535-B032CC5D2AA1}"/>
              </a:ext>
            </a:extLst>
          </p:cNvPr>
          <p:cNvSpPr txBox="1"/>
          <p:nvPr/>
        </p:nvSpPr>
        <p:spPr>
          <a:xfrm>
            <a:off x="611560" y="1203598"/>
            <a:ext cx="3844656" cy="438582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BACTÉRIES EN FORME DE GRANULES | &gt; 250 µm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Sous des conditions de croissance particulières</a:t>
            </a:r>
            <a:endParaRPr lang="fr-FR" sz="7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D6F12C-EB33-4652-7DDC-FC3FDC56B0A0}"/>
              </a:ext>
            </a:extLst>
          </p:cNvPr>
          <p:cNvSpPr txBox="1"/>
          <p:nvPr/>
        </p:nvSpPr>
        <p:spPr>
          <a:xfrm>
            <a:off x="4716016" y="1203598"/>
            <a:ext cx="3844656" cy="438582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VITESSE DE SÉDIMENTATION TRÈS RAPIDE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Permet d’augmenter la [MES]</a:t>
            </a:r>
            <a:r>
              <a:rPr lang="fr-FR" sz="105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</a:t>
            </a:r>
            <a:endParaRPr lang="fr-FR" sz="700" baseline="-25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41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1AB6C-1E8E-50C6-9286-FE05514F9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2DC59645-EA92-967C-C068-B7C4A10E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5486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Réacteurs de type biofilm</a:t>
            </a:r>
            <a:endParaRPr lang="fr-FR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3D5B8-B5F4-D7D9-93A3-EDAD228397E1}"/>
              </a:ext>
            </a:extLst>
          </p:cNvPr>
          <p:cNvSpPr txBox="1"/>
          <p:nvPr/>
        </p:nvSpPr>
        <p:spPr>
          <a:xfrm>
            <a:off x="-16055" y="4897279"/>
            <a:ext cx="4044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« </a:t>
            </a:r>
            <a:r>
              <a:rPr lang="fr-FR" sz="1000" dirty="0" err="1"/>
              <a:t>Biological</a:t>
            </a:r>
            <a:r>
              <a:rPr lang="fr-FR" sz="1000" dirty="0"/>
              <a:t> WW </a:t>
            </a:r>
            <a:r>
              <a:rPr lang="fr-FR" sz="1000" dirty="0" err="1"/>
              <a:t>treatment</a:t>
            </a:r>
            <a:r>
              <a:rPr lang="fr-FR" sz="1000" dirty="0"/>
              <a:t>: </a:t>
            </a:r>
            <a:r>
              <a:rPr lang="fr-FR" sz="1000" dirty="0" err="1"/>
              <a:t>principles</a:t>
            </a:r>
            <a:r>
              <a:rPr lang="fr-FR" sz="1000" dirty="0"/>
              <a:t>, design and </a:t>
            </a:r>
            <a:r>
              <a:rPr lang="fr-FR" sz="1000" dirty="0" err="1"/>
              <a:t>modelling</a:t>
            </a:r>
            <a:r>
              <a:rPr lang="fr-FR" sz="1000" dirty="0"/>
              <a:t> » 2</a:t>
            </a:r>
            <a:r>
              <a:rPr lang="fr-FR" sz="1000" baseline="30000" dirty="0"/>
              <a:t>nd</a:t>
            </a:r>
            <a:r>
              <a:rPr lang="fr-FR" sz="1000" dirty="0"/>
              <a:t> </a:t>
            </a:r>
            <a:r>
              <a:rPr lang="fr-FR" sz="1000" dirty="0" err="1"/>
              <a:t>Edtition</a:t>
            </a:r>
            <a:r>
              <a:rPr lang="fr-FR" sz="10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BA65AB-BF59-F970-AC73-8F5244FC8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28" y="843558"/>
            <a:ext cx="6982544" cy="38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3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104" y="417879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Autres procédés biologiques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MBBR</a:t>
            </a:r>
            <a:b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0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Moving </a:t>
            </a:r>
            <a:r>
              <a:rPr lang="fr-FR" sz="2000" b="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Bed</a:t>
            </a:r>
            <a:r>
              <a:rPr lang="fr-FR" sz="20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Biofilm </a:t>
            </a:r>
            <a:r>
              <a:rPr lang="fr-FR" sz="2000" b="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Reactor</a:t>
            </a:r>
            <a:endParaRPr lang="fr-FR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4945A-54BF-60C8-F9EF-943599E75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87" y="1014996"/>
            <a:ext cx="4383708" cy="3651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0D12D0-A06F-306D-955A-F0B304D354B4}"/>
              </a:ext>
            </a:extLst>
          </p:cNvPr>
          <p:cNvSpPr txBox="1"/>
          <p:nvPr/>
        </p:nvSpPr>
        <p:spPr>
          <a:xfrm>
            <a:off x="-21399" y="4831749"/>
            <a:ext cx="34900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https://</a:t>
            </a:r>
            <a:r>
              <a:rPr lang="fr-FR" sz="1000" dirty="0" err="1"/>
              <a:t>www.chemicalpackings.com</a:t>
            </a:r>
            <a:r>
              <a:rPr lang="fr-FR" sz="1000" dirty="0"/>
              <a:t>/</a:t>
            </a:r>
            <a:r>
              <a:rPr lang="fr-FR" sz="1000" dirty="0" err="1"/>
              <a:t>product</a:t>
            </a:r>
            <a:r>
              <a:rPr lang="fr-FR" sz="1000" dirty="0"/>
              <a:t>/</a:t>
            </a:r>
            <a:r>
              <a:rPr lang="fr-FR" sz="1000" dirty="0" err="1"/>
              <a:t>mbbr-media.html</a:t>
            </a:r>
            <a:endParaRPr lang="fr-FR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12AFA-B335-ABCE-1B8E-2B9D60262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088" b="15419"/>
          <a:stretch/>
        </p:blipFill>
        <p:spPr>
          <a:xfrm>
            <a:off x="5173828" y="915566"/>
            <a:ext cx="3502628" cy="36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37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483518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Autres procédés biologiques 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Moving </a:t>
            </a:r>
            <a:r>
              <a:rPr lang="fr-FR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Bed</a:t>
            </a:r>
            <a:r>
              <a:rPr lang="fr-FR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Biofilm </a:t>
            </a:r>
            <a:r>
              <a:rPr lang="fr-FR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Reactor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Online Media 1" descr="Le Procédé MBBR d'AnoxKaldnes">
            <a:hlinkClick r:id="" action="ppaction://media"/>
            <a:extLst>
              <a:ext uri="{FF2B5EF4-FFF2-40B4-BE49-F238E27FC236}">
                <a16:creationId xmlns:a16="http://schemas.microsoft.com/office/drawing/2014/main" id="{F44C7E0E-4980-E670-C116-93AB6DFB62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91680" y="1107107"/>
            <a:ext cx="6288274" cy="35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Autres procédés biologiques </a:t>
            </a:r>
            <a:r>
              <a:rPr lang="fr-FR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Biofiltres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Online Media 1" descr="Biostyr™ (version française)">
            <a:hlinkClick r:id="" action="ppaction://media"/>
            <a:extLst>
              <a:ext uri="{FF2B5EF4-FFF2-40B4-BE49-F238E27FC236}">
                <a16:creationId xmlns:a16="http://schemas.microsoft.com/office/drawing/2014/main" id="{DF0D1853-0518-F319-64F2-599C256808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520" y="1419622"/>
            <a:ext cx="5627457" cy="3179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E0460-0FED-6202-5BE9-6B210238B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945913"/>
            <a:ext cx="2736304" cy="417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7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4013E-C140-4DF2-0088-C8AD61D02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01786C65-8D0D-EBAE-284A-7C467615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5486"/>
            <a:ext cx="7933448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Réacteurs de type biofilm</a:t>
            </a:r>
            <a:endParaRPr lang="fr-FR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7A7A5-3681-C481-3FDB-6DA22D1E495F}"/>
              </a:ext>
            </a:extLst>
          </p:cNvPr>
          <p:cNvSpPr txBox="1"/>
          <p:nvPr/>
        </p:nvSpPr>
        <p:spPr>
          <a:xfrm>
            <a:off x="-16055" y="4897279"/>
            <a:ext cx="4044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« </a:t>
            </a:r>
            <a:r>
              <a:rPr lang="fr-FR" sz="1000" dirty="0" err="1"/>
              <a:t>Biological</a:t>
            </a:r>
            <a:r>
              <a:rPr lang="fr-FR" sz="1000" dirty="0"/>
              <a:t> WW </a:t>
            </a:r>
            <a:r>
              <a:rPr lang="fr-FR" sz="1000" dirty="0" err="1"/>
              <a:t>treatment</a:t>
            </a:r>
            <a:r>
              <a:rPr lang="fr-FR" sz="1000" dirty="0"/>
              <a:t>: </a:t>
            </a:r>
            <a:r>
              <a:rPr lang="fr-FR" sz="1000" dirty="0" err="1"/>
              <a:t>principles</a:t>
            </a:r>
            <a:r>
              <a:rPr lang="fr-FR" sz="1000" dirty="0"/>
              <a:t>, design and </a:t>
            </a:r>
            <a:r>
              <a:rPr lang="fr-FR" sz="1000" dirty="0" err="1"/>
              <a:t>modelling</a:t>
            </a:r>
            <a:r>
              <a:rPr lang="fr-FR" sz="1000" dirty="0"/>
              <a:t> » 2</a:t>
            </a:r>
            <a:r>
              <a:rPr lang="fr-FR" sz="1000" baseline="30000" dirty="0"/>
              <a:t>nd</a:t>
            </a:r>
            <a:r>
              <a:rPr lang="fr-FR" sz="1000" dirty="0"/>
              <a:t> </a:t>
            </a:r>
            <a:r>
              <a:rPr lang="fr-FR" sz="1000" dirty="0" err="1"/>
              <a:t>Edtition</a:t>
            </a:r>
            <a:r>
              <a:rPr lang="fr-FR" sz="1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17370-46C4-77B9-7F8F-7FD35F087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839189"/>
            <a:ext cx="6982544" cy="39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Cycle simplifié de l’azote dans l’eau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E7E2EE51-1F72-230D-B5DD-5A3016F20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43558"/>
            <a:ext cx="3888432" cy="3562384"/>
          </a:xfrm>
          <a:prstGeom prst="rect">
            <a:avLst/>
          </a:prstGeom>
        </p:spPr>
      </p:pic>
      <p:sp>
        <p:nvSpPr>
          <p:cNvPr id="92" name="Text Box 13">
            <a:extLst>
              <a:ext uri="{FF2B5EF4-FFF2-40B4-BE49-F238E27FC236}">
                <a16:creationId xmlns:a16="http://schemas.microsoft.com/office/drawing/2014/main" id="{FD17D80F-107E-EE03-A73B-C3993F55F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127" y="994901"/>
            <a:ext cx="4608512" cy="2462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NITRITATION 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bactéries oxydant l’ammonium (AOB)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</a:rPr>
              <a:t>NH</a:t>
            </a:r>
            <a:r>
              <a:rPr lang="fr-FR" sz="1400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  <a:r>
              <a:rPr lang="fr-FR" sz="1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+ 1,5 </a:t>
            </a: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O</a:t>
            </a:r>
            <a:r>
              <a:rPr lang="fr-FR" sz="1400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</a:t>
            </a:r>
            <a:r>
              <a:rPr lang="fr-FR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fr-FR" sz="1400" baseline="-25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40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+ 2 H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 + </a:t>
            </a:r>
            <a:r>
              <a:rPr lang="fr-FR" sz="1400" dirty="0">
                <a:solidFill>
                  <a:schemeClr val="accent5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énergie</a:t>
            </a:r>
            <a:endParaRPr lang="fr-FR" sz="1400" dirty="0">
              <a:solidFill>
                <a:schemeClr val="accent5"/>
              </a:solidFill>
              <a:latin typeface="Arial" panose="020B0604020202020204" pitchFamily="34" charset="0"/>
            </a:endParaRP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NITRATATION 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bactéries oxydant les nitrites (NOB)</a:t>
            </a:r>
          </a:p>
          <a:p>
            <a:pPr algn="ctr"/>
            <a:endParaRPr lang="fr-FR" sz="14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fr-FR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fr-FR" sz="1400" baseline="-25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40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+ 0,5 </a:t>
            </a: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O</a:t>
            </a:r>
            <a:r>
              <a:rPr lang="fr-FR" sz="1400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           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fr-FR" sz="1400" baseline="-2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fr-FR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fr-FR" sz="1400" dirty="0">
                <a:solidFill>
                  <a:schemeClr val="accent5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énergie</a:t>
            </a:r>
            <a:endParaRPr lang="fr-FR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fr-F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NITRIFICATION 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réaction complète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1400" dirty="0">
                <a:solidFill>
                  <a:schemeClr val="tx2"/>
                </a:solidFill>
                <a:latin typeface="Arial" panose="020B0604020202020204" pitchFamily="34" charset="0"/>
              </a:rPr>
              <a:t>NH</a:t>
            </a:r>
            <a:r>
              <a:rPr lang="fr-FR" sz="1400" baseline="-25000" dirty="0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  <a:r>
              <a:rPr lang="fr-FR" sz="14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+</a:t>
            </a:r>
            <a:r>
              <a:rPr lang="fr-FR" sz="140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+ 2 </a:t>
            </a:r>
            <a:r>
              <a:rPr lang="fr-FR" sz="1400" dirty="0">
                <a:solidFill>
                  <a:schemeClr val="accent2"/>
                </a:solidFill>
                <a:latin typeface="Arial" panose="020B0604020202020204" pitchFamily="34" charset="0"/>
              </a:rPr>
              <a:t>O</a:t>
            </a:r>
            <a:r>
              <a:rPr lang="fr-FR" sz="1400" baseline="-25000" dirty="0">
                <a:solidFill>
                  <a:schemeClr val="accent2"/>
                </a:solidFill>
                <a:latin typeface="Arial" panose="020B0604020202020204" pitchFamily="34" charset="0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             </a:t>
            </a:r>
            <a:r>
              <a:rPr 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NO</a:t>
            </a:r>
            <a:r>
              <a:rPr lang="fr-FR" sz="1400" baseline="-25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fr-FR" sz="14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+ 2 H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+ H</a:t>
            </a:r>
            <a:r>
              <a:rPr lang="fr-FR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 + </a:t>
            </a:r>
            <a:r>
              <a:rPr lang="fr-FR" sz="1400" dirty="0">
                <a:solidFill>
                  <a:schemeClr val="accent5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énergie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31B4315E-85DE-44BE-8F3C-C8884460A136}"/>
              </a:ext>
            </a:extLst>
          </p:cNvPr>
          <p:cNvCxnSpPr>
            <a:cxnSpLocks/>
          </p:cNvCxnSpPr>
          <p:nvPr/>
        </p:nvCxnSpPr>
        <p:spPr>
          <a:xfrm flipV="1">
            <a:off x="5954060" y="1581711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CB28B891-CAE9-F6A6-1D3B-3DEF3E393034}"/>
              </a:ext>
            </a:extLst>
          </p:cNvPr>
          <p:cNvCxnSpPr>
            <a:cxnSpLocks/>
          </p:cNvCxnSpPr>
          <p:nvPr/>
        </p:nvCxnSpPr>
        <p:spPr>
          <a:xfrm flipV="1">
            <a:off x="6493810" y="2438961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5DE33D90-D5A2-8FD7-7B6F-5081E58CF1F3}"/>
              </a:ext>
            </a:extLst>
          </p:cNvPr>
          <p:cNvCxnSpPr>
            <a:cxnSpLocks/>
          </p:cNvCxnSpPr>
          <p:nvPr/>
        </p:nvCxnSpPr>
        <p:spPr>
          <a:xfrm flipV="1">
            <a:off x="5903260" y="3289861"/>
            <a:ext cx="345638" cy="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35EC5DE0-E46E-08DB-1877-EB58BEE3C43D}"/>
              </a:ext>
            </a:extLst>
          </p:cNvPr>
          <p:cNvSpPr/>
          <p:nvPr/>
        </p:nvSpPr>
        <p:spPr>
          <a:xfrm>
            <a:off x="2038789" y="1690275"/>
            <a:ext cx="504000" cy="504000"/>
          </a:xfrm>
          <a:prstGeom prst="ellipse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4E383026-6F43-E03D-427F-0B9FE9235268}"/>
              </a:ext>
            </a:extLst>
          </p:cNvPr>
          <p:cNvSpPr/>
          <p:nvPr/>
        </p:nvSpPr>
        <p:spPr>
          <a:xfrm>
            <a:off x="3315139" y="3277775"/>
            <a:ext cx="504000" cy="504000"/>
          </a:xfrm>
          <a:prstGeom prst="ellipse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1BB5998D-9846-02DF-0C22-3AC9C6EADFEF}"/>
              </a:ext>
            </a:extLst>
          </p:cNvPr>
          <p:cNvSpPr/>
          <p:nvPr/>
        </p:nvSpPr>
        <p:spPr>
          <a:xfrm>
            <a:off x="851048" y="3277775"/>
            <a:ext cx="504000" cy="504000"/>
          </a:xfrm>
          <a:prstGeom prst="ellipse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675D36D5-80F9-EAED-F2B7-92AEDF83EEBD}"/>
              </a:ext>
            </a:extLst>
          </p:cNvPr>
          <p:cNvSpPr txBox="1"/>
          <p:nvPr/>
        </p:nvSpPr>
        <p:spPr>
          <a:xfrm>
            <a:off x="-108510" y="686327"/>
            <a:ext cx="1919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100" dirty="0">
                <a:solidFill>
                  <a:srgbClr val="FF0000"/>
                </a:solidFill>
                <a:latin typeface="Arial" panose="020B0604020202020204" pitchFamily="34" charset="0"/>
              </a:rPr>
              <a:t>Consomme l’O</a:t>
            </a:r>
            <a:r>
              <a:rPr lang="fr-CH" sz="11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fr-CH" sz="1100" dirty="0">
                <a:solidFill>
                  <a:srgbClr val="FF0000"/>
                </a:solidFill>
                <a:latin typeface="Arial" panose="020B0604020202020204" pitchFamily="34" charset="0"/>
              </a:rPr>
              <a:t> dans </a:t>
            </a:r>
          </a:p>
          <a:p>
            <a:pPr algn="r"/>
            <a:r>
              <a:rPr lang="fr-CH" sz="1100" dirty="0">
                <a:solidFill>
                  <a:srgbClr val="FF0000"/>
                </a:solidFill>
                <a:latin typeface="Arial" panose="020B0604020202020204" pitchFamily="34" charset="0"/>
              </a:rPr>
              <a:t>les milieux aquatiques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93F0548B-BFE7-46CC-3457-92FDEAD6558C}"/>
              </a:ext>
            </a:extLst>
          </p:cNvPr>
          <p:cNvCxnSpPr>
            <a:cxnSpLocks/>
          </p:cNvCxnSpPr>
          <p:nvPr/>
        </p:nvCxnSpPr>
        <p:spPr>
          <a:xfrm>
            <a:off x="1802279" y="866534"/>
            <a:ext cx="420221" cy="936866"/>
          </a:xfrm>
          <a:prstGeom prst="straightConnector1">
            <a:avLst/>
          </a:prstGeom>
          <a:ln w="12700">
            <a:solidFill>
              <a:srgbClr val="FF0000"/>
            </a:solidFill>
            <a:tailEnd type="oval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105E67A4-CBC8-BDBE-A564-EC79A079962C}"/>
              </a:ext>
            </a:extLst>
          </p:cNvPr>
          <p:cNvCxnSpPr>
            <a:cxnSpLocks/>
            <a:stCxn id="109" idx="0"/>
          </p:cNvCxnSpPr>
          <p:nvPr/>
        </p:nvCxnSpPr>
        <p:spPr>
          <a:xfrm flipH="1" flipV="1">
            <a:off x="3556000" y="3695700"/>
            <a:ext cx="34955" cy="448864"/>
          </a:xfrm>
          <a:prstGeom prst="straightConnector1">
            <a:avLst/>
          </a:prstGeom>
          <a:ln w="12700">
            <a:solidFill>
              <a:srgbClr val="FF0000"/>
            </a:solidFill>
            <a:tailEnd type="oval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9" name="ZoneTexte 108">
            <a:extLst>
              <a:ext uri="{FF2B5EF4-FFF2-40B4-BE49-F238E27FC236}">
                <a16:creationId xmlns:a16="http://schemas.microsoft.com/office/drawing/2014/main" id="{01C5A5FE-38F1-CF95-C001-74048AF07C49}"/>
              </a:ext>
            </a:extLst>
          </p:cNvPr>
          <p:cNvSpPr txBox="1"/>
          <p:nvPr/>
        </p:nvSpPr>
        <p:spPr>
          <a:xfrm>
            <a:off x="2776783" y="4144564"/>
            <a:ext cx="16283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100" dirty="0">
                <a:solidFill>
                  <a:srgbClr val="FF0000"/>
                </a:solidFill>
                <a:latin typeface="Arial" panose="020B0604020202020204" pitchFamily="34" charset="0"/>
              </a:rPr>
              <a:t>Toxique pour les poissons et organismes aquatiques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8C05A81C-0842-3E4C-A238-AD156E6E6EE5}"/>
              </a:ext>
            </a:extLst>
          </p:cNvPr>
          <p:cNvCxnSpPr>
            <a:cxnSpLocks/>
          </p:cNvCxnSpPr>
          <p:nvPr/>
        </p:nvCxnSpPr>
        <p:spPr>
          <a:xfrm flipV="1">
            <a:off x="971600" y="3675413"/>
            <a:ext cx="103117" cy="263593"/>
          </a:xfrm>
          <a:prstGeom prst="straightConnector1">
            <a:avLst/>
          </a:prstGeom>
          <a:ln w="12700">
            <a:solidFill>
              <a:srgbClr val="FF0000"/>
            </a:solidFill>
            <a:tailEnd type="oval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2" name="ZoneTexte 111">
            <a:extLst>
              <a:ext uri="{FF2B5EF4-FFF2-40B4-BE49-F238E27FC236}">
                <a16:creationId xmlns:a16="http://schemas.microsoft.com/office/drawing/2014/main" id="{0D36AA3F-7BFD-0B55-37BF-72A44B8C6288}"/>
              </a:ext>
            </a:extLst>
          </p:cNvPr>
          <p:cNvSpPr txBox="1"/>
          <p:nvPr/>
        </p:nvSpPr>
        <p:spPr>
          <a:xfrm>
            <a:off x="194668" y="3939006"/>
            <a:ext cx="1330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00" dirty="0">
                <a:solidFill>
                  <a:srgbClr val="FF0000"/>
                </a:solidFill>
                <a:latin typeface="Arial" panose="020B0604020202020204" pitchFamily="34" charset="0"/>
              </a:rPr>
              <a:t>Problématique </a:t>
            </a:r>
          </a:p>
          <a:p>
            <a:pPr algn="ctr"/>
            <a:r>
              <a:rPr lang="fr-CH" sz="1100" dirty="0">
                <a:solidFill>
                  <a:srgbClr val="FF0000"/>
                </a:solidFill>
                <a:latin typeface="Arial" panose="020B0604020202020204" pitchFamily="34" charset="0"/>
              </a:rPr>
              <a:t>dans l’eau potable</a:t>
            </a:r>
            <a:endParaRPr lang="fr-CH" sz="1100" baseline="-25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5B02E52-D935-8AB6-4CB6-B2D17E789EB2}"/>
              </a:ext>
            </a:extLst>
          </p:cNvPr>
          <p:cNvSpPr/>
          <p:nvPr/>
        </p:nvSpPr>
        <p:spPr>
          <a:xfrm>
            <a:off x="4332512" y="3651391"/>
            <a:ext cx="4720512" cy="1313238"/>
          </a:xfrm>
          <a:prstGeom prst="rect">
            <a:avLst/>
          </a:prstGeom>
          <a:solidFill>
            <a:srgbClr val="FF0000">
              <a:alpha val="50196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16" name="Titre 2">
            <a:extLst>
              <a:ext uri="{FF2B5EF4-FFF2-40B4-BE49-F238E27FC236}">
                <a16:creationId xmlns:a16="http://schemas.microsoft.com/office/drawing/2014/main" id="{38179839-4C07-50F5-B423-83C4F7FA55AC}"/>
              </a:ext>
            </a:extLst>
          </p:cNvPr>
          <p:cNvSpPr txBox="1">
            <a:spLocks/>
          </p:cNvSpPr>
          <p:nvPr/>
        </p:nvSpPr>
        <p:spPr bwMode="auto">
          <a:xfrm>
            <a:off x="4904360" y="3686802"/>
            <a:ext cx="4184529" cy="124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La source de carbone utilisée pour la croissance bactérienne est du carbone minéral (CO</a:t>
            </a:r>
            <a:r>
              <a:rPr lang="fr-CH" sz="1200" b="0" baseline="-25000" dirty="0">
                <a:solidFill>
                  <a:schemeClr val="bg1"/>
                </a:solidFill>
              </a:rPr>
              <a:t>2</a:t>
            </a:r>
            <a:r>
              <a:rPr lang="fr-CH" sz="1200" b="0" dirty="0">
                <a:solidFill>
                  <a:schemeClr val="bg1"/>
                </a:solidFill>
              </a:rPr>
              <a:t>) avec pour conséquence une vitesse de croissance très lente</a:t>
            </a:r>
          </a:p>
          <a:p>
            <a:endParaRPr lang="fr-CH" sz="1200" b="0" dirty="0">
              <a:solidFill>
                <a:schemeClr val="bg1"/>
              </a:solidFill>
            </a:endParaRPr>
          </a:p>
          <a:p>
            <a:r>
              <a:rPr lang="fr-CH" sz="1200" b="0" dirty="0">
                <a:solidFill>
                  <a:schemeClr val="bg1"/>
                </a:solidFill>
              </a:rPr>
              <a:t>Le relargage de proton (H</a:t>
            </a:r>
            <a:r>
              <a:rPr lang="fr-CH" sz="1200" b="0" baseline="30000" dirty="0">
                <a:solidFill>
                  <a:schemeClr val="bg1"/>
                </a:solidFill>
              </a:rPr>
              <a:t>+</a:t>
            </a:r>
            <a:r>
              <a:rPr lang="fr-CH" sz="1200" b="0" dirty="0">
                <a:solidFill>
                  <a:schemeClr val="bg1"/>
                </a:solidFill>
              </a:rPr>
              <a:t>) peut diminuer la force tampon des eaux usées et inhiber l’activité microbiologique</a:t>
            </a:r>
          </a:p>
        </p:txBody>
      </p:sp>
      <p:grpSp>
        <p:nvGrpSpPr>
          <p:cNvPr id="117" name="Group 1106">
            <a:extLst>
              <a:ext uri="{FF2B5EF4-FFF2-40B4-BE49-F238E27FC236}">
                <a16:creationId xmlns:a16="http://schemas.microsoft.com/office/drawing/2014/main" id="{D7D4292C-D3B4-8403-94B2-0A9B8080B616}"/>
              </a:ext>
            </a:extLst>
          </p:cNvPr>
          <p:cNvGrpSpPr>
            <a:grpSpLocks noChangeAspect="1"/>
          </p:cNvGrpSpPr>
          <p:nvPr/>
        </p:nvGrpSpPr>
        <p:grpSpPr>
          <a:xfrm>
            <a:off x="4396819" y="4004316"/>
            <a:ext cx="507541" cy="688525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118" name="Freeform 428">
              <a:extLst>
                <a:ext uri="{FF2B5EF4-FFF2-40B4-BE49-F238E27FC236}">
                  <a16:creationId xmlns:a16="http://schemas.microsoft.com/office/drawing/2014/main" id="{E9AAEC5C-D7E8-CC17-26B7-D5759559BD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429">
              <a:extLst>
                <a:ext uri="{FF2B5EF4-FFF2-40B4-BE49-F238E27FC236}">
                  <a16:creationId xmlns:a16="http://schemas.microsoft.com/office/drawing/2014/main" id="{471C8801-F70A-823B-9086-951E3887A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844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/>
      <p:bldP spid="109" grpId="0"/>
      <p:bldP spid="112" grpId="0"/>
      <p:bldP spid="115" grpId="0" animBg="1"/>
      <p:bldP spid="1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97A67C-431A-818B-F05C-764581BEBEC1}"/>
              </a:ext>
            </a:extLst>
          </p:cNvPr>
          <p:cNvSpPr/>
          <p:nvPr/>
        </p:nvSpPr>
        <p:spPr>
          <a:xfrm>
            <a:off x="6232122" y="3416242"/>
            <a:ext cx="1656185" cy="547825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16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D73115-12D3-7894-58CC-8F44BF4F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98" y="994783"/>
            <a:ext cx="5383330" cy="325913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D9D4D13-C324-163A-1422-D552CA0074DD}"/>
              </a:ext>
            </a:extLst>
          </p:cNvPr>
          <p:cNvSpPr/>
          <p:nvPr/>
        </p:nvSpPr>
        <p:spPr>
          <a:xfrm>
            <a:off x="6232122" y="2393256"/>
            <a:ext cx="1656185" cy="547825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1600" b="1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Aspect cinétique de la croissance bactérienne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2FBD29A-475C-853B-961C-386E7C58A1E8}"/>
              </a:ext>
            </a:extLst>
          </p:cNvPr>
          <p:cNvSpPr txBox="1"/>
          <p:nvPr/>
        </p:nvSpPr>
        <p:spPr>
          <a:xfrm>
            <a:off x="6088107" y="2474363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fr-FR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µ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max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. X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C17087C-7EE2-6C77-ED94-27A93109A94D}"/>
              </a:ext>
            </a:extLst>
          </p:cNvPr>
          <p:cNvSpPr txBox="1"/>
          <p:nvPr/>
        </p:nvSpPr>
        <p:spPr>
          <a:xfrm>
            <a:off x="4427984" y="1179433"/>
            <a:ext cx="482453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fr-FR" sz="14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vitesse croissance des bactéries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/(m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.j)]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max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taux de croissance maximal des bactéries [j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-1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concentration en bactéries e.g., [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4" name="ZoneTexte 40">
            <a:extLst>
              <a:ext uri="{FF2B5EF4-FFF2-40B4-BE49-F238E27FC236}">
                <a16:creationId xmlns:a16="http://schemas.microsoft.com/office/drawing/2014/main" id="{DD53B4B1-E21A-3648-4D06-A0177C0E3D9D}"/>
              </a:ext>
            </a:extLst>
          </p:cNvPr>
          <p:cNvSpPr txBox="1"/>
          <p:nvPr/>
        </p:nvSpPr>
        <p:spPr>
          <a:xfrm>
            <a:off x="6052104" y="3552539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X(</a:t>
            </a: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= X</a:t>
            </a:r>
            <a:r>
              <a:rPr lang="fr-F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0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⋅ e </a:t>
            </a:r>
            <a:r>
              <a:rPr lang="fr-FR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µ</a:t>
            </a:r>
            <a:r>
              <a:rPr lang="fr-FR" sz="1600" b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endParaRPr lang="fr-FR" sz="1600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ZoneTexte 41">
            <a:extLst>
              <a:ext uri="{FF2B5EF4-FFF2-40B4-BE49-F238E27FC236}">
                <a16:creationId xmlns:a16="http://schemas.microsoft.com/office/drawing/2014/main" id="{40B326DB-90B1-24F5-0186-19575D1CFB8B}"/>
              </a:ext>
            </a:extLst>
          </p:cNvPr>
          <p:cNvSpPr txBox="1"/>
          <p:nvPr/>
        </p:nvSpPr>
        <p:spPr>
          <a:xfrm>
            <a:off x="3760670" y="4390210"/>
            <a:ext cx="538333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X(</a:t>
            </a:r>
            <a:r>
              <a:rPr lang="fr-F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nombre de bactéries à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[e.g., # /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mL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ou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539750" algn="l"/>
              </a:tabLst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fr-FR" sz="14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0</a:t>
            </a: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	| 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nombre de bactéries à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= 0 [e.g., # /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mL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ou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kgMES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/m</a:t>
            </a:r>
            <a:r>
              <a:rPr lang="fr-FR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586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 animBg="1"/>
      <p:bldP spid="41" grpId="0"/>
      <p:bldP spid="42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F37A3D4-A7DC-9360-AD63-0A8C89EA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048" y="188640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Taux de croissance des bactéries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C98540CB-B988-C745-D242-1DC7DFD60AA0}"/>
              </a:ext>
            </a:extLst>
          </p:cNvPr>
          <p:cNvSpPr txBox="1">
            <a:spLocks/>
          </p:cNvSpPr>
          <p:nvPr/>
        </p:nvSpPr>
        <p:spPr bwMode="auto">
          <a:xfrm>
            <a:off x="4824695" y="4208123"/>
            <a:ext cx="4184529" cy="6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Le taux de croissance des bactéries hétérotrophes assurant l’épuration du carbone ont un taux de croissance maximal compris entre 3 - 5 j</a:t>
            </a:r>
            <a:r>
              <a:rPr lang="fr-CH" sz="1200" b="0" baseline="30000" dirty="0">
                <a:solidFill>
                  <a:schemeClr val="bg1"/>
                </a:solidFill>
              </a:rPr>
              <a:t>-1</a:t>
            </a:r>
          </a:p>
        </p:txBody>
      </p:sp>
      <p:grpSp>
        <p:nvGrpSpPr>
          <p:cNvPr id="7" name="Group 1106">
            <a:extLst>
              <a:ext uri="{FF2B5EF4-FFF2-40B4-BE49-F238E27FC236}">
                <a16:creationId xmlns:a16="http://schemas.microsoft.com/office/drawing/2014/main" id="{5A0EBE92-1BEB-187E-EF50-06F93369FFD3}"/>
              </a:ext>
            </a:extLst>
          </p:cNvPr>
          <p:cNvGrpSpPr>
            <a:grpSpLocks noChangeAspect="1"/>
          </p:cNvGrpSpPr>
          <p:nvPr/>
        </p:nvGrpSpPr>
        <p:grpSpPr>
          <a:xfrm>
            <a:off x="5148649" y="4090814"/>
            <a:ext cx="391205" cy="530705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9" name="Freeform 428">
              <a:extLst>
                <a:ext uri="{FF2B5EF4-FFF2-40B4-BE49-F238E27FC236}">
                  <a16:creationId xmlns:a16="http://schemas.microsoft.com/office/drawing/2014/main" id="{B0F83F67-3523-6D95-5316-075FA365A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29">
              <a:extLst>
                <a:ext uri="{FF2B5EF4-FFF2-40B4-BE49-F238E27FC236}">
                  <a16:creationId xmlns:a16="http://schemas.microsoft.com/office/drawing/2014/main" id="{2ADC9092-7A4E-C150-8B40-AB7CC9C41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A3C752-3861-6295-31AF-7D565CA3F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50987"/>
              </p:ext>
            </p:extLst>
          </p:nvPr>
        </p:nvGraphicFramePr>
        <p:xfrm>
          <a:off x="323528" y="1346367"/>
          <a:ext cx="7131751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1453">
                  <a:extLst>
                    <a:ext uri="{9D8B030D-6E8A-4147-A177-3AD203B41FA5}">
                      <a16:colId xmlns:a16="http://schemas.microsoft.com/office/drawing/2014/main" val="3985715874"/>
                    </a:ext>
                  </a:extLst>
                </a:gridCol>
                <a:gridCol w="2101453">
                  <a:extLst>
                    <a:ext uri="{9D8B030D-6E8A-4147-A177-3AD203B41FA5}">
                      <a16:colId xmlns:a16="http://schemas.microsoft.com/office/drawing/2014/main" val="751975474"/>
                    </a:ext>
                  </a:extLst>
                </a:gridCol>
                <a:gridCol w="1604837">
                  <a:extLst>
                    <a:ext uri="{9D8B030D-6E8A-4147-A177-3AD203B41FA5}">
                      <a16:colId xmlns:a16="http://schemas.microsoft.com/office/drawing/2014/main" val="2194403761"/>
                    </a:ext>
                  </a:extLst>
                </a:gridCol>
                <a:gridCol w="1324008">
                  <a:extLst>
                    <a:ext uri="{9D8B030D-6E8A-4147-A177-3AD203B41FA5}">
                      <a16:colId xmlns:a16="http://schemas.microsoft.com/office/drawing/2014/main" val="3772351417"/>
                    </a:ext>
                  </a:extLst>
                </a:gridCol>
              </a:tblGrid>
              <a:tr h="293246">
                <a:tc>
                  <a:txBody>
                    <a:bodyPr/>
                    <a:lstStyle/>
                    <a:p>
                      <a:endParaRPr lang="en-FR" sz="16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Température (°C)</a:t>
                      </a:r>
                      <a:endParaRPr lang="en-FR" sz="1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Taux de croissance µ</a:t>
                      </a:r>
                      <a:r>
                        <a:rPr lang="fr-CH" sz="1600" b="1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r>
                        <a:rPr lang="fr-CH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(j</a:t>
                      </a:r>
                      <a:r>
                        <a:rPr lang="fr-CH" sz="1600" b="1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fr-CH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FR" sz="16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58747"/>
                  </a:ext>
                </a:extLst>
              </a:tr>
              <a:tr h="261373">
                <a:tc>
                  <a:txBody>
                    <a:bodyPr/>
                    <a:lstStyle/>
                    <a:p>
                      <a:r>
                        <a:rPr lang="en-GB" sz="1600" i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Escherichia Coli</a:t>
                      </a:r>
                      <a:endParaRPr lang="en-GB" sz="16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Bactérie</a:t>
                      </a:r>
                      <a:r>
                        <a:rPr lang="en-GB" sz="16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intestinale</a:t>
                      </a:r>
                      <a:endParaRPr lang="en-GB" sz="1600" b="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223562"/>
                  </a:ext>
                </a:extLst>
              </a:tr>
              <a:tr h="261373">
                <a:tc rowSpan="2">
                  <a:txBody>
                    <a:bodyPr/>
                    <a:lstStyle/>
                    <a:p>
                      <a:r>
                        <a:rPr lang="fr-CH" sz="16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hétérotrophes</a:t>
                      </a:r>
                      <a:endParaRPr lang="en-FR" sz="16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600" b="0" i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</a:t>
                      </a:r>
                      <a:r>
                        <a:rPr lang="en-FR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limination DBO</a:t>
                      </a:r>
                      <a:r>
                        <a:rPr lang="en-FR" sz="1600" b="0" i="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82135"/>
                  </a:ext>
                </a:extLst>
              </a:tr>
              <a:tr h="298317">
                <a:tc vMerge="1">
                  <a:txBody>
                    <a:bodyPr/>
                    <a:lstStyle/>
                    <a:p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764242"/>
                  </a:ext>
                </a:extLst>
              </a:tr>
              <a:tr h="261373">
                <a:tc rowSpan="2">
                  <a:txBody>
                    <a:bodyPr/>
                    <a:lstStyle/>
                    <a:p>
                      <a:r>
                        <a:rPr lang="fr-CH" sz="1600" b="1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Bactéries nitrifiantes</a:t>
                      </a:r>
                      <a:endParaRPr lang="en-FR" sz="16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FR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Oxidation ammonium </a:t>
                      </a:r>
                      <a:r>
                        <a:rPr lang="en-FR" sz="1600" b="0" i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 nitrates</a:t>
                      </a:r>
                      <a:endParaRPr lang="en-FR" sz="1600" b="0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FR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3224"/>
                  </a:ext>
                </a:extLst>
              </a:tr>
              <a:tr h="261373">
                <a:tc vMerge="1">
                  <a:txBody>
                    <a:bodyPr/>
                    <a:lstStyle/>
                    <a:p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FR" sz="14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FR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3438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804FD9-C1B1-4C62-D64A-75499223E121}"/>
              </a:ext>
            </a:extLst>
          </p:cNvPr>
          <p:cNvSpPr txBox="1"/>
          <p:nvPr/>
        </p:nvSpPr>
        <p:spPr>
          <a:xfrm>
            <a:off x="-15679" y="4807038"/>
            <a:ext cx="726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</a:rPr>
              <a:t>Source: </a:t>
            </a:r>
            <a:r>
              <a:rPr lang="fr-FR" sz="1400" dirty="0" err="1">
                <a:latin typeface="Arial" panose="020B0604020202020204" pitchFamily="34" charset="0"/>
              </a:rPr>
              <a:t>Siedlungswasserwirtschaft</a:t>
            </a:r>
            <a:r>
              <a:rPr lang="fr-FR" sz="1400" dirty="0">
                <a:latin typeface="Arial" panose="020B0604020202020204" pitchFamily="34" charset="0"/>
              </a:rPr>
              <a:t> (</a:t>
            </a:r>
            <a:r>
              <a:rPr lang="fr-FR" sz="1400" dirty="0" err="1">
                <a:latin typeface="Arial" panose="020B0604020202020204" pitchFamily="34" charset="0"/>
              </a:rPr>
              <a:t>Gujer</a:t>
            </a:r>
            <a:r>
              <a:rPr lang="fr-FR" sz="1400" dirty="0">
                <a:latin typeface="Arial" panose="020B0604020202020204" pitchFamily="34" charset="0"/>
              </a:rPr>
              <a:t>). </a:t>
            </a:r>
            <a:r>
              <a:rPr lang="fr-FR" sz="1400" dirty="0" err="1">
                <a:latin typeface="Arial" panose="020B0604020202020204" pitchFamily="34" charset="0"/>
              </a:rPr>
              <a:t>Technical</a:t>
            </a:r>
            <a:r>
              <a:rPr lang="fr-FR" sz="1400" dirty="0">
                <a:latin typeface="Arial" panose="020B0604020202020204" pitchFamily="34" charset="0"/>
              </a:rPr>
              <a:t> Report on ASM1-2-3 (Henze et al.) </a:t>
            </a:r>
          </a:p>
        </p:txBody>
      </p:sp>
    </p:spTree>
    <p:extLst>
      <p:ext uri="{BB962C8B-B14F-4D97-AF65-F5344CB8AC3E}">
        <p14:creationId xmlns:p14="http://schemas.microsoft.com/office/powerpoint/2010/main" val="17469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701E9-4594-B2B2-0A92-C9411DCDD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A6676616-14D8-DC1C-4B4F-7DB48DCE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621" y="452031"/>
            <a:ext cx="7789432" cy="497687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Taux de croissance des bactéries nitrifiantes</a:t>
            </a:r>
            <a:b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0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Influence des conditions environnementales de croissance</a:t>
            </a:r>
            <a:endParaRPr lang="fr-FR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D139E2-BDC2-6109-92A8-B0AE4527B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03" y="1620139"/>
            <a:ext cx="4896544" cy="2767175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6D810813-7DE7-6A41-ABB0-ED1E80CA60BE}"/>
              </a:ext>
            </a:extLst>
          </p:cNvPr>
          <p:cNvSpPr txBox="1">
            <a:spLocks/>
          </p:cNvSpPr>
          <p:nvPr/>
        </p:nvSpPr>
        <p:spPr bwMode="auto">
          <a:xfrm>
            <a:off x="4824695" y="4208123"/>
            <a:ext cx="4184529" cy="6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400" b="1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CH" sz="1200" b="0" dirty="0">
                <a:solidFill>
                  <a:schemeClr val="bg1"/>
                </a:solidFill>
              </a:rPr>
              <a:t>Le taux de croissance des bactéries hétérotrophes assurant l’épuration du carbone ont un taux de croissance maximal compris entre 3 - 5 j</a:t>
            </a:r>
            <a:r>
              <a:rPr lang="fr-CH" sz="1200" b="0" baseline="30000" dirty="0">
                <a:solidFill>
                  <a:schemeClr val="bg1"/>
                </a:solidFill>
              </a:rPr>
              <a:t>-1</a:t>
            </a:r>
          </a:p>
        </p:txBody>
      </p:sp>
      <p:grpSp>
        <p:nvGrpSpPr>
          <p:cNvPr id="7" name="Group 1106">
            <a:extLst>
              <a:ext uri="{FF2B5EF4-FFF2-40B4-BE49-F238E27FC236}">
                <a16:creationId xmlns:a16="http://schemas.microsoft.com/office/drawing/2014/main" id="{FD1E6E4E-DD00-C7C2-E264-869FA02A3962}"/>
              </a:ext>
            </a:extLst>
          </p:cNvPr>
          <p:cNvGrpSpPr>
            <a:grpSpLocks noChangeAspect="1"/>
          </p:cNvGrpSpPr>
          <p:nvPr/>
        </p:nvGrpSpPr>
        <p:grpSpPr>
          <a:xfrm>
            <a:off x="4397625" y="4258231"/>
            <a:ext cx="391205" cy="530705"/>
            <a:chOff x="3584575" y="4233863"/>
            <a:chExt cx="409575" cy="555625"/>
          </a:xfrm>
          <a:solidFill>
            <a:schemeClr val="bg1"/>
          </a:solidFill>
        </p:grpSpPr>
        <p:sp>
          <p:nvSpPr>
            <p:cNvPr id="9" name="Freeform 428">
              <a:extLst>
                <a:ext uri="{FF2B5EF4-FFF2-40B4-BE49-F238E27FC236}">
                  <a16:creationId xmlns:a16="http://schemas.microsoft.com/office/drawing/2014/main" id="{55AF87DA-66CA-8AF6-2FE0-AAF6036022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4575" y="4233863"/>
              <a:ext cx="409575" cy="555625"/>
            </a:xfrm>
            <a:custGeom>
              <a:avLst/>
              <a:gdLst>
                <a:gd name="T0" fmla="*/ 1213 w 2584"/>
                <a:gd name="T1" fmla="*/ 3341 h 3504"/>
                <a:gd name="T2" fmla="*/ 1342 w 2584"/>
                <a:gd name="T3" fmla="*/ 3341 h 3504"/>
                <a:gd name="T4" fmla="*/ 1380 w 2584"/>
                <a:gd name="T5" fmla="*/ 3249 h 3504"/>
                <a:gd name="T6" fmla="*/ 1267 w 2584"/>
                <a:gd name="T7" fmla="*/ 2638 h 3504"/>
                <a:gd name="T8" fmla="*/ 1292 w 2584"/>
                <a:gd name="T9" fmla="*/ 2734 h 3504"/>
                <a:gd name="T10" fmla="*/ 926 w 2584"/>
                <a:gd name="T11" fmla="*/ 2876 h 3504"/>
                <a:gd name="T12" fmla="*/ 1299 w 2584"/>
                <a:gd name="T13" fmla="*/ 2928 h 3504"/>
                <a:gd name="T14" fmla="*/ 1250 w 2584"/>
                <a:gd name="T15" fmla="*/ 3014 h 3504"/>
                <a:gd name="T16" fmla="*/ 1013 w 2584"/>
                <a:gd name="T17" fmla="*/ 3097 h 3504"/>
                <a:gd name="T18" fmla="*/ 1539 w 2584"/>
                <a:gd name="T19" fmla="*/ 3098 h 3504"/>
                <a:gd name="T20" fmla="*/ 1628 w 2584"/>
                <a:gd name="T21" fmla="*/ 2965 h 3504"/>
                <a:gd name="T22" fmla="*/ 1216 w 2584"/>
                <a:gd name="T23" fmla="*/ 2586 h 3504"/>
                <a:gd name="T24" fmla="*/ 1206 w 2584"/>
                <a:gd name="T25" fmla="*/ 144 h 3504"/>
                <a:gd name="T26" fmla="*/ 734 w 2584"/>
                <a:gd name="T27" fmla="*/ 284 h 3504"/>
                <a:gd name="T28" fmla="*/ 372 w 2584"/>
                <a:gd name="T29" fmla="*/ 600 h 3504"/>
                <a:gd name="T30" fmla="*/ 167 w 2584"/>
                <a:gd name="T31" fmla="*/ 1042 h 3504"/>
                <a:gd name="T32" fmla="*/ 169 w 2584"/>
                <a:gd name="T33" fmla="*/ 1556 h 3504"/>
                <a:gd name="T34" fmla="*/ 389 w 2584"/>
                <a:gd name="T35" fmla="*/ 2010 h 3504"/>
                <a:gd name="T36" fmla="*/ 774 w 2584"/>
                <a:gd name="T37" fmla="*/ 2325 h 3504"/>
                <a:gd name="T38" fmla="*/ 774 w 2584"/>
                <a:gd name="T39" fmla="*/ 1309 h 3504"/>
                <a:gd name="T40" fmla="*/ 842 w 2584"/>
                <a:gd name="T41" fmla="*/ 1254 h 3504"/>
                <a:gd name="T42" fmla="*/ 1187 w 2584"/>
                <a:gd name="T43" fmla="*/ 1133 h 3504"/>
                <a:gd name="T44" fmla="*/ 1574 w 2584"/>
                <a:gd name="T45" fmla="*/ 1257 h 3504"/>
                <a:gd name="T46" fmla="*/ 1796 w 2584"/>
                <a:gd name="T47" fmla="*/ 1281 h 3504"/>
                <a:gd name="T48" fmla="*/ 1653 w 2584"/>
                <a:gd name="T49" fmla="*/ 2033 h 3504"/>
                <a:gd name="T50" fmla="*/ 1558 w 2584"/>
                <a:gd name="T51" fmla="*/ 2062 h 3504"/>
                <a:gd name="T52" fmla="*/ 1655 w 2584"/>
                <a:gd name="T53" fmla="*/ 1394 h 3504"/>
                <a:gd name="T54" fmla="*/ 1425 w 2584"/>
                <a:gd name="T55" fmla="*/ 1543 h 3504"/>
                <a:gd name="T56" fmla="*/ 1062 w 2584"/>
                <a:gd name="T57" fmla="*/ 1392 h 3504"/>
                <a:gd name="T58" fmla="*/ 1292 w 2584"/>
                <a:gd name="T59" fmla="*/ 2449 h 3504"/>
                <a:gd name="T60" fmla="*/ 1777 w 2584"/>
                <a:gd name="T61" fmla="*/ 2341 h 3504"/>
                <a:gd name="T62" fmla="*/ 2162 w 2584"/>
                <a:gd name="T63" fmla="*/ 2051 h 3504"/>
                <a:gd name="T64" fmla="*/ 2396 w 2584"/>
                <a:gd name="T65" fmla="*/ 1628 h 3504"/>
                <a:gd name="T66" fmla="*/ 2432 w 2584"/>
                <a:gd name="T67" fmla="*/ 1125 h 3504"/>
                <a:gd name="T68" fmla="*/ 2259 w 2584"/>
                <a:gd name="T69" fmla="*/ 666 h 3504"/>
                <a:gd name="T70" fmla="*/ 1920 w 2584"/>
                <a:gd name="T71" fmla="*/ 327 h 3504"/>
                <a:gd name="T72" fmla="*/ 1462 w 2584"/>
                <a:gd name="T73" fmla="*/ 152 h 3504"/>
                <a:gd name="T74" fmla="*/ 1563 w 2584"/>
                <a:gd name="T75" fmla="*/ 29 h 3504"/>
                <a:gd name="T76" fmla="*/ 2041 w 2584"/>
                <a:gd name="T77" fmla="*/ 241 h 3504"/>
                <a:gd name="T78" fmla="*/ 2392 w 2584"/>
                <a:gd name="T79" fmla="*/ 617 h 3504"/>
                <a:gd name="T80" fmla="*/ 2571 w 2584"/>
                <a:gd name="T81" fmla="*/ 1112 h 3504"/>
                <a:gd name="T82" fmla="*/ 2536 w 2584"/>
                <a:gd name="T83" fmla="*/ 1645 h 3504"/>
                <a:gd name="T84" fmla="*/ 2304 w 2584"/>
                <a:gd name="T85" fmla="*/ 2098 h 3504"/>
                <a:gd name="T86" fmla="*/ 1921 w 2584"/>
                <a:gd name="T87" fmla="*/ 2424 h 3504"/>
                <a:gd name="T88" fmla="*/ 1739 w 2584"/>
                <a:gd name="T89" fmla="*/ 3086 h 3504"/>
                <a:gd name="T90" fmla="*/ 1560 w 2584"/>
                <a:gd name="T91" fmla="*/ 3238 h 3504"/>
                <a:gd name="T92" fmla="*/ 1472 w 2584"/>
                <a:gd name="T93" fmla="*/ 3405 h 3504"/>
                <a:gd name="T94" fmla="*/ 1277 w 2584"/>
                <a:gd name="T95" fmla="*/ 3504 h 3504"/>
                <a:gd name="T96" fmla="*/ 1081 w 2584"/>
                <a:gd name="T97" fmla="*/ 3405 h 3504"/>
                <a:gd name="T98" fmla="*/ 994 w 2584"/>
                <a:gd name="T99" fmla="*/ 3238 h 3504"/>
                <a:gd name="T100" fmla="*/ 815 w 2584"/>
                <a:gd name="T101" fmla="*/ 3086 h 3504"/>
                <a:gd name="T102" fmla="*/ 630 w 2584"/>
                <a:gd name="T103" fmla="*/ 2405 h 3504"/>
                <a:gd name="T104" fmla="*/ 245 w 2584"/>
                <a:gd name="T105" fmla="*/ 2052 h 3504"/>
                <a:gd name="T106" fmla="*/ 30 w 2584"/>
                <a:gd name="T107" fmla="*/ 1569 h 3504"/>
                <a:gd name="T108" fmla="*/ 29 w 2584"/>
                <a:gd name="T109" fmla="*/ 1024 h 3504"/>
                <a:gd name="T110" fmla="*/ 239 w 2584"/>
                <a:gd name="T111" fmla="*/ 545 h 3504"/>
                <a:gd name="T112" fmla="*/ 615 w 2584"/>
                <a:gd name="T113" fmla="*/ 193 h 3504"/>
                <a:gd name="T114" fmla="*/ 1109 w 2584"/>
                <a:gd name="T115" fmla="*/ 14 h 3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84" h="3504">
                  <a:moveTo>
                    <a:pt x="1174" y="3249"/>
                  </a:moveTo>
                  <a:lnTo>
                    <a:pt x="1174" y="3261"/>
                  </a:lnTo>
                  <a:lnTo>
                    <a:pt x="1177" y="3285"/>
                  </a:lnTo>
                  <a:lnTo>
                    <a:pt x="1185" y="3307"/>
                  </a:lnTo>
                  <a:lnTo>
                    <a:pt x="1197" y="3326"/>
                  </a:lnTo>
                  <a:lnTo>
                    <a:pt x="1213" y="3341"/>
                  </a:lnTo>
                  <a:lnTo>
                    <a:pt x="1232" y="3354"/>
                  </a:lnTo>
                  <a:lnTo>
                    <a:pt x="1254" y="3361"/>
                  </a:lnTo>
                  <a:lnTo>
                    <a:pt x="1277" y="3365"/>
                  </a:lnTo>
                  <a:lnTo>
                    <a:pt x="1300" y="3361"/>
                  </a:lnTo>
                  <a:lnTo>
                    <a:pt x="1323" y="3354"/>
                  </a:lnTo>
                  <a:lnTo>
                    <a:pt x="1342" y="3341"/>
                  </a:lnTo>
                  <a:lnTo>
                    <a:pt x="1358" y="3326"/>
                  </a:lnTo>
                  <a:lnTo>
                    <a:pt x="1369" y="3307"/>
                  </a:lnTo>
                  <a:lnTo>
                    <a:pt x="1377" y="3285"/>
                  </a:lnTo>
                  <a:lnTo>
                    <a:pt x="1380" y="3261"/>
                  </a:lnTo>
                  <a:lnTo>
                    <a:pt x="1380" y="3261"/>
                  </a:lnTo>
                  <a:lnTo>
                    <a:pt x="1380" y="3249"/>
                  </a:lnTo>
                  <a:lnTo>
                    <a:pt x="1174" y="3249"/>
                  </a:lnTo>
                  <a:close/>
                  <a:moveTo>
                    <a:pt x="926" y="2535"/>
                  </a:moveTo>
                  <a:lnTo>
                    <a:pt x="926" y="2629"/>
                  </a:lnTo>
                  <a:lnTo>
                    <a:pt x="1232" y="2629"/>
                  </a:lnTo>
                  <a:lnTo>
                    <a:pt x="1250" y="2631"/>
                  </a:lnTo>
                  <a:lnTo>
                    <a:pt x="1267" y="2638"/>
                  </a:lnTo>
                  <a:lnTo>
                    <a:pt x="1281" y="2649"/>
                  </a:lnTo>
                  <a:lnTo>
                    <a:pt x="1292" y="2664"/>
                  </a:lnTo>
                  <a:lnTo>
                    <a:pt x="1299" y="2680"/>
                  </a:lnTo>
                  <a:lnTo>
                    <a:pt x="1301" y="2699"/>
                  </a:lnTo>
                  <a:lnTo>
                    <a:pt x="1299" y="2717"/>
                  </a:lnTo>
                  <a:lnTo>
                    <a:pt x="1292" y="2734"/>
                  </a:lnTo>
                  <a:lnTo>
                    <a:pt x="1281" y="2748"/>
                  </a:lnTo>
                  <a:lnTo>
                    <a:pt x="1267" y="2758"/>
                  </a:lnTo>
                  <a:lnTo>
                    <a:pt x="1250" y="2766"/>
                  </a:lnTo>
                  <a:lnTo>
                    <a:pt x="1232" y="2768"/>
                  </a:lnTo>
                  <a:lnTo>
                    <a:pt x="926" y="2768"/>
                  </a:lnTo>
                  <a:lnTo>
                    <a:pt x="926" y="2876"/>
                  </a:lnTo>
                  <a:lnTo>
                    <a:pt x="1232" y="2876"/>
                  </a:lnTo>
                  <a:lnTo>
                    <a:pt x="1250" y="2879"/>
                  </a:lnTo>
                  <a:lnTo>
                    <a:pt x="1267" y="2886"/>
                  </a:lnTo>
                  <a:lnTo>
                    <a:pt x="1281" y="2897"/>
                  </a:lnTo>
                  <a:lnTo>
                    <a:pt x="1292" y="2910"/>
                  </a:lnTo>
                  <a:lnTo>
                    <a:pt x="1299" y="2928"/>
                  </a:lnTo>
                  <a:lnTo>
                    <a:pt x="1301" y="2947"/>
                  </a:lnTo>
                  <a:lnTo>
                    <a:pt x="1299" y="2965"/>
                  </a:lnTo>
                  <a:lnTo>
                    <a:pt x="1292" y="2982"/>
                  </a:lnTo>
                  <a:lnTo>
                    <a:pt x="1281" y="2996"/>
                  </a:lnTo>
                  <a:lnTo>
                    <a:pt x="1267" y="3006"/>
                  </a:lnTo>
                  <a:lnTo>
                    <a:pt x="1250" y="3014"/>
                  </a:lnTo>
                  <a:lnTo>
                    <a:pt x="1232" y="3016"/>
                  </a:lnTo>
                  <a:lnTo>
                    <a:pt x="936" y="3016"/>
                  </a:lnTo>
                  <a:lnTo>
                    <a:pt x="949" y="3041"/>
                  </a:lnTo>
                  <a:lnTo>
                    <a:pt x="967" y="3065"/>
                  </a:lnTo>
                  <a:lnTo>
                    <a:pt x="988" y="3083"/>
                  </a:lnTo>
                  <a:lnTo>
                    <a:pt x="1013" y="3097"/>
                  </a:lnTo>
                  <a:lnTo>
                    <a:pt x="1041" y="3106"/>
                  </a:lnTo>
                  <a:lnTo>
                    <a:pt x="1071" y="3109"/>
                  </a:lnTo>
                  <a:lnTo>
                    <a:pt x="1071" y="3109"/>
                  </a:lnTo>
                  <a:lnTo>
                    <a:pt x="1483" y="3109"/>
                  </a:lnTo>
                  <a:lnTo>
                    <a:pt x="1512" y="3106"/>
                  </a:lnTo>
                  <a:lnTo>
                    <a:pt x="1539" y="3098"/>
                  </a:lnTo>
                  <a:lnTo>
                    <a:pt x="1564" y="3085"/>
                  </a:lnTo>
                  <a:lnTo>
                    <a:pt x="1585" y="3067"/>
                  </a:lnTo>
                  <a:lnTo>
                    <a:pt x="1603" y="3046"/>
                  </a:lnTo>
                  <a:lnTo>
                    <a:pt x="1616" y="3021"/>
                  </a:lnTo>
                  <a:lnTo>
                    <a:pt x="1624" y="2993"/>
                  </a:lnTo>
                  <a:lnTo>
                    <a:pt x="1628" y="2965"/>
                  </a:lnTo>
                  <a:lnTo>
                    <a:pt x="1628" y="2544"/>
                  </a:lnTo>
                  <a:lnTo>
                    <a:pt x="1546" y="2563"/>
                  </a:lnTo>
                  <a:lnTo>
                    <a:pt x="1463" y="2577"/>
                  </a:lnTo>
                  <a:lnTo>
                    <a:pt x="1378" y="2585"/>
                  </a:lnTo>
                  <a:lnTo>
                    <a:pt x="1292" y="2588"/>
                  </a:lnTo>
                  <a:lnTo>
                    <a:pt x="1216" y="2586"/>
                  </a:lnTo>
                  <a:lnTo>
                    <a:pt x="1142" y="2580"/>
                  </a:lnTo>
                  <a:lnTo>
                    <a:pt x="1069" y="2569"/>
                  </a:lnTo>
                  <a:lnTo>
                    <a:pt x="998" y="2554"/>
                  </a:lnTo>
                  <a:lnTo>
                    <a:pt x="926" y="2535"/>
                  </a:lnTo>
                  <a:close/>
                  <a:moveTo>
                    <a:pt x="1292" y="141"/>
                  </a:moveTo>
                  <a:lnTo>
                    <a:pt x="1206" y="144"/>
                  </a:lnTo>
                  <a:lnTo>
                    <a:pt x="1122" y="152"/>
                  </a:lnTo>
                  <a:lnTo>
                    <a:pt x="1040" y="168"/>
                  </a:lnTo>
                  <a:lnTo>
                    <a:pt x="959" y="190"/>
                  </a:lnTo>
                  <a:lnTo>
                    <a:pt x="882" y="216"/>
                  </a:lnTo>
                  <a:lnTo>
                    <a:pt x="806" y="248"/>
                  </a:lnTo>
                  <a:lnTo>
                    <a:pt x="734" y="284"/>
                  </a:lnTo>
                  <a:lnTo>
                    <a:pt x="665" y="327"/>
                  </a:lnTo>
                  <a:lnTo>
                    <a:pt x="599" y="373"/>
                  </a:lnTo>
                  <a:lnTo>
                    <a:pt x="536" y="424"/>
                  </a:lnTo>
                  <a:lnTo>
                    <a:pt x="477" y="479"/>
                  </a:lnTo>
                  <a:lnTo>
                    <a:pt x="423" y="538"/>
                  </a:lnTo>
                  <a:lnTo>
                    <a:pt x="372" y="600"/>
                  </a:lnTo>
                  <a:lnTo>
                    <a:pt x="325" y="666"/>
                  </a:lnTo>
                  <a:lnTo>
                    <a:pt x="284" y="736"/>
                  </a:lnTo>
                  <a:lnTo>
                    <a:pt x="246" y="809"/>
                  </a:lnTo>
                  <a:lnTo>
                    <a:pt x="215" y="883"/>
                  </a:lnTo>
                  <a:lnTo>
                    <a:pt x="188" y="962"/>
                  </a:lnTo>
                  <a:lnTo>
                    <a:pt x="167" y="1042"/>
                  </a:lnTo>
                  <a:lnTo>
                    <a:pt x="152" y="1125"/>
                  </a:lnTo>
                  <a:lnTo>
                    <a:pt x="142" y="1209"/>
                  </a:lnTo>
                  <a:lnTo>
                    <a:pt x="139" y="1295"/>
                  </a:lnTo>
                  <a:lnTo>
                    <a:pt x="142" y="1383"/>
                  </a:lnTo>
                  <a:lnTo>
                    <a:pt x="153" y="1471"/>
                  </a:lnTo>
                  <a:lnTo>
                    <a:pt x="169" y="1556"/>
                  </a:lnTo>
                  <a:lnTo>
                    <a:pt x="192" y="1639"/>
                  </a:lnTo>
                  <a:lnTo>
                    <a:pt x="220" y="1719"/>
                  </a:lnTo>
                  <a:lnTo>
                    <a:pt x="255" y="1797"/>
                  </a:lnTo>
                  <a:lnTo>
                    <a:pt x="294" y="1871"/>
                  </a:lnTo>
                  <a:lnTo>
                    <a:pt x="339" y="1943"/>
                  </a:lnTo>
                  <a:lnTo>
                    <a:pt x="389" y="2010"/>
                  </a:lnTo>
                  <a:lnTo>
                    <a:pt x="443" y="2073"/>
                  </a:lnTo>
                  <a:lnTo>
                    <a:pt x="501" y="2133"/>
                  </a:lnTo>
                  <a:lnTo>
                    <a:pt x="564" y="2188"/>
                  </a:lnTo>
                  <a:lnTo>
                    <a:pt x="631" y="2239"/>
                  </a:lnTo>
                  <a:lnTo>
                    <a:pt x="701" y="2285"/>
                  </a:lnTo>
                  <a:lnTo>
                    <a:pt x="774" y="2325"/>
                  </a:lnTo>
                  <a:lnTo>
                    <a:pt x="851" y="2361"/>
                  </a:lnTo>
                  <a:lnTo>
                    <a:pt x="931" y="2390"/>
                  </a:lnTo>
                  <a:lnTo>
                    <a:pt x="1013" y="2414"/>
                  </a:lnTo>
                  <a:lnTo>
                    <a:pt x="774" y="1340"/>
                  </a:lnTo>
                  <a:lnTo>
                    <a:pt x="772" y="1324"/>
                  </a:lnTo>
                  <a:lnTo>
                    <a:pt x="774" y="1309"/>
                  </a:lnTo>
                  <a:lnTo>
                    <a:pt x="780" y="1294"/>
                  </a:lnTo>
                  <a:lnTo>
                    <a:pt x="787" y="1281"/>
                  </a:lnTo>
                  <a:lnTo>
                    <a:pt x="799" y="1269"/>
                  </a:lnTo>
                  <a:lnTo>
                    <a:pt x="812" y="1262"/>
                  </a:lnTo>
                  <a:lnTo>
                    <a:pt x="827" y="1257"/>
                  </a:lnTo>
                  <a:lnTo>
                    <a:pt x="842" y="1254"/>
                  </a:lnTo>
                  <a:lnTo>
                    <a:pt x="1016" y="1254"/>
                  </a:lnTo>
                  <a:lnTo>
                    <a:pt x="1119" y="1151"/>
                  </a:lnTo>
                  <a:lnTo>
                    <a:pt x="1134" y="1141"/>
                  </a:lnTo>
                  <a:lnTo>
                    <a:pt x="1151" y="1133"/>
                  </a:lnTo>
                  <a:lnTo>
                    <a:pt x="1169" y="1131"/>
                  </a:lnTo>
                  <a:lnTo>
                    <a:pt x="1187" y="1133"/>
                  </a:lnTo>
                  <a:lnTo>
                    <a:pt x="1203" y="1141"/>
                  </a:lnTo>
                  <a:lnTo>
                    <a:pt x="1217" y="1151"/>
                  </a:lnTo>
                  <a:lnTo>
                    <a:pt x="1442" y="1376"/>
                  </a:lnTo>
                  <a:lnTo>
                    <a:pt x="1543" y="1275"/>
                  </a:lnTo>
                  <a:lnTo>
                    <a:pt x="1557" y="1264"/>
                  </a:lnTo>
                  <a:lnTo>
                    <a:pt x="1574" y="1257"/>
                  </a:lnTo>
                  <a:lnTo>
                    <a:pt x="1592" y="1254"/>
                  </a:lnTo>
                  <a:lnTo>
                    <a:pt x="1742" y="1254"/>
                  </a:lnTo>
                  <a:lnTo>
                    <a:pt x="1757" y="1257"/>
                  </a:lnTo>
                  <a:lnTo>
                    <a:pt x="1772" y="1262"/>
                  </a:lnTo>
                  <a:lnTo>
                    <a:pt x="1785" y="1269"/>
                  </a:lnTo>
                  <a:lnTo>
                    <a:pt x="1796" y="1281"/>
                  </a:lnTo>
                  <a:lnTo>
                    <a:pt x="1805" y="1294"/>
                  </a:lnTo>
                  <a:lnTo>
                    <a:pt x="1810" y="1309"/>
                  </a:lnTo>
                  <a:lnTo>
                    <a:pt x="1811" y="1324"/>
                  </a:lnTo>
                  <a:lnTo>
                    <a:pt x="1810" y="1340"/>
                  </a:lnTo>
                  <a:lnTo>
                    <a:pt x="1659" y="2015"/>
                  </a:lnTo>
                  <a:lnTo>
                    <a:pt x="1653" y="2033"/>
                  </a:lnTo>
                  <a:lnTo>
                    <a:pt x="1642" y="2048"/>
                  </a:lnTo>
                  <a:lnTo>
                    <a:pt x="1629" y="2060"/>
                  </a:lnTo>
                  <a:lnTo>
                    <a:pt x="1613" y="2067"/>
                  </a:lnTo>
                  <a:lnTo>
                    <a:pt x="1595" y="2070"/>
                  </a:lnTo>
                  <a:lnTo>
                    <a:pt x="1577" y="2068"/>
                  </a:lnTo>
                  <a:lnTo>
                    <a:pt x="1558" y="2062"/>
                  </a:lnTo>
                  <a:lnTo>
                    <a:pt x="1544" y="2051"/>
                  </a:lnTo>
                  <a:lnTo>
                    <a:pt x="1533" y="2037"/>
                  </a:lnTo>
                  <a:lnTo>
                    <a:pt x="1526" y="2021"/>
                  </a:lnTo>
                  <a:lnTo>
                    <a:pt x="1522" y="2003"/>
                  </a:lnTo>
                  <a:lnTo>
                    <a:pt x="1523" y="1985"/>
                  </a:lnTo>
                  <a:lnTo>
                    <a:pt x="1655" y="1394"/>
                  </a:lnTo>
                  <a:lnTo>
                    <a:pt x="1621" y="1394"/>
                  </a:lnTo>
                  <a:lnTo>
                    <a:pt x="1492" y="1524"/>
                  </a:lnTo>
                  <a:lnTo>
                    <a:pt x="1477" y="1535"/>
                  </a:lnTo>
                  <a:lnTo>
                    <a:pt x="1460" y="1543"/>
                  </a:lnTo>
                  <a:lnTo>
                    <a:pt x="1442" y="1545"/>
                  </a:lnTo>
                  <a:lnTo>
                    <a:pt x="1425" y="1543"/>
                  </a:lnTo>
                  <a:lnTo>
                    <a:pt x="1408" y="1535"/>
                  </a:lnTo>
                  <a:lnTo>
                    <a:pt x="1393" y="1524"/>
                  </a:lnTo>
                  <a:lnTo>
                    <a:pt x="1169" y="1299"/>
                  </a:lnTo>
                  <a:lnTo>
                    <a:pt x="1094" y="1374"/>
                  </a:lnTo>
                  <a:lnTo>
                    <a:pt x="1079" y="1385"/>
                  </a:lnTo>
                  <a:lnTo>
                    <a:pt x="1062" y="1392"/>
                  </a:lnTo>
                  <a:lnTo>
                    <a:pt x="1044" y="1394"/>
                  </a:lnTo>
                  <a:lnTo>
                    <a:pt x="930" y="1394"/>
                  </a:lnTo>
                  <a:lnTo>
                    <a:pt x="1158" y="2420"/>
                  </a:lnTo>
                  <a:lnTo>
                    <a:pt x="1159" y="2440"/>
                  </a:lnTo>
                  <a:lnTo>
                    <a:pt x="1225" y="2447"/>
                  </a:lnTo>
                  <a:lnTo>
                    <a:pt x="1292" y="2449"/>
                  </a:lnTo>
                  <a:lnTo>
                    <a:pt x="1378" y="2446"/>
                  </a:lnTo>
                  <a:lnTo>
                    <a:pt x="1462" y="2436"/>
                  </a:lnTo>
                  <a:lnTo>
                    <a:pt x="1545" y="2420"/>
                  </a:lnTo>
                  <a:lnTo>
                    <a:pt x="1624" y="2400"/>
                  </a:lnTo>
                  <a:lnTo>
                    <a:pt x="1702" y="2373"/>
                  </a:lnTo>
                  <a:lnTo>
                    <a:pt x="1777" y="2341"/>
                  </a:lnTo>
                  <a:lnTo>
                    <a:pt x="1850" y="2304"/>
                  </a:lnTo>
                  <a:lnTo>
                    <a:pt x="1920" y="2263"/>
                  </a:lnTo>
                  <a:lnTo>
                    <a:pt x="1986" y="2216"/>
                  </a:lnTo>
                  <a:lnTo>
                    <a:pt x="2048" y="2165"/>
                  </a:lnTo>
                  <a:lnTo>
                    <a:pt x="2107" y="2110"/>
                  </a:lnTo>
                  <a:lnTo>
                    <a:pt x="2162" y="2051"/>
                  </a:lnTo>
                  <a:lnTo>
                    <a:pt x="2212" y="1988"/>
                  </a:lnTo>
                  <a:lnTo>
                    <a:pt x="2259" y="1922"/>
                  </a:lnTo>
                  <a:lnTo>
                    <a:pt x="2300" y="1853"/>
                  </a:lnTo>
                  <a:lnTo>
                    <a:pt x="2337" y="1781"/>
                  </a:lnTo>
                  <a:lnTo>
                    <a:pt x="2369" y="1705"/>
                  </a:lnTo>
                  <a:lnTo>
                    <a:pt x="2396" y="1628"/>
                  </a:lnTo>
                  <a:lnTo>
                    <a:pt x="2417" y="1547"/>
                  </a:lnTo>
                  <a:lnTo>
                    <a:pt x="2432" y="1465"/>
                  </a:lnTo>
                  <a:lnTo>
                    <a:pt x="2441" y="1380"/>
                  </a:lnTo>
                  <a:lnTo>
                    <a:pt x="2444" y="1295"/>
                  </a:lnTo>
                  <a:lnTo>
                    <a:pt x="2441" y="1209"/>
                  </a:lnTo>
                  <a:lnTo>
                    <a:pt x="2432" y="1125"/>
                  </a:lnTo>
                  <a:lnTo>
                    <a:pt x="2417" y="1042"/>
                  </a:lnTo>
                  <a:lnTo>
                    <a:pt x="2396" y="962"/>
                  </a:lnTo>
                  <a:lnTo>
                    <a:pt x="2369" y="883"/>
                  </a:lnTo>
                  <a:lnTo>
                    <a:pt x="2337" y="809"/>
                  </a:lnTo>
                  <a:lnTo>
                    <a:pt x="2300" y="736"/>
                  </a:lnTo>
                  <a:lnTo>
                    <a:pt x="2259" y="666"/>
                  </a:lnTo>
                  <a:lnTo>
                    <a:pt x="2212" y="600"/>
                  </a:lnTo>
                  <a:lnTo>
                    <a:pt x="2162" y="538"/>
                  </a:lnTo>
                  <a:lnTo>
                    <a:pt x="2107" y="479"/>
                  </a:lnTo>
                  <a:lnTo>
                    <a:pt x="2048" y="424"/>
                  </a:lnTo>
                  <a:lnTo>
                    <a:pt x="1986" y="373"/>
                  </a:lnTo>
                  <a:lnTo>
                    <a:pt x="1920" y="327"/>
                  </a:lnTo>
                  <a:lnTo>
                    <a:pt x="1850" y="284"/>
                  </a:lnTo>
                  <a:lnTo>
                    <a:pt x="1777" y="248"/>
                  </a:lnTo>
                  <a:lnTo>
                    <a:pt x="1702" y="216"/>
                  </a:lnTo>
                  <a:lnTo>
                    <a:pt x="1624" y="190"/>
                  </a:lnTo>
                  <a:lnTo>
                    <a:pt x="1545" y="168"/>
                  </a:lnTo>
                  <a:lnTo>
                    <a:pt x="1462" y="152"/>
                  </a:lnTo>
                  <a:lnTo>
                    <a:pt x="1378" y="144"/>
                  </a:lnTo>
                  <a:lnTo>
                    <a:pt x="1292" y="141"/>
                  </a:lnTo>
                  <a:close/>
                  <a:moveTo>
                    <a:pt x="1292" y="0"/>
                  </a:moveTo>
                  <a:lnTo>
                    <a:pt x="1384" y="4"/>
                  </a:lnTo>
                  <a:lnTo>
                    <a:pt x="1475" y="14"/>
                  </a:lnTo>
                  <a:lnTo>
                    <a:pt x="1563" y="29"/>
                  </a:lnTo>
                  <a:lnTo>
                    <a:pt x="1650" y="51"/>
                  </a:lnTo>
                  <a:lnTo>
                    <a:pt x="1734" y="78"/>
                  </a:lnTo>
                  <a:lnTo>
                    <a:pt x="1814" y="111"/>
                  </a:lnTo>
                  <a:lnTo>
                    <a:pt x="1893" y="149"/>
                  </a:lnTo>
                  <a:lnTo>
                    <a:pt x="1969" y="193"/>
                  </a:lnTo>
                  <a:lnTo>
                    <a:pt x="2041" y="241"/>
                  </a:lnTo>
                  <a:lnTo>
                    <a:pt x="2109" y="293"/>
                  </a:lnTo>
                  <a:lnTo>
                    <a:pt x="2175" y="350"/>
                  </a:lnTo>
                  <a:lnTo>
                    <a:pt x="2235" y="411"/>
                  </a:lnTo>
                  <a:lnTo>
                    <a:pt x="2293" y="476"/>
                  </a:lnTo>
                  <a:lnTo>
                    <a:pt x="2345" y="545"/>
                  </a:lnTo>
                  <a:lnTo>
                    <a:pt x="2392" y="617"/>
                  </a:lnTo>
                  <a:lnTo>
                    <a:pt x="2436" y="693"/>
                  </a:lnTo>
                  <a:lnTo>
                    <a:pt x="2473" y="772"/>
                  </a:lnTo>
                  <a:lnTo>
                    <a:pt x="2506" y="852"/>
                  </a:lnTo>
                  <a:lnTo>
                    <a:pt x="2534" y="936"/>
                  </a:lnTo>
                  <a:lnTo>
                    <a:pt x="2555" y="1024"/>
                  </a:lnTo>
                  <a:lnTo>
                    <a:pt x="2571" y="1112"/>
                  </a:lnTo>
                  <a:lnTo>
                    <a:pt x="2580" y="1202"/>
                  </a:lnTo>
                  <a:lnTo>
                    <a:pt x="2584" y="1295"/>
                  </a:lnTo>
                  <a:lnTo>
                    <a:pt x="2580" y="1384"/>
                  </a:lnTo>
                  <a:lnTo>
                    <a:pt x="2572" y="1474"/>
                  </a:lnTo>
                  <a:lnTo>
                    <a:pt x="2557" y="1560"/>
                  </a:lnTo>
                  <a:lnTo>
                    <a:pt x="2536" y="1645"/>
                  </a:lnTo>
                  <a:lnTo>
                    <a:pt x="2510" y="1727"/>
                  </a:lnTo>
                  <a:lnTo>
                    <a:pt x="2478" y="1806"/>
                  </a:lnTo>
                  <a:lnTo>
                    <a:pt x="2442" y="1884"/>
                  </a:lnTo>
                  <a:lnTo>
                    <a:pt x="2401" y="1959"/>
                  </a:lnTo>
                  <a:lnTo>
                    <a:pt x="2355" y="2030"/>
                  </a:lnTo>
                  <a:lnTo>
                    <a:pt x="2304" y="2098"/>
                  </a:lnTo>
                  <a:lnTo>
                    <a:pt x="2250" y="2162"/>
                  </a:lnTo>
                  <a:lnTo>
                    <a:pt x="2192" y="2222"/>
                  </a:lnTo>
                  <a:lnTo>
                    <a:pt x="2129" y="2280"/>
                  </a:lnTo>
                  <a:lnTo>
                    <a:pt x="2063" y="2332"/>
                  </a:lnTo>
                  <a:lnTo>
                    <a:pt x="1993" y="2381"/>
                  </a:lnTo>
                  <a:lnTo>
                    <a:pt x="1921" y="2424"/>
                  </a:lnTo>
                  <a:lnTo>
                    <a:pt x="1845" y="2464"/>
                  </a:lnTo>
                  <a:lnTo>
                    <a:pt x="1767" y="2498"/>
                  </a:lnTo>
                  <a:lnTo>
                    <a:pt x="1767" y="2965"/>
                  </a:lnTo>
                  <a:lnTo>
                    <a:pt x="1763" y="3007"/>
                  </a:lnTo>
                  <a:lnTo>
                    <a:pt x="1754" y="3048"/>
                  </a:lnTo>
                  <a:lnTo>
                    <a:pt x="1739" y="3086"/>
                  </a:lnTo>
                  <a:lnTo>
                    <a:pt x="1720" y="3121"/>
                  </a:lnTo>
                  <a:lnTo>
                    <a:pt x="1696" y="3153"/>
                  </a:lnTo>
                  <a:lnTo>
                    <a:pt x="1667" y="3181"/>
                  </a:lnTo>
                  <a:lnTo>
                    <a:pt x="1634" y="3205"/>
                  </a:lnTo>
                  <a:lnTo>
                    <a:pt x="1599" y="3224"/>
                  </a:lnTo>
                  <a:lnTo>
                    <a:pt x="1560" y="3238"/>
                  </a:lnTo>
                  <a:lnTo>
                    <a:pt x="1519" y="3247"/>
                  </a:lnTo>
                  <a:lnTo>
                    <a:pt x="1519" y="3261"/>
                  </a:lnTo>
                  <a:lnTo>
                    <a:pt x="1516" y="3301"/>
                  </a:lnTo>
                  <a:lnTo>
                    <a:pt x="1506" y="3338"/>
                  </a:lnTo>
                  <a:lnTo>
                    <a:pt x="1493" y="3373"/>
                  </a:lnTo>
                  <a:lnTo>
                    <a:pt x="1472" y="3405"/>
                  </a:lnTo>
                  <a:lnTo>
                    <a:pt x="1448" y="3433"/>
                  </a:lnTo>
                  <a:lnTo>
                    <a:pt x="1420" y="3457"/>
                  </a:lnTo>
                  <a:lnTo>
                    <a:pt x="1388" y="3477"/>
                  </a:lnTo>
                  <a:lnTo>
                    <a:pt x="1353" y="3491"/>
                  </a:lnTo>
                  <a:lnTo>
                    <a:pt x="1316" y="3501"/>
                  </a:lnTo>
                  <a:lnTo>
                    <a:pt x="1277" y="3504"/>
                  </a:lnTo>
                  <a:lnTo>
                    <a:pt x="1238" y="3501"/>
                  </a:lnTo>
                  <a:lnTo>
                    <a:pt x="1200" y="3491"/>
                  </a:lnTo>
                  <a:lnTo>
                    <a:pt x="1165" y="3477"/>
                  </a:lnTo>
                  <a:lnTo>
                    <a:pt x="1135" y="3457"/>
                  </a:lnTo>
                  <a:lnTo>
                    <a:pt x="1106" y="3433"/>
                  </a:lnTo>
                  <a:lnTo>
                    <a:pt x="1081" y="3405"/>
                  </a:lnTo>
                  <a:lnTo>
                    <a:pt x="1062" y="3373"/>
                  </a:lnTo>
                  <a:lnTo>
                    <a:pt x="1047" y="3338"/>
                  </a:lnTo>
                  <a:lnTo>
                    <a:pt x="1038" y="3301"/>
                  </a:lnTo>
                  <a:lnTo>
                    <a:pt x="1035" y="3261"/>
                  </a:lnTo>
                  <a:lnTo>
                    <a:pt x="1035" y="3247"/>
                  </a:lnTo>
                  <a:lnTo>
                    <a:pt x="994" y="3238"/>
                  </a:lnTo>
                  <a:lnTo>
                    <a:pt x="956" y="3224"/>
                  </a:lnTo>
                  <a:lnTo>
                    <a:pt x="920" y="3205"/>
                  </a:lnTo>
                  <a:lnTo>
                    <a:pt x="887" y="3181"/>
                  </a:lnTo>
                  <a:lnTo>
                    <a:pt x="858" y="3153"/>
                  </a:lnTo>
                  <a:lnTo>
                    <a:pt x="834" y="3121"/>
                  </a:lnTo>
                  <a:lnTo>
                    <a:pt x="815" y="3086"/>
                  </a:lnTo>
                  <a:lnTo>
                    <a:pt x="800" y="3048"/>
                  </a:lnTo>
                  <a:lnTo>
                    <a:pt x="790" y="3007"/>
                  </a:lnTo>
                  <a:lnTo>
                    <a:pt x="787" y="2965"/>
                  </a:lnTo>
                  <a:lnTo>
                    <a:pt x="787" y="2485"/>
                  </a:lnTo>
                  <a:lnTo>
                    <a:pt x="708" y="2448"/>
                  </a:lnTo>
                  <a:lnTo>
                    <a:pt x="630" y="2405"/>
                  </a:lnTo>
                  <a:lnTo>
                    <a:pt x="557" y="2357"/>
                  </a:lnTo>
                  <a:lnTo>
                    <a:pt x="487" y="2305"/>
                  </a:lnTo>
                  <a:lnTo>
                    <a:pt x="420" y="2248"/>
                  </a:lnTo>
                  <a:lnTo>
                    <a:pt x="357" y="2186"/>
                  </a:lnTo>
                  <a:lnTo>
                    <a:pt x="300" y="2121"/>
                  </a:lnTo>
                  <a:lnTo>
                    <a:pt x="245" y="2052"/>
                  </a:lnTo>
                  <a:lnTo>
                    <a:pt x="197" y="1980"/>
                  </a:lnTo>
                  <a:lnTo>
                    <a:pt x="152" y="1903"/>
                  </a:lnTo>
                  <a:lnTo>
                    <a:pt x="114" y="1823"/>
                  </a:lnTo>
                  <a:lnTo>
                    <a:pt x="80" y="1742"/>
                  </a:lnTo>
                  <a:lnTo>
                    <a:pt x="52" y="1656"/>
                  </a:lnTo>
                  <a:lnTo>
                    <a:pt x="30" y="1569"/>
                  </a:lnTo>
                  <a:lnTo>
                    <a:pt x="13" y="1480"/>
                  </a:lnTo>
                  <a:lnTo>
                    <a:pt x="3" y="1387"/>
                  </a:lnTo>
                  <a:lnTo>
                    <a:pt x="0" y="1295"/>
                  </a:lnTo>
                  <a:lnTo>
                    <a:pt x="3" y="1202"/>
                  </a:lnTo>
                  <a:lnTo>
                    <a:pt x="13" y="1112"/>
                  </a:lnTo>
                  <a:lnTo>
                    <a:pt x="29" y="1024"/>
                  </a:lnTo>
                  <a:lnTo>
                    <a:pt x="50" y="936"/>
                  </a:lnTo>
                  <a:lnTo>
                    <a:pt x="78" y="852"/>
                  </a:lnTo>
                  <a:lnTo>
                    <a:pt x="110" y="772"/>
                  </a:lnTo>
                  <a:lnTo>
                    <a:pt x="149" y="693"/>
                  </a:lnTo>
                  <a:lnTo>
                    <a:pt x="191" y="617"/>
                  </a:lnTo>
                  <a:lnTo>
                    <a:pt x="239" y="545"/>
                  </a:lnTo>
                  <a:lnTo>
                    <a:pt x="292" y="476"/>
                  </a:lnTo>
                  <a:lnTo>
                    <a:pt x="348" y="411"/>
                  </a:lnTo>
                  <a:lnTo>
                    <a:pt x="410" y="350"/>
                  </a:lnTo>
                  <a:lnTo>
                    <a:pt x="475" y="293"/>
                  </a:lnTo>
                  <a:lnTo>
                    <a:pt x="544" y="241"/>
                  </a:lnTo>
                  <a:lnTo>
                    <a:pt x="615" y="193"/>
                  </a:lnTo>
                  <a:lnTo>
                    <a:pt x="691" y="149"/>
                  </a:lnTo>
                  <a:lnTo>
                    <a:pt x="769" y="111"/>
                  </a:lnTo>
                  <a:lnTo>
                    <a:pt x="851" y="78"/>
                  </a:lnTo>
                  <a:lnTo>
                    <a:pt x="935" y="51"/>
                  </a:lnTo>
                  <a:lnTo>
                    <a:pt x="1021" y="29"/>
                  </a:lnTo>
                  <a:lnTo>
                    <a:pt x="1109" y="14"/>
                  </a:lnTo>
                  <a:lnTo>
                    <a:pt x="1199" y="4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29">
              <a:extLst>
                <a:ext uri="{FF2B5EF4-FFF2-40B4-BE49-F238E27FC236}">
                  <a16:creationId xmlns:a16="http://schemas.microsoft.com/office/drawing/2014/main" id="{F7480AF1-699D-9C1D-D073-4CC8B5E0B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4572000"/>
              <a:ext cx="23813" cy="28575"/>
            </a:xfrm>
            <a:custGeom>
              <a:avLst/>
              <a:gdLst>
                <a:gd name="T0" fmla="*/ 76 w 149"/>
                <a:gd name="T1" fmla="*/ 0 h 185"/>
                <a:gd name="T2" fmla="*/ 95 w 149"/>
                <a:gd name="T3" fmla="*/ 2 h 185"/>
                <a:gd name="T4" fmla="*/ 112 w 149"/>
                <a:gd name="T5" fmla="*/ 8 h 185"/>
                <a:gd name="T6" fmla="*/ 127 w 149"/>
                <a:gd name="T7" fmla="*/ 19 h 185"/>
                <a:gd name="T8" fmla="*/ 138 w 149"/>
                <a:gd name="T9" fmla="*/ 33 h 185"/>
                <a:gd name="T10" fmla="*/ 146 w 149"/>
                <a:gd name="T11" fmla="*/ 49 h 185"/>
                <a:gd name="T12" fmla="*/ 149 w 149"/>
                <a:gd name="T13" fmla="*/ 66 h 185"/>
                <a:gd name="T14" fmla="*/ 148 w 149"/>
                <a:gd name="T15" fmla="*/ 85 h 185"/>
                <a:gd name="T16" fmla="*/ 137 w 149"/>
                <a:gd name="T17" fmla="*/ 130 h 185"/>
                <a:gd name="T18" fmla="*/ 131 w 149"/>
                <a:gd name="T19" fmla="*/ 148 h 185"/>
                <a:gd name="T20" fmla="*/ 119 w 149"/>
                <a:gd name="T21" fmla="*/ 164 h 185"/>
                <a:gd name="T22" fmla="*/ 105 w 149"/>
                <a:gd name="T23" fmla="*/ 174 h 185"/>
                <a:gd name="T24" fmla="*/ 88 w 149"/>
                <a:gd name="T25" fmla="*/ 182 h 185"/>
                <a:gd name="T26" fmla="*/ 69 w 149"/>
                <a:gd name="T27" fmla="*/ 185 h 185"/>
                <a:gd name="T28" fmla="*/ 62 w 149"/>
                <a:gd name="T29" fmla="*/ 184 h 185"/>
                <a:gd name="T30" fmla="*/ 54 w 149"/>
                <a:gd name="T31" fmla="*/ 183 h 185"/>
                <a:gd name="T32" fmla="*/ 36 w 149"/>
                <a:gd name="T33" fmla="*/ 177 h 185"/>
                <a:gd name="T34" fmla="*/ 21 w 149"/>
                <a:gd name="T35" fmla="*/ 166 h 185"/>
                <a:gd name="T36" fmla="*/ 11 w 149"/>
                <a:gd name="T37" fmla="*/ 152 h 185"/>
                <a:gd name="T38" fmla="*/ 3 w 149"/>
                <a:gd name="T39" fmla="*/ 136 h 185"/>
                <a:gd name="T40" fmla="*/ 0 w 149"/>
                <a:gd name="T41" fmla="*/ 118 h 185"/>
                <a:gd name="T42" fmla="*/ 1 w 149"/>
                <a:gd name="T43" fmla="*/ 100 h 185"/>
                <a:gd name="T44" fmla="*/ 12 w 149"/>
                <a:gd name="T45" fmla="*/ 54 h 185"/>
                <a:gd name="T46" fmla="*/ 18 w 149"/>
                <a:gd name="T47" fmla="*/ 37 h 185"/>
                <a:gd name="T48" fmla="*/ 28 w 149"/>
                <a:gd name="T49" fmla="*/ 22 h 185"/>
                <a:gd name="T50" fmla="*/ 42 w 149"/>
                <a:gd name="T51" fmla="*/ 11 h 185"/>
                <a:gd name="T52" fmla="*/ 59 w 149"/>
                <a:gd name="T53" fmla="*/ 3 h 185"/>
                <a:gd name="T54" fmla="*/ 76 w 149"/>
                <a:gd name="T5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185">
                  <a:moveTo>
                    <a:pt x="76" y="0"/>
                  </a:moveTo>
                  <a:lnTo>
                    <a:pt x="95" y="2"/>
                  </a:lnTo>
                  <a:lnTo>
                    <a:pt x="112" y="8"/>
                  </a:lnTo>
                  <a:lnTo>
                    <a:pt x="127" y="19"/>
                  </a:lnTo>
                  <a:lnTo>
                    <a:pt x="138" y="33"/>
                  </a:lnTo>
                  <a:lnTo>
                    <a:pt x="146" y="49"/>
                  </a:lnTo>
                  <a:lnTo>
                    <a:pt x="149" y="66"/>
                  </a:lnTo>
                  <a:lnTo>
                    <a:pt x="148" y="85"/>
                  </a:lnTo>
                  <a:lnTo>
                    <a:pt x="137" y="130"/>
                  </a:lnTo>
                  <a:lnTo>
                    <a:pt x="131" y="148"/>
                  </a:lnTo>
                  <a:lnTo>
                    <a:pt x="119" y="164"/>
                  </a:lnTo>
                  <a:lnTo>
                    <a:pt x="105" y="174"/>
                  </a:lnTo>
                  <a:lnTo>
                    <a:pt x="88" y="182"/>
                  </a:lnTo>
                  <a:lnTo>
                    <a:pt x="69" y="185"/>
                  </a:lnTo>
                  <a:lnTo>
                    <a:pt x="62" y="184"/>
                  </a:lnTo>
                  <a:lnTo>
                    <a:pt x="54" y="183"/>
                  </a:lnTo>
                  <a:lnTo>
                    <a:pt x="36" y="177"/>
                  </a:lnTo>
                  <a:lnTo>
                    <a:pt x="21" y="166"/>
                  </a:lnTo>
                  <a:lnTo>
                    <a:pt x="11" y="152"/>
                  </a:lnTo>
                  <a:lnTo>
                    <a:pt x="3" y="136"/>
                  </a:lnTo>
                  <a:lnTo>
                    <a:pt x="0" y="118"/>
                  </a:lnTo>
                  <a:lnTo>
                    <a:pt x="1" y="100"/>
                  </a:lnTo>
                  <a:lnTo>
                    <a:pt x="12" y="54"/>
                  </a:lnTo>
                  <a:lnTo>
                    <a:pt x="18" y="37"/>
                  </a:lnTo>
                  <a:lnTo>
                    <a:pt x="28" y="22"/>
                  </a:lnTo>
                  <a:lnTo>
                    <a:pt x="42" y="11"/>
                  </a:lnTo>
                  <a:lnTo>
                    <a:pt x="59" y="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 Box 13">
            <a:extLst>
              <a:ext uri="{FF2B5EF4-FFF2-40B4-BE49-F238E27FC236}">
                <a16:creationId xmlns:a16="http://schemas.microsoft.com/office/drawing/2014/main" id="{F870D9F7-4CF8-A00D-A4C2-181611FB0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336" y="1749317"/>
            <a:ext cx="3695265" cy="206210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La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croissance des bactéries nitrifiantes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est le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paramètre limitant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dans un bassin à boue activée traitant le carbone et l’azote.</a:t>
            </a: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Elle est qui plus est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fortement impactée par les températures froides.</a:t>
            </a:r>
            <a:endParaRPr lang="fr-FR" sz="1600" b="1" dirty="0">
              <a:solidFill>
                <a:schemeClr val="accent5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5B2619-FB53-788E-7CE3-56824E95C230}"/>
              </a:ext>
            </a:extLst>
          </p:cNvPr>
          <p:cNvSpPr txBox="1"/>
          <p:nvPr/>
        </p:nvSpPr>
        <p:spPr>
          <a:xfrm>
            <a:off x="-15679" y="4807038"/>
            <a:ext cx="3568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</a:rPr>
              <a:t>Source: </a:t>
            </a:r>
            <a:r>
              <a:rPr lang="fr-FR" sz="1400" dirty="0" err="1">
                <a:latin typeface="Arial" panose="020B0604020202020204" pitchFamily="34" charset="0"/>
              </a:rPr>
              <a:t>Siedlungswasserwirtschaft</a:t>
            </a:r>
            <a:r>
              <a:rPr lang="fr-FR" sz="1400" dirty="0">
                <a:latin typeface="Arial" panose="020B0604020202020204" pitchFamily="34" charset="0"/>
              </a:rPr>
              <a:t> (</a:t>
            </a:r>
            <a:r>
              <a:rPr lang="fr-FR" sz="1400" dirty="0" err="1">
                <a:latin typeface="Arial" panose="020B0604020202020204" pitchFamily="34" charset="0"/>
              </a:rPr>
              <a:t>Gujer</a:t>
            </a:r>
            <a:r>
              <a:rPr lang="fr-FR" sz="1400" dirty="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1146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4C4186-E8DE-C890-0E5D-9CC02D3B5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b="0" i="1" dirty="0"/>
              <a:t>Calcul du temps de division cellulaire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0B6D28-962E-38D7-ADD2-F55923D6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95F3D3-A8E4-6EA0-212B-2C0EE04E345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492A9-5D5E-FBC3-96FA-F1EAC9FE5845}"/>
              </a:ext>
            </a:extLst>
          </p:cNvPr>
          <p:cNvSpPr txBox="1"/>
          <p:nvPr/>
        </p:nvSpPr>
        <p:spPr>
          <a:xfrm>
            <a:off x="1115616" y="1936206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</a:rPr>
              <a:t>Calculer le </a:t>
            </a:r>
            <a:r>
              <a:rPr lang="fr-FR" sz="2000" b="1" dirty="0">
                <a:latin typeface="Arial" panose="020B0604020202020204" pitchFamily="34" charset="0"/>
              </a:rPr>
              <a:t>temps de division cellulaire </a:t>
            </a:r>
            <a:r>
              <a:rPr lang="fr-FR" sz="2000" dirty="0">
                <a:latin typeface="Arial" panose="020B0604020202020204" pitchFamily="34" charset="0"/>
              </a:rPr>
              <a:t>des bactéries responsables de l’élimination de la DBO ou de la nitrification à </a:t>
            </a:r>
            <a:r>
              <a:rPr lang="fr-FR" sz="2000" b="1" dirty="0">
                <a:latin typeface="Arial" panose="020B0604020202020204" pitchFamily="34" charset="0"/>
              </a:rPr>
              <a:t>10°C</a:t>
            </a:r>
          </a:p>
        </p:txBody>
      </p:sp>
    </p:spTree>
    <p:extLst>
      <p:ext uri="{BB962C8B-B14F-4D97-AF65-F5344CB8AC3E}">
        <p14:creationId xmlns:p14="http://schemas.microsoft.com/office/powerpoint/2010/main" val="2024291420"/>
      </p:ext>
    </p:extLst>
  </p:cSld>
  <p:clrMapOvr>
    <a:masterClrMapping/>
  </p:clrMapOvr>
</p:sld>
</file>

<file path=ppt/theme/theme1.xml><?xml version="1.0" encoding="utf-8"?>
<a:theme xmlns:a="http://schemas.openxmlformats.org/drawingml/2006/main" name="RWB_Groupe">
  <a:themeElements>
    <a:clrScheme name="RWB_2021">
      <a:dk1>
        <a:sysClr val="windowText" lastClr="000000"/>
      </a:dk1>
      <a:lt1>
        <a:sysClr val="window" lastClr="FFFFFF"/>
      </a:lt1>
      <a:dk2>
        <a:srgbClr val="597A3D"/>
      </a:dk2>
      <a:lt2>
        <a:srgbClr val="EEECE1"/>
      </a:lt2>
      <a:accent1>
        <a:srgbClr val="30546B"/>
      </a:accent1>
      <a:accent2>
        <a:srgbClr val="4AAFD5"/>
      </a:accent2>
      <a:accent3>
        <a:srgbClr val="F7AA37"/>
      </a:accent3>
      <a:accent4>
        <a:srgbClr val="A0C866"/>
      </a:accent4>
      <a:accent5>
        <a:srgbClr val="E3A27C"/>
      </a:accent5>
      <a:accent6>
        <a:srgbClr val="B4904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0J000_presentation_powerpoint_Porrentruy000" id="{E511C423-89E9-411B-9991-E6EE9BB427EB}" vid="{7D4D2769-9A68-4C88-8D8C-BBD80536F9F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21J035_Expertise_unité_UF_Lignières</Template>
  <TotalTime>61027</TotalTime>
  <Words>4089</Words>
  <Application>Microsoft Macintosh PowerPoint</Application>
  <PresentationFormat>On-screen Show (16:9)</PresentationFormat>
  <Paragraphs>748</Paragraphs>
  <Slides>48</Slides>
  <Notes>10</Notes>
  <HiddenSlides>2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Arial Narrow</vt:lpstr>
      <vt:lpstr>Calibri</vt:lpstr>
      <vt:lpstr>RWB_Groupe</vt:lpstr>
      <vt:lpstr>Photo Editor Photo</vt:lpstr>
      <vt:lpstr>PowerPoint Presentation</vt:lpstr>
      <vt:lpstr>Feuille de route « Traitements des ERUs »</vt:lpstr>
      <vt:lpstr>Approches de dimensionnement</vt:lpstr>
      <vt:lpstr>Pourquoi dimensionner avec l’âge de boue (θx) ?</vt:lpstr>
      <vt:lpstr>Cycle simplifié de l’azote dans l’eau</vt:lpstr>
      <vt:lpstr>Aspect cinétique de la croissance bactérienne</vt:lpstr>
      <vt:lpstr>Taux de croissance des bactéries</vt:lpstr>
      <vt:lpstr>Taux de croissance des bactéries nitrifiantes Influence des conditions environnementales de croissance</vt:lpstr>
      <vt:lpstr>Exercice</vt:lpstr>
      <vt:lpstr>Taux de croissance des bactéries</vt:lpstr>
      <vt:lpstr>Principe de base du dimensionnement</vt:lpstr>
      <vt:lpstr>Croissance bactérienne réacteur sans recirculation (chemostat)</vt:lpstr>
      <vt:lpstr>EXERCICE 1. Chemostat et nitrification</vt:lpstr>
      <vt:lpstr>Croissance bactérienne réacteur avec recirculation</vt:lpstr>
      <vt:lpstr>Âge de boue (θx) Le paramètre du dimensionnement !</vt:lpstr>
      <vt:lpstr>Facteur de sureté (FS) Valeurs typiques</vt:lpstr>
      <vt:lpstr>Facteur de sureté (FS) Définition</vt:lpstr>
      <vt:lpstr>Facteur de sureté (FS) Ça sert à quoi ? </vt:lpstr>
      <vt:lpstr>La nitrification Dimensionnement</vt:lpstr>
      <vt:lpstr>EXERCICE 2. STEP avec nitrification</vt:lpstr>
      <vt:lpstr>CORRECTION 2. STEP avec nitrification</vt:lpstr>
      <vt:lpstr>Demande en oxygène (DO) Dimensionnement</vt:lpstr>
      <vt:lpstr>Attention à l’alcalinité !!!</vt:lpstr>
      <vt:lpstr>Feuille de route « Traitements des ERUs »</vt:lpstr>
      <vt:lpstr>Nitrate en sortie du bassin à boue activée</vt:lpstr>
      <vt:lpstr>Feuille de route « Traitements des ERUs »</vt:lpstr>
      <vt:lpstr>Dépassement des apports d’azote en Suisse en 2015</vt:lpstr>
      <vt:lpstr>Eutrophisation des estuaires marins</vt:lpstr>
      <vt:lpstr>Cycle simplifié de l’azote dans l’eau</vt:lpstr>
      <vt:lpstr>Dénitrification</vt:lpstr>
      <vt:lpstr>Bassin à boue activée Nitrification/Dénitrification</vt:lpstr>
      <vt:lpstr>Bassin à boue activée Nitrification/Dénitrification</vt:lpstr>
      <vt:lpstr>Attention à l’agitation / aération dans le bassin anoxique !</vt:lpstr>
      <vt:lpstr>Bassin dénitrification Dimensionnement</vt:lpstr>
      <vt:lpstr>EXERCICE 1. Bassin de nitrification et dénitrification</vt:lpstr>
      <vt:lpstr>CORRECTION 1. Bassin de nitrification et dénitrification</vt:lpstr>
      <vt:lpstr>CORRECTION 1. Bassin de nitrification et dénitrification</vt:lpstr>
      <vt:lpstr>Synthèse des besoins des traitements biologiques</vt:lpstr>
      <vt:lpstr>Déphosphatation chimique dans le bassin à BA</vt:lpstr>
      <vt:lpstr>Déphosphatation chimique dans le bassin à BA</vt:lpstr>
      <vt:lpstr>Autres procédés biologiques Bioréacteur à membrane</vt:lpstr>
      <vt:lpstr>Membrane Aerated Biofilm Reactor</vt:lpstr>
      <vt:lpstr>Autres procédés biologiques Boues granulaires</vt:lpstr>
      <vt:lpstr>Réacteurs de type biofilm</vt:lpstr>
      <vt:lpstr>Autres procédés biologiques MBBR Moving Bed Biofilm Reactor</vt:lpstr>
      <vt:lpstr>Autres procédés biologiques Moving Bed Biofilm Reactor</vt:lpstr>
      <vt:lpstr>Autres procédés biologiques Biofiltres</vt:lpstr>
      <vt:lpstr>Réacteurs de type biofilm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Merle Tony</dc:creator>
  <cp:lastModifiedBy>Derlon, Nicolas</cp:lastModifiedBy>
  <cp:revision>241</cp:revision>
  <cp:lastPrinted>2022-02-23T10:55:50Z</cp:lastPrinted>
  <dcterms:created xsi:type="dcterms:W3CDTF">2021-07-14T07:02:33Z</dcterms:created>
  <dcterms:modified xsi:type="dcterms:W3CDTF">2025-12-18T08:12:25Z</dcterms:modified>
</cp:coreProperties>
</file>