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77" r:id="rId10"/>
    <p:sldId id="268" r:id="rId11"/>
    <p:sldId id="276" r:id="rId12"/>
    <p:sldId id="272" r:id="rId13"/>
    <p:sldId id="269" r:id="rId14"/>
    <p:sldId id="278" r:id="rId15"/>
    <p:sldId id="273" r:id="rId16"/>
    <p:sldId id="275" r:id="rId17"/>
    <p:sldId id="274" r:id="rId18"/>
    <p:sldId id="270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mann, Michael" initials="mih" lastIdx="8" clrIdx="0">
    <p:extLst>
      <p:ext uri="{19B8F6BF-5375-455C-9EA6-DF929625EA0E}">
        <p15:presenceInfo xmlns:p15="http://schemas.microsoft.com/office/powerpoint/2012/main" userId="Hagmann, Micha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C3C"/>
    <a:srgbClr val="00814C"/>
    <a:srgbClr val="29A549"/>
    <a:srgbClr val="90DFAF"/>
    <a:srgbClr val="5088B2"/>
    <a:srgbClr val="302045"/>
    <a:srgbClr val="8C072F"/>
    <a:srgbClr val="575756"/>
    <a:srgbClr val="8C074A"/>
    <a:srgbClr val="FCE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595" autoAdjust="0"/>
  </p:normalViewPr>
  <p:slideViewPr>
    <p:cSldViewPr snapToGrid="0">
      <p:cViewPr varScale="1">
        <p:scale>
          <a:sx n="98" d="100"/>
          <a:sy n="98" d="100"/>
        </p:scale>
        <p:origin x="45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2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F174DF0-940E-DCE7-8E06-D46B42C35F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07B7AB-DB11-D324-C070-15463C02F5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75A81-8BE6-48CD-A634-D7CF321A6AA0}" type="datetimeFigureOut">
              <a:rPr lang="de-CH" smtClean="0"/>
              <a:t>30.09.2025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257C8F-F9FC-2F90-DE53-198F039AB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06E785-7422-A003-7E0E-C1FA6F361D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8A37A-D41E-4492-8792-8E74E920E03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2891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EB70D-5C08-E94B-8616-596020EA6135}" type="datetimeFigureOut">
              <a:rPr lang="de-DE" smtClean="0"/>
              <a:t>30.09.2025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86FE-7BF0-584F-B1AA-DDC75D02B31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23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340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4CE23-81E6-2A00-FCB2-33EC77D4A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9DBE4A-39E2-C397-4998-918869628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D7E98A-5894-6D94-6AC9-C62A095FF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16E0A-4150-9FC9-E18B-5FCEE7F77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15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161AF-5D38-EBF5-C7D6-12278DAC6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62D08-A13C-8292-975B-97C414C8A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DB867B-43E1-0707-43B1-E0FFA16F3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51BC-7CD5-0450-CE8E-1F4EDFEFE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13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12559-17A1-13A8-80EF-FB3A283B5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EF3F91-6CBA-7C1A-C463-CC27FDFF8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24C9E3-14BA-4F98-A8D8-AE879FA74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F7AEF-F180-1233-4D08-085044AEE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4919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8A1B2-6FDE-C9AA-FEFD-034A73DFE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E159FC-EAA4-356D-A980-E32FBE7413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BD7D9A-4DA6-4714-1518-9C9B276B5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8E7C0-A5AD-60FC-FD06-BCE20508A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84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74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06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85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EE069-C79B-9F23-9E75-987D18C01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7B054-6E54-1687-9B47-1B613A7AE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4A499-D5C7-148A-236C-2FA216AE5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F14CF-6767-9DDD-F4ED-1F09AE056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208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312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DF72D-0523-E18F-F5BB-00B2DF320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E7072-C092-2F4E-712F-789A862C5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FCB606-9A75-EB3F-417C-D1E2BB2DF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3FA9-B44E-100A-00FE-ABD023374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47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5F508-6FD7-58AF-2E7B-18E418A8F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7AB517-6956-3512-9B04-48E0C4A971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9CC4F-494B-C64D-2BF0-2A83F4964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58B35-44EF-761B-2E10-7F53FF942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8835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23DD6-8F6C-A435-727D-2A20AF77C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6744F1-5F04-C697-80B3-AEE274441D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51CE5-40AB-CC46-959B-C50796112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CB463-5D69-0B9F-DA83-AC41EE68D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19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image_870x9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F47D4A5-16F5-7E5D-B08B-79755E33364B}"/>
              </a:ext>
            </a:extLst>
          </p:cNvPr>
          <p:cNvSpPr/>
          <p:nvPr userDrawn="1"/>
        </p:nvSpPr>
        <p:spPr>
          <a:xfrm>
            <a:off x="-12192" y="2158640"/>
            <a:ext cx="4125508" cy="2997054"/>
          </a:xfrm>
          <a:custGeom>
            <a:avLst/>
            <a:gdLst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4113316 w 4113316"/>
              <a:gd name="connsiteY2" fmla="*/ 2984861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3377046 w 4113316"/>
              <a:gd name="connsiteY2" fmla="*/ 2978924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0 w 4113316"/>
              <a:gd name="connsiteY4" fmla="*/ 0 h 2984862"/>
              <a:gd name="connsiteX0" fmla="*/ 0 w 4131604"/>
              <a:gd name="connsiteY0" fmla="*/ 0 h 2984862"/>
              <a:gd name="connsiteX1" fmla="*/ 4131604 w 4131604"/>
              <a:gd name="connsiteY1" fmla="*/ 0 h 2984862"/>
              <a:gd name="connsiteX2" fmla="*/ 3769407 w 4131604"/>
              <a:gd name="connsiteY2" fmla="*/ 2984862 h 2984862"/>
              <a:gd name="connsiteX3" fmla="*/ 18288 w 4131604"/>
              <a:gd name="connsiteY3" fmla="*/ 2984861 h 2984862"/>
              <a:gd name="connsiteX4" fmla="*/ 0 w 4131604"/>
              <a:gd name="connsiteY4" fmla="*/ 0 h 2984862"/>
              <a:gd name="connsiteX0" fmla="*/ 0 w 4131604"/>
              <a:gd name="connsiteY0" fmla="*/ 0 h 2997053"/>
              <a:gd name="connsiteX1" fmla="*/ 4131604 w 4131604"/>
              <a:gd name="connsiteY1" fmla="*/ 0 h 2997053"/>
              <a:gd name="connsiteX2" fmla="*/ 3769407 w 4131604"/>
              <a:gd name="connsiteY2" fmla="*/ 2984862 h 2997053"/>
              <a:gd name="connsiteX3" fmla="*/ 6096 w 4131604"/>
              <a:gd name="connsiteY3" fmla="*/ 2997053 h 2997053"/>
              <a:gd name="connsiteX4" fmla="*/ 0 w 4131604"/>
              <a:gd name="connsiteY4" fmla="*/ 0 h 2997053"/>
              <a:gd name="connsiteX0" fmla="*/ 0 w 4131604"/>
              <a:gd name="connsiteY0" fmla="*/ 0 h 2997054"/>
              <a:gd name="connsiteX1" fmla="*/ 4131604 w 4131604"/>
              <a:gd name="connsiteY1" fmla="*/ 0 h 2997054"/>
              <a:gd name="connsiteX2" fmla="*/ 3769407 w 4131604"/>
              <a:gd name="connsiteY2" fmla="*/ 2997054 h 2997054"/>
              <a:gd name="connsiteX3" fmla="*/ 6096 w 4131604"/>
              <a:gd name="connsiteY3" fmla="*/ 2997053 h 2997054"/>
              <a:gd name="connsiteX4" fmla="*/ 0 w 4131604"/>
              <a:gd name="connsiteY4" fmla="*/ 0 h 2997054"/>
              <a:gd name="connsiteX0" fmla="*/ 3048 w 4125508"/>
              <a:gd name="connsiteY0" fmla="*/ 0 h 2997054"/>
              <a:gd name="connsiteX1" fmla="*/ 4125508 w 4125508"/>
              <a:gd name="connsiteY1" fmla="*/ 0 h 2997054"/>
              <a:gd name="connsiteX2" fmla="*/ 3763311 w 4125508"/>
              <a:gd name="connsiteY2" fmla="*/ 2997054 h 2997054"/>
              <a:gd name="connsiteX3" fmla="*/ 0 w 4125508"/>
              <a:gd name="connsiteY3" fmla="*/ 2997053 h 2997054"/>
              <a:gd name="connsiteX4" fmla="*/ 3048 w 4125508"/>
              <a:gd name="connsiteY4" fmla="*/ 0 h 299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508" h="2997054">
                <a:moveTo>
                  <a:pt x="3048" y="0"/>
                </a:moveTo>
                <a:lnTo>
                  <a:pt x="4125508" y="0"/>
                </a:lnTo>
                <a:lnTo>
                  <a:pt x="3763311" y="2997054"/>
                </a:lnTo>
                <a:lnTo>
                  <a:pt x="0" y="2997053"/>
                </a:lnTo>
                <a:lnTo>
                  <a:pt x="3048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C156F0-4BCC-E894-F235-BB8B629E97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5339" y="2157005"/>
            <a:ext cx="4058007" cy="990159"/>
          </a:xfrm>
        </p:spPr>
        <p:txBody>
          <a:bodyPr anchor="t" anchorCtr="0">
            <a:noAutofit/>
          </a:bodyPr>
          <a:lstStyle>
            <a:lvl1pPr algn="l">
              <a:defRPr sz="2300">
                <a:solidFill>
                  <a:srgbClr val="BE0000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C65F1F-DA38-627A-DC2E-25C0B33C8D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481" y="362222"/>
            <a:ext cx="2596865" cy="69195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50A58DF-93FC-30F9-BB3D-84CDED4C50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188" y="4421189"/>
            <a:ext cx="4058158" cy="198782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5 September 2023 </a:t>
            </a:r>
            <a:r>
              <a:rPr lang="de-DE" dirty="0"/>
              <a:t>–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presenting</a:t>
            </a:r>
            <a:r>
              <a:rPr lang="de-DE" dirty="0"/>
              <a:t> </a:t>
            </a:r>
            <a:r>
              <a:rPr lang="de-DE" dirty="0" err="1"/>
              <a:t>person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F6874141-5790-69FB-EBED-CB244A6329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0439" y="767320"/>
            <a:ext cx="4133755" cy="4388374"/>
          </a:xfrm>
          <a:custGeom>
            <a:avLst/>
            <a:gdLst>
              <a:gd name="connsiteX0" fmla="*/ 0 w 4113213"/>
              <a:gd name="connsiteY0" fmla="*/ 0 h 4378325"/>
              <a:gd name="connsiteX1" fmla="*/ 4113213 w 4113213"/>
              <a:gd name="connsiteY1" fmla="*/ 0 h 4378325"/>
              <a:gd name="connsiteX2" fmla="*/ 4113213 w 4113213"/>
              <a:gd name="connsiteY2" fmla="*/ 4378325 h 4378325"/>
              <a:gd name="connsiteX3" fmla="*/ 0 w 4113213"/>
              <a:gd name="connsiteY3" fmla="*/ 4378325 h 4378325"/>
              <a:gd name="connsiteX4" fmla="*/ 0 w 4113213"/>
              <a:gd name="connsiteY4" fmla="*/ 0 h 4378325"/>
              <a:gd name="connsiteX0" fmla="*/ 0 w 4113213"/>
              <a:gd name="connsiteY0" fmla="*/ 0 h 4378325"/>
              <a:gd name="connsiteX1" fmla="*/ 4113213 w 4113213"/>
              <a:gd name="connsiteY1" fmla="*/ 0 h 4378325"/>
              <a:gd name="connsiteX2" fmla="*/ 3581198 w 4113213"/>
              <a:gd name="connsiteY2" fmla="*/ 4378325 h 4378325"/>
              <a:gd name="connsiteX3" fmla="*/ 0 w 4113213"/>
              <a:gd name="connsiteY3" fmla="*/ 4378325 h 4378325"/>
              <a:gd name="connsiteX4" fmla="*/ 0 w 4113213"/>
              <a:gd name="connsiteY4" fmla="*/ 0 h 4378325"/>
              <a:gd name="connsiteX0" fmla="*/ 0 w 4123261"/>
              <a:gd name="connsiteY0" fmla="*/ 0 h 4378325"/>
              <a:gd name="connsiteX1" fmla="*/ 4123261 w 4123261"/>
              <a:gd name="connsiteY1" fmla="*/ 0 h 4378325"/>
              <a:gd name="connsiteX2" fmla="*/ 3591246 w 4123261"/>
              <a:gd name="connsiteY2" fmla="*/ 4378325 h 4378325"/>
              <a:gd name="connsiteX3" fmla="*/ 10048 w 4123261"/>
              <a:gd name="connsiteY3" fmla="*/ 4378325 h 4378325"/>
              <a:gd name="connsiteX4" fmla="*/ 0 w 4123261"/>
              <a:gd name="connsiteY4" fmla="*/ 0 h 4378325"/>
              <a:gd name="connsiteX0" fmla="*/ 5633 w 4128894"/>
              <a:gd name="connsiteY0" fmla="*/ 0 h 4378325"/>
              <a:gd name="connsiteX1" fmla="*/ 4128894 w 4128894"/>
              <a:gd name="connsiteY1" fmla="*/ 0 h 4378325"/>
              <a:gd name="connsiteX2" fmla="*/ 3596879 w 4128894"/>
              <a:gd name="connsiteY2" fmla="*/ 4378325 h 4378325"/>
              <a:gd name="connsiteX3" fmla="*/ 608 w 4128894"/>
              <a:gd name="connsiteY3" fmla="*/ 4378325 h 4378325"/>
              <a:gd name="connsiteX4" fmla="*/ 5633 w 4128894"/>
              <a:gd name="connsiteY4" fmla="*/ 0 h 4378325"/>
              <a:gd name="connsiteX0" fmla="*/ 10494 w 4133755"/>
              <a:gd name="connsiteY0" fmla="*/ 0 h 4388373"/>
              <a:gd name="connsiteX1" fmla="*/ 4133755 w 4133755"/>
              <a:gd name="connsiteY1" fmla="*/ 0 h 4388373"/>
              <a:gd name="connsiteX2" fmla="*/ 3601740 w 4133755"/>
              <a:gd name="connsiteY2" fmla="*/ 4378325 h 4388373"/>
              <a:gd name="connsiteX3" fmla="*/ 445 w 4133755"/>
              <a:gd name="connsiteY3" fmla="*/ 4388373 h 4388373"/>
              <a:gd name="connsiteX4" fmla="*/ 10494 w 4133755"/>
              <a:gd name="connsiteY4" fmla="*/ 0 h 4388373"/>
              <a:gd name="connsiteX0" fmla="*/ 10494 w 4133755"/>
              <a:gd name="connsiteY0" fmla="*/ 0 h 4388374"/>
              <a:gd name="connsiteX1" fmla="*/ 4133755 w 4133755"/>
              <a:gd name="connsiteY1" fmla="*/ 0 h 4388374"/>
              <a:gd name="connsiteX2" fmla="*/ 3601740 w 4133755"/>
              <a:gd name="connsiteY2" fmla="*/ 4388374 h 4388374"/>
              <a:gd name="connsiteX3" fmla="*/ 445 w 4133755"/>
              <a:gd name="connsiteY3" fmla="*/ 4388373 h 4388374"/>
              <a:gd name="connsiteX4" fmla="*/ 10494 w 4133755"/>
              <a:gd name="connsiteY4" fmla="*/ 0 h 43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755" h="4388374">
                <a:moveTo>
                  <a:pt x="10494" y="0"/>
                </a:moveTo>
                <a:lnTo>
                  <a:pt x="4133755" y="0"/>
                </a:lnTo>
                <a:lnTo>
                  <a:pt x="3601740" y="4388374"/>
                </a:lnTo>
                <a:lnTo>
                  <a:pt x="445" y="4388373"/>
                </a:lnTo>
                <a:cubicBezTo>
                  <a:pt x="-2904" y="2928931"/>
                  <a:pt x="13843" y="1459442"/>
                  <a:pt x="10494" y="0"/>
                </a:cubicBezTo>
                <a:close/>
              </a:path>
            </a:pathLst>
          </a:cu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8123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16:9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9" y="4094968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590261" y="1062000"/>
            <a:ext cx="5184000" cy="29160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1699200" y="954000"/>
            <a:ext cx="5184000" cy="291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CH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22D1821-8EF3-15FF-D323-619B14FC4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3392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957042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video_16:9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9" y="4094968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590261" y="1062000"/>
            <a:ext cx="5184000" cy="29160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Medienplatzhalter 6"/>
          <p:cNvSpPr>
            <a:spLocks noGrp="1"/>
          </p:cNvSpPr>
          <p:nvPr>
            <p:ph type="media" sz="quarter" idx="10"/>
          </p:nvPr>
        </p:nvSpPr>
        <p:spPr>
          <a:xfrm>
            <a:off x="1699200" y="954000"/>
            <a:ext cx="5184000" cy="2916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de-CH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1EF71CB-E914-197B-6360-4CB5E25CA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3392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99252362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486000" y="1793019"/>
            <a:ext cx="3934800" cy="22356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778710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EFCF083-4CAE-9A22-357E-9C977F397A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850" y="4233863"/>
            <a:ext cx="372745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E25936E-1144-076E-C0BF-45AB13FC8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990" y="4233863"/>
            <a:ext cx="372745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137257B-3991-636E-664B-ABF967F129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8293" y="1719263"/>
            <a:ext cx="3909132" cy="2252207"/>
          </a:xfrm>
          <a:custGeom>
            <a:avLst/>
            <a:gdLst>
              <a:gd name="connsiteX0" fmla="*/ 0 w 3514725"/>
              <a:gd name="connsiteY0" fmla="*/ 2239962 h 2239962"/>
              <a:gd name="connsiteX1" fmla="*/ 559991 w 3514725"/>
              <a:gd name="connsiteY1" fmla="*/ 0 h 2239962"/>
              <a:gd name="connsiteX2" fmla="*/ 3514725 w 3514725"/>
              <a:gd name="connsiteY2" fmla="*/ 0 h 2239962"/>
              <a:gd name="connsiteX3" fmla="*/ 2954735 w 3514725"/>
              <a:gd name="connsiteY3" fmla="*/ 2239962 h 2239962"/>
              <a:gd name="connsiteX4" fmla="*/ 0 w 3514725"/>
              <a:gd name="connsiteY4" fmla="*/ 2239962 h 2239962"/>
              <a:gd name="connsiteX0" fmla="*/ 0 w 3514725"/>
              <a:gd name="connsiteY0" fmla="*/ 2258250 h 2258250"/>
              <a:gd name="connsiteX1" fmla="*/ 20495 w 3514725"/>
              <a:gd name="connsiteY1" fmla="*/ 0 h 2258250"/>
              <a:gd name="connsiteX2" fmla="*/ 3514725 w 3514725"/>
              <a:gd name="connsiteY2" fmla="*/ 18288 h 2258250"/>
              <a:gd name="connsiteX3" fmla="*/ 2954735 w 3514725"/>
              <a:gd name="connsiteY3" fmla="*/ 2258250 h 2258250"/>
              <a:gd name="connsiteX4" fmla="*/ 0 w 3514725"/>
              <a:gd name="connsiteY4" fmla="*/ 2258250 h 2258250"/>
              <a:gd name="connsiteX0" fmla="*/ 0 w 3807333"/>
              <a:gd name="connsiteY0" fmla="*/ 2249106 h 2258250"/>
              <a:gd name="connsiteX1" fmla="*/ 313103 w 3807333"/>
              <a:gd name="connsiteY1" fmla="*/ 0 h 2258250"/>
              <a:gd name="connsiteX2" fmla="*/ 3807333 w 3807333"/>
              <a:gd name="connsiteY2" fmla="*/ 18288 h 2258250"/>
              <a:gd name="connsiteX3" fmla="*/ 3247343 w 3807333"/>
              <a:gd name="connsiteY3" fmla="*/ 2258250 h 2258250"/>
              <a:gd name="connsiteX4" fmla="*/ 0 w 3807333"/>
              <a:gd name="connsiteY4" fmla="*/ 2249106 h 2258250"/>
              <a:gd name="connsiteX0" fmla="*/ 0 w 3807333"/>
              <a:gd name="connsiteY0" fmla="*/ 2239962 h 2249106"/>
              <a:gd name="connsiteX1" fmla="*/ 258239 w 3807333"/>
              <a:gd name="connsiteY1" fmla="*/ 0 h 2249106"/>
              <a:gd name="connsiteX2" fmla="*/ 3807333 w 3807333"/>
              <a:gd name="connsiteY2" fmla="*/ 9144 h 2249106"/>
              <a:gd name="connsiteX3" fmla="*/ 3247343 w 3807333"/>
              <a:gd name="connsiteY3" fmla="*/ 2249106 h 2249106"/>
              <a:gd name="connsiteX4" fmla="*/ 0 w 380733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247343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603959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0818 h 2239962"/>
              <a:gd name="connsiteX1" fmla="*/ 283997 w 3898773"/>
              <a:gd name="connsiteY1" fmla="*/ 8028 h 2239962"/>
              <a:gd name="connsiteX2" fmla="*/ 3898773 w 3898773"/>
              <a:gd name="connsiteY2" fmla="*/ 0 h 2239962"/>
              <a:gd name="connsiteX3" fmla="*/ 3603959 w 3898773"/>
              <a:gd name="connsiteY3" fmla="*/ 2239962 h 2239962"/>
              <a:gd name="connsiteX4" fmla="*/ 0 w 3898773"/>
              <a:gd name="connsiteY4" fmla="*/ 2230818 h 2239962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78201 w 3898773"/>
              <a:gd name="connsiteY3" fmla="*/ 2244255 h 2244255"/>
              <a:gd name="connsiteX4" fmla="*/ 0 w 3898773"/>
              <a:gd name="connsiteY4" fmla="*/ 2230818 h 2244255"/>
              <a:gd name="connsiteX0" fmla="*/ 0 w 3898773"/>
              <a:gd name="connsiteY0" fmla="*/ 2230818 h 2248548"/>
              <a:gd name="connsiteX1" fmla="*/ 283997 w 3898773"/>
              <a:gd name="connsiteY1" fmla="*/ 8028 h 2248548"/>
              <a:gd name="connsiteX2" fmla="*/ 3898773 w 3898773"/>
              <a:gd name="connsiteY2" fmla="*/ 0 h 2248548"/>
              <a:gd name="connsiteX3" fmla="*/ 3591080 w 3898773"/>
              <a:gd name="connsiteY3" fmla="*/ 2248548 h 2248548"/>
              <a:gd name="connsiteX4" fmla="*/ 0 w 3898773"/>
              <a:gd name="connsiteY4" fmla="*/ 2230818 h 2248548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91080 w 3898773"/>
              <a:gd name="connsiteY3" fmla="*/ 2244255 h 2244255"/>
              <a:gd name="connsiteX4" fmla="*/ 0 w 3898773"/>
              <a:gd name="connsiteY4" fmla="*/ 2230818 h 2244255"/>
              <a:gd name="connsiteX0" fmla="*/ 0 w 3907359"/>
              <a:gd name="connsiteY0" fmla="*/ 2230818 h 2244255"/>
              <a:gd name="connsiteX1" fmla="*/ 283997 w 3907359"/>
              <a:gd name="connsiteY1" fmla="*/ 8028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07359"/>
              <a:gd name="connsiteY0" fmla="*/ 2230818 h 2244255"/>
              <a:gd name="connsiteX1" fmla="*/ 45458 w 3907359"/>
              <a:gd name="connsiteY1" fmla="*/ 77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07359"/>
              <a:gd name="connsiteY0" fmla="*/ 2230818 h 2236304"/>
              <a:gd name="connsiteX1" fmla="*/ 45458 w 3907359"/>
              <a:gd name="connsiteY1" fmla="*/ 77 h 2236304"/>
              <a:gd name="connsiteX2" fmla="*/ 3907359 w 3907359"/>
              <a:gd name="connsiteY2" fmla="*/ 0 h 2236304"/>
              <a:gd name="connsiteX3" fmla="*/ 3861424 w 3907359"/>
              <a:gd name="connsiteY3" fmla="*/ 2236304 h 2236304"/>
              <a:gd name="connsiteX4" fmla="*/ 0 w 3907359"/>
              <a:gd name="connsiteY4" fmla="*/ 2230818 h 2236304"/>
              <a:gd name="connsiteX0" fmla="*/ 0 w 3907359"/>
              <a:gd name="connsiteY0" fmla="*/ 2230818 h 2236304"/>
              <a:gd name="connsiteX1" fmla="*/ 45458 w 3907359"/>
              <a:gd name="connsiteY1" fmla="*/ 77 h 2236304"/>
              <a:gd name="connsiteX2" fmla="*/ 3907359 w 3907359"/>
              <a:gd name="connsiteY2" fmla="*/ 0 h 2236304"/>
              <a:gd name="connsiteX3" fmla="*/ 3893229 w 3907359"/>
              <a:gd name="connsiteY3" fmla="*/ 2236304 h 2236304"/>
              <a:gd name="connsiteX4" fmla="*/ 0 w 3907359"/>
              <a:gd name="connsiteY4" fmla="*/ 2230818 h 2236304"/>
              <a:gd name="connsiteX0" fmla="*/ 0 w 3909132"/>
              <a:gd name="connsiteY0" fmla="*/ 2230818 h 2252207"/>
              <a:gd name="connsiteX1" fmla="*/ 45458 w 3909132"/>
              <a:gd name="connsiteY1" fmla="*/ 77 h 2252207"/>
              <a:gd name="connsiteX2" fmla="*/ 3907359 w 3909132"/>
              <a:gd name="connsiteY2" fmla="*/ 0 h 2252207"/>
              <a:gd name="connsiteX3" fmla="*/ 3909132 w 3909132"/>
              <a:gd name="connsiteY3" fmla="*/ 2252207 h 2252207"/>
              <a:gd name="connsiteX4" fmla="*/ 0 w 3909132"/>
              <a:gd name="connsiteY4" fmla="*/ 2230818 h 2252207"/>
              <a:gd name="connsiteX0" fmla="*/ 0 w 3909132"/>
              <a:gd name="connsiteY0" fmla="*/ 2230818 h 2252207"/>
              <a:gd name="connsiteX1" fmla="*/ 5701 w 3909132"/>
              <a:gd name="connsiteY1" fmla="*/ 8029 h 2252207"/>
              <a:gd name="connsiteX2" fmla="*/ 3907359 w 3909132"/>
              <a:gd name="connsiteY2" fmla="*/ 0 h 2252207"/>
              <a:gd name="connsiteX3" fmla="*/ 3909132 w 3909132"/>
              <a:gd name="connsiteY3" fmla="*/ 2252207 h 2252207"/>
              <a:gd name="connsiteX4" fmla="*/ 0 w 3909132"/>
              <a:gd name="connsiteY4" fmla="*/ 2230818 h 22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132" h="2252207">
                <a:moveTo>
                  <a:pt x="0" y="2230818"/>
                </a:moveTo>
                <a:cubicBezTo>
                  <a:pt x="1900" y="1489888"/>
                  <a:pt x="3801" y="748959"/>
                  <a:pt x="5701" y="8029"/>
                </a:cubicBezTo>
                <a:lnTo>
                  <a:pt x="3907359" y="0"/>
                </a:lnTo>
                <a:lnTo>
                  <a:pt x="3909132" y="2252207"/>
                </a:lnTo>
                <a:lnTo>
                  <a:pt x="0" y="2230818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4719600" y="1793019"/>
            <a:ext cx="3934800" cy="22356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EB5EFFC4-1AD9-90BA-DE0B-86F9599914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2942" y="1719263"/>
            <a:ext cx="3932986" cy="2236303"/>
          </a:xfrm>
          <a:custGeom>
            <a:avLst/>
            <a:gdLst>
              <a:gd name="connsiteX0" fmla="*/ 0 w 3514725"/>
              <a:gd name="connsiteY0" fmla="*/ 2239962 h 2239962"/>
              <a:gd name="connsiteX1" fmla="*/ 559991 w 3514725"/>
              <a:gd name="connsiteY1" fmla="*/ 0 h 2239962"/>
              <a:gd name="connsiteX2" fmla="*/ 3514725 w 3514725"/>
              <a:gd name="connsiteY2" fmla="*/ 0 h 2239962"/>
              <a:gd name="connsiteX3" fmla="*/ 2954735 w 3514725"/>
              <a:gd name="connsiteY3" fmla="*/ 2239962 h 2239962"/>
              <a:gd name="connsiteX4" fmla="*/ 0 w 3514725"/>
              <a:gd name="connsiteY4" fmla="*/ 2239962 h 2239962"/>
              <a:gd name="connsiteX0" fmla="*/ 0 w 3514725"/>
              <a:gd name="connsiteY0" fmla="*/ 2258250 h 2258250"/>
              <a:gd name="connsiteX1" fmla="*/ 20495 w 3514725"/>
              <a:gd name="connsiteY1" fmla="*/ 0 h 2258250"/>
              <a:gd name="connsiteX2" fmla="*/ 3514725 w 3514725"/>
              <a:gd name="connsiteY2" fmla="*/ 18288 h 2258250"/>
              <a:gd name="connsiteX3" fmla="*/ 2954735 w 3514725"/>
              <a:gd name="connsiteY3" fmla="*/ 2258250 h 2258250"/>
              <a:gd name="connsiteX4" fmla="*/ 0 w 3514725"/>
              <a:gd name="connsiteY4" fmla="*/ 2258250 h 2258250"/>
              <a:gd name="connsiteX0" fmla="*/ 0 w 3807333"/>
              <a:gd name="connsiteY0" fmla="*/ 2249106 h 2258250"/>
              <a:gd name="connsiteX1" fmla="*/ 313103 w 3807333"/>
              <a:gd name="connsiteY1" fmla="*/ 0 h 2258250"/>
              <a:gd name="connsiteX2" fmla="*/ 3807333 w 3807333"/>
              <a:gd name="connsiteY2" fmla="*/ 18288 h 2258250"/>
              <a:gd name="connsiteX3" fmla="*/ 3247343 w 3807333"/>
              <a:gd name="connsiteY3" fmla="*/ 2258250 h 2258250"/>
              <a:gd name="connsiteX4" fmla="*/ 0 w 3807333"/>
              <a:gd name="connsiteY4" fmla="*/ 2249106 h 2258250"/>
              <a:gd name="connsiteX0" fmla="*/ 0 w 3807333"/>
              <a:gd name="connsiteY0" fmla="*/ 2239962 h 2249106"/>
              <a:gd name="connsiteX1" fmla="*/ 258239 w 3807333"/>
              <a:gd name="connsiteY1" fmla="*/ 0 h 2249106"/>
              <a:gd name="connsiteX2" fmla="*/ 3807333 w 3807333"/>
              <a:gd name="connsiteY2" fmla="*/ 9144 h 2249106"/>
              <a:gd name="connsiteX3" fmla="*/ 3247343 w 3807333"/>
              <a:gd name="connsiteY3" fmla="*/ 2249106 h 2249106"/>
              <a:gd name="connsiteX4" fmla="*/ 0 w 380733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247343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603959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0818 h 2239962"/>
              <a:gd name="connsiteX1" fmla="*/ 283997 w 3898773"/>
              <a:gd name="connsiteY1" fmla="*/ 8028 h 2239962"/>
              <a:gd name="connsiteX2" fmla="*/ 3898773 w 3898773"/>
              <a:gd name="connsiteY2" fmla="*/ 0 h 2239962"/>
              <a:gd name="connsiteX3" fmla="*/ 3603959 w 3898773"/>
              <a:gd name="connsiteY3" fmla="*/ 2239962 h 2239962"/>
              <a:gd name="connsiteX4" fmla="*/ 0 w 3898773"/>
              <a:gd name="connsiteY4" fmla="*/ 2230818 h 2239962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78201 w 3898773"/>
              <a:gd name="connsiteY3" fmla="*/ 2244255 h 2244255"/>
              <a:gd name="connsiteX4" fmla="*/ 0 w 3898773"/>
              <a:gd name="connsiteY4" fmla="*/ 2230818 h 2244255"/>
              <a:gd name="connsiteX0" fmla="*/ 0 w 3898773"/>
              <a:gd name="connsiteY0" fmla="*/ 2230818 h 2248548"/>
              <a:gd name="connsiteX1" fmla="*/ 283997 w 3898773"/>
              <a:gd name="connsiteY1" fmla="*/ 8028 h 2248548"/>
              <a:gd name="connsiteX2" fmla="*/ 3898773 w 3898773"/>
              <a:gd name="connsiteY2" fmla="*/ 0 h 2248548"/>
              <a:gd name="connsiteX3" fmla="*/ 3591080 w 3898773"/>
              <a:gd name="connsiteY3" fmla="*/ 2248548 h 2248548"/>
              <a:gd name="connsiteX4" fmla="*/ 0 w 3898773"/>
              <a:gd name="connsiteY4" fmla="*/ 2230818 h 2248548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91080 w 3898773"/>
              <a:gd name="connsiteY3" fmla="*/ 2244255 h 2244255"/>
              <a:gd name="connsiteX4" fmla="*/ 0 w 3898773"/>
              <a:gd name="connsiteY4" fmla="*/ 2230818 h 2244255"/>
              <a:gd name="connsiteX0" fmla="*/ 0 w 3907359"/>
              <a:gd name="connsiteY0" fmla="*/ 2230818 h 2244255"/>
              <a:gd name="connsiteX1" fmla="*/ 283997 w 3907359"/>
              <a:gd name="connsiteY1" fmla="*/ 8028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07359"/>
              <a:gd name="connsiteY0" fmla="*/ 2230818 h 2244255"/>
              <a:gd name="connsiteX1" fmla="*/ 5701 w 3907359"/>
              <a:gd name="connsiteY1" fmla="*/ 77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25035"/>
              <a:gd name="connsiteY0" fmla="*/ 2230818 h 2252206"/>
              <a:gd name="connsiteX1" fmla="*/ 5701 w 3925035"/>
              <a:gd name="connsiteY1" fmla="*/ 77 h 2252206"/>
              <a:gd name="connsiteX2" fmla="*/ 3907359 w 3925035"/>
              <a:gd name="connsiteY2" fmla="*/ 0 h 2252206"/>
              <a:gd name="connsiteX3" fmla="*/ 3925035 w 3925035"/>
              <a:gd name="connsiteY3" fmla="*/ 2252206 h 2252206"/>
              <a:gd name="connsiteX4" fmla="*/ 0 w 3925035"/>
              <a:gd name="connsiteY4" fmla="*/ 2230818 h 2252206"/>
              <a:gd name="connsiteX0" fmla="*/ 0 w 3932986"/>
              <a:gd name="connsiteY0" fmla="*/ 2230818 h 2236303"/>
              <a:gd name="connsiteX1" fmla="*/ 5701 w 3932986"/>
              <a:gd name="connsiteY1" fmla="*/ 77 h 2236303"/>
              <a:gd name="connsiteX2" fmla="*/ 3907359 w 3932986"/>
              <a:gd name="connsiteY2" fmla="*/ 0 h 2236303"/>
              <a:gd name="connsiteX3" fmla="*/ 3932986 w 3932986"/>
              <a:gd name="connsiteY3" fmla="*/ 2236303 h 2236303"/>
              <a:gd name="connsiteX4" fmla="*/ 0 w 3932986"/>
              <a:gd name="connsiteY4" fmla="*/ 2230818 h 223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2986" h="2236303">
                <a:moveTo>
                  <a:pt x="0" y="2230818"/>
                </a:moveTo>
                <a:cubicBezTo>
                  <a:pt x="1900" y="1487238"/>
                  <a:pt x="3801" y="743657"/>
                  <a:pt x="5701" y="77"/>
                </a:cubicBezTo>
                <a:lnTo>
                  <a:pt x="3907359" y="0"/>
                </a:lnTo>
                <a:lnTo>
                  <a:pt x="3932986" y="2236303"/>
                </a:lnTo>
                <a:lnTo>
                  <a:pt x="0" y="2230818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875BD0-391F-2E9A-C1ED-D05A2A713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3392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47575181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778710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6" name="Rechteck 11">
            <a:extLst>
              <a:ext uri="{FF2B5EF4-FFF2-40B4-BE49-F238E27FC236}">
                <a16:creationId xmlns:a16="http://schemas.microsoft.com/office/drawing/2014/main" id="{30EF0E9D-3E41-96A1-5523-8CFF11853BD3}"/>
              </a:ext>
            </a:extLst>
          </p:cNvPr>
          <p:cNvSpPr/>
          <p:nvPr userDrawn="1"/>
        </p:nvSpPr>
        <p:spPr>
          <a:xfrm>
            <a:off x="399650" y="1797283"/>
            <a:ext cx="2511800" cy="2245909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EFCF083-4CAE-9A22-357E-9C977F397A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9650" y="4233863"/>
            <a:ext cx="251180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137257B-3991-636E-664B-ABF967F129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705" y="1726577"/>
            <a:ext cx="2517867" cy="22296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" name="Rechteck 11">
            <a:extLst>
              <a:ext uri="{FF2B5EF4-FFF2-40B4-BE49-F238E27FC236}">
                <a16:creationId xmlns:a16="http://schemas.microsoft.com/office/drawing/2014/main" id="{478E42A3-FB92-B9B7-0F43-3EE6AD0093C1}"/>
              </a:ext>
            </a:extLst>
          </p:cNvPr>
          <p:cNvSpPr/>
          <p:nvPr userDrawn="1"/>
        </p:nvSpPr>
        <p:spPr>
          <a:xfrm>
            <a:off x="3194057" y="1797283"/>
            <a:ext cx="2511800" cy="2245909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F1CFCB62-8B4F-7571-3B43-164566CD1C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4057" y="4233863"/>
            <a:ext cx="251180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D6028FF9-28F8-8705-903F-DE5CE21396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4179" y="1726578"/>
            <a:ext cx="2511800" cy="22296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Rechteck 11">
            <a:extLst>
              <a:ext uri="{FF2B5EF4-FFF2-40B4-BE49-F238E27FC236}">
                <a16:creationId xmlns:a16="http://schemas.microsoft.com/office/drawing/2014/main" id="{7DD19DC7-6D8D-A61F-6791-ECF830D822D6}"/>
              </a:ext>
            </a:extLst>
          </p:cNvPr>
          <p:cNvSpPr/>
          <p:nvPr userDrawn="1"/>
        </p:nvSpPr>
        <p:spPr>
          <a:xfrm>
            <a:off x="5973833" y="1797283"/>
            <a:ext cx="2511800" cy="2245909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16E8CFC-D84A-7AE8-11C6-01133B9E7D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73833" y="4233863"/>
            <a:ext cx="251180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4" name="Bildplatzhalter 14">
            <a:extLst>
              <a:ext uri="{FF2B5EF4-FFF2-40B4-BE49-F238E27FC236}">
                <a16:creationId xmlns:a16="http://schemas.microsoft.com/office/drawing/2014/main" id="{FCD1EC4B-F27F-E095-9FC9-084F5CF44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73955" y="1726578"/>
            <a:ext cx="2484829" cy="22296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C501E81-5CE6-E216-24BA-7B6F54EAC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3392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69201773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778710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EFCF083-4CAE-9A22-357E-9C977F397A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737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C133B6D0-D5FF-2456-DBB0-EB1A3866B9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264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998E2BCB-F569-05E4-1B63-30D92DD851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3860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62" name="Rechteck 19">
            <a:extLst>
              <a:ext uri="{FF2B5EF4-FFF2-40B4-BE49-F238E27FC236}">
                <a16:creationId xmlns:a16="http://schemas.microsoft.com/office/drawing/2014/main" id="{82D50EB1-B7A5-9EEB-DD1C-F895B3373D70}"/>
              </a:ext>
            </a:extLst>
          </p:cNvPr>
          <p:cNvSpPr/>
          <p:nvPr userDrawn="1"/>
        </p:nvSpPr>
        <p:spPr>
          <a:xfrm>
            <a:off x="410573" y="2140167"/>
            <a:ext cx="1922163" cy="1243355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Bildplatzhalter 14">
            <a:extLst>
              <a:ext uri="{FF2B5EF4-FFF2-40B4-BE49-F238E27FC236}">
                <a16:creationId xmlns:a16="http://schemas.microsoft.com/office/drawing/2014/main" id="{A5F614DB-B9E0-3634-3FF2-9EF5F091D8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417" y="2094499"/>
            <a:ext cx="1922163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2" name="Rechteck 19">
            <a:extLst>
              <a:ext uri="{FF2B5EF4-FFF2-40B4-BE49-F238E27FC236}">
                <a16:creationId xmlns:a16="http://schemas.microsoft.com/office/drawing/2014/main" id="{A29D81E8-119E-B8A6-3FFA-D6B7ADD9EF78}"/>
              </a:ext>
            </a:extLst>
          </p:cNvPr>
          <p:cNvSpPr/>
          <p:nvPr userDrawn="1"/>
        </p:nvSpPr>
        <p:spPr>
          <a:xfrm>
            <a:off x="2474505" y="2140167"/>
            <a:ext cx="1905688" cy="1253972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Bildplatzhalter 14">
            <a:extLst>
              <a:ext uri="{FF2B5EF4-FFF2-40B4-BE49-F238E27FC236}">
                <a16:creationId xmlns:a16="http://schemas.microsoft.com/office/drawing/2014/main" id="{3FE453D8-633C-1CDD-B46D-3F426A02508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550348" y="2094499"/>
            <a:ext cx="1905689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4" name="Rechteck 19">
            <a:extLst>
              <a:ext uri="{FF2B5EF4-FFF2-40B4-BE49-F238E27FC236}">
                <a16:creationId xmlns:a16="http://schemas.microsoft.com/office/drawing/2014/main" id="{6E4BBF06-3519-DDA0-BA59-05329AA272CF}"/>
              </a:ext>
            </a:extLst>
          </p:cNvPr>
          <p:cNvSpPr/>
          <p:nvPr userDrawn="1"/>
        </p:nvSpPr>
        <p:spPr>
          <a:xfrm>
            <a:off x="4521961" y="2140167"/>
            <a:ext cx="1928188" cy="1253972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Bildplatzhalter 14">
            <a:extLst>
              <a:ext uri="{FF2B5EF4-FFF2-40B4-BE49-F238E27FC236}">
                <a16:creationId xmlns:a16="http://schemas.microsoft.com/office/drawing/2014/main" id="{F3B846A8-F115-3331-FA44-7908C32236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97804" y="2094499"/>
            <a:ext cx="1918269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6" name="Rechteck 19">
            <a:extLst>
              <a:ext uri="{FF2B5EF4-FFF2-40B4-BE49-F238E27FC236}">
                <a16:creationId xmlns:a16="http://schemas.microsoft.com/office/drawing/2014/main" id="{7F74CAB6-EE8F-0D5F-F80C-AA432C5132B5}"/>
              </a:ext>
            </a:extLst>
          </p:cNvPr>
          <p:cNvSpPr/>
          <p:nvPr userDrawn="1"/>
        </p:nvSpPr>
        <p:spPr>
          <a:xfrm>
            <a:off x="6581466" y="2140167"/>
            <a:ext cx="1922163" cy="1253972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Bildplatzhalter 14">
            <a:extLst>
              <a:ext uri="{FF2B5EF4-FFF2-40B4-BE49-F238E27FC236}">
                <a16:creationId xmlns:a16="http://schemas.microsoft.com/office/drawing/2014/main" id="{A7536D62-2D1A-B106-A0B2-342697A550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57310" y="2094499"/>
            <a:ext cx="1911712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80" name="Textplatzhalter 11">
            <a:extLst>
              <a:ext uri="{FF2B5EF4-FFF2-40B4-BE49-F238E27FC236}">
                <a16:creationId xmlns:a16="http://schemas.microsoft.com/office/drawing/2014/main" id="{4EB8D87F-47D5-3FBB-4021-C255F3608D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1666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81" name="Textplatzhalter 11">
            <a:extLst>
              <a:ext uri="{FF2B5EF4-FFF2-40B4-BE49-F238E27FC236}">
                <a16:creationId xmlns:a16="http://schemas.microsoft.com/office/drawing/2014/main" id="{2476D2AC-9F1E-4B3C-0B61-5F413108FE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25598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83" name="Textplatzhalter 11">
            <a:extLst>
              <a:ext uri="{FF2B5EF4-FFF2-40B4-BE49-F238E27FC236}">
                <a16:creationId xmlns:a16="http://schemas.microsoft.com/office/drawing/2014/main" id="{5FAB60BF-471F-9197-5FE0-43F286FE0B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65443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84" name="Textplatzhalter 11">
            <a:extLst>
              <a:ext uri="{FF2B5EF4-FFF2-40B4-BE49-F238E27FC236}">
                <a16:creationId xmlns:a16="http://schemas.microsoft.com/office/drawing/2014/main" id="{445C3C0D-03BC-5DF8-CF73-378BF12B20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24149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85" name="Textplatzhalter 11">
            <a:extLst>
              <a:ext uri="{FF2B5EF4-FFF2-40B4-BE49-F238E27FC236}">
                <a16:creationId xmlns:a16="http://schemas.microsoft.com/office/drawing/2014/main" id="{621B628F-BA05-D04F-28ED-565B7D99213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77630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DBFA13-6E35-9B2F-1597-1EE18FA45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3392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8849244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_image­_1010x10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B69802B-4F18-D435-8B99-D80045F8E134}"/>
              </a:ext>
            </a:extLst>
          </p:cNvPr>
          <p:cNvSpPr/>
          <p:nvPr userDrawn="1"/>
        </p:nvSpPr>
        <p:spPr>
          <a:xfrm>
            <a:off x="4177553" y="654426"/>
            <a:ext cx="4966447" cy="4494098"/>
          </a:xfrm>
          <a:custGeom>
            <a:avLst/>
            <a:gdLst>
              <a:gd name="connsiteX0" fmla="*/ 0 w 4966447"/>
              <a:gd name="connsiteY0" fmla="*/ 0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0 w 4966447"/>
              <a:gd name="connsiteY4" fmla="*/ 0 h 4494098"/>
              <a:gd name="connsiteX0" fmla="*/ 546265 w 4966447"/>
              <a:gd name="connsiteY0" fmla="*/ 11876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546265 w 4966447"/>
              <a:gd name="connsiteY4" fmla="*/ 11876 h 449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6447" h="4494098">
                <a:moveTo>
                  <a:pt x="546265" y="11876"/>
                </a:moveTo>
                <a:lnTo>
                  <a:pt x="4966447" y="0"/>
                </a:lnTo>
                <a:lnTo>
                  <a:pt x="4966447" y="4494098"/>
                </a:lnTo>
                <a:lnTo>
                  <a:pt x="0" y="4494098"/>
                </a:lnTo>
                <a:lnTo>
                  <a:pt x="546265" y="11876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5DF1220F-A839-A315-D73A-BE4C87B949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8706" y="1"/>
            <a:ext cx="4831390" cy="5149438"/>
          </a:xfrm>
          <a:custGeom>
            <a:avLst/>
            <a:gdLst>
              <a:gd name="connsiteX0" fmla="*/ 0 w 4169708"/>
              <a:gd name="connsiteY0" fmla="*/ 5143500 h 5143500"/>
              <a:gd name="connsiteX1" fmla="*/ 1042427 w 4169708"/>
              <a:gd name="connsiteY1" fmla="*/ 0 h 5143500"/>
              <a:gd name="connsiteX2" fmla="*/ 4169708 w 4169708"/>
              <a:gd name="connsiteY2" fmla="*/ 0 h 5143500"/>
              <a:gd name="connsiteX3" fmla="*/ 3127281 w 4169708"/>
              <a:gd name="connsiteY3" fmla="*/ 5143500 h 5143500"/>
              <a:gd name="connsiteX4" fmla="*/ 0 w 4169708"/>
              <a:gd name="connsiteY4" fmla="*/ 5143500 h 5143500"/>
              <a:gd name="connsiteX0" fmla="*/ 0 w 4799100"/>
              <a:gd name="connsiteY0" fmla="*/ 5149438 h 5149438"/>
              <a:gd name="connsiteX1" fmla="*/ 1671819 w 4799100"/>
              <a:gd name="connsiteY1" fmla="*/ 0 h 5149438"/>
              <a:gd name="connsiteX2" fmla="*/ 4799100 w 4799100"/>
              <a:gd name="connsiteY2" fmla="*/ 0 h 5149438"/>
              <a:gd name="connsiteX3" fmla="*/ 3756673 w 4799100"/>
              <a:gd name="connsiteY3" fmla="*/ 5143500 h 5149438"/>
              <a:gd name="connsiteX4" fmla="*/ 0 w 4799100"/>
              <a:gd name="connsiteY4" fmla="*/ 5149438 h 5149438"/>
              <a:gd name="connsiteX0" fmla="*/ 0 w 4799100"/>
              <a:gd name="connsiteY0" fmla="*/ 5149438 h 5149438"/>
              <a:gd name="connsiteX1" fmla="*/ 620853 w 4799100"/>
              <a:gd name="connsiteY1" fmla="*/ 17813 h 5149438"/>
              <a:gd name="connsiteX2" fmla="*/ 4799100 w 4799100"/>
              <a:gd name="connsiteY2" fmla="*/ 0 h 5149438"/>
              <a:gd name="connsiteX3" fmla="*/ 3756673 w 4799100"/>
              <a:gd name="connsiteY3" fmla="*/ 5143500 h 5149438"/>
              <a:gd name="connsiteX4" fmla="*/ 0 w 4799100"/>
              <a:gd name="connsiteY4" fmla="*/ 5149438 h 5149438"/>
              <a:gd name="connsiteX0" fmla="*/ 0 w 4831390"/>
              <a:gd name="connsiteY0" fmla="*/ 5149438 h 5149438"/>
              <a:gd name="connsiteX1" fmla="*/ 620853 w 4831390"/>
              <a:gd name="connsiteY1" fmla="*/ 17813 h 5149438"/>
              <a:gd name="connsiteX2" fmla="*/ 4799100 w 4831390"/>
              <a:gd name="connsiteY2" fmla="*/ 0 h 5149438"/>
              <a:gd name="connsiteX3" fmla="*/ 4831390 w 4831390"/>
              <a:gd name="connsiteY3" fmla="*/ 5149437 h 5149438"/>
              <a:gd name="connsiteX4" fmla="*/ 0 w 4831390"/>
              <a:gd name="connsiteY4" fmla="*/ 5149438 h 5149438"/>
              <a:gd name="connsiteX0" fmla="*/ 0 w 4834726"/>
              <a:gd name="connsiteY0" fmla="*/ 5143500 h 5143500"/>
              <a:gd name="connsiteX1" fmla="*/ 620853 w 4834726"/>
              <a:gd name="connsiteY1" fmla="*/ 11875 h 5143500"/>
              <a:gd name="connsiteX2" fmla="*/ 4834726 w 4834726"/>
              <a:gd name="connsiteY2" fmla="*/ 0 h 5143500"/>
              <a:gd name="connsiteX3" fmla="*/ 4831390 w 4834726"/>
              <a:gd name="connsiteY3" fmla="*/ 5143499 h 5143500"/>
              <a:gd name="connsiteX4" fmla="*/ 0 w 4834726"/>
              <a:gd name="connsiteY4" fmla="*/ 5143500 h 5143500"/>
              <a:gd name="connsiteX0" fmla="*/ 0 w 4834726"/>
              <a:gd name="connsiteY0" fmla="*/ 5149438 h 5149438"/>
              <a:gd name="connsiteX1" fmla="*/ 620853 w 4834726"/>
              <a:gd name="connsiteY1" fmla="*/ 0 h 5149438"/>
              <a:gd name="connsiteX2" fmla="*/ 4834726 w 4834726"/>
              <a:gd name="connsiteY2" fmla="*/ 5938 h 5149438"/>
              <a:gd name="connsiteX3" fmla="*/ 4831390 w 4834726"/>
              <a:gd name="connsiteY3" fmla="*/ 5149437 h 5149438"/>
              <a:gd name="connsiteX4" fmla="*/ 0 w 4834726"/>
              <a:gd name="connsiteY4" fmla="*/ 5149438 h 5149438"/>
              <a:gd name="connsiteX0" fmla="*/ 0 w 4831390"/>
              <a:gd name="connsiteY0" fmla="*/ 5149438 h 5149438"/>
              <a:gd name="connsiteX1" fmla="*/ 620853 w 4831390"/>
              <a:gd name="connsiteY1" fmla="*/ 0 h 5149438"/>
              <a:gd name="connsiteX2" fmla="*/ 4828788 w 4831390"/>
              <a:gd name="connsiteY2" fmla="*/ 1 h 5149438"/>
              <a:gd name="connsiteX3" fmla="*/ 4831390 w 4831390"/>
              <a:gd name="connsiteY3" fmla="*/ 5149437 h 5149438"/>
              <a:gd name="connsiteX4" fmla="*/ 0 w 4831390"/>
              <a:gd name="connsiteY4" fmla="*/ 5149438 h 514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1390" h="5149438">
                <a:moveTo>
                  <a:pt x="0" y="5149438"/>
                </a:moveTo>
                <a:lnTo>
                  <a:pt x="620853" y="0"/>
                </a:lnTo>
                <a:lnTo>
                  <a:pt x="4828788" y="1"/>
                </a:lnTo>
                <a:cubicBezTo>
                  <a:pt x="4829655" y="1716480"/>
                  <a:pt x="4830523" y="3432958"/>
                  <a:pt x="4831390" y="5149437"/>
                </a:cubicBezTo>
                <a:lnTo>
                  <a:pt x="0" y="5149438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3E4037-882C-564C-DD48-B94BC80B92DB}"/>
              </a:ext>
            </a:extLst>
          </p:cNvPr>
          <p:cNvSpPr txBox="1"/>
          <p:nvPr userDrawn="1"/>
        </p:nvSpPr>
        <p:spPr>
          <a:xfrm>
            <a:off x="377190" y="349200"/>
            <a:ext cx="361759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300" b="1" dirty="0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 – The Place </a:t>
            </a:r>
            <a:r>
              <a:rPr lang="de-DE" sz="2300" b="1" dirty="0" err="1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de-DE" sz="2300" b="1" dirty="0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Innovation Starts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981D7A-396D-182E-EBDA-9FF8007CF3F6}"/>
              </a:ext>
            </a:extLst>
          </p:cNvPr>
          <p:cNvSpPr txBox="1"/>
          <p:nvPr userDrawn="1"/>
        </p:nvSpPr>
        <p:spPr>
          <a:xfrm>
            <a:off x="377191" y="1801151"/>
            <a:ext cx="2523173" cy="837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+41 58 765 11 11</a:t>
            </a:r>
            <a:b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contact@empa.ch</a:t>
            </a:r>
          </a:p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empa.ch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C65F1F-DA38-627A-DC2E-25C0B33C8D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0" y="4325169"/>
            <a:ext cx="1781680" cy="47474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D5A6B0E-0C5D-423B-57BE-7B8CEBB0E8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90" y="2826354"/>
            <a:ext cx="1502410" cy="1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949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_image­_N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B69802B-4F18-D435-8B99-D80045F8E134}"/>
              </a:ext>
            </a:extLst>
          </p:cNvPr>
          <p:cNvSpPr/>
          <p:nvPr userDrawn="1"/>
        </p:nvSpPr>
        <p:spPr>
          <a:xfrm>
            <a:off x="4177553" y="654426"/>
            <a:ext cx="4966447" cy="4494098"/>
          </a:xfrm>
          <a:custGeom>
            <a:avLst/>
            <a:gdLst>
              <a:gd name="connsiteX0" fmla="*/ 0 w 4966447"/>
              <a:gd name="connsiteY0" fmla="*/ 0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0 w 4966447"/>
              <a:gd name="connsiteY4" fmla="*/ 0 h 4494098"/>
              <a:gd name="connsiteX0" fmla="*/ 546265 w 4966447"/>
              <a:gd name="connsiteY0" fmla="*/ 11876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546265 w 4966447"/>
              <a:gd name="connsiteY4" fmla="*/ 11876 h 449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6447" h="4494098">
                <a:moveTo>
                  <a:pt x="546265" y="11876"/>
                </a:moveTo>
                <a:lnTo>
                  <a:pt x="4966447" y="0"/>
                </a:lnTo>
                <a:lnTo>
                  <a:pt x="4966447" y="4494098"/>
                </a:lnTo>
                <a:lnTo>
                  <a:pt x="0" y="4494098"/>
                </a:lnTo>
                <a:lnTo>
                  <a:pt x="546265" y="11876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3E4037-882C-564C-DD48-B94BC80B92DB}"/>
              </a:ext>
            </a:extLst>
          </p:cNvPr>
          <p:cNvSpPr txBox="1"/>
          <p:nvPr userDrawn="1"/>
        </p:nvSpPr>
        <p:spPr>
          <a:xfrm>
            <a:off x="377190" y="349200"/>
            <a:ext cx="361759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300" b="1" dirty="0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 – The Place </a:t>
            </a:r>
            <a:r>
              <a:rPr lang="de-DE" sz="2300" b="1" dirty="0" err="1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de-DE" sz="2300" b="1" dirty="0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Innovation Starts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981D7A-396D-182E-EBDA-9FF8007CF3F6}"/>
              </a:ext>
            </a:extLst>
          </p:cNvPr>
          <p:cNvSpPr txBox="1"/>
          <p:nvPr userDrawn="1"/>
        </p:nvSpPr>
        <p:spPr>
          <a:xfrm>
            <a:off x="377190" y="1801151"/>
            <a:ext cx="2523173" cy="837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+41 58 765 11 11</a:t>
            </a:r>
            <a:b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contact@empa.ch</a:t>
            </a:r>
          </a:p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empa.ch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C65F1F-DA38-627A-DC2E-25C0B33C8D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0" y="4325169"/>
            <a:ext cx="1781680" cy="47474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E4C6943-53EF-E7FD-EDEA-B06582C27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90" y="2826354"/>
            <a:ext cx="1502410" cy="1502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5F16B9A-BA6C-623D-75D9-1852154C4D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3110" y="0"/>
            <a:ext cx="48208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728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636099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1522799"/>
            <a:ext cx="8453093" cy="3271987"/>
          </a:xfrm>
        </p:spPr>
        <p:txBody>
          <a:bodyPr>
            <a:normAutofit/>
          </a:bodyPr>
          <a:lstStyle>
            <a:lvl1pPr marL="255600" indent="-172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1600"/>
            </a:lvl1pPr>
            <a:lvl2pPr marL="628650" indent="-285750" algn="l">
              <a:buFont typeface="Wingdings" panose="05000000000000000000" pitchFamily="2" charset="2"/>
              <a:buChar char="§"/>
              <a:defRPr sz="1500"/>
            </a:lvl2pPr>
            <a:lvl3pPr marL="971550" indent="-285750" algn="l">
              <a:buFont typeface="Wingdings" panose="05000000000000000000" pitchFamily="2" charset="2"/>
              <a:buChar char="§"/>
              <a:defRPr sz="1350"/>
            </a:lvl3pPr>
            <a:lvl4pPr marL="1200150" indent="-171450" algn="l">
              <a:buFont typeface="Wingdings" panose="05000000000000000000" pitchFamily="2" charset="2"/>
              <a:buChar char="§"/>
              <a:defRPr sz="1200"/>
            </a:lvl4pPr>
            <a:lvl5pPr marL="1543050" indent="-171450" algn="l">
              <a:buFont typeface="Wingdings" panose="05000000000000000000" pitchFamily="2" charset="2"/>
              <a:buChar char="§"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Folientext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  <a:p>
            <a:pPr lvl="1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363C009-213F-A29F-AF85-25EC13A08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76691" y="479478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329113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video_870x9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5">
            <a:extLst>
              <a:ext uri="{FF2B5EF4-FFF2-40B4-BE49-F238E27FC236}">
                <a16:creationId xmlns:a16="http://schemas.microsoft.com/office/drawing/2014/main" id="{185C7550-6197-3C86-0BD2-13D4EE68DBD3}"/>
              </a:ext>
            </a:extLst>
          </p:cNvPr>
          <p:cNvSpPr/>
          <p:nvPr userDrawn="1"/>
        </p:nvSpPr>
        <p:spPr>
          <a:xfrm>
            <a:off x="-12192" y="2158640"/>
            <a:ext cx="4125508" cy="2997054"/>
          </a:xfrm>
          <a:custGeom>
            <a:avLst/>
            <a:gdLst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4113316 w 4113316"/>
              <a:gd name="connsiteY2" fmla="*/ 2984861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3377046 w 4113316"/>
              <a:gd name="connsiteY2" fmla="*/ 2978924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0 w 4113316"/>
              <a:gd name="connsiteY4" fmla="*/ 0 h 2984862"/>
              <a:gd name="connsiteX0" fmla="*/ 0 w 4131604"/>
              <a:gd name="connsiteY0" fmla="*/ 0 h 2984862"/>
              <a:gd name="connsiteX1" fmla="*/ 4131604 w 4131604"/>
              <a:gd name="connsiteY1" fmla="*/ 0 h 2984862"/>
              <a:gd name="connsiteX2" fmla="*/ 3769407 w 4131604"/>
              <a:gd name="connsiteY2" fmla="*/ 2984862 h 2984862"/>
              <a:gd name="connsiteX3" fmla="*/ 18288 w 4131604"/>
              <a:gd name="connsiteY3" fmla="*/ 2984861 h 2984862"/>
              <a:gd name="connsiteX4" fmla="*/ 0 w 4131604"/>
              <a:gd name="connsiteY4" fmla="*/ 0 h 2984862"/>
              <a:gd name="connsiteX0" fmla="*/ 0 w 4131604"/>
              <a:gd name="connsiteY0" fmla="*/ 0 h 2997053"/>
              <a:gd name="connsiteX1" fmla="*/ 4131604 w 4131604"/>
              <a:gd name="connsiteY1" fmla="*/ 0 h 2997053"/>
              <a:gd name="connsiteX2" fmla="*/ 3769407 w 4131604"/>
              <a:gd name="connsiteY2" fmla="*/ 2984862 h 2997053"/>
              <a:gd name="connsiteX3" fmla="*/ 6096 w 4131604"/>
              <a:gd name="connsiteY3" fmla="*/ 2997053 h 2997053"/>
              <a:gd name="connsiteX4" fmla="*/ 0 w 4131604"/>
              <a:gd name="connsiteY4" fmla="*/ 0 h 2997053"/>
              <a:gd name="connsiteX0" fmla="*/ 0 w 4131604"/>
              <a:gd name="connsiteY0" fmla="*/ 0 h 2997054"/>
              <a:gd name="connsiteX1" fmla="*/ 4131604 w 4131604"/>
              <a:gd name="connsiteY1" fmla="*/ 0 h 2997054"/>
              <a:gd name="connsiteX2" fmla="*/ 3769407 w 4131604"/>
              <a:gd name="connsiteY2" fmla="*/ 2997054 h 2997054"/>
              <a:gd name="connsiteX3" fmla="*/ 6096 w 4131604"/>
              <a:gd name="connsiteY3" fmla="*/ 2997053 h 2997054"/>
              <a:gd name="connsiteX4" fmla="*/ 0 w 4131604"/>
              <a:gd name="connsiteY4" fmla="*/ 0 h 2997054"/>
              <a:gd name="connsiteX0" fmla="*/ 3048 w 4125508"/>
              <a:gd name="connsiteY0" fmla="*/ 0 h 2997054"/>
              <a:gd name="connsiteX1" fmla="*/ 4125508 w 4125508"/>
              <a:gd name="connsiteY1" fmla="*/ 0 h 2997054"/>
              <a:gd name="connsiteX2" fmla="*/ 3763311 w 4125508"/>
              <a:gd name="connsiteY2" fmla="*/ 2997054 h 2997054"/>
              <a:gd name="connsiteX3" fmla="*/ 0 w 4125508"/>
              <a:gd name="connsiteY3" fmla="*/ 2997053 h 2997054"/>
              <a:gd name="connsiteX4" fmla="*/ 3048 w 4125508"/>
              <a:gd name="connsiteY4" fmla="*/ 0 h 299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508" h="2997054">
                <a:moveTo>
                  <a:pt x="3048" y="0"/>
                </a:moveTo>
                <a:lnTo>
                  <a:pt x="4125508" y="0"/>
                </a:lnTo>
                <a:lnTo>
                  <a:pt x="3763311" y="2997054"/>
                </a:lnTo>
                <a:lnTo>
                  <a:pt x="0" y="2997053"/>
                </a:lnTo>
                <a:lnTo>
                  <a:pt x="3048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C156F0-4BCC-E894-F235-BB8B629E97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5339" y="2157005"/>
            <a:ext cx="4058007" cy="990159"/>
          </a:xfrm>
        </p:spPr>
        <p:txBody>
          <a:bodyPr anchor="t" anchorCtr="0">
            <a:noAutofit/>
          </a:bodyPr>
          <a:lstStyle>
            <a:lvl1pPr algn="l">
              <a:defRPr sz="2300">
                <a:solidFill>
                  <a:srgbClr val="BE0000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C65F1F-DA38-627A-DC2E-25C0B33C8D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481" y="362222"/>
            <a:ext cx="2596865" cy="69195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50A58DF-93FC-30F9-BB3D-84CDED4C50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188" y="4421189"/>
            <a:ext cx="4058158" cy="198782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5 September 2023 </a:t>
            </a:r>
            <a:r>
              <a:rPr lang="de-DE" dirty="0"/>
              <a:t>–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presenting</a:t>
            </a:r>
            <a:r>
              <a:rPr lang="de-DE" dirty="0"/>
              <a:t> </a:t>
            </a:r>
            <a:r>
              <a:rPr lang="de-DE" dirty="0" err="1"/>
              <a:t>person</a:t>
            </a:r>
            <a:endParaRPr lang="de-DE" dirty="0"/>
          </a:p>
        </p:txBody>
      </p:sp>
      <p:sp>
        <p:nvSpPr>
          <p:cNvPr id="15" name="Medienplatzhalter 14">
            <a:extLst>
              <a:ext uri="{FF2B5EF4-FFF2-40B4-BE49-F238E27FC236}">
                <a16:creationId xmlns:a16="http://schemas.microsoft.com/office/drawing/2014/main" id="{1F594A51-4F82-FDF3-F101-A1C697E80D3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-13155" y="764635"/>
            <a:ext cx="4126471" cy="4396083"/>
          </a:xfrm>
          <a:custGeom>
            <a:avLst/>
            <a:gdLst>
              <a:gd name="connsiteX0" fmla="*/ 0 w 4114800"/>
              <a:gd name="connsiteY0" fmla="*/ 4365666 h 4365666"/>
              <a:gd name="connsiteX1" fmla="*/ 1028700 w 4114800"/>
              <a:gd name="connsiteY1" fmla="*/ 0 h 4365666"/>
              <a:gd name="connsiteX2" fmla="*/ 3086100 w 4114800"/>
              <a:gd name="connsiteY2" fmla="*/ 0 h 4365666"/>
              <a:gd name="connsiteX3" fmla="*/ 4114800 w 4114800"/>
              <a:gd name="connsiteY3" fmla="*/ 4365666 h 4365666"/>
              <a:gd name="connsiteX4" fmla="*/ 0 w 4114800"/>
              <a:gd name="connsiteY4" fmla="*/ 4365666 h 4365666"/>
              <a:gd name="connsiteX0" fmla="*/ 4453 w 4119253"/>
              <a:gd name="connsiteY0" fmla="*/ 4383479 h 4383479"/>
              <a:gd name="connsiteX1" fmla="*/ 0 w 4119253"/>
              <a:gd name="connsiteY1" fmla="*/ 0 h 4383479"/>
              <a:gd name="connsiteX2" fmla="*/ 3090553 w 4119253"/>
              <a:gd name="connsiteY2" fmla="*/ 17813 h 4383479"/>
              <a:gd name="connsiteX3" fmla="*/ 4119253 w 4119253"/>
              <a:gd name="connsiteY3" fmla="*/ 4383479 h 4383479"/>
              <a:gd name="connsiteX4" fmla="*/ 4453 w 4119253"/>
              <a:gd name="connsiteY4" fmla="*/ 4383479 h 4383479"/>
              <a:gd name="connsiteX0" fmla="*/ 4453 w 4119253"/>
              <a:gd name="connsiteY0" fmla="*/ 4383479 h 4383479"/>
              <a:gd name="connsiteX1" fmla="*/ 0 w 4119253"/>
              <a:gd name="connsiteY1" fmla="*/ 0 h 4383479"/>
              <a:gd name="connsiteX2" fmla="*/ 4117769 w 4119253"/>
              <a:gd name="connsiteY2" fmla="*/ 11875 h 4383479"/>
              <a:gd name="connsiteX3" fmla="*/ 4119253 w 4119253"/>
              <a:gd name="connsiteY3" fmla="*/ 4383479 h 4383479"/>
              <a:gd name="connsiteX4" fmla="*/ 4453 w 4119253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90801 w 4117769"/>
              <a:gd name="connsiteY3" fmla="*/ 4377541 h 4383479"/>
              <a:gd name="connsiteX4" fmla="*/ 4453 w 4117769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90801 w 4117769"/>
              <a:gd name="connsiteY3" fmla="*/ 4377541 h 4383479"/>
              <a:gd name="connsiteX4" fmla="*/ 4453 w 4117769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90801 w 4117769"/>
              <a:gd name="connsiteY3" fmla="*/ 4377541 h 4383479"/>
              <a:gd name="connsiteX4" fmla="*/ 4453 w 4117769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90801 w 4117769"/>
              <a:gd name="connsiteY3" fmla="*/ 4377541 h 4383479"/>
              <a:gd name="connsiteX4" fmla="*/ 4453 w 4117769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90801 w 4117769"/>
              <a:gd name="connsiteY3" fmla="*/ 4377541 h 4383479"/>
              <a:gd name="connsiteX4" fmla="*/ 4453 w 4117769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78926 w 4117769"/>
              <a:gd name="connsiteY3" fmla="*/ 4383479 h 4383479"/>
              <a:gd name="connsiteX4" fmla="*/ 4453 w 4117769"/>
              <a:gd name="connsiteY4" fmla="*/ 4383479 h 4383479"/>
              <a:gd name="connsiteX0" fmla="*/ 4453 w 4117769"/>
              <a:gd name="connsiteY0" fmla="*/ 4371604 h 4371604"/>
              <a:gd name="connsiteX1" fmla="*/ 0 w 4117769"/>
              <a:gd name="connsiteY1" fmla="*/ 23751 h 4371604"/>
              <a:gd name="connsiteX2" fmla="*/ 4117769 w 4117769"/>
              <a:gd name="connsiteY2" fmla="*/ 0 h 4371604"/>
              <a:gd name="connsiteX3" fmla="*/ 3578926 w 4117769"/>
              <a:gd name="connsiteY3" fmla="*/ 4371604 h 4371604"/>
              <a:gd name="connsiteX4" fmla="*/ 4453 w 4117769"/>
              <a:gd name="connsiteY4" fmla="*/ 4371604 h 4371604"/>
              <a:gd name="connsiteX0" fmla="*/ 308 w 4113624"/>
              <a:gd name="connsiteY0" fmla="*/ 4371604 h 4371604"/>
              <a:gd name="connsiteX1" fmla="*/ 1793 w 4113624"/>
              <a:gd name="connsiteY1" fmla="*/ 11875 h 4371604"/>
              <a:gd name="connsiteX2" fmla="*/ 4113624 w 4113624"/>
              <a:gd name="connsiteY2" fmla="*/ 0 h 4371604"/>
              <a:gd name="connsiteX3" fmla="*/ 3574781 w 4113624"/>
              <a:gd name="connsiteY3" fmla="*/ 4371604 h 4371604"/>
              <a:gd name="connsiteX4" fmla="*/ 308 w 4113624"/>
              <a:gd name="connsiteY4" fmla="*/ 4371604 h 4371604"/>
              <a:gd name="connsiteX0" fmla="*/ 308 w 4113624"/>
              <a:gd name="connsiteY0" fmla="*/ 4371604 h 4391059"/>
              <a:gd name="connsiteX1" fmla="*/ 1793 w 4113624"/>
              <a:gd name="connsiteY1" fmla="*/ 11875 h 4391059"/>
              <a:gd name="connsiteX2" fmla="*/ 4113624 w 4113624"/>
              <a:gd name="connsiteY2" fmla="*/ 0 h 4391059"/>
              <a:gd name="connsiteX3" fmla="*/ 3568296 w 4113624"/>
              <a:gd name="connsiteY3" fmla="*/ 4391059 h 4391059"/>
              <a:gd name="connsiteX4" fmla="*/ 308 w 4113624"/>
              <a:gd name="connsiteY4" fmla="*/ 4371604 h 4391059"/>
              <a:gd name="connsiteX0" fmla="*/ 89 w 4126375"/>
              <a:gd name="connsiteY0" fmla="*/ 4384574 h 4391059"/>
              <a:gd name="connsiteX1" fmla="*/ 14544 w 4126375"/>
              <a:gd name="connsiteY1" fmla="*/ 11875 h 4391059"/>
              <a:gd name="connsiteX2" fmla="*/ 4126375 w 4126375"/>
              <a:gd name="connsiteY2" fmla="*/ 0 h 4391059"/>
              <a:gd name="connsiteX3" fmla="*/ 3581047 w 4126375"/>
              <a:gd name="connsiteY3" fmla="*/ 4391059 h 4391059"/>
              <a:gd name="connsiteX4" fmla="*/ 89 w 4126375"/>
              <a:gd name="connsiteY4" fmla="*/ 4384574 h 4391059"/>
              <a:gd name="connsiteX0" fmla="*/ 5000 w 4131286"/>
              <a:gd name="connsiteY0" fmla="*/ 4384574 h 4391059"/>
              <a:gd name="connsiteX1" fmla="*/ 0 w 4131286"/>
              <a:gd name="connsiteY1" fmla="*/ 5390 h 4391059"/>
              <a:gd name="connsiteX2" fmla="*/ 4131286 w 4131286"/>
              <a:gd name="connsiteY2" fmla="*/ 0 h 4391059"/>
              <a:gd name="connsiteX3" fmla="*/ 3585958 w 4131286"/>
              <a:gd name="connsiteY3" fmla="*/ 4391059 h 4391059"/>
              <a:gd name="connsiteX4" fmla="*/ 5000 w 4131286"/>
              <a:gd name="connsiteY4" fmla="*/ 4384574 h 4391059"/>
              <a:gd name="connsiteX0" fmla="*/ 426 w 4126712"/>
              <a:gd name="connsiteY0" fmla="*/ 4394257 h 4400742"/>
              <a:gd name="connsiteX1" fmla="*/ 450 w 4126712"/>
              <a:gd name="connsiteY1" fmla="*/ 0 h 4400742"/>
              <a:gd name="connsiteX2" fmla="*/ 4126712 w 4126712"/>
              <a:gd name="connsiteY2" fmla="*/ 9683 h 4400742"/>
              <a:gd name="connsiteX3" fmla="*/ 3581384 w 4126712"/>
              <a:gd name="connsiteY3" fmla="*/ 4400742 h 4400742"/>
              <a:gd name="connsiteX4" fmla="*/ 426 w 4126712"/>
              <a:gd name="connsiteY4" fmla="*/ 4394257 h 4400742"/>
              <a:gd name="connsiteX0" fmla="*/ 185 w 4126471"/>
              <a:gd name="connsiteY0" fmla="*/ 4394257 h 4400742"/>
              <a:gd name="connsiteX1" fmla="*/ 5233 w 4126471"/>
              <a:gd name="connsiteY1" fmla="*/ 0 h 4400742"/>
              <a:gd name="connsiteX2" fmla="*/ 4126471 w 4126471"/>
              <a:gd name="connsiteY2" fmla="*/ 9683 h 4400742"/>
              <a:gd name="connsiteX3" fmla="*/ 3581143 w 4126471"/>
              <a:gd name="connsiteY3" fmla="*/ 4400742 h 4400742"/>
              <a:gd name="connsiteX4" fmla="*/ 185 w 4126471"/>
              <a:gd name="connsiteY4" fmla="*/ 4394257 h 4400742"/>
              <a:gd name="connsiteX0" fmla="*/ 185 w 4126471"/>
              <a:gd name="connsiteY0" fmla="*/ 4394257 h 4400742"/>
              <a:gd name="connsiteX1" fmla="*/ 5233 w 4126471"/>
              <a:gd name="connsiteY1" fmla="*/ 0 h 4400742"/>
              <a:gd name="connsiteX2" fmla="*/ 4126471 w 4126471"/>
              <a:gd name="connsiteY2" fmla="*/ 9683 h 4400742"/>
              <a:gd name="connsiteX3" fmla="*/ 3581143 w 4126471"/>
              <a:gd name="connsiteY3" fmla="*/ 4400742 h 4400742"/>
              <a:gd name="connsiteX4" fmla="*/ 185 w 4126471"/>
              <a:gd name="connsiteY4" fmla="*/ 4394257 h 4400742"/>
              <a:gd name="connsiteX0" fmla="*/ 5000 w 4131286"/>
              <a:gd name="connsiteY0" fmla="*/ 4399282 h 4405767"/>
              <a:gd name="connsiteX1" fmla="*/ 0 w 4131286"/>
              <a:gd name="connsiteY1" fmla="*/ 0 h 4405767"/>
              <a:gd name="connsiteX2" fmla="*/ 4131286 w 4131286"/>
              <a:gd name="connsiteY2" fmla="*/ 14708 h 4405767"/>
              <a:gd name="connsiteX3" fmla="*/ 3585958 w 4131286"/>
              <a:gd name="connsiteY3" fmla="*/ 4405767 h 4405767"/>
              <a:gd name="connsiteX4" fmla="*/ 5000 w 4131286"/>
              <a:gd name="connsiteY4" fmla="*/ 4399282 h 4405767"/>
              <a:gd name="connsiteX0" fmla="*/ 185 w 4126471"/>
              <a:gd name="connsiteY0" fmla="*/ 4384574 h 4391059"/>
              <a:gd name="connsiteX1" fmla="*/ 5234 w 4126471"/>
              <a:gd name="connsiteY1" fmla="*/ 365 h 4391059"/>
              <a:gd name="connsiteX2" fmla="*/ 4126471 w 4126471"/>
              <a:gd name="connsiteY2" fmla="*/ 0 h 4391059"/>
              <a:gd name="connsiteX3" fmla="*/ 3581143 w 4126471"/>
              <a:gd name="connsiteY3" fmla="*/ 4391059 h 4391059"/>
              <a:gd name="connsiteX4" fmla="*/ 185 w 4126471"/>
              <a:gd name="connsiteY4" fmla="*/ 4384574 h 4391059"/>
              <a:gd name="connsiteX0" fmla="*/ 185 w 4126471"/>
              <a:gd name="connsiteY0" fmla="*/ 4384574 h 4396083"/>
              <a:gd name="connsiteX1" fmla="*/ 5234 w 4126471"/>
              <a:gd name="connsiteY1" fmla="*/ 365 h 4396083"/>
              <a:gd name="connsiteX2" fmla="*/ 4126471 w 4126471"/>
              <a:gd name="connsiteY2" fmla="*/ 0 h 4396083"/>
              <a:gd name="connsiteX3" fmla="*/ 3591192 w 4126471"/>
              <a:gd name="connsiteY3" fmla="*/ 4396083 h 4396083"/>
              <a:gd name="connsiteX4" fmla="*/ 185 w 4126471"/>
              <a:gd name="connsiteY4" fmla="*/ 4384574 h 4396083"/>
              <a:gd name="connsiteX0" fmla="*/ 185 w 4126471"/>
              <a:gd name="connsiteY0" fmla="*/ 4394459 h 4396083"/>
              <a:gd name="connsiteX1" fmla="*/ 5234 w 4126471"/>
              <a:gd name="connsiteY1" fmla="*/ 365 h 4396083"/>
              <a:gd name="connsiteX2" fmla="*/ 4126471 w 4126471"/>
              <a:gd name="connsiteY2" fmla="*/ 0 h 4396083"/>
              <a:gd name="connsiteX3" fmla="*/ 3591192 w 4126471"/>
              <a:gd name="connsiteY3" fmla="*/ 4396083 h 4396083"/>
              <a:gd name="connsiteX4" fmla="*/ 185 w 4126471"/>
              <a:gd name="connsiteY4" fmla="*/ 4394459 h 439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471" h="4396083">
                <a:moveTo>
                  <a:pt x="185" y="4394459"/>
                </a:moveTo>
                <a:cubicBezTo>
                  <a:pt x="-1299" y="2933299"/>
                  <a:pt x="6718" y="1461525"/>
                  <a:pt x="5234" y="365"/>
                </a:cubicBezTo>
                <a:lnTo>
                  <a:pt x="4126471" y="0"/>
                </a:lnTo>
                <a:cubicBezTo>
                  <a:pt x="4126966" y="2473"/>
                  <a:pt x="3596635" y="4375796"/>
                  <a:pt x="3591192" y="4396083"/>
                </a:cubicBezTo>
                <a:lnTo>
                  <a:pt x="185" y="4394459"/>
                </a:lnTo>
                <a:close/>
              </a:path>
            </a:pathLst>
          </a:custGeo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Video einfügen</a:t>
            </a:r>
          </a:p>
        </p:txBody>
      </p:sp>
    </p:spTree>
    <p:extLst>
      <p:ext uri="{BB962C8B-B14F-4D97-AF65-F5344CB8AC3E}">
        <p14:creationId xmlns:p14="http://schemas.microsoft.com/office/powerpoint/2010/main" val="280839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9">
            <a:extLst>
              <a:ext uri="{FF2B5EF4-FFF2-40B4-BE49-F238E27FC236}">
                <a16:creationId xmlns:a16="http://schemas.microsoft.com/office/drawing/2014/main" id="{F7F37916-332E-22F0-5A63-34914BCC6D20}"/>
              </a:ext>
            </a:extLst>
          </p:cNvPr>
          <p:cNvSpPr/>
          <p:nvPr userDrawn="1"/>
        </p:nvSpPr>
        <p:spPr>
          <a:xfrm>
            <a:off x="-20004" y="748407"/>
            <a:ext cx="7350008" cy="4413381"/>
          </a:xfrm>
          <a:custGeom>
            <a:avLst/>
            <a:gdLst>
              <a:gd name="connsiteX0" fmla="*/ 0 w 5574030"/>
              <a:gd name="connsiteY0" fmla="*/ 0 h 6858000"/>
              <a:gd name="connsiteX1" fmla="*/ 5574030 w 5574030"/>
              <a:gd name="connsiteY1" fmla="*/ 0 h 6858000"/>
              <a:gd name="connsiteX2" fmla="*/ 5574030 w 5574030"/>
              <a:gd name="connsiteY2" fmla="*/ 6858000 h 6858000"/>
              <a:gd name="connsiteX3" fmla="*/ 0 w 5574030"/>
              <a:gd name="connsiteY3" fmla="*/ 6858000 h 6858000"/>
              <a:gd name="connsiteX4" fmla="*/ 0 w 5574030"/>
              <a:gd name="connsiteY4" fmla="*/ 0 h 6858000"/>
              <a:gd name="connsiteX0" fmla="*/ 834390 w 6408420"/>
              <a:gd name="connsiteY0" fmla="*/ 0 h 6869430"/>
              <a:gd name="connsiteX1" fmla="*/ 6408420 w 6408420"/>
              <a:gd name="connsiteY1" fmla="*/ 0 h 6869430"/>
              <a:gd name="connsiteX2" fmla="*/ 6408420 w 6408420"/>
              <a:gd name="connsiteY2" fmla="*/ 6858000 h 6869430"/>
              <a:gd name="connsiteX3" fmla="*/ 0 w 6408420"/>
              <a:gd name="connsiteY3" fmla="*/ 6869430 h 6869430"/>
              <a:gd name="connsiteX4" fmla="*/ 834390 w 6408420"/>
              <a:gd name="connsiteY4" fmla="*/ 0 h 6869430"/>
              <a:gd name="connsiteX0" fmla="*/ 834390 w 6408420"/>
              <a:gd name="connsiteY0" fmla="*/ 0 h 6869430"/>
              <a:gd name="connsiteX1" fmla="*/ 6408420 w 6408420"/>
              <a:gd name="connsiteY1" fmla="*/ 0 h 6869430"/>
              <a:gd name="connsiteX2" fmla="*/ 6408420 w 6408420"/>
              <a:gd name="connsiteY2" fmla="*/ 6858000 h 6869430"/>
              <a:gd name="connsiteX3" fmla="*/ 0 w 6408420"/>
              <a:gd name="connsiteY3" fmla="*/ 6869430 h 6869430"/>
              <a:gd name="connsiteX4" fmla="*/ 834390 w 6408420"/>
              <a:gd name="connsiteY4" fmla="*/ 0 h 6869430"/>
              <a:gd name="connsiteX0" fmla="*/ 10981553 w 16555583"/>
              <a:gd name="connsiteY0" fmla="*/ 0 h 6869430"/>
              <a:gd name="connsiteX1" fmla="*/ 0 w 16555583"/>
              <a:gd name="connsiteY1" fmla="*/ 90468 h 6869430"/>
              <a:gd name="connsiteX2" fmla="*/ 16555583 w 16555583"/>
              <a:gd name="connsiteY2" fmla="*/ 6858000 h 6869430"/>
              <a:gd name="connsiteX3" fmla="*/ 10147163 w 16555583"/>
              <a:gd name="connsiteY3" fmla="*/ 6869430 h 6869430"/>
              <a:gd name="connsiteX4" fmla="*/ 10981553 w 16555583"/>
              <a:gd name="connsiteY4" fmla="*/ 0 h 6869430"/>
              <a:gd name="connsiteX0" fmla="*/ 11007401 w 11007401"/>
              <a:gd name="connsiteY0" fmla="*/ 0 h 6896772"/>
              <a:gd name="connsiteX1" fmla="*/ 25848 w 11007401"/>
              <a:gd name="connsiteY1" fmla="*/ 90468 h 6896772"/>
              <a:gd name="connsiteX2" fmla="*/ 0 w 11007401"/>
              <a:gd name="connsiteY2" fmla="*/ 6896772 h 6896772"/>
              <a:gd name="connsiteX3" fmla="*/ 10173011 w 11007401"/>
              <a:gd name="connsiteY3" fmla="*/ 6869430 h 6896772"/>
              <a:gd name="connsiteX4" fmla="*/ 11007401 w 11007401"/>
              <a:gd name="connsiteY4" fmla="*/ 0 h 6896772"/>
              <a:gd name="connsiteX0" fmla="*/ 15220609 w 15220609"/>
              <a:gd name="connsiteY0" fmla="*/ 0 h 6896772"/>
              <a:gd name="connsiteX1" fmla="*/ 0 w 15220609"/>
              <a:gd name="connsiteY1" fmla="*/ 103392 h 6896772"/>
              <a:gd name="connsiteX2" fmla="*/ 4213208 w 15220609"/>
              <a:gd name="connsiteY2" fmla="*/ 6896772 h 6896772"/>
              <a:gd name="connsiteX3" fmla="*/ 14386219 w 15220609"/>
              <a:gd name="connsiteY3" fmla="*/ 6869430 h 6896772"/>
              <a:gd name="connsiteX4" fmla="*/ 15220609 w 15220609"/>
              <a:gd name="connsiteY4" fmla="*/ 0 h 6896772"/>
              <a:gd name="connsiteX0" fmla="*/ 15285229 w 15285229"/>
              <a:gd name="connsiteY0" fmla="*/ 0 h 6909696"/>
              <a:gd name="connsiteX1" fmla="*/ 64620 w 15285229"/>
              <a:gd name="connsiteY1" fmla="*/ 103392 h 6909696"/>
              <a:gd name="connsiteX2" fmla="*/ 0 w 15285229"/>
              <a:gd name="connsiteY2" fmla="*/ 6909696 h 6909696"/>
              <a:gd name="connsiteX3" fmla="*/ 14450839 w 15285229"/>
              <a:gd name="connsiteY3" fmla="*/ 6869430 h 6909696"/>
              <a:gd name="connsiteX4" fmla="*/ 15285229 w 15285229"/>
              <a:gd name="connsiteY4" fmla="*/ 0 h 6909696"/>
              <a:gd name="connsiteX0" fmla="*/ 15285229 w 15285229"/>
              <a:gd name="connsiteY0" fmla="*/ 0 h 6909696"/>
              <a:gd name="connsiteX1" fmla="*/ 64620 w 15285229"/>
              <a:gd name="connsiteY1" fmla="*/ 0 h 6909696"/>
              <a:gd name="connsiteX2" fmla="*/ 0 w 15285229"/>
              <a:gd name="connsiteY2" fmla="*/ 6909696 h 6909696"/>
              <a:gd name="connsiteX3" fmla="*/ 14450839 w 15285229"/>
              <a:gd name="connsiteY3" fmla="*/ 6869430 h 6909696"/>
              <a:gd name="connsiteX4" fmla="*/ 15285229 w 15285229"/>
              <a:gd name="connsiteY4" fmla="*/ 0 h 6909696"/>
              <a:gd name="connsiteX0" fmla="*/ 15285229 w 15285229"/>
              <a:gd name="connsiteY0" fmla="*/ 15996 h 6925692"/>
              <a:gd name="connsiteX1" fmla="*/ 4015532 w 15285229"/>
              <a:gd name="connsiteY1" fmla="*/ 0 h 6925692"/>
              <a:gd name="connsiteX2" fmla="*/ 0 w 15285229"/>
              <a:gd name="connsiteY2" fmla="*/ 6925692 h 6925692"/>
              <a:gd name="connsiteX3" fmla="*/ 14450839 w 15285229"/>
              <a:gd name="connsiteY3" fmla="*/ 6885426 h 6925692"/>
              <a:gd name="connsiteX4" fmla="*/ 15285229 w 15285229"/>
              <a:gd name="connsiteY4" fmla="*/ 15996 h 6925692"/>
              <a:gd name="connsiteX0" fmla="*/ 11269697 w 11269697"/>
              <a:gd name="connsiteY0" fmla="*/ 15996 h 6925692"/>
              <a:gd name="connsiteX1" fmla="*/ 0 w 11269697"/>
              <a:gd name="connsiteY1" fmla="*/ 0 h 6925692"/>
              <a:gd name="connsiteX2" fmla="*/ 31354 w 11269697"/>
              <a:gd name="connsiteY2" fmla="*/ 6925692 h 6925692"/>
              <a:gd name="connsiteX3" fmla="*/ 10435307 w 11269697"/>
              <a:gd name="connsiteY3" fmla="*/ 6885426 h 6925692"/>
              <a:gd name="connsiteX4" fmla="*/ 11269697 w 11269697"/>
              <a:gd name="connsiteY4" fmla="*/ 15996 h 6925692"/>
              <a:gd name="connsiteX0" fmla="*/ 11286330 w 11286330"/>
              <a:gd name="connsiteY0" fmla="*/ 15996 h 6925692"/>
              <a:gd name="connsiteX1" fmla="*/ 16633 w 11286330"/>
              <a:gd name="connsiteY1" fmla="*/ 0 h 6925692"/>
              <a:gd name="connsiteX2" fmla="*/ 0 w 11286330"/>
              <a:gd name="connsiteY2" fmla="*/ 6925692 h 6925692"/>
              <a:gd name="connsiteX3" fmla="*/ 10451940 w 11286330"/>
              <a:gd name="connsiteY3" fmla="*/ 6885426 h 6925692"/>
              <a:gd name="connsiteX4" fmla="*/ 11286330 w 11286330"/>
              <a:gd name="connsiteY4" fmla="*/ 15996 h 6925692"/>
              <a:gd name="connsiteX0" fmla="*/ 11269860 w 11269860"/>
              <a:gd name="connsiteY0" fmla="*/ 15996 h 6885426"/>
              <a:gd name="connsiteX1" fmla="*/ 163 w 11269860"/>
              <a:gd name="connsiteY1" fmla="*/ 0 h 6885426"/>
              <a:gd name="connsiteX2" fmla="*/ 127490 w 11269860"/>
              <a:gd name="connsiteY2" fmla="*/ 6669763 h 6885426"/>
              <a:gd name="connsiteX3" fmla="*/ 10435470 w 11269860"/>
              <a:gd name="connsiteY3" fmla="*/ 6885426 h 6885426"/>
              <a:gd name="connsiteX4" fmla="*/ 11269860 w 11269860"/>
              <a:gd name="connsiteY4" fmla="*/ 15996 h 6885426"/>
              <a:gd name="connsiteX0" fmla="*/ 11286330 w 11286330"/>
              <a:gd name="connsiteY0" fmla="*/ 15996 h 6885426"/>
              <a:gd name="connsiteX1" fmla="*/ 16633 w 11286330"/>
              <a:gd name="connsiteY1" fmla="*/ 0 h 6885426"/>
              <a:gd name="connsiteX2" fmla="*/ 0 w 11286330"/>
              <a:gd name="connsiteY2" fmla="*/ 6781732 h 6885426"/>
              <a:gd name="connsiteX3" fmla="*/ 10451940 w 11286330"/>
              <a:gd name="connsiteY3" fmla="*/ 6885426 h 6885426"/>
              <a:gd name="connsiteX4" fmla="*/ 11286330 w 11286330"/>
              <a:gd name="connsiteY4" fmla="*/ 15996 h 6885426"/>
              <a:gd name="connsiteX0" fmla="*/ 11286330 w 11286330"/>
              <a:gd name="connsiteY0" fmla="*/ 15996 h 6781732"/>
              <a:gd name="connsiteX1" fmla="*/ 16633 w 11286330"/>
              <a:gd name="connsiteY1" fmla="*/ 0 h 6781732"/>
              <a:gd name="connsiteX2" fmla="*/ 0 w 11286330"/>
              <a:gd name="connsiteY2" fmla="*/ 6781732 h 6781732"/>
              <a:gd name="connsiteX3" fmla="*/ 10483932 w 11286330"/>
              <a:gd name="connsiteY3" fmla="*/ 6757462 h 6781732"/>
              <a:gd name="connsiteX4" fmla="*/ 11286330 w 11286330"/>
              <a:gd name="connsiteY4" fmla="*/ 15996 h 6781732"/>
              <a:gd name="connsiteX0" fmla="*/ 11302457 w 11302457"/>
              <a:gd name="connsiteY0" fmla="*/ 0 h 6765736"/>
              <a:gd name="connsiteX1" fmla="*/ 769 w 11302457"/>
              <a:gd name="connsiteY1" fmla="*/ 0 h 6765736"/>
              <a:gd name="connsiteX2" fmla="*/ 16127 w 11302457"/>
              <a:gd name="connsiteY2" fmla="*/ 6765736 h 6765736"/>
              <a:gd name="connsiteX3" fmla="*/ 10500059 w 11302457"/>
              <a:gd name="connsiteY3" fmla="*/ 6741466 h 6765736"/>
              <a:gd name="connsiteX4" fmla="*/ 11302457 w 11302457"/>
              <a:gd name="connsiteY4" fmla="*/ 0 h 6765736"/>
              <a:gd name="connsiteX0" fmla="*/ 11302457 w 11302457"/>
              <a:gd name="connsiteY0" fmla="*/ 0 h 6769618"/>
              <a:gd name="connsiteX1" fmla="*/ 769 w 11302457"/>
              <a:gd name="connsiteY1" fmla="*/ 0 h 6769618"/>
              <a:gd name="connsiteX2" fmla="*/ 16127 w 11302457"/>
              <a:gd name="connsiteY2" fmla="*/ 6765736 h 6769618"/>
              <a:gd name="connsiteX3" fmla="*/ 10500059 w 11302457"/>
              <a:gd name="connsiteY3" fmla="*/ 6769618 h 6769618"/>
              <a:gd name="connsiteX4" fmla="*/ 11302457 w 11302457"/>
              <a:gd name="connsiteY4" fmla="*/ 0 h 6769618"/>
              <a:gd name="connsiteX0" fmla="*/ 11305099 w 11305099"/>
              <a:gd name="connsiteY0" fmla="*/ 0 h 6775120"/>
              <a:gd name="connsiteX1" fmla="*/ 3411 w 11305099"/>
              <a:gd name="connsiteY1" fmla="*/ 0 h 6775120"/>
              <a:gd name="connsiteX2" fmla="*/ 0 w 11305099"/>
              <a:gd name="connsiteY2" fmla="*/ 6775120 h 6775120"/>
              <a:gd name="connsiteX3" fmla="*/ 10502701 w 11305099"/>
              <a:gd name="connsiteY3" fmla="*/ 6769618 h 6775120"/>
              <a:gd name="connsiteX4" fmla="*/ 11305099 w 11305099"/>
              <a:gd name="connsiteY4" fmla="*/ 0 h 6775120"/>
              <a:gd name="connsiteX0" fmla="*/ 11312196 w 11312196"/>
              <a:gd name="connsiteY0" fmla="*/ 0 h 6775120"/>
              <a:gd name="connsiteX1" fmla="*/ 1124 w 11312196"/>
              <a:gd name="connsiteY1" fmla="*/ 0 h 6775120"/>
              <a:gd name="connsiteX2" fmla="*/ 7097 w 11312196"/>
              <a:gd name="connsiteY2" fmla="*/ 6775120 h 6775120"/>
              <a:gd name="connsiteX3" fmla="*/ 10509798 w 11312196"/>
              <a:gd name="connsiteY3" fmla="*/ 6769618 h 6775120"/>
              <a:gd name="connsiteX4" fmla="*/ 11312196 w 11312196"/>
              <a:gd name="connsiteY4" fmla="*/ 0 h 6775120"/>
              <a:gd name="connsiteX0" fmla="*/ 11312196 w 11312196"/>
              <a:gd name="connsiteY0" fmla="*/ 0 h 6779002"/>
              <a:gd name="connsiteX1" fmla="*/ 1124 w 11312196"/>
              <a:gd name="connsiteY1" fmla="*/ 0 h 6779002"/>
              <a:gd name="connsiteX2" fmla="*/ 7097 w 11312196"/>
              <a:gd name="connsiteY2" fmla="*/ 6775120 h 6779002"/>
              <a:gd name="connsiteX3" fmla="*/ 10519182 w 11312196"/>
              <a:gd name="connsiteY3" fmla="*/ 6779002 h 6779002"/>
              <a:gd name="connsiteX4" fmla="*/ 11312196 w 11312196"/>
              <a:gd name="connsiteY4" fmla="*/ 0 h 6779002"/>
              <a:gd name="connsiteX0" fmla="*/ 11314484 w 11314484"/>
              <a:gd name="connsiteY0" fmla="*/ 0 h 6793888"/>
              <a:gd name="connsiteX1" fmla="*/ 3412 w 11314484"/>
              <a:gd name="connsiteY1" fmla="*/ 0 h 6793888"/>
              <a:gd name="connsiteX2" fmla="*/ 0 w 11314484"/>
              <a:gd name="connsiteY2" fmla="*/ 6793888 h 6793888"/>
              <a:gd name="connsiteX3" fmla="*/ 10521470 w 11314484"/>
              <a:gd name="connsiteY3" fmla="*/ 6779002 h 6793888"/>
              <a:gd name="connsiteX4" fmla="*/ 11314484 w 11314484"/>
              <a:gd name="connsiteY4" fmla="*/ 0 h 6793888"/>
              <a:gd name="connsiteX0" fmla="*/ 11314484 w 11314484"/>
              <a:gd name="connsiteY0" fmla="*/ 0 h 6793888"/>
              <a:gd name="connsiteX1" fmla="*/ 22179 w 11314484"/>
              <a:gd name="connsiteY1" fmla="*/ 0 h 6793888"/>
              <a:gd name="connsiteX2" fmla="*/ 0 w 11314484"/>
              <a:gd name="connsiteY2" fmla="*/ 6793888 h 6793888"/>
              <a:gd name="connsiteX3" fmla="*/ 10521470 w 11314484"/>
              <a:gd name="connsiteY3" fmla="*/ 6779002 h 6793888"/>
              <a:gd name="connsiteX4" fmla="*/ 11314484 w 11314484"/>
              <a:gd name="connsiteY4" fmla="*/ 0 h 679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4484" h="6793888">
                <a:moveTo>
                  <a:pt x="11314484" y="0"/>
                </a:moveTo>
                <a:lnTo>
                  <a:pt x="22179" y="0"/>
                </a:lnTo>
                <a:cubicBezTo>
                  <a:pt x="16635" y="2308564"/>
                  <a:pt x="5544" y="4485324"/>
                  <a:pt x="0" y="6793888"/>
                </a:cubicBezTo>
                <a:lnTo>
                  <a:pt x="10521470" y="6779002"/>
                </a:lnTo>
                <a:lnTo>
                  <a:pt x="11314484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2116800"/>
            <a:ext cx="5396346" cy="736016"/>
          </a:xfrm>
        </p:spPr>
        <p:txBody>
          <a:bodyPr anchor="t" anchorCtr="0">
            <a:noAutofit/>
          </a:bodyPr>
          <a:lstStyle>
            <a:lvl1pPr algn="l">
              <a:defRPr sz="2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3407A3-3A31-8103-6B64-1E79990E3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679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image_870x9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5">
            <a:extLst>
              <a:ext uri="{FF2B5EF4-FFF2-40B4-BE49-F238E27FC236}">
                <a16:creationId xmlns:a16="http://schemas.microsoft.com/office/drawing/2014/main" id="{A8344D66-F8A0-3C13-56D2-CC9DC4943F6C}"/>
              </a:ext>
            </a:extLst>
          </p:cNvPr>
          <p:cNvSpPr/>
          <p:nvPr userDrawn="1"/>
        </p:nvSpPr>
        <p:spPr>
          <a:xfrm>
            <a:off x="-2552" y="2158639"/>
            <a:ext cx="4079533" cy="2984862"/>
          </a:xfrm>
          <a:custGeom>
            <a:avLst/>
            <a:gdLst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4113316 w 4113316"/>
              <a:gd name="connsiteY2" fmla="*/ 2984861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3377046 w 4113316"/>
              <a:gd name="connsiteY2" fmla="*/ 2978924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0 w 4113316"/>
              <a:gd name="connsiteY4" fmla="*/ 0 h 2984862"/>
              <a:gd name="connsiteX0" fmla="*/ 34148 w 4113316"/>
              <a:gd name="connsiteY0" fmla="*/ 3795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34148 w 4113316"/>
              <a:gd name="connsiteY4" fmla="*/ 3795 h 2984862"/>
              <a:gd name="connsiteX0" fmla="*/ 3794 w 4082962"/>
              <a:gd name="connsiteY0" fmla="*/ 3795 h 2988655"/>
              <a:gd name="connsiteX1" fmla="*/ 4082962 w 4082962"/>
              <a:gd name="connsiteY1" fmla="*/ 0 h 2988655"/>
              <a:gd name="connsiteX2" fmla="*/ 3720765 w 4082962"/>
              <a:gd name="connsiteY2" fmla="*/ 2984862 h 2988655"/>
              <a:gd name="connsiteX3" fmla="*/ 0 w 4082962"/>
              <a:gd name="connsiteY3" fmla="*/ 2988655 h 2988655"/>
              <a:gd name="connsiteX4" fmla="*/ 3794 w 4082962"/>
              <a:gd name="connsiteY4" fmla="*/ 3795 h 2988655"/>
              <a:gd name="connsiteX0" fmla="*/ 32 w 4079200"/>
              <a:gd name="connsiteY0" fmla="*/ 3795 h 2984862"/>
              <a:gd name="connsiteX1" fmla="*/ 4079200 w 4079200"/>
              <a:gd name="connsiteY1" fmla="*/ 0 h 2984862"/>
              <a:gd name="connsiteX2" fmla="*/ 3717003 w 4079200"/>
              <a:gd name="connsiteY2" fmla="*/ 2984862 h 2984862"/>
              <a:gd name="connsiteX3" fmla="*/ 34180 w 4079200"/>
              <a:gd name="connsiteY3" fmla="*/ 2984861 h 2984862"/>
              <a:gd name="connsiteX4" fmla="*/ 32 w 4079200"/>
              <a:gd name="connsiteY4" fmla="*/ 3795 h 2984862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62096 h 2984862"/>
              <a:gd name="connsiteX4" fmla="*/ 41 w 4079209"/>
              <a:gd name="connsiteY4" fmla="*/ 3795 h 2984862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73478 h 2984862"/>
              <a:gd name="connsiteX4" fmla="*/ 41 w 4079209"/>
              <a:gd name="connsiteY4" fmla="*/ 3795 h 2984862"/>
              <a:gd name="connsiteX0" fmla="*/ 109 w 4079277"/>
              <a:gd name="connsiteY0" fmla="*/ 3795 h 2992449"/>
              <a:gd name="connsiteX1" fmla="*/ 4079277 w 4079277"/>
              <a:gd name="connsiteY1" fmla="*/ 0 h 2992449"/>
              <a:gd name="connsiteX2" fmla="*/ 3717080 w 4079277"/>
              <a:gd name="connsiteY2" fmla="*/ 2984862 h 2992449"/>
              <a:gd name="connsiteX3" fmla="*/ 7698 w 4079277"/>
              <a:gd name="connsiteY3" fmla="*/ 2992449 h 2992449"/>
              <a:gd name="connsiteX4" fmla="*/ 109 w 4079277"/>
              <a:gd name="connsiteY4" fmla="*/ 3795 h 2992449"/>
              <a:gd name="connsiteX0" fmla="*/ 109 w 4079277"/>
              <a:gd name="connsiteY0" fmla="*/ 3795 h 2988655"/>
              <a:gd name="connsiteX1" fmla="*/ 4079277 w 4079277"/>
              <a:gd name="connsiteY1" fmla="*/ 0 h 2988655"/>
              <a:gd name="connsiteX2" fmla="*/ 3717080 w 4079277"/>
              <a:gd name="connsiteY2" fmla="*/ 2984862 h 2988655"/>
              <a:gd name="connsiteX3" fmla="*/ 7698 w 4079277"/>
              <a:gd name="connsiteY3" fmla="*/ 2988655 h 2988655"/>
              <a:gd name="connsiteX4" fmla="*/ 109 w 4079277"/>
              <a:gd name="connsiteY4" fmla="*/ 3795 h 2988655"/>
              <a:gd name="connsiteX0" fmla="*/ 82 w 4079250"/>
              <a:gd name="connsiteY0" fmla="*/ 3795 h 2984862"/>
              <a:gd name="connsiteX1" fmla="*/ 4079250 w 4079250"/>
              <a:gd name="connsiteY1" fmla="*/ 0 h 2984862"/>
              <a:gd name="connsiteX2" fmla="*/ 3717053 w 4079250"/>
              <a:gd name="connsiteY2" fmla="*/ 2984862 h 2984862"/>
              <a:gd name="connsiteX3" fmla="*/ 11465 w 4079250"/>
              <a:gd name="connsiteY3" fmla="*/ 2984861 h 2984862"/>
              <a:gd name="connsiteX4" fmla="*/ 82 w 4079250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77273 h 2984862"/>
              <a:gd name="connsiteX4" fmla="*/ 365 w 4079533"/>
              <a:gd name="connsiteY4" fmla="*/ 3795 h 2984862"/>
              <a:gd name="connsiteX0" fmla="*/ 35 w 4079203"/>
              <a:gd name="connsiteY0" fmla="*/ 3795 h 2984862"/>
              <a:gd name="connsiteX1" fmla="*/ 4079203 w 4079203"/>
              <a:gd name="connsiteY1" fmla="*/ 0 h 2984862"/>
              <a:gd name="connsiteX2" fmla="*/ 3717006 w 4079203"/>
              <a:gd name="connsiteY2" fmla="*/ 2984862 h 2984862"/>
              <a:gd name="connsiteX3" fmla="*/ 31785 w 4079203"/>
              <a:gd name="connsiteY3" fmla="*/ 2948698 h 2984862"/>
              <a:gd name="connsiteX4" fmla="*/ 35 w 4079203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83623 h 2984862"/>
              <a:gd name="connsiteX4" fmla="*/ 365 w 4079533"/>
              <a:gd name="connsiteY4" fmla="*/ 3795 h 298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533" h="2984862">
                <a:moveTo>
                  <a:pt x="365" y="3795"/>
                </a:moveTo>
                <a:lnTo>
                  <a:pt x="4079533" y="0"/>
                </a:lnTo>
                <a:lnTo>
                  <a:pt x="3717336" y="2984862"/>
                </a:lnTo>
                <a:lnTo>
                  <a:pt x="365" y="2983623"/>
                </a:lnTo>
                <a:cubicBezTo>
                  <a:pt x="1630" y="1950728"/>
                  <a:pt x="-900" y="998748"/>
                  <a:pt x="365" y="3795"/>
                </a:cubicBez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ED7117-A357-DB66-32F4-5B0A8AE9E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12972D4-1E70-24DF-8ACF-276C7F1D7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5340" y="2157005"/>
            <a:ext cx="4058007" cy="990159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9AFBF62-2D6D-9941-EFCF-F1720B76CE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779464"/>
            <a:ext cx="4113213" cy="4364037"/>
          </a:xfrm>
          <a:custGeom>
            <a:avLst/>
            <a:gdLst>
              <a:gd name="connsiteX0" fmla="*/ 0 w 4113213"/>
              <a:gd name="connsiteY0" fmla="*/ 0 h 4364037"/>
              <a:gd name="connsiteX1" fmla="*/ 4113213 w 4113213"/>
              <a:gd name="connsiteY1" fmla="*/ 0 h 4364037"/>
              <a:gd name="connsiteX2" fmla="*/ 4113213 w 4113213"/>
              <a:gd name="connsiteY2" fmla="*/ 4364037 h 4364037"/>
              <a:gd name="connsiteX3" fmla="*/ 0 w 4113213"/>
              <a:gd name="connsiteY3" fmla="*/ 4364037 h 4364037"/>
              <a:gd name="connsiteX4" fmla="*/ 0 w 4113213"/>
              <a:gd name="connsiteY4" fmla="*/ 0 h 4364037"/>
              <a:gd name="connsiteX0" fmla="*/ 0 w 4113213"/>
              <a:gd name="connsiteY0" fmla="*/ 0 h 4364037"/>
              <a:gd name="connsiteX1" fmla="*/ 4113213 w 4113213"/>
              <a:gd name="connsiteY1" fmla="*/ 0 h 4364037"/>
              <a:gd name="connsiteX2" fmla="*/ 3568607 w 4113213"/>
              <a:gd name="connsiteY2" fmla="*/ 4364037 h 4364037"/>
              <a:gd name="connsiteX3" fmla="*/ 0 w 4113213"/>
              <a:gd name="connsiteY3" fmla="*/ 4364037 h 4364037"/>
              <a:gd name="connsiteX4" fmla="*/ 0 w 4113213"/>
              <a:gd name="connsiteY4" fmla="*/ 0 h 436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3213" h="4364037">
                <a:moveTo>
                  <a:pt x="0" y="0"/>
                </a:moveTo>
                <a:lnTo>
                  <a:pt x="4113213" y="0"/>
                </a:lnTo>
                <a:lnTo>
                  <a:pt x="3568607" y="4364037"/>
                </a:lnTo>
                <a:lnTo>
                  <a:pt x="0" y="43640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419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636099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1522799"/>
            <a:ext cx="4860000" cy="3271987"/>
          </a:xfrm>
        </p:spPr>
        <p:txBody>
          <a:bodyPr>
            <a:normAutofit/>
          </a:bodyPr>
          <a:lstStyle>
            <a:lvl1pPr marL="255600" indent="-172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1600"/>
            </a:lvl1pPr>
            <a:lvl2pPr marL="628650" indent="-285750" algn="l">
              <a:buFont typeface="Wingdings" panose="05000000000000000000" pitchFamily="2" charset="2"/>
              <a:buChar char="§"/>
              <a:defRPr sz="1500"/>
            </a:lvl2pPr>
            <a:lvl3pPr marL="971550" indent="-285750" algn="l">
              <a:buFont typeface="Wingdings" panose="05000000000000000000" pitchFamily="2" charset="2"/>
              <a:buChar char="§"/>
              <a:defRPr sz="1350"/>
            </a:lvl3pPr>
            <a:lvl4pPr marL="1200150" indent="-171450" algn="l">
              <a:buFont typeface="Wingdings" panose="05000000000000000000" pitchFamily="2" charset="2"/>
              <a:buChar char="§"/>
              <a:defRPr sz="1200"/>
            </a:lvl4pPr>
            <a:lvl5pPr marL="1543050" indent="-171450" algn="l">
              <a:buFont typeface="Wingdings" panose="05000000000000000000" pitchFamily="2" charset="2"/>
              <a:buChar char="§"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Folientext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Rechteck 15">
            <a:extLst>
              <a:ext uri="{FF2B5EF4-FFF2-40B4-BE49-F238E27FC236}">
                <a16:creationId xmlns:a16="http://schemas.microsoft.com/office/drawing/2014/main" id="{A8344D66-F8A0-3C13-56D2-CC9DC4943F6C}"/>
              </a:ext>
            </a:extLst>
          </p:cNvPr>
          <p:cNvSpPr/>
          <p:nvPr userDrawn="1"/>
        </p:nvSpPr>
        <p:spPr>
          <a:xfrm rot="10800000">
            <a:off x="5152292" y="2262554"/>
            <a:ext cx="3991706" cy="2880946"/>
          </a:xfrm>
          <a:custGeom>
            <a:avLst/>
            <a:gdLst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4113316 w 4113316"/>
              <a:gd name="connsiteY2" fmla="*/ 2984861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3377046 w 4113316"/>
              <a:gd name="connsiteY2" fmla="*/ 2978924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0 w 4113316"/>
              <a:gd name="connsiteY4" fmla="*/ 0 h 2984862"/>
              <a:gd name="connsiteX0" fmla="*/ 34148 w 4113316"/>
              <a:gd name="connsiteY0" fmla="*/ 3795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34148 w 4113316"/>
              <a:gd name="connsiteY4" fmla="*/ 3795 h 2984862"/>
              <a:gd name="connsiteX0" fmla="*/ 3794 w 4082962"/>
              <a:gd name="connsiteY0" fmla="*/ 3795 h 2988655"/>
              <a:gd name="connsiteX1" fmla="*/ 4082962 w 4082962"/>
              <a:gd name="connsiteY1" fmla="*/ 0 h 2988655"/>
              <a:gd name="connsiteX2" fmla="*/ 3720765 w 4082962"/>
              <a:gd name="connsiteY2" fmla="*/ 2984862 h 2988655"/>
              <a:gd name="connsiteX3" fmla="*/ 0 w 4082962"/>
              <a:gd name="connsiteY3" fmla="*/ 2988655 h 2988655"/>
              <a:gd name="connsiteX4" fmla="*/ 3794 w 4082962"/>
              <a:gd name="connsiteY4" fmla="*/ 3795 h 2988655"/>
              <a:gd name="connsiteX0" fmla="*/ 32 w 4079200"/>
              <a:gd name="connsiteY0" fmla="*/ 3795 h 2984862"/>
              <a:gd name="connsiteX1" fmla="*/ 4079200 w 4079200"/>
              <a:gd name="connsiteY1" fmla="*/ 0 h 2984862"/>
              <a:gd name="connsiteX2" fmla="*/ 3717003 w 4079200"/>
              <a:gd name="connsiteY2" fmla="*/ 2984862 h 2984862"/>
              <a:gd name="connsiteX3" fmla="*/ 34180 w 4079200"/>
              <a:gd name="connsiteY3" fmla="*/ 2984861 h 2984862"/>
              <a:gd name="connsiteX4" fmla="*/ 32 w 4079200"/>
              <a:gd name="connsiteY4" fmla="*/ 3795 h 2984862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62096 h 2984862"/>
              <a:gd name="connsiteX4" fmla="*/ 41 w 4079209"/>
              <a:gd name="connsiteY4" fmla="*/ 3795 h 2984862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73478 h 2984862"/>
              <a:gd name="connsiteX4" fmla="*/ 41 w 4079209"/>
              <a:gd name="connsiteY4" fmla="*/ 3795 h 2984862"/>
              <a:gd name="connsiteX0" fmla="*/ 109 w 4079277"/>
              <a:gd name="connsiteY0" fmla="*/ 3795 h 2992449"/>
              <a:gd name="connsiteX1" fmla="*/ 4079277 w 4079277"/>
              <a:gd name="connsiteY1" fmla="*/ 0 h 2992449"/>
              <a:gd name="connsiteX2" fmla="*/ 3717080 w 4079277"/>
              <a:gd name="connsiteY2" fmla="*/ 2984862 h 2992449"/>
              <a:gd name="connsiteX3" fmla="*/ 7698 w 4079277"/>
              <a:gd name="connsiteY3" fmla="*/ 2992449 h 2992449"/>
              <a:gd name="connsiteX4" fmla="*/ 109 w 4079277"/>
              <a:gd name="connsiteY4" fmla="*/ 3795 h 2992449"/>
              <a:gd name="connsiteX0" fmla="*/ 109 w 4079277"/>
              <a:gd name="connsiteY0" fmla="*/ 3795 h 2988655"/>
              <a:gd name="connsiteX1" fmla="*/ 4079277 w 4079277"/>
              <a:gd name="connsiteY1" fmla="*/ 0 h 2988655"/>
              <a:gd name="connsiteX2" fmla="*/ 3717080 w 4079277"/>
              <a:gd name="connsiteY2" fmla="*/ 2984862 h 2988655"/>
              <a:gd name="connsiteX3" fmla="*/ 7698 w 4079277"/>
              <a:gd name="connsiteY3" fmla="*/ 2988655 h 2988655"/>
              <a:gd name="connsiteX4" fmla="*/ 109 w 4079277"/>
              <a:gd name="connsiteY4" fmla="*/ 3795 h 2988655"/>
              <a:gd name="connsiteX0" fmla="*/ 82 w 4079250"/>
              <a:gd name="connsiteY0" fmla="*/ 3795 h 2984862"/>
              <a:gd name="connsiteX1" fmla="*/ 4079250 w 4079250"/>
              <a:gd name="connsiteY1" fmla="*/ 0 h 2984862"/>
              <a:gd name="connsiteX2" fmla="*/ 3717053 w 4079250"/>
              <a:gd name="connsiteY2" fmla="*/ 2984862 h 2984862"/>
              <a:gd name="connsiteX3" fmla="*/ 11465 w 4079250"/>
              <a:gd name="connsiteY3" fmla="*/ 2984861 h 2984862"/>
              <a:gd name="connsiteX4" fmla="*/ 82 w 4079250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77273 h 2984862"/>
              <a:gd name="connsiteX4" fmla="*/ 365 w 4079533"/>
              <a:gd name="connsiteY4" fmla="*/ 3795 h 2984862"/>
              <a:gd name="connsiteX0" fmla="*/ 35 w 4079203"/>
              <a:gd name="connsiteY0" fmla="*/ 3795 h 2984862"/>
              <a:gd name="connsiteX1" fmla="*/ 4079203 w 4079203"/>
              <a:gd name="connsiteY1" fmla="*/ 0 h 2984862"/>
              <a:gd name="connsiteX2" fmla="*/ 3717006 w 4079203"/>
              <a:gd name="connsiteY2" fmla="*/ 2984862 h 2984862"/>
              <a:gd name="connsiteX3" fmla="*/ 31785 w 4079203"/>
              <a:gd name="connsiteY3" fmla="*/ 2948698 h 2984862"/>
              <a:gd name="connsiteX4" fmla="*/ 35 w 4079203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83623 h 2984862"/>
              <a:gd name="connsiteX4" fmla="*/ 365 w 4079533"/>
              <a:gd name="connsiteY4" fmla="*/ 3795 h 298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533" h="2984862">
                <a:moveTo>
                  <a:pt x="365" y="3795"/>
                </a:moveTo>
                <a:lnTo>
                  <a:pt x="4079533" y="0"/>
                </a:lnTo>
                <a:lnTo>
                  <a:pt x="3717336" y="2984862"/>
                </a:lnTo>
                <a:lnTo>
                  <a:pt x="365" y="2983623"/>
                </a:lnTo>
                <a:cubicBezTo>
                  <a:pt x="1630" y="1950728"/>
                  <a:pt x="-900" y="998748"/>
                  <a:pt x="365" y="3795"/>
                </a:cubicBez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C9AFBF62-2D6D-9941-EFCF-F1720B76CE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0556" y="1213338"/>
            <a:ext cx="3833444" cy="3930162"/>
          </a:xfrm>
          <a:custGeom>
            <a:avLst/>
            <a:gdLst>
              <a:gd name="connsiteX0" fmla="*/ 0 w 3626111"/>
              <a:gd name="connsiteY0" fmla="*/ 0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0 w 3626111"/>
              <a:gd name="connsiteY4" fmla="*/ 0 h 3804073"/>
              <a:gd name="connsiteX0" fmla="*/ 527539 w 3626111"/>
              <a:gd name="connsiteY0" fmla="*/ 0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527539 w 3626111"/>
              <a:gd name="connsiteY4" fmla="*/ 0 h 3804073"/>
              <a:gd name="connsiteX0" fmla="*/ 427893 w 3626111"/>
              <a:gd name="connsiteY0" fmla="*/ 0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427893 w 3626111"/>
              <a:gd name="connsiteY4" fmla="*/ 0 h 3804073"/>
              <a:gd name="connsiteX0" fmla="*/ 461160 w 3626111"/>
              <a:gd name="connsiteY0" fmla="*/ 11347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461160 w 3626111"/>
              <a:gd name="connsiteY4" fmla="*/ 11347 h 3804073"/>
              <a:gd name="connsiteX0" fmla="*/ 472250 w 3626111"/>
              <a:gd name="connsiteY0" fmla="*/ 5673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472250 w 3626111"/>
              <a:gd name="connsiteY4" fmla="*/ 5673 h 380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6111" h="3804073">
                <a:moveTo>
                  <a:pt x="472250" y="5673"/>
                </a:moveTo>
                <a:lnTo>
                  <a:pt x="3626111" y="0"/>
                </a:lnTo>
                <a:lnTo>
                  <a:pt x="3626111" y="3804073"/>
                </a:lnTo>
                <a:lnTo>
                  <a:pt x="0" y="3804073"/>
                </a:lnTo>
                <a:lnTo>
                  <a:pt x="472250" y="5673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Optional: Bild hinzufügen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8ED7117-A357-DB66-32F4-5B0A8AE9E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1F3504E4-2CBF-83F3-F215-3006DE51A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76691" y="479478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377151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640x4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348713"/>
            <a:ext cx="6360623" cy="316800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600" y="1522800"/>
            <a:ext cx="4194000" cy="3271987"/>
          </a:xfrm>
        </p:spPr>
        <p:txBody>
          <a:bodyPr>
            <a:normAutofit/>
          </a:bodyPr>
          <a:lstStyle>
            <a:lvl1pPr marL="255600" indent="-172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tabLst/>
              <a:defRPr sz="1600"/>
            </a:lvl1pPr>
            <a:lvl2pPr marL="628650" indent="-285750" algn="l">
              <a:buFont typeface="Wingdings" panose="05000000000000000000" pitchFamily="2" charset="2"/>
              <a:buChar char="§"/>
              <a:defRPr sz="1500"/>
            </a:lvl2pPr>
            <a:lvl3pPr marL="971550" indent="-285750" algn="l">
              <a:buFont typeface="Wingdings" panose="05000000000000000000" pitchFamily="2" charset="2"/>
              <a:buChar char="§"/>
              <a:defRPr sz="1350"/>
            </a:lvl3pPr>
            <a:lvl4pPr marL="1200150" indent="-171450" algn="l">
              <a:buFont typeface="Wingdings" panose="05000000000000000000" pitchFamily="2" charset="2"/>
              <a:buChar char="§"/>
              <a:defRPr sz="1200"/>
            </a:lvl4pPr>
            <a:lvl5pPr marL="1543050" indent="-171450" algn="l">
              <a:buFont typeface="Wingdings" panose="05000000000000000000" pitchFamily="2" charset="2"/>
              <a:buChar char="§"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Folientext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E6F1F4B-35C8-EF38-563B-5591C6EEE0F0}"/>
              </a:ext>
            </a:extLst>
          </p:cNvPr>
          <p:cNvSpPr/>
          <p:nvPr userDrawn="1"/>
        </p:nvSpPr>
        <p:spPr>
          <a:xfrm>
            <a:off x="5014912" y="1721644"/>
            <a:ext cx="3643313" cy="2421731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BDB8F971-27DA-07C8-C98B-5457F5150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22863" y="1614488"/>
            <a:ext cx="3651250" cy="24209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3510E66-C6A9-5CB5-025A-94C8F9493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AABDBA-818D-A893-9CEB-3E80837A9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76691" y="479478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74988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video_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778710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E25936E-1144-076E-C0BF-45AB13FC8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4168011"/>
            <a:ext cx="4068127" cy="71486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Videolegende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4343400" y="1746000"/>
            <a:ext cx="3997800" cy="22464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Medienplatzhalter 7"/>
          <p:cNvSpPr>
            <a:spLocks noGrp="1"/>
          </p:cNvSpPr>
          <p:nvPr>
            <p:ph type="media" sz="quarter" idx="14"/>
          </p:nvPr>
        </p:nvSpPr>
        <p:spPr>
          <a:xfrm>
            <a:off x="4419600" y="1673999"/>
            <a:ext cx="3994713" cy="2246400"/>
          </a:xfrm>
        </p:spPr>
        <p:txBody>
          <a:bodyPr/>
          <a:lstStyle/>
          <a:p>
            <a:r>
              <a:rPr lang="en-US"/>
              <a:t>Click icon to add media</a:t>
            </a:r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673999"/>
            <a:ext cx="3752090" cy="3208881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Folientext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  <a:p>
            <a:pPr lv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7F5FD5-C7C3-E29F-F4E7-CCDC70620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4439" y="475948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4987594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355C28D-70AA-BFA7-1E35-4BD6D773E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1522800"/>
            <a:ext cx="4194000" cy="327198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Tx/>
              <a:buNone/>
              <a:tabLst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  <a:p>
            <a:endParaRPr lang="de-DE" dirty="0"/>
          </a:p>
        </p:txBody>
      </p:sp>
      <p:sp>
        <p:nvSpPr>
          <p:cNvPr id="10" name="Diagrammplatzhalter 8">
            <a:extLst>
              <a:ext uri="{FF2B5EF4-FFF2-40B4-BE49-F238E27FC236}">
                <a16:creationId xmlns:a16="http://schemas.microsoft.com/office/drawing/2014/main" id="{ABC1115E-1D05-E98D-86B7-CECBEB7F4FA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35726" y="1522463"/>
            <a:ext cx="3698366" cy="3271987"/>
          </a:xfrm>
        </p:spPr>
        <p:txBody>
          <a:bodyPr/>
          <a:lstStyle/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1DCD682C-409B-FEB5-B5D3-2D695794D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3392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0703965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10D23-EB1B-BBCF-8AF9-BCF0D36CA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3392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011E2C-485B-4CAD-B223-3BAE66739F9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654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680" r:id="rId3"/>
    <p:sldLayoutId id="2147483705" r:id="rId4"/>
    <p:sldLayoutId id="2147483695" r:id="rId5"/>
    <p:sldLayoutId id="2147483706" r:id="rId6"/>
    <p:sldLayoutId id="2147483688" r:id="rId7"/>
    <p:sldLayoutId id="2147483699" r:id="rId8"/>
    <p:sldLayoutId id="2147483689" r:id="rId9"/>
    <p:sldLayoutId id="2147483701" r:id="rId10"/>
    <p:sldLayoutId id="2147483700" r:id="rId11"/>
    <p:sldLayoutId id="2147483702" r:id="rId12"/>
    <p:sldLayoutId id="2147483703" r:id="rId13"/>
    <p:sldLayoutId id="2147483704" r:id="rId14"/>
    <p:sldLayoutId id="2147483687" r:id="rId15"/>
    <p:sldLayoutId id="2147483707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BE0000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6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625776-A543-7F62-10CB-9DC36C132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383"/>
            <a:ext cx="4221164" cy="1897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7E54A-ED30-EB24-68AB-B8F43C7123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06"/>
          <a:stretch>
            <a:fillRect/>
          </a:stretch>
        </p:blipFill>
        <p:spPr>
          <a:xfrm>
            <a:off x="-12700" y="1360185"/>
            <a:ext cx="2771438" cy="19410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FBF5E6-87B7-FD38-6468-86A63CDD3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4050" y="1870650"/>
            <a:ext cx="4635500" cy="1360895"/>
          </a:xfrm>
        </p:spPr>
        <p:txBody>
          <a:bodyPr/>
          <a:lstStyle/>
          <a:p>
            <a:r>
              <a:rPr lang="en-US" sz="2400" b="0" dirty="0">
                <a:solidFill>
                  <a:schemeClr val="tx1"/>
                </a:solidFill>
                <a:latin typeface="+mn-lt"/>
              </a:rPr>
              <a:t>Systems perspectives on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transforming Swiss housing by 2040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: </a:t>
            </a:r>
            <a:br>
              <a:rPr lang="en-US" sz="2400" b="0" dirty="0">
                <a:solidFill>
                  <a:schemeClr val="tx1"/>
                </a:solidFill>
                <a:latin typeface="+mn-lt"/>
              </a:rPr>
            </a:br>
            <a:r>
              <a:rPr lang="en-US" sz="2000" b="0" dirty="0">
                <a:solidFill>
                  <a:schemeClr val="tx1"/>
                </a:solidFill>
                <a:latin typeface="+mn-lt"/>
              </a:rPr>
              <a:t>wellbeing, shared spaces, sufficiency, and de-sprawl</a:t>
            </a:r>
            <a:br>
              <a:rPr lang="en-US" sz="2000" b="0" dirty="0">
                <a:solidFill>
                  <a:schemeClr val="tx1"/>
                </a:solidFill>
                <a:latin typeface="+mn-lt"/>
              </a:rPr>
            </a:br>
            <a:br>
              <a:rPr lang="en-US" sz="2000" b="0" dirty="0">
                <a:solidFill>
                  <a:schemeClr val="tx1"/>
                </a:solidFill>
                <a:latin typeface="+mn-lt"/>
              </a:rPr>
            </a:br>
            <a:r>
              <a:rPr lang="en-US" sz="1400" b="0" dirty="0">
                <a:solidFill>
                  <a:schemeClr val="tx1"/>
                </a:solidFill>
                <a:latin typeface="+mn-lt"/>
              </a:rPr>
              <a:t>Sascha Nick et al.</a:t>
            </a:r>
            <a:endParaRPr lang="de-CH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A2513A-9B90-2CFF-4A3F-C8E0AFA4E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0138" y="4827589"/>
            <a:ext cx="4058158" cy="198782"/>
          </a:xfrm>
        </p:spPr>
        <p:txBody>
          <a:bodyPr/>
          <a:lstStyle/>
          <a:p>
            <a:pPr algn="r"/>
            <a:r>
              <a:rPr lang="de-CH" sz="1200" dirty="0"/>
              <a:t>September 29, 2025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776465-B145-AB7E-4278-E93B378D0B4E}"/>
              </a:ext>
            </a:extLst>
          </p:cNvPr>
          <p:cNvSpPr/>
          <p:nvPr/>
        </p:nvSpPr>
        <p:spPr>
          <a:xfrm>
            <a:off x="5962650" y="171450"/>
            <a:ext cx="2971800" cy="104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97E56C-5E69-F5EA-D922-50BCE57E6C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924" r="57179"/>
          <a:stretch>
            <a:fillRect/>
          </a:stretch>
        </p:blipFill>
        <p:spPr>
          <a:xfrm>
            <a:off x="2139950" y="1360185"/>
            <a:ext cx="2081214" cy="3783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B5A790-D204-A5BC-512C-08C5433343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349" t="1088" r="10766" b="-1088"/>
          <a:stretch>
            <a:fillRect/>
          </a:stretch>
        </p:blipFill>
        <p:spPr>
          <a:xfrm>
            <a:off x="-12700" y="3272850"/>
            <a:ext cx="2152650" cy="1930459"/>
          </a:xfrm>
          <a:prstGeom prst="rect">
            <a:avLst/>
          </a:prstGeom>
        </p:spPr>
      </p:pic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C9102D46-50DC-DF29-0F25-268502DD681E}"/>
              </a:ext>
            </a:extLst>
          </p:cNvPr>
          <p:cNvSpPr txBox="1">
            <a:spLocks/>
          </p:cNvSpPr>
          <p:nvPr/>
        </p:nvSpPr>
        <p:spPr>
          <a:xfrm>
            <a:off x="4910138" y="4638678"/>
            <a:ext cx="4058158" cy="198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Wingdings" pitchFamily="2" charset="2"/>
              <a:buNone/>
              <a:defRPr sz="13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CH" sz="1200" dirty="0"/>
              <a:t>Kamila &amp; Laure</a:t>
            </a:r>
          </a:p>
        </p:txBody>
      </p:sp>
    </p:spTree>
    <p:extLst>
      <p:ext uri="{BB962C8B-B14F-4D97-AF65-F5344CB8AC3E}">
        <p14:creationId xmlns:p14="http://schemas.microsoft.com/office/powerpoint/2010/main" val="87936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93CDB-81A2-3E8C-9F95-4C21DDFBD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1F54D3-125C-8C2D-FD7B-4B311C9E04DF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E83032-8305-622F-13C0-423A2934D836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4D373-0915-2534-4715-4107C9A0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DA7CC2-B56B-208C-6E95-4C25714BC8FB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CA277-F828-F4B7-F92F-FBBC88DB8FCF}"/>
              </a:ext>
            </a:extLst>
          </p:cNvPr>
          <p:cNvSpPr txBox="1"/>
          <p:nvPr/>
        </p:nvSpPr>
        <p:spPr>
          <a:xfrm>
            <a:off x="1235614" y="392877"/>
            <a:ext cx="3481809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/>
              <a:t>Results</a:t>
            </a:r>
            <a:endParaRPr lang="de-CH" sz="2000" i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E3071A-F5BA-067A-849F-73A346B37F50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2" descr="Green vs. Sustainable: Understanding the Difference - HK Interiors">
            <a:extLst>
              <a:ext uri="{FF2B5EF4-FFF2-40B4-BE49-F238E27FC236}">
                <a16:creationId xmlns:a16="http://schemas.microsoft.com/office/drawing/2014/main" id="{28BD28C3-B86A-370A-D549-5D79D0B8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7D7D7"/>
              </a:clrFrom>
              <a:clrTo>
                <a:srgbClr val="D7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662" y="1362871"/>
            <a:ext cx="4388899" cy="29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0C676528-E1DE-3BBC-7EBD-E7978CCD74B7}"/>
              </a:ext>
            </a:extLst>
          </p:cNvPr>
          <p:cNvSpPr/>
          <p:nvPr/>
        </p:nvSpPr>
        <p:spPr>
          <a:xfrm>
            <a:off x="5197" y="779689"/>
            <a:ext cx="3590060" cy="3775620"/>
          </a:xfrm>
          <a:prstGeom prst="arc">
            <a:avLst>
              <a:gd name="adj1" fmla="val 17320448"/>
              <a:gd name="adj2" fmla="val 4392970"/>
            </a:avLst>
          </a:prstGeom>
          <a:ln w="28575">
            <a:solidFill>
              <a:srgbClr val="75B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0C3152-B4C1-627C-DF61-D720A559C716}"/>
              </a:ext>
            </a:extLst>
          </p:cNvPr>
          <p:cNvSpPr txBox="1"/>
          <p:nvPr/>
        </p:nvSpPr>
        <p:spPr>
          <a:xfrm>
            <a:off x="3399412" y="621408"/>
            <a:ext cx="77063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Full renovation</a:t>
            </a:r>
            <a:r>
              <a:rPr lang="en-US" sz="1200" b="1" i="1" dirty="0">
                <a:sym typeface="Wingdings" panose="05000000000000000000" pitchFamily="2" charset="2"/>
              </a:rPr>
              <a:t> </a:t>
            </a:r>
            <a:r>
              <a:rPr lang="en-US" sz="1400" i="1" dirty="0"/>
              <a:t>possible in 14-18years</a:t>
            </a:r>
            <a:endParaRPr lang="en-US" sz="1400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063CA7-EF00-D169-0186-F54A98AFC71E}"/>
              </a:ext>
            </a:extLst>
          </p:cNvPr>
          <p:cNvSpPr txBox="1"/>
          <p:nvPr/>
        </p:nvSpPr>
        <p:spPr>
          <a:xfrm>
            <a:off x="3926906" y="1383214"/>
            <a:ext cx="77063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Per capita space stabilizes </a:t>
            </a:r>
            <a:r>
              <a:rPr lang="en-US" sz="1400" i="1" dirty="0"/>
              <a:t>at 35m</a:t>
            </a:r>
            <a:r>
              <a:rPr lang="en-US" sz="1400" i="1" baseline="30000" dirty="0"/>
              <a:t>2</a:t>
            </a:r>
            <a:r>
              <a:rPr lang="en-US" sz="1400" i="1" dirty="0"/>
              <a:t> (down from 76m</a:t>
            </a:r>
            <a:r>
              <a:rPr lang="en-US" sz="1400" i="1" baseline="30000" dirty="0"/>
              <a:t>2</a:t>
            </a:r>
            <a:r>
              <a:rPr lang="en-US" sz="1400" i="1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46F99-EB3C-4346-1FDD-B1FB15609C0E}"/>
              </a:ext>
            </a:extLst>
          </p:cNvPr>
          <p:cNvSpPr txBox="1"/>
          <p:nvPr/>
        </p:nvSpPr>
        <p:spPr>
          <a:xfrm>
            <a:off x="4112831" y="2220232"/>
            <a:ext cx="77063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Energy use decreased </a:t>
            </a:r>
            <a:r>
              <a:rPr lang="en-US" sz="1400" i="1" dirty="0"/>
              <a:t>to 82% by 2039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1D21E8-C8B3-972E-1E91-C4526E150E05}"/>
              </a:ext>
            </a:extLst>
          </p:cNvPr>
          <p:cNvSpPr txBox="1"/>
          <p:nvPr/>
        </p:nvSpPr>
        <p:spPr>
          <a:xfrm>
            <a:off x="3978321" y="3129630"/>
            <a:ext cx="77063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Urban sprawl reversible </a:t>
            </a:r>
            <a:r>
              <a:rPr lang="en-US" sz="1400" i="1" dirty="0"/>
              <a:t>to 1935 or even 1885 levels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F82A20-6788-BE50-7748-C2036E3E6C57}"/>
              </a:ext>
            </a:extLst>
          </p:cNvPr>
          <p:cNvSpPr txBox="1"/>
          <p:nvPr/>
        </p:nvSpPr>
        <p:spPr>
          <a:xfrm>
            <a:off x="3302594" y="4068318"/>
            <a:ext cx="77063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Deconstruction </a:t>
            </a:r>
            <a:r>
              <a:rPr lang="en-US" sz="1400" i="1" dirty="0"/>
              <a:t>20-30% of current floor space no longer needed</a:t>
            </a:r>
          </a:p>
        </p:txBody>
      </p:sp>
    </p:spTree>
    <p:extLst>
      <p:ext uri="{BB962C8B-B14F-4D97-AF65-F5344CB8AC3E}">
        <p14:creationId xmlns:p14="http://schemas.microsoft.com/office/powerpoint/2010/main" val="2025679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25E29-FF90-3899-6DEB-8AF3471C2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3F9E64-8791-9597-2627-07D2D64E5174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0863C0-B76F-31E6-EA94-EAD01C344E28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FF011-2198-AD2A-4143-9265D1973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32CA91-6B11-408F-4E8F-79644AAFA289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B2ACA-63B2-571E-26D8-A27424401B7F}"/>
              </a:ext>
            </a:extLst>
          </p:cNvPr>
          <p:cNvSpPr txBox="1"/>
          <p:nvPr/>
        </p:nvSpPr>
        <p:spPr>
          <a:xfrm>
            <a:off x="1235614" y="392877"/>
            <a:ext cx="3481809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/>
              <a:t>Results</a:t>
            </a:r>
            <a:endParaRPr lang="de-CH" sz="2000" i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941B78-E7C3-7FC5-F623-40011801947E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BB504E9-127F-350F-9169-5E00E039D7F6}"/>
              </a:ext>
            </a:extLst>
          </p:cNvPr>
          <p:cNvSpPr/>
          <p:nvPr/>
        </p:nvSpPr>
        <p:spPr>
          <a:xfrm>
            <a:off x="5197" y="779689"/>
            <a:ext cx="3590060" cy="3775620"/>
          </a:xfrm>
          <a:prstGeom prst="arc">
            <a:avLst>
              <a:gd name="adj1" fmla="val 17320448"/>
              <a:gd name="adj2" fmla="val 4392970"/>
            </a:avLst>
          </a:prstGeom>
          <a:ln w="28575">
            <a:solidFill>
              <a:srgbClr val="75B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AEDA-97D2-CE7B-4B84-2CDFAD717CCF}"/>
              </a:ext>
            </a:extLst>
          </p:cNvPr>
          <p:cNvSpPr txBox="1"/>
          <p:nvPr/>
        </p:nvSpPr>
        <p:spPr>
          <a:xfrm>
            <a:off x="3399412" y="621408"/>
            <a:ext cx="77063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Full renovation</a:t>
            </a:r>
            <a:r>
              <a:rPr lang="en-US" sz="1200" b="1" i="1" dirty="0">
                <a:sym typeface="Wingdings" panose="05000000000000000000" pitchFamily="2" charset="2"/>
              </a:rPr>
              <a:t> </a:t>
            </a:r>
            <a:r>
              <a:rPr lang="en-US" sz="1400" i="1" dirty="0"/>
              <a:t>possible in 14-18years</a:t>
            </a:r>
            <a:endParaRPr lang="en-US" sz="1400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B49AA6-3748-CCDC-8F2C-4523D0668CE8}"/>
              </a:ext>
            </a:extLst>
          </p:cNvPr>
          <p:cNvSpPr txBox="1"/>
          <p:nvPr/>
        </p:nvSpPr>
        <p:spPr>
          <a:xfrm>
            <a:off x="3926906" y="1383214"/>
            <a:ext cx="77063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Per capita space stabilizes </a:t>
            </a:r>
            <a:r>
              <a:rPr lang="en-US" sz="1400" i="1" dirty="0"/>
              <a:t>at 35m</a:t>
            </a:r>
            <a:r>
              <a:rPr lang="en-US" sz="1400" i="1" baseline="30000" dirty="0"/>
              <a:t>2</a:t>
            </a:r>
            <a:r>
              <a:rPr lang="en-US" sz="1400" i="1" dirty="0"/>
              <a:t> (down from 76m</a:t>
            </a:r>
            <a:r>
              <a:rPr lang="en-US" sz="1400" i="1" baseline="30000" dirty="0"/>
              <a:t>2</a:t>
            </a:r>
            <a:r>
              <a:rPr lang="en-US" sz="1400" i="1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F4353-9B4C-D238-BC35-70804A56EE45}"/>
              </a:ext>
            </a:extLst>
          </p:cNvPr>
          <p:cNvSpPr txBox="1"/>
          <p:nvPr/>
        </p:nvSpPr>
        <p:spPr>
          <a:xfrm>
            <a:off x="4112831" y="2220232"/>
            <a:ext cx="77063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Energy use decreased </a:t>
            </a:r>
            <a:r>
              <a:rPr lang="en-US" sz="1400" i="1" dirty="0"/>
              <a:t>to 82% by 2039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742998-F110-E03F-FE82-4FD88710F57A}"/>
              </a:ext>
            </a:extLst>
          </p:cNvPr>
          <p:cNvSpPr txBox="1"/>
          <p:nvPr/>
        </p:nvSpPr>
        <p:spPr>
          <a:xfrm>
            <a:off x="3978321" y="3129630"/>
            <a:ext cx="77063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Urban sprawl reversible </a:t>
            </a:r>
            <a:r>
              <a:rPr lang="en-US" sz="1400" i="1" dirty="0"/>
              <a:t>to 1935 or even 1885 levels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FF4604-F181-CEEA-AF18-E8D049ACC644}"/>
              </a:ext>
            </a:extLst>
          </p:cNvPr>
          <p:cNvSpPr txBox="1"/>
          <p:nvPr/>
        </p:nvSpPr>
        <p:spPr>
          <a:xfrm>
            <a:off x="3302594" y="4068318"/>
            <a:ext cx="77063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Deconstruction </a:t>
            </a:r>
            <a:r>
              <a:rPr lang="en-US" sz="1400" i="1" dirty="0"/>
              <a:t>20-30% of current floor space no longer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18D3-3C54-6F5E-7082-3C195A7EB2F1}"/>
              </a:ext>
            </a:extLst>
          </p:cNvPr>
          <p:cNvSpPr txBox="1"/>
          <p:nvPr/>
        </p:nvSpPr>
        <p:spPr>
          <a:xfrm>
            <a:off x="446847" y="967774"/>
            <a:ext cx="195517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>
                <a:solidFill>
                  <a:srgbClr val="75BC3C"/>
                </a:solidFill>
              </a:rPr>
              <a:t>Existing workforce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2BE0DE-43F0-30D8-0261-2FB1DCF6634A}"/>
              </a:ext>
            </a:extLst>
          </p:cNvPr>
          <p:cNvSpPr txBox="1"/>
          <p:nvPr/>
        </p:nvSpPr>
        <p:spPr>
          <a:xfrm>
            <a:off x="920312" y="1423345"/>
            <a:ext cx="252381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>
                <a:solidFill>
                  <a:srgbClr val="75BC3C"/>
                </a:solidFill>
              </a:rPr>
              <a:t>Proven technologies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322BA1-4EA5-A629-BCC8-76E3347075CA}"/>
              </a:ext>
            </a:extLst>
          </p:cNvPr>
          <p:cNvSpPr txBox="1"/>
          <p:nvPr/>
        </p:nvSpPr>
        <p:spPr>
          <a:xfrm>
            <a:off x="968721" y="1973052"/>
            <a:ext cx="2523819" cy="756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i="1" dirty="0">
                <a:solidFill>
                  <a:srgbClr val="75BC3C"/>
                </a:solidFill>
              </a:rPr>
              <a:t>Demand-side focus</a:t>
            </a:r>
          </a:p>
          <a:p>
            <a:pPr algn="r">
              <a:lnSpc>
                <a:spcPct val="150000"/>
              </a:lnSpc>
            </a:pPr>
            <a:r>
              <a:rPr lang="en-US" sz="1200" i="1" dirty="0">
                <a:solidFill>
                  <a:srgbClr val="75BC3C"/>
                </a:solidFill>
              </a:rPr>
              <a:t>Sufficiency + sharing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F49E47-38ED-75D5-CA30-C91F93CF4E12}"/>
              </a:ext>
            </a:extLst>
          </p:cNvPr>
          <p:cNvSpPr txBox="1"/>
          <p:nvPr/>
        </p:nvSpPr>
        <p:spPr>
          <a:xfrm>
            <a:off x="875593" y="2769972"/>
            <a:ext cx="2523819" cy="756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i="1" dirty="0">
                <a:solidFill>
                  <a:srgbClr val="75BC3C"/>
                </a:solidFill>
              </a:rPr>
              <a:t>Builds resilience</a:t>
            </a:r>
          </a:p>
          <a:p>
            <a:pPr algn="r">
              <a:lnSpc>
                <a:spcPct val="150000"/>
              </a:lnSpc>
            </a:pPr>
            <a:r>
              <a:rPr lang="en-US" sz="1200" i="1" dirty="0">
                <a:solidFill>
                  <a:srgbClr val="75BC3C"/>
                </a:solidFill>
              </a:rPr>
              <a:t>Energy, mobility, ecosystems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F03405-9A1E-F700-7023-89755C9E9AE2}"/>
              </a:ext>
            </a:extLst>
          </p:cNvPr>
          <p:cNvSpPr txBox="1"/>
          <p:nvPr/>
        </p:nvSpPr>
        <p:spPr>
          <a:xfrm>
            <a:off x="161043" y="3607578"/>
            <a:ext cx="2523819" cy="756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i="1" dirty="0">
                <a:solidFill>
                  <a:srgbClr val="75BC3C"/>
                </a:solidFill>
              </a:rPr>
              <a:t>Cultural redefinition</a:t>
            </a:r>
          </a:p>
          <a:p>
            <a:pPr algn="r">
              <a:lnSpc>
                <a:spcPct val="150000"/>
              </a:lnSpc>
            </a:pPr>
            <a:r>
              <a:rPr lang="en-US" sz="1200" i="1" dirty="0">
                <a:solidFill>
                  <a:srgbClr val="75BC3C"/>
                </a:solidFill>
              </a:rPr>
              <a:t>From growth to sufficiency</a:t>
            </a:r>
          </a:p>
        </p:txBody>
      </p:sp>
    </p:spTree>
    <p:extLst>
      <p:ext uri="{BB962C8B-B14F-4D97-AF65-F5344CB8AC3E}">
        <p14:creationId xmlns:p14="http://schemas.microsoft.com/office/powerpoint/2010/main" val="1572545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3372A-EB7F-9005-17BB-38B939878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333FE6-EEC0-8042-3AFC-B89F176EE434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A48376-D5EB-B2F8-7C76-F6B77612B338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A2DAC9-745E-008E-A751-DF913AA49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CBDF12-4D0F-C97A-5C20-C6FFF379F7E3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A2572-101D-DFB8-F752-620482623947}"/>
              </a:ext>
            </a:extLst>
          </p:cNvPr>
          <p:cNvSpPr txBox="1"/>
          <p:nvPr/>
        </p:nvSpPr>
        <p:spPr>
          <a:xfrm>
            <a:off x="1235614" y="392877"/>
            <a:ext cx="3481809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/>
              <a:t>Policy examples</a:t>
            </a:r>
            <a:endParaRPr lang="de-CH" sz="20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41460D-8F16-8E6F-6174-3939625B1C13}"/>
              </a:ext>
            </a:extLst>
          </p:cNvPr>
          <p:cNvSpPr txBox="1"/>
          <p:nvPr/>
        </p:nvSpPr>
        <p:spPr>
          <a:xfrm>
            <a:off x="4394718" y="2118049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de-CH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B1CAA3-DF75-9D8A-60BB-521C1E620F67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36EE45B-91C3-82C9-6CD5-239FA621E559}"/>
              </a:ext>
            </a:extLst>
          </p:cNvPr>
          <p:cNvGrpSpPr/>
          <p:nvPr/>
        </p:nvGrpSpPr>
        <p:grpSpPr>
          <a:xfrm>
            <a:off x="693785" y="2278522"/>
            <a:ext cx="1213564" cy="1374480"/>
            <a:chOff x="1085850" y="2178876"/>
            <a:chExt cx="1213564" cy="13744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047A63-6A4C-23A1-2DB0-5D537A74F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6570" y="2178876"/>
              <a:ext cx="382844" cy="4016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4066B0-66D7-E462-775E-388512E6B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5850" y="2571750"/>
              <a:ext cx="1101992" cy="981606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8EC4642-FCCC-1F3F-C6AB-3A462529F540}"/>
              </a:ext>
            </a:extLst>
          </p:cNvPr>
          <p:cNvSpPr txBox="1"/>
          <p:nvPr/>
        </p:nvSpPr>
        <p:spPr>
          <a:xfrm>
            <a:off x="379058" y="1592048"/>
            <a:ext cx="1926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Equity &amp; sufficiency</a:t>
            </a:r>
            <a:endParaRPr lang="en-US" sz="105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CFA499-10CD-10F0-6EEC-6DF5A60FA4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6055" y="2265993"/>
            <a:ext cx="1381318" cy="122889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FCE5321-F4A0-A9BB-16C0-75841ED2757B}"/>
              </a:ext>
            </a:extLst>
          </p:cNvPr>
          <p:cNvSpPr txBox="1"/>
          <p:nvPr/>
        </p:nvSpPr>
        <p:spPr>
          <a:xfrm>
            <a:off x="4890507" y="1587806"/>
            <a:ext cx="1926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Governance &amp; Trust</a:t>
            </a:r>
            <a:endParaRPr lang="en-US" sz="1050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61E38CD-EC7A-2C2E-3291-B20E6FC09733}"/>
              </a:ext>
            </a:extLst>
          </p:cNvPr>
          <p:cNvGrpSpPr/>
          <p:nvPr/>
        </p:nvGrpSpPr>
        <p:grpSpPr>
          <a:xfrm>
            <a:off x="2916051" y="2426278"/>
            <a:ext cx="1300598" cy="1008740"/>
            <a:chOff x="3076979" y="1856070"/>
            <a:chExt cx="1720274" cy="13342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FAE2F7-B92E-DD8A-F2D3-925F6652E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76979" y="2456782"/>
              <a:ext cx="1428949" cy="733527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B29CD96-D3E4-D43C-26FA-BE5D3345E6FE}"/>
                </a:ext>
              </a:extLst>
            </p:cNvPr>
            <p:cNvGrpSpPr/>
            <p:nvPr/>
          </p:nvGrpSpPr>
          <p:grpSpPr>
            <a:xfrm>
              <a:off x="3497371" y="1856070"/>
              <a:ext cx="1299882" cy="460949"/>
              <a:chOff x="3023986" y="2162150"/>
              <a:chExt cx="1299882" cy="46094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0FA71C-8291-6501-0523-CE2AF9B63A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3986" y="2199227"/>
                <a:ext cx="404065" cy="423872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137DE65-62F1-EB74-514C-2202D1D7AB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2306" y="2162150"/>
                <a:ext cx="411562" cy="46094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B347F7E-FB3E-7777-0B7F-98DF8075F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84518" y="2173108"/>
                <a:ext cx="423872" cy="423872"/>
              </a:xfrm>
              <a:prstGeom prst="rect">
                <a:avLst/>
              </a:prstGeom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3A8BE4B-F158-9D22-F636-026248E62E35}"/>
              </a:ext>
            </a:extLst>
          </p:cNvPr>
          <p:cNvSpPr txBox="1"/>
          <p:nvPr/>
        </p:nvSpPr>
        <p:spPr>
          <a:xfrm>
            <a:off x="2555332" y="1587806"/>
            <a:ext cx="1926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Mobility shift</a:t>
            </a:r>
            <a:endParaRPr lang="en-US" sz="105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9634C7-0CFB-8D69-2142-8540EEDB21A1}"/>
              </a:ext>
            </a:extLst>
          </p:cNvPr>
          <p:cNvSpPr txBox="1"/>
          <p:nvPr/>
        </p:nvSpPr>
        <p:spPr>
          <a:xfrm>
            <a:off x="7052216" y="1607284"/>
            <a:ext cx="1926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Supply resilience</a:t>
            </a:r>
            <a:endParaRPr lang="en-US" sz="1050" b="1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10F602-52A7-8955-5762-170AEB17387A}"/>
              </a:ext>
            </a:extLst>
          </p:cNvPr>
          <p:cNvGrpSpPr/>
          <p:nvPr/>
        </p:nvGrpSpPr>
        <p:grpSpPr>
          <a:xfrm>
            <a:off x="7552859" y="2240632"/>
            <a:ext cx="1123807" cy="1194386"/>
            <a:chOff x="7188130" y="2311448"/>
            <a:chExt cx="1298816" cy="138038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B6B8900-F95E-572B-A930-5CBEC3CA9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66344" y="2542125"/>
              <a:ext cx="1120602" cy="114970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E08345C-2181-D3FF-7ADC-E456748C2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188130" y="2311448"/>
              <a:ext cx="580502" cy="498802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5BF85D3-F1A3-A108-5948-495031F78AFF}"/>
              </a:ext>
            </a:extLst>
          </p:cNvPr>
          <p:cNvSpPr txBox="1"/>
          <p:nvPr/>
        </p:nvSpPr>
        <p:spPr>
          <a:xfrm>
            <a:off x="1235570" y="765700"/>
            <a:ext cx="5957709" cy="4033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en-US" sz="1200" i="1" dirty="0"/>
              <a:t>Needed to make this happen.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92FF5FC-4D5D-8A96-970B-A1C64E77FD4B}"/>
              </a:ext>
            </a:extLst>
          </p:cNvPr>
          <p:cNvSpPr/>
          <p:nvPr/>
        </p:nvSpPr>
        <p:spPr>
          <a:xfrm>
            <a:off x="467334" y="2059670"/>
            <a:ext cx="1750292" cy="1750292"/>
          </a:xfrm>
          <a:prstGeom prst="ellipse">
            <a:avLst/>
          </a:prstGeom>
          <a:noFill/>
          <a:ln w="57150">
            <a:solidFill>
              <a:srgbClr val="75B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E571F25-AA8E-54D8-5463-F66E8C62E0F3}"/>
              </a:ext>
            </a:extLst>
          </p:cNvPr>
          <p:cNvSpPr/>
          <p:nvPr/>
        </p:nvSpPr>
        <p:spPr>
          <a:xfrm>
            <a:off x="2716095" y="2057503"/>
            <a:ext cx="1750292" cy="1750292"/>
          </a:xfrm>
          <a:prstGeom prst="ellipse">
            <a:avLst/>
          </a:prstGeom>
          <a:noFill/>
          <a:ln w="57150">
            <a:solidFill>
              <a:srgbClr val="75B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80D6E4C-8280-6703-2A73-835368F711DE}"/>
              </a:ext>
            </a:extLst>
          </p:cNvPr>
          <p:cNvSpPr/>
          <p:nvPr/>
        </p:nvSpPr>
        <p:spPr>
          <a:xfrm>
            <a:off x="5010266" y="2005295"/>
            <a:ext cx="1750292" cy="1750292"/>
          </a:xfrm>
          <a:prstGeom prst="ellipse">
            <a:avLst/>
          </a:prstGeom>
          <a:noFill/>
          <a:ln w="57150">
            <a:solidFill>
              <a:srgbClr val="75B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F32B914-27A7-90F6-CF59-DF423A632C94}"/>
              </a:ext>
            </a:extLst>
          </p:cNvPr>
          <p:cNvSpPr/>
          <p:nvPr/>
        </p:nvSpPr>
        <p:spPr>
          <a:xfrm>
            <a:off x="7228769" y="1982367"/>
            <a:ext cx="1750292" cy="1750292"/>
          </a:xfrm>
          <a:prstGeom prst="ellipse">
            <a:avLst/>
          </a:prstGeom>
          <a:noFill/>
          <a:ln w="57150">
            <a:solidFill>
              <a:srgbClr val="75B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9029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5FF60-AF1A-1E2F-45C4-27AE3E34B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8A1E3C-E90A-6BF3-EB23-ECA19ED8F6E4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964DD6-1431-8390-6B37-1249560A2C8D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A92D0F-1805-B7EA-7B1D-1E3F5984B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0BF8AB-B75E-0FA3-13D3-D7162725BBAC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93DF9-6C71-7A31-B570-3325BD84EEF0}"/>
              </a:ext>
            </a:extLst>
          </p:cNvPr>
          <p:cNvSpPr txBox="1"/>
          <p:nvPr/>
        </p:nvSpPr>
        <p:spPr>
          <a:xfrm>
            <a:off x="1235614" y="392877"/>
            <a:ext cx="3481809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/>
              <a:t>Conclusion</a:t>
            </a:r>
            <a:endParaRPr lang="de-CH" sz="20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89B7B0-0C6D-D48B-CE47-804F77984E0D}"/>
              </a:ext>
            </a:extLst>
          </p:cNvPr>
          <p:cNvSpPr txBox="1"/>
          <p:nvPr/>
        </p:nvSpPr>
        <p:spPr>
          <a:xfrm>
            <a:off x="4394718" y="2118049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de-CH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F79CA7-DD08-D2BD-F914-DABA5E96DFD1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4EADF0-089E-281D-DA16-1E1F01303271}"/>
              </a:ext>
            </a:extLst>
          </p:cNvPr>
          <p:cNvGrpSpPr/>
          <p:nvPr/>
        </p:nvGrpSpPr>
        <p:grpSpPr>
          <a:xfrm>
            <a:off x="682592" y="1342049"/>
            <a:ext cx="8209000" cy="731895"/>
            <a:chOff x="682592" y="1342049"/>
            <a:chExt cx="8209000" cy="7318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3357D7E-2737-0842-C02C-8037905641CD}"/>
                </a:ext>
              </a:extLst>
            </p:cNvPr>
            <p:cNvSpPr txBox="1"/>
            <p:nvPr/>
          </p:nvSpPr>
          <p:spPr>
            <a:xfrm>
              <a:off x="1185232" y="1342049"/>
              <a:ext cx="7706360" cy="723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i="1" dirty="0"/>
                <a:t>Technically &amp; Economically feasible</a:t>
              </a:r>
              <a:endParaRPr lang="en-US" sz="1200" b="1" i="1" dirty="0">
                <a:sym typeface="Wingdings" panose="05000000000000000000" pitchFamily="2" charset="2"/>
              </a:endParaRPr>
            </a:p>
            <a:p>
              <a:r>
                <a:rPr lang="en-US" sz="1400" i="1" dirty="0"/>
                <a:t>With technology and workforces of today</a:t>
              </a:r>
              <a:endParaRPr lang="en-US" sz="1400" b="1" i="1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92D05E-986C-47E9-44C9-8A5762CAE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</a:blip>
            <a:stretch>
              <a:fillRect/>
            </a:stretch>
          </p:blipFill>
          <p:spPr>
            <a:xfrm>
              <a:off x="682592" y="1510626"/>
              <a:ext cx="532591" cy="56331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95A42C-266C-D48B-7900-87EF1F60CECC}"/>
              </a:ext>
            </a:extLst>
          </p:cNvPr>
          <p:cNvGrpSpPr/>
          <p:nvPr/>
        </p:nvGrpSpPr>
        <p:grpSpPr>
          <a:xfrm>
            <a:off x="665200" y="2519004"/>
            <a:ext cx="8226392" cy="723275"/>
            <a:chOff x="665200" y="2519004"/>
            <a:chExt cx="8226392" cy="7232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EC9D4B-5AEA-EDA6-D921-363497A22EBF}"/>
                </a:ext>
              </a:extLst>
            </p:cNvPr>
            <p:cNvSpPr txBox="1"/>
            <p:nvPr/>
          </p:nvSpPr>
          <p:spPr>
            <a:xfrm>
              <a:off x="1185232" y="2519004"/>
              <a:ext cx="7706360" cy="723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i="1" dirty="0"/>
                <a:t>Low risk transformation</a:t>
              </a:r>
              <a:endParaRPr lang="en-US" sz="1200" b="1" i="1" dirty="0">
                <a:sym typeface="Wingdings" panose="05000000000000000000" pitchFamily="2" charset="2"/>
              </a:endParaRPr>
            </a:p>
            <a:p>
              <a:r>
                <a:rPr lang="en-US" sz="1400" i="1" dirty="0"/>
                <a:t>Reduces the risk instead of increasing it.</a:t>
              </a:r>
              <a:endParaRPr lang="en-US" sz="1400" b="1" i="1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7711EA9-F441-28E6-E424-AC02004AF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3230"/>
            <a:stretch>
              <a:fillRect/>
            </a:stretch>
          </p:blipFill>
          <p:spPr>
            <a:xfrm>
              <a:off x="665200" y="2543223"/>
              <a:ext cx="466933" cy="64191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8FFB80-2E10-70F2-56DC-164A49D4F610}"/>
              </a:ext>
            </a:extLst>
          </p:cNvPr>
          <p:cNvGrpSpPr/>
          <p:nvPr/>
        </p:nvGrpSpPr>
        <p:grpSpPr>
          <a:xfrm>
            <a:off x="629976" y="3544640"/>
            <a:ext cx="8261616" cy="723275"/>
            <a:chOff x="629976" y="3544640"/>
            <a:chExt cx="8261616" cy="7232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2AC1E26-21DD-99C7-EC31-3E3DD8349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53516"/>
            <a:stretch>
              <a:fillRect/>
            </a:stretch>
          </p:blipFill>
          <p:spPr>
            <a:xfrm>
              <a:off x="629976" y="3604368"/>
              <a:ext cx="555256" cy="60381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B4D19F-A057-7F59-F445-CFC9C22EAE04}"/>
                </a:ext>
              </a:extLst>
            </p:cNvPr>
            <p:cNvSpPr txBox="1"/>
            <p:nvPr/>
          </p:nvSpPr>
          <p:spPr>
            <a:xfrm>
              <a:off x="1185232" y="3544640"/>
              <a:ext cx="7706360" cy="723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i="1" dirty="0"/>
                <a:t>High resilience transformation</a:t>
              </a:r>
              <a:endParaRPr lang="en-US" sz="1200" b="1" i="1" dirty="0">
                <a:sym typeface="Wingdings" panose="05000000000000000000" pitchFamily="2" charset="2"/>
              </a:endParaRPr>
            </a:p>
            <a:p>
              <a:r>
                <a:rPr lang="en-US" sz="1400" i="1" dirty="0"/>
                <a:t>Moves our culture from endless growth to sufficiency and wellbeing with planetary boundaries.</a:t>
              </a:r>
              <a:endParaRPr lang="en-US" sz="1400" b="1" i="1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1A72C6B-D52D-0C66-7811-61C3539F87BF}"/>
              </a:ext>
            </a:extLst>
          </p:cNvPr>
          <p:cNvSpPr txBox="1"/>
          <p:nvPr/>
        </p:nvSpPr>
        <p:spPr>
          <a:xfrm>
            <a:off x="1235570" y="765700"/>
            <a:ext cx="5957709" cy="4033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en-US" sz="1200" i="1" dirty="0"/>
              <a:t>Demand-side sufficiency = wellbeing + climate action</a:t>
            </a:r>
          </a:p>
        </p:txBody>
      </p:sp>
    </p:spTree>
    <p:extLst>
      <p:ext uri="{BB962C8B-B14F-4D97-AF65-F5344CB8AC3E}">
        <p14:creationId xmlns:p14="http://schemas.microsoft.com/office/powerpoint/2010/main" val="787531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B20B0-B3B3-7EF3-84E4-DDE38155D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930CD0-7649-77F1-069B-346E3015CBE4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4" name="Picture 6" descr="Circular bioeconomy should focus on sustainable wellbeing - Agro &amp; Chemistry">
            <a:extLst>
              <a:ext uri="{FF2B5EF4-FFF2-40B4-BE49-F238E27FC236}">
                <a16:creationId xmlns:a16="http://schemas.microsoft.com/office/drawing/2014/main" id="{CC462EF6-0AA5-5AC9-E14B-48F5C122F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3" y="-13832"/>
            <a:ext cx="8904077" cy="5143500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4C7114F-356F-F693-52DB-F30B983835F9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F748F-CB56-4377-CF5E-E12C9FA11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0CAFA4-4705-7279-9FBA-705235C0C211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9BDA63-D77A-BBCA-9DFA-85538181AEB2}"/>
              </a:ext>
            </a:extLst>
          </p:cNvPr>
          <p:cNvSpPr txBox="1"/>
          <p:nvPr/>
        </p:nvSpPr>
        <p:spPr>
          <a:xfrm>
            <a:off x="695666" y="2018845"/>
            <a:ext cx="7539990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fr-CH" sz="3200" b="1" i="1" dirty="0" err="1">
                <a:solidFill>
                  <a:schemeClr val="accent3"/>
                </a:solidFill>
              </a:rPr>
              <a:t>Thank</a:t>
            </a:r>
            <a:r>
              <a:rPr lang="fr-CH" sz="3200" b="1" i="1" dirty="0">
                <a:solidFill>
                  <a:schemeClr val="accent3"/>
                </a:solidFill>
              </a:rPr>
              <a:t> </a:t>
            </a:r>
            <a:r>
              <a:rPr lang="fr-CH" sz="3200" b="1" i="1" dirty="0" err="1">
                <a:solidFill>
                  <a:schemeClr val="accent3"/>
                </a:solidFill>
              </a:rPr>
              <a:t>you</a:t>
            </a:r>
            <a:r>
              <a:rPr lang="fr-CH" sz="3200" b="1" i="1" dirty="0">
                <a:solidFill>
                  <a:schemeClr val="accent3"/>
                </a:solidFill>
              </a:rPr>
              <a:t> for</a:t>
            </a:r>
          </a:p>
          <a:p>
            <a:r>
              <a:rPr lang="fr-CH" sz="3200" b="1" i="1" dirty="0" err="1">
                <a:solidFill>
                  <a:schemeClr val="accent3"/>
                </a:solidFill>
              </a:rPr>
              <a:t>your</a:t>
            </a:r>
            <a:r>
              <a:rPr lang="fr-CH" sz="3200" b="1" i="1" dirty="0">
                <a:solidFill>
                  <a:schemeClr val="accent3"/>
                </a:solidFill>
              </a:rPr>
              <a:t> attention</a:t>
            </a:r>
            <a:endParaRPr lang="de-CH" sz="3200" b="1" i="1" dirty="0">
              <a:solidFill>
                <a:schemeClr val="accent3"/>
              </a:solidFill>
            </a:endParaRPr>
          </a:p>
          <a:p>
            <a:r>
              <a:rPr lang="en-US" sz="2000" i="1" dirty="0">
                <a:solidFill>
                  <a:schemeClr val="accent3"/>
                </a:solidFill>
              </a:rPr>
              <a:t> </a:t>
            </a:r>
            <a:endParaRPr lang="de-CH" sz="2000" i="1" dirty="0">
              <a:solidFill>
                <a:schemeClr val="accent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A2D10B-6CB8-72D7-171E-DA209962F19C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57717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DB9FA-A500-6020-C675-4ECB4EE68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EB5F5-922E-19FF-BFF3-F2BEB12CA806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B9FC70-9BB5-0A76-9B13-94E968BA0E4A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3C605F-E9D9-1F90-1623-652232FDC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B1686A-F5B9-EF9E-9CCF-B9A1B17DEB65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5B6D6-1ADD-F8A9-5107-5A555838C9F9}"/>
              </a:ext>
            </a:extLst>
          </p:cNvPr>
          <p:cNvSpPr txBox="1"/>
          <p:nvPr/>
        </p:nvSpPr>
        <p:spPr>
          <a:xfrm>
            <a:off x="1235614" y="392877"/>
            <a:ext cx="3481809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/>
              <a:t>Discussion</a:t>
            </a:r>
            <a:endParaRPr lang="de-CH" sz="20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8EFAF4-E6F5-9BC3-CFA2-7215B9804524}"/>
              </a:ext>
            </a:extLst>
          </p:cNvPr>
          <p:cNvSpPr txBox="1"/>
          <p:nvPr/>
        </p:nvSpPr>
        <p:spPr>
          <a:xfrm>
            <a:off x="4394718" y="2118049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de-CH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B2B0E9-1A5B-6CE3-15CD-074657597AE1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2DD771-736F-6DAB-C70C-0ED85551BBD1}"/>
              </a:ext>
            </a:extLst>
          </p:cNvPr>
          <p:cNvSpPr txBox="1"/>
          <p:nvPr/>
        </p:nvSpPr>
        <p:spPr>
          <a:xfrm>
            <a:off x="718820" y="2106879"/>
            <a:ext cx="77063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/>
              <a:t>How to manage relocation during renovations?</a:t>
            </a:r>
            <a:endParaRPr lang="en-US" sz="1200" b="1" i="1" dirty="0">
              <a:sym typeface="Wingdings" panose="05000000000000000000" pitchFamily="2" charset="2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7AC89C-5881-D105-8DB2-4ABEBA8D1051}"/>
              </a:ext>
            </a:extLst>
          </p:cNvPr>
          <p:cNvSpPr/>
          <p:nvPr/>
        </p:nvSpPr>
        <p:spPr>
          <a:xfrm>
            <a:off x="1937905" y="2047009"/>
            <a:ext cx="5304559" cy="665018"/>
          </a:xfrm>
          <a:prstGeom prst="roundRect">
            <a:avLst/>
          </a:prstGeom>
          <a:noFill/>
          <a:ln w="38100">
            <a:solidFill>
              <a:srgbClr val="75B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3425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6A2E1-3DAE-DA87-61FD-C51CAC417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B5762F-77D7-3B7D-5DB5-690CF18FEDC4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920FF5-4D2B-C59B-6B45-53A865A65078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68252-BC04-0482-C57C-ECA92C128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16D59B-6C85-3FC6-AF21-0045287CD4C2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ED9D4-5BEB-50F6-2493-138B459BF4A3}"/>
              </a:ext>
            </a:extLst>
          </p:cNvPr>
          <p:cNvSpPr txBox="1"/>
          <p:nvPr/>
        </p:nvSpPr>
        <p:spPr>
          <a:xfrm>
            <a:off x="1235614" y="392877"/>
            <a:ext cx="3481809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/>
              <a:t>Discussion</a:t>
            </a:r>
            <a:endParaRPr lang="de-CH" sz="20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1245A2-4748-0ACD-8058-862B2055971E}"/>
              </a:ext>
            </a:extLst>
          </p:cNvPr>
          <p:cNvSpPr txBox="1"/>
          <p:nvPr/>
        </p:nvSpPr>
        <p:spPr>
          <a:xfrm>
            <a:off x="4394718" y="2118049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de-CH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9BD18F-D049-84D8-3230-C7DB35456663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2B119-D5AE-03CF-C8D2-DA904FF23DFB}"/>
              </a:ext>
            </a:extLst>
          </p:cNvPr>
          <p:cNvSpPr txBox="1"/>
          <p:nvPr/>
        </p:nvSpPr>
        <p:spPr>
          <a:xfrm>
            <a:off x="718820" y="2106879"/>
            <a:ext cx="77063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/>
              <a:t>Could this approach transfer to other countries?</a:t>
            </a:r>
            <a:endParaRPr lang="en-US" sz="1200" b="1" i="1" dirty="0">
              <a:sym typeface="Wingdings" panose="05000000000000000000" pitchFamily="2" charset="2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6B76C6-59DB-C82D-DF0C-5C9C3E6961AB}"/>
              </a:ext>
            </a:extLst>
          </p:cNvPr>
          <p:cNvSpPr/>
          <p:nvPr/>
        </p:nvSpPr>
        <p:spPr>
          <a:xfrm>
            <a:off x="1381991" y="2047009"/>
            <a:ext cx="6260523" cy="665018"/>
          </a:xfrm>
          <a:prstGeom prst="roundRect">
            <a:avLst/>
          </a:prstGeom>
          <a:noFill/>
          <a:ln w="38100">
            <a:solidFill>
              <a:srgbClr val="75B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691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3302C-BE32-970E-E35B-43D5D239C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B91B07-A59E-DD0B-5429-F4A73383D6C4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494C81-2BDF-1B36-EF71-E4774DD8FB26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A55DC-3E75-657F-594C-7E8B95ED6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0A284C-0E47-924B-2741-A88826461CC2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98587-085B-B584-4916-ABC740FA24CB}"/>
              </a:ext>
            </a:extLst>
          </p:cNvPr>
          <p:cNvSpPr txBox="1"/>
          <p:nvPr/>
        </p:nvSpPr>
        <p:spPr>
          <a:xfrm>
            <a:off x="1235614" y="392877"/>
            <a:ext cx="3481809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/>
              <a:t>Discussion</a:t>
            </a:r>
            <a:endParaRPr lang="de-CH" sz="20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6960B7-373C-D845-57E2-E050074F9717}"/>
              </a:ext>
            </a:extLst>
          </p:cNvPr>
          <p:cNvSpPr txBox="1"/>
          <p:nvPr/>
        </p:nvSpPr>
        <p:spPr>
          <a:xfrm>
            <a:off x="4394718" y="2118049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de-CH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A79905-2FB2-37A5-3A42-812461F8D58D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057B19-4A9B-5D77-0862-6DFC9FBD6B9B}"/>
              </a:ext>
            </a:extLst>
          </p:cNvPr>
          <p:cNvSpPr txBox="1"/>
          <p:nvPr/>
        </p:nvSpPr>
        <p:spPr>
          <a:xfrm>
            <a:off x="718820" y="2106879"/>
            <a:ext cx="77063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/>
              <a:t>Can shared spaces really improve wellbeing in Swiss culture?</a:t>
            </a:r>
            <a:endParaRPr lang="en-US" sz="1200" b="1" i="1" dirty="0">
              <a:sym typeface="Wingdings" panose="05000000000000000000" pitchFamily="2" charset="2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EA552D-78C0-266C-9638-9C82F31E803A}"/>
              </a:ext>
            </a:extLst>
          </p:cNvPr>
          <p:cNvSpPr/>
          <p:nvPr/>
        </p:nvSpPr>
        <p:spPr>
          <a:xfrm>
            <a:off x="1381991" y="2047009"/>
            <a:ext cx="6260523" cy="665018"/>
          </a:xfrm>
          <a:prstGeom prst="roundRect">
            <a:avLst/>
          </a:prstGeom>
          <a:noFill/>
          <a:ln w="38100">
            <a:solidFill>
              <a:srgbClr val="75B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5375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2902A-9537-C5D2-D9AC-CA1EE21AD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F51038-FC2E-5E8D-6E52-6252CA44C777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965ACA-CB27-A9DF-E84C-F10959F4D1D8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1FACD6-A95B-FD89-EF69-3593BDD0B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E1BA17-3657-C4E1-AF0F-589AFEABD9E0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9F205-5C0F-144C-AEE0-84FA3C280558}"/>
              </a:ext>
            </a:extLst>
          </p:cNvPr>
          <p:cNvSpPr txBox="1"/>
          <p:nvPr/>
        </p:nvSpPr>
        <p:spPr>
          <a:xfrm>
            <a:off x="1235614" y="392877"/>
            <a:ext cx="3481809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/>
              <a:t>Discussion</a:t>
            </a:r>
            <a:endParaRPr lang="de-CH" sz="20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097080-762C-727B-0663-6B679FE8DCBF}"/>
              </a:ext>
            </a:extLst>
          </p:cNvPr>
          <p:cNvSpPr txBox="1"/>
          <p:nvPr/>
        </p:nvSpPr>
        <p:spPr>
          <a:xfrm>
            <a:off x="4394718" y="2118049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de-CH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1EBA6C-129E-9280-F264-C9C8AA3E380F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77FF2-76A5-3252-B180-D63DDD4C6B04}"/>
              </a:ext>
            </a:extLst>
          </p:cNvPr>
          <p:cNvSpPr txBox="1"/>
          <p:nvPr/>
        </p:nvSpPr>
        <p:spPr>
          <a:xfrm>
            <a:off x="718820" y="2106879"/>
            <a:ext cx="77063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/>
              <a:t>Social &amp; Political feasibility of building moratorium?</a:t>
            </a:r>
            <a:endParaRPr lang="en-US" sz="1200" b="1" i="1" dirty="0">
              <a:sym typeface="Wingdings" panose="05000000000000000000" pitchFamily="2" charset="2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C267A1-E51D-EBD2-D033-750D090F23CE}"/>
              </a:ext>
            </a:extLst>
          </p:cNvPr>
          <p:cNvSpPr/>
          <p:nvPr/>
        </p:nvSpPr>
        <p:spPr>
          <a:xfrm>
            <a:off x="1937905" y="2047009"/>
            <a:ext cx="5304559" cy="665018"/>
          </a:xfrm>
          <a:prstGeom prst="roundRect">
            <a:avLst/>
          </a:prstGeom>
          <a:noFill/>
          <a:ln w="38100">
            <a:solidFill>
              <a:srgbClr val="75B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1120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8C8E8C-BCFE-8028-165D-10E84E65002E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38650-4AC0-134D-0595-6A6480333F95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A6D11-0A46-8274-1377-5DD8DACC318B}"/>
              </a:ext>
            </a:extLst>
          </p:cNvPr>
          <p:cNvSpPr txBox="1"/>
          <p:nvPr/>
        </p:nvSpPr>
        <p:spPr>
          <a:xfrm>
            <a:off x="1235614" y="392877"/>
            <a:ext cx="3481809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/>
              <a:t>The challenges today </a:t>
            </a:r>
            <a:endParaRPr lang="de-CH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929C5-B466-23B5-F814-77175A033EC1}"/>
              </a:ext>
            </a:extLst>
          </p:cNvPr>
          <p:cNvSpPr txBox="1"/>
          <p:nvPr/>
        </p:nvSpPr>
        <p:spPr>
          <a:xfrm>
            <a:off x="1235570" y="765700"/>
            <a:ext cx="5957709" cy="4033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en-US" sz="1200" i="1" dirty="0"/>
              <a:t>Swiss human habitat: buildings, open spaces between buildings and daily mobility  </a:t>
            </a:r>
            <a:endParaRPr lang="de-CH" sz="12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DD7D6-9CE2-98C1-E1A5-5BFD3F4CA0BE}"/>
              </a:ext>
            </a:extLst>
          </p:cNvPr>
          <p:cNvSpPr txBox="1"/>
          <p:nvPr/>
        </p:nvSpPr>
        <p:spPr>
          <a:xfrm>
            <a:off x="3954278" y="4144657"/>
            <a:ext cx="4433709" cy="9144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Habitant related issues </a:t>
            </a:r>
            <a:endParaRPr lang="de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reen vs. Sustainable: Understanding the Difference - HK Interiors">
            <a:extLst>
              <a:ext uri="{FF2B5EF4-FFF2-40B4-BE49-F238E27FC236}">
                <a16:creationId xmlns:a16="http://schemas.microsoft.com/office/drawing/2014/main" id="{B6D02850-3C66-3163-52D1-03B89012C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7D7D7"/>
              </a:clrFrom>
              <a:clrTo>
                <a:srgbClr val="D7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398" y="1981437"/>
            <a:ext cx="3142872" cy="21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4AEFF2-5FB7-BF05-66B3-68A0AE89DEEF}"/>
              </a:ext>
            </a:extLst>
          </p:cNvPr>
          <p:cNvSpPr txBox="1"/>
          <p:nvPr/>
        </p:nvSpPr>
        <p:spPr>
          <a:xfrm>
            <a:off x="1243777" y="1632851"/>
            <a:ext cx="2903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800" indent="0">
              <a:buNone/>
            </a:pPr>
            <a:r>
              <a:rPr lang="en-US" sz="1600" b="1" dirty="0"/>
              <a:t>High use of materials and Low circularity rate (6.9%)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5145E9-9E9A-98BC-EE52-0E0937FA3C7A}"/>
              </a:ext>
            </a:extLst>
          </p:cNvPr>
          <p:cNvSpPr txBox="1"/>
          <p:nvPr/>
        </p:nvSpPr>
        <p:spPr>
          <a:xfrm>
            <a:off x="1361073" y="4034151"/>
            <a:ext cx="22700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b="1" dirty="0" err="1">
                <a:solidFill>
                  <a:srgbClr val="282828"/>
                </a:solidFill>
              </a:rPr>
              <a:t>E</a:t>
            </a:r>
            <a:r>
              <a:rPr lang="de-CH" sz="1600" b="1" i="0" dirty="0" err="1">
                <a:solidFill>
                  <a:srgbClr val="282828"/>
                </a:solidFill>
                <a:effectLst/>
              </a:rPr>
              <a:t>cological</a:t>
            </a:r>
            <a:r>
              <a:rPr lang="de-CH" sz="1600" b="1" i="0" dirty="0">
                <a:solidFill>
                  <a:srgbClr val="282828"/>
                </a:solidFill>
                <a:effectLst/>
              </a:rPr>
              <a:t> </a:t>
            </a:r>
            <a:r>
              <a:rPr lang="de-CH" sz="1600" b="1" i="0" dirty="0" err="1">
                <a:solidFill>
                  <a:srgbClr val="282828"/>
                </a:solidFill>
                <a:effectLst/>
              </a:rPr>
              <a:t>habitat</a:t>
            </a:r>
            <a:r>
              <a:rPr lang="de-CH" sz="1600" b="1" i="0" dirty="0">
                <a:solidFill>
                  <a:srgbClr val="282828"/>
                </a:solidFill>
                <a:effectLst/>
              </a:rPr>
              <a:t> </a:t>
            </a:r>
            <a:r>
              <a:rPr lang="de-CH" sz="1600" b="1" i="0" dirty="0" err="1">
                <a:solidFill>
                  <a:srgbClr val="282828"/>
                </a:solidFill>
                <a:effectLst/>
              </a:rPr>
              <a:t>degradation</a:t>
            </a:r>
            <a:endParaRPr lang="de-CH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EE9A77-09AC-4264-B347-CDFC4ABF5962}"/>
              </a:ext>
            </a:extLst>
          </p:cNvPr>
          <p:cNvSpPr txBox="1"/>
          <p:nvPr/>
        </p:nvSpPr>
        <p:spPr>
          <a:xfrm>
            <a:off x="5874280" y="1696555"/>
            <a:ext cx="30921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b="1" i="0" dirty="0">
                <a:solidFill>
                  <a:srgbClr val="282828"/>
                </a:solidFill>
                <a:effectLst/>
                <a:latin typeface="ThinSpaceFallback"/>
              </a:rPr>
              <a:t>High </a:t>
            </a:r>
            <a:r>
              <a:rPr lang="de-CH" sz="1600" b="1" i="0" dirty="0" err="1">
                <a:solidFill>
                  <a:srgbClr val="282828"/>
                </a:solidFill>
                <a:effectLst/>
                <a:latin typeface="ThinSpaceFallback"/>
              </a:rPr>
              <a:t>mobility</a:t>
            </a:r>
            <a:endParaRPr lang="de-CH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E3248D-8285-96E2-6C7E-C920CE8729B8}"/>
              </a:ext>
            </a:extLst>
          </p:cNvPr>
          <p:cNvSpPr txBox="1"/>
          <p:nvPr/>
        </p:nvSpPr>
        <p:spPr>
          <a:xfrm>
            <a:off x="6230637" y="3583621"/>
            <a:ext cx="5227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b="0" i="0" dirty="0" err="1">
                <a:solidFill>
                  <a:srgbClr val="282828"/>
                </a:solidFill>
                <a:effectLst/>
                <a:latin typeface="ThinSpaceFallback"/>
              </a:rPr>
              <a:t>travel</a:t>
            </a:r>
            <a:r>
              <a:rPr lang="de-CH" sz="1600" b="0" i="0" dirty="0">
                <a:solidFill>
                  <a:srgbClr val="282828"/>
                </a:solidFill>
                <a:effectLst/>
                <a:latin typeface="ThinSpaceFallback"/>
              </a:rPr>
              <a:t> time</a:t>
            </a:r>
            <a:endParaRPr lang="de-CH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64BED4-775A-C139-84B1-6AAF0065DE17}"/>
              </a:ext>
            </a:extLst>
          </p:cNvPr>
          <p:cNvSpPr txBox="1"/>
          <p:nvPr/>
        </p:nvSpPr>
        <p:spPr>
          <a:xfrm>
            <a:off x="5938327" y="4427446"/>
            <a:ext cx="31811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b="0" i="1" dirty="0">
                <a:solidFill>
                  <a:srgbClr val="282828"/>
                </a:solidFill>
                <a:effectLst/>
              </a:rPr>
              <a:t>Wellbeing </a:t>
            </a:r>
            <a:r>
              <a:rPr lang="de-CH" sz="1600" b="0" i="1" dirty="0" err="1">
                <a:solidFill>
                  <a:srgbClr val="282828"/>
                </a:solidFill>
                <a:effectLst/>
              </a:rPr>
              <a:t>outcomes</a:t>
            </a:r>
            <a:r>
              <a:rPr lang="de-CH" sz="1600" b="0" i="1" dirty="0">
                <a:solidFill>
                  <a:srgbClr val="282828"/>
                </a:solidFill>
                <a:effectLst/>
              </a:rPr>
              <a:t> </a:t>
            </a:r>
            <a:r>
              <a:rPr lang="de-CH" sz="1600" b="0" i="1" dirty="0" err="1">
                <a:solidFill>
                  <a:srgbClr val="282828"/>
                </a:solidFill>
                <a:effectLst/>
              </a:rPr>
              <a:t>are</a:t>
            </a:r>
            <a:r>
              <a:rPr lang="de-CH" sz="1600" b="0" i="1" dirty="0">
                <a:solidFill>
                  <a:srgbClr val="282828"/>
                </a:solidFill>
                <a:effectLst/>
              </a:rPr>
              <a:t> </a:t>
            </a:r>
            <a:r>
              <a:rPr lang="de-CH" sz="1600" b="0" i="1" dirty="0" err="1">
                <a:solidFill>
                  <a:srgbClr val="282828"/>
                </a:solidFill>
                <a:effectLst/>
              </a:rPr>
              <a:t>mixed</a:t>
            </a:r>
            <a:endParaRPr lang="de-CH" sz="16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9DFE78-E918-1B73-9F5C-5189D737F1CD}"/>
              </a:ext>
            </a:extLst>
          </p:cNvPr>
          <p:cNvSpPr txBox="1"/>
          <p:nvPr/>
        </p:nvSpPr>
        <p:spPr>
          <a:xfrm>
            <a:off x="994955" y="2538339"/>
            <a:ext cx="27047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800"/>
            <a:r>
              <a:rPr lang="en-US" sz="1600" b="1" dirty="0"/>
              <a:t>30% of Swiss energy use, 17% of GHGs (of total Swiss energy)</a:t>
            </a:r>
          </a:p>
          <a:p>
            <a:pPr marL="82800"/>
            <a:r>
              <a:rPr lang="en-US" sz="1800" dirty="0"/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B3DFA40-E26D-F901-210B-4BFAA10EC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79" y="1987827"/>
            <a:ext cx="672026" cy="6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me travel - Free travel icons">
            <a:extLst>
              <a:ext uri="{FF2B5EF4-FFF2-40B4-BE49-F238E27FC236}">
                <a16:creationId xmlns:a16="http://schemas.microsoft.com/office/drawing/2014/main" id="{FD38FCFD-8142-5B79-B629-2DB21B2C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118" y="3609112"/>
            <a:ext cx="332362" cy="3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+ Thousand Electricity Usage Icons Royalty-Free Images, Stock Photos &amp;  Pictures | Shutterstock">
            <a:extLst>
              <a:ext uri="{FF2B5EF4-FFF2-40B4-BE49-F238E27FC236}">
                <a16:creationId xmlns:a16="http://schemas.microsoft.com/office/drawing/2014/main" id="{71CEF29E-1959-3172-DF83-DB1E7E4A8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0" b="22116"/>
          <a:stretch>
            <a:fillRect/>
          </a:stretch>
        </p:blipFill>
        <p:spPr bwMode="auto">
          <a:xfrm>
            <a:off x="494477" y="2606575"/>
            <a:ext cx="751678" cy="5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6+ Hundred Degradation Land Icon Royalty-Free Images, Stock Photos &amp;  Pictures | Shutterstock">
            <a:extLst>
              <a:ext uri="{FF2B5EF4-FFF2-40B4-BE49-F238E27FC236}">
                <a16:creationId xmlns:a16="http://schemas.microsoft.com/office/drawing/2014/main" id="{D29096A6-A6C4-F69B-3C49-5CBAC4BB3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8" y="3861042"/>
            <a:ext cx="751678" cy="75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aterial Icon Images – Browse 3,952,228 Stock Photos, Vectors, and Video |  Adobe Stock">
            <a:extLst>
              <a:ext uri="{FF2B5EF4-FFF2-40B4-BE49-F238E27FC236}">
                <a16:creationId xmlns:a16="http://schemas.microsoft.com/office/drawing/2014/main" id="{4C076077-4760-1849-9FCE-11653405E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8"/>
          <a:stretch>
            <a:fillRect/>
          </a:stretch>
        </p:blipFill>
        <p:spPr bwMode="auto">
          <a:xfrm>
            <a:off x="723406" y="1646395"/>
            <a:ext cx="541647" cy="55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333526C-FDDF-6D27-6762-BA3D36DED624}"/>
              </a:ext>
            </a:extLst>
          </p:cNvPr>
          <p:cNvSpPr txBox="1"/>
          <p:nvPr/>
        </p:nvSpPr>
        <p:spPr>
          <a:xfrm>
            <a:off x="3877990" y="1125168"/>
            <a:ext cx="48627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ThinSpaceFallback"/>
              </a:rPr>
              <a:t>E</a:t>
            </a:r>
            <a:r>
              <a:rPr lang="en-US" sz="1100" b="0" i="1" dirty="0">
                <a:solidFill>
                  <a:schemeClr val="bg1">
                    <a:lumMod val="50000"/>
                  </a:schemeClr>
                </a:solidFill>
                <a:effectLst/>
                <a:latin typeface="ThinSpaceFallback"/>
              </a:rPr>
              <a:t>very single one of these issues is a sustainability issue, affecting both current and future generations’ ability to meet their needs</a:t>
            </a:r>
            <a:endParaRPr lang="de-CH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8DBF70-383C-AFEC-2267-276D1ED2E019}"/>
              </a:ext>
            </a:extLst>
          </p:cNvPr>
          <p:cNvSpPr txBox="1"/>
          <p:nvPr/>
        </p:nvSpPr>
        <p:spPr>
          <a:xfrm>
            <a:off x="6230637" y="2183663"/>
            <a:ext cx="1094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dirty="0" err="1">
                <a:solidFill>
                  <a:srgbClr val="282828"/>
                </a:solidFill>
                <a:latin typeface="ThinSpaceFallback"/>
                <a:sym typeface="Wingdings" panose="05000000000000000000" pitchFamily="2" charset="2"/>
              </a:rPr>
              <a:t>accidents</a:t>
            </a:r>
            <a:r>
              <a:rPr lang="de-CH" dirty="0">
                <a:solidFill>
                  <a:srgbClr val="282828"/>
                </a:solidFill>
                <a:latin typeface="ThinSpaceFallback"/>
                <a:sym typeface="Wingdings" panose="05000000000000000000" pitchFamily="2" charset="2"/>
              </a:rPr>
              <a:t> </a:t>
            </a:r>
            <a:endParaRPr lang="de-CH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1F3124-5C6F-6ECB-72BB-717CB6F3B24F}"/>
              </a:ext>
            </a:extLst>
          </p:cNvPr>
          <p:cNvSpPr txBox="1"/>
          <p:nvPr/>
        </p:nvSpPr>
        <p:spPr>
          <a:xfrm>
            <a:off x="6309348" y="2660587"/>
            <a:ext cx="14813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b="0" i="0" dirty="0" err="1">
                <a:solidFill>
                  <a:srgbClr val="282828"/>
                </a:solidFill>
                <a:effectLst/>
                <a:latin typeface="ThinSpaceFallback"/>
              </a:rPr>
              <a:t>air</a:t>
            </a:r>
            <a:r>
              <a:rPr lang="de-CH" sz="1600" b="0" i="0" dirty="0">
                <a:solidFill>
                  <a:srgbClr val="282828"/>
                </a:solidFill>
                <a:effectLst/>
                <a:latin typeface="ThinSpaceFallback"/>
              </a:rPr>
              <a:t> </a:t>
            </a:r>
            <a:r>
              <a:rPr lang="de-CH" sz="1600" b="0" i="0" dirty="0" err="1">
                <a:solidFill>
                  <a:srgbClr val="282828"/>
                </a:solidFill>
                <a:effectLst/>
                <a:latin typeface="ThinSpaceFallback"/>
              </a:rPr>
              <a:t>pollution</a:t>
            </a:r>
            <a:r>
              <a:rPr lang="de-CH" sz="1600" b="0" i="0" dirty="0">
                <a:solidFill>
                  <a:srgbClr val="282828"/>
                </a:solidFill>
                <a:effectLst/>
                <a:latin typeface="ThinSpaceFallback"/>
              </a:rPr>
              <a:t> </a:t>
            </a:r>
            <a:endParaRPr lang="de-CH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AE4856-FBB7-39A0-09D2-BAE557D73893}"/>
              </a:ext>
            </a:extLst>
          </p:cNvPr>
          <p:cNvSpPr txBox="1"/>
          <p:nvPr/>
        </p:nvSpPr>
        <p:spPr>
          <a:xfrm>
            <a:off x="6318420" y="3104921"/>
            <a:ext cx="1156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b="0" i="0" dirty="0" err="1">
                <a:solidFill>
                  <a:srgbClr val="282828"/>
                </a:solidFill>
                <a:effectLst/>
                <a:latin typeface="ThinSpaceFallback"/>
              </a:rPr>
              <a:t>noise</a:t>
            </a:r>
            <a:endParaRPr lang="de-CH" sz="1600" dirty="0"/>
          </a:p>
        </p:txBody>
      </p:sp>
      <p:pic>
        <p:nvPicPr>
          <p:cNvPr id="1042" name="Picture 18" descr="Air Pollution Vector Icon Isolated on White Background. Outline, Thin Line Air  Pollution Icon for Website Design and Mobile, App Stock Vector -  Illustration of industry, factory: 189429906">
            <a:extLst>
              <a:ext uri="{FF2B5EF4-FFF2-40B4-BE49-F238E27FC236}">
                <a16:creationId xmlns:a16="http://schemas.microsoft.com/office/drawing/2014/main" id="{775C778E-0169-039E-8967-EABCAB829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03" y="2509781"/>
            <a:ext cx="540338" cy="54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oise Icon #46758 - Free Icons Library">
            <a:extLst>
              <a:ext uri="{FF2B5EF4-FFF2-40B4-BE49-F238E27FC236}">
                <a16:creationId xmlns:a16="http://schemas.microsoft.com/office/drawing/2014/main" id="{430DB0D6-0BAE-8045-4C7D-73797823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44" y="3043456"/>
            <a:ext cx="495069" cy="4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AE2A774-B573-2C76-B5D3-A8ED67724F77}"/>
              </a:ext>
            </a:extLst>
          </p:cNvPr>
          <p:cNvSpPr txBox="1"/>
          <p:nvPr/>
        </p:nvSpPr>
        <p:spPr>
          <a:xfrm>
            <a:off x="880224" y="3400259"/>
            <a:ext cx="6065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800"/>
            <a:r>
              <a:rPr lang="en-US" sz="1600" b="1" dirty="0"/>
              <a:t>Urban sprawl accelerating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EB3EEF-E2C8-4D9A-44A2-4CBD85489D43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6715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63191-07A7-4EB0-10AD-04340B838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839B0E-F9A3-719C-1AC8-C76F65A7B280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6E3CC2-0E39-3D54-F5C8-44692F068577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9D444B-BFE3-4B66-2399-82BABEE20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D6EC8A-372D-B87A-AC3C-95681E68092E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B0CD4-DBD1-0FFB-33D9-EA2EEF7D63A0}"/>
              </a:ext>
            </a:extLst>
          </p:cNvPr>
          <p:cNvSpPr txBox="1"/>
          <p:nvPr/>
        </p:nvSpPr>
        <p:spPr>
          <a:xfrm>
            <a:off x="1235614" y="392877"/>
            <a:ext cx="3481809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/>
              <a:t>Systems thinking </a:t>
            </a:r>
            <a:endParaRPr lang="de-CH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CB5C9-D9F9-DBA0-00C5-66691C0576C3}"/>
              </a:ext>
            </a:extLst>
          </p:cNvPr>
          <p:cNvSpPr txBox="1"/>
          <p:nvPr/>
        </p:nvSpPr>
        <p:spPr>
          <a:xfrm>
            <a:off x="1235570" y="765700"/>
            <a:ext cx="5957709" cy="4033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en-US" sz="1200" i="1" dirty="0"/>
              <a:t>Different perspective on the public good </a:t>
            </a:r>
            <a:endParaRPr lang="de-CH" sz="1200" i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AD87D3A-F8A4-D105-F3FC-88E55F508E1C}"/>
              </a:ext>
            </a:extLst>
          </p:cNvPr>
          <p:cNvGrpSpPr/>
          <p:nvPr/>
        </p:nvGrpSpPr>
        <p:grpSpPr>
          <a:xfrm>
            <a:off x="2976518" y="685743"/>
            <a:ext cx="7400989" cy="3772013"/>
            <a:chOff x="2917098" y="922258"/>
            <a:chExt cx="7400989" cy="37720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88A52B-6D92-291C-5810-C6E78EF521FC}"/>
                </a:ext>
              </a:extLst>
            </p:cNvPr>
            <p:cNvSpPr txBox="1"/>
            <p:nvPr/>
          </p:nvSpPr>
          <p:spPr>
            <a:xfrm>
              <a:off x="4717423" y="1772669"/>
              <a:ext cx="1847969" cy="872995"/>
            </a:xfrm>
            <a:prstGeom prst="rect">
              <a:avLst/>
            </a:prstGeom>
          </p:spPr>
          <p:txBody>
            <a:bodyPr vert="horz" wrap="square" lIns="0" tIns="0" rIns="0" bIns="0" rtlCol="0">
              <a:normAutofit/>
            </a:bodyPr>
            <a:lstStyle/>
            <a:p>
              <a:endParaRPr lang="de-CH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19CD37-511E-3046-CE91-DB532ECABB38}"/>
                </a:ext>
              </a:extLst>
            </p:cNvPr>
            <p:cNvSpPr/>
            <p:nvPr/>
          </p:nvSpPr>
          <p:spPr>
            <a:xfrm>
              <a:off x="6565392" y="922258"/>
              <a:ext cx="17187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bg1">
                      <a:lumMod val="6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Cities</a:t>
              </a:r>
              <a:endParaRPr lang="de-CH" sz="5400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13BEFF-8C46-9EAD-9638-F22B638CA0A6}"/>
                </a:ext>
              </a:extLst>
            </p:cNvPr>
            <p:cNvSpPr/>
            <p:nvPr/>
          </p:nvSpPr>
          <p:spPr>
            <a:xfrm>
              <a:off x="4802261" y="1144954"/>
              <a:ext cx="31742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solidFill>
                    <a:schemeClr val="bg1">
                      <a:lumMod val="8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Communes</a:t>
              </a:r>
              <a:r>
                <a:rPr lang="en-US" sz="5400" dirty="0">
                  <a:ln w="0"/>
                  <a:solidFill>
                    <a:schemeClr val="bg1">
                      <a:lumMod val="6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de-CH" sz="5400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C10165-A5F5-9832-2AD9-F3A19734F2D3}"/>
                </a:ext>
              </a:extLst>
            </p:cNvPr>
            <p:cNvSpPr/>
            <p:nvPr/>
          </p:nvSpPr>
          <p:spPr>
            <a:xfrm>
              <a:off x="6157482" y="1644504"/>
              <a:ext cx="27664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Builders</a:t>
              </a:r>
              <a:r>
                <a:rPr lang="en-US" sz="5400" dirty="0">
                  <a:ln w="0"/>
                  <a:solidFill>
                    <a:schemeClr val="bg1">
                      <a:lumMod val="6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</a:t>
              </a:r>
              <a:endParaRPr lang="de-CH" sz="5400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12D3AA-D66D-8DCB-83B9-C451346C8F09}"/>
                </a:ext>
              </a:extLst>
            </p:cNvPr>
            <p:cNvSpPr/>
            <p:nvPr/>
          </p:nvSpPr>
          <p:spPr>
            <a:xfrm>
              <a:off x="4570102" y="2046672"/>
              <a:ext cx="334751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>
                      <a:lumMod val="6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Investors  </a:t>
              </a:r>
              <a:endParaRPr lang="de-CH" sz="6000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63F6CDA-5AB4-D3A1-6F2D-7DA2E7DE49B7}"/>
                </a:ext>
              </a:extLst>
            </p:cNvPr>
            <p:cNvSpPr/>
            <p:nvPr/>
          </p:nvSpPr>
          <p:spPr>
            <a:xfrm>
              <a:off x="6505349" y="2309445"/>
              <a:ext cx="23512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dirty="0">
                  <a:ln w="0"/>
                  <a:solidFill>
                    <a:schemeClr val="bg1">
                      <a:lumMod val="8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Farmers</a:t>
              </a:r>
              <a:r>
                <a:rPr lang="en-US" sz="5400" dirty="0">
                  <a:ln w="0"/>
                  <a:solidFill>
                    <a:schemeClr val="bg1">
                      <a:lumMod val="6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</a:t>
              </a:r>
              <a:endParaRPr lang="de-CH" sz="5400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B0F0D1-7541-B48D-C7FB-78CDAAB199CE}"/>
                </a:ext>
              </a:extLst>
            </p:cNvPr>
            <p:cNvSpPr/>
            <p:nvPr/>
          </p:nvSpPr>
          <p:spPr>
            <a:xfrm>
              <a:off x="3393726" y="3301720"/>
              <a:ext cx="560066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Nature protection groups   </a:t>
              </a:r>
              <a:endParaRPr lang="de-CH" sz="24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EE23F4-550F-675F-C988-3C29697847D6}"/>
                </a:ext>
              </a:extLst>
            </p:cNvPr>
            <p:cNvSpPr/>
            <p:nvPr/>
          </p:nvSpPr>
          <p:spPr>
            <a:xfrm>
              <a:off x="3880805" y="2655781"/>
              <a:ext cx="56006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solidFill>
                    <a:schemeClr val="bg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Companies</a:t>
              </a:r>
              <a:r>
                <a:rPr lang="en-US" sz="5400" dirty="0">
                  <a:ln w="0"/>
                  <a:solidFill>
                    <a:schemeClr val="bg1">
                      <a:lumMod val="6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de-CH" sz="5400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89DCF2-F09A-24F8-2D12-1FCD17B7A470}"/>
                </a:ext>
              </a:extLst>
            </p:cNvPr>
            <p:cNvSpPr/>
            <p:nvPr/>
          </p:nvSpPr>
          <p:spPr>
            <a:xfrm>
              <a:off x="4230344" y="3924830"/>
              <a:ext cx="56006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dirty="0">
                  <a:ln w="0"/>
                  <a:solidFill>
                    <a:schemeClr val="bg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Scientists</a:t>
              </a:r>
              <a:endParaRPr lang="de-CH" sz="44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EB25E87-5238-53D9-B2D4-F7C441F88912}"/>
                </a:ext>
              </a:extLst>
            </p:cNvPr>
            <p:cNvSpPr/>
            <p:nvPr/>
          </p:nvSpPr>
          <p:spPr>
            <a:xfrm>
              <a:off x="2917098" y="1956520"/>
              <a:ext cx="488392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bg1">
                      <a:lumMod val="8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General population </a:t>
              </a:r>
              <a:endParaRPr lang="de-CH" sz="24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6D92A7-E131-FC33-82EE-FE2549042A20}"/>
                </a:ext>
              </a:extLst>
            </p:cNvPr>
            <p:cNvSpPr/>
            <p:nvPr/>
          </p:nvSpPr>
          <p:spPr>
            <a:xfrm>
              <a:off x="4793280" y="3744827"/>
              <a:ext cx="254778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Workers</a:t>
              </a:r>
              <a:r>
                <a:rPr lang="en-US" sz="3600" dirty="0">
                  <a:ln w="0"/>
                  <a:solidFill>
                    <a:schemeClr val="bg1">
                      <a:lumMod val="6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de-CH" sz="3600" b="0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5FC602C-29B3-3303-355A-5AE7841EA4E8}"/>
                </a:ext>
              </a:extLst>
            </p:cNvPr>
            <p:cNvSpPr/>
            <p:nvPr/>
          </p:nvSpPr>
          <p:spPr>
            <a:xfrm>
              <a:off x="4717423" y="3347887"/>
              <a:ext cx="56006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solidFill>
                    <a:schemeClr val="bg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Students </a:t>
              </a:r>
              <a:endParaRPr lang="de-CH" sz="48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E284E8C-B4B7-E7E1-F073-EE4A42279450}"/>
              </a:ext>
            </a:extLst>
          </p:cNvPr>
          <p:cNvSpPr txBox="1"/>
          <p:nvPr/>
        </p:nvSpPr>
        <p:spPr>
          <a:xfrm>
            <a:off x="4394718" y="2118049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de-CH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CD49E5-2C2D-24DE-87E6-02BB2742F796}"/>
              </a:ext>
            </a:extLst>
          </p:cNvPr>
          <p:cNvSpPr txBox="1"/>
          <p:nvPr/>
        </p:nvSpPr>
        <p:spPr>
          <a:xfrm rot="1331328">
            <a:off x="1436914" y="1474237"/>
            <a:ext cx="2503311" cy="4033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de-CH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F115C9-35B1-650C-0CB6-9A7C0190E690}"/>
              </a:ext>
            </a:extLst>
          </p:cNvPr>
          <p:cNvSpPr txBox="1"/>
          <p:nvPr/>
        </p:nvSpPr>
        <p:spPr>
          <a:xfrm>
            <a:off x="926898" y="1248982"/>
            <a:ext cx="2660382" cy="147991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en-US" sz="1600" dirty="0"/>
              <a:t>CO</a:t>
            </a:r>
            <a:r>
              <a:rPr lang="en-US" sz="1600" baseline="-25000" dirty="0"/>
              <a:t>2</a:t>
            </a:r>
            <a:r>
              <a:rPr lang="en-US" sz="1600" dirty="0"/>
              <a:t> emission</a:t>
            </a:r>
          </a:p>
          <a:p>
            <a:r>
              <a:rPr lang="en-US" sz="1600" dirty="0"/>
              <a:t>Climate plans </a:t>
            </a:r>
          </a:p>
          <a:p>
            <a:r>
              <a:rPr lang="en-US" sz="1600" dirty="0"/>
              <a:t>Housing shortage </a:t>
            </a:r>
          </a:p>
          <a:p>
            <a:r>
              <a:rPr lang="en-US" sz="1600" dirty="0"/>
              <a:t>Low vacancies </a:t>
            </a:r>
          </a:p>
          <a:p>
            <a:r>
              <a:rPr lang="en-US" sz="1600" dirty="0"/>
              <a:t>Rising rental prices </a:t>
            </a:r>
          </a:p>
          <a:p>
            <a:endParaRPr lang="de-CH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B17546-0A46-2C4A-685B-1A06B3B100F9}"/>
              </a:ext>
            </a:extLst>
          </p:cNvPr>
          <p:cNvSpPr txBox="1"/>
          <p:nvPr/>
        </p:nvSpPr>
        <p:spPr>
          <a:xfrm>
            <a:off x="932474" y="2682425"/>
            <a:ext cx="3008249" cy="18586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600" dirty="0"/>
              <a:t>urban sprawl</a:t>
            </a:r>
          </a:p>
          <a:p>
            <a:r>
              <a:rPr lang="en-US" sz="1600" dirty="0"/>
              <a:t>car dependency</a:t>
            </a:r>
          </a:p>
          <a:p>
            <a:r>
              <a:rPr lang="en-US" sz="1600" dirty="0"/>
              <a:t>increasing floor space per capita, wellbeing</a:t>
            </a:r>
          </a:p>
          <a:p>
            <a:r>
              <a:rPr lang="en-US" sz="1600" dirty="0"/>
              <a:t>needs and satisfiers</a:t>
            </a:r>
          </a:p>
          <a:p>
            <a:r>
              <a:rPr lang="en-US" sz="1600" dirty="0"/>
              <a:t>Sufficiency</a:t>
            </a:r>
          </a:p>
          <a:p>
            <a:r>
              <a:rPr lang="en-US" sz="1600" dirty="0"/>
              <a:t>use of public, private, or shared spaces</a:t>
            </a:r>
            <a:endParaRPr lang="de-CH" sz="16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5CF617-C430-4606-0AFE-C11500B7369A}"/>
              </a:ext>
            </a:extLst>
          </p:cNvPr>
          <p:cNvSpPr/>
          <p:nvPr/>
        </p:nvSpPr>
        <p:spPr>
          <a:xfrm>
            <a:off x="862161" y="2631233"/>
            <a:ext cx="2837664" cy="20358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BF358B-BFB7-C954-D701-88ED7CFC8FAB}"/>
              </a:ext>
            </a:extLst>
          </p:cNvPr>
          <p:cNvSpPr/>
          <p:nvPr/>
        </p:nvSpPr>
        <p:spPr>
          <a:xfrm>
            <a:off x="865119" y="1201780"/>
            <a:ext cx="2837664" cy="1354635"/>
          </a:xfrm>
          <a:prstGeom prst="rect">
            <a:avLst/>
          </a:prstGeom>
          <a:noFill/>
          <a:ln w="38100">
            <a:solidFill>
              <a:srgbClr val="29A5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00BE75-F1DF-133C-DBDA-7F7E13864568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82609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848FC-F3A6-64B0-E4F4-523D7CE4F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7EF373-88CE-5D5D-46CD-24644D391E60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4" name="Picture 6" descr="Circular bioeconomy should focus on sustainable wellbeing - Agro &amp; Chemistry">
            <a:extLst>
              <a:ext uri="{FF2B5EF4-FFF2-40B4-BE49-F238E27FC236}">
                <a16:creationId xmlns:a16="http://schemas.microsoft.com/office/drawing/2014/main" id="{26F43ED5-55B4-93C0-3EE6-613B58B5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3" y="-13832"/>
            <a:ext cx="8904077" cy="5143500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D77C0F-57FB-F194-2706-E7CE97CEEA79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D51F3-1D88-1B52-E62A-686279C42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pic>
        <p:nvPicPr>
          <p:cNvPr id="2052" name="Picture 4" descr="How the Planetary Boundaries can drive impactful innovation | by Ananda  Impact Ventures | Ananda Impact Ventures | Medium">
            <a:extLst>
              <a:ext uri="{FF2B5EF4-FFF2-40B4-BE49-F238E27FC236}">
                <a16:creationId xmlns:a16="http://schemas.microsoft.com/office/drawing/2014/main" id="{A8801383-EC54-D064-56BB-774501BB9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12578" r="20940" b="16311"/>
          <a:stretch>
            <a:fillRect/>
          </a:stretch>
        </p:blipFill>
        <p:spPr bwMode="auto">
          <a:xfrm>
            <a:off x="9956939" y="1150775"/>
            <a:ext cx="3760256" cy="33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991DB2-E677-17F7-9896-24F063357DB4}"/>
              </a:ext>
            </a:extLst>
          </p:cNvPr>
          <p:cNvSpPr txBox="1"/>
          <p:nvPr/>
        </p:nvSpPr>
        <p:spPr>
          <a:xfrm>
            <a:off x="1174654" y="1545410"/>
            <a:ext cx="75399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82828"/>
                </a:solidFill>
                <a:effectLst/>
              </a:rPr>
              <a:t>What is the link between housing resource use and resulting wellbeing? </a:t>
            </a:r>
          </a:p>
          <a:p>
            <a:endParaRPr lang="en-US" b="0" i="0" dirty="0">
              <a:solidFill>
                <a:srgbClr val="282828"/>
              </a:solidFill>
              <a:effectLst/>
            </a:endParaRPr>
          </a:p>
          <a:p>
            <a:r>
              <a:rPr lang="en-US" b="0" i="0" dirty="0">
                <a:solidFill>
                  <a:srgbClr val="282828"/>
                </a:solidFill>
                <a:effectLst/>
              </a:rPr>
              <a:t>What are the current dynamics? </a:t>
            </a:r>
          </a:p>
          <a:p>
            <a:endParaRPr lang="en-US" b="0" i="0" dirty="0">
              <a:solidFill>
                <a:srgbClr val="282828"/>
              </a:solidFill>
              <a:effectLst/>
            </a:endParaRPr>
          </a:p>
          <a:p>
            <a:r>
              <a:rPr lang="en-US" b="0" i="0" dirty="0">
                <a:solidFill>
                  <a:srgbClr val="282828"/>
                </a:solidFill>
                <a:effectLst/>
              </a:rPr>
              <a:t>What would be the resource impact, in terms of labor, building stocks, and energy, of transforming Swiss housing? </a:t>
            </a:r>
          </a:p>
          <a:p>
            <a:endParaRPr lang="en-US" b="0" i="0" dirty="0">
              <a:solidFill>
                <a:srgbClr val="282828"/>
              </a:solidFill>
              <a:effectLst/>
            </a:endParaRPr>
          </a:p>
          <a:p>
            <a:r>
              <a:rPr lang="en-US" b="0" i="0" dirty="0">
                <a:solidFill>
                  <a:srgbClr val="282828"/>
                </a:solidFill>
                <a:effectLst/>
              </a:rPr>
              <a:t>What is the potential to reverse urban sprawl?</a:t>
            </a:r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BCE603-2E43-1A29-C905-4CFAA1A4C597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97CDCF-46FC-59F5-F075-29F9D1351194}"/>
              </a:ext>
            </a:extLst>
          </p:cNvPr>
          <p:cNvSpPr txBox="1"/>
          <p:nvPr/>
        </p:nvSpPr>
        <p:spPr>
          <a:xfrm>
            <a:off x="1235614" y="392877"/>
            <a:ext cx="7539990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>
                <a:solidFill>
                  <a:srgbClr val="282828"/>
                </a:solidFill>
              </a:rPr>
              <a:t>Wellbeing &amp; respecting planetary boundaries</a:t>
            </a:r>
            <a:endParaRPr lang="de-CH" sz="2000" i="1" dirty="0"/>
          </a:p>
          <a:p>
            <a:r>
              <a:rPr lang="en-US" sz="2000" i="1" dirty="0"/>
              <a:t> </a:t>
            </a:r>
            <a:endParaRPr lang="de-CH" sz="2000" i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6C70D6B-9263-AC0F-46DB-3E704AB1646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5BC3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93792" y="1572205"/>
            <a:ext cx="287405" cy="2874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670BF1-4922-AD39-D7EA-9B098F43C4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5BC3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93792" y="2106169"/>
            <a:ext cx="287405" cy="2874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B5D8B4-AF68-A7F3-EDA5-4DC26AA12F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5BC3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93792" y="2664517"/>
            <a:ext cx="287405" cy="2874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1D633B9-0B2C-0418-C4F7-B0F8BC8C3C5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5BC3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93792" y="3484140"/>
            <a:ext cx="287405" cy="28740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22698E8-9B20-D06D-8105-CC7A95954A71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889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E6A02-09A8-11EB-0AE6-D75458BA8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D51CA3-833A-79C5-E899-F117631E04E1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8F3D7D-D281-0798-7CFE-4FA8C6797264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2E7F7-EF51-5CDA-1798-492C85811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265F15-2A8E-036C-2EDE-102B92445E41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8E3C1-8B85-CB17-9543-860AF96BF00B}"/>
              </a:ext>
            </a:extLst>
          </p:cNvPr>
          <p:cNvSpPr txBox="1"/>
          <p:nvPr/>
        </p:nvSpPr>
        <p:spPr>
          <a:xfrm>
            <a:off x="1235614" y="392877"/>
            <a:ext cx="3481809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/>
              <a:t>Core proposal</a:t>
            </a:r>
            <a:endParaRPr lang="de-CH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E3962-9FC0-05E9-9310-81C0D9F6CA79}"/>
              </a:ext>
            </a:extLst>
          </p:cNvPr>
          <p:cNvSpPr txBox="1"/>
          <p:nvPr/>
        </p:nvSpPr>
        <p:spPr>
          <a:xfrm>
            <a:off x="1235570" y="765700"/>
            <a:ext cx="5957709" cy="4033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en-US" sz="1200" i="1" dirty="0"/>
              <a:t>Designing a system intervention to solve all major housing issues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5194DA-2DC4-E2A3-6C88-CEADD238D787}"/>
              </a:ext>
            </a:extLst>
          </p:cNvPr>
          <p:cNvSpPr txBox="1"/>
          <p:nvPr/>
        </p:nvSpPr>
        <p:spPr>
          <a:xfrm>
            <a:off x="4394718" y="2118049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de-C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BDBCFC-3CE2-7640-1241-0CDD530C97AA}"/>
              </a:ext>
            </a:extLst>
          </p:cNvPr>
          <p:cNvSpPr txBox="1"/>
          <p:nvPr/>
        </p:nvSpPr>
        <p:spPr>
          <a:xfrm>
            <a:off x="1153160" y="1169025"/>
            <a:ext cx="49072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/>
              <a:t>Nationwide moratorium on new construction until 2100.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D17B30-487B-29BA-A71A-791D592C2C12}"/>
              </a:ext>
            </a:extLst>
          </p:cNvPr>
          <p:cNvSpPr txBox="1"/>
          <p:nvPr/>
        </p:nvSpPr>
        <p:spPr>
          <a:xfrm>
            <a:off x="1142638" y="2301770"/>
            <a:ext cx="42607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800" indent="0">
              <a:buNone/>
            </a:pPr>
            <a:r>
              <a:rPr lang="en-US" sz="1400" dirty="0"/>
              <a:t>Focus on renovation </a:t>
            </a:r>
          </a:p>
          <a:p>
            <a:pPr marL="82800" indent="0">
              <a:buNone/>
            </a:pPr>
            <a:r>
              <a:rPr lang="en-US" sz="1400" dirty="0"/>
              <a:t>Limit on total building space</a:t>
            </a:r>
          </a:p>
          <a:p>
            <a:pPr marL="82800" indent="0">
              <a:buNone/>
            </a:pPr>
            <a:r>
              <a:rPr lang="en-US" sz="1400" dirty="0"/>
              <a:t>Reduced urban sprawl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E1C08D-D312-A75E-6315-3F0D71C30D4D}"/>
              </a:ext>
            </a:extLst>
          </p:cNvPr>
          <p:cNvSpPr txBox="1"/>
          <p:nvPr/>
        </p:nvSpPr>
        <p:spPr>
          <a:xfrm>
            <a:off x="1193800" y="1525289"/>
            <a:ext cx="6243320" cy="5847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CH" sz="1600" dirty="0"/>
              <a:t>The </a:t>
            </a:r>
            <a:r>
              <a:rPr lang="de-CH" sz="1600" dirty="0" err="1"/>
              <a:t>climate</a:t>
            </a:r>
            <a:r>
              <a:rPr lang="de-CH" sz="1600" dirty="0"/>
              <a:t> and </a:t>
            </a:r>
            <a:r>
              <a:rPr lang="de-CH" sz="1600" dirty="0" err="1"/>
              <a:t>biodiversity</a:t>
            </a:r>
            <a:r>
              <a:rPr lang="de-CH" sz="1600" dirty="0"/>
              <a:t> </a:t>
            </a:r>
            <a:r>
              <a:rPr lang="de-CH" sz="1600" dirty="0" err="1"/>
              <a:t>emergency</a:t>
            </a:r>
            <a:r>
              <a:rPr lang="de-CH" sz="1600" dirty="0"/>
              <a:t> - </a:t>
            </a:r>
            <a:r>
              <a:rPr lang="de-CH" sz="1600" dirty="0" err="1"/>
              <a:t>one</a:t>
            </a:r>
            <a:r>
              <a:rPr lang="de-CH" sz="1600" dirty="0"/>
              <a:t> </a:t>
            </a:r>
            <a:r>
              <a:rPr lang="de-CH" sz="1600" dirty="0" err="1"/>
              <a:t>decade</a:t>
            </a:r>
            <a:r>
              <a:rPr lang="de-CH" sz="1600" dirty="0"/>
              <a:t> </a:t>
            </a:r>
          </a:p>
          <a:p>
            <a:r>
              <a:rPr lang="de-CH" sz="1600" dirty="0" err="1"/>
              <a:t>climate</a:t>
            </a:r>
            <a:r>
              <a:rPr lang="de-CH" sz="1600" dirty="0"/>
              <a:t> </a:t>
            </a:r>
            <a:r>
              <a:rPr lang="de-CH" sz="1600" dirty="0" err="1"/>
              <a:t>neutrality</a:t>
            </a:r>
            <a:r>
              <a:rPr lang="de-CH" sz="1600" dirty="0"/>
              <a:t> and </a:t>
            </a:r>
            <a:r>
              <a:rPr lang="de-CH" sz="1600" dirty="0" err="1"/>
              <a:t>wide</a:t>
            </a:r>
            <a:r>
              <a:rPr lang="de-CH" sz="1600" dirty="0"/>
              <a:t>-area </a:t>
            </a:r>
            <a:r>
              <a:rPr lang="de-CH" sz="1600" dirty="0" err="1"/>
              <a:t>ecosystem</a:t>
            </a:r>
            <a:r>
              <a:rPr lang="de-CH" sz="1600" dirty="0"/>
              <a:t> </a:t>
            </a:r>
            <a:r>
              <a:rPr lang="de-CH" sz="1600" dirty="0" err="1"/>
              <a:t>restoration</a:t>
            </a:r>
            <a:r>
              <a:rPr lang="de-CH" sz="1600" dirty="0"/>
              <a:t> - </a:t>
            </a:r>
            <a:r>
              <a:rPr lang="de-CH" sz="1600" dirty="0" err="1"/>
              <a:t>two</a:t>
            </a:r>
            <a:r>
              <a:rPr lang="de-CH" sz="1600" dirty="0"/>
              <a:t> </a:t>
            </a:r>
            <a:r>
              <a:rPr lang="de-CH" sz="1600" dirty="0" err="1"/>
              <a:t>decades</a:t>
            </a:r>
            <a:r>
              <a:rPr lang="de-CH" sz="1600" dirty="0"/>
              <a:t>.</a:t>
            </a:r>
          </a:p>
        </p:txBody>
      </p: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412C33F3-2E5B-3F8F-1468-DFC512F47B83}"/>
              </a:ext>
            </a:extLst>
          </p:cNvPr>
          <p:cNvSpPr/>
          <p:nvPr/>
        </p:nvSpPr>
        <p:spPr>
          <a:xfrm>
            <a:off x="476911" y="1715908"/>
            <a:ext cx="537206" cy="1037452"/>
          </a:xfrm>
          <a:prstGeom prst="curv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88F744-A819-61F2-1A25-F6C19C445754}"/>
              </a:ext>
            </a:extLst>
          </p:cNvPr>
          <p:cNvSpPr txBox="1"/>
          <p:nvPr/>
        </p:nvSpPr>
        <p:spPr>
          <a:xfrm>
            <a:off x="3852413" y="2433735"/>
            <a:ext cx="4907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i="1" dirty="0"/>
              <a:t>This </a:t>
            </a:r>
            <a:r>
              <a:rPr lang="de-CH" sz="1400" i="1" dirty="0" err="1"/>
              <a:t>moratorium</a:t>
            </a:r>
            <a:r>
              <a:rPr lang="de-CH" sz="1400" i="1" dirty="0"/>
              <a:t> </a:t>
            </a:r>
            <a:r>
              <a:rPr lang="de-CH" sz="1400" i="1" dirty="0" err="1"/>
              <a:t>is</a:t>
            </a:r>
            <a:r>
              <a:rPr lang="de-CH" sz="1400" i="1" dirty="0"/>
              <a:t> </a:t>
            </a:r>
            <a:r>
              <a:rPr lang="de-CH" sz="1400" i="1" dirty="0" err="1"/>
              <a:t>complemented</a:t>
            </a:r>
            <a:r>
              <a:rPr lang="de-CH" sz="1400" i="1" dirty="0"/>
              <a:t> </a:t>
            </a:r>
            <a:r>
              <a:rPr lang="de-CH" sz="1400" i="1" dirty="0" err="1"/>
              <a:t>by</a:t>
            </a:r>
            <a:r>
              <a:rPr lang="de-CH" sz="1400" i="1" dirty="0"/>
              <a:t> additional </a:t>
            </a:r>
            <a:r>
              <a:rPr lang="de-CH" sz="1400" i="1" dirty="0" err="1"/>
              <a:t>policies</a:t>
            </a:r>
            <a:r>
              <a:rPr lang="de-CH" sz="1400" i="1" dirty="0"/>
              <a:t> </a:t>
            </a:r>
            <a:r>
              <a:rPr lang="de-CH" sz="1400" i="1" dirty="0" err="1"/>
              <a:t>to</a:t>
            </a:r>
            <a:r>
              <a:rPr lang="de-CH" sz="1400" i="1" dirty="0"/>
              <a:t> </a:t>
            </a:r>
            <a:r>
              <a:rPr lang="de-CH" sz="1400" i="1" dirty="0" err="1"/>
              <a:t>ensure</a:t>
            </a:r>
            <a:r>
              <a:rPr lang="de-CH" sz="1400" i="1" dirty="0"/>
              <a:t> </a:t>
            </a:r>
            <a:r>
              <a:rPr lang="de-CH" sz="1400" i="1" dirty="0" err="1"/>
              <a:t>coordination</a:t>
            </a:r>
            <a:r>
              <a:rPr lang="de-CH" sz="1400" i="1" dirty="0"/>
              <a:t>, </a:t>
            </a:r>
            <a:r>
              <a:rPr lang="de-CH" sz="1400" i="1" dirty="0" err="1"/>
              <a:t>renovation</a:t>
            </a:r>
            <a:r>
              <a:rPr lang="de-CH" sz="1400" i="1" dirty="0"/>
              <a:t> </a:t>
            </a:r>
            <a:r>
              <a:rPr lang="de-CH" sz="1400" i="1" dirty="0" err="1"/>
              <a:t>quality</a:t>
            </a:r>
            <a:r>
              <a:rPr lang="de-CH" sz="1400" i="1" dirty="0"/>
              <a:t>, de-</a:t>
            </a:r>
            <a:r>
              <a:rPr lang="de-CH" sz="1400" i="1" dirty="0" err="1"/>
              <a:t>sprawl</a:t>
            </a:r>
            <a:r>
              <a:rPr lang="de-CH" sz="1400" i="1" dirty="0"/>
              <a:t> and material </a:t>
            </a:r>
            <a:r>
              <a:rPr lang="de-CH" sz="1400" i="1" dirty="0" err="1"/>
              <a:t>reuse</a:t>
            </a:r>
            <a:r>
              <a:rPr lang="de-CH" sz="1400" i="1" dirty="0"/>
              <a:t>, </a:t>
            </a:r>
            <a:r>
              <a:rPr lang="de-CH" sz="1400" i="1" dirty="0" err="1"/>
              <a:t>availability</a:t>
            </a:r>
            <a:r>
              <a:rPr lang="de-CH" sz="1400" i="1" dirty="0"/>
              <a:t> </a:t>
            </a:r>
            <a:r>
              <a:rPr lang="de-CH" sz="1400" i="1" dirty="0" err="1"/>
              <a:t>of</a:t>
            </a:r>
            <a:r>
              <a:rPr lang="de-CH" sz="1400" i="1" dirty="0"/>
              <a:t> essential </a:t>
            </a:r>
            <a:r>
              <a:rPr lang="de-CH" sz="1400" i="1" dirty="0" err="1"/>
              <a:t>services</a:t>
            </a:r>
            <a:r>
              <a:rPr lang="de-CH" sz="1400" i="1" dirty="0"/>
              <a:t>, and support </a:t>
            </a:r>
            <a:r>
              <a:rPr lang="de-CH" sz="1400" i="1" dirty="0" err="1"/>
              <a:t>for</a:t>
            </a:r>
            <a:r>
              <a:rPr lang="de-CH" sz="1400" i="1" dirty="0"/>
              <a:t> </a:t>
            </a:r>
            <a:r>
              <a:rPr lang="de-CH" sz="1400" i="1" dirty="0" err="1"/>
              <a:t>people</a:t>
            </a:r>
            <a:r>
              <a:rPr lang="de-CH" sz="1400" i="1" dirty="0"/>
              <a:t> </a:t>
            </a:r>
            <a:r>
              <a:rPr lang="de-CH" sz="1400" i="1" dirty="0" err="1"/>
              <a:t>during</a:t>
            </a:r>
            <a:r>
              <a:rPr lang="de-CH" sz="1400" i="1" dirty="0"/>
              <a:t> </a:t>
            </a:r>
            <a:r>
              <a:rPr lang="de-CH" sz="1400" i="1" dirty="0" err="1"/>
              <a:t>the</a:t>
            </a:r>
            <a:r>
              <a:rPr lang="de-CH" sz="1400" i="1" dirty="0"/>
              <a:t> </a:t>
            </a:r>
            <a:r>
              <a:rPr lang="de-CH" sz="1400" i="1" dirty="0" err="1"/>
              <a:t>transition</a:t>
            </a:r>
            <a:r>
              <a:rPr lang="de-CH" sz="1400" i="1" dirty="0"/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99D693-AABF-5A8E-26D6-EB54C534620E}"/>
              </a:ext>
            </a:extLst>
          </p:cNvPr>
          <p:cNvSpPr txBox="1"/>
          <p:nvPr/>
        </p:nvSpPr>
        <p:spPr>
          <a:xfrm>
            <a:off x="1306169" y="4177745"/>
            <a:ext cx="4907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000" b="1" i="1" dirty="0"/>
              <a:t>Low risk intervention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CEC04C-2B41-605A-3367-3B0A8F2673A7}"/>
              </a:ext>
            </a:extLst>
          </p:cNvPr>
          <p:cNvSpPr txBox="1"/>
          <p:nvPr/>
        </p:nvSpPr>
        <p:spPr>
          <a:xfrm>
            <a:off x="6213449" y="1495670"/>
            <a:ext cx="49072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/>
              <a:t>Limitation factor </a:t>
            </a:r>
          </a:p>
        </p:txBody>
      </p:sp>
      <p:sp>
        <p:nvSpPr>
          <p:cNvPr id="39" name="Arrow: Curved Right 38">
            <a:extLst>
              <a:ext uri="{FF2B5EF4-FFF2-40B4-BE49-F238E27FC236}">
                <a16:creationId xmlns:a16="http://schemas.microsoft.com/office/drawing/2014/main" id="{74F17D9F-2483-E8EF-E6AB-29FFCAB95CF8}"/>
              </a:ext>
            </a:extLst>
          </p:cNvPr>
          <p:cNvSpPr/>
          <p:nvPr/>
        </p:nvSpPr>
        <p:spPr>
          <a:xfrm rot="10800000" flipV="1">
            <a:off x="5740339" y="3434921"/>
            <a:ext cx="586218" cy="1030009"/>
          </a:xfrm>
          <a:prstGeom prst="curv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0C3DD63-B1C0-9E7E-0E3D-7563EF6F994A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6043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C527-F716-8BA7-08D9-8674A250A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2791E2-7DA8-A7D5-74E3-0262717C5BA4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478315-2051-8D69-17F6-2FC198B65320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176A3-C8BA-586F-88BB-DA129316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BF50D5-9DF5-F507-8393-2E8A224099BC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809EA-CAEE-6730-D28F-2242E28F499F}"/>
              </a:ext>
            </a:extLst>
          </p:cNvPr>
          <p:cNvSpPr txBox="1"/>
          <p:nvPr/>
        </p:nvSpPr>
        <p:spPr>
          <a:xfrm>
            <a:off x="1235614" y="392877"/>
            <a:ext cx="3481809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/>
              <a:t>Four interventions </a:t>
            </a:r>
            <a:endParaRPr lang="de-CH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A55E9A-96B6-2B22-3996-CCD044D69FA2}"/>
              </a:ext>
            </a:extLst>
          </p:cNvPr>
          <p:cNvSpPr txBox="1"/>
          <p:nvPr/>
        </p:nvSpPr>
        <p:spPr>
          <a:xfrm>
            <a:off x="1235570" y="765700"/>
            <a:ext cx="5957709" cy="4033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en-US" sz="1200" i="1" dirty="0"/>
              <a:t>Designing a system intervention to solve all major housing issues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C74584-9E82-C470-E1BD-06097F153FF6}"/>
              </a:ext>
            </a:extLst>
          </p:cNvPr>
          <p:cNvSpPr txBox="1"/>
          <p:nvPr/>
        </p:nvSpPr>
        <p:spPr>
          <a:xfrm>
            <a:off x="4394718" y="2118049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de-C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F569D-22AA-2879-45C6-99676A3016C4}"/>
              </a:ext>
            </a:extLst>
          </p:cNvPr>
          <p:cNvSpPr txBox="1"/>
          <p:nvPr/>
        </p:nvSpPr>
        <p:spPr>
          <a:xfrm>
            <a:off x="1164450" y="1149637"/>
            <a:ext cx="770636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Renovate to class A efficiency  </a:t>
            </a:r>
            <a:endParaRPr lang="en-US" sz="1200" b="1" i="1" dirty="0">
              <a:sym typeface="Wingdings" panose="05000000000000000000" pitchFamily="2" charset="2"/>
            </a:endParaRPr>
          </a:p>
          <a:p>
            <a:r>
              <a:rPr lang="en-US" sz="1400" i="1" dirty="0"/>
              <a:t>Complete renovation to highest efficiency standards of the whole Swiss habitat in &lt;20 years</a:t>
            </a:r>
            <a:r>
              <a:rPr lang="en-US" sz="1400" b="1" i="1" dirty="0"/>
              <a:t> </a:t>
            </a:r>
          </a:p>
          <a:p>
            <a:endParaRPr lang="en-US" sz="1200" b="1" i="1" dirty="0"/>
          </a:p>
          <a:p>
            <a:pPr>
              <a:lnSpc>
                <a:spcPct val="150000"/>
              </a:lnSpc>
            </a:pPr>
            <a:r>
              <a:rPr lang="en-US" b="1" i="1" dirty="0"/>
              <a:t>Create shared spaces </a:t>
            </a:r>
            <a:endParaRPr lang="en-US" sz="1200" b="1" i="1" dirty="0">
              <a:sym typeface="Wingdings" panose="05000000000000000000" pitchFamily="2" charset="2"/>
            </a:endParaRPr>
          </a:p>
          <a:p>
            <a:r>
              <a:rPr lang="en-US" sz="1400" i="1" dirty="0"/>
              <a:t>Build a new culture of sharing spaces</a:t>
            </a:r>
            <a:endParaRPr lang="en-US" sz="1400" b="1" i="1" dirty="0"/>
          </a:p>
          <a:p>
            <a:endParaRPr lang="en-US" sz="1200" b="1" i="1" dirty="0"/>
          </a:p>
          <a:p>
            <a:pPr>
              <a:lnSpc>
                <a:spcPct val="150000"/>
              </a:lnSpc>
            </a:pPr>
            <a:r>
              <a:rPr lang="en-US" b="1" i="1" dirty="0"/>
              <a:t>Usage of materials </a:t>
            </a:r>
          </a:p>
          <a:p>
            <a:r>
              <a:rPr lang="en-US" sz="1400" i="1" dirty="0"/>
              <a:t>Reduce the need for new materials, extraction, embodied energy, reuse materials available from the deconstruction of existing urban sprawl</a:t>
            </a:r>
          </a:p>
          <a:p>
            <a:endParaRPr lang="en-US" sz="1200" b="1" i="1" dirty="0"/>
          </a:p>
          <a:p>
            <a:pPr>
              <a:lnSpc>
                <a:spcPct val="150000"/>
              </a:lnSpc>
            </a:pPr>
            <a:r>
              <a:rPr lang="en-US" b="1" dirty="0"/>
              <a:t>Positive feedback loop of de-sprawl  </a:t>
            </a:r>
          </a:p>
          <a:p>
            <a:r>
              <a:rPr lang="en-US" sz="1400" i="1" dirty="0"/>
              <a:t>Available skilled labor, culture of sharing, and widespread reuse of materials reinforce each other, and accelerate the deconstruction of car dependency, based or reversing the process described above.</a:t>
            </a:r>
            <a:endParaRPr lang="en-US" sz="1050" b="1" i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BF9FA2-26B1-E948-8A99-9E2C78227228}"/>
              </a:ext>
            </a:extLst>
          </p:cNvPr>
          <p:cNvCxnSpPr/>
          <p:nvPr/>
        </p:nvCxnSpPr>
        <p:spPr>
          <a:xfrm>
            <a:off x="1235570" y="1534160"/>
            <a:ext cx="2858910" cy="0"/>
          </a:xfrm>
          <a:prstGeom prst="line">
            <a:avLst/>
          </a:prstGeom>
          <a:ln w="19050">
            <a:solidFill>
              <a:srgbClr val="75B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F54603-B9A4-B81B-180D-7F9C7AE97402}"/>
              </a:ext>
            </a:extLst>
          </p:cNvPr>
          <p:cNvCxnSpPr>
            <a:cxnSpLocks/>
          </p:cNvCxnSpPr>
          <p:nvPr/>
        </p:nvCxnSpPr>
        <p:spPr>
          <a:xfrm>
            <a:off x="1235570" y="2357120"/>
            <a:ext cx="2056270" cy="0"/>
          </a:xfrm>
          <a:prstGeom prst="line">
            <a:avLst/>
          </a:prstGeom>
          <a:ln w="19050">
            <a:solidFill>
              <a:srgbClr val="75B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88F0F8-F8CC-5AA4-FEA6-620E27F26D55}"/>
              </a:ext>
            </a:extLst>
          </p:cNvPr>
          <p:cNvCxnSpPr>
            <a:cxnSpLocks/>
          </p:cNvCxnSpPr>
          <p:nvPr/>
        </p:nvCxnSpPr>
        <p:spPr>
          <a:xfrm>
            <a:off x="1235570" y="3169920"/>
            <a:ext cx="1842910" cy="0"/>
          </a:xfrm>
          <a:prstGeom prst="line">
            <a:avLst/>
          </a:prstGeom>
          <a:ln w="19050">
            <a:solidFill>
              <a:srgbClr val="75B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BD0071-9D46-E40C-1732-ABADCF63CA43}"/>
              </a:ext>
            </a:extLst>
          </p:cNvPr>
          <p:cNvCxnSpPr>
            <a:cxnSpLocks/>
          </p:cNvCxnSpPr>
          <p:nvPr/>
        </p:nvCxnSpPr>
        <p:spPr>
          <a:xfrm>
            <a:off x="1235570" y="4175760"/>
            <a:ext cx="3481853" cy="0"/>
          </a:xfrm>
          <a:prstGeom prst="line">
            <a:avLst/>
          </a:prstGeom>
          <a:ln w="19050">
            <a:solidFill>
              <a:srgbClr val="75B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8498771-1E62-7D4A-5E8F-B4859DA7AC3E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4586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C866C7-3120-CB88-4489-46E865E85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1AF16D-F7EB-8431-831C-9AAE0DD3A517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A0A16B-4888-CA90-35DB-0CAEA42491BB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8DC58-ACAD-08AB-4DCA-3071E0D8E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1B96AF-14AE-A6AC-660F-D50CB67F5AA2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18405-7739-830C-F2CF-418FCC4CD4D2}"/>
              </a:ext>
            </a:extLst>
          </p:cNvPr>
          <p:cNvSpPr txBox="1"/>
          <p:nvPr/>
        </p:nvSpPr>
        <p:spPr>
          <a:xfrm>
            <a:off x="1235614" y="392877"/>
            <a:ext cx="3481809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/>
              <a:t>Four interventions </a:t>
            </a:r>
            <a:endParaRPr lang="de-CH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C811D-73C3-B463-DD02-D1A9E30DDBDB}"/>
              </a:ext>
            </a:extLst>
          </p:cNvPr>
          <p:cNvSpPr txBox="1"/>
          <p:nvPr/>
        </p:nvSpPr>
        <p:spPr>
          <a:xfrm>
            <a:off x="1235570" y="765700"/>
            <a:ext cx="5957709" cy="4033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en-US" sz="1200" i="1" dirty="0"/>
              <a:t>Designing a system intervention to solve all major housing issues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B18EE2-D5B3-4854-D102-437A0662F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61" y="1001163"/>
            <a:ext cx="7506739" cy="374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6895D7-41BD-D156-07FA-BCAB69F11971}"/>
              </a:ext>
            </a:extLst>
          </p:cNvPr>
          <p:cNvSpPr txBox="1"/>
          <p:nvPr/>
        </p:nvSpPr>
        <p:spPr>
          <a:xfrm>
            <a:off x="522878" y="5390495"/>
            <a:ext cx="4907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82828"/>
                </a:solidFill>
                <a:effectLst/>
                <a:latin typeface="ThinSpaceFallback"/>
              </a:rPr>
              <a:t>The actual implementation would require several additional policies and measures beyond the moratorium, with an illustrative overview in</a:t>
            </a:r>
            <a:endParaRPr lang="de-C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422F99-5B9D-6478-6A0E-D17920D3B4C8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6846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2C497-11F2-7F2F-2B30-F41F87270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C77B5D-3FBE-DF9B-DC3F-817B957F0EF8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2A6E1D-EE21-3DA1-1E34-A01BE6006A46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913D57-B751-1C81-6688-CF0CAC011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CCBB24-B388-A937-1DCA-3FA698C2FDF8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97951-B4A7-BB83-B04B-8211B13D3070}"/>
              </a:ext>
            </a:extLst>
          </p:cNvPr>
          <p:cNvSpPr txBox="1"/>
          <p:nvPr/>
        </p:nvSpPr>
        <p:spPr>
          <a:xfrm>
            <a:off x="1235614" y="392877"/>
            <a:ext cx="3481809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/>
              <a:t>Methods &amp; Model Constraints</a:t>
            </a:r>
            <a:endParaRPr lang="de-CH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456DC-AE50-75FF-8D24-F630D257D5C1}"/>
              </a:ext>
            </a:extLst>
          </p:cNvPr>
          <p:cNvSpPr txBox="1"/>
          <p:nvPr/>
        </p:nvSpPr>
        <p:spPr>
          <a:xfrm>
            <a:off x="1235570" y="765700"/>
            <a:ext cx="5957709" cy="4033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en-US" sz="1200" i="1" dirty="0"/>
              <a:t>A stock-flow simulation model from 2025 to 2100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CD5C72-EF55-3052-4E85-957F5EAC8964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E735F-D3DC-20DF-6C9E-E9178407FB8B}"/>
              </a:ext>
            </a:extLst>
          </p:cNvPr>
          <p:cNvSpPr txBox="1"/>
          <p:nvPr/>
        </p:nvSpPr>
        <p:spPr>
          <a:xfrm>
            <a:off x="3348316" y="2280678"/>
            <a:ext cx="244736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/>
              <a:t>Stock-flow simulation</a:t>
            </a:r>
            <a:endParaRPr lang="en-US" sz="1400" b="1" i="1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3210B97-3A4F-FCD1-D49A-7D17EDDEB664}"/>
              </a:ext>
            </a:extLst>
          </p:cNvPr>
          <p:cNvSpPr/>
          <p:nvPr/>
        </p:nvSpPr>
        <p:spPr>
          <a:xfrm>
            <a:off x="3538071" y="2438039"/>
            <a:ext cx="528560" cy="231290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75B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CCF0784-FB20-FF17-D084-55079DB10166}"/>
              </a:ext>
            </a:extLst>
          </p:cNvPr>
          <p:cNvSpPr/>
          <p:nvPr/>
        </p:nvSpPr>
        <p:spPr>
          <a:xfrm>
            <a:off x="4123077" y="2438039"/>
            <a:ext cx="448923" cy="231290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81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49CCBF1-2D7E-38AA-F96C-BF60667C206A}"/>
              </a:ext>
            </a:extLst>
          </p:cNvPr>
          <p:cNvSpPr/>
          <p:nvPr/>
        </p:nvSpPr>
        <p:spPr>
          <a:xfrm>
            <a:off x="3112738" y="409992"/>
            <a:ext cx="1285943" cy="279488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1A8035E-B5EF-60BC-21E3-8F01F66270B9}"/>
              </a:ext>
            </a:extLst>
          </p:cNvPr>
          <p:cNvSpPr/>
          <p:nvPr/>
        </p:nvSpPr>
        <p:spPr>
          <a:xfrm>
            <a:off x="4512470" y="129071"/>
            <a:ext cx="2155030" cy="83911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F5F73E0-9380-F43E-E6FC-7637399BCBA5}"/>
              </a:ext>
            </a:extLst>
          </p:cNvPr>
          <p:cNvSpPr/>
          <p:nvPr/>
        </p:nvSpPr>
        <p:spPr>
          <a:xfrm>
            <a:off x="3418335" y="1912471"/>
            <a:ext cx="2289194" cy="1171350"/>
          </a:xfrm>
          <a:prstGeom prst="roundRect">
            <a:avLst>
              <a:gd name="adj" fmla="val 67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6940258-6CBB-065B-0E3F-0AA45FC7223F}"/>
              </a:ext>
            </a:extLst>
          </p:cNvPr>
          <p:cNvGrpSpPr/>
          <p:nvPr/>
        </p:nvGrpSpPr>
        <p:grpSpPr>
          <a:xfrm>
            <a:off x="6296372" y="1606350"/>
            <a:ext cx="2447369" cy="1477471"/>
            <a:chOff x="6296372" y="1606350"/>
            <a:chExt cx="2447369" cy="147747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E7AFBF1-AAA7-9A0D-FC3E-E6FD5F4D5981}"/>
                </a:ext>
              </a:extLst>
            </p:cNvPr>
            <p:cNvSpPr txBox="1"/>
            <p:nvPr/>
          </p:nvSpPr>
          <p:spPr>
            <a:xfrm>
              <a:off x="6296372" y="2036059"/>
              <a:ext cx="244736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u="sng" dirty="0"/>
                <a:t>Calculates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floor space per capita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Energy demand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Potential to reduce sprawl</a:t>
              </a:r>
              <a:endParaRPr lang="en-US" sz="1100" dirty="0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32FA2BAB-25CB-6BBB-CBEE-0D1D3A250C30}"/>
                </a:ext>
              </a:extLst>
            </p:cNvPr>
            <p:cNvSpPr/>
            <p:nvPr/>
          </p:nvSpPr>
          <p:spPr>
            <a:xfrm>
              <a:off x="6296372" y="1912471"/>
              <a:ext cx="2289194" cy="1171350"/>
            </a:xfrm>
            <a:prstGeom prst="roundRect">
              <a:avLst>
                <a:gd name="adj" fmla="val 673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00A4101-FB6F-91CD-1C8B-03BF9EDCF87C}"/>
                </a:ext>
              </a:extLst>
            </p:cNvPr>
            <p:cNvSpPr txBox="1"/>
            <p:nvPr/>
          </p:nvSpPr>
          <p:spPr>
            <a:xfrm>
              <a:off x="6296372" y="1606350"/>
              <a:ext cx="24473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u="sng" dirty="0"/>
                <a:t>OUTPUT</a:t>
              </a:r>
              <a:endParaRPr lang="en-US" sz="1100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6D684D78-EE77-1A63-CF79-82D821EB5C05}"/>
              </a:ext>
            </a:extLst>
          </p:cNvPr>
          <p:cNvSpPr txBox="1"/>
          <p:nvPr/>
        </p:nvSpPr>
        <p:spPr>
          <a:xfrm>
            <a:off x="3447689" y="1606560"/>
            <a:ext cx="24473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 dirty="0"/>
              <a:t>MODEL</a:t>
            </a:r>
            <a:endParaRPr lang="en-US" sz="11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5191794-67B6-9CF4-24DD-E30F91941A4B}"/>
              </a:ext>
            </a:extLst>
          </p:cNvPr>
          <p:cNvGrpSpPr/>
          <p:nvPr/>
        </p:nvGrpSpPr>
        <p:grpSpPr>
          <a:xfrm>
            <a:off x="540179" y="1622041"/>
            <a:ext cx="2465624" cy="1461780"/>
            <a:chOff x="540179" y="1622041"/>
            <a:chExt cx="2465624" cy="14617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AA428B9-644E-2800-9B6B-A2A623C7B772}"/>
                </a:ext>
              </a:extLst>
            </p:cNvPr>
            <p:cNvSpPr txBox="1"/>
            <p:nvPr/>
          </p:nvSpPr>
          <p:spPr>
            <a:xfrm>
              <a:off x="540179" y="2127741"/>
              <a:ext cx="244736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u="sng" dirty="0"/>
                <a:t>Assumes </a:t>
              </a:r>
            </a:p>
            <a:p>
              <a:r>
                <a:rPr lang="en-US" sz="1400" dirty="0"/>
                <a:t>Renovation productivity improves when done at scale</a:t>
              </a:r>
              <a:endParaRPr lang="en-US" sz="1100" dirty="0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CB3DC3D7-B333-B008-DF79-B8EB67DB22CC}"/>
                </a:ext>
              </a:extLst>
            </p:cNvPr>
            <p:cNvSpPr/>
            <p:nvPr/>
          </p:nvSpPr>
          <p:spPr>
            <a:xfrm>
              <a:off x="558434" y="1912471"/>
              <a:ext cx="2289194" cy="1171350"/>
            </a:xfrm>
            <a:prstGeom prst="roundRect">
              <a:avLst>
                <a:gd name="adj" fmla="val 673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9356FC-508C-408D-EBD9-7B37F012A401}"/>
                </a:ext>
              </a:extLst>
            </p:cNvPr>
            <p:cNvSpPr txBox="1"/>
            <p:nvPr/>
          </p:nvSpPr>
          <p:spPr>
            <a:xfrm>
              <a:off x="558434" y="1622041"/>
              <a:ext cx="24473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u="sng" dirty="0"/>
                <a:t>INPUT</a:t>
              </a:r>
              <a:endParaRPr lang="en-US" sz="11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44152F-869A-4AE9-D860-E451BDFDB3A0}"/>
              </a:ext>
            </a:extLst>
          </p:cNvPr>
          <p:cNvGrpSpPr/>
          <p:nvPr/>
        </p:nvGrpSpPr>
        <p:grpSpPr>
          <a:xfrm>
            <a:off x="2856155" y="3287178"/>
            <a:ext cx="1452283" cy="1421562"/>
            <a:chOff x="2856155" y="3287178"/>
            <a:chExt cx="1452283" cy="142156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A6843F8-F90B-ECB4-5E2F-76A4DFD30D18}"/>
                </a:ext>
              </a:extLst>
            </p:cNvPr>
            <p:cNvGrpSpPr/>
            <p:nvPr/>
          </p:nvGrpSpPr>
          <p:grpSpPr>
            <a:xfrm>
              <a:off x="2856155" y="3542289"/>
              <a:ext cx="1452283" cy="1166451"/>
              <a:chOff x="2856155" y="3542289"/>
              <a:chExt cx="1452283" cy="116645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E6A16DE-F607-00E1-E3C2-C6F88E7A1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6500" b="2491"/>
              <a:stretch>
                <a:fillRect/>
              </a:stretch>
            </p:blipFill>
            <p:spPr>
              <a:xfrm>
                <a:off x="3582296" y="4022415"/>
                <a:ext cx="562181" cy="584536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29D1889-F7D7-8099-A71D-693A81AAE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5734" y="3793794"/>
                <a:ext cx="381955" cy="37213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7FF268E-0C78-0709-5B08-E0E73F62B5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18322" y="3586065"/>
                <a:ext cx="562181" cy="392574"/>
              </a:xfrm>
              <a:prstGeom prst="rect">
                <a:avLst/>
              </a:prstGeom>
            </p:spPr>
          </p:pic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2137456-3E07-0AD5-7788-A6498D70D868}"/>
                  </a:ext>
                </a:extLst>
              </p:cNvPr>
              <p:cNvSpPr/>
              <p:nvPr/>
            </p:nvSpPr>
            <p:spPr>
              <a:xfrm>
                <a:off x="2856155" y="3542289"/>
                <a:ext cx="1452283" cy="1166451"/>
              </a:xfrm>
              <a:prstGeom prst="roundRect">
                <a:avLst/>
              </a:prstGeom>
              <a:noFill/>
              <a:ln w="28575">
                <a:solidFill>
                  <a:srgbClr val="75BC3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01FA493-E586-A96C-C41F-1DB44CB6EDBB}"/>
                </a:ext>
              </a:extLst>
            </p:cNvPr>
            <p:cNvSpPr txBox="1"/>
            <p:nvPr/>
          </p:nvSpPr>
          <p:spPr>
            <a:xfrm>
              <a:off x="2880072" y="3287178"/>
              <a:ext cx="113523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Keep track of</a:t>
              </a:r>
              <a:endParaRPr lang="en-US" sz="105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A4D249-CABF-AB28-B743-B84C0E4370BB}"/>
              </a:ext>
            </a:extLst>
          </p:cNvPr>
          <p:cNvGrpSpPr/>
          <p:nvPr/>
        </p:nvGrpSpPr>
        <p:grpSpPr>
          <a:xfrm>
            <a:off x="4577651" y="3273993"/>
            <a:ext cx="1452283" cy="1434748"/>
            <a:chOff x="4577651" y="3273993"/>
            <a:chExt cx="1452283" cy="143474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E1B618E-846E-5ED1-1935-458552312A68}"/>
                </a:ext>
              </a:extLst>
            </p:cNvPr>
            <p:cNvGrpSpPr/>
            <p:nvPr/>
          </p:nvGrpSpPr>
          <p:grpSpPr>
            <a:xfrm>
              <a:off x="4577651" y="3542289"/>
              <a:ext cx="1452283" cy="1166452"/>
              <a:chOff x="4577651" y="3542289"/>
              <a:chExt cx="1452283" cy="116645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B666A63-322F-B8D4-EB49-33864546A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59583" y="3642484"/>
                <a:ext cx="376258" cy="372947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6D967E8-F508-9BC0-C35E-AA653ED8D4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23585" y="4007161"/>
                <a:ext cx="578835" cy="59387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001D7A0-033E-3714-8E02-FF6672CBC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9968" y="4007720"/>
                <a:ext cx="409615" cy="422702"/>
              </a:xfrm>
              <a:prstGeom prst="rect">
                <a:avLst/>
              </a:prstGeom>
            </p:spPr>
          </p:pic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E143E2B-7C5E-7EF8-AA81-57A29B8CEED6}"/>
                  </a:ext>
                </a:extLst>
              </p:cNvPr>
              <p:cNvSpPr/>
              <p:nvPr/>
            </p:nvSpPr>
            <p:spPr>
              <a:xfrm>
                <a:off x="4577651" y="3542289"/>
                <a:ext cx="1452283" cy="1166452"/>
              </a:xfrm>
              <a:prstGeom prst="roundRect">
                <a:avLst/>
              </a:prstGeom>
              <a:noFill/>
              <a:ln w="28575">
                <a:solidFill>
                  <a:srgbClr val="00814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938B21A-9042-3A02-1D95-EAD92BF61F28}"/>
                </a:ext>
              </a:extLst>
            </p:cNvPr>
            <p:cNvSpPr txBox="1"/>
            <p:nvPr/>
          </p:nvSpPr>
          <p:spPr>
            <a:xfrm>
              <a:off x="4614563" y="3273993"/>
              <a:ext cx="113523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Changes/year</a:t>
              </a:r>
              <a:endParaRPr lang="en-US" sz="105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2728F70-B3D3-579F-4FCD-E51E3C5A5074}"/>
              </a:ext>
            </a:extLst>
          </p:cNvPr>
          <p:cNvSpPr txBox="1"/>
          <p:nvPr/>
        </p:nvSpPr>
        <p:spPr>
          <a:xfrm>
            <a:off x="4578735" y="226570"/>
            <a:ext cx="24473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Low vacancy rates</a:t>
            </a:r>
          </a:p>
          <a:p>
            <a:r>
              <a:rPr lang="en-US" sz="1200" dirty="0">
                <a:solidFill>
                  <a:srgbClr val="C00000"/>
                </a:solidFill>
              </a:rPr>
              <a:t>Workforce</a:t>
            </a:r>
          </a:p>
          <a:p>
            <a:r>
              <a:rPr lang="en-US" sz="1200" dirty="0">
                <a:solidFill>
                  <a:srgbClr val="C00000"/>
                </a:solidFill>
              </a:rPr>
              <a:t>Long-term population growth</a:t>
            </a:r>
            <a:endParaRPr 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5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45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A524B-2898-FFF2-53E5-F2E822B8C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AC652A-CC0B-0183-BD73-12B8F803579F}"/>
              </a:ext>
            </a:extLst>
          </p:cNvPr>
          <p:cNvSpPr/>
          <p:nvPr/>
        </p:nvSpPr>
        <p:spPr>
          <a:xfrm>
            <a:off x="8235656" y="109001"/>
            <a:ext cx="829621" cy="7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5E131A-38B6-F13F-72BC-AF1786636FD0}"/>
              </a:ext>
            </a:extLst>
          </p:cNvPr>
          <p:cNvSpPr/>
          <p:nvPr/>
        </p:nvSpPr>
        <p:spPr>
          <a:xfrm>
            <a:off x="-665563" y="1715908"/>
            <a:ext cx="457200" cy="457200"/>
          </a:xfrm>
          <a:prstGeom prst="ellipse">
            <a:avLst/>
          </a:prstGeom>
          <a:solidFill>
            <a:srgbClr val="75BC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4AE39-3C52-F66C-6F19-6A0EA7789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217" y="1772669"/>
            <a:ext cx="333500" cy="33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B1C6E4-EBCC-8D27-BCC0-43D7D260760A}"/>
              </a:ext>
            </a:extLst>
          </p:cNvPr>
          <p:cNvSpPr/>
          <p:nvPr/>
        </p:nvSpPr>
        <p:spPr>
          <a:xfrm>
            <a:off x="-34397" y="0"/>
            <a:ext cx="274320" cy="5143500"/>
          </a:xfrm>
          <a:prstGeom prst="rect">
            <a:avLst/>
          </a:prstGeom>
          <a:solidFill>
            <a:srgbClr val="75B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D5884-96C3-695A-CDB1-CD9943429927}"/>
              </a:ext>
            </a:extLst>
          </p:cNvPr>
          <p:cNvSpPr txBox="1"/>
          <p:nvPr/>
        </p:nvSpPr>
        <p:spPr>
          <a:xfrm>
            <a:off x="1235614" y="392877"/>
            <a:ext cx="3481809" cy="308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000" i="1" dirty="0"/>
              <a:t>Methods &amp; Model Constraints</a:t>
            </a:r>
            <a:endParaRPr lang="de-CH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19E72-80EA-CBCF-6FD6-96D0CF122129}"/>
              </a:ext>
            </a:extLst>
          </p:cNvPr>
          <p:cNvSpPr txBox="1"/>
          <p:nvPr/>
        </p:nvSpPr>
        <p:spPr>
          <a:xfrm>
            <a:off x="1235570" y="765700"/>
            <a:ext cx="5957709" cy="4033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en-US" sz="1200" i="1" dirty="0"/>
              <a:t>A stock-flow simulation model from 2025 to 2100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0BCDB9-358F-4EEC-DFEB-768981868A13}"/>
              </a:ext>
            </a:extLst>
          </p:cNvPr>
          <p:cNvSpPr txBox="1"/>
          <p:nvPr/>
        </p:nvSpPr>
        <p:spPr>
          <a:xfrm>
            <a:off x="1265053" y="4861182"/>
            <a:ext cx="95732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chemeClr val="bg1">
                    <a:lumMod val="75000"/>
                  </a:schemeClr>
                </a:solidFill>
                <a:effectLst/>
              </a:rPr>
              <a:t>Systems perspectives on transforming Swiss housing by 2040: wellbeing, shared spaces, sufficiency, and de-sprawl</a:t>
            </a:r>
            <a:endParaRPr lang="de-CH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FD60FC-0241-FF75-8FAD-EC8E40E50EE7}"/>
              </a:ext>
            </a:extLst>
          </p:cNvPr>
          <p:cNvSpPr txBox="1"/>
          <p:nvPr/>
        </p:nvSpPr>
        <p:spPr>
          <a:xfrm>
            <a:off x="497546" y="2280678"/>
            <a:ext cx="244736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/>
              <a:t>Stock-flow simulation</a:t>
            </a:r>
            <a:endParaRPr lang="en-US" sz="1400" b="1" i="1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0291241-E610-A750-E351-AADB1ABC7043}"/>
              </a:ext>
            </a:extLst>
          </p:cNvPr>
          <p:cNvSpPr/>
          <p:nvPr/>
        </p:nvSpPr>
        <p:spPr>
          <a:xfrm>
            <a:off x="567565" y="1912471"/>
            <a:ext cx="2289194" cy="1171350"/>
          </a:xfrm>
          <a:prstGeom prst="roundRect">
            <a:avLst>
              <a:gd name="adj" fmla="val 67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631D26-54F8-EC75-D4C6-8A110F77FA27}"/>
              </a:ext>
            </a:extLst>
          </p:cNvPr>
          <p:cNvSpPr txBox="1"/>
          <p:nvPr/>
        </p:nvSpPr>
        <p:spPr>
          <a:xfrm>
            <a:off x="596919" y="1606560"/>
            <a:ext cx="24473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 dirty="0"/>
              <a:t>MODEL</a:t>
            </a:r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2EE26-D76E-CB6E-4557-13A70F4257EA}"/>
              </a:ext>
            </a:extLst>
          </p:cNvPr>
          <p:cNvSpPr txBox="1"/>
          <p:nvPr/>
        </p:nvSpPr>
        <p:spPr>
          <a:xfrm>
            <a:off x="3420926" y="1606560"/>
            <a:ext cx="24473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 dirty="0"/>
              <a:t>LEVERAGE POINTS</a:t>
            </a:r>
            <a:endParaRPr lang="en-US" sz="11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FAFF9D-00C8-8F94-A7C2-8865BF64AC0A}"/>
              </a:ext>
            </a:extLst>
          </p:cNvPr>
          <p:cNvGrpSpPr/>
          <p:nvPr/>
        </p:nvGrpSpPr>
        <p:grpSpPr>
          <a:xfrm>
            <a:off x="3301910" y="1912471"/>
            <a:ext cx="5029887" cy="2813719"/>
            <a:chOff x="3301910" y="1912471"/>
            <a:chExt cx="5029887" cy="281371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69D847F-F3A5-EB46-4AC6-4A03B7A66ED2}"/>
                </a:ext>
              </a:extLst>
            </p:cNvPr>
            <p:cNvSpPr/>
            <p:nvPr/>
          </p:nvSpPr>
          <p:spPr>
            <a:xfrm>
              <a:off x="3301910" y="1912471"/>
              <a:ext cx="5029887" cy="2796269"/>
            </a:xfrm>
            <a:prstGeom prst="roundRect">
              <a:avLst>
                <a:gd name="adj" fmla="val 673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E0BC35-3E19-CBCD-A6E2-73C7A5382677}"/>
                </a:ext>
              </a:extLst>
            </p:cNvPr>
            <p:cNvSpPr txBox="1"/>
            <p:nvPr/>
          </p:nvSpPr>
          <p:spPr>
            <a:xfrm>
              <a:off x="3487822" y="2029729"/>
              <a:ext cx="4658061" cy="542021"/>
            </a:xfrm>
            <a:prstGeom prst="rect">
              <a:avLst/>
            </a:prstGeom>
          </p:spPr>
          <p:txBody>
            <a:bodyPr vert="horz" wrap="none" lIns="0" tIns="0" rIns="0" bIns="0" rtlCol="0">
              <a:normAutofit fontScale="92500" lnSpcReduction="10000"/>
            </a:bodyPr>
            <a:lstStyle/>
            <a:p>
              <a:r>
                <a:rPr lang="en-US" sz="1600" b="1" dirty="0"/>
                <a:t>System rules </a:t>
              </a:r>
            </a:p>
            <a:p>
              <a:r>
                <a:rPr lang="en-US" sz="1200" dirty="0"/>
                <a:t>New building moratorium until 2100 changes the “rules of the game.” </a:t>
              </a:r>
            </a:p>
            <a:p>
              <a:r>
                <a:rPr lang="en-US" sz="1200" dirty="0"/>
                <a:t>Stops new construction and redirects.</a:t>
              </a:r>
              <a:endParaRPr lang="en-US" sz="1200" b="1" u="sng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75A146-1359-34A7-6A03-9098C24455A6}"/>
                </a:ext>
              </a:extLst>
            </p:cNvPr>
            <p:cNvSpPr txBox="1"/>
            <p:nvPr/>
          </p:nvSpPr>
          <p:spPr>
            <a:xfrm>
              <a:off x="3487818" y="2586503"/>
              <a:ext cx="4658061" cy="542021"/>
            </a:xfrm>
            <a:prstGeom prst="rect">
              <a:avLst/>
            </a:prstGeom>
          </p:spPr>
          <p:txBody>
            <a:bodyPr vert="horz" wrap="none" lIns="0" tIns="0" rIns="0" bIns="0" rtlCol="0">
              <a:normAutofit fontScale="92500" lnSpcReduction="10000"/>
            </a:bodyPr>
            <a:lstStyle/>
            <a:p>
              <a:r>
                <a:rPr lang="en-US" sz="1600" b="1" dirty="0"/>
                <a:t>System goals</a:t>
              </a:r>
            </a:p>
            <a:p>
              <a:r>
                <a:rPr lang="en-US" sz="1200" dirty="0"/>
                <a:t>Reorienting housing toward </a:t>
              </a:r>
              <a:r>
                <a:rPr lang="en-US" sz="1200" i="1" dirty="0"/>
                <a:t>wellbeing within planetary boundaries</a:t>
              </a:r>
              <a:r>
                <a:rPr lang="en-US" sz="1200" dirty="0"/>
                <a:t> rather </a:t>
              </a:r>
            </a:p>
            <a:p>
              <a:r>
                <a:rPr lang="en-US" sz="1200" dirty="0"/>
                <a:t>than maximizing growth.</a:t>
              </a:r>
              <a:endParaRPr lang="en-US" sz="1100" b="1" u="sng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491D35-52AA-582B-2EE4-EB121243C5FE}"/>
                </a:ext>
              </a:extLst>
            </p:cNvPr>
            <p:cNvSpPr txBox="1"/>
            <p:nvPr/>
          </p:nvSpPr>
          <p:spPr>
            <a:xfrm>
              <a:off x="3487820" y="3090034"/>
              <a:ext cx="4658061" cy="542021"/>
            </a:xfrm>
            <a:prstGeom prst="rect">
              <a:avLst/>
            </a:prstGeom>
          </p:spPr>
          <p:txBody>
            <a:bodyPr vert="horz" wrap="none" lIns="0" tIns="0" rIns="0" bIns="0" rtlCol="0">
              <a:normAutofit/>
            </a:bodyPr>
            <a:lstStyle/>
            <a:p>
              <a:r>
                <a:rPr lang="en-US" sz="1600" b="1" dirty="0"/>
                <a:t>System structure</a:t>
              </a:r>
            </a:p>
            <a:p>
              <a:r>
                <a:rPr lang="en-US" sz="1200" dirty="0"/>
                <a:t>Communities set neighborhood governance rules, shifting who has power.</a:t>
              </a:r>
              <a:endParaRPr lang="en-US" sz="1100" b="1" u="sng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80C67B-9B96-E9EE-4C9B-D28280FF798E}"/>
                </a:ext>
              </a:extLst>
            </p:cNvPr>
            <p:cNvSpPr txBox="1"/>
            <p:nvPr/>
          </p:nvSpPr>
          <p:spPr>
            <a:xfrm>
              <a:off x="3487820" y="3574652"/>
              <a:ext cx="4658060" cy="542021"/>
            </a:xfrm>
            <a:prstGeom prst="rect">
              <a:avLst/>
            </a:prstGeom>
          </p:spPr>
          <p:txBody>
            <a:bodyPr vert="horz" wrap="none" lIns="0" tIns="0" rIns="0" bIns="0" rtlCol="0">
              <a:normAutofit fontScale="92500" lnSpcReduction="10000"/>
            </a:bodyPr>
            <a:lstStyle/>
            <a:p>
              <a:r>
                <a:rPr lang="en-US" sz="1600" b="1" dirty="0"/>
                <a:t>Feedback loops</a:t>
              </a:r>
            </a:p>
            <a:p>
              <a:r>
                <a:rPr lang="en-US" sz="1200" dirty="0"/>
                <a:t>Breaking car-dependency and urban sprawl while creating reinforcing loops of</a:t>
              </a:r>
            </a:p>
            <a:p>
              <a:r>
                <a:rPr lang="en-US" sz="1200" dirty="0"/>
                <a:t>renovation, sharing, and reuse.</a:t>
              </a:r>
              <a:endParaRPr lang="en-US" sz="1100" b="1" u="sng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8A8FBA-F7B4-EB40-479F-569C09B88471}"/>
                </a:ext>
              </a:extLst>
            </p:cNvPr>
            <p:cNvSpPr txBox="1"/>
            <p:nvPr/>
          </p:nvSpPr>
          <p:spPr>
            <a:xfrm>
              <a:off x="3487819" y="4184169"/>
              <a:ext cx="4658061" cy="542021"/>
            </a:xfrm>
            <a:prstGeom prst="rect">
              <a:avLst/>
            </a:prstGeom>
          </p:spPr>
          <p:txBody>
            <a:bodyPr vert="horz" wrap="none" lIns="0" tIns="0" rIns="0" bIns="0" rtlCol="0">
              <a:normAutofit/>
            </a:bodyPr>
            <a:lstStyle/>
            <a:p>
              <a:r>
                <a:rPr lang="en-US" sz="1600" b="1" dirty="0"/>
                <a:t>Material flows</a:t>
              </a:r>
            </a:p>
            <a:p>
              <a:r>
                <a:rPr lang="en-US" sz="1200" dirty="0"/>
                <a:t>Renovation, reuse of materials, and limits on per capita space (35 m²).</a:t>
              </a:r>
              <a:endParaRPr lang="en-US" sz="1100" b="1" u="sng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6D7E055-7A59-4618-1E47-A2F3F0E4BF4E}"/>
              </a:ext>
            </a:extLst>
          </p:cNvPr>
          <p:cNvSpPr txBox="1"/>
          <p:nvPr/>
        </p:nvSpPr>
        <p:spPr>
          <a:xfrm>
            <a:off x="5920677" y="880693"/>
            <a:ext cx="2663926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75BC3C"/>
                </a:solidFill>
              </a:rPr>
              <a:t>Reinforce each other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75BC3C"/>
                </a:solidFill>
              </a:rPr>
              <a:t>Changes = faster &amp; more resilient</a:t>
            </a:r>
          </a:p>
        </p:txBody>
      </p:sp>
    </p:spTree>
    <p:extLst>
      <p:ext uri="{BB962C8B-B14F-4D97-AF65-F5344CB8AC3E}">
        <p14:creationId xmlns:p14="http://schemas.microsoft.com/office/powerpoint/2010/main" val="2719473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1_Hell">
  <a:themeElements>
    <a:clrScheme name="Emp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00"/>
      </a:accent1>
      <a:accent2>
        <a:srgbClr val="03324C"/>
      </a:accent2>
      <a:accent3>
        <a:srgbClr val="47645A"/>
      </a:accent3>
      <a:accent4>
        <a:srgbClr val="525686"/>
      </a:accent4>
      <a:accent5>
        <a:srgbClr val="5088B2"/>
      </a:accent5>
      <a:accent6>
        <a:srgbClr val="95959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_Hell.potx" id="{A68274F1-D910-4164-AAB8-E0B3B06BCCF3}" vid="{478C0DBD-752C-4E08-9125-4FBF76A8EEE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1610</TotalTime>
  <Words>1153</Words>
  <Application>Microsoft Office PowerPoint</Application>
  <PresentationFormat>On-screen Show (16:9)</PresentationFormat>
  <Paragraphs>190</Paragraphs>
  <Slides>18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Segoe UI</vt:lpstr>
      <vt:lpstr>ThinSpaceFallback</vt:lpstr>
      <vt:lpstr>Times New Roman</vt:lpstr>
      <vt:lpstr>Wingdings</vt:lpstr>
      <vt:lpstr>1_Hell</vt:lpstr>
      <vt:lpstr>Systems perspectives on transforming Swiss housing by 2040:  wellbeing, shared spaces, sufficiency, and de-sprawl  Sascha Nick et al.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Hamulka, Kamila</dc:creator>
  <cp:lastModifiedBy>Laure Coquoz</cp:lastModifiedBy>
  <cp:revision>33</cp:revision>
  <dcterms:created xsi:type="dcterms:W3CDTF">2025-09-25T09:52:37Z</dcterms:created>
  <dcterms:modified xsi:type="dcterms:W3CDTF">2025-09-30T14:41:48Z</dcterms:modified>
</cp:coreProperties>
</file>