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8"/>
  </p:normalViewPr>
  <p:slideViewPr>
    <p:cSldViewPr snapToGrid="0">
      <p:cViewPr varScale="1">
        <p:scale>
          <a:sx n="120" d="100"/>
          <a:sy n="120" d="100"/>
        </p:scale>
        <p:origin x="8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6" name="Shape 3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+mn-ea"/>
        <a:cs typeface="+mn-cs"/>
        <a:sym typeface="Calibri"/>
      </a:defRPr>
    </a:lvl1pPr>
    <a:lvl2pPr indent="228600" defTabSz="457200" latinLnBrk="0">
      <a:defRPr sz="1200">
        <a:latin typeface="+mn-lt"/>
        <a:ea typeface="+mn-ea"/>
        <a:cs typeface="+mn-cs"/>
        <a:sym typeface="Calibri"/>
      </a:defRPr>
    </a:lvl2pPr>
    <a:lvl3pPr indent="457200" defTabSz="457200" latinLnBrk="0">
      <a:defRPr sz="1200">
        <a:latin typeface="+mn-lt"/>
        <a:ea typeface="+mn-ea"/>
        <a:cs typeface="+mn-cs"/>
        <a:sym typeface="Calibri"/>
      </a:defRPr>
    </a:lvl3pPr>
    <a:lvl4pPr indent="685800" defTabSz="457200" latinLnBrk="0">
      <a:defRPr sz="1200">
        <a:latin typeface="+mn-lt"/>
        <a:ea typeface="+mn-ea"/>
        <a:cs typeface="+mn-cs"/>
        <a:sym typeface="Calibri"/>
      </a:defRPr>
    </a:lvl4pPr>
    <a:lvl5pPr indent="914400" defTabSz="457200" latinLnBrk="0">
      <a:defRPr sz="1200">
        <a:latin typeface="+mn-lt"/>
        <a:ea typeface="+mn-ea"/>
        <a:cs typeface="+mn-cs"/>
        <a:sym typeface="Calibri"/>
      </a:defRPr>
    </a:lvl5pPr>
    <a:lvl6pPr indent="1143000" defTabSz="457200" latinLnBrk="0"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9"/>
          <p:cNvSpPr/>
          <p:nvPr/>
        </p:nvSpPr>
        <p:spPr>
          <a:xfrm>
            <a:off x="-8631" y="6308850"/>
            <a:ext cx="12209261" cy="548605"/>
          </a:xfrm>
          <a:prstGeom prst="rect">
            <a:avLst/>
          </a:prstGeom>
          <a:solidFill>
            <a:srgbClr val="20386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02" tIns="45702" rIns="45702" bIns="45702">
            <a:spAutoFit/>
          </a:bodyPr>
          <a:lstStyle/>
          <a:p>
            <a:pPr algn="ctr">
              <a:defRPr sz="1000">
                <a:solidFill>
                  <a:schemeClr val="accent1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r>
              <a:t> </a:t>
            </a:r>
          </a:p>
          <a:p>
            <a:pPr algn="ctr">
              <a:defRPr sz="1000">
                <a:solidFill>
                  <a:schemeClr val="accent1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r>
              <a:t> </a:t>
            </a:r>
          </a:p>
          <a:p>
            <a:pPr algn="ctr">
              <a:defRPr sz="1000">
                <a:solidFill>
                  <a:schemeClr val="accent1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r>
              <a:t> </a:t>
            </a:r>
          </a:p>
        </p:txBody>
      </p:sp>
      <p:sp>
        <p:nvSpPr>
          <p:cNvPr id="16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 b="0"/>
            </a:lvl1pPr>
            <a:lvl2pPr marL="0" indent="457200" algn="ctr">
              <a:lnSpc>
                <a:spcPct val="90000"/>
              </a:lnSpc>
              <a:buSzTx/>
              <a:buFontTx/>
              <a:buNone/>
              <a:defRPr sz="2400"/>
            </a:lvl2pPr>
            <a:lvl3pPr marL="0" indent="914400" algn="ctr">
              <a:lnSpc>
                <a:spcPct val="90000"/>
              </a:lnSpc>
              <a:buSzTx/>
              <a:buFontTx/>
              <a:buNone/>
              <a:defRPr sz="2400"/>
            </a:lvl3pPr>
            <a:lvl4pPr marL="0" indent="1371600" algn="ctr">
              <a:lnSpc>
                <a:spcPct val="90000"/>
              </a:lnSpc>
              <a:buSzTx/>
              <a:buFontTx/>
              <a:buNone/>
              <a:defRPr i="0"/>
            </a:lvl4pPr>
            <a:lvl5pPr marL="0" indent="1828800" algn="ctr">
              <a:lnSpc>
                <a:spcPct val="90000"/>
              </a:lnSpc>
              <a:buSzTx/>
              <a:buFontTx/>
              <a:buNone/>
              <a:defRPr sz="2400" i="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8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6276684"/>
            <a:ext cx="1268897" cy="549857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32780" y="6448532"/>
            <a:ext cx="273657" cy="2692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0" name="web-3706562__340.jpg" descr="web-3706562__340.jpg"/>
          <p:cNvPicPr>
            <a:picLocks noChangeAspect="1"/>
          </p:cNvPicPr>
          <p:nvPr/>
        </p:nvPicPr>
        <p:blipFill>
          <a:blip r:embed="rId3">
            <a:alphaModFix amt="27136"/>
          </a:blip>
          <a:srcRect l="35519"/>
          <a:stretch>
            <a:fillRect/>
          </a:stretch>
        </p:blipFill>
        <p:spPr>
          <a:xfrm>
            <a:off x="-1" y="0"/>
            <a:ext cx="12192001" cy="63088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8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/>
          <p:nvPr/>
        </p:nvSpPr>
        <p:spPr>
          <a:xfrm>
            <a:off x="-8631" y="6308850"/>
            <a:ext cx="12209261" cy="548605"/>
          </a:xfrm>
          <a:prstGeom prst="rect">
            <a:avLst/>
          </a:prstGeom>
          <a:solidFill>
            <a:srgbClr val="20386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02" tIns="45702" rIns="45702" bIns="45702">
            <a:spAutoFit/>
          </a:bodyPr>
          <a:lstStyle/>
          <a:p>
            <a:pPr algn="ctr">
              <a:defRPr sz="1000">
                <a:solidFill>
                  <a:schemeClr val="accent1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r>
              <a:t> </a:t>
            </a:r>
          </a:p>
          <a:p>
            <a:pPr algn="ctr">
              <a:defRPr sz="1000">
                <a:solidFill>
                  <a:schemeClr val="accent1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r>
              <a:t> </a:t>
            </a:r>
          </a:p>
          <a:p>
            <a:pPr algn="ctr">
              <a:defRPr sz="1000">
                <a:solidFill>
                  <a:schemeClr val="accent1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r>
              <a:t> </a:t>
            </a:r>
          </a:p>
        </p:txBody>
      </p:sp>
      <p:pic>
        <p:nvPicPr>
          <p:cNvPr id="3" name="Picture 4" descr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6276684"/>
            <a:ext cx="1268897" cy="549857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838200" y="217314"/>
            <a:ext cx="10515600" cy="7636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5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543931"/>
            <a:ext cx="10515600" cy="4351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>
            <a:lvl2pPr marL="723900" indent="-266700">
              <a:spcBef>
                <a:spcPts val="1000"/>
              </a:spcBef>
              <a:buSzPct val="60000"/>
              <a:buChar char="✦"/>
              <a:defRPr sz="2800" b="0"/>
            </a:lvl2pPr>
            <a:lvl3pPr marL="1234439" indent="-320039">
              <a:spcBef>
                <a:spcPts val="1000"/>
              </a:spcBef>
              <a:buSzPct val="70000"/>
              <a:buChar char="✴"/>
              <a:defRPr sz="2600" b="0"/>
            </a:lvl3pPr>
            <a:lvl4pPr marL="1727200" indent="-355600">
              <a:spcBef>
                <a:spcPts val="1000"/>
              </a:spcBef>
              <a:buChar char="–"/>
              <a:defRPr sz="2400" b="0" i="1"/>
            </a:lvl4pPr>
            <a:lvl5pPr marL="2184400" indent="-355600">
              <a:spcBef>
                <a:spcPts val="1000"/>
              </a:spcBef>
              <a:buSzPct val="97000"/>
              <a:buChar char="º"/>
              <a:defRPr sz="2200" b="0" i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66885" y="6448532"/>
            <a:ext cx="273657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chemeClr val="accent3">
                    <a:lumOff val="8823"/>
                  </a:schemeClr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Footer Placeholder 4"/>
          <p:cNvSpPr txBox="1"/>
          <p:nvPr/>
        </p:nvSpPr>
        <p:spPr>
          <a:xfrm>
            <a:off x="4084320" y="6448532"/>
            <a:ext cx="4023360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200">
                <a:solidFill>
                  <a:schemeClr val="accent3">
                    <a:lumOff val="8823"/>
                  </a:schemeClr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r>
              <a:t>ENG-209 – automne 2025</a:t>
            </a:r>
          </a:p>
        </p:txBody>
      </p:sp>
      <p:sp>
        <p:nvSpPr>
          <p:cNvPr id="8" name="Line"/>
          <p:cNvSpPr/>
          <p:nvPr/>
        </p:nvSpPr>
        <p:spPr>
          <a:xfrm>
            <a:off x="838200" y="977968"/>
            <a:ext cx="10515600" cy="1"/>
          </a:xfrm>
          <a:prstGeom prst="line">
            <a:avLst/>
          </a:prstGeom>
          <a:ln w="25400">
            <a:solidFill>
              <a:schemeClr val="accent1">
                <a:alpha val="30102"/>
              </a:schemeClr>
            </a:solidFill>
            <a:miter/>
          </a:ln>
        </p:spPr>
        <p:txBody>
          <a:bodyPr lIns="45719" rIns="45719"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599" marR="0" indent="-228599" algn="l" defTabSz="914400" latinLnBrk="0">
        <a:lnSpc>
          <a:spcPct val="100000"/>
        </a:lnSpc>
        <a:spcBef>
          <a:spcPts val="2200"/>
        </a:spcBef>
        <a:spcAft>
          <a:spcPts val="0"/>
        </a:spcAft>
        <a:buClrTx/>
        <a:buSzPct val="100000"/>
        <a:buFont typeface="Arial"/>
        <a:buChar char="•"/>
        <a:tabLst/>
        <a:defRPr sz="30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42950" marR="0" indent="-285750" algn="l" defTabSz="914400" latinLnBrk="0">
        <a:lnSpc>
          <a:spcPct val="100000"/>
        </a:lnSpc>
        <a:spcBef>
          <a:spcPts val="2200"/>
        </a:spcBef>
        <a:spcAft>
          <a:spcPts val="0"/>
        </a:spcAft>
        <a:buClrTx/>
        <a:buSzPct val="100000"/>
        <a:buFont typeface="Arial"/>
        <a:buChar char="•"/>
        <a:tabLst/>
        <a:defRPr sz="30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57300" marR="0" indent="-342900" algn="l" defTabSz="914400" latinLnBrk="0">
        <a:lnSpc>
          <a:spcPct val="100000"/>
        </a:lnSpc>
        <a:spcBef>
          <a:spcPts val="2200"/>
        </a:spcBef>
        <a:spcAft>
          <a:spcPts val="0"/>
        </a:spcAft>
        <a:buClrTx/>
        <a:buSzPct val="100000"/>
        <a:buFont typeface="Arial"/>
        <a:buChar char="•"/>
        <a:tabLst/>
        <a:defRPr sz="30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52600" marR="0" indent="-381000" algn="l" defTabSz="914400" latinLnBrk="0">
        <a:lnSpc>
          <a:spcPct val="100000"/>
        </a:lnSpc>
        <a:spcBef>
          <a:spcPts val="2200"/>
        </a:spcBef>
        <a:spcAft>
          <a:spcPts val="0"/>
        </a:spcAft>
        <a:buClrTx/>
        <a:buSzPct val="100000"/>
        <a:buFont typeface="Arial"/>
        <a:buChar char="•"/>
        <a:tabLst/>
        <a:defRPr sz="30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209800" marR="0" indent="-381000" algn="l" defTabSz="914400" latinLnBrk="0">
        <a:lnSpc>
          <a:spcPct val="100000"/>
        </a:lnSpc>
        <a:spcBef>
          <a:spcPts val="2200"/>
        </a:spcBef>
        <a:spcAft>
          <a:spcPts val="0"/>
        </a:spcAft>
        <a:buClrTx/>
        <a:buSzPct val="100000"/>
        <a:buFont typeface="Arial"/>
        <a:buChar char="•"/>
        <a:tabLst/>
        <a:defRPr sz="30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67000" marR="0" indent="-381000" algn="l" defTabSz="914400" latinLnBrk="0">
        <a:lnSpc>
          <a:spcPct val="100000"/>
        </a:lnSpc>
        <a:spcBef>
          <a:spcPts val="2200"/>
        </a:spcBef>
        <a:spcAft>
          <a:spcPts val="0"/>
        </a:spcAft>
        <a:buClrTx/>
        <a:buSzPct val="100000"/>
        <a:buFont typeface="Arial"/>
        <a:buChar char="•"/>
        <a:tabLst/>
        <a:defRPr sz="30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24200" marR="0" indent="-381000" algn="l" defTabSz="914400" latinLnBrk="0">
        <a:lnSpc>
          <a:spcPct val="100000"/>
        </a:lnSpc>
        <a:spcBef>
          <a:spcPts val="2200"/>
        </a:spcBef>
        <a:spcAft>
          <a:spcPts val="0"/>
        </a:spcAft>
        <a:buClrTx/>
        <a:buSzPct val="100000"/>
        <a:buFont typeface="Arial"/>
        <a:buChar char="•"/>
        <a:tabLst/>
        <a:defRPr sz="30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81400" marR="0" indent="-381000" algn="l" defTabSz="914400" latinLnBrk="0">
        <a:lnSpc>
          <a:spcPct val="100000"/>
        </a:lnSpc>
        <a:spcBef>
          <a:spcPts val="2200"/>
        </a:spcBef>
        <a:spcAft>
          <a:spcPts val="0"/>
        </a:spcAft>
        <a:buClrTx/>
        <a:buSzPct val="100000"/>
        <a:buFont typeface="Arial"/>
        <a:buChar char="•"/>
        <a:tabLst/>
        <a:defRPr sz="30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38600" marR="0" indent="-381000" algn="l" defTabSz="914400" latinLnBrk="0">
        <a:lnSpc>
          <a:spcPct val="100000"/>
        </a:lnSpc>
        <a:spcBef>
          <a:spcPts val="2200"/>
        </a:spcBef>
        <a:spcAft>
          <a:spcPts val="0"/>
        </a:spcAft>
        <a:buClrTx/>
        <a:buSzPct val="100000"/>
        <a:buFont typeface="Arial"/>
        <a:buChar char="•"/>
        <a:tabLst/>
        <a:defRPr sz="30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ato Light"/>
        </a:defRPr>
      </a:lvl1pPr>
      <a:lvl2pPr marL="0" marR="0" indent="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ato Light"/>
        </a:defRPr>
      </a:lvl2pPr>
      <a:lvl3pPr marL="0" marR="0" indent="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ato Light"/>
        </a:defRPr>
      </a:lvl3pPr>
      <a:lvl4pPr marL="0" marR="0" indent="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ato Light"/>
        </a:defRPr>
      </a:lvl4pPr>
      <a:lvl5pPr marL="0" marR="0" indent="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ato Light"/>
        </a:defRPr>
      </a:lvl5pPr>
      <a:lvl6pPr marL="0" marR="0" indent="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ato Light"/>
        </a:defRPr>
      </a:lvl6pPr>
      <a:lvl7pPr marL="0" marR="0" indent="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ato Light"/>
        </a:defRPr>
      </a:lvl7pPr>
      <a:lvl8pPr marL="0" marR="0" indent="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ato Light"/>
        </a:defRPr>
      </a:lvl8pPr>
      <a:lvl9pPr marL="0" marR="0" indent="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ato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eng209workspace.slack.com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jean-philippe.pellet@epfl.ch" TargetMode="External"/><Relationship Id="rId2" Type="http://schemas.openxmlformats.org/officeDocument/2006/relationships/hyperlink" Target="http://is-academia.epfl.ch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oodle.epfl.ch/course/view.php?id=3701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python.org/3/library/string.html#formatspec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python.org/3/whatsnew/3.8.html#positional-only-parameters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t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tif"/><Relationship Id="rId5" Type="http://schemas.openxmlformats.org/officeDocument/2006/relationships/image" Target="../media/image14.tif"/><Relationship Id="rId4" Type="http://schemas.openxmlformats.org/officeDocument/2006/relationships/image" Target="../media/image13.ti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dstem.org/eu/courses/2576/discussion" TargetMode="External"/><Relationship Id="rId2" Type="http://schemas.openxmlformats.org/officeDocument/2006/relationships/hyperlink" Target="https://moodle.epfl.ch/course/view.php?id=3701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/>
          <p:cNvSpPr txBox="1">
            <a:spLocks noGrp="1"/>
          </p:cNvSpPr>
          <p:nvPr>
            <p:ph type="ctrTitle"/>
          </p:nvPr>
        </p:nvSpPr>
        <p:spPr>
          <a:xfrm>
            <a:off x="1220182" y="869399"/>
            <a:ext cx="9751636" cy="2387601"/>
          </a:xfrm>
          <a:prstGeom prst="rect">
            <a:avLst/>
          </a:prstGeom>
        </p:spPr>
        <p:txBody>
          <a:bodyPr/>
          <a:lstStyle>
            <a:lvl1pPr>
              <a:defRPr b="1">
                <a:latin typeface="Carlito"/>
                <a:ea typeface="Carlito"/>
                <a:cs typeface="Carlito"/>
                <a:sym typeface="Carlito"/>
              </a:defRPr>
            </a:lvl1pPr>
          </a:lstStyle>
          <a:p>
            <a:r>
              <a:t>Data science pour ingénieurs avec Python</a:t>
            </a:r>
          </a:p>
        </p:txBody>
      </p:sp>
      <p:sp>
        <p:nvSpPr>
          <p:cNvPr id="39" name="Title 1"/>
          <p:cNvSpPr txBox="1"/>
          <p:nvPr/>
        </p:nvSpPr>
        <p:spPr>
          <a:xfrm>
            <a:off x="1524000" y="-111907"/>
            <a:ext cx="9144000" cy="11069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normAutofit/>
          </a:bodyPr>
          <a:lstStyle>
            <a:lvl1pPr algn="ctr" defTabSz="914400">
              <a:lnSpc>
                <a:spcPct val="90000"/>
              </a:lnSpc>
              <a:defRPr sz="3300" b="1">
                <a:latin typeface="Carlito"/>
                <a:ea typeface="Carlito"/>
                <a:cs typeface="Carlito"/>
                <a:sym typeface="Carlito"/>
              </a:defRPr>
            </a:lvl1pPr>
          </a:lstStyle>
          <a:p>
            <a:r>
              <a:t>ENG-209</a:t>
            </a:r>
          </a:p>
        </p:txBody>
      </p:sp>
      <p:sp>
        <p:nvSpPr>
          <p:cNvPr id="40" name="Title 1"/>
          <p:cNvSpPr txBox="1"/>
          <p:nvPr/>
        </p:nvSpPr>
        <p:spPr>
          <a:xfrm>
            <a:off x="1524000" y="4894869"/>
            <a:ext cx="9144000" cy="11069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normAutofit/>
          </a:bodyPr>
          <a:lstStyle>
            <a:lvl1pPr algn="ctr" defTabSz="914400">
              <a:lnSpc>
                <a:spcPct val="90000"/>
              </a:lnSpc>
              <a:defRPr sz="2400" b="1">
                <a:latin typeface="Carlito"/>
                <a:ea typeface="Carlito"/>
                <a:cs typeface="Carlito"/>
                <a:sym typeface="Carlito"/>
              </a:defRPr>
            </a:lvl1pPr>
          </a:lstStyle>
          <a:p>
            <a:r>
              <a:t>8 septembre 2025</a:t>
            </a:r>
          </a:p>
        </p:txBody>
      </p:sp>
      <p:sp>
        <p:nvSpPr>
          <p:cNvPr id="41" name="Title 1"/>
          <p:cNvSpPr txBox="1"/>
          <p:nvPr/>
        </p:nvSpPr>
        <p:spPr>
          <a:xfrm>
            <a:off x="1524000" y="3996720"/>
            <a:ext cx="9144000" cy="11069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normAutofit/>
          </a:bodyPr>
          <a:lstStyle>
            <a:lvl1pPr algn="ctr" defTabSz="914400">
              <a:lnSpc>
                <a:spcPct val="90000"/>
              </a:lnSpc>
              <a:defRPr sz="2600" i="1">
                <a:latin typeface="Carlito"/>
                <a:ea typeface="Carlito"/>
                <a:cs typeface="Carlito"/>
                <a:sym typeface="Carlito"/>
              </a:defRPr>
            </a:lvl1pPr>
          </a:lstStyle>
          <a:p>
            <a:r>
              <a:t>Jean-Philippe Pellet, Éric Bouillet, Olivier Verscheure</a:t>
            </a:r>
          </a:p>
        </p:txBody>
      </p:sp>
      <p:sp>
        <p:nvSpPr>
          <p:cNvPr id="42" name="Slide Number Placeholder 5"/>
          <p:cNvSpPr txBox="1">
            <a:spLocks noGrp="1"/>
          </p:cNvSpPr>
          <p:nvPr>
            <p:ph type="sldNum" sz="quarter" idx="2"/>
          </p:nvPr>
        </p:nvSpPr>
        <p:spPr>
          <a:xfrm>
            <a:off x="11817538" y="6448532"/>
            <a:ext cx="188899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</a:t>
            </a:fld>
            <a:endParaRPr/>
          </a:p>
        </p:txBody>
      </p:sp>
      <p:sp>
        <p:nvSpPr>
          <p:cNvPr id="43" name="Title 1"/>
          <p:cNvSpPr txBox="1"/>
          <p:nvPr/>
        </p:nvSpPr>
        <p:spPr>
          <a:xfrm>
            <a:off x="1524000" y="2998118"/>
            <a:ext cx="9144000" cy="11069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normAutofit/>
          </a:bodyPr>
          <a:lstStyle>
            <a:lvl1pPr algn="ctr" defTabSz="914400">
              <a:lnSpc>
                <a:spcPct val="90000"/>
              </a:lnSpc>
              <a:defRPr sz="3300" b="1" i="1">
                <a:latin typeface="Carlito"/>
                <a:ea typeface="Carlito"/>
                <a:cs typeface="Carlito"/>
                <a:sym typeface="Carlito"/>
              </a:defRPr>
            </a:lvl1pPr>
          </a:lstStyle>
          <a:p>
            <a:r>
              <a:t>Cours 1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Communication via Slack</a:t>
            </a:r>
          </a:p>
        </p:txBody>
      </p:sp>
      <p:sp>
        <p:nvSpPr>
          <p:cNvPr id="103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304800" y="1202531"/>
            <a:ext cx="8330377" cy="5031960"/>
          </a:xfrm>
          <a:prstGeom prst="rect">
            <a:avLst/>
          </a:prstGeom>
        </p:spPr>
        <p:txBody>
          <a:bodyPr/>
          <a:lstStyle/>
          <a:p>
            <a:pPr marL="166877" indent="-166877" defTabSz="667512">
              <a:spcBef>
                <a:spcPts val="1600"/>
              </a:spcBef>
              <a:defRPr sz="2190"/>
            </a:pPr>
            <a:r>
              <a:rPr b="0"/>
              <a:t>Espace Slack</a:t>
            </a:r>
            <a:r>
              <a:t> ENG-209 – </a:t>
            </a: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2"/>
              </a:rPr>
              <a:t>eng209workspace.slack.com</a:t>
            </a:r>
            <a:r>
              <a:t> </a:t>
            </a:r>
          </a:p>
          <a:p>
            <a:pPr marL="166877" indent="-166877" defTabSz="667512">
              <a:spcBef>
                <a:spcPts val="1600"/>
              </a:spcBef>
              <a:defRPr sz="2190"/>
            </a:pPr>
            <a:r>
              <a:t>#general</a:t>
            </a:r>
          </a:p>
          <a:p>
            <a:pPr marL="528447" lvl="1" indent="-194690" defTabSz="667512">
              <a:spcBef>
                <a:spcPts val="700"/>
              </a:spcBef>
              <a:defRPr sz="2044"/>
            </a:pPr>
            <a:r>
              <a:t>Pour nos annonces d’ordre général ou retransmettre directives l’EPFL</a:t>
            </a:r>
          </a:p>
          <a:p>
            <a:pPr marL="166877" indent="-166877" defTabSz="667512">
              <a:spcBef>
                <a:spcPts val="1600"/>
              </a:spcBef>
              <a:defRPr sz="2190"/>
            </a:pPr>
            <a:r>
              <a:t>#eng209-2023</a:t>
            </a:r>
          </a:p>
          <a:p>
            <a:pPr marL="528447" lvl="1" indent="-194690" defTabSz="667512">
              <a:spcBef>
                <a:spcPts val="700"/>
              </a:spcBef>
              <a:defRPr sz="2044"/>
            </a:pPr>
            <a:r>
              <a:t>Où vous pouvez poser vos questions par rapport au contenu de la classe</a:t>
            </a:r>
          </a:p>
          <a:p>
            <a:pPr marL="166877" indent="-166877" defTabSz="667512">
              <a:spcBef>
                <a:spcPts val="1600"/>
              </a:spcBef>
              <a:defRPr sz="2190"/>
            </a:pPr>
            <a:r>
              <a:t>#random</a:t>
            </a:r>
          </a:p>
          <a:p>
            <a:pPr marL="528447" lvl="1" indent="-194690" defTabSz="667512">
              <a:spcBef>
                <a:spcPts val="700"/>
              </a:spcBef>
              <a:defRPr sz="2044"/>
            </a:pPr>
            <a:r>
              <a:t>Non modéré, pour discussions publiques entre vous</a:t>
            </a:r>
          </a:p>
          <a:p>
            <a:pPr marL="166877" indent="-166877" defTabSz="667512">
              <a:spcBef>
                <a:spcPts val="1600"/>
              </a:spcBef>
              <a:defRPr sz="2190" b="0"/>
            </a:pPr>
            <a:r>
              <a:t>Autres discussions par </a:t>
            </a:r>
            <a:r>
              <a:rPr b="1"/>
              <a:t>message directs</a:t>
            </a:r>
          </a:p>
          <a:p>
            <a:pPr marL="166877" indent="-166877" defTabSz="667512">
              <a:spcBef>
                <a:spcPts val="1600"/>
              </a:spcBef>
              <a:defRPr sz="2190" b="0"/>
            </a:pPr>
            <a:r>
              <a:t>Toutes discussions publiques faisant suite à une question ou une annonce doivent être </a:t>
            </a:r>
            <a:r>
              <a:rPr b="1"/>
              <a:t>groupées dans un «thread» séparé</a:t>
            </a:r>
          </a:p>
        </p:txBody>
      </p:sp>
      <p:sp>
        <p:nvSpPr>
          <p:cNvPr id="104" name="Slide Number Placeholder 5"/>
          <p:cNvSpPr txBox="1">
            <a:spLocks noGrp="1"/>
          </p:cNvSpPr>
          <p:nvPr>
            <p:ph type="sldNum" sz="quarter" idx="2"/>
          </p:nvPr>
        </p:nvSpPr>
        <p:spPr>
          <a:xfrm>
            <a:off x="11834751" y="6448532"/>
            <a:ext cx="205791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10</a:t>
            </a:fld>
            <a:endParaRPr/>
          </a:p>
        </p:txBody>
      </p:sp>
      <p:pic>
        <p:nvPicPr>
          <p:cNvPr id="105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5208" y="807088"/>
            <a:ext cx="7150667" cy="5243824"/>
          </a:xfrm>
          <a:prstGeom prst="rect">
            <a:avLst/>
          </a:prstGeom>
          <a:ln w="12700">
            <a:miter lim="400000"/>
          </a:ln>
        </p:spPr>
      </p:pic>
      <p:sp>
        <p:nvSpPr>
          <p:cNvPr id="106" name="Square"/>
          <p:cNvSpPr/>
          <p:nvPr/>
        </p:nvSpPr>
        <p:spPr>
          <a:xfrm>
            <a:off x="9220200" y="2260600"/>
            <a:ext cx="1270000" cy="1274763"/>
          </a:xfrm>
          <a:prstGeom prst="rect">
            <a:avLst/>
          </a:prstGeom>
          <a:ln w="50800">
            <a:solidFill>
              <a:srgbClr val="C403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07" name="Line"/>
          <p:cNvSpPr/>
          <p:nvPr/>
        </p:nvSpPr>
        <p:spPr>
          <a:xfrm flipV="1">
            <a:off x="5892899" y="4604595"/>
            <a:ext cx="3301902" cy="108199"/>
          </a:xfrm>
          <a:prstGeom prst="line">
            <a:avLst/>
          </a:prstGeom>
          <a:ln w="50800">
            <a:solidFill>
              <a:srgbClr val="C40300"/>
            </a:solidFill>
            <a:miter/>
            <a:tailEnd type="triangle"/>
          </a:ln>
        </p:spPr>
        <p:txBody>
          <a:bodyPr lIns="45719" rIns="45719" anchor="ctr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Slack et les threads</a:t>
            </a:r>
          </a:p>
        </p:txBody>
      </p:sp>
      <p:sp>
        <p:nvSpPr>
          <p:cNvPr id="110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838200" y="1262943"/>
            <a:ext cx="10831265" cy="2267348"/>
          </a:xfrm>
          <a:prstGeom prst="rect">
            <a:avLst/>
          </a:prstGeom>
        </p:spPr>
        <p:txBody>
          <a:bodyPr/>
          <a:lstStyle/>
          <a:p>
            <a:pPr marL="192023" indent="-192023" defTabSz="768095">
              <a:spcBef>
                <a:spcPts val="1800"/>
              </a:spcBef>
              <a:defRPr sz="2520"/>
            </a:pPr>
            <a:r>
              <a:t>2 façons de poster un message</a:t>
            </a:r>
          </a:p>
          <a:p>
            <a:pPr marL="608075" lvl="1" indent="-224027" defTabSz="768095">
              <a:spcBef>
                <a:spcPts val="800"/>
              </a:spcBef>
              <a:defRPr sz="2351"/>
            </a:pPr>
            <a:r>
              <a:rPr b="1"/>
              <a:t>Directement</a:t>
            </a:r>
            <a:r>
              <a:t> dans un channel; channel à choisir selon thème de la question</a:t>
            </a:r>
          </a:p>
          <a:p>
            <a:pPr marL="1036929" lvl="2" indent="-268833" defTabSz="768095">
              <a:spcBef>
                <a:spcPts val="800"/>
              </a:spcBef>
              <a:defRPr sz="2184"/>
            </a:pPr>
            <a:r>
              <a:t>Quand vous initiez des discussions/questions</a:t>
            </a:r>
          </a:p>
          <a:p>
            <a:pPr marL="608075" lvl="1" indent="-224027" defTabSz="768095">
              <a:spcBef>
                <a:spcPts val="800"/>
              </a:spcBef>
              <a:defRPr sz="2351"/>
            </a:pPr>
            <a:r>
              <a:t>En réponse à un message en particulier, dans un thread</a:t>
            </a:r>
          </a:p>
          <a:p>
            <a:pPr marL="1036929" lvl="2" indent="-268833" defTabSz="768095">
              <a:spcBef>
                <a:spcPts val="800"/>
              </a:spcBef>
              <a:defRPr sz="2184"/>
            </a:pPr>
            <a:r>
              <a:t>Afin de pouvoir gérer les questions en parallèle</a:t>
            </a:r>
          </a:p>
        </p:txBody>
      </p:sp>
      <p:sp>
        <p:nvSpPr>
          <p:cNvPr id="111" name="Slide Number Placeholder 5"/>
          <p:cNvSpPr txBox="1">
            <a:spLocks noGrp="1"/>
          </p:cNvSpPr>
          <p:nvPr>
            <p:ph type="sldNum" sz="quarter" idx="2"/>
          </p:nvPr>
        </p:nvSpPr>
        <p:spPr>
          <a:xfrm>
            <a:off x="11834751" y="6448532"/>
            <a:ext cx="205791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11</a:t>
            </a:fld>
            <a:endParaRPr/>
          </a:p>
        </p:txBody>
      </p:sp>
      <p:pic>
        <p:nvPicPr>
          <p:cNvPr id="112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6243" y="3802565"/>
            <a:ext cx="6259622" cy="2474276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Line"/>
          <p:cNvSpPr/>
          <p:nvPr/>
        </p:nvSpPr>
        <p:spPr>
          <a:xfrm rot="4551465">
            <a:off x="-87193" y="3107524"/>
            <a:ext cx="3668017" cy="18264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653" extrusionOk="0">
                <a:moveTo>
                  <a:pt x="0" y="7664"/>
                </a:moveTo>
                <a:cubicBezTo>
                  <a:pt x="2364" y="16856"/>
                  <a:pt x="8008" y="21600"/>
                  <a:pt x="13366" y="18899"/>
                </a:cubicBezTo>
                <a:cubicBezTo>
                  <a:pt x="18064" y="16531"/>
                  <a:pt x="21390" y="8897"/>
                  <a:pt x="21600" y="0"/>
                </a:cubicBezTo>
              </a:path>
            </a:pathLst>
          </a:custGeom>
          <a:ln w="50800">
            <a:solidFill>
              <a:srgbClr val="C40300"/>
            </a:solidFill>
            <a:miter/>
            <a:tailEnd type="triangle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14" name="Line"/>
          <p:cNvSpPr/>
          <p:nvPr/>
        </p:nvSpPr>
        <p:spPr>
          <a:xfrm rot="4551465">
            <a:off x="7769730" y="3073118"/>
            <a:ext cx="1328601" cy="10730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988" extrusionOk="0">
                <a:moveTo>
                  <a:pt x="0" y="5801"/>
                </a:moveTo>
                <a:cubicBezTo>
                  <a:pt x="2088" y="1624"/>
                  <a:pt x="6074" y="-612"/>
                  <a:pt x="10076" y="147"/>
                </a:cubicBezTo>
                <a:cubicBezTo>
                  <a:pt x="17600" y="1574"/>
                  <a:pt x="21265" y="11266"/>
                  <a:pt x="21600" y="20988"/>
                </a:cubicBezTo>
              </a:path>
            </a:pathLst>
          </a:custGeom>
          <a:ln w="50800">
            <a:solidFill>
              <a:srgbClr val="C40300"/>
            </a:solidFill>
            <a:miter/>
            <a:tailEnd type="triangle"/>
          </a:ln>
        </p:spPr>
        <p:txBody>
          <a:bodyPr lIns="45719" rIns="45719" anchor="ctr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Checklist</a:t>
            </a:r>
          </a:p>
        </p:txBody>
      </p:sp>
      <p:sp>
        <p:nvSpPr>
          <p:cNvPr id="117" name="Content Placeholder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Vous êtes inscrit·e au cours sur IS-Academia</a:t>
            </a:r>
          </a:p>
          <a:p>
            <a:pPr lvl="1"/>
            <a:r>
              <a:t>Sinon: → </a:t>
            </a: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2"/>
              </a:rPr>
              <a:t>http://is-academia.epfl.ch</a:t>
            </a:r>
            <a:r>
              <a:t> </a:t>
            </a:r>
          </a:p>
          <a:p>
            <a:r>
              <a:t>Vous avez accès à la page Moodle et l’avez bookmarkée</a:t>
            </a:r>
          </a:p>
          <a:p>
            <a:pPr lvl="1"/>
            <a:r>
              <a:t>Sinon: mail à </a:t>
            </a: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3"/>
              </a:rPr>
              <a:t>jean-philippe.pellet@epfl.ch</a:t>
            </a:r>
            <a:r>
              <a:t> </a:t>
            </a:r>
          </a:p>
          <a:p>
            <a:pPr lvl="2"/>
            <a:r>
              <a:t>→ </a:t>
            </a: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4"/>
              </a:rPr>
              <a:t>https://moodle.epfl.ch/course/view.php?id=3701</a:t>
            </a:r>
            <a:r>
              <a:t> </a:t>
            </a:r>
          </a:p>
          <a:p>
            <a:r>
              <a:t>Vous avez accès à l’espace Ed</a:t>
            </a:r>
          </a:p>
          <a:p>
            <a:pPr lvl="1"/>
            <a:r>
              <a:t>En lien depuis la page Moodle du cours </a:t>
            </a:r>
          </a:p>
        </p:txBody>
      </p:sp>
      <p:sp>
        <p:nvSpPr>
          <p:cNvPr id="118" name="Slide Number Placeholder 5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12</a:t>
            </a:fld>
            <a:endParaRPr/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itle 1"/>
          <p:cNvSpPr txBox="1"/>
          <p:nvPr/>
        </p:nvSpPr>
        <p:spPr>
          <a:xfrm>
            <a:off x="1524000" y="478894"/>
            <a:ext cx="9144000" cy="11069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normAutofit/>
          </a:bodyPr>
          <a:lstStyle>
            <a:lvl1pPr algn="ctr" defTabSz="914400">
              <a:lnSpc>
                <a:spcPct val="90000"/>
              </a:lnSpc>
              <a:defRPr sz="3300" b="1" i="1">
                <a:latin typeface="Carlito"/>
                <a:ea typeface="Carlito"/>
                <a:cs typeface="Carlito"/>
                <a:sym typeface="Carlito"/>
              </a:defRPr>
            </a:lvl1pPr>
          </a:lstStyle>
          <a:p>
            <a:r>
              <a:t>Cours 1</a:t>
            </a:r>
          </a:p>
        </p:txBody>
      </p:sp>
      <p:sp>
        <p:nvSpPr>
          <p:cNvPr id="121" name="Title 1"/>
          <p:cNvSpPr txBox="1"/>
          <p:nvPr/>
        </p:nvSpPr>
        <p:spPr>
          <a:xfrm>
            <a:off x="1524000" y="2387391"/>
            <a:ext cx="9144000" cy="23444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pPr algn="ctr" defTabSz="914400">
              <a:lnSpc>
                <a:spcPct val="120000"/>
              </a:lnSpc>
              <a:defRPr sz="3600">
                <a:solidFill>
                  <a:schemeClr val="accent3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Organisation du cours</a:t>
            </a:r>
          </a:p>
          <a:p>
            <a:pPr algn="ctr" defTabSz="914400">
              <a:lnSpc>
                <a:spcPct val="120000"/>
              </a:lnSpc>
              <a:defRPr sz="3600" b="1">
                <a:latin typeface="Carlito"/>
                <a:ea typeface="Carlito"/>
                <a:cs typeface="Carlito"/>
                <a:sym typeface="Carlito"/>
              </a:defRPr>
            </a:pPr>
            <a:r>
              <a:t>Démarrage avec Python</a:t>
            </a:r>
          </a:p>
          <a:p>
            <a:pPr algn="ctr" defTabSz="914400">
              <a:lnSpc>
                <a:spcPct val="120000"/>
              </a:lnSpc>
              <a:defRPr sz="3600">
                <a:solidFill>
                  <a:schemeClr val="accent3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Infrastructure de travail</a:t>
            </a:r>
          </a:p>
        </p:txBody>
      </p:sp>
      <p:sp>
        <p:nvSpPr>
          <p:cNvPr id="122" name="Slide Number Placeholder 5"/>
          <p:cNvSpPr txBox="1">
            <a:spLocks noGrp="1"/>
          </p:cNvSpPr>
          <p:nvPr>
            <p:ph type="sldNum" sz="quarter" idx="2"/>
          </p:nvPr>
        </p:nvSpPr>
        <p:spPr>
          <a:xfrm>
            <a:off x="11744017" y="6448532"/>
            <a:ext cx="262420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13</a:t>
            </a:fld>
            <a:endParaRPr/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De C++ à Python</a:t>
            </a:r>
          </a:p>
        </p:txBody>
      </p:sp>
      <p:sp>
        <p:nvSpPr>
          <p:cNvPr id="125" name="Content Placeholder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10311" indent="-210311" defTabSz="841247">
              <a:spcBef>
                <a:spcPts val="2000"/>
              </a:spcBef>
              <a:defRPr sz="2760"/>
            </a:pPr>
            <a:r>
              <a:t>Le plus difficile est fait! :)</a:t>
            </a:r>
          </a:p>
          <a:p>
            <a:pPr marL="210311" indent="-210311" defTabSz="841247">
              <a:spcBef>
                <a:spcPts val="2000"/>
              </a:spcBef>
              <a:defRPr sz="2760"/>
            </a:pPr>
            <a:r>
              <a:t>Différences notables</a:t>
            </a:r>
          </a:p>
          <a:p>
            <a:pPr marL="665988" lvl="1" indent="-245363" defTabSz="841247">
              <a:spcBef>
                <a:spcPts val="900"/>
              </a:spcBef>
              <a:defRPr sz="2576"/>
            </a:pPr>
            <a:r>
              <a:t>Syntaxe basée sur l’indentation à la place des accolades</a:t>
            </a:r>
          </a:p>
          <a:p>
            <a:pPr marL="665988" lvl="1" indent="-245363" defTabSz="841247">
              <a:spcBef>
                <a:spcPts val="900"/>
              </a:spcBef>
              <a:defRPr sz="2576"/>
            </a:pPr>
            <a:r>
              <a:t>Langage dynamiquement typé: pas de types à déclarer (mais…)</a:t>
            </a:r>
          </a:p>
          <a:p>
            <a:pPr marL="665988" lvl="1" indent="-245363" defTabSz="841247">
              <a:spcBef>
                <a:spcPts val="900"/>
              </a:spcBef>
              <a:defRPr sz="2576"/>
            </a:pPr>
            <a:r>
              <a:t>Interprété plutôt que compilé (mais…)</a:t>
            </a:r>
          </a:p>
          <a:p>
            <a:pPr marL="665988" lvl="1" indent="-245363" defTabSz="841247">
              <a:spcBef>
                <a:spcPts val="900"/>
              </a:spcBef>
              <a:defRPr sz="2576"/>
            </a:pPr>
            <a:r>
              <a:t>Pas de fonction “main”, chaque fichier est exécutable</a:t>
            </a:r>
          </a:p>
          <a:p>
            <a:pPr marL="665988" lvl="1" indent="-245363" defTabSz="841247">
              <a:spcBef>
                <a:spcPts val="900"/>
              </a:spcBef>
              <a:defRPr sz="2576"/>
            </a:pPr>
            <a:r>
              <a:t>Gestion automatique de la mémoire</a:t>
            </a:r>
          </a:p>
          <a:p>
            <a:pPr marL="665988" lvl="1" indent="-245363" defTabSz="841247">
              <a:spcBef>
                <a:spcPts val="900"/>
              </a:spcBef>
              <a:defRPr sz="2576"/>
            </a:pPr>
            <a:r>
              <a:t>Structure de données faciles à déclarer et à manipuler</a:t>
            </a:r>
          </a:p>
        </p:txBody>
      </p:sp>
      <p:sp>
        <p:nvSpPr>
          <p:cNvPr id="126" name="Slide Number Placeholder 5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14</a:t>
            </a:fld>
            <a:endParaRPr/>
          </a:p>
        </p:txBody>
      </p:sp>
      <p:pic>
        <p:nvPicPr>
          <p:cNvPr id="127" name="Image" descr="Image"/>
          <p:cNvPicPr>
            <a:picLocks noChangeAspect="1"/>
          </p:cNvPicPr>
          <p:nvPr/>
        </p:nvPicPr>
        <p:blipFill>
          <a:blip r:embed="rId2"/>
          <a:srcRect r="75347" b="13935"/>
          <a:stretch>
            <a:fillRect/>
          </a:stretch>
        </p:blipFill>
        <p:spPr>
          <a:xfrm>
            <a:off x="10550689" y="69125"/>
            <a:ext cx="907954" cy="89627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Les bases — print, variables</a:t>
            </a:r>
          </a:p>
        </p:txBody>
      </p:sp>
      <p:sp>
        <p:nvSpPr>
          <p:cNvPr id="130" name="Slide Number Placeholder 5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15</a:t>
            </a:fld>
            <a:endParaRPr/>
          </a:p>
        </p:txBody>
      </p:sp>
      <p:sp>
        <p:nvSpPr>
          <p:cNvPr id="131" name="print(&quot;Welcome to Python&quot;)…"/>
          <p:cNvSpPr txBox="1"/>
          <p:nvPr/>
        </p:nvSpPr>
        <p:spPr>
          <a:xfrm>
            <a:off x="838200" y="1477837"/>
            <a:ext cx="5133340" cy="409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lnSpc>
                <a:spcPts val="3800"/>
              </a:lnSpc>
              <a:defRPr sz="1600">
                <a:solidFill>
                  <a:srgbClr val="A31515"/>
                </a:solidFill>
                <a:latin typeface="CamingoCode Regular"/>
                <a:ea typeface="CamingoCode Regular"/>
                <a:cs typeface="CamingoCode Regular"/>
                <a:sym typeface="CamingoCode Regular"/>
              </a:defRPr>
            </a:pPr>
            <a:r>
              <a:rPr>
                <a:solidFill>
                  <a:srgbClr val="795E26"/>
                </a:solidFill>
              </a:rPr>
              <a:t>print</a:t>
            </a:r>
            <a:r>
              <a:rPr>
                <a:solidFill>
                  <a:srgbClr val="000000"/>
                </a:solidFill>
              </a:rPr>
              <a:t>(</a:t>
            </a:r>
            <a:r>
              <a:rPr>
                <a:latin typeface="CamingoCode Bold"/>
                <a:ea typeface="CamingoCode Bold"/>
                <a:cs typeface="CamingoCode Bold"/>
                <a:sym typeface="CamingoCode Bold"/>
              </a:rPr>
              <a:t>"</a:t>
            </a:r>
            <a:r>
              <a:t>Welcome to Python</a:t>
            </a:r>
            <a:r>
              <a:rPr>
                <a:latin typeface="CamingoCode Bold"/>
                <a:ea typeface="CamingoCode Bold"/>
                <a:cs typeface="CamingoCode Bold"/>
                <a:sym typeface="CamingoCode Bold"/>
              </a:rPr>
              <a:t>"</a:t>
            </a:r>
            <a:r>
              <a:rPr>
                <a:solidFill>
                  <a:srgbClr val="000000"/>
                </a:solidFill>
              </a:rPr>
              <a:t>)</a:t>
            </a:r>
          </a:p>
          <a:p>
            <a:pPr>
              <a:lnSpc>
                <a:spcPts val="3800"/>
              </a:lnSpc>
              <a:defRPr sz="1600">
                <a:solidFill>
                  <a:srgbClr val="008000"/>
                </a:solidFill>
                <a:latin typeface="CamingoCode Regular"/>
                <a:ea typeface="CamingoCode Regular"/>
                <a:cs typeface="CamingoCode Regular"/>
                <a:sym typeface="CamingoCode Regular"/>
              </a:defRPr>
            </a:pPr>
            <a:r>
              <a:t># Comments preceded by hash sign</a:t>
            </a:r>
            <a:endParaRPr>
              <a:solidFill>
                <a:srgbClr val="000000"/>
              </a:solidFill>
            </a:endParaRPr>
          </a:p>
          <a:p>
            <a:pPr>
              <a:lnSpc>
                <a:spcPts val="3800"/>
              </a:lnSpc>
              <a:defRPr sz="1600">
                <a:solidFill>
                  <a:srgbClr val="008000"/>
                </a:solidFill>
                <a:latin typeface="CamingoCode Regular"/>
                <a:ea typeface="CamingoCode Regular"/>
                <a:cs typeface="CamingoCode Regular"/>
                <a:sym typeface="CamingoCode Regular"/>
              </a:defRPr>
            </a:pPr>
            <a:r>
              <a:t># on each line</a:t>
            </a:r>
            <a:endParaRPr>
              <a:solidFill>
                <a:srgbClr val="000000"/>
              </a:solidFill>
            </a:endParaRPr>
          </a:p>
          <a:p>
            <a:pPr>
              <a:lnSpc>
                <a:spcPts val="3800"/>
              </a:lnSpc>
              <a:defRPr sz="1600">
                <a:latin typeface="CamingoCode Regular"/>
                <a:ea typeface="CamingoCode Regular"/>
                <a:cs typeface="CamingoCode Regular"/>
                <a:sym typeface="CamingoCode Regular"/>
              </a:defRPr>
            </a:pPr>
            <a:endParaRPr>
              <a:solidFill>
                <a:srgbClr val="000000"/>
              </a:solidFill>
            </a:endParaRPr>
          </a:p>
          <a:p>
            <a:pPr>
              <a:lnSpc>
                <a:spcPts val="3800"/>
              </a:lnSpc>
              <a:defRPr sz="1600">
                <a:latin typeface="CamingoCode Regular"/>
                <a:ea typeface="CamingoCode Regular"/>
                <a:cs typeface="CamingoCode Regular"/>
                <a:sym typeface="CamingoCode Regular"/>
              </a:defRPr>
            </a:pPr>
            <a:endParaRPr>
              <a:solidFill>
                <a:srgbClr val="000000"/>
              </a:solidFill>
            </a:endParaRPr>
          </a:p>
          <a:p>
            <a:pPr>
              <a:lnSpc>
                <a:spcPts val="3800"/>
              </a:lnSpc>
              <a:defRPr sz="1600">
                <a:latin typeface="CamingoCode Regular"/>
                <a:ea typeface="CamingoCode Regular"/>
                <a:cs typeface="CamingoCode Regular"/>
                <a:sym typeface="CamingoCode Regular"/>
              </a:defRPr>
            </a:pPr>
            <a:endParaRPr>
              <a:solidFill>
                <a:srgbClr val="000000"/>
              </a:solidFill>
            </a:endParaRPr>
          </a:p>
          <a:p>
            <a:pPr>
              <a:lnSpc>
                <a:spcPts val="3800"/>
              </a:lnSpc>
              <a:defRPr sz="1600">
                <a:latin typeface="CamingoCode Regular"/>
                <a:ea typeface="CamingoCode Regular"/>
                <a:cs typeface="CamingoCode Regular"/>
                <a:sym typeface="CamingoCode Regular"/>
              </a:defRPr>
            </a:pPr>
            <a:r>
              <a:t>version </a:t>
            </a:r>
            <a:r>
              <a:rPr>
                <a:latin typeface="CamingoCode Bold"/>
                <a:ea typeface="CamingoCode Bold"/>
                <a:cs typeface="CamingoCode Bold"/>
                <a:sym typeface="CamingoCode Bold"/>
              </a:rPr>
              <a:t>=</a:t>
            </a:r>
            <a:r>
              <a:t> </a:t>
            </a:r>
            <a:r>
              <a:rPr>
                <a:solidFill>
                  <a:srgbClr val="098658"/>
                </a:solidFill>
                <a:latin typeface="CamingoCode Bold"/>
                <a:ea typeface="CamingoCode Bold"/>
                <a:cs typeface="CamingoCode Bold"/>
                <a:sym typeface="CamingoCode Bold"/>
              </a:rPr>
              <a:t>3.10</a:t>
            </a:r>
          </a:p>
          <a:p>
            <a:pPr>
              <a:lnSpc>
                <a:spcPts val="3800"/>
              </a:lnSpc>
              <a:defRPr sz="1600">
                <a:latin typeface="CamingoCode Regular"/>
                <a:ea typeface="CamingoCode Regular"/>
                <a:cs typeface="CamingoCode Regular"/>
                <a:sym typeface="CamingoCode Regular"/>
              </a:defRPr>
            </a:pPr>
            <a:endParaRPr>
              <a:solidFill>
                <a:srgbClr val="098658"/>
              </a:solidFill>
              <a:latin typeface="CamingoCode Bold"/>
              <a:ea typeface="CamingoCode Bold"/>
              <a:cs typeface="CamingoCode Bold"/>
              <a:sym typeface="CamingoCode Bold"/>
            </a:endParaRPr>
          </a:p>
          <a:p>
            <a:pPr>
              <a:lnSpc>
                <a:spcPts val="3800"/>
              </a:lnSpc>
              <a:defRPr sz="1600">
                <a:solidFill>
                  <a:srgbClr val="A31515"/>
                </a:solidFill>
                <a:latin typeface="CamingoCode Regular"/>
                <a:ea typeface="CamingoCode Regular"/>
                <a:cs typeface="CamingoCode Regular"/>
                <a:sym typeface="CamingoCode Regular"/>
              </a:defRPr>
            </a:pPr>
            <a:r>
              <a:rPr>
                <a:solidFill>
                  <a:srgbClr val="795E26"/>
                </a:solidFill>
              </a:rPr>
              <a:t>print</a:t>
            </a:r>
            <a:r>
              <a:rPr>
                <a:solidFill>
                  <a:srgbClr val="000000"/>
                </a:solidFill>
              </a:rPr>
              <a:t>(</a:t>
            </a:r>
            <a:r>
              <a:rPr>
                <a:solidFill>
                  <a:srgbClr val="0000FF"/>
                </a:solidFill>
                <a:latin typeface="CamingoCode Bold"/>
                <a:ea typeface="CamingoCode Bold"/>
                <a:cs typeface="CamingoCode Bold"/>
                <a:sym typeface="CamingoCode Bold"/>
              </a:rPr>
              <a:t>f</a:t>
            </a:r>
            <a:r>
              <a:rPr>
                <a:latin typeface="CamingoCode Bold"/>
                <a:ea typeface="CamingoCode Bold"/>
                <a:cs typeface="CamingoCode Bold"/>
                <a:sym typeface="CamingoCode Bold"/>
              </a:rPr>
              <a:t>"</a:t>
            </a:r>
            <a:r>
              <a:t>Our code will use version </a:t>
            </a:r>
            <a:r>
              <a:rPr>
                <a:solidFill>
                  <a:srgbClr val="0000FF"/>
                </a:solidFill>
                <a:latin typeface="CamingoCode Bold"/>
                <a:ea typeface="CamingoCode Bold"/>
                <a:cs typeface="CamingoCode Bold"/>
                <a:sym typeface="CamingoCode Bold"/>
              </a:rPr>
              <a:t>{</a:t>
            </a:r>
            <a:r>
              <a:rPr>
                <a:solidFill>
                  <a:srgbClr val="000000"/>
                </a:solidFill>
              </a:rPr>
              <a:t>version</a:t>
            </a:r>
            <a:r>
              <a:rPr>
                <a:solidFill>
                  <a:srgbClr val="0000FF"/>
                </a:solidFill>
                <a:latin typeface="CamingoCode Bold"/>
                <a:ea typeface="CamingoCode Bold"/>
                <a:cs typeface="CamingoCode Bold"/>
                <a:sym typeface="CamingoCode Bold"/>
              </a:rPr>
              <a:t>}</a:t>
            </a:r>
            <a:r>
              <a:rPr>
                <a:latin typeface="CamingoCode Bold"/>
                <a:ea typeface="CamingoCode Bold"/>
                <a:cs typeface="CamingoCode Bold"/>
                <a:sym typeface="CamingoCode Bold"/>
              </a:rPr>
              <a:t>"</a:t>
            </a:r>
            <a:r>
              <a:rPr>
                <a:solidFill>
                  <a:srgbClr val="000000"/>
                </a:solidFill>
              </a:rPr>
              <a:t>)</a:t>
            </a:r>
          </a:p>
          <a:p>
            <a:pPr>
              <a:lnSpc>
                <a:spcPts val="3800"/>
              </a:lnSpc>
              <a:defRPr sz="1600">
                <a:latin typeface="CamingoCode Regular"/>
                <a:ea typeface="CamingoCode Regular"/>
                <a:cs typeface="CamingoCode Regular"/>
                <a:sym typeface="CamingoCode Regular"/>
              </a:defRPr>
            </a:pPr>
            <a:endParaRPr>
              <a:solidFill>
                <a:srgbClr val="000000"/>
              </a:solidFill>
            </a:endParaRPr>
          </a:p>
          <a:p>
            <a:pPr>
              <a:lnSpc>
                <a:spcPts val="3800"/>
              </a:lnSpc>
              <a:defRPr sz="1600">
                <a:latin typeface="CamingoCode Regular"/>
                <a:ea typeface="CamingoCode Regular"/>
                <a:cs typeface="CamingoCode Regular"/>
                <a:sym typeface="CamingoCode Regular"/>
              </a:defRPr>
            </a:pPr>
            <a:endParaRPr>
              <a:solidFill>
                <a:srgbClr val="000000"/>
              </a:solidFill>
            </a:endParaRPr>
          </a:p>
          <a:p>
            <a:pPr>
              <a:lnSpc>
                <a:spcPts val="3800"/>
              </a:lnSpc>
              <a:defRPr sz="1600">
                <a:latin typeface="CamingoCode Regular"/>
                <a:ea typeface="CamingoCode Regular"/>
                <a:cs typeface="CamingoCode Regular"/>
                <a:sym typeface="CamingoCode Regular"/>
              </a:defRPr>
            </a:pPr>
            <a:endParaRPr>
              <a:solidFill>
                <a:srgbClr val="000000"/>
              </a:solidFill>
            </a:endParaRPr>
          </a:p>
          <a:p>
            <a:pPr>
              <a:lnSpc>
                <a:spcPts val="3800"/>
              </a:lnSpc>
              <a:defRPr sz="1600">
                <a:solidFill>
                  <a:srgbClr val="A31515"/>
                </a:solidFill>
                <a:latin typeface="CamingoCode Regular"/>
                <a:ea typeface="CamingoCode Regular"/>
                <a:cs typeface="CamingoCode Regular"/>
                <a:sym typeface="CamingoCode Regular"/>
              </a:defRPr>
            </a:pPr>
            <a:r>
              <a:rPr>
                <a:solidFill>
                  <a:srgbClr val="000000"/>
                </a:solidFill>
              </a:rPr>
              <a:t>version </a:t>
            </a:r>
            <a:r>
              <a:rPr>
                <a:solidFill>
                  <a:srgbClr val="000000"/>
                </a:solidFill>
                <a:latin typeface="CamingoCode Bold"/>
                <a:ea typeface="CamingoCode Bold"/>
                <a:cs typeface="CamingoCode Bold"/>
                <a:sym typeface="CamingoCode Bold"/>
              </a:rPr>
              <a:t>=</a:t>
            </a:r>
            <a:r>
              <a:rPr>
                <a:solidFill>
                  <a:srgbClr val="000000"/>
                </a:solidFill>
              </a:rPr>
              <a:t> </a:t>
            </a:r>
            <a:r>
              <a:t>"3.10, the latest release</a:t>
            </a:r>
            <a:r>
              <a:rPr>
                <a:latin typeface="CamingoCode Bold"/>
                <a:ea typeface="CamingoCode Bold"/>
                <a:cs typeface="CamingoCode Bold"/>
                <a:sym typeface="CamingoCode Bold"/>
              </a:rPr>
              <a:t>"</a:t>
            </a:r>
            <a:endParaRPr>
              <a:solidFill>
                <a:srgbClr val="000000"/>
              </a:solidFill>
            </a:endParaRPr>
          </a:p>
          <a:p>
            <a:pPr>
              <a:lnSpc>
                <a:spcPts val="3800"/>
              </a:lnSpc>
              <a:defRPr sz="1600">
                <a:solidFill>
                  <a:srgbClr val="A31515"/>
                </a:solidFill>
                <a:latin typeface="CamingoCode Regular"/>
                <a:ea typeface="CamingoCode Regular"/>
                <a:cs typeface="CamingoCode Regular"/>
                <a:sym typeface="CamingoCode Regular"/>
              </a:defRPr>
            </a:pPr>
            <a:r>
              <a:rPr>
                <a:solidFill>
                  <a:srgbClr val="795E26"/>
                </a:solidFill>
              </a:rPr>
              <a:t>print</a:t>
            </a:r>
            <a:r>
              <a:rPr>
                <a:solidFill>
                  <a:srgbClr val="000000"/>
                </a:solidFill>
              </a:rPr>
              <a:t>(</a:t>
            </a:r>
            <a:r>
              <a:rPr>
                <a:solidFill>
                  <a:srgbClr val="0000FF"/>
                </a:solidFill>
                <a:latin typeface="CamingoCode Bold"/>
                <a:ea typeface="CamingoCode Bold"/>
                <a:cs typeface="CamingoCode Bold"/>
                <a:sym typeface="CamingoCode Bold"/>
              </a:rPr>
              <a:t>f</a:t>
            </a:r>
            <a:r>
              <a:rPr>
                <a:latin typeface="CamingoCode Bold"/>
                <a:ea typeface="CamingoCode Bold"/>
                <a:cs typeface="CamingoCode Bold"/>
                <a:sym typeface="CamingoCode Bold"/>
              </a:rPr>
              <a:t>"</a:t>
            </a:r>
            <a:r>
              <a:t>Again: version </a:t>
            </a:r>
            <a:r>
              <a:rPr>
                <a:solidFill>
                  <a:srgbClr val="0000FF"/>
                </a:solidFill>
                <a:latin typeface="CamingoCode Bold"/>
                <a:ea typeface="CamingoCode Bold"/>
                <a:cs typeface="CamingoCode Bold"/>
                <a:sym typeface="CamingoCode Bold"/>
              </a:rPr>
              <a:t>{</a:t>
            </a:r>
            <a:r>
              <a:rPr>
                <a:solidFill>
                  <a:srgbClr val="000000"/>
                </a:solidFill>
              </a:rPr>
              <a:t>version</a:t>
            </a:r>
            <a:r>
              <a:rPr>
                <a:solidFill>
                  <a:srgbClr val="0000FF"/>
                </a:solidFill>
                <a:latin typeface="CamingoCode Bold"/>
                <a:ea typeface="CamingoCode Bold"/>
                <a:cs typeface="CamingoCode Bold"/>
                <a:sym typeface="CamingoCode Bold"/>
              </a:rPr>
              <a:t>}</a:t>
            </a:r>
            <a:r>
              <a:rPr>
                <a:latin typeface="CamingoCode Bold"/>
                <a:ea typeface="CamingoCode Bold"/>
                <a:cs typeface="CamingoCode Bold"/>
                <a:sym typeface="CamingoCode Bold"/>
              </a:rPr>
              <a:t>"</a:t>
            </a:r>
            <a:r>
              <a:rPr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132" name="Appel de fonction print pour afficher du texte sur le terminal"/>
          <p:cNvSpPr txBox="1"/>
          <p:nvPr/>
        </p:nvSpPr>
        <p:spPr>
          <a:xfrm>
            <a:off x="6252897" y="1363537"/>
            <a:ext cx="5243425" cy="625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i="1"/>
            </a:pPr>
            <a:r>
              <a:t>Appel de fonction </a:t>
            </a:r>
            <a:r>
              <a:rPr i="0"/>
              <a:t>print</a:t>
            </a:r>
            <a:r>
              <a:t> pour afficher du texte sur le terminal</a:t>
            </a:r>
          </a:p>
        </p:txBody>
      </p:sp>
      <p:sp>
        <p:nvSpPr>
          <p:cNvPr id="133" name="Chaînes de caractères: avec &quot;...&quot;  ou '...'"/>
          <p:cNvSpPr txBox="1"/>
          <p:nvPr/>
        </p:nvSpPr>
        <p:spPr>
          <a:xfrm>
            <a:off x="6252897" y="2038081"/>
            <a:ext cx="3727362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i="1"/>
            </a:pPr>
            <a:r>
              <a:t>Chaînes de caractères: avec </a:t>
            </a:r>
            <a:r>
              <a:rPr i="0"/>
              <a:t>"..."</a:t>
            </a:r>
            <a:r>
              <a:t>  ou </a:t>
            </a:r>
            <a:r>
              <a:rPr i="0"/>
              <a:t>'...'</a:t>
            </a:r>
          </a:p>
        </p:txBody>
      </p:sp>
      <p:sp>
        <p:nvSpPr>
          <p:cNvPr id="134" name="Affectation d’une variable: sans type, avec déclaration «implicite»"/>
          <p:cNvSpPr txBox="1"/>
          <p:nvPr/>
        </p:nvSpPr>
        <p:spPr>
          <a:xfrm>
            <a:off x="6252897" y="2931412"/>
            <a:ext cx="5370251" cy="625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i="1"/>
            </a:lvl1pPr>
          </a:lstStyle>
          <a:p>
            <a:r>
              <a:t>Affectation d’une variable: sans type, avec déclaration «implicite»</a:t>
            </a:r>
          </a:p>
        </p:txBody>
      </p:sp>
      <p:sp>
        <p:nvSpPr>
          <p:cNvPr id="135" name="# Commentaires"/>
          <p:cNvSpPr txBox="1"/>
          <p:nvPr/>
        </p:nvSpPr>
        <p:spPr>
          <a:xfrm>
            <a:off x="6243999" y="2420524"/>
            <a:ext cx="1612477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i="1"/>
            </a:lvl1pPr>
          </a:lstStyle>
          <a:p>
            <a:r>
              <a:t># Commentaires</a:t>
            </a:r>
          </a:p>
        </p:txBody>
      </p:sp>
      <p:sp>
        <p:nvSpPr>
          <p:cNvPr id="136" name="f-strings: avec le préfixe f, les expressions entre { } sont converties en strings et insérées"/>
          <p:cNvSpPr txBox="1"/>
          <p:nvPr/>
        </p:nvSpPr>
        <p:spPr>
          <a:xfrm>
            <a:off x="6252897" y="3622907"/>
            <a:ext cx="5370251" cy="625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i="1"/>
            </a:pPr>
            <a:r>
              <a:t>f-strings: avec le préfixe </a:t>
            </a:r>
            <a:r>
              <a:rPr i="0"/>
              <a:t>f</a:t>
            </a:r>
            <a:r>
              <a:t>, les expressions entre </a:t>
            </a:r>
            <a:r>
              <a:rPr i="0"/>
              <a:t>{ }</a:t>
            </a:r>
            <a:r>
              <a:t> sont converties en strings et insérées</a:t>
            </a:r>
          </a:p>
        </p:txBody>
      </p:sp>
      <p:sp>
        <p:nvSpPr>
          <p:cNvPr id="137" name="Même si ce n’est pas recommandé, les variables peuvent faire référence à des valeurs de types différents dans le même bloc de code"/>
          <p:cNvSpPr txBox="1"/>
          <p:nvPr/>
        </p:nvSpPr>
        <p:spPr>
          <a:xfrm>
            <a:off x="6252897" y="4728081"/>
            <a:ext cx="5370251" cy="9172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i="1"/>
            </a:lvl1pPr>
          </a:lstStyle>
          <a:p>
            <a:r>
              <a:t>Même si ce n’est pas recommandé, les variables peuvent faire référence à des valeurs de types différents dans le même bloc de code</a:t>
            </a:r>
          </a:p>
        </p:txBody>
      </p:sp>
      <p:sp>
        <p:nvSpPr>
          <p:cNvPr id="138" name="Hey — pas de points-virgules!"/>
          <p:cNvSpPr txBox="1"/>
          <p:nvPr/>
        </p:nvSpPr>
        <p:spPr>
          <a:xfrm>
            <a:off x="6252897" y="5810565"/>
            <a:ext cx="5370251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i="1"/>
            </a:lvl1pPr>
          </a:lstStyle>
          <a:p>
            <a:r>
              <a:t>Hey — pas de points-virgules!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1" animBg="1" advAuto="0"/>
      <p:bldP spid="133" grpId="2" animBg="1" advAuto="0"/>
      <p:bldP spid="134" grpId="4" animBg="1" advAuto="0"/>
      <p:bldP spid="135" grpId="3" animBg="1" advAuto="0"/>
      <p:bldP spid="136" grpId="5" animBg="1" advAuto="0"/>
      <p:bldP spid="137" grpId="6" animBg="1" advAuto="0"/>
      <p:bldP spid="138" grpId="7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Les bases — input, conversion, if</a:t>
            </a:r>
          </a:p>
        </p:txBody>
      </p:sp>
      <p:sp>
        <p:nvSpPr>
          <p:cNvPr id="141" name="Slide Number Placeholder 5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16</a:t>
            </a:fld>
            <a:endParaRPr/>
          </a:p>
        </p:txBody>
      </p:sp>
      <p:sp>
        <p:nvSpPr>
          <p:cNvPr id="142" name="line = input(&quot;Enter your age: &quot;)…"/>
          <p:cNvSpPr txBox="1"/>
          <p:nvPr/>
        </p:nvSpPr>
        <p:spPr>
          <a:xfrm>
            <a:off x="838200" y="1477837"/>
            <a:ext cx="3680460" cy="3825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lnSpc>
                <a:spcPts val="3800"/>
              </a:lnSpc>
              <a:defRPr sz="1600">
                <a:solidFill>
                  <a:srgbClr val="A31515"/>
                </a:solidFill>
                <a:latin typeface="CamingoCode Regular"/>
                <a:ea typeface="CamingoCode Regular"/>
                <a:cs typeface="CamingoCode Regular"/>
                <a:sym typeface="CamingoCode Regular"/>
              </a:defRPr>
            </a:pPr>
            <a:r>
              <a:rPr>
                <a:solidFill>
                  <a:srgbClr val="000000"/>
                </a:solidFill>
              </a:rPr>
              <a:t>line </a:t>
            </a:r>
            <a:r>
              <a:rPr>
                <a:solidFill>
                  <a:srgbClr val="000000"/>
                </a:solidFill>
                <a:latin typeface="CamingoCode Bold"/>
                <a:ea typeface="CamingoCode Bold"/>
                <a:cs typeface="CamingoCode Bold"/>
                <a:sym typeface="CamingoCode Bold"/>
              </a:rPr>
              <a:t>=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795E26"/>
                </a:solidFill>
              </a:rPr>
              <a:t>input</a:t>
            </a:r>
            <a:r>
              <a:rPr>
                <a:solidFill>
                  <a:srgbClr val="000000"/>
                </a:solidFill>
              </a:rPr>
              <a:t>(</a:t>
            </a:r>
            <a:r>
              <a:rPr>
                <a:latin typeface="CamingoCode Bold"/>
                <a:ea typeface="CamingoCode Bold"/>
                <a:cs typeface="CamingoCode Bold"/>
                <a:sym typeface="CamingoCode Bold"/>
              </a:rPr>
              <a:t>"</a:t>
            </a:r>
            <a:r>
              <a:t>Enter your age: </a:t>
            </a:r>
            <a:r>
              <a:rPr>
                <a:latin typeface="CamingoCode Bold"/>
                <a:ea typeface="CamingoCode Bold"/>
                <a:cs typeface="CamingoCode Bold"/>
                <a:sym typeface="CamingoCode Bold"/>
              </a:rPr>
              <a:t>"</a:t>
            </a:r>
            <a:r>
              <a:rPr>
                <a:solidFill>
                  <a:srgbClr val="000000"/>
                </a:solidFill>
              </a:rPr>
              <a:t>)</a:t>
            </a:r>
          </a:p>
          <a:p>
            <a:pPr>
              <a:lnSpc>
                <a:spcPts val="3800"/>
              </a:lnSpc>
              <a:defRPr sz="1600">
                <a:latin typeface="CamingoCode Regular"/>
                <a:ea typeface="CamingoCode Regular"/>
                <a:cs typeface="CamingoCode Regular"/>
                <a:sym typeface="CamingoCode Regular"/>
              </a:defRPr>
            </a:pPr>
            <a:r>
              <a:t>age </a:t>
            </a:r>
            <a:r>
              <a:rPr>
                <a:latin typeface="CamingoCode Bold"/>
                <a:ea typeface="CamingoCode Bold"/>
                <a:cs typeface="CamingoCode Bold"/>
                <a:sym typeface="CamingoCode Bold"/>
              </a:rPr>
              <a:t>=</a:t>
            </a:r>
            <a:r>
              <a:t> </a:t>
            </a:r>
            <a:r>
              <a:rPr>
                <a:solidFill>
                  <a:srgbClr val="267F99"/>
                </a:solidFill>
              </a:rPr>
              <a:t>int</a:t>
            </a:r>
            <a:r>
              <a:t>(line)</a:t>
            </a:r>
          </a:p>
          <a:p>
            <a:pPr>
              <a:lnSpc>
                <a:spcPts val="3800"/>
              </a:lnSpc>
              <a:defRPr sz="1600">
                <a:latin typeface="CamingoCode Regular"/>
                <a:ea typeface="CamingoCode Regular"/>
                <a:cs typeface="CamingoCode Regular"/>
                <a:sym typeface="CamingoCode Regular"/>
              </a:defRPr>
            </a:pPr>
            <a:endParaRPr/>
          </a:p>
          <a:p>
            <a:pPr>
              <a:lnSpc>
                <a:spcPts val="3800"/>
              </a:lnSpc>
              <a:defRPr sz="1600">
                <a:latin typeface="CamingoCode Regular"/>
                <a:ea typeface="CamingoCode Regular"/>
                <a:cs typeface="CamingoCode Regular"/>
                <a:sym typeface="CamingoCode Regular"/>
              </a:defRPr>
            </a:pPr>
            <a:endParaRPr/>
          </a:p>
          <a:p>
            <a:pPr>
              <a:lnSpc>
                <a:spcPts val="3800"/>
              </a:lnSpc>
              <a:defRPr sz="1600">
                <a:latin typeface="CamingoCode Regular"/>
                <a:ea typeface="CamingoCode Regular"/>
                <a:cs typeface="CamingoCode Regular"/>
                <a:sym typeface="CamingoCode Regular"/>
              </a:defRPr>
            </a:pPr>
            <a:r>
              <a:rPr>
                <a:solidFill>
                  <a:srgbClr val="AF00DB"/>
                </a:solidFill>
                <a:latin typeface="CamingoCode Bold"/>
                <a:ea typeface="CamingoCode Bold"/>
                <a:cs typeface="CamingoCode Bold"/>
                <a:sym typeface="CamingoCode Bold"/>
              </a:rPr>
              <a:t>if</a:t>
            </a:r>
            <a:r>
              <a:t> age </a:t>
            </a:r>
            <a:r>
              <a:rPr>
                <a:latin typeface="CamingoCode Bold"/>
                <a:ea typeface="CamingoCode Bold"/>
                <a:cs typeface="CamingoCode Bold"/>
                <a:sym typeface="CamingoCode Bold"/>
              </a:rPr>
              <a:t>&gt;=</a:t>
            </a:r>
            <a:r>
              <a:t> </a:t>
            </a:r>
            <a:r>
              <a:rPr>
                <a:solidFill>
                  <a:srgbClr val="098658"/>
                </a:solidFill>
                <a:latin typeface="CamingoCode Bold"/>
                <a:ea typeface="CamingoCode Bold"/>
                <a:cs typeface="CamingoCode Bold"/>
                <a:sym typeface="CamingoCode Bold"/>
              </a:rPr>
              <a:t>18</a:t>
            </a:r>
            <a:r>
              <a:rPr>
                <a:latin typeface="CamingoCode Bold"/>
                <a:ea typeface="CamingoCode Bold"/>
                <a:cs typeface="CamingoCode Bold"/>
                <a:sym typeface="CamingoCode Bold"/>
              </a:rPr>
              <a:t>:</a:t>
            </a:r>
          </a:p>
          <a:p>
            <a:pPr>
              <a:lnSpc>
                <a:spcPts val="3800"/>
              </a:lnSpc>
              <a:defRPr sz="1600">
                <a:solidFill>
                  <a:srgbClr val="A31515"/>
                </a:solidFill>
                <a:latin typeface="CamingoCode Regular"/>
                <a:ea typeface="CamingoCode Regular"/>
                <a:cs typeface="CamingoCode Regular"/>
                <a:sym typeface="CamingoCode Regular"/>
              </a:defRPr>
            </a:pPr>
            <a:r>
              <a:rPr>
                <a:solidFill>
                  <a:srgbClr val="000000"/>
                </a:solidFill>
              </a:rPr>
              <a:t>    </a:t>
            </a:r>
            <a:r>
              <a:rPr>
                <a:solidFill>
                  <a:srgbClr val="795E26"/>
                </a:solidFill>
              </a:rPr>
              <a:t>print</a:t>
            </a:r>
            <a:r>
              <a:rPr>
                <a:solidFill>
                  <a:srgbClr val="000000"/>
                </a:solidFill>
              </a:rPr>
              <a:t>(</a:t>
            </a:r>
            <a:r>
              <a:rPr>
                <a:latin typeface="CamingoCode Bold"/>
                <a:ea typeface="CamingoCode Bold"/>
                <a:cs typeface="CamingoCode Bold"/>
                <a:sym typeface="CamingoCode Bold"/>
              </a:rPr>
              <a:t>"</a:t>
            </a:r>
            <a:r>
              <a:t>Here's your beer.</a:t>
            </a:r>
            <a:r>
              <a:rPr>
                <a:latin typeface="CamingoCode Bold"/>
                <a:ea typeface="CamingoCode Bold"/>
                <a:cs typeface="CamingoCode Bold"/>
                <a:sym typeface="CamingoCode Bold"/>
              </a:rPr>
              <a:t>"</a:t>
            </a:r>
            <a:r>
              <a:rPr>
                <a:solidFill>
                  <a:srgbClr val="000000"/>
                </a:solidFill>
              </a:rPr>
              <a:t>)</a:t>
            </a:r>
          </a:p>
          <a:p>
            <a:pPr>
              <a:lnSpc>
                <a:spcPts val="3800"/>
              </a:lnSpc>
              <a:defRPr sz="1600">
                <a:latin typeface="CamingoCode Regular"/>
                <a:ea typeface="CamingoCode Regular"/>
                <a:cs typeface="CamingoCode Regular"/>
                <a:sym typeface="CamingoCode Regular"/>
              </a:defRPr>
            </a:pPr>
            <a:r>
              <a:rPr>
                <a:solidFill>
                  <a:srgbClr val="AF00DB"/>
                </a:solidFill>
                <a:latin typeface="CamingoCode Bold"/>
                <a:ea typeface="CamingoCode Bold"/>
                <a:cs typeface="CamingoCode Bold"/>
                <a:sym typeface="CamingoCode Bold"/>
              </a:rPr>
              <a:t>elif</a:t>
            </a:r>
            <a:r>
              <a:t> age </a:t>
            </a:r>
            <a:r>
              <a:rPr>
                <a:latin typeface="CamingoCode Bold"/>
                <a:ea typeface="CamingoCode Bold"/>
                <a:cs typeface="CamingoCode Bold"/>
                <a:sym typeface="CamingoCode Bold"/>
              </a:rPr>
              <a:t>&gt;=</a:t>
            </a:r>
            <a:r>
              <a:t> </a:t>
            </a:r>
            <a:r>
              <a:rPr>
                <a:solidFill>
                  <a:srgbClr val="098658"/>
                </a:solidFill>
                <a:latin typeface="CamingoCode Bold"/>
                <a:ea typeface="CamingoCode Bold"/>
                <a:cs typeface="CamingoCode Bold"/>
                <a:sym typeface="CamingoCode Bold"/>
              </a:rPr>
              <a:t>8</a:t>
            </a:r>
            <a:r>
              <a:rPr>
                <a:latin typeface="CamingoCode Bold"/>
                <a:ea typeface="CamingoCode Bold"/>
                <a:cs typeface="CamingoCode Bold"/>
                <a:sym typeface="CamingoCode Bold"/>
              </a:rPr>
              <a:t>:</a:t>
            </a:r>
          </a:p>
          <a:p>
            <a:pPr>
              <a:lnSpc>
                <a:spcPts val="3800"/>
              </a:lnSpc>
              <a:defRPr sz="1600">
                <a:solidFill>
                  <a:srgbClr val="A31515"/>
                </a:solidFill>
                <a:latin typeface="CamingoCode Regular"/>
                <a:ea typeface="CamingoCode Regular"/>
                <a:cs typeface="CamingoCode Regular"/>
                <a:sym typeface="CamingoCode Regular"/>
              </a:defRPr>
            </a:pPr>
            <a:r>
              <a:rPr>
                <a:solidFill>
                  <a:srgbClr val="000000"/>
                </a:solidFill>
              </a:rPr>
              <a:t>    </a:t>
            </a:r>
            <a:r>
              <a:rPr>
                <a:solidFill>
                  <a:srgbClr val="795E26"/>
                </a:solidFill>
              </a:rPr>
              <a:t>print</a:t>
            </a:r>
            <a:r>
              <a:rPr>
                <a:solidFill>
                  <a:srgbClr val="000000"/>
                </a:solidFill>
              </a:rPr>
              <a:t>(</a:t>
            </a:r>
            <a:r>
              <a:rPr>
                <a:latin typeface="CamingoCode Bold"/>
                <a:ea typeface="CamingoCode Bold"/>
                <a:cs typeface="CamingoCode Bold"/>
                <a:sym typeface="CamingoCode Bold"/>
              </a:rPr>
              <a:t>"</a:t>
            </a:r>
            <a:r>
              <a:t>Here's an ice tea.</a:t>
            </a:r>
            <a:r>
              <a:rPr>
                <a:latin typeface="CamingoCode Bold"/>
                <a:ea typeface="CamingoCode Bold"/>
                <a:cs typeface="CamingoCode Bold"/>
                <a:sym typeface="CamingoCode Bold"/>
              </a:rPr>
              <a:t>"</a:t>
            </a:r>
            <a:r>
              <a:rPr>
                <a:solidFill>
                  <a:srgbClr val="000000"/>
                </a:solidFill>
              </a:rPr>
              <a:t>)</a:t>
            </a:r>
          </a:p>
          <a:p>
            <a:pPr>
              <a:lnSpc>
                <a:spcPts val="3800"/>
              </a:lnSpc>
              <a:defRPr sz="1600">
                <a:solidFill>
                  <a:srgbClr val="AF00DB"/>
                </a:solidFill>
                <a:latin typeface="CamingoCode Bold"/>
                <a:ea typeface="CamingoCode Bold"/>
                <a:cs typeface="CamingoCode Bold"/>
                <a:sym typeface="CamingoCode Bold"/>
              </a:defRPr>
            </a:pPr>
            <a:r>
              <a:t>else</a:t>
            </a:r>
            <a:r>
              <a:rPr>
                <a:solidFill>
                  <a:srgbClr val="000000"/>
                </a:solidFill>
              </a:rPr>
              <a:t>:</a:t>
            </a:r>
            <a:endParaRPr>
              <a:solidFill>
                <a:srgbClr val="000000"/>
              </a:solidFill>
              <a:latin typeface="CamingoCode Regular"/>
              <a:ea typeface="CamingoCode Regular"/>
              <a:cs typeface="CamingoCode Regular"/>
              <a:sym typeface="CamingoCode Regular"/>
            </a:endParaRPr>
          </a:p>
          <a:p>
            <a:pPr>
              <a:lnSpc>
                <a:spcPts val="3800"/>
              </a:lnSpc>
              <a:defRPr sz="1600">
                <a:solidFill>
                  <a:srgbClr val="A31515"/>
                </a:solidFill>
                <a:latin typeface="CamingoCode Regular"/>
                <a:ea typeface="CamingoCode Regular"/>
                <a:cs typeface="CamingoCode Regular"/>
                <a:sym typeface="CamingoCode Regular"/>
              </a:defRPr>
            </a:pPr>
            <a:r>
              <a:rPr>
                <a:solidFill>
                  <a:srgbClr val="000000"/>
                </a:solidFill>
              </a:rPr>
              <a:t>    </a:t>
            </a:r>
            <a:r>
              <a:rPr>
                <a:solidFill>
                  <a:srgbClr val="795E26"/>
                </a:solidFill>
              </a:rPr>
              <a:t>print</a:t>
            </a:r>
            <a:r>
              <a:rPr>
                <a:solidFill>
                  <a:srgbClr val="000000"/>
                </a:solidFill>
              </a:rPr>
              <a:t>(</a:t>
            </a:r>
            <a:r>
              <a:rPr>
                <a:latin typeface="CamingoCode Bold"/>
                <a:ea typeface="CamingoCode Bold"/>
                <a:cs typeface="CamingoCode Bold"/>
                <a:sym typeface="CamingoCode Bold"/>
              </a:rPr>
              <a:t>"</a:t>
            </a:r>
            <a:r>
              <a:t>Here's some water.</a:t>
            </a:r>
            <a:r>
              <a:rPr>
                <a:latin typeface="CamingoCode Bold"/>
                <a:ea typeface="CamingoCode Bold"/>
                <a:cs typeface="CamingoCode Bold"/>
                <a:sym typeface="CamingoCode Bold"/>
              </a:rPr>
              <a:t>"</a:t>
            </a:r>
            <a:r>
              <a:rPr>
                <a:solidFill>
                  <a:srgbClr val="000000"/>
                </a:solidFill>
              </a:rPr>
              <a:t>)</a:t>
            </a:r>
          </a:p>
          <a:p>
            <a:pPr>
              <a:lnSpc>
                <a:spcPts val="3800"/>
              </a:lnSpc>
              <a:defRPr sz="1600">
                <a:latin typeface="CamingoCode Regular"/>
                <a:ea typeface="CamingoCode Regular"/>
                <a:cs typeface="CamingoCode Regular"/>
                <a:sym typeface="CamingoCode Regular"/>
              </a:defRPr>
            </a:pPr>
            <a:endParaRPr>
              <a:solidFill>
                <a:srgbClr val="000000"/>
              </a:solidFill>
            </a:endParaRPr>
          </a:p>
          <a:p>
            <a:pPr>
              <a:lnSpc>
                <a:spcPts val="3800"/>
              </a:lnSpc>
              <a:defRPr sz="1600">
                <a:latin typeface="CamingoCode Regular"/>
                <a:ea typeface="CamingoCode Regular"/>
                <a:cs typeface="CamingoCode Regular"/>
                <a:sym typeface="CamingoCode Regular"/>
              </a:defRPr>
            </a:pPr>
            <a:endParaRPr>
              <a:solidFill>
                <a:srgbClr val="000000"/>
              </a:solidFill>
            </a:endParaRPr>
          </a:p>
          <a:p>
            <a:pPr>
              <a:lnSpc>
                <a:spcPts val="3800"/>
              </a:lnSpc>
              <a:defRPr sz="1600">
                <a:solidFill>
                  <a:srgbClr val="A31515"/>
                </a:solidFill>
                <a:latin typeface="CamingoCode Regular"/>
                <a:ea typeface="CamingoCode Regular"/>
                <a:cs typeface="CamingoCode Regular"/>
                <a:sym typeface="CamingoCode Regular"/>
              </a:defRPr>
            </a:pPr>
            <a:r>
              <a:rPr>
                <a:solidFill>
                  <a:srgbClr val="795E26"/>
                </a:solidFill>
              </a:rPr>
              <a:t>print</a:t>
            </a:r>
            <a:r>
              <a:rPr>
                <a:solidFill>
                  <a:srgbClr val="000000"/>
                </a:solidFill>
              </a:rPr>
              <a:t>(</a:t>
            </a:r>
            <a:r>
              <a:rPr>
                <a:latin typeface="CamingoCode Bold"/>
                <a:ea typeface="CamingoCode Bold"/>
                <a:cs typeface="CamingoCode Bold"/>
                <a:sym typeface="CamingoCode Bold"/>
              </a:rPr>
              <a:t>"</a:t>
            </a:r>
            <a:r>
              <a:t>Enjoy!</a:t>
            </a:r>
            <a:r>
              <a:rPr>
                <a:latin typeface="CamingoCode Bold"/>
                <a:ea typeface="CamingoCode Bold"/>
                <a:cs typeface="CamingoCode Bold"/>
                <a:sym typeface="CamingoCode Bold"/>
              </a:rPr>
              <a:t>"</a:t>
            </a:r>
            <a:r>
              <a:rPr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143" name="Fonction input pour lire une ligne lors de l’exécution"/>
          <p:cNvSpPr txBox="1"/>
          <p:nvPr/>
        </p:nvSpPr>
        <p:spPr>
          <a:xfrm>
            <a:off x="6252897" y="1477837"/>
            <a:ext cx="5243425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i="1"/>
            </a:pPr>
            <a:r>
              <a:t>Fonction</a:t>
            </a:r>
            <a:r>
              <a:rPr i="0"/>
              <a:t> input</a:t>
            </a:r>
            <a:r>
              <a:t> pour lire une ligne lors de l’exécution</a:t>
            </a:r>
          </a:p>
        </p:txBody>
      </p:sp>
      <p:sp>
        <p:nvSpPr>
          <p:cNvPr id="144" name="Fonction int pour convertir une chaîne en nombre entier"/>
          <p:cNvSpPr txBox="1"/>
          <p:nvPr/>
        </p:nvSpPr>
        <p:spPr>
          <a:xfrm>
            <a:off x="6252897" y="1985837"/>
            <a:ext cx="5243425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i="1"/>
            </a:pPr>
            <a:r>
              <a:t>Fonction</a:t>
            </a:r>
            <a:r>
              <a:rPr i="0"/>
              <a:t> int</a:t>
            </a:r>
            <a:r>
              <a:t> pour convertir une chaîne en nombre entier</a:t>
            </a:r>
          </a:p>
        </p:txBody>
      </p:sp>
      <p:sp>
        <p:nvSpPr>
          <p:cNvPr id="145" name="Pas de parenthèses ou d’accolades. Un deux-point signale le début du corps du if. Tout le corps est indenté"/>
          <p:cNvSpPr txBox="1"/>
          <p:nvPr/>
        </p:nvSpPr>
        <p:spPr>
          <a:xfrm>
            <a:off x="6252897" y="2798637"/>
            <a:ext cx="5243425" cy="625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i="1"/>
            </a:pPr>
            <a:r>
              <a:t>Pas de parenthèses ou d’accolades. Un deux-point signale le début du corps du </a:t>
            </a:r>
            <a:r>
              <a:rPr i="0"/>
              <a:t>if</a:t>
            </a:r>
            <a:r>
              <a:t>. Tout le corps est indenté</a:t>
            </a:r>
          </a:p>
        </p:txBody>
      </p:sp>
      <p:sp>
        <p:nvSpPr>
          <p:cNvPr id="146" name="if – elif – else, chaque fois avec bloc indenté"/>
          <p:cNvSpPr txBox="1"/>
          <p:nvPr/>
        </p:nvSpPr>
        <p:spPr>
          <a:xfrm>
            <a:off x="6252897" y="3747293"/>
            <a:ext cx="5243425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r>
              <a:t>if – elif – else</a:t>
            </a:r>
            <a:r>
              <a:rPr i="1"/>
              <a:t>, chaque fois avec bloc indenté</a:t>
            </a:r>
          </a:p>
        </p:txBody>
      </p:sp>
      <p:sp>
        <p:nvSpPr>
          <p:cNvPr id="147" name="Toujours pas d'accolade pour fermer un bloc — il suffit de désindenter"/>
          <p:cNvSpPr txBox="1"/>
          <p:nvPr/>
        </p:nvSpPr>
        <p:spPr>
          <a:xfrm>
            <a:off x="6252897" y="4677890"/>
            <a:ext cx="5243425" cy="625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i="1"/>
            </a:lvl1pPr>
          </a:lstStyle>
          <a:p>
            <a:r>
              <a:t>Toujours pas d'accolade pour fermer un bloc — il suffit de désindenter</a:t>
            </a:r>
          </a:p>
        </p:txBody>
      </p:sp>
      <p:sp>
        <p:nvSpPr>
          <p:cNvPr id="148" name="Attention aux «copier-coller» avec des niveaux d’indentations différents"/>
          <p:cNvSpPr txBox="1"/>
          <p:nvPr/>
        </p:nvSpPr>
        <p:spPr>
          <a:xfrm>
            <a:off x="6252897" y="5493370"/>
            <a:ext cx="5243425" cy="625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i="1"/>
            </a:lvl1pPr>
          </a:lstStyle>
          <a:p>
            <a:r>
              <a:t>Attention aux «copier-coller» avec des niveaux d’indentations différents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1" animBg="1" advAuto="0"/>
      <p:bldP spid="144" grpId="2" animBg="1" advAuto="0"/>
      <p:bldP spid="145" grpId="3" animBg="1" advAuto="0"/>
      <p:bldP spid="146" grpId="4" animBg="1" advAuto="0"/>
      <p:bldP spid="147" grpId="5" animBg="1" advAuto="0"/>
      <p:bldP spid="148" grpId="6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Les bases — conversion, types</a:t>
            </a:r>
          </a:p>
        </p:txBody>
      </p:sp>
      <p:sp>
        <p:nvSpPr>
          <p:cNvPr id="151" name="Slide Number Placeholder 5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17</a:t>
            </a:fld>
            <a:endParaRPr/>
          </a:p>
        </p:txBody>
      </p:sp>
      <p:sp>
        <p:nvSpPr>
          <p:cNvPr id="152" name="line = input(&quot;Enter your height in meters: &quot;)…"/>
          <p:cNvSpPr txBox="1"/>
          <p:nvPr/>
        </p:nvSpPr>
        <p:spPr>
          <a:xfrm>
            <a:off x="838200" y="1279400"/>
            <a:ext cx="5133340" cy="2225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lnSpc>
                <a:spcPts val="3800"/>
              </a:lnSpc>
              <a:defRPr sz="1600">
                <a:solidFill>
                  <a:srgbClr val="A31515"/>
                </a:solidFill>
                <a:latin typeface="CamingoCode Regular"/>
                <a:ea typeface="CamingoCode Regular"/>
                <a:cs typeface="CamingoCode Regular"/>
                <a:sym typeface="CamingoCode Regular"/>
              </a:defRPr>
            </a:pPr>
            <a:r>
              <a:rPr>
                <a:solidFill>
                  <a:srgbClr val="000000"/>
                </a:solidFill>
              </a:rPr>
              <a:t>line </a:t>
            </a:r>
            <a:r>
              <a:rPr>
                <a:solidFill>
                  <a:srgbClr val="000000"/>
                </a:solidFill>
                <a:latin typeface="CamingoCode Bold"/>
                <a:ea typeface="CamingoCode Bold"/>
                <a:cs typeface="CamingoCode Bold"/>
                <a:sym typeface="CamingoCode Bold"/>
              </a:rPr>
              <a:t>=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795E26"/>
                </a:solidFill>
              </a:rPr>
              <a:t>input</a:t>
            </a:r>
            <a:r>
              <a:rPr>
                <a:solidFill>
                  <a:srgbClr val="000000"/>
                </a:solidFill>
              </a:rPr>
              <a:t>(</a:t>
            </a:r>
            <a:r>
              <a:rPr>
                <a:latin typeface="CamingoCode Bold"/>
                <a:ea typeface="CamingoCode Bold"/>
                <a:cs typeface="CamingoCode Bold"/>
                <a:sym typeface="CamingoCode Bold"/>
              </a:rPr>
              <a:t>"</a:t>
            </a:r>
            <a:r>
              <a:t>Enter your height in meters: </a:t>
            </a:r>
            <a:r>
              <a:rPr>
                <a:latin typeface="CamingoCode Bold"/>
                <a:ea typeface="CamingoCode Bold"/>
                <a:cs typeface="CamingoCode Bold"/>
                <a:sym typeface="CamingoCode Bold"/>
              </a:rPr>
              <a:t>"</a:t>
            </a:r>
            <a:r>
              <a:rPr>
                <a:solidFill>
                  <a:srgbClr val="000000"/>
                </a:solidFill>
              </a:rPr>
              <a:t>)</a:t>
            </a:r>
          </a:p>
          <a:p>
            <a:pPr>
              <a:lnSpc>
                <a:spcPts val="3800"/>
              </a:lnSpc>
              <a:defRPr sz="1600">
                <a:latin typeface="CamingoCode Regular"/>
                <a:ea typeface="CamingoCode Regular"/>
                <a:cs typeface="CamingoCode Regular"/>
                <a:sym typeface="CamingoCode Regular"/>
              </a:defRPr>
            </a:pPr>
            <a:r>
              <a:t>height </a:t>
            </a:r>
            <a:r>
              <a:rPr>
                <a:latin typeface="CamingoCode Bold"/>
                <a:ea typeface="CamingoCode Bold"/>
                <a:cs typeface="CamingoCode Bold"/>
                <a:sym typeface="CamingoCode Bold"/>
              </a:rPr>
              <a:t>=</a:t>
            </a:r>
            <a:r>
              <a:t> </a:t>
            </a:r>
            <a:r>
              <a:rPr>
                <a:solidFill>
                  <a:srgbClr val="267F99"/>
                </a:solidFill>
              </a:rPr>
              <a:t>float</a:t>
            </a:r>
            <a:r>
              <a:t>(line)</a:t>
            </a:r>
          </a:p>
          <a:p>
            <a:pPr>
              <a:lnSpc>
                <a:spcPts val="3800"/>
              </a:lnSpc>
              <a:defRPr sz="1600">
                <a:latin typeface="CamingoCode Regular"/>
                <a:ea typeface="CamingoCode Regular"/>
                <a:cs typeface="CamingoCode Regular"/>
                <a:sym typeface="CamingoCode Regular"/>
              </a:defRPr>
            </a:pPr>
            <a:endParaRPr/>
          </a:p>
          <a:p>
            <a:pPr>
              <a:lnSpc>
                <a:spcPts val="3800"/>
              </a:lnSpc>
              <a:defRPr sz="1600">
                <a:latin typeface="CamingoCode Regular"/>
                <a:ea typeface="CamingoCode Regular"/>
                <a:cs typeface="CamingoCode Regular"/>
                <a:sym typeface="CamingoCode Regular"/>
              </a:defRPr>
            </a:pPr>
            <a:r>
              <a:t>height_as_string </a:t>
            </a:r>
            <a:r>
              <a:rPr>
                <a:latin typeface="CamingoCode Bold"/>
                <a:ea typeface="CamingoCode Bold"/>
                <a:cs typeface="CamingoCode Bold"/>
                <a:sym typeface="CamingoCode Bold"/>
              </a:rPr>
              <a:t>=</a:t>
            </a:r>
            <a:r>
              <a:t> </a:t>
            </a:r>
            <a:r>
              <a:rPr>
                <a:solidFill>
                  <a:srgbClr val="267F99"/>
                </a:solidFill>
              </a:rPr>
              <a:t>str</a:t>
            </a:r>
            <a:r>
              <a:t>(height)</a:t>
            </a:r>
          </a:p>
          <a:p>
            <a:pPr>
              <a:lnSpc>
                <a:spcPts val="3800"/>
              </a:lnSpc>
              <a:defRPr sz="1600">
                <a:latin typeface="CamingoCode Regular"/>
                <a:ea typeface="CamingoCode Regular"/>
                <a:cs typeface="CamingoCode Regular"/>
                <a:sym typeface="CamingoCode Regular"/>
              </a:defRPr>
            </a:pPr>
            <a:endParaRPr/>
          </a:p>
          <a:p>
            <a:pPr>
              <a:lnSpc>
                <a:spcPts val="3800"/>
              </a:lnSpc>
              <a:defRPr sz="1600">
                <a:solidFill>
                  <a:srgbClr val="795E26"/>
                </a:solidFill>
                <a:latin typeface="CamingoCode Regular"/>
                <a:ea typeface="CamingoCode Regular"/>
                <a:cs typeface="CamingoCode Regular"/>
                <a:sym typeface="CamingoCode Regular"/>
              </a:defRPr>
            </a:pPr>
            <a:r>
              <a:t>print</a:t>
            </a:r>
            <a:r>
              <a:rPr>
                <a:solidFill>
                  <a:srgbClr val="000000"/>
                </a:solidFill>
              </a:rPr>
              <a:t>(</a:t>
            </a:r>
            <a:r>
              <a:rPr>
                <a:solidFill>
                  <a:srgbClr val="0000FF"/>
                </a:solidFill>
                <a:latin typeface="CamingoCode Bold"/>
                <a:ea typeface="CamingoCode Bold"/>
                <a:cs typeface="CamingoCode Bold"/>
                <a:sym typeface="CamingoCode Bold"/>
              </a:rPr>
              <a:t>f</a:t>
            </a:r>
            <a:r>
              <a:rPr>
                <a:solidFill>
                  <a:srgbClr val="A31515"/>
                </a:solidFill>
                <a:latin typeface="CamingoCode Bold"/>
                <a:ea typeface="CamingoCode Bold"/>
                <a:cs typeface="CamingoCode Bold"/>
                <a:sym typeface="CamingoCode Bold"/>
              </a:rPr>
              <a:t>"</a:t>
            </a:r>
            <a:r>
              <a:rPr>
                <a:solidFill>
                  <a:srgbClr val="A31515"/>
                </a:solidFill>
              </a:rPr>
              <a:t>'</a:t>
            </a:r>
            <a:r>
              <a:rPr>
                <a:solidFill>
                  <a:srgbClr val="0000FF"/>
                </a:solidFill>
                <a:latin typeface="CamingoCode Bold"/>
                <a:ea typeface="CamingoCode Bold"/>
                <a:cs typeface="CamingoCode Bold"/>
                <a:sym typeface="CamingoCode Bold"/>
              </a:rPr>
              <a:t>{</a:t>
            </a:r>
            <a:r>
              <a:rPr>
                <a:solidFill>
                  <a:srgbClr val="000000"/>
                </a:solidFill>
              </a:rPr>
              <a:t>line</a:t>
            </a:r>
            <a:r>
              <a:rPr>
                <a:solidFill>
                  <a:srgbClr val="0000FF"/>
                </a:solidFill>
                <a:latin typeface="CamingoCode Bold"/>
                <a:ea typeface="CamingoCode Bold"/>
                <a:cs typeface="CamingoCode Bold"/>
                <a:sym typeface="CamingoCode Bold"/>
              </a:rPr>
              <a:t>}</a:t>
            </a:r>
            <a:r>
              <a:rPr>
                <a:solidFill>
                  <a:srgbClr val="A31515"/>
                </a:solidFill>
              </a:rPr>
              <a:t>'</a:t>
            </a:r>
            <a:r>
              <a:rPr>
                <a:solidFill>
                  <a:srgbClr val="A31515"/>
                </a:solidFill>
                <a:latin typeface="CamingoCode Bold"/>
                <a:ea typeface="CamingoCode Bold"/>
                <a:cs typeface="CamingoCode Bold"/>
                <a:sym typeface="CamingoCode Bold"/>
              </a:rPr>
              <a:t>"</a:t>
            </a:r>
            <a:r>
              <a:rPr>
                <a:solidFill>
                  <a:srgbClr val="000000"/>
                </a:solidFill>
              </a:rPr>
              <a:t>)</a:t>
            </a:r>
          </a:p>
          <a:p>
            <a:pPr>
              <a:lnSpc>
                <a:spcPts val="3800"/>
              </a:lnSpc>
              <a:defRPr sz="1600">
                <a:latin typeface="CamingoCode Regular"/>
                <a:ea typeface="CamingoCode Regular"/>
                <a:cs typeface="CamingoCode Regular"/>
                <a:sym typeface="CamingoCode Regular"/>
              </a:defRPr>
            </a:pPr>
            <a:r>
              <a:rPr>
                <a:solidFill>
                  <a:srgbClr val="795E26"/>
                </a:solidFill>
              </a:rPr>
              <a:t>print</a:t>
            </a:r>
            <a:r>
              <a:t>(</a:t>
            </a:r>
            <a:r>
              <a:rPr>
                <a:solidFill>
                  <a:srgbClr val="0000FF"/>
                </a:solidFill>
                <a:latin typeface="CamingoCode Bold"/>
                <a:ea typeface="CamingoCode Bold"/>
                <a:cs typeface="CamingoCode Bold"/>
                <a:sym typeface="CamingoCode Bold"/>
              </a:rPr>
              <a:t>f</a:t>
            </a:r>
            <a:r>
              <a:rPr>
                <a:solidFill>
                  <a:srgbClr val="A31515"/>
                </a:solidFill>
                <a:latin typeface="CamingoCode Bold"/>
                <a:ea typeface="CamingoCode Bold"/>
                <a:cs typeface="CamingoCode Bold"/>
                <a:sym typeface="CamingoCode Bold"/>
              </a:rPr>
              <a:t>"</a:t>
            </a:r>
            <a:r>
              <a:rPr>
                <a:solidFill>
                  <a:srgbClr val="A31515"/>
                </a:solidFill>
              </a:rPr>
              <a:t>'</a:t>
            </a:r>
            <a:r>
              <a:rPr>
                <a:solidFill>
                  <a:srgbClr val="0000FF"/>
                </a:solidFill>
                <a:latin typeface="CamingoCode Bold"/>
                <a:ea typeface="CamingoCode Bold"/>
                <a:cs typeface="CamingoCode Bold"/>
                <a:sym typeface="CamingoCode Bold"/>
              </a:rPr>
              <a:t>{</a:t>
            </a:r>
            <a:r>
              <a:t>height_as_string</a:t>
            </a:r>
            <a:r>
              <a:rPr>
                <a:solidFill>
                  <a:srgbClr val="0000FF"/>
                </a:solidFill>
                <a:latin typeface="CamingoCode Bold"/>
                <a:ea typeface="CamingoCode Bold"/>
                <a:cs typeface="CamingoCode Bold"/>
                <a:sym typeface="CamingoCode Bold"/>
              </a:rPr>
              <a:t>}</a:t>
            </a:r>
            <a:r>
              <a:rPr>
                <a:solidFill>
                  <a:srgbClr val="A31515"/>
                </a:solidFill>
              </a:rPr>
              <a:t>'</a:t>
            </a:r>
            <a:r>
              <a:rPr>
                <a:solidFill>
                  <a:srgbClr val="A31515"/>
                </a:solidFill>
                <a:latin typeface="CamingoCode Bold"/>
                <a:ea typeface="CamingoCode Bold"/>
                <a:cs typeface="CamingoCode Bold"/>
                <a:sym typeface="CamingoCode Bold"/>
              </a:rPr>
              <a:t>"</a:t>
            </a:r>
            <a:r>
              <a:t>)</a:t>
            </a:r>
          </a:p>
        </p:txBody>
      </p:sp>
      <p:sp>
        <p:nvSpPr>
          <p:cNvPr id="153" name="Fonction float pour convertir une chaîne en nombre à virgule flottante"/>
          <p:cNvSpPr txBox="1"/>
          <p:nvPr/>
        </p:nvSpPr>
        <p:spPr>
          <a:xfrm>
            <a:off x="6125897" y="1279400"/>
            <a:ext cx="5243425" cy="625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i="1"/>
            </a:pPr>
            <a:r>
              <a:t>Fonction</a:t>
            </a:r>
            <a:r>
              <a:rPr i="0"/>
              <a:t> float</a:t>
            </a:r>
            <a:r>
              <a:t> pour convertir une chaîne en nombre à virgule flottante</a:t>
            </a:r>
          </a:p>
        </p:txBody>
      </p:sp>
      <p:sp>
        <p:nvSpPr>
          <p:cNvPr id="154" name="Fonction str pour convertir beaucoup de choses en une chaîne de caractères"/>
          <p:cNvSpPr txBox="1"/>
          <p:nvPr/>
        </p:nvSpPr>
        <p:spPr>
          <a:xfrm>
            <a:off x="6125897" y="1945977"/>
            <a:ext cx="5243425" cy="625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i="1"/>
            </a:pPr>
            <a:r>
              <a:t>Fonction</a:t>
            </a:r>
            <a:r>
              <a:rPr i="0"/>
              <a:t> str</a:t>
            </a:r>
            <a:r>
              <a:t> pour convertir beaucoup de choses en une chaîne de caractères</a:t>
            </a:r>
          </a:p>
        </p:txBody>
      </p:sp>
      <p:sp>
        <p:nvSpPr>
          <p:cNvPr id="155" name="Output pas forcément identique"/>
          <p:cNvSpPr txBox="1"/>
          <p:nvPr/>
        </p:nvSpPr>
        <p:spPr>
          <a:xfrm>
            <a:off x="6125897" y="2796877"/>
            <a:ext cx="5243425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i="1"/>
            </a:lvl1pPr>
          </a:lstStyle>
          <a:p>
            <a:r>
              <a:t>Output pas forcément identique</a:t>
            </a:r>
          </a:p>
        </p:txBody>
      </p:sp>
      <p:sp>
        <p:nvSpPr>
          <p:cNvPr id="156" name="msg: str = 'Welcome to Python!'…"/>
          <p:cNvSpPr txBox="1"/>
          <p:nvPr/>
        </p:nvSpPr>
        <p:spPr>
          <a:xfrm>
            <a:off x="838200" y="3536144"/>
            <a:ext cx="3568700" cy="1691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lnSpc>
                <a:spcPts val="3800"/>
              </a:lnSpc>
              <a:defRPr sz="1600">
                <a:solidFill>
                  <a:srgbClr val="A31515"/>
                </a:solidFill>
                <a:latin typeface="CamingoCode Regular"/>
                <a:ea typeface="CamingoCode Regular"/>
                <a:cs typeface="CamingoCode Regular"/>
                <a:sym typeface="CamingoCode Regular"/>
              </a:defRPr>
            </a:pPr>
            <a:r>
              <a:rPr>
                <a:solidFill>
                  <a:srgbClr val="000000"/>
                </a:solidFill>
              </a:rPr>
              <a:t>msg</a:t>
            </a:r>
            <a:r>
              <a:rPr>
                <a:solidFill>
                  <a:srgbClr val="000000"/>
                </a:solidFill>
                <a:latin typeface="CamingoCode Bold"/>
                <a:ea typeface="CamingoCode Bold"/>
                <a:cs typeface="CamingoCode Bold"/>
                <a:sym typeface="CamingoCode Bold"/>
              </a:rPr>
              <a:t>: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267F99"/>
                </a:solidFill>
              </a:rPr>
              <a:t>str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0000"/>
                </a:solidFill>
                <a:latin typeface="CamingoCode Bold"/>
                <a:ea typeface="CamingoCode Bold"/>
                <a:cs typeface="CamingoCode Bold"/>
                <a:sym typeface="CamingoCode Bold"/>
              </a:rPr>
              <a:t>=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latin typeface="CamingoCode Bold"/>
                <a:ea typeface="CamingoCode Bold"/>
                <a:cs typeface="CamingoCode Bold"/>
                <a:sym typeface="CamingoCode Bold"/>
              </a:rPr>
              <a:t>'</a:t>
            </a:r>
            <a:r>
              <a:t>Welcome to Python!</a:t>
            </a:r>
            <a:r>
              <a:rPr>
                <a:latin typeface="CamingoCode Bold"/>
                <a:ea typeface="CamingoCode Bold"/>
                <a:cs typeface="CamingoCode Bold"/>
                <a:sym typeface="CamingoCode Bold"/>
              </a:rPr>
              <a:t>'</a:t>
            </a:r>
            <a:endParaRPr>
              <a:solidFill>
                <a:srgbClr val="000000"/>
              </a:solidFill>
            </a:endParaRPr>
          </a:p>
          <a:p>
            <a:pPr>
              <a:lnSpc>
                <a:spcPts val="3800"/>
              </a:lnSpc>
              <a:defRPr sz="1600">
                <a:latin typeface="CamingoCode Regular"/>
                <a:ea typeface="CamingoCode Regular"/>
                <a:cs typeface="CamingoCode Regular"/>
                <a:sym typeface="CamingoCode Regular"/>
              </a:defRPr>
            </a:pPr>
            <a:r>
              <a:rPr>
                <a:solidFill>
                  <a:srgbClr val="795E26"/>
                </a:solidFill>
              </a:rPr>
              <a:t>print</a:t>
            </a:r>
            <a:r>
              <a:t>(msg)</a:t>
            </a:r>
          </a:p>
          <a:p>
            <a:pPr>
              <a:lnSpc>
                <a:spcPts val="3800"/>
              </a:lnSpc>
              <a:defRPr sz="1600">
                <a:latin typeface="CamingoCode Regular"/>
                <a:ea typeface="CamingoCode Regular"/>
                <a:cs typeface="CamingoCode Regular"/>
                <a:sym typeface="CamingoCode Regular"/>
              </a:defRPr>
            </a:pPr>
            <a:endParaRPr/>
          </a:p>
          <a:p>
            <a:pPr>
              <a:lnSpc>
                <a:spcPts val="3800"/>
              </a:lnSpc>
              <a:defRPr sz="1600">
                <a:latin typeface="CamingoCode Regular"/>
                <a:ea typeface="CamingoCode Regular"/>
                <a:cs typeface="CamingoCode Regular"/>
                <a:sym typeface="CamingoCode Regular"/>
              </a:defRPr>
            </a:pPr>
            <a:r>
              <a:t>msg </a:t>
            </a:r>
            <a:r>
              <a:rPr>
                <a:latin typeface="CamingoCode Bold"/>
                <a:ea typeface="CamingoCode Bold"/>
                <a:cs typeface="CamingoCode Bold"/>
                <a:sym typeface="CamingoCode Bold"/>
              </a:rPr>
              <a:t>=</a:t>
            </a:r>
            <a:r>
              <a:t> </a:t>
            </a:r>
            <a:r>
              <a:rPr>
                <a:solidFill>
                  <a:srgbClr val="098658"/>
                </a:solidFill>
                <a:latin typeface="CamingoCode Bold"/>
                <a:ea typeface="CamingoCode Bold"/>
                <a:cs typeface="CamingoCode Bold"/>
                <a:sym typeface="CamingoCode Bold"/>
              </a:rPr>
              <a:t>5</a:t>
            </a:r>
          </a:p>
          <a:p>
            <a:pPr>
              <a:lnSpc>
                <a:spcPts val="3800"/>
              </a:lnSpc>
              <a:defRPr sz="1600">
                <a:latin typeface="CamingoCode Regular"/>
                <a:ea typeface="CamingoCode Regular"/>
                <a:cs typeface="CamingoCode Regular"/>
                <a:sym typeface="CamingoCode Regular"/>
              </a:defRPr>
            </a:pPr>
            <a:endParaRPr>
              <a:solidFill>
                <a:srgbClr val="098658"/>
              </a:solidFill>
              <a:latin typeface="CamingoCode Bold"/>
              <a:ea typeface="CamingoCode Bold"/>
              <a:cs typeface="CamingoCode Bold"/>
              <a:sym typeface="CamingoCode Bold"/>
            </a:endParaRPr>
          </a:p>
        </p:txBody>
      </p:sp>
      <p:sp>
        <p:nvSpPr>
          <p:cNvPr id="157" name="Les types vous manquent? Annotez vos variables"/>
          <p:cNvSpPr txBox="1"/>
          <p:nvPr/>
        </p:nvSpPr>
        <p:spPr>
          <a:xfrm>
            <a:off x="6125897" y="3536144"/>
            <a:ext cx="4855777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i="1"/>
            </a:lvl1pPr>
          </a:lstStyle>
          <a:p>
            <a:r>
              <a:t>Les types vous manquent? Annotez vos variables</a:t>
            </a:r>
          </a:p>
        </p:txBody>
      </p:sp>
      <p:sp>
        <p:nvSpPr>
          <p:cNvPr id="158" name="Ceci est noté ensuite comme erreur par le linter (mypy). Mais le fichier reste exécutable"/>
          <p:cNvSpPr txBox="1"/>
          <p:nvPr/>
        </p:nvSpPr>
        <p:spPr>
          <a:xfrm>
            <a:off x="6125897" y="4069370"/>
            <a:ext cx="4855777" cy="625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i="1"/>
            </a:lvl1pPr>
          </a:lstStyle>
          <a:p>
            <a:r>
              <a:t>Ceci est noté ensuite comme erreur par le linter (mypy). Mais le fichier reste exécutable</a:t>
            </a:r>
          </a:p>
        </p:txBody>
      </p:sp>
      <p:sp>
        <p:nvSpPr>
          <p:cNvPr id="159" name="Quelques types de base: int, float, str, bool"/>
          <p:cNvSpPr txBox="1"/>
          <p:nvPr/>
        </p:nvSpPr>
        <p:spPr>
          <a:xfrm>
            <a:off x="6125897" y="4894696"/>
            <a:ext cx="4855777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i="1"/>
            </a:pPr>
            <a:r>
              <a:t>Quelques types de base: </a:t>
            </a:r>
            <a:r>
              <a:rPr i="0"/>
              <a:t>int, float, str, bool</a:t>
            </a:r>
          </a:p>
        </p:txBody>
      </p:sp>
      <p:sp>
        <p:nvSpPr>
          <p:cNvPr id="160" name="print(f&quot;{msg=}, {line=}&quot;)…"/>
          <p:cNvSpPr txBox="1"/>
          <p:nvPr/>
        </p:nvSpPr>
        <p:spPr>
          <a:xfrm>
            <a:off x="838199" y="5455897"/>
            <a:ext cx="2898141" cy="891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lnSpc>
                <a:spcPts val="3800"/>
              </a:lnSpc>
              <a:defRPr sz="1600">
                <a:solidFill>
                  <a:srgbClr val="795E26"/>
                </a:solidFill>
                <a:latin typeface="CamingoCode Regular"/>
                <a:ea typeface="CamingoCode Regular"/>
                <a:cs typeface="CamingoCode Regular"/>
                <a:sym typeface="CamingoCode Regular"/>
              </a:defRPr>
            </a:pPr>
            <a:r>
              <a:t>print</a:t>
            </a:r>
            <a:r>
              <a:rPr>
                <a:solidFill>
                  <a:srgbClr val="000000"/>
                </a:solidFill>
              </a:rPr>
              <a:t>(</a:t>
            </a:r>
            <a:r>
              <a:rPr>
                <a:solidFill>
                  <a:srgbClr val="0000FF"/>
                </a:solidFill>
                <a:latin typeface="CamingoCode Bold"/>
                <a:ea typeface="CamingoCode Bold"/>
                <a:cs typeface="CamingoCode Bold"/>
                <a:sym typeface="CamingoCode Bold"/>
              </a:rPr>
              <a:t>f</a:t>
            </a:r>
            <a:r>
              <a:rPr>
                <a:solidFill>
                  <a:srgbClr val="A31515"/>
                </a:solidFill>
                <a:latin typeface="CamingoCode Bold"/>
                <a:ea typeface="CamingoCode Bold"/>
                <a:cs typeface="CamingoCode Bold"/>
                <a:sym typeface="CamingoCode Bold"/>
              </a:rPr>
              <a:t>"</a:t>
            </a:r>
            <a:r>
              <a:rPr>
                <a:solidFill>
                  <a:srgbClr val="0000FF"/>
                </a:solidFill>
                <a:latin typeface="CamingoCode Bold"/>
                <a:ea typeface="CamingoCode Bold"/>
                <a:cs typeface="CamingoCode Bold"/>
                <a:sym typeface="CamingoCode Bold"/>
              </a:rPr>
              <a:t>{</a:t>
            </a:r>
            <a:r>
              <a:rPr>
                <a:solidFill>
                  <a:srgbClr val="000000"/>
                </a:solidFill>
              </a:rPr>
              <a:t>msg</a:t>
            </a:r>
            <a:r>
              <a:rPr>
                <a:solidFill>
                  <a:srgbClr val="0000FF"/>
                </a:solidFill>
                <a:latin typeface="CamingoCode Bold"/>
                <a:ea typeface="CamingoCode Bold"/>
                <a:cs typeface="CamingoCode Bold"/>
                <a:sym typeface="CamingoCode Bold"/>
              </a:rPr>
              <a:t>=}</a:t>
            </a:r>
            <a:r>
              <a:rPr>
                <a:solidFill>
                  <a:srgbClr val="A31515"/>
                </a:solidFill>
                <a:latin typeface="CamingoCode Bold"/>
                <a:ea typeface="CamingoCode Bold"/>
                <a:cs typeface="CamingoCode Bold"/>
                <a:sym typeface="CamingoCode Bold"/>
              </a:rPr>
              <a:t>, </a:t>
            </a:r>
            <a:r>
              <a:rPr>
                <a:solidFill>
                  <a:srgbClr val="0000FF"/>
                </a:solidFill>
                <a:latin typeface="CamingoCode Bold"/>
                <a:ea typeface="CamingoCode Bold"/>
                <a:cs typeface="CamingoCode Bold"/>
                <a:sym typeface="CamingoCode Bold"/>
              </a:rPr>
              <a:t>{</a:t>
            </a:r>
            <a:r>
              <a:rPr>
                <a:solidFill>
                  <a:srgbClr val="000000"/>
                </a:solidFill>
              </a:rPr>
              <a:t>line</a:t>
            </a:r>
            <a:r>
              <a:rPr>
                <a:solidFill>
                  <a:srgbClr val="0000FF"/>
                </a:solidFill>
                <a:latin typeface="CamingoCode Bold"/>
                <a:ea typeface="CamingoCode Bold"/>
                <a:cs typeface="CamingoCode Bold"/>
                <a:sym typeface="CamingoCode Bold"/>
              </a:rPr>
              <a:t>=}</a:t>
            </a:r>
            <a:r>
              <a:rPr>
                <a:solidFill>
                  <a:srgbClr val="A31515"/>
                </a:solidFill>
                <a:latin typeface="CamingoCode Bold"/>
                <a:ea typeface="CamingoCode Bold"/>
                <a:cs typeface="CamingoCode Bold"/>
                <a:sym typeface="CamingoCode Bold"/>
              </a:rPr>
              <a:t>"</a:t>
            </a:r>
            <a:r>
              <a:rPr>
                <a:solidFill>
                  <a:srgbClr val="000000"/>
                </a:solidFill>
              </a:rPr>
              <a:t>)</a:t>
            </a:r>
          </a:p>
          <a:p>
            <a:pPr>
              <a:lnSpc>
                <a:spcPts val="3800"/>
              </a:lnSpc>
              <a:defRPr sz="1600">
                <a:solidFill>
                  <a:srgbClr val="795E26"/>
                </a:solidFill>
                <a:latin typeface="CamingoCode Regular"/>
                <a:ea typeface="CamingoCode Regular"/>
                <a:cs typeface="CamingoCode Regular"/>
                <a:sym typeface="CamingoCode Regular"/>
              </a:defRPr>
            </a:pPr>
            <a:r>
              <a:t>print</a:t>
            </a:r>
            <a:r>
              <a:rPr>
                <a:solidFill>
                  <a:srgbClr val="000000"/>
                </a:solidFill>
              </a:rPr>
              <a:t>(</a:t>
            </a:r>
            <a:r>
              <a:rPr>
                <a:solidFill>
                  <a:srgbClr val="0000FF"/>
                </a:solidFill>
                <a:latin typeface="CamingoCode Bold"/>
                <a:ea typeface="CamingoCode Bold"/>
                <a:cs typeface="CamingoCode Bold"/>
                <a:sym typeface="CamingoCode Bold"/>
              </a:rPr>
              <a:t>f</a:t>
            </a:r>
            <a:r>
              <a:rPr>
                <a:solidFill>
                  <a:srgbClr val="A31515"/>
                </a:solidFill>
                <a:latin typeface="CamingoCode Bold"/>
                <a:ea typeface="CamingoCode Bold"/>
                <a:cs typeface="CamingoCode Bold"/>
                <a:sym typeface="CamingoCode Bold"/>
              </a:rPr>
              <a:t>"</a:t>
            </a:r>
            <a:r>
              <a:rPr>
                <a:solidFill>
                  <a:srgbClr val="0000FF"/>
                </a:solidFill>
                <a:latin typeface="CamingoCode Bold"/>
                <a:ea typeface="CamingoCode Bold"/>
                <a:cs typeface="CamingoCode Bold"/>
                <a:sym typeface="CamingoCode Bold"/>
              </a:rPr>
              <a:t>{</a:t>
            </a:r>
            <a:r>
              <a:rPr>
                <a:solidFill>
                  <a:srgbClr val="000000"/>
                </a:solidFill>
              </a:rPr>
              <a:t>msg</a:t>
            </a:r>
            <a:r>
              <a:rPr>
                <a:solidFill>
                  <a:srgbClr val="0000FF"/>
                </a:solidFill>
                <a:latin typeface="CamingoCode Bold"/>
                <a:ea typeface="CamingoCode Bold"/>
                <a:cs typeface="CamingoCode Bold"/>
                <a:sym typeface="CamingoCode Bold"/>
              </a:rPr>
              <a:t>:10}</a:t>
            </a:r>
            <a:r>
              <a:rPr>
                <a:solidFill>
                  <a:srgbClr val="A31515"/>
                </a:solidFill>
                <a:latin typeface="CamingoCode Bold"/>
                <a:ea typeface="CamingoCode Bold"/>
                <a:cs typeface="CamingoCode Bold"/>
                <a:sym typeface="CamingoCode Bold"/>
              </a:rPr>
              <a:t>"</a:t>
            </a:r>
            <a:r>
              <a:rPr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161" name="Les f-strings, plus puissants qu’il n’y paraît! Possible de changer/formater l’output [Lien]"/>
          <p:cNvSpPr txBox="1"/>
          <p:nvPr/>
        </p:nvSpPr>
        <p:spPr>
          <a:xfrm>
            <a:off x="6125897" y="5501704"/>
            <a:ext cx="5947733" cy="625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i="1"/>
            </a:pPr>
            <a:r>
              <a:t>Les f-strings, plus puissants qu’il n’y paraît! Possible de changer/formater l’output [</a:t>
            </a: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2"/>
              </a:rPr>
              <a:t>Lien</a:t>
            </a:r>
            <a:r>
              <a:t>]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" grpId="1" animBg="1" advAuto="0"/>
      <p:bldP spid="154" grpId="2" animBg="1" advAuto="0"/>
      <p:bldP spid="155" grpId="3" animBg="1" advAuto="0"/>
      <p:bldP spid="156" grpId="4" animBg="1" advAuto="0"/>
      <p:bldP spid="157" grpId="5" animBg="1" advAuto="0"/>
      <p:bldP spid="158" grpId="6" animBg="1" advAuto="0"/>
      <p:bldP spid="159" grpId="7" animBg="1" advAuto="0"/>
      <p:bldP spid="160" grpId="8" animBg="1" advAuto="0"/>
      <p:bldP spid="161" grpId="9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Les bases — boucles, range</a:t>
            </a:r>
          </a:p>
        </p:txBody>
      </p:sp>
      <p:sp>
        <p:nvSpPr>
          <p:cNvPr id="164" name="Slide Number Placeholder 5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18</a:t>
            </a:fld>
            <a:endParaRPr/>
          </a:p>
        </p:txBody>
      </p:sp>
      <p:sp>
        <p:nvSpPr>
          <p:cNvPr id="165" name="Boucle while, test répété d’une condition"/>
          <p:cNvSpPr txBox="1"/>
          <p:nvPr/>
        </p:nvSpPr>
        <p:spPr>
          <a:xfrm>
            <a:off x="5313097" y="1244670"/>
            <a:ext cx="4324411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i="1"/>
            </a:pPr>
            <a:r>
              <a:t>Boucle </a:t>
            </a:r>
            <a:r>
              <a:rPr i="0"/>
              <a:t>while</a:t>
            </a:r>
            <a:r>
              <a:t>, test répété d’une condition</a:t>
            </a:r>
          </a:p>
        </p:txBody>
      </p:sp>
      <p:sp>
        <p:nvSpPr>
          <p:cNvPr id="166" name="i = 0…"/>
          <p:cNvSpPr txBox="1"/>
          <p:nvPr/>
        </p:nvSpPr>
        <p:spPr>
          <a:xfrm>
            <a:off x="838199" y="1244670"/>
            <a:ext cx="2004061" cy="1158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lnSpc>
                <a:spcPts val="3800"/>
              </a:lnSpc>
              <a:defRPr sz="1600">
                <a:latin typeface="CamingoCode Regular"/>
                <a:ea typeface="CamingoCode Regular"/>
                <a:cs typeface="CamingoCode Regular"/>
                <a:sym typeface="CamingoCode Regular"/>
              </a:defRPr>
            </a:pPr>
            <a:r>
              <a:t>i </a:t>
            </a:r>
            <a:r>
              <a:rPr>
                <a:latin typeface="CamingoCode Bold"/>
                <a:ea typeface="CamingoCode Bold"/>
                <a:cs typeface="CamingoCode Bold"/>
                <a:sym typeface="CamingoCode Bold"/>
              </a:rPr>
              <a:t>=</a:t>
            </a:r>
            <a:r>
              <a:t> </a:t>
            </a:r>
            <a:r>
              <a:rPr>
                <a:solidFill>
                  <a:srgbClr val="098658"/>
                </a:solidFill>
                <a:latin typeface="CamingoCode Bold"/>
                <a:ea typeface="CamingoCode Bold"/>
                <a:cs typeface="CamingoCode Bold"/>
                <a:sym typeface="CamingoCode Bold"/>
              </a:rPr>
              <a:t>0</a:t>
            </a:r>
          </a:p>
          <a:p>
            <a:pPr>
              <a:lnSpc>
                <a:spcPts val="3800"/>
              </a:lnSpc>
              <a:defRPr sz="1600">
                <a:solidFill>
                  <a:srgbClr val="AF00DB"/>
                </a:solidFill>
                <a:latin typeface="CamingoCode Bold"/>
                <a:ea typeface="CamingoCode Bold"/>
                <a:cs typeface="CamingoCode Bold"/>
                <a:sym typeface="CamingoCode Bold"/>
              </a:defRPr>
            </a:pPr>
            <a:r>
              <a:t>while</a:t>
            </a:r>
            <a:r>
              <a:rPr>
                <a:solidFill>
                  <a:srgbClr val="000000"/>
                </a:solidFill>
                <a:latin typeface="CamingoCode Regular"/>
                <a:ea typeface="CamingoCode Regular"/>
                <a:cs typeface="CamingoCode Regular"/>
                <a:sym typeface="CamingoCode Regular"/>
              </a:rPr>
              <a:t> i </a:t>
            </a:r>
            <a:r>
              <a:rPr>
                <a:solidFill>
                  <a:srgbClr val="000000"/>
                </a:solidFill>
              </a:rPr>
              <a:t>&lt;</a:t>
            </a:r>
            <a:r>
              <a:rPr>
                <a:solidFill>
                  <a:srgbClr val="000000"/>
                </a:solidFill>
                <a:latin typeface="CamingoCode Regular"/>
                <a:ea typeface="CamingoCode Regular"/>
                <a:cs typeface="CamingoCode Regular"/>
                <a:sym typeface="CamingoCode Regular"/>
              </a:rPr>
              <a:t> </a:t>
            </a:r>
            <a:r>
              <a:rPr>
                <a:solidFill>
                  <a:srgbClr val="098658"/>
                </a:solidFill>
              </a:rPr>
              <a:t>10</a:t>
            </a:r>
            <a:r>
              <a:rPr>
                <a:solidFill>
                  <a:srgbClr val="000000"/>
                </a:solidFill>
              </a:rPr>
              <a:t>:</a:t>
            </a:r>
            <a:endParaRPr>
              <a:solidFill>
                <a:srgbClr val="000000"/>
              </a:solidFill>
              <a:latin typeface="CamingoCode Regular"/>
              <a:ea typeface="CamingoCode Regular"/>
              <a:cs typeface="CamingoCode Regular"/>
              <a:sym typeface="CamingoCode Regular"/>
            </a:endParaRPr>
          </a:p>
          <a:p>
            <a:pPr>
              <a:lnSpc>
                <a:spcPts val="3800"/>
              </a:lnSpc>
              <a:defRPr sz="1600">
                <a:latin typeface="CamingoCode Regular"/>
                <a:ea typeface="CamingoCode Regular"/>
                <a:cs typeface="CamingoCode Regular"/>
                <a:sym typeface="CamingoCode Regular"/>
              </a:defRPr>
            </a:pPr>
            <a:r>
              <a:t>    </a:t>
            </a:r>
            <a:r>
              <a:rPr>
                <a:solidFill>
                  <a:srgbClr val="795E26"/>
                </a:solidFill>
              </a:rPr>
              <a:t>print</a:t>
            </a:r>
            <a:r>
              <a:t>(i </a:t>
            </a:r>
            <a:r>
              <a:rPr>
                <a:latin typeface="CamingoCode Bold"/>
                <a:ea typeface="CamingoCode Bold"/>
                <a:cs typeface="CamingoCode Bold"/>
                <a:sym typeface="CamingoCode Bold"/>
              </a:rPr>
              <a:t>**</a:t>
            </a:r>
            <a:r>
              <a:t> </a:t>
            </a:r>
            <a:r>
              <a:rPr>
                <a:solidFill>
                  <a:srgbClr val="098658"/>
                </a:solidFill>
                <a:latin typeface="CamingoCode Bold"/>
                <a:ea typeface="CamingoCode Bold"/>
                <a:cs typeface="CamingoCode Bold"/>
                <a:sym typeface="CamingoCode Bold"/>
              </a:rPr>
              <a:t>2</a:t>
            </a:r>
            <a:r>
              <a:t>)</a:t>
            </a:r>
          </a:p>
          <a:p>
            <a:pPr>
              <a:lnSpc>
                <a:spcPts val="3800"/>
              </a:lnSpc>
              <a:defRPr sz="1600">
                <a:latin typeface="CamingoCode Regular"/>
                <a:ea typeface="CamingoCode Regular"/>
                <a:cs typeface="CamingoCode Regular"/>
                <a:sym typeface="CamingoCode Regular"/>
              </a:defRPr>
            </a:pPr>
            <a:r>
              <a:t>    i </a:t>
            </a:r>
            <a:r>
              <a:rPr>
                <a:latin typeface="CamingoCode Bold"/>
                <a:ea typeface="CamingoCode Bold"/>
                <a:cs typeface="CamingoCode Bold"/>
                <a:sym typeface="CamingoCode Bold"/>
              </a:rPr>
              <a:t>+=</a:t>
            </a:r>
            <a:r>
              <a:t> </a:t>
            </a:r>
            <a:r>
              <a:rPr>
                <a:solidFill>
                  <a:srgbClr val="098658"/>
                </a:solidFill>
                <a:latin typeface="CamingoCode Bold"/>
                <a:ea typeface="CamingoCode Bold"/>
                <a:cs typeface="CamingoCode Bold"/>
                <a:sym typeface="CamingoCode Bold"/>
              </a:rPr>
              <a:t>1</a:t>
            </a:r>
          </a:p>
        </p:txBody>
      </p:sp>
      <p:sp>
        <p:nvSpPr>
          <p:cNvPr id="167" name="Même principe qu’avec le if, avec le deux-points et l'indentation"/>
          <p:cNvSpPr txBox="1"/>
          <p:nvPr/>
        </p:nvSpPr>
        <p:spPr>
          <a:xfrm>
            <a:off x="5313097" y="1701870"/>
            <a:ext cx="6259275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i="1"/>
            </a:pPr>
            <a:r>
              <a:t>Même principe qu’avec le </a:t>
            </a:r>
            <a:r>
              <a:rPr i="0"/>
              <a:t>if, </a:t>
            </a:r>
            <a:r>
              <a:t>avec le deux-points et l'indentation</a:t>
            </a:r>
          </a:p>
        </p:txBody>
      </p:sp>
      <p:sp>
        <p:nvSpPr>
          <p:cNvPr id="168" name="** pour exponentiation, i += 1 pour incrémentation…"/>
          <p:cNvSpPr txBox="1"/>
          <p:nvPr/>
        </p:nvSpPr>
        <p:spPr>
          <a:xfrm>
            <a:off x="5313097" y="2159070"/>
            <a:ext cx="6259275" cy="625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i="1"/>
            </a:pPr>
            <a:r>
              <a:rPr i="0"/>
              <a:t>** </a:t>
            </a:r>
            <a:r>
              <a:t>pour exponentiation, </a:t>
            </a:r>
            <a:r>
              <a:rPr i="0"/>
              <a:t>i += 1</a:t>
            </a:r>
            <a:r>
              <a:t> pour incrémentation</a:t>
            </a:r>
          </a:p>
          <a:p>
            <a:pPr>
              <a:defRPr i="1"/>
            </a:pPr>
            <a:r>
              <a:t>(</a:t>
            </a:r>
            <a:r>
              <a:rPr i="0"/>
              <a:t>i++</a:t>
            </a:r>
            <a:r>
              <a:t> n’existe pas)</a:t>
            </a:r>
          </a:p>
        </p:txBody>
      </p:sp>
      <p:sp>
        <p:nvSpPr>
          <p:cNvPr id="169" name="for-in avec un range: pour itérer facilement de manière concise"/>
          <p:cNvSpPr txBox="1"/>
          <p:nvPr/>
        </p:nvSpPr>
        <p:spPr>
          <a:xfrm>
            <a:off x="5313097" y="3520683"/>
            <a:ext cx="6259275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i="1"/>
            </a:pPr>
            <a:r>
              <a:rPr i="0"/>
              <a:t>for-in </a:t>
            </a:r>
            <a:r>
              <a:t>avec</a:t>
            </a:r>
            <a:r>
              <a:rPr i="0"/>
              <a:t> </a:t>
            </a:r>
            <a:r>
              <a:t>un</a:t>
            </a:r>
            <a:r>
              <a:rPr i="0"/>
              <a:t> range: </a:t>
            </a:r>
            <a:r>
              <a:t>pour itérer facilement de manière concise</a:t>
            </a:r>
          </a:p>
        </p:txBody>
      </p:sp>
      <p:sp>
        <p:nvSpPr>
          <p:cNvPr id="170" name="Résultat: affiche les carrés de 0 à 81"/>
          <p:cNvSpPr txBox="1"/>
          <p:nvPr/>
        </p:nvSpPr>
        <p:spPr>
          <a:xfrm>
            <a:off x="5313097" y="2908370"/>
            <a:ext cx="6259275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i="1"/>
            </a:lvl1pPr>
          </a:lstStyle>
          <a:p>
            <a:r>
              <a:t>Résultat: affiche les carrés de 0 à 81</a:t>
            </a:r>
          </a:p>
        </p:txBody>
      </p:sp>
      <p:sp>
        <p:nvSpPr>
          <p:cNvPr id="171" name="for i in range(10):…"/>
          <p:cNvSpPr txBox="1"/>
          <p:nvPr/>
        </p:nvSpPr>
        <p:spPr>
          <a:xfrm>
            <a:off x="838200" y="3241457"/>
            <a:ext cx="2227580" cy="891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lnSpc>
                <a:spcPts val="3800"/>
              </a:lnSpc>
              <a:defRPr sz="1600">
                <a:solidFill>
                  <a:srgbClr val="795E26"/>
                </a:solidFill>
                <a:latin typeface="CamingoCode Regular"/>
                <a:ea typeface="CamingoCode Regular"/>
                <a:cs typeface="CamingoCode Regular"/>
                <a:sym typeface="CamingoCode Regular"/>
              </a:defRPr>
            </a:pPr>
            <a:r>
              <a:rPr>
                <a:solidFill>
                  <a:srgbClr val="AF00DB"/>
                </a:solidFill>
                <a:latin typeface="CamingoCode Bold"/>
                <a:ea typeface="CamingoCode Bold"/>
                <a:cs typeface="CamingoCode Bold"/>
                <a:sym typeface="CamingoCode Bold"/>
              </a:rPr>
              <a:t>for</a:t>
            </a:r>
            <a:r>
              <a:rPr>
                <a:solidFill>
                  <a:srgbClr val="000000"/>
                </a:solidFill>
              </a:rPr>
              <a:t> i </a:t>
            </a:r>
            <a:r>
              <a:rPr>
                <a:solidFill>
                  <a:srgbClr val="AF00DB"/>
                </a:solidFill>
                <a:latin typeface="CamingoCode Bold"/>
                <a:ea typeface="CamingoCode Bold"/>
                <a:cs typeface="CamingoCode Bold"/>
                <a:sym typeface="CamingoCode Bold"/>
              </a:rPr>
              <a:t>in</a:t>
            </a:r>
            <a:r>
              <a:rPr>
                <a:solidFill>
                  <a:srgbClr val="000000"/>
                </a:solidFill>
              </a:rPr>
              <a:t> </a:t>
            </a:r>
            <a:r>
              <a:t>range</a:t>
            </a:r>
            <a:r>
              <a:rPr>
                <a:solidFill>
                  <a:srgbClr val="000000"/>
                </a:solidFill>
              </a:rPr>
              <a:t>(</a:t>
            </a:r>
            <a:r>
              <a:rPr>
                <a:solidFill>
                  <a:srgbClr val="098658"/>
                </a:solidFill>
                <a:latin typeface="CamingoCode Bold"/>
                <a:ea typeface="CamingoCode Bold"/>
                <a:cs typeface="CamingoCode Bold"/>
                <a:sym typeface="CamingoCode Bold"/>
              </a:rPr>
              <a:t>10</a:t>
            </a:r>
            <a:r>
              <a:rPr>
                <a:solidFill>
                  <a:srgbClr val="000000"/>
                </a:solidFill>
              </a:rPr>
              <a:t>)</a:t>
            </a:r>
            <a:r>
              <a:rPr>
                <a:solidFill>
                  <a:srgbClr val="000000"/>
                </a:solidFill>
                <a:latin typeface="CamingoCode Bold"/>
                <a:ea typeface="CamingoCode Bold"/>
                <a:cs typeface="CamingoCode Bold"/>
                <a:sym typeface="CamingoCode Bold"/>
              </a:rPr>
              <a:t>:</a:t>
            </a:r>
            <a:endParaRPr>
              <a:solidFill>
                <a:srgbClr val="000000"/>
              </a:solidFill>
            </a:endParaRPr>
          </a:p>
          <a:p>
            <a:pPr>
              <a:lnSpc>
                <a:spcPts val="3800"/>
              </a:lnSpc>
              <a:defRPr sz="1600">
                <a:latin typeface="CamingoCode Regular"/>
                <a:ea typeface="CamingoCode Regular"/>
                <a:cs typeface="CamingoCode Regular"/>
                <a:sym typeface="CamingoCode Regular"/>
              </a:defRPr>
            </a:pPr>
            <a:r>
              <a:t>    </a:t>
            </a:r>
            <a:r>
              <a:rPr>
                <a:solidFill>
                  <a:srgbClr val="795E26"/>
                </a:solidFill>
              </a:rPr>
              <a:t>print</a:t>
            </a:r>
            <a:r>
              <a:t>(i </a:t>
            </a:r>
            <a:r>
              <a:rPr>
                <a:latin typeface="CamingoCode Bold"/>
                <a:ea typeface="CamingoCode Bold"/>
                <a:cs typeface="CamingoCode Bold"/>
                <a:sym typeface="CamingoCode Bold"/>
              </a:rPr>
              <a:t>**</a:t>
            </a:r>
            <a:r>
              <a:t> </a:t>
            </a:r>
            <a:r>
              <a:rPr>
                <a:solidFill>
                  <a:srgbClr val="098658"/>
                </a:solidFill>
                <a:latin typeface="CamingoCode Bold"/>
                <a:ea typeface="CamingoCode Bold"/>
                <a:cs typeface="CamingoCode Bold"/>
                <a:sym typeface="CamingoCode Bold"/>
              </a:rPr>
              <a:t>2</a:t>
            </a:r>
            <a:r>
              <a:t>)</a:t>
            </a:r>
          </a:p>
        </p:txBody>
      </p:sp>
      <p:sp>
        <p:nvSpPr>
          <p:cNvPr id="172" name="range(0, 10)…"/>
          <p:cNvSpPr txBox="1"/>
          <p:nvPr/>
        </p:nvSpPr>
        <p:spPr>
          <a:xfrm>
            <a:off x="838200" y="4096508"/>
            <a:ext cx="1892300" cy="1958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lnSpc>
                <a:spcPts val="3800"/>
              </a:lnSpc>
              <a:defRPr sz="1600">
                <a:solidFill>
                  <a:srgbClr val="795E26"/>
                </a:solidFill>
                <a:latin typeface="CamingoCode Regular"/>
                <a:ea typeface="CamingoCode Regular"/>
                <a:cs typeface="CamingoCode Regular"/>
                <a:sym typeface="CamingoCode Regular"/>
              </a:defRPr>
            </a:pPr>
            <a:r>
              <a:t>range</a:t>
            </a:r>
            <a:r>
              <a:rPr>
                <a:solidFill>
                  <a:srgbClr val="000000"/>
                </a:solidFill>
              </a:rPr>
              <a:t>(</a:t>
            </a:r>
            <a:r>
              <a:rPr>
                <a:solidFill>
                  <a:srgbClr val="098658"/>
                </a:solidFill>
                <a:latin typeface="CamingoCode Bold"/>
                <a:ea typeface="CamingoCode Bold"/>
                <a:cs typeface="CamingoCode Bold"/>
                <a:sym typeface="CamingoCode Bold"/>
              </a:rPr>
              <a:t>0</a:t>
            </a:r>
            <a:r>
              <a:rPr>
                <a:solidFill>
                  <a:srgbClr val="000000"/>
                </a:solidFill>
                <a:latin typeface="CamingoCode Bold"/>
                <a:ea typeface="CamingoCode Bold"/>
                <a:cs typeface="CamingoCode Bold"/>
                <a:sym typeface="CamingoCode Bold"/>
              </a:rPr>
              <a:t>,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98658"/>
                </a:solidFill>
                <a:latin typeface="CamingoCode Bold"/>
                <a:ea typeface="CamingoCode Bold"/>
                <a:cs typeface="CamingoCode Bold"/>
                <a:sym typeface="CamingoCode Bold"/>
              </a:rPr>
              <a:t>10</a:t>
            </a:r>
            <a:r>
              <a:rPr>
                <a:solidFill>
                  <a:srgbClr val="000000"/>
                </a:solidFill>
              </a:rPr>
              <a:t>)</a:t>
            </a:r>
          </a:p>
          <a:p>
            <a:pPr>
              <a:lnSpc>
                <a:spcPts val="3800"/>
              </a:lnSpc>
              <a:defRPr sz="1600">
                <a:latin typeface="CamingoCode Regular"/>
                <a:ea typeface="CamingoCode Regular"/>
                <a:cs typeface="CamingoCode Regular"/>
                <a:sym typeface="CamingoCode Regular"/>
              </a:defRPr>
            </a:pPr>
            <a:endParaRPr>
              <a:solidFill>
                <a:srgbClr val="000000"/>
              </a:solidFill>
            </a:endParaRPr>
          </a:p>
          <a:p>
            <a:pPr>
              <a:lnSpc>
                <a:spcPts val="3800"/>
              </a:lnSpc>
              <a:defRPr sz="1600">
                <a:solidFill>
                  <a:srgbClr val="795E26"/>
                </a:solidFill>
                <a:latin typeface="CamingoCode Regular"/>
                <a:ea typeface="CamingoCode Regular"/>
                <a:cs typeface="CamingoCode Regular"/>
                <a:sym typeface="CamingoCode Regular"/>
              </a:defRPr>
            </a:pPr>
            <a:r>
              <a:t>range</a:t>
            </a:r>
            <a:r>
              <a:rPr>
                <a:solidFill>
                  <a:srgbClr val="000000"/>
                </a:solidFill>
              </a:rPr>
              <a:t>(</a:t>
            </a:r>
            <a:r>
              <a:rPr>
                <a:solidFill>
                  <a:srgbClr val="098658"/>
                </a:solidFill>
                <a:latin typeface="CamingoCode Bold"/>
                <a:ea typeface="CamingoCode Bold"/>
                <a:cs typeface="CamingoCode Bold"/>
                <a:sym typeface="CamingoCode Bold"/>
              </a:rPr>
              <a:t>1</a:t>
            </a:r>
            <a:r>
              <a:rPr>
                <a:solidFill>
                  <a:srgbClr val="000000"/>
                </a:solidFill>
                <a:latin typeface="CamingoCode Bold"/>
                <a:ea typeface="CamingoCode Bold"/>
                <a:cs typeface="CamingoCode Bold"/>
                <a:sym typeface="CamingoCode Bold"/>
              </a:rPr>
              <a:t>,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98658"/>
                </a:solidFill>
                <a:latin typeface="CamingoCode Bold"/>
                <a:ea typeface="CamingoCode Bold"/>
                <a:cs typeface="CamingoCode Bold"/>
                <a:sym typeface="CamingoCode Bold"/>
              </a:rPr>
              <a:t>10</a:t>
            </a:r>
            <a:r>
              <a:rPr>
                <a:solidFill>
                  <a:srgbClr val="000000"/>
                </a:solidFill>
              </a:rPr>
              <a:t>)</a:t>
            </a:r>
          </a:p>
          <a:p>
            <a:pPr>
              <a:lnSpc>
                <a:spcPts val="3800"/>
              </a:lnSpc>
              <a:defRPr sz="1600">
                <a:latin typeface="CamingoCode Regular"/>
                <a:ea typeface="CamingoCode Regular"/>
                <a:cs typeface="CamingoCode Regular"/>
                <a:sym typeface="CamingoCode Regular"/>
              </a:defRPr>
            </a:pPr>
            <a:endParaRPr>
              <a:solidFill>
                <a:srgbClr val="000000"/>
              </a:solidFill>
            </a:endParaRPr>
          </a:p>
          <a:p>
            <a:pPr>
              <a:lnSpc>
                <a:spcPts val="3800"/>
              </a:lnSpc>
              <a:defRPr sz="1600">
                <a:solidFill>
                  <a:srgbClr val="795E26"/>
                </a:solidFill>
                <a:latin typeface="CamingoCode Regular"/>
                <a:ea typeface="CamingoCode Regular"/>
                <a:cs typeface="CamingoCode Regular"/>
                <a:sym typeface="CamingoCode Regular"/>
              </a:defRPr>
            </a:pPr>
            <a:r>
              <a:t>range</a:t>
            </a:r>
            <a:r>
              <a:rPr>
                <a:solidFill>
                  <a:srgbClr val="000000"/>
                </a:solidFill>
              </a:rPr>
              <a:t>(</a:t>
            </a:r>
            <a:r>
              <a:rPr>
                <a:solidFill>
                  <a:srgbClr val="098658"/>
                </a:solidFill>
                <a:latin typeface="CamingoCode Bold"/>
                <a:ea typeface="CamingoCode Bold"/>
                <a:cs typeface="CamingoCode Bold"/>
                <a:sym typeface="CamingoCode Bold"/>
              </a:rPr>
              <a:t>1</a:t>
            </a:r>
            <a:r>
              <a:rPr>
                <a:solidFill>
                  <a:srgbClr val="000000"/>
                </a:solidFill>
                <a:latin typeface="CamingoCode Bold"/>
                <a:ea typeface="CamingoCode Bold"/>
                <a:cs typeface="CamingoCode Bold"/>
                <a:sym typeface="CamingoCode Bold"/>
              </a:rPr>
              <a:t>,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98658"/>
                </a:solidFill>
                <a:latin typeface="CamingoCode Bold"/>
                <a:ea typeface="CamingoCode Bold"/>
                <a:cs typeface="CamingoCode Bold"/>
                <a:sym typeface="CamingoCode Bold"/>
              </a:rPr>
              <a:t>10</a:t>
            </a:r>
            <a:r>
              <a:rPr>
                <a:solidFill>
                  <a:srgbClr val="000000"/>
                </a:solidFill>
                <a:latin typeface="CamingoCode Bold"/>
                <a:ea typeface="CamingoCode Bold"/>
                <a:cs typeface="CamingoCode Bold"/>
                <a:sym typeface="CamingoCode Bold"/>
              </a:rPr>
              <a:t>,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98658"/>
                </a:solidFill>
                <a:latin typeface="CamingoCode Bold"/>
                <a:ea typeface="CamingoCode Bold"/>
                <a:cs typeface="CamingoCode Bold"/>
                <a:sym typeface="CamingoCode Bold"/>
              </a:rPr>
              <a:t>2</a:t>
            </a:r>
            <a:r>
              <a:rPr>
                <a:solidFill>
                  <a:srgbClr val="000000"/>
                </a:solidFill>
              </a:rPr>
              <a:t>)</a:t>
            </a:r>
          </a:p>
          <a:p>
            <a:pPr>
              <a:lnSpc>
                <a:spcPts val="3800"/>
              </a:lnSpc>
              <a:defRPr sz="1600">
                <a:solidFill>
                  <a:srgbClr val="795E26"/>
                </a:solidFill>
                <a:latin typeface="CamingoCode Regular"/>
                <a:ea typeface="CamingoCode Regular"/>
                <a:cs typeface="CamingoCode Regular"/>
                <a:sym typeface="CamingoCode Regular"/>
              </a:defRPr>
            </a:pPr>
            <a:endParaRPr>
              <a:solidFill>
                <a:srgbClr val="000000"/>
              </a:solidFill>
            </a:endParaRPr>
          </a:p>
          <a:p>
            <a:pPr>
              <a:lnSpc>
                <a:spcPts val="3800"/>
              </a:lnSpc>
              <a:defRPr sz="1600">
                <a:solidFill>
                  <a:srgbClr val="795E26"/>
                </a:solidFill>
                <a:latin typeface="CamingoCode Regular"/>
                <a:ea typeface="CamingoCode Regular"/>
                <a:cs typeface="CamingoCode Regular"/>
                <a:sym typeface="CamingoCode Regular"/>
              </a:defRPr>
            </a:pPr>
            <a:r>
              <a:t>range</a:t>
            </a:r>
            <a:r>
              <a:rPr>
                <a:solidFill>
                  <a:srgbClr val="000000"/>
                </a:solidFill>
              </a:rPr>
              <a:t>(</a:t>
            </a:r>
            <a:r>
              <a:rPr>
                <a:solidFill>
                  <a:srgbClr val="098658"/>
                </a:solidFill>
                <a:latin typeface="CamingoCode Bold"/>
                <a:ea typeface="CamingoCode Bold"/>
                <a:cs typeface="CamingoCode Bold"/>
                <a:sym typeface="CamingoCode Bold"/>
              </a:rPr>
              <a:t>9</a:t>
            </a:r>
            <a:r>
              <a:rPr>
                <a:solidFill>
                  <a:srgbClr val="000000"/>
                </a:solidFill>
                <a:latin typeface="CamingoCode Bold"/>
                <a:ea typeface="CamingoCode Bold"/>
                <a:cs typeface="CamingoCode Bold"/>
                <a:sym typeface="CamingoCode Bold"/>
              </a:rPr>
              <a:t>,</a:t>
            </a:r>
            <a:r>
              <a:rPr>
                <a:solidFill>
                  <a:srgbClr val="000000"/>
                </a:solidFill>
              </a:rPr>
              <a:t> -</a:t>
            </a:r>
            <a:r>
              <a:rPr>
                <a:solidFill>
                  <a:srgbClr val="098658"/>
                </a:solidFill>
                <a:latin typeface="CamingoCode Bold"/>
                <a:ea typeface="CamingoCode Bold"/>
                <a:cs typeface="CamingoCode Bold"/>
                <a:sym typeface="CamingoCode Bold"/>
              </a:rPr>
              <a:t>1</a:t>
            </a:r>
            <a:r>
              <a:rPr>
                <a:solidFill>
                  <a:srgbClr val="000000"/>
                </a:solidFill>
                <a:latin typeface="CamingoCode Bold"/>
                <a:ea typeface="CamingoCode Bold"/>
                <a:cs typeface="CamingoCode Bold"/>
                <a:sym typeface="CamingoCode Bold"/>
              </a:rPr>
              <a:t>,</a:t>
            </a:r>
            <a:r>
              <a:rPr>
                <a:solidFill>
                  <a:srgbClr val="000000"/>
                </a:solidFill>
              </a:rPr>
              <a:t> -</a:t>
            </a:r>
            <a:r>
              <a:rPr>
                <a:solidFill>
                  <a:srgbClr val="098658"/>
                </a:solidFill>
                <a:latin typeface="CamingoCode Bold"/>
                <a:ea typeface="CamingoCode Bold"/>
                <a:cs typeface="CamingoCode Bold"/>
                <a:sym typeface="CamingoCode Bold"/>
              </a:rPr>
              <a:t>1</a:t>
            </a:r>
            <a:r>
              <a:rPr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173" name="Même effet, avec début explicité, toujours inclus. Fin toujours exclue"/>
          <p:cNvSpPr txBox="1"/>
          <p:nvPr/>
        </p:nvSpPr>
        <p:spPr>
          <a:xfrm>
            <a:off x="5313097" y="3962330"/>
            <a:ext cx="6259275" cy="625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i="1"/>
            </a:lvl1pPr>
          </a:lstStyle>
          <a:p>
            <a:r>
              <a:t>Même effet, avec début explicité, toujours inclus. Fin toujours exclue</a:t>
            </a:r>
          </a:p>
        </p:txBody>
      </p:sp>
      <p:sp>
        <p:nvSpPr>
          <p:cNvPr id="174" name="Début à 1"/>
          <p:cNvSpPr txBox="1"/>
          <p:nvPr/>
        </p:nvSpPr>
        <p:spPr>
          <a:xfrm>
            <a:off x="5313097" y="4630123"/>
            <a:ext cx="6259275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i="1"/>
            </a:lvl1pPr>
          </a:lstStyle>
          <a:p>
            <a:r>
              <a:t>Début à 1</a:t>
            </a:r>
          </a:p>
        </p:txBody>
      </p:sp>
      <p:sp>
        <p:nvSpPr>
          <p:cNvPr id="175" name="Début à 1, incrément de 2"/>
          <p:cNvSpPr txBox="1"/>
          <p:nvPr/>
        </p:nvSpPr>
        <p:spPr>
          <a:xfrm>
            <a:off x="5313097" y="5192025"/>
            <a:ext cx="6259275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i="1"/>
            </a:lvl1pPr>
          </a:lstStyle>
          <a:p>
            <a:r>
              <a:t>Début à 1, incrément de 2</a:t>
            </a:r>
          </a:p>
        </p:txBody>
      </p:sp>
      <p:sp>
        <p:nvSpPr>
          <p:cNvPr id="176" name="Début à 9, fin à 0 (–1 est exclu), incrément de –1"/>
          <p:cNvSpPr txBox="1"/>
          <p:nvPr/>
        </p:nvSpPr>
        <p:spPr>
          <a:xfrm>
            <a:off x="5313097" y="5705871"/>
            <a:ext cx="6259275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i="1"/>
            </a:lvl1pPr>
          </a:lstStyle>
          <a:p>
            <a:r>
              <a:t>Début à 9, fin à 0 (–1 est exclu), incrément de –1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1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" grpId="1" animBg="1" advAuto="0"/>
      <p:bldP spid="167" grpId="2" animBg="1" advAuto="0"/>
      <p:bldP spid="168" grpId="3" animBg="1" advAuto="0"/>
      <p:bldP spid="169" grpId="6" animBg="1" advAuto="0"/>
      <p:bldP spid="170" grpId="4" animBg="1" advAuto="0"/>
      <p:bldP spid="171" grpId="5" animBg="1" advAuto="0"/>
      <p:bldP spid="172" grpId="8" animBg="1" advAuto="0"/>
      <p:bldP spid="173" grpId="7" animBg="1" advAuto="0"/>
      <p:bldP spid="174" grpId="9" animBg="1" advAuto="0"/>
      <p:bldP spid="175" grpId="10" animBg="1" advAuto="0"/>
      <p:bldP spid="176" grpId="11" animBg="1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Une particularité: le for… else</a:t>
            </a:r>
          </a:p>
        </p:txBody>
      </p:sp>
      <p:sp>
        <p:nvSpPr>
          <p:cNvPr id="179" name="Slide Number Placeholder 5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19</a:t>
            </a:fld>
            <a:endParaRPr/>
          </a:p>
        </p:txBody>
      </p:sp>
      <p:sp>
        <p:nvSpPr>
          <p:cNvPr id="180" name="Le else peut être indenté pour correspondre à un for"/>
          <p:cNvSpPr txBox="1"/>
          <p:nvPr/>
        </p:nvSpPr>
        <p:spPr>
          <a:xfrm>
            <a:off x="5960797" y="1237356"/>
            <a:ext cx="5436702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i="1"/>
            </a:pPr>
            <a:r>
              <a:t>Le </a:t>
            </a:r>
            <a:r>
              <a:rPr i="0"/>
              <a:t>else</a:t>
            </a:r>
            <a:r>
              <a:t> peut être indenté pour correspondre à un </a:t>
            </a:r>
            <a:r>
              <a:rPr i="0"/>
              <a:t>for</a:t>
            </a:r>
          </a:p>
        </p:txBody>
      </p:sp>
      <p:sp>
        <p:nvSpPr>
          <p:cNvPr id="181" name="n = ...…"/>
          <p:cNvSpPr txBox="1"/>
          <p:nvPr/>
        </p:nvSpPr>
        <p:spPr>
          <a:xfrm>
            <a:off x="863600" y="1301030"/>
            <a:ext cx="4686300" cy="1958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600">
                <a:latin typeface="CamingoCode Regular"/>
                <a:ea typeface="CamingoCode Regular"/>
                <a:cs typeface="CamingoCode Regular"/>
                <a:sym typeface="CamingoCode Regular"/>
              </a:defRPr>
            </a:pPr>
            <a:r>
              <a:rPr>
                <a:solidFill>
                  <a:srgbClr val="001080"/>
                </a:solidFill>
              </a:rPr>
              <a:t>n</a:t>
            </a:r>
            <a:r>
              <a:t> = ...</a:t>
            </a:r>
          </a:p>
          <a:p>
            <a:pPr>
              <a:defRPr sz="1600">
                <a:solidFill>
                  <a:srgbClr val="267F99"/>
                </a:solidFill>
                <a:latin typeface="CamingoCode Regular"/>
                <a:ea typeface="CamingoCode Regular"/>
                <a:cs typeface="CamingoCode Regular"/>
                <a:sym typeface="CamingoCode Regular"/>
              </a:defRPr>
            </a:pPr>
            <a:r>
              <a:rPr>
                <a:solidFill>
                  <a:srgbClr val="AF00DB"/>
                </a:solidFill>
                <a:latin typeface="CamingoCode Bold"/>
                <a:ea typeface="CamingoCode Bold"/>
                <a:cs typeface="CamingoCode Bold"/>
                <a:sym typeface="CamingoCode Bold"/>
              </a:rPr>
              <a:t>for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1080"/>
                </a:solidFill>
              </a:rPr>
              <a:t>i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AF00DB"/>
                </a:solidFill>
                <a:latin typeface="CamingoCode Bold"/>
                <a:ea typeface="CamingoCode Bold"/>
                <a:cs typeface="CamingoCode Bold"/>
                <a:sym typeface="CamingoCode Bold"/>
              </a:rPr>
              <a:t>in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795E26"/>
                </a:solidFill>
              </a:rPr>
              <a:t>range</a:t>
            </a:r>
            <a:r>
              <a:rPr>
                <a:solidFill>
                  <a:srgbClr val="000000"/>
                </a:solidFill>
              </a:rPr>
              <a:t>(</a:t>
            </a:r>
            <a:r>
              <a:rPr>
                <a:solidFill>
                  <a:srgbClr val="098658"/>
                </a:solidFill>
              </a:rPr>
              <a:t>2</a:t>
            </a:r>
            <a:r>
              <a:rPr>
                <a:solidFill>
                  <a:srgbClr val="000000"/>
                </a:solidFill>
              </a:rPr>
              <a:t>, </a:t>
            </a:r>
            <a:r>
              <a:t>int</a:t>
            </a:r>
            <a:r>
              <a:rPr>
                <a:solidFill>
                  <a:srgbClr val="000000"/>
                </a:solidFill>
              </a:rPr>
              <a:t>(</a:t>
            </a:r>
            <a:r>
              <a:t>math</a:t>
            </a:r>
            <a:r>
              <a:rPr>
                <a:solidFill>
                  <a:srgbClr val="000000"/>
                </a:solidFill>
              </a:rPr>
              <a:t>.</a:t>
            </a:r>
            <a:r>
              <a:rPr>
                <a:solidFill>
                  <a:srgbClr val="795E26"/>
                </a:solidFill>
              </a:rPr>
              <a:t>sqrt</a:t>
            </a:r>
            <a:r>
              <a:rPr>
                <a:solidFill>
                  <a:srgbClr val="000000"/>
                </a:solidFill>
              </a:rPr>
              <a:t>(</a:t>
            </a:r>
            <a:r>
              <a:rPr>
                <a:solidFill>
                  <a:srgbClr val="001080"/>
                </a:solidFill>
              </a:rPr>
              <a:t>n</a:t>
            </a:r>
            <a:r>
              <a:rPr>
                <a:solidFill>
                  <a:srgbClr val="000000"/>
                </a:solidFill>
              </a:rPr>
              <a:t>)) + </a:t>
            </a:r>
            <a:r>
              <a:rPr>
                <a:solidFill>
                  <a:srgbClr val="098658"/>
                </a:solidFill>
              </a:rPr>
              <a:t>1</a:t>
            </a:r>
            <a:r>
              <a:rPr>
                <a:solidFill>
                  <a:srgbClr val="000000"/>
                </a:solidFill>
              </a:rPr>
              <a:t>):</a:t>
            </a:r>
          </a:p>
          <a:p>
            <a:pPr>
              <a:defRPr sz="1600">
                <a:latin typeface="CamingoCode Regular"/>
                <a:ea typeface="CamingoCode Regular"/>
                <a:cs typeface="CamingoCode Regular"/>
                <a:sym typeface="CamingoCode Regular"/>
              </a:defRPr>
            </a:pPr>
            <a:r>
              <a:t>    </a:t>
            </a:r>
            <a:r>
              <a:rPr>
                <a:solidFill>
                  <a:srgbClr val="AF00DB"/>
                </a:solidFill>
                <a:latin typeface="CamingoCode Bold"/>
                <a:ea typeface="CamingoCode Bold"/>
                <a:cs typeface="CamingoCode Bold"/>
                <a:sym typeface="CamingoCode Bold"/>
              </a:rPr>
              <a:t>if</a:t>
            </a:r>
            <a:r>
              <a:t> </a:t>
            </a:r>
            <a:r>
              <a:rPr>
                <a:solidFill>
                  <a:srgbClr val="001080"/>
                </a:solidFill>
              </a:rPr>
              <a:t>n</a:t>
            </a:r>
            <a:r>
              <a:t> % </a:t>
            </a:r>
            <a:r>
              <a:rPr>
                <a:solidFill>
                  <a:srgbClr val="001080"/>
                </a:solidFill>
              </a:rPr>
              <a:t>i</a:t>
            </a:r>
            <a:r>
              <a:t> == </a:t>
            </a:r>
            <a:r>
              <a:rPr>
                <a:solidFill>
                  <a:srgbClr val="098658"/>
                </a:solidFill>
              </a:rPr>
              <a:t>0</a:t>
            </a:r>
            <a:r>
              <a:t>:</a:t>
            </a:r>
          </a:p>
          <a:p>
            <a:pPr>
              <a:defRPr sz="1600">
                <a:solidFill>
                  <a:srgbClr val="A31515"/>
                </a:solidFill>
                <a:latin typeface="CamingoCode Regular"/>
                <a:ea typeface="CamingoCode Regular"/>
                <a:cs typeface="CamingoCode Regular"/>
                <a:sym typeface="CamingoCode Regular"/>
              </a:defRPr>
            </a:pPr>
            <a:r>
              <a:rPr>
                <a:solidFill>
                  <a:srgbClr val="000000"/>
                </a:solidFill>
              </a:rPr>
              <a:t>        </a:t>
            </a:r>
            <a:r>
              <a:rPr>
                <a:solidFill>
                  <a:srgbClr val="795E26"/>
                </a:solidFill>
              </a:rPr>
              <a:t>print</a:t>
            </a:r>
            <a:r>
              <a:rPr>
                <a:solidFill>
                  <a:srgbClr val="000000"/>
                </a:solidFill>
              </a:rPr>
              <a:t>(</a:t>
            </a:r>
            <a:r>
              <a:t>"Not prime"</a:t>
            </a:r>
            <a:r>
              <a:rPr>
                <a:solidFill>
                  <a:srgbClr val="000000"/>
                </a:solidFill>
              </a:rPr>
              <a:t>)</a:t>
            </a:r>
          </a:p>
          <a:p>
            <a:pPr>
              <a:defRPr sz="1600">
                <a:latin typeface="CamingoCode Regular"/>
                <a:ea typeface="CamingoCode Regular"/>
                <a:cs typeface="CamingoCode Regular"/>
                <a:sym typeface="CamingoCode Regular"/>
              </a:defRPr>
            </a:pPr>
            <a:r>
              <a:t>        </a:t>
            </a:r>
            <a:r>
              <a:rPr>
                <a:solidFill>
                  <a:srgbClr val="AF00DB"/>
                </a:solidFill>
                <a:latin typeface="CamingoCode Bold"/>
                <a:ea typeface="CamingoCode Bold"/>
                <a:cs typeface="CamingoCode Bold"/>
                <a:sym typeface="CamingoCode Bold"/>
              </a:rPr>
              <a:t>break</a:t>
            </a:r>
          </a:p>
          <a:p>
            <a:pPr>
              <a:defRPr sz="1600">
                <a:solidFill>
                  <a:srgbClr val="AF00DB"/>
                </a:solidFill>
                <a:latin typeface="CamingoCode Regular"/>
                <a:ea typeface="CamingoCode Regular"/>
                <a:cs typeface="CamingoCode Regular"/>
                <a:sym typeface="CamingoCode Regular"/>
              </a:defRPr>
            </a:pPr>
            <a:r>
              <a:rPr>
                <a:latin typeface="CamingoCode Bold"/>
                <a:ea typeface="CamingoCode Bold"/>
                <a:cs typeface="CamingoCode Bold"/>
                <a:sym typeface="CamingoCode Bold"/>
              </a:rPr>
              <a:t>else</a:t>
            </a:r>
            <a:r>
              <a:rPr>
                <a:solidFill>
                  <a:srgbClr val="000000"/>
                </a:solidFill>
              </a:rPr>
              <a:t>:</a:t>
            </a:r>
          </a:p>
          <a:p>
            <a:pPr>
              <a:defRPr sz="1600">
                <a:solidFill>
                  <a:srgbClr val="A31515"/>
                </a:solidFill>
                <a:latin typeface="CamingoCode Regular"/>
                <a:ea typeface="CamingoCode Regular"/>
                <a:cs typeface="CamingoCode Regular"/>
                <a:sym typeface="CamingoCode Regular"/>
              </a:defRPr>
            </a:pPr>
            <a:r>
              <a:rPr>
                <a:solidFill>
                  <a:srgbClr val="000000"/>
                </a:solidFill>
              </a:rPr>
              <a:t>    </a:t>
            </a:r>
            <a:r>
              <a:rPr>
                <a:solidFill>
                  <a:srgbClr val="795E26"/>
                </a:solidFill>
              </a:rPr>
              <a:t>print</a:t>
            </a:r>
            <a:r>
              <a:rPr>
                <a:solidFill>
                  <a:srgbClr val="000000"/>
                </a:solidFill>
              </a:rPr>
              <a:t>(</a:t>
            </a:r>
            <a:r>
              <a:t>"Prime"</a:t>
            </a:r>
            <a:r>
              <a:rPr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182" name="Le bloc else est alors exécuté uniquement si la boucle ne se termine pas de manière prématurée. Il y a donc en général un break dans la boucle, qui termine la boucle et saute ainsi le else"/>
          <p:cNvSpPr txBox="1"/>
          <p:nvPr/>
        </p:nvSpPr>
        <p:spPr>
          <a:xfrm>
            <a:off x="5960797" y="1969531"/>
            <a:ext cx="5578436" cy="12093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i="1"/>
            </a:pPr>
            <a:r>
              <a:t>Le bloc </a:t>
            </a:r>
            <a:r>
              <a:rPr i="0"/>
              <a:t>else</a:t>
            </a:r>
            <a:r>
              <a:t> est alors exécuté uniquement si la boucle ne se termine pas de manière prématurée. Il y a donc en général un </a:t>
            </a:r>
            <a:r>
              <a:rPr i="0"/>
              <a:t>break</a:t>
            </a:r>
            <a:r>
              <a:t> dans la boucle, qui termine la boucle et saute ainsi le </a:t>
            </a:r>
            <a:r>
              <a:rPr i="0"/>
              <a:t>else</a:t>
            </a:r>
          </a:p>
        </p:txBody>
      </p:sp>
      <p:sp>
        <p:nvSpPr>
          <p:cNvPr id="183" name="n = ...…"/>
          <p:cNvSpPr txBox="1"/>
          <p:nvPr/>
        </p:nvSpPr>
        <p:spPr>
          <a:xfrm>
            <a:off x="863600" y="3578006"/>
            <a:ext cx="4686300" cy="3025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600">
                <a:latin typeface="CamingoCode Regular"/>
                <a:ea typeface="CamingoCode Regular"/>
                <a:cs typeface="CamingoCode Regular"/>
                <a:sym typeface="CamingoCode Regular"/>
              </a:defRPr>
            </a:pPr>
            <a:r>
              <a:rPr>
                <a:solidFill>
                  <a:srgbClr val="001080"/>
                </a:solidFill>
              </a:rPr>
              <a:t>n</a:t>
            </a:r>
            <a:r>
              <a:t> = </a:t>
            </a:r>
            <a:r>
              <a:rPr>
                <a:solidFill>
                  <a:srgbClr val="098658"/>
                </a:solidFill>
              </a:rPr>
              <a:t>...</a:t>
            </a:r>
          </a:p>
          <a:p>
            <a:pPr>
              <a:defRPr sz="1600">
                <a:solidFill>
                  <a:srgbClr val="001080"/>
                </a:solidFill>
                <a:latin typeface="CamingoCode Regular"/>
                <a:ea typeface="CamingoCode Regular"/>
                <a:cs typeface="CamingoCode Regular"/>
                <a:sym typeface="CamingoCode Regular"/>
              </a:defRPr>
            </a:pPr>
            <a:r>
              <a:t>is_prime</a:t>
            </a:r>
            <a:r>
              <a:rPr>
                <a:solidFill>
                  <a:srgbClr val="000000"/>
                </a:solidFill>
              </a:rPr>
              <a:t> = </a:t>
            </a:r>
            <a:r>
              <a:rPr>
                <a:solidFill>
                  <a:srgbClr val="0000FF"/>
                </a:solidFill>
                <a:latin typeface="CamingoCode Bold"/>
                <a:ea typeface="CamingoCode Bold"/>
                <a:cs typeface="CamingoCode Bold"/>
                <a:sym typeface="CamingoCode Bold"/>
              </a:rPr>
              <a:t>True</a:t>
            </a:r>
            <a:endParaRPr>
              <a:solidFill>
                <a:srgbClr val="000000"/>
              </a:solidFill>
            </a:endParaRPr>
          </a:p>
          <a:p>
            <a:pPr>
              <a:defRPr sz="1600">
                <a:solidFill>
                  <a:srgbClr val="267F99"/>
                </a:solidFill>
                <a:latin typeface="CamingoCode Regular"/>
                <a:ea typeface="CamingoCode Regular"/>
                <a:cs typeface="CamingoCode Regular"/>
                <a:sym typeface="CamingoCode Regular"/>
              </a:defRPr>
            </a:pPr>
            <a:r>
              <a:rPr>
                <a:solidFill>
                  <a:srgbClr val="AF00DB"/>
                </a:solidFill>
                <a:latin typeface="CamingoCode Bold"/>
                <a:ea typeface="CamingoCode Bold"/>
                <a:cs typeface="CamingoCode Bold"/>
                <a:sym typeface="CamingoCode Bold"/>
              </a:rPr>
              <a:t>for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1080"/>
                </a:solidFill>
              </a:rPr>
              <a:t>i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AF00DB"/>
                </a:solidFill>
                <a:latin typeface="CamingoCode Bold"/>
                <a:ea typeface="CamingoCode Bold"/>
                <a:cs typeface="CamingoCode Bold"/>
                <a:sym typeface="CamingoCode Bold"/>
              </a:rPr>
              <a:t>in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795E26"/>
                </a:solidFill>
              </a:rPr>
              <a:t>range</a:t>
            </a:r>
            <a:r>
              <a:rPr>
                <a:solidFill>
                  <a:srgbClr val="000000"/>
                </a:solidFill>
              </a:rPr>
              <a:t>(</a:t>
            </a:r>
            <a:r>
              <a:rPr>
                <a:solidFill>
                  <a:srgbClr val="098658"/>
                </a:solidFill>
              </a:rPr>
              <a:t>2</a:t>
            </a:r>
            <a:r>
              <a:rPr>
                <a:solidFill>
                  <a:srgbClr val="000000"/>
                </a:solidFill>
              </a:rPr>
              <a:t>, </a:t>
            </a:r>
            <a:r>
              <a:t>int</a:t>
            </a:r>
            <a:r>
              <a:rPr>
                <a:solidFill>
                  <a:srgbClr val="000000"/>
                </a:solidFill>
              </a:rPr>
              <a:t>(</a:t>
            </a:r>
            <a:r>
              <a:t>math</a:t>
            </a:r>
            <a:r>
              <a:rPr>
                <a:solidFill>
                  <a:srgbClr val="000000"/>
                </a:solidFill>
              </a:rPr>
              <a:t>.</a:t>
            </a:r>
            <a:r>
              <a:rPr>
                <a:solidFill>
                  <a:srgbClr val="795E26"/>
                </a:solidFill>
              </a:rPr>
              <a:t>sqrt</a:t>
            </a:r>
            <a:r>
              <a:rPr>
                <a:solidFill>
                  <a:srgbClr val="000000"/>
                </a:solidFill>
              </a:rPr>
              <a:t>(</a:t>
            </a:r>
            <a:r>
              <a:rPr>
                <a:solidFill>
                  <a:srgbClr val="001080"/>
                </a:solidFill>
              </a:rPr>
              <a:t>n</a:t>
            </a:r>
            <a:r>
              <a:rPr>
                <a:solidFill>
                  <a:srgbClr val="000000"/>
                </a:solidFill>
              </a:rPr>
              <a:t>)) + </a:t>
            </a:r>
            <a:r>
              <a:rPr>
                <a:solidFill>
                  <a:srgbClr val="098658"/>
                </a:solidFill>
              </a:rPr>
              <a:t>1</a:t>
            </a:r>
            <a:r>
              <a:rPr>
                <a:solidFill>
                  <a:srgbClr val="000000"/>
                </a:solidFill>
              </a:rPr>
              <a:t>):</a:t>
            </a:r>
          </a:p>
          <a:p>
            <a:pPr>
              <a:defRPr sz="1600">
                <a:latin typeface="CamingoCode Regular"/>
                <a:ea typeface="CamingoCode Regular"/>
                <a:cs typeface="CamingoCode Regular"/>
                <a:sym typeface="CamingoCode Regular"/>
              </a:defRPr>
            </a:pPr>
            <a:r>
              <a:t>    </a:t>
            </a:r>
            <a:r>
              <a:rPr>
                <a:solidFill>
                  <a:srgbClr val="AF00DB"/>
                </a:solidFill>
                <a:latin typeface="CamingoCode Bold"/>
                <a:ea typeface="CamingoCode Bold"/>
                <a:cs typeface="CamingoCode Bold"/>
                <a:sym typeface="CamingoCode Bold"/>
              </a:rPr>
              <a:t>if</a:t>
            </a:r>
            <a:r>
              <a:t> </a:t>
            </a:r>
            <a:r>
              <a:rPr>
                <a:solidFill>
                  <a:srgbClr val="001080"/>
                </a:solidFill>
              </a:rPr>
              <a:t>n</a:t>
            </a:r>
            <a:r>
              <a:t> % </a:t>
            </a:r>
            <a:r>
              <a:rPr>
                <a:solidFill>
                  <a:srgbClr val="001080"/>
                </a:solidFill>
              </a:rPr>
              <a:t>i</a:t>
            </a:r>
            <a:r>
              <a:t> == </a:t>
            </a:r>
            <a:r>
              <a:rPr>
                <a:solidFill>
                  <a:srgbClr val="098658"/>
                </a:solidFill>
              </a:rPr>
              <a:t>0</a:t>
            </a:r>
            <a:r>
              <a:t>:</a:t>
            </a:r>
          </a:p>
          <a:p>
            <a:pPr>
              <a:defRPr sz="1600">
                <a:latin typeface="CamingoCode Regular"/>
                <a:ea typeface="CamingoCode Regular"/>
                <a:cs typeface="CamingoCode Regular"/>
                <a:sym typeface="CamingoCode Regular"/>
              </a:defRPr>
            </a:pPr>
            <a:r>
              <a:t>        </a:t>
            </a:r>
            <a:r>
              <a:rPr>
                <a:solidFill>
                  <a:srgbClr val="001080"/>
                </a:solidFill>
              </a:rPr>
              <a:t>is_prime</a:t>
            </a:r>
            <a:r>
              <a:t> = </a:t>
            </a:r>
            <a:r>
              <a:rPr>
                <a:solidFill>
                  <a:srgbClr val="0000FF"/>
                </a:solidFill>
                <a:latin typeface="CamingoCode Bold"/>
                <a:ea typeface="CamingoCode Bold"/>
                <a:cs typeface="CamingoCode Bold"/>
                <a:sym typeface="CamingoCode Bold"/>
              </a:rPr>
              <a:t>False</a:t>
            </a:r>
          </a:p>
          <a:p>
            <a:pPr>
              <a:defRPr sz="1600">
                <a:solidFill>
                  <a:srgbClr val="A31515"/>
                </a:solidFill>
                <a:latin typeface="CamingoCode Regular"/>
                <a:ea typeface="CamingoCode Regular"/>
                <a:cs typeface="CamingoCode Regular"/>
                <a:sym typeface="CamingoCode Regular"/>
              </a:defRPr>
            </a:pPr>
            <a:r>
              <a:rPr>
                <a:solidFill>
                  <a:srgbClr val="000000"/>
                </a:solidFill>
              </a:rPr>
              <a:t>        </a:t>
            </a:r>
            <a:r>
              <a:rPr>
                <a:solidFill>
                  <a:srgbClr val="795E26"/>
                </a:solidFill>
              </a:rPr>
              <a:t>print</a:t>
            </a:r>
            <a:r>
              <a:rPr>
                <a:solidFill>
                  <a:srgbClr val="000000"/>
                </a:solidFill>
              </a:rPr>
              <a:t>(</a:t>
            </a:r>
            <a:r>
              <a:t>"Not prime"</a:t>
            </a:r>
            <a:r>
              <a:rPr>
                <a:solidFill>
                  <a:srgbClr val="000000"/>
                </a:solidFill>
              </a:rPr>
              <a:t>)</a:t>
            </a:r>
          </a:p>
          <a:p>
            <a:pPr>
              <a:defRPr sz="1600">
                <a:latin typeface="CamingoCode Regular"/>
                <a:ea typeface="CamingoCode Regular"/>
                <a:cs typeface="CamingoCode Regular"/>
                <a:sym typeface="CamingoCode Regular"/>
              </a:defRPr>
            </a:pPr>
            <a:r>
              <a:t>        </a:t>
            </a:r>
            <a:r>
              <a:rPr>
                <a:solidFill>
                  <a:srgbClr val="AF00DB"/>
                </a:solidFill>
                <a:latin typeface="CamingoCode Bold"/>
                <a:ea typeface="CamingoCode Bold"/>
                <a:cs typeface="CamingoCode Bold"/>
                <a:sym typeface="CamingoCode Bold"/>
              </a:rPr>
              <a:t>break</a:t>
            </a:r>
          </a:p>
          <a:p>
            <a:pPr>
              <a:defRPr sz="1600">
                <a:solidFill>
                  <a:srgbClr val="001080"/>
                </a:solidFill>
                <a:latin typeface="CamingoCode Regular"/>
                <a:ea typeface="CamingoCode Regular"/>
                <a:cs typeface="CamingoCode Regular"/>
                <a:sym typeface="CamingoCode Regular"/>
              </a:defRPr>
            </a:pPr>
            <a:r>
              <a:rPr>
                <a:solidFill>
                  <a:srgbClr val="AF00DB"/>
                </a:solidFill>
                <a:latin typeface="CamingoCode Bold"/>
                <a:ea typeface="CamingoCode Bold"/>
                <a:cs typeface="CamingoCode Bold"/>
                <a:sym typeface="CamingoCode Bold"/>
              </a:rPr>
              <a:t>if</a:t>
            </a:r>
            <a:r>
              <a:rPr>
                <a:solidFill>
                  <a:srgbClr val="000000"/>
                </a:solidFill>
              </a:rPr>
              <a:t> </a:t>
            </a:r>
            <a:r>
              <a:t>is_prime</a:t>
            </a:r>
            <a:r>
              <a:rPr>
                <a:solidFill>
                  <a:srgbClr val="000000"/>
                </a:solidFill>
              </a:rPr>
              <a:t>:</a:t>
            </a:r>
          </a:p>
          <a:p>
            <a:pPr>
              <a:defRPr sz="1600">
                <a:solidFill>
                  <a:srgbClr val="A31515"/>
                </a:solidFill>
                <a:latin typeface="CamingoCode Regular"/>
                <a:ea typeface="CamingoCode Regular"/>
                <a:cs typeface="CamingoCode Regular"/>
                <a:sym typeface="CamingoCode Regular"/>
              </a:defRPr>
            </a:pPr>
            <a:r>
              <a:rPr>
                <a:solidFill>
                  <a:srgbClr val="000000"/>
                </a:solidFill>
              </a:rPr>
              <a:t>    </a:t>
            </a:r>
            <a:r>
              <a:rPr>
                <a:solidFill>
                  <a:srgbClr val="795E26"/>
                </a:solidFill>
              </a:rPr>
              <a:t>print</a:t>
            </a:r>
            <a:r>
              <a:rPr>
                <a:solidFill>
                  <a:srgbClr val="000000"/>
                </a:solidFill>
              </a:rPr>
              <a:t>(</a:t>
            </a:r>
            <a:r>
              <a:t>"Prime"</a:t>
            </a:r>
            <a:r>
              <a:rPr>
                <a:solidFill>
                  <a:srgbClr val="000000"/>
                </a:solidFill>
              </a:rPr>
              <a:t>)</a:t>
            </a:r>
          </a:p>
          <a:p>
            <a:pPr>
              <a:defRPr sz="1600">
                <a:latin typeface="CamingoCode Regular"/>
                <a:ea typeface="CamingoCode Regular"/>
                <a:cs typeface="CamingoCode Regular"/>
                <a:sym typeface="CamingoCode Regular"/>
              </a:defRPr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184" name="On peut bien sûr se passer du for… else avec un booléen supplémentaire"/>
          <p:cNvSpPr txBox="1"/>
          <p:nvPr/>
        </p:nvSpPr>
        <p:spPr>
          <a:xfrm>
            <a:off x="5960797" y="4157781"/>
            <a:ext cx="5578436" cy="6251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i="1"/>
            </a:lvl1pPr>
          </a:lstStyle>
          <a:p>
            <a:r>
              <a:t>On peut bien sûr se passer du for… else avec un booléen supplémentaire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" grpId="1" animBg="1" advAuto="0"/>
      <p:bldP spid="182" grpId="2" animBg="1" advAuto="0"/>
      <p:bldP spid="183" grpId="3" animBg="1" advAuto="0"/>
      <p:bldP spid="184" grpId="4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1"/>
          <p:cNvSpPr txBox="1"/>
          <p:nvPr/>
        </p:nvSpPr>
        <p:spPr>
          <a:xfrm>
            <a:off x="1524000" y="478894"/>
            <a:ext cx="9144000" cy="11069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normAutofit/>
          </a:bodyPr>
          <a:lstStyle>
            <a:lvl1pPr algn="ctr" defTabSz="914400">
              <a:lnSpc>
                <a:spcPct val="90000"/>
              </a:lnSpc>
              <a:defRPr sz="3300" b="1" i="1">
                <a:latin typeface="Carlito"/>
                <a:ea typeface="Carlito"/>
                <a:cs typeface="Carlito"/>
                <a:sym typeface="Carlito"/>
              </a:defRPr>
            </a:lvl1pPr>
          </a:lstStyle>
          <a:p>
            <a:r>
              <a:t>Cours 1</a:t>
            </a:r>
          </a:p>
        </p:txBody>
      </p:sp>
      <p:sp>
        <p:nvSpPr>
          <p:cNvPr id="46" name="Title 1"/>
          <p:cNvSpPr txBox="1"/>
          <p:nvPr/>
        </p:nvSpPr>
        <p:spPr>
          <a:xfrm>
            <a:off x="1524000" y="2387391"/>
            <a:ext cx="9144000" cy="23444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pPr algn="ctr" defTabSz="914400">
              <a:lnSpc>
                <a:spcPct val="120000"/>
              </a:lnSpc>
              <a:defRPr sz="36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Organisation du cours</a:t>
            </a:r>
          </a:p>
          <a:p>
            <a:pPr algn="ctr" defTabSz="914400">
              <a:lnSpc>
                <a:spcPct val="120000"/>
              </a:lnSpc>
              <a:defRPr sz="36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Démarrage avec Python</a:t>
            </a:r>
          </a:p>
          <a:p>
            <a:pPr algn="ctr" defTabSz="914400">
              <a:lnSpc>
                <a:spcPct val="120000"/>
              </a:lnSpc>
              <a:defRPr sz="36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Infrastructure de travail</a:t>
            </a:r>
          </a:p>
        </p:txBody>
      </p:sp>
      <p:sp>
        <p:nvSpPr>
          <p:cNvPr id="47" name="Slide Number Placeholder 5"/>
          <p:cNvSpPr txBox="1">
            <a:spLocks noGrp="1"/>
          </p:cNvSpPr>
          <p:nvPr>
            <p:ph type="sldNum" sz="quarter" idx="2"/>
          </p:nvPr>
        </p:nvSpPr>
        <p:spPr>
          <a:xfrm>
            <a:off x="11817538" y="6448532"/>
            <a:ext cx="188899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Les bases — fonctions</a:t>
            </a:r>
          </a:p>
        </p:txBody>
      </p:sp>
      <p:sp>
        <p:nvSpPr>
          <p:cNvPr id="187" name="Slide Number Placeholder 5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20</a:t>
            </a:fld>
            <a:endParaRPr/>
          </a:p>
        </p:txBody>
      </p:sp>
      <p:sp>
        <p:nvSpPr>
          <p:cNvPr id="188" name="Fonction définie avec def, nom, liste de paramètres, deux-points, et corps indenté"/>
          <p:cNvSpPr txBox="1"/>
          <p:nvPr/>
        </p:nvSpPr>
        <p:spPr>
          <a:xfrm>
            <a:off x="6417997" y="1067023"/>
            <a:ext cx="4324411" cy="6251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i="1"/>
            </a:pPr>
            <a:r>
              <a:t>Fonction définie avec </a:t>
            </a:r>
            <a:r>
              <a:rPr i="0"/>
              <a:t>def</a:t>
            </a:r>
            <a:r>
              <a:t>, nom, liste de paramètres, deux-points, et corps indenté</a:t>
            </a:r>
          </a:p>
        </p:txBody>
      </p:sp>
      <p:sp>
        <p:nvSpPr>
          <p:cNvPr id="189" name="def is_even(x):…"/>
          <p:cNvSpPr txBox="1"/>
          <p:nvPr/>
        </p:nvSpPr>
        <p:spPr>
          <a:xfrm>
            <a:off x="838200" y="1067023"/>
            <a:ext cx="2898140" cy="1691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lnSpc>
                <a:spcPts val="3800"/>
              </a:lnSpc>
              <a:defRPr sz="1600">
                <a:solidFill>
                  <a:srgbClr val="795E26"/>
                </a:solidFill>
                <a:latin typeface="CamingoCode Bold"/>
                <a:ea typeface="CamingoCode Bold"/>
                <a:cs typeface="CamingoCode Bold"/>
                <a:sym typeface="CamingoCode Bold"/>
              </a:defRPr>
            </a:pPr>
            <a:r>
              <a:rPr>
                <a:solidFill>
                  <a:srgbClr val="0000FF"/>
                </a:solidFill>
              </a:rPr>
              <a:t>def</a:t>
            </a:r>
            <a:r>
              <a:rPr>
                <a:solidFill>
                  <a:srgbClr val="000000"/>
                </a:solidFill>
                <a:latin typeface="CamingoCode Regular"/>
                <a:ea typeface="CamingoCode Regular"/>
                <a:cs typeface="CamingoCode Regular"/>
                <a:sym typeface="CamingoCode Regular"/>
              </a:rPr>
              <a:t> </a:t>
            </a:r>
            <a:r>
              <a:t>is_even</a:t>
            </a:r>
            <a:r>
              <a:rPr>
                <a:solidFill>
                  <a:srgbClr val="000000"/>
                </a:solidFill>
                <a:latin typeface="CamingoCode Regular"/>
                <a:ea typeface="CamingoCode Regular"/>
                <a:cs typeface="CamingoCode Regular"/>
                <a:sym typeface="CamingoCode Regular"/>
              </a:rPr>
              <a:t>(</a:t>
            </a:r>
            <a:r>
              <a:rPr i="1">
                <a:solidFill>
                  <a:srgbClr val="001080"/>
                </a:solidFill>
                <a:latin typeface="CamingoCode Regular"/>
                <a:ea typeface="CamingoCode Regular"/>
                <a:cs typeface="CamingoCode Regular"/>
                <a:sym typeface="CamingoCode Regular"/>
              </a:rPr>
              <a:t>x</a:t>
            </a:r>
            <a:r>
              <a:rPr>
                <a:solidFill>
                  <a:srgbClr val="000000"/>
                </a:solidFill>
                <a:latin typeface="CamingoCode Regular"/>
                <a:ea typeface="CamingoCode Regular"/>
                <a:cs typeface="CamingoCode Regular"/>
                <a:sym typeface="CamingoCode Regular"/>
              </a:rPr>
              <a:t>):</a:t>
            </a:r>
          </a:p>
          <a:p>
            <a:pPr>
              <a:lnSpc>
                <a:spcPts val="3800"/>
              </a:lnSpc>
              <a:defRPr sz="1600">
                <a:solidFill>
                  <a:srgbClr val="AF00DB"/>
                </a:solidFill>
                <a:latin typeface="CamingoCode Bold"/>
                <a:ea typeface="CamingoCode Bold"/>
                <a:cs typeface="CamingoCode Bold"/>
                <a:sym typeface="CamingoCode Bold"/>
              </a:defRPr>
            </a:pPr>
            <a:r>
              <a:rPr>
                <a:solidFill>
                  <a:srgbClr val="000000"/>
                </a:solidFill>
                <a:latin typeface="CamingoCode Regular"/>
                <a:ea typeface="CamingoCode Regular"/>
                <a:cs typeface="CamingoCode Regular"/>
                <a:sym typeface="CamingoCode Regular"/>
              </a:rPr>
              <a:t>    </a:t>
            </a:r>
            <a:r>
              <a:t>return</a:t>
            </a:r>
            <a:r>
              <a:rPr>
                <a:solidFill>
                  <a:srgbClr val="000000"/>
                </a:solidFill>
                <a:latin typeface="CamingoCode Regular"/>
                <a:ea typeface="CamingoCode Regular"/>
                <a:cs typeface="CamingoCode Regular"/>
                <a:sym typeface="CamingoCode Regular"/>
              </a:rPr>
              <a:t> x </a:t>
            </a:r>
            <a:r>
              <a:rPr>
                <a:solidFill>
                  <a:srgbClr val="000000"/>
                </a:solidFill>
              </a:rPr>
              <a:t>%</a:t>
            </a:r>
            <a:r>
              <a:rPr>
                <a:solidFill>
                  <a:srgbClr val="000000"/>
                </a:solidFill>
                <a:latin typeface="CamingoCode Regular"/>
                <a:ea typeface="CamingoCode Regular"/>
                <a:cs typeface="CamingoCode Regular"/>
                <a:sym typeface="CamingoCode Regular"/>
              </a:rPr>
              <a:t> </a:t>
            </a:r>
            <a:r>
              <a:rPr>
                <a:solidFill>
                  <a:srgbClr val="098658"/>
                </a:solidFill>
              </a:rPr>
              <a:t>2</a:t>
            </a:r>
            <a:r>
              <a:rPr>
                <a:solidFill>
                  <a:srgbClr val="000000"/>
                </a:solidFill>
                <a:latin typeface="CamingoCode Regular"/>
                <a:ea typeface="CamingoCode Regular"/>
                <a:cs typeface="CamingoCode Regular"/>
                <a:sym typeface="CamingoCode Regular"/>
              </a:rPr>
              <a:t> </a:t>
            </a:r>
            <a:r>
              <a:rPr>
                <a:solidFill>
                  <a:srgbClr val="000000"/>
                </a:solidFill>
              </a:rPr>
              <a:t>==</a:t>
            </a:r>
            <a:r>
              <a:rPr>
                <a:solidFill>
                  <a:srgbClr val="000000"/>
                </a:solidFill>
                <a:latin typeface="CamingoCode Regular"/>
                <a:ea typeface="CamingoCode Regular"/>
                <a:cs typeface="CamingoCode Regular"/>
                <a:sym typeface="CamingoCode Regular"/>
              </a:rPr>
              <a:t> </a:t>
            </a:r>
            <a:r>
              <a:rPr>
                <a:solidFill>
                  <a:srgbClr val="098658"/>
                </a:solidFill>
              </a:rPr>
              <a:t>0</a:t>
            </a:r>
            <a:endParaRPr>
              <a:solidFill>
                <a:srgbClr val="000000"/>
              </a:solidFill>
              <a:latin typeface="CamingoCode Regular"/>
              <a:ea typeface="CamingoCode Regular"/>
              <a:cs typeface="CamingoCode Regular"/>
              <a:sym typeface="CamingoCode Regular"/>
            </a:endParaRPr>
          </a:p>
          <a:p>
            <a:pPr>
              <a:lnSpc>
                <a:spcPts val="3800"/>
              </a:lnSpc>
              <a:defRPr sz="1600">
                <a:latin typeface="CamingoCode Regular"/>
                <a:ea typeface="CamingoCode Regular"/>
                <a:cs typeface="CamingoCode Regular"/>
                <a:sym typeface="CamingoCode Regular"/>
              </a:defRPr>
            </a:pPr>
            <a:endParaRPr>
              <a:solidFill>
                <a:srgbClr val="000000"/>
              </a:solidFill>
              <a:latin typeface="CamingoCode Regular"/>
              <a:ea typeface="CamingoCode Regular"/>
              <a:cs typeface="CamingoCode Regular"/>
              <a:sym typeface="CamingoCode Regular"/>
            </a:endParaRPr>
          </a:p>
          <a:p>
            <a:pPr>
              <a:lnSpc>
                <a:spcPts val="3800"/>
              </a:lnSpc>
              <a:defRPr sz="1600">
                <a:latin typeface="CamingoCode Regular"/>
                <a:ea typeface="CamingoCode Regular"/>
                <a:cs typeface="CamingoCode Regular"/>
                <a:sym typeface="CamingoCode Regular"/>
              </a:defRPr>
            </a:pPr>
            <a:r>
              <a:rPr>
                <a:solidFill>
                  <a:srgbClr val="AF00DB"/>
                </a:solidFill>
                <a:latin typeface="CamingoCode Bold"/>
                <a:ea typeface="CamingoCode Bold"/>
                <a:cs typeface="CamingoCode Bold"/>
                <a:sym typeface="CamingoCode Bold"/>
              </a:rPr>
              <a:t>if</a:t>
            </a:r>
            <a:r>
              <a:t> is_even(</a:t>
            </a:r>
            <a:r>
              <a:rPr>
                <a:solidFill>
                  <a:srgbClr val="267F99"/>
                </a:solidFill>
              </a:rPr>
              <a:t>int</a:t>
            </a:r>
            <a:r>
              <a:t>(</a:t>
            </a:r>
            <a:r>
              <a:rPr>
                <a:solidFill>
                  <a:srgbClr val="795E26"/>
                </a:solidFill>
              </a:rPr>
              <a:t>input</a:t>
            </a:r>
            <a:r>
              <a:t>()))</a:t>
            </a:r>
            <a:r>
              <a:rPr>
                <a:latin typeface="CamingoCode Bold"/>
                <a:ea typeface="CamingoCode Bold"/>
                <a:cs typeface="CamingoCode Bold"/>
                <a:sym typeface="CamingoCode Bold"/>
              </a:rPr>
              <a:t>:</a:t>
            </a:r>
          </a:p>
          <a:p>
            <a:pPr>
              <a:lnSpc>
                <a:spcPts val="3800"/>
              </a:lnSpc>
              <a:defRPr sz="1600">
                <a:solidFill>
                  <a:srgbClr val="A31515"/>
                </a:solidFill>
                <a:latin typeface="CamingoCode Regular"/>
                <a:ea typeface="CamingoCode Regular"/>
                <a:cs typeface="CamingoCode Regular"/>
                <a:sym typeface="CamingoCode Regular"/>
              </a:defRPr>
            </a:pPr>
            <a:r>
              <a:rPr>
                <a:solidFill>
                  <a:srgbClr val="000000"/>
                </a:solidFill>
              </a:rPr>
              <a:t>    </a:t>
            </a:r>
            <a:r>
              <a:rPr>
                <a:solidFill>
                  <a:srgbClr val="795E26"/>
                </a:solidFill>
              </a:rPr>
              <a:t>print</a:t>
            </a:r>
            <a:r>
              <a:rPr>
                <a:solidFill>
                  <a:srgbClr val="000000"/>
                </a:solidFill>
              </a:rPr>
              <a:t>(</a:t>
            </a:r>
            <a:r>
              <a:rPr>
                <a:latin typeface="CamingoCode Bold"/>
                <a:ea typeface="CamingoCode Bold"/>
                <a:cs typeface="CamingoCode Bold"/>
                <a:sym typeface="CamingoCode Bold"/>
              </a:rPr>
              <a:t>"</a:t>
            </a:r>
            <a:r>
              <a:t>Looks even!</a:t>
            </a:r>
            <a:r>
              <a:rPr>
                <a:latin typeface="CamingoCode Bold"/>
                <a:ea typeface="CamingoCode Bold"/>
                <a:cs typeface="CamingoCode Bold"/>
                <a:sym typeface="CamingoCode Bold"/>
              </a:rPr>
              <a:t>"</a:t>
            </a:r>
            <a:r>
              <a:rPr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190" name="Affiche Looks even! si un nombre pair est entré lors de l’exécution"/>
          <p:cNvSpPr txBox="1"/>
          <p:nvPr/>
        </p:nvSpPr>
        <p:spPr>
          <a:xfrm>
            <a:off x="6417997" y="1946212"/>
            <a:ext cx="4324411" cy="625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i="1"/>
            </a:pPr>
            <a:r>
              <a:t>Affiche </a:t>
            </a:r>
            <a:r>
              <a:rPr i="0"/>
              <a:t>Looks even!</a:t>
            </a:r>
            <a:r>
              <a:t> si un nombre pair est entré lors de l’exécution</a:t>
            </a:r>
          </a:p>
        </p:txBody>
      </p:sp>
      <p:sp>
        <p:nvSpPr>
          <p:cNvPr id="191" name="def is_even(x: int) -&gt; bool:…"/>
          <p:cNvSpPr txBox="1"/>
          <p:nvPr/>
        </p:nvSpPr>
        <p:spPr>
          <a:xfrm>
            <a:off x="838200" y="2758663"/>
            <a:ext cx="3233420" cy="1158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lnSpc>
                <a:spcPts val="3800"/>
              </a:lnSpc>
              <a:defRPr sz="1600">
                <a:solidFill>
                  <a:srgbClr val="795E26"/>
                </a:solidFill>
                <a:latin typeface="CamingoCode Bold"/>
                <a:ea typeface="CamingoCode Bold"/>
                <a:cs typeface="CamingoCode Bold"/>
                <a:sym typeface="CamingoCode Bold"/>
              </a:defRPr>
            </a:pPr>
            <a:r>
              <a:rPr>
                <a:solidFill>
                  <a:srgbClr val="0000FF"/>
                </a:solidFill>
              </a:rPr>
              <a:t>def</a:t>
            </a:r>
            <a:r>
              <a:rPr>
                <a:solidFill>
                  <a:srgbClr val="000000"/>
                </a:solidFill>
                <a:latin typeface="CamingoCode Regular"/>
                <a:ea typeface="CamingoCode Regular"/>
                <a:cs typeface="CamingoCode Regular"/>
                <a:sym typeface="CamingoCode Regular"/>
              </a:rPr>
              <a:t> </a:t>
            </a:r>
            <a:r>
              <a:t>is_even</a:t>
            </a:r>
            <a:r>
              <a:rPr>
                <a:solidFill>
                  <a:srgbClr val="000000"/>
                </a:solidFill>
                <a:latin typeface="CamingoCode Regular"/>
                <a:ea typeface="CamingoCode Regular"/>
                <a:cs typeface="CamingoCode Regular"/>
                <a:sym typeface="CamingoCode Regular"/>
              </a:rPr>
              <a:t>(</a:t>
            </a:r>
            <a:r>
              <a:rPr i="1">
                <a:solidFill>
                  <a:srgbClr val="001080"/>
                </a:solidFill>
                <a:latin typeface="CamingoCode Regular"/>
                <a:ea typeface="CamingoCode Regular"/>
                <a:cs typeface="CamingoCode Regular"/>
                <a:sym typeface="CamingoCode Regular"/>
              </a:rPr>
              <a:t>x</a:t>
            </a:r>
            <a:r>
              <a:rPr>
                <a:solidFill>
                  <a:srgbClr val="000000"/>
                </a:solidFill>
              </a:rPr>
              <a:t>:</a:t>
            </a:r>
            <a:r>
              <a:rPr>
                <a:solidFill>
                  <a:srgbClr val="000000"/>
                </a:solidFill>
                <a:latin typeface="CamingoCode Regular"/>
                <a:ea typeface="CamingoCode Regular"/>
                <a:cs typeface="CamingoCode Regular"/>
                <a:sym typeface="CamingoCode Regular"/>
              </a:rPr>
              <a:t> </a:t>
            </a:r>
            <a:r>
              <a:rPr>
                <a:solidFill>
                  <a:srgbClr val="267F99"/>
                </a:solidFill>
                <a:latin typeface="CamingoCode Regular"/>
                <a:ea typeface="CamingoCode Regular"/>
                <a:cs typeface="CamingoCode Regular"/>
                <a:sym typeface="CamingoCode Regular"/>
              </a:rPr>
              <a:t>int</a:t>
            </a:r>
            <a:r>
              <a:rPr>
                <a:solidFill>
                  <a:srgbClr val="000000"/>
                </a:solidFill>
                <a:latin typeface="CamingoCode Regular"/>
                <a:ea typeface="CamingoCode Regular"/>
                <a:cs typeface="CamingoCode Regular"/>
                <a:sym typeface="CamingoCode Regular"/>
              </a:rPr>
              <a:t>) </a:t>
            </a:r>
            <a:r>
              <a:rPr>
                <a:solidFill>
                  <a:srgbClr val="000000"/>
                </a:solidFill>
              </a:rPr>
              <a:t>-&gt;</a:t>
            </a:r>
            <a:r>
              <a:rPr>
                <a:solidFill>
                  <a:srgbClr val="000000"/>
                </a:solidFill>
                <a:latin typeface="CamingoCode Regular"/>
                <a:ea typeface="CamingoCode Regular"/>
                <a:cs typeface="CamingoCode Regular"/>
                <a:sym typeface="CamingoCode Regular"/>
              </a:rPr>
              <a:t> </a:t>
            </a:r>
            <a:r>
              <a:rPr>
                <a:solidFill>
                  <a:srgbClr val="267F99"/>
                </a:solidFill>
                <a:latin typeface="CamingoCode Regular"/>
                <a:ea typeface="CamingoCode Regular"/>
                <a:cs typeface="CamingoCode Regular"/>
                <a:sym typeface="CamingoCode Regular"/>
              </a:rPr>
              <a:t>bool</a:t>
            </a:r>
            <a:r>
              <a:rPr>
                <a:solidFill>
                  <a:srgbClr val="000000"/>
                </a:solidFill>
                <a:latin typeface="CamingoCode Regular"/>
                <a:ea typeface="CamingoCode Regular"/>
                <a:cs typeface="CamingoCode Regular"/>
                <a:sym typeface="CamingoCode Regular"/>
              </a:rPr>
              <a:t>:</a:t>
            </a:r>
          </a:p>
          <a:p>
            <a:pPr>
              <a:lnSpc>
                <a:spcPts val="3800"/>
              </a:lnSpc>
              <a:defRPr sz="1600">
                <a:solidFill>
                  <a:srgbClr val="AF00DB"/>
                </a:solidFill>
                <a:latin typeface="CamingoCode Bold"/>
                <a:ea typeface="CamingoCode Bold"/>
                <a:cs typeface="CamingoCode Bold"/>
                <a:sym typeface="CamingoCode Bold"/>
              </a:defRPr>
            </a:pPr>
            <a:r>
              <a:rPr>
                <a:solidFill>
                  <a:srgbClr val="000000"/>
                </a:solidFill>
                <a:latin typeface="CamingoCode Regular"/>
                <a:ea typeface="CamingoCode Regular"/>
                <a:cs typeface="CamingoCode Regular"/>
                <a:sym typeface="CamingoCode Regular"/>
              </a:rPr>
              <a:t>    </a:t>
            </a:r>
            <a:r>
              <a:t>return</a:t>
            </a:r>
            <a:r>
              <a:rPr>
                <a:solidFill>
                  <a:srgbClr val="000000"/>
                </a:solidFill>
                <a:latin typeface="CamingoCode Regular"/>
                <a:ea typeface="CamingoCode Regular"/>
                <a:cs typeface="CamingoCode Regular"/>
                <a:sym typeface="CamingoCode Regular"/>
              </a:rPr>
              <a:t> x </a:t>
            </a:r>
            <a:r>
              <a:rPr>
                <a:solidFill>
                  <a:srgbClr val="000000"/>
                </a:solidFill>
              </a:rPr>
              <a:t>%</a:t>
            </a:r>
            <a:r>
              <a:rPr>
                <a:solidFill>
                  <a:srgbClr val="000000"/>
                </a:solidFill>
                <a:latin typeface="CamingoCode Regular"/>
                <a:ea typeface="CamingoCode Regular"/>
                <a:cs typeface="CamingoCode Regular"/>
                <a:sym typeface="CamingoCode Regular"/>
              </a:rPr>
              <a:t> </a:t>
            </a:r>
            <a:r>
              <a:rPr>
                <a:solidFill>
                  <a:srgbClr val="098658"/>
                </a:solidFill>
              </a:rPr>
              <a:t>2</a:t>
            </a:r>
            <a:r>
              <a:rPr>
                <a:solidFill>
                  <a:srgbClr val="000000"/>
                </a:solidFill>
                <a:latin typeface="CamingoCode Regular"/>
                <a:ea typeface="CamingoCode Regular"/>
                <a:cs typeface="CamingoCode Regular"/>
                <a:sym typeface="CamingoCode Regular"/>
              </a:rPr>
              <a:t> </a:t>
            </a:r>
            <a:r>
              <a:rPr>
                <a:solidFill>
                  <a:srgbClr val="000000"/>
                </a:solidFill>
              </a:rPr>
              <a:t>==</a:t>
            </a:r>
            <a:r>
              <a:rPr>
                <a:solidFill>
                  <a:srgbClr val="000000"/>
                </a:solidFill>
                <a:latin typeface="CamingoCode Regular"/>
                <a:ea typeface="CamingoCode Regular"/>
                <a:cs typeface="CamingoCode Regular"/>
                <a:sym typeface="CamingoCode Regular"/>
              </a:rPr>
              <a:t> </a:t>
            </a:r>
            <a:r>
              <a:rPr>
                <a:solidFill>
                  <a:srgbClr val="098658"/>
                </a:solidFill>
              </a:rPr>
              <a:t>0</a:t>
            </a:r>
            <a:endParaRPr>
              <a:solidFill>
                <a:srgbClr val="000000"/>
              </a:solidFill>
              <a:latin typeface="CamingoCode Regular"/>
              <a:ea typeface="CamingoCode Regular"/>
              <a:cs typeface="CamingoCode Regular"/>
              <a:sym typeface="CamingoCode Regular"/>
            </a:endParaRPr>
          </a:p>
          <a:p>
            <a:pPr>
              <a:lnSpc>
                <a:spcPts val="3800"/>
              </a:lnSpc>
              <a:defRPr sz="1600">
                <a:latin typeface="CamingoCode Regular"/>
                <a:ea typeface="CamingoCode Regular"/>
                <a:cs typeface="CamingoCode Regular"/>
                <a:sym typeface="CamingoCode Regular"/>
              </a:defRPr>
            </a:pPr>
            <a:endParaRPr>
              <a:solidFill>
                <a:srgbClr val="000000"/>
              </a:solidFill>
              <a:latin typeface="CamingoCode Regular"/>
              <a:ea typeface="CamingoCode Regular"/>
              <a:cs typeface="CamingoCode Regular"/>
              <a:sym typeface="CamingoCode Regular"/>
            </a:endParaRPr>
          </a:p>
        </p:txBody>
      </p:sp>
      <p:sp>
        <p:nvSpPr>
          <p:cNvPr id="192" name="Vous pouvez spécifier les types des paramètres et le type de retour"/>
          <p:cNvSpPr txBox="1"/>
          <p:nvPr/>
        </p:nvSpPr>
        <p:spPr>
          <a:xfrm>
            <a:off x="6417997" y="2758663"/>
            <a:ext cx="4324411" cy="6251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i="1"/>
            </a:lvl1pPr>
          </a:lstStyle>
          <a:p>
            <a:r>
              <a:t>Vous pouvez spécifier les types des paramètres et le type de retour</a:t>
            </a:r>
          </a:p>
        </p:txBody>
      </p:sp>
      <p:sp>
        <p:nvSpPr>
          <p:cNvPr id="193" name="def say_hello(to: str = &quot;my friend&quot;) -&gt; None:…"/>
          <p:cNvSpPr txBox="1"/>
          <p:nvPr/>
        </p:nvSpPr>
        <p:spPr>
          <a:xfrm>
            <a:off x="838200" y="3574561"/>
            <a:ext cx="5133340" cy="891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lnSpc>
                <a:spcPts val="3800"/>
              </a:lnSpc>
              <a:defRPr sz="1600">
                <a:solidFill>
                  <a:srgbClr val="A31515"/>
                </a:solidFill>
                <a:latin typeface="CamingoCode Bold"/>
                <a:ea typeface="CamingoCode Bold"/>
                <a:cs typeface="CamingoCode Bold"/>
                <a:sym typeface="CamingoCode Bold"/>
              </a:defRPr>
            </a:pPr>
            <a:r>
              <a:rPr>
                <a:solidFill>
                  <a:srgbClr val="0000FF"/>
                </a:solidFill>
              </a:rPr>
              <a:t>def</a:t>
            </a:r>
            <a:r>
              <a:rPr>
                <a:solidFill>
                  <a:srgbClr val="000000"/>
                </a:solidFill>
                <a:latin typeface="CamingoCode Regular"/>
                <a:ea typeface="CamingoCode Regular"/>
                <a:cs typeface="CamingoCode Regular"/>
                <a:sym typeface="CamingoCode Regular"/>
              </a:rPr>
              <a:t> </a:t>
            </a:r>
            <a:r>
              <a:rPr>
                <a:solidFill>
                  <a:srgbClr val="795E26"/>
                </a:solidFill>
              </a:rPr>
              <a:t>say_hello</a:t>
            </a:r>
            <a:r>
              <a:rPr>
                <a:solidFill>
                  <a:srgbClr val="000000"/>
                </a:solidFill>
                <a:latin typeface="CamingoCode Regular"/>
                <a:ea typeface="CamingoCode Regular"/>
                <a:cs typeface="CamingoCode Regular"/>
                <a:sym typeface="CamingoCode Regular"/>
              </a:rPr>
              <a:t>(</a:t>
            </a:r>
            <a:r>
              <a:rPr i="1">
                <a:solidFill>
                  <a:srgbClr val="001080"/>
                </a:solidFill>
                <a:latin typeface="CamingoCode Regular"/>
                <a:ea typeface="CamingoCode Regular"/>
                <a:cs typeface="CamingoCode Regular"/>
                <a:sym typeface="CamingoCode Regular"/>
              </a:rPr>
              <a:t>to</a:t>
            </a:r>
            <a:r>
              <a:rPr>
                <a:solidFill>
                  <a:srgbClr val="000000"/>
                </a:solidFill>
              </a:rPr>
              <a:t>:</a:t>
            </a:r>
            <a:r>
              <a:rPr>
                <a:solidFill>
                  <a:srgbClr val="000000"/>
                </a:solidFill>
                <a:latin typeface="CamingoCode Regular"/>
                <a:ea typeface="CamingoCode Regular"/>
                <a:cs typeface="CamingoCode Regular"/>
                <a:sym typeface="CamingoCode Regular"/>
              </a:rPr>
              <a:t> </a:t>
            </a:r>
            <a:r>
              <a:rPr>
                <a:solidFill>
                  <a:srgbClr val="267F99"/>
                </a:solidFill>
                <a:latin typeface="CamingoCode Regular"/>
                <a:ea typeface="CamingoCode Regular"/>
                <a:cs typeface="CamingoCode Regular"/>
                <a:sym typeface="CamingoCode Regular"/>
              </a:rPr>
              <a:t>str</a:t>
            </a:r>
            <a:r>
              <a:rPr>
                <a:solidFill>
                  <a:srgbClr val="000000"/>
                </a:solidFill>
                <a:latin typeface="CamingoCode Regular"/>
                <a:ea typeface="CamingoCode Regular"/>
                <a:cs typeface="CamingoCode Regular"/>
                <a:sym typeface="CamingoCode Regular"/>
              </a:rPr>
              <a:t> </a:t>
            </a:r>
            <a:r>
              <a:rPr>
                <a:solidFill>
                  <a:srgbClr val="000000"/>
                </a:solidFill>
              </a:rPr>
              <a:t>=</a:t>
            </a:r>
            <a:r>
              <a:rPr>
                <a:solidFill>
                  <a:srgbClr val="000000"/>
                </a:solidFill>
                <a:latin typeface="CamingoCode Regular"/>
                <a:ea typeface="CamingoCode Regular"/>
                <a:cs typeface="CamingoCode Regular"/>
                <a:sym typeface="CamingoCode Regular"/>
              </a:rPr>
              <a:t> </a:t>
            </a:r>
            <a:r>
              <a:t>"</a:t>
            </a:r>
            <a:r>
              <a:rPr>
                <a:latin typeface="CamingoCode Regular"/>
                <a:ea typeface="CamingoCode Regular"/>
                <a:cs typeface="CamingoCode Regular"/>
                <a:sym typeface="CamingoCode Regular"/>
              </a:rPr>
              <a:t>my friend</a:t>
            </a:r>
            <a:r>
              <a:t>"</a:t>
            </a:r>
            <a:r>
              <a:rPr>
                <a:solidFill>
                  <a:srgbClr val="000000"/>
                </a:solidFill>
                <a:latin typeface="CamingoCode Regular"/>
                <a:ea typeface="CamingoCode Regular"/>
                <a:cs typeface="CamingoCode Regular"/>
                <a:sym typeface="CamingoCode Regular"/>
              </a:rPr>
              <a:t>) </a:t>
            </a:r>
            <a:r>
              <a:rPr>
                <a:solidFill>
                  <a:srgbClr val="000000"/>
                </a:solidFill>
              </a:rPr>
              <a:t>-&gt;</a:t>
            </a:r>
            <a:r>
              <a:rPr>
                <a:solidFill>
                  <a:srgbClr val="000000"/>
                </a:solidFill>
                <a:latin typeface="CamingoCode Regular"/>
                <a:ea typeface="CamingoCode Regular"/>
                <a:cs typeface="CamingoCode Regular"/>
                <a:sym typeface="CamingoCode Regular"/>
              </a:rPr>
              <a:t> </a:t>
            </a:r>
            <a:r>
              <a:rPr>
                <a:solidFill>
                  <a:srgbClr val="0000FF"/>
                </a:solidFill>
              </a:rPr>
              <a:t>None</a:t>
            </a:r>
            <a:r>
              <a:rPr>
                <a:solidFill>
                  <a:srgbClr val="000000"/>
                </a:solidFill>
                <a:latin typeface="CamingoCode Regular"/>
                <a:ea typeface="CamingoCode Regular"/>
                <a:cs typeface="CamingoCode Regular"/>
                <a:sym typeface="CamingoCode Regular"/>
              </a:rPr>
              <a:t>:</a:t>
            </a:r>
          </a:p>
          <a:p>
            <a:pPr>
              <a:lnSpc>
                <a:spcPts val="3800"/>
              </a:lnSpc>
              <a:defRPr sz="1600">
                <a:solidFill>
                  <a:srgbClr val="A31515"/>
                </a:solidFill>
                <a:latin typeface="CamingoCode Regular"/>
                <a:ea typeface="CamingoCode Regular"/>
                <a:cs typeface="CamingoCode Regular"/>
                <a:sym typeface="CamingoCode Regular"/>
              </a:defRPr>
            </a:pPr>
            <a:r>
              <a:rPr>
                <a:solidFill>
                  <a:srgbClr val="000000"/>
                </a:solidFill>
              </a:rPr>
              <a:t>    </a:t>
            </a:r>
            <a:r>
              <a:rPr>
                <a:solidFill>
                  <a:srgbClr val="795E26"/>
                </a:solidFill>
              </a:rPr>
              <a:t>print</a:t>
            </a:r>
            <a:r>
              <a:rPr>
                <a:solidFill>
                  <a:srgbClr val="000000"/>
                </a:solidFill>
              </a:rPr>
              <a:t>(</a:t>
            </a:r>
            <a:r>
              <a:rPr>
                <a:solidFill>
                  <a:srgbClr val="0000FF"/>
                </a:solidFill>
                <a:latin typeface="CamingoCode Bold"/>
                <a:ea typeface="CamingoCode Bold"/>
                <a:cs typeface="CamingoCode Bold"/>
                <a:sym typeface="CamingoCode Bold"/>
              </a:rPr>
              <a:t>f</a:t>
            </a:r>
            <a:r>
              <a:rPr>
                <a:latin typeface="CamingoCode Bold"/>
                <a:ea typeface="CamingoCode Bold"/>
                <a:cs typeface="CamingoCode Bold"/>
                <a:sym typeface="CamingoCode Bold"/>
              </a:rPr>
              <a:t>"</a:t>
            </a:r>
            <a:r>
              <a:t>Hello, </a:t>
            </a:r>
            <a:r>
              <a:rPr>
                <a:solidFill>
                  <a:srgbClr val="0000FF"/>
                </a:solidFill>
                <a:latin typeface="CamingoCode Bold"/>
                <a:ea typeface="CamingoCode Bold"/>
                <a:cs typeface="CamingoCode Bold"/>
                <a:sym typeface="CamingoCode Bold"/>
              </a:rPr>
              <a:t>{</a:t>
            </a:r>
            <a:r>
              <a:rPr>
                <a:solidFill>
                  <a:srgbClr val="000000"/>
                </a:solidFill>
              </a:rPr>
              <a:t>to</a:t>
            </a:r>
            <a:r>
              <a:rPr>
                <a:solidFill>
                  <a:srgbClr val="0000FF"/>
                </a:solidFill>
                <a:latin typeface="CamingoCode Bold"/>
                <a:ea typeface="CamingoCode Bold"/>
                <a:cs typeface="CamingoCode Bold"/>
                <a:sym typeface="CamingoCode Bold"/>
              </a:rPr>
              <a:t>}</a:t>
            </a:r>
            <a:r>
              <a:t>!</a:t>
            </a:r>
            <a:r>
              <a:rPr>
                <a:latin typeface="CamingoCode Bold"/>
                <a:ea typeface="CamingoCode Bold"/>
                <a:cs typeface="CamingoCode Bold"/>
                <a:sym typeface="CamingoCode Bold"/>
              </a:rPr>
              <a:t>"</a:t>
            </a:r>
            <a:r>
              <a:rPr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194" name="None est semblable à void, pas de valeur de retour"/>
          <p:cNvSpPr txBox="1"/>
          <p:nvPr/>
        </p:nvSpPr>
        <p:spPr>
          <a:xfrm>
            <a:off x="6417997" y="3574561"/>
            <a:ext cx="4935803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r>
              <a:t>None</a:t>
            </a:r>
            <a:r>
              <a:rPr i="1"/>
              <a:t> est semblable à </a:t>
            </a:r>
            <a:r>
              <a:t>void</a:t>
            </a:r>
            <a:r>
              <a:rPr i="1"/>
              <a:t>, pas de valeur de retour</a:t>
            </a:r>
          </a:p>
        </p:txBody>
      </p:sp>
      <p:sp>
        <p:nvSpPr>
          <p:cNvPr id="195" name="Les paramètres peuvent avoir des valeurs par défaut"/>
          <p:cNvSpPr txBox="1"/>
          <p:nvPr/>
        </p:nvSpPr>
        <p:spPr>
          <a:xfrm>
            <a:off x="6417997" y="3956063"/>
            <a:ext cx="4935803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i="1"/>
            </a:lvl1pPr>
          </a:lstStyle>
          <a:p>
            <a:r>
              <a:t>Les paramètres peuvent avoir des valeurs par défaut</a:t>
            </a:r>
          </a:p>
        </p:txBody>
      </p:sp>
      <p:sp>
        <p:nvSpPr>
          <p:cNvPr id="196" name="say_hello()…"/>
          <p:cNvSpPr txBox="1"/>
          <p:nvPr/>
        </p:nvSpPr>
        <p:spPr>
          <a:xfrm>
            <a:off x="842010" y="4404999"/>
            <a:ext cx="2562861" cy="1158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lnSpc>
                <a:spcPts val="3800"/>
              </a:lnSpc>
              <a:defRPr sz="1600">
                <a:latin typeface="CamingoCode Regular"/>
                <a:ea typeface="CamingoCode Regular"/>
                <a:cs typeface="CamingoCode Regular"/>
                <a:sym typeface="CamingoCode Regular"/>
              </a:defRPr>
            </a:pPr>
            <a:r>
              <a:t>say_hello()</a:t>
            </a:r>
          </a:p>
          <a:p>
            <a:pPr>
              <a:lnSpc>
                <a:spcPts val="3800"/>
              </a:lnSpc>
              <a:defRPr sz="1600">
                <a:latin typeface="CamingoCode Regular"/>
                <a:ea typeface="CamingoCode Regular"/>
                <a:cs typeface="CamingoCode Regular"/>
                <a:sym typeface="CamingoCode Regular"/>
              </a:defRPr>
            </a:pPr>
            <a:r>
              <a:t>say_hello(</a:t>
            </a:r>
            <a:r>
              <a:rPr>
                <a:solidFill>
                  <a:srgbClr val="A31515"/>
                </a:solidFill>
                <a:latin typeface="CamingoCode Bold"/>
                <a:ea typeface="CamingoCode Bold"/>
                <a:cs typeface="CamingoCode Bold"/>
                <a:sym typeface="CamingoCode Bold"/>
              </a:rPr>
              <a:t>"</a:t>
            </a:r>
            <a:r>
              <a:rPr>
                <a:solidFill>
                  <a:srgbClr val="A31515"/>
                </a:solidFill>
              </a:rPr>
              <a:t>Jane</a:t>
            </a:r>
            <a:r>
              <a:rPr>
                <a:solidFill>
                  <a:srgbClr val="A31515"/>
                </a:solidFill>
                <a:latin typeface="CamingoCode Bold"/>
                <a:ea typeface="CamingoCode Bold"/>
                <a:cs typeface="CamingoCode Bold"/>
                <a:sym typeface="CamingoCode Bold"/>
              </a:rPr>
              <a:t>"</a:t>
            </a:r>
            <a:r>
              <a:t>)</a:t>
            </a:r>
          </a:p>
          <a:p>
            <a:pPr>
              <a:lnSpc>
                <a:spcPts val="3800"/>
              </a:lnSpc>
              <a:defRPr sz="1600">
                <a:latin typeface="CamingoCode Regular"/>
                <a:ea typeface="CamingoCode Regular"/>
                <a:cs typeface="CamingoCode Regular"/>
                <a:sym typeface="CamingoCode Regular"/>
              </a:defRPr>
            </a:pPr>
            <a:r>
              <a:t>say_hello(</a:t>
            </a:r>
            <a:r>
              <a:rPr i="1">
                <a:solidFill>
                  <a:srgbClr val="001080"/>
                </a:solidFill>
              </a:rPr>
              <a:t>to</a:t>
            </a:r>
            <a:r>
              <a:t> </a:t>
            </a:r>
            <a:r>
              <a:rPr>
                <a:latin typeface="CamingoCode Bold"/>
                <a:ea typeface="CamingoCode Bold"/>
                <a:cs typeface="CamingoCode Bold"/>
                <a:sym typeface="CamingoCode Bold"/>
              </a:rPr>
              <a:t>=</a:t>
            </a:r>
            <a:r>
              <a:t> </a:t>
            </a:r>
            <a:r>
              <a:rPr>
                <a:solidFill>
                  <a:srgbClr val="A31515"/>
                </a:solidFill>
                <a:latin typeface="CamingoCode Bold"/>
                <a:ea typeface="CamingoCode Bold"/>
                <a:cs typeface="CamingoCode Bold"/>
                <a:sym typeface="CamingoCode Bold"/>
              </a:rPr>
              <a:t>"</a:t>
            </a:r>
            <a:r>
              <a:rPr>
                <a:solidFill>
                  <a:srgbClr val="A31515"/>
                </a:solidFill>
              </a:rPr>
              <a:t>Mary</a:t>
            </a:r>
            <a:r>
              <a:rPr>
                <a:solidFill>
                  <a:srgbClr val="A31515"/>
                </a:solidFill>
                <a:latin typeface="CamingoCode Bold"/>
                <a:ea typeface="CamingoCode Bold"/>
                <a:cs typeface="CamingoCode Bold"/>
                <a:sym typeface="CamingoCode Bold"/>
              </a:rPr>
              <a:t>"</a:t>
            </a:r>
            <a:r>
              <a:t>)</a:t>
            </a:r>
          </a:p>
        </p:txBody>
      </p:sp>
      <p:grpSp>
        <p:nvGrpSpPr>
          <p:cNvPr id="201" name="Group"/>
          <p:cNvGrpSpPr/>
          <p:nvPr/>
        </p:nvGrpSpPr>
        <p:grpSpPr>
          <a:xfrm>
            <a:off x="6417997" y="4404999"/>
            <a:ext cx="5270340" cy="640776"/>
            <a:chOff x="0" y="0"/>
            <a:chExt cx="5270339" cy="640774"/>
          </a:xfrm>
        </p:grpSpPr>
        <p:sp>
          <p:nvSpPr>
            <p:cNvPr id="197" name="Hello, my friend!"/>
            <p:cNvSpPr/>
            <p:nvPr/>
          </p:nvSpPr>
          <p:spPr>
            <a:xfrm>
              <a:off x="0" y="0"/>
              <a:ext cx="4935803" cy="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r>
                <a:t>Hello, my friend!</a:t>
              </a:r>
            </a:p>
          </p:txBody>
        </p:sp>
        <p:sp>
          <p:nvSpPr>
            <p:cNvPr id="198" name="Hello, Jane!"/>
            <p:cNvSpPr/>
            <p:nvPr/>
          </p:nvSpPr>
          <p:spPr>
            <a:xfrm>
              <a:off x="0" y="320387"/>
              <a:ext cx="4935803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r>
                <a:t>Hello, Jane!</a:t>
              </a:r>
            </a:p>
          </p:txBody>
        </p:sp>
        <p:sp>
          <p:nvSpPr>
            <p:cNvPr id="199" name="Hello, Mary!"/>
            <p:cNvSpPr/>
            <p:nvPr/>
          </p:nvSpPr>
          <p:spPr>
            <a:xfrm>
              <a:off x="0" y="640774"/>
              <a:ext cx="4935803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r>
                <a:t>Hello, Mary!</a:t>
              </a:r>
            </a:p>
          </p:txBody>
        </p:sp>
        <p:sp>
          <p:nvSpPr>
            <p:cNvPr id="200" name="Les paramètres peuvent être nommés (et réordrés) lors d’un appel de fonction"/>
            <p:cNvSpPr/>
            <p:nvPr/>
          </p:nvSpPr>
          <p:spPr>
            <a:xfrm>
              <a:off x="2112866" y="0"/>
              <a:ext cx="3157474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i="1"/>
              </a:lvl1pPr>
            </a:lstStyle>
            <a:p>
              <a:r>
                <a:t>Les paramètres peuvent être nommés (et réordrés) lors d’un appel de fonction</a:t>
              </a:r>
            </a:p>
          </p:txBody>
        </p:sp>
      </p:grpSp>
      <p:sp>
        <p:nvSpPr>
          <p:cNvPr id="202" name="def foo(a, b, /, c, d, *, e, f):…"/>
          <p:cNvSpPr txBox="1"/>
          <p:nvPr/>
        </p:nvSpPr>
        <p:spPr>
          <a:xfrm>
            <a:off x="838200" y="5512298"/>
            <a:ext cx="3680460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lnSpc>
                <a:spcPts val="3800"/>
              </a:lnSpc>
              <a:defRPr sz="1600">
                <a:latin typeface="CamingoCode Regular"/>
                <a:ea typeface="CamingoCode Regular"/>
                <a:cs typeface="CamingoCode Regular"/>
                <a:sym typeface="CamingoCode Regular"/>
              </a:defRPr>
            </a:pPr>
            <a:r>
              <a:rPr>
                <a:solidFill>
                  <a:srgbClr val="0000FF"/>
                </a:solidFill>
                <a:latin typeface="CamingoCode Bold"/>
                <a:ea typeface="CamingoCode Bold"/>
                <a:cs typeface="CamingoCode Bold"/>
                <a:sym typeface="CamingoCode Bold"/>
              </a:rPr>
              <a:t>def</a:t>
            </a:r>
            <a:r>
              <a:t> </a:t>
            </a:r>
            <a:r>
              <a:rPr>
                <a:solidFill>
                  <a:srgbClr val="795E26"/>
                </a:solidFill>
                <a:latin typeface="CamingoCode Bold"/>
                <a:ea typeface="CamingoCode Bold"/>
                <a:cs typeface="CamingoCode Bold"/>
                <a:sym typeface="CamingoCode Bold"/>
              </a:rPr>
              <a:t>foo</a:t>
            </a:r>
            <a:r>
              <a:t>(</a:t>
            </a:r>
            <a:r>
              <a:rPr i="1">
                <a:solidFill>
                  <a:srgbClr val="001080"/>
                </a:solidFill>
              </a:rPr>
              <a:t>a</a:t>
            </a:r>
            <a:r>
              <a:t>, </a:t>
            </a:r>
            <a:r>
              <a:rPr i="1">
                <a:solidFill>
                  <a:srgbClr val="001080"/>
                </a:solidFill>
              </a:rPr>
              <a:t>b</a:t>
            </a:r>
            <a:r>
              <a:t>, /, </a:t>
            </a:r>
            <a:r>
              <a:rPr i="1">
                <a:solidFill>
                  <a:srgbClr val="001080"/>
                </a:solidFill>
              </a:rPr>
              <a:t>c</a:t>
            </a:r>
            <a:r>
              <a:t>, </a:t>
            </a:r>
            <a:r>
              <a:rPr i="1">
                <a:solidFill>
                  <a:srgbClr val="001080"/>
                </a:solidFill>
              </a:rPr>
              <a:t>d</a:t>
            </a:r>
            <a:r>
              <a:t>, *, </a:t>
            </a:r>
            <a:r>
              <a:rPr i="1">
                <a:solidFill>
                  <a:srgbClr val="001080"/>
                </a:solidFill>
              </a:rPr>
              <a:t>e</a:t>
            </a:r>
            <a:r>
              <a:t>, </a:t>
            </a:r>
            <a:r>
              <a:rPr i="1">
                <a:solidFill>
                  <a:srgbClr val="001080"/>
                </a:solidFill>
              </a:rPr>
              <a:t>f</a:t>
            </a:r>
            <a:r>
              <a:t>):</a:t>
            </a:r>
          </a:p>
          <a:p>
            <a:pPr>
              <a:lnSpc>
                <a:spcPts val="3800"/>
              </a:lnSpc>
              <a:defRPr sz="1600">
                <a:latin typeface="CamingoCode Regular"/>
                <a:ea typeface="CamingoCode Regular"/>
                <a:cs typeface="CamingoCode Regular"/>
                <a:sym typeface="CamingoCode Regular"/>
              </a:defRPr>
            </a:pPr>
            <a:r>
              <a:t>    ...</a:t>
            </a:r>
          </a:p>
        </p:txBody>
      </p:sp>
      <p:sp>
        <p:nvSpPr>
          <p:cNvPr id="203" name="Possible de déterminer quels paramètres sont «nommables» (c–f) ou pas, voire à nommer obligatoirement (e–f) [Lien]"/>
          <p:cNvSpPr txBox="1"/>
          <p:nvPr/>
        </p:nvSpPr>
        <p:spPr>
          <a:xfrm>
            <a:off x="6417997" y="5531245"/>
            <a:ext cx="5975726" cy="625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i="1"/>
            </a:pPr>
            <a:r>
              <a:t>Possible de déterminer quels paramètres sont «nommables»</a:t>
            </a:r>
            <a:br/>
            <a:r>
              <a:t>(c–f) ou pas, voire à nommer obligatoirement (e–f) [</a:t>
            </a: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2"/>
              </a:rPr>
              <a:t>Lien</a:t>
            </a:r>
            <a:r>
              <a:t>]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1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" grpId="1" animBg="1" advAuto="0"/>
      <p:bldP spid="190" grpId="2" animBg="1" advAuto="0"/>
      <p:bldP spid="191" grpId="3" animBg="1" advAuto="0"/>
      <p:bldP spid="192" grpId="4" animBg="1" advAuto="0"/>
      <p:bldP spid="193" grpId="5" animBg="1" advAuto="0"/>
      <p:bldP spid="194" grpId="6" animBg="1" advAuto="0"/>
      <p:bldP spid="195" grpId="7" animBg="1" advAuto="0"/>
      <p:bldP spid="196" grpId="8" animBg="1" advAuto="0"/>
      <p:bldP spid="201" grpId="9" animBg="1" advAuto="0"/>
      <p:bldP spid="202" grpId="10" animBg="1" advAuto="0"/>
      <p:bldP spid="203" grpId="11" animBg="1" advAuto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Une particularité: deux affectations</a:t>
            </a:r>
          </a:p>
        </p:txBody>
      </p:sp>
      <p:sp>
        <p:nvSpPr>
          <p:cNvPr id="206" name="Slide Number Placeholder 5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21</a:t>
            </a:fld>
            <a:endParaRPr/>
          </a:p>
        </p:txBody>
      </p:sp>
      <p:sp>
        <p:nvSpPr>
          <p:cNvPr id="207" name="En C++, l’affectation avec = retourne la valeur affectée. Pas en Python."/>
          <p:cNvSpPr txBox="1"/>
          <p:nvPr/>
        </p:nvSpPr>
        <p:spPr>
          <a:xfrm>
            <a:off x="5440097" y="1021456"/>
            <a:ext cx="6003837" cy="6251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i="1"/>
            </a:pPr>
            <a:r>
              <a:t>En C++, l’affectation avec </a:t>
            </a:r>
            <a:r>
              <a:rPr b="1" i="0"/>
              <a:t>=</a:t>
            </a:r>
            <a:r>
              <a:t> retourne la valeur affectée. Pas en Python.</a:t>
            </a:r>
          </a:p>
        </p:txBody>
      </p:sp>
      <p:sp>
        <p:nvSpPr>
          <p:cNvPr id="208" name="total = current = 0"/>
          <p:cNvSpPr txBox="1"/>
          <p:nvPr/>
        </p:nvSpPr>
        <p:spPr>
          <a:xfrm>
            <a:off x="863600" y="1639505"/>
            <a:ext cx="2227580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600">
                <a:solidFill>
                  <a:srgbClr val="001080"/>
                </a:solidFill>
                <a:latin typeface="CamingoCode Regular"/>
                <a:ea typeface="CamingoCode Regular"/>
                <a:cs typeface="CamingoCode Regular"/>
                <a:sym typeface="CamingoCode Regular"/>
              </a:defRPr>
            </a:pPr>
            <a:r>
              <a:t>total</a:t>
            </a:r>
            <a:r>
              <a:rPr>
                <a:solidFill>
                  <a:srgbClr val="000000"/>
                </a:solidFill>
              </a:rPr>
              <a:t> = </a:t>
            </a:r>
            <a:r>
              <a:t>current</a:t>
            </a:r>
            <a:r>
              <a:rPr>
                <a:solidFill>
                  <a:srgbClr val="000000"/>
                </a:solidFill>
              </a:rPr>
              <a:t> = </a:t>
            </a:r>
            <a:r>
              <a:rPr>
                <a:solidFill>
                  <a:srgbClr val="098658"/>
                </a:solidFill>
              </a:rPr>
              <a:t>0</a:t>
            </a:r>
          </a:p>
        </p:txBody>
      </p:sp>
      <p:sp>
        <p:nvSpPr>
          <p:cNvPr id="209" name="L’affectation multiple reste possible, mais on ne peut pas utiliser la valeur de retour d’une affectation avec = dans une expression plus complexe (comme un test dans une boucle)"/>
          <p:cNvSpPr txBox="1"/>
          <p:nvPr/>
        </p:nvSpPr>
        <p:spPr>
          <a:xfrm>
            <a:off x="5440097" y="1664731"/>
            <a:ext cx="6003837" cy="917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i="1"/>
            </a:pPr>
            <a:r>
              <a:t>L’affectation multiple reste possible, mais on ne peut pas utiliser la valeur de retour d’une affectation avec </a:t>
            </a:r>
            <a:r>
              <a:rPr b="1" i="0"/>
              <a:t>=</a:t>
            </a:r>
            <a:r>
              <a:t> dans une expression plus complexe (comme un test dans une boucle)</a:t>
            </a:r>
          </a:p>
        </p:txBody>
      </p:sp>
      <p:sp>
        <p:nvSpPr>
          <p:cNvPr id="210" name="Imaginons une fonction qui livre soit un int, soit rien (None, qui est l’équivalent Python de null/NULL/null_ptr)"/>
          <p:cNvSpPr txBox="1"/>
          <p:nvPr/>
        </p:nvSpPr>
        <p:spPr>
          <a:xfrm>
            <a:off x="5440097" y="2613274"/>
            <a:ext cx="5578436" cy="625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i="1"/>
            </a:pPr>
            <a:r>
              <a:t>Imaginons une fonction qui livre soit un int, soit rien (</a:t>
            </a:r>
            <a:r>
              <a:rPr i="0"/>
              <a:t>None</a:t>
            </a:r>
            <a:r>
              <a:t>, qui est l’équivalent Python de </a:t>
            </a:r>
            <a:r>
              <a:rPr i="0"/>
              <a:t>null/NULL/null_ptr</a:t>
            </a:r>
            <a:r>
              <a:t>)</a:t>
            </a:r>
          </a:p>
        </p:txBody>
      </p:sp>
      <p:sp>
        <p:nvSpPr>
          <p:cNvPr id="211" name="item = get_next()…"/>
          <p:cNvSpPr txBox="1"/>
          <p:nvPr/>
        </p:nvSpPr>
        <p:spPr>
          <a:xfrm>
            <a:off x="850900" y="3344544"/>
            <a:ext cx="2674620" cy="1158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600">
                <a:solidFill>
                  <a:srgbClr val="795E26"/>
                </a:solidFill>
                <a:latin typeface="CamingoCode Regular"/>
                <a:ea typeface="CamingoCode Regular"/>
                <a:cs typeface="CamingoCode Regular"/>
                <a:sym typeface="CamingoCode Regular"/>
              </a:defRPr>
            </a:pPr>
            <a:r>
              <a:rPr>
                <a:solidFill>
                  <a:srgbClr val="001080"/>
                </a:solidFill>
              </a:rPr>
              <a:t>item</a:t>
            </a:r>
            <a:r>
              <a:rPr>
                <a:solidFill>
                  <a:srgbClr val="000000"/>
                </a:solidFill>
              </a:rPr>
              <a:t> = </a:t>
            </a:r>
            <a:r>
              <a:t>get_next</a:t>
            </a:r>
            <a:r>
              <a:rPr>
                <a:solidFill>
                  <a:srgbClr val="000000"/>
                </a:solidFill>
              </a:rPr>
              <a:t>()</a:t>
            </a:r>
          </a:p>
          <a:p>
            <a:pPr>
              <a:defRPr sz="1600">
                <a:solidFill>
                  <a:srgbClr val="AF00DB"/>
                </a:solidFill>
                <a:latin typeface="CamingoCode Regular"/>
                <a:ea typeface="CamingoCode Regular"/>
                <a:cs typeface="CamingoCode Regular"/>
                <a:sym typeface="CamingoCode Regular"/>
              </a:defRPr>
            </a:pPr>
            <a:r>
              <a:rPr>
                <a:latin typeface="CamingoCode Bold"/>
                <a:ea typeface="CamingoCode Bold"/>
                <a:cs typeface="CamingoCode Bold"/>
                <a:sym typeface="CamingoCode Bold"/>
              </a:rPr>
              <a:t>while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1080"/>
                </a:solidFill>
              </a:rPr>
              <a:t>item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00FF"/>
                </a:solidFill>
                <a:latin typeface="CamingoCode Bold"/>
                <a:ea typeface="CamingoCode Bold"/>
                <a:cs typeface="CamingoCode Bold"/>
                <a:sym typeface="CamingoCode Bold"/>
              </a:rPr>
              <a:t>is</a:t>
            </a:r>
            <a:r>
              <a:rPr>
                <a:solidFill>
                  <a:srgbClr val="000000"/>
                </a:solidFill>
                <a:latin typeface="CamingoCode Bold"/>
                <a:ea typeface="CamingoCode Bold"/>
                <a:cs typeface="CamingoCode Bold"/>
                <a:sym typeface="CamingoCode Bold"/>
              </a:rPr>
              <a:t> </a:t>
            </a:r>
            <a:r>
              <a:rPr>
                <a:solidFill>
                  <a:srgbClr val="0000FF"/>
                </a:solidFill>
                <a:latin typeface="CamingoCode Bold"/>
                <a:ea typeface="CamingoCode Bold"/>
                <a:cs typeface="CamingoCode Bold"/>
                <a:sym typeface="CamingoCode Bold"/>
              </a:rPr>
              <a:t>not</a:t>
            </a:r>
            <a:r>
              <a:rPr>
                <a:solidFill>
                  <a:srgbClr val="000000"/>
                </a:solidFill>
                <a:latin typeface="CamingoCode Bold"/>
                <a:ea typeface="CamingoCode Bold"/>
                <a:cs typeface="CamingoCode Bold"/>
                <a:sym typeface="CamingoCode Bold"/>
              </a:rPr>
              <a:t> </a:t>
            </a:r>
            <a:r>
              <a:rPr>
                <a:solidFill>
                  <a:srgbClr val="0000FF"/>
                </a:solidFill>
                <a:latin typeface="CamingoCode Bold"/>
                <a:ea typeface="CamingoCode Bold"/>
                <a:cs typeface="CamingoCode Bold"/>
                <a:sym typeface="CamingoCode Bold"/>
              </a:rPr>
              <a:t>None</a:t>
            </a:r>
            <a:r>
              <a:rPr>
                <a:solidFill>
                  <a:srgbClr val="000000"/>
                </a:solidFill>
              </a:rPr>
              <a:t>:</a:t>
            </a:r>
          </a:p>
          <a:p>
            <a:pPr>
              <a:defRPr sz="1600">
                <a:latin typeface="CamingoCode Regular"/>
                <a:ea typeface="CamingoCode Regular"/>
                <a:cs typeface="CamingoCode Regular"/>
                <a:sym typeface="CamingoCode Regular"/>
              </a:defRPr>
            </a:pPr>
            <a:r>
              <a:t>    ...</a:t>
            </a:r>
          </a:p>
          <a:p>
            <a:pPr>
              <a:defRPr sz="1600">
                <a:solidFill>
                  <a:srgbClr val="795E26"/>
                </a:solidFill>
                <a:latin typeface="CamingoCode Regular"/>
                <a:ea typeface="CamingoCode Regular"/>
                <a:cs typeface="CamingoCode Regular"/>
                <a:sym typeface="CamingoCode Regular"/>
              </a:defRPr>
            </a:pPr>
            <a:r>
              <a:rPr>
                <a:solidFill>
                  <a:srgbClr val="000000"/>
                </a:solidFill>
              </a:rPr>
              <a:t>    </a:t>
            </a:r>
            <a:r>
              <a:rPr>
                <a:solidFill>
                  <a:srgbClr val="001080"/>
                </a:solidFill>
              </a:rPr>
              <a:t>item</a:t>
            </a:r>
            <a:r>
              <a:rPr>
                <a:solidFill>
                  <a:srgbClr val="000000"/>
                </a:solidFill>
              </a:rPr>
              <a:t> = </a:t>
            </a:r>
            <a:r>
              <a:t>get_next</a:t>
            </a:r>
            <a:r>
              <a:rPr>
                <a:solidFill>
                  <a:srgbClr val="000000"/>
                </a:solidFill>
              </a:rPr>
              <a:t>()</a:t>
            </a:r>
          </a:p>
        </p:txBody>
      </p:sp>
      <p:sp>
        <p:nvSpPr>
          <p:cNvPr id="212" name="def get_next() -&gt; int | None:…"/>
          <p:cNvSpPr txBox="1"/>
          <p:nvPr/>
        </p:nvSpPr>
        <p:spPr>
          <a:xfrm>
            <a:off x="863600" y="2431272"/>
            <a:ext cx="3345180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600">
                <a:solidFill>
                  <a:srgbClr val="795E26"/>
                </a:solidFill>
                <a:latin typeface="CamingoCode Regular"/>
                <a:ea typeface="CamingoCode Regular"/>
                <a:cs typeface="CamingoCode Regular"/>
                <a:sym typeface="CamingoCode Regular"/>
              </a:defRPr>
            </a:pPr>
            <a:r>
              <a:rPr>
                <a:solidFill>
                  <a:srgbClr val="0000FF"/>
                </a:solidFill>
                <a:latin typeface="CamingoCode Bold"/>
                <a:ea typeface="CamingoCode Bold"/>
                <a:cs typeface="CamingoCode Bold"/>
                <a:sym typeface="CamingoCode Bold"/>
              </a:rPr>
              <a:t>def</a:t>
            </a:r>
            <a:r>
              <a:rPr>
                <a:solidFill>
                  <a:srgbClr val="000000"/>
                </a:solidFill>
              </a:rPr>
              <a:t> </a:t>
            </a:r>
            <a:r>
              <a:t>get_next</a:t>
            </a:r>
            <a:r>
              <a:rPr>
                <a:solidFill>
                  <a:srgbClr val="000000"/>
                </a:solidFill>
              </a:rPr>
              <a:t>() -&gt; </a:t>
            </a:r>
            <a:r>
              <a:rPr>
                <a:solidFill>
                  <a:srgbClr val="267F99"/>
                </a:solidFill>
              </a:rPr>
              <a:t>int</a:t>
            </a:r>
            <a:r>
              <a:rPr>
                <a:solidFill>
                  <a:srgbClr val="000000"/>
                </a:solidFill>
              </a:rPr>
              <a:t> | </a:t>
            </a:r>
            <a:r>
              <a:rPr>
                <a:solidFill>
                  <a:srgbClr val="0000FF"/>
                </a:solidFill>
                <a:latin typeface="CamingoCode Bold"/>
                <a:ea typeface="CamingoCode Bold"/>
                <a:cs typeface="CamingoCode Bold"/>
                <a:sym typeface="CamingoCode Bold"/>
              </a:rPr>
              <a:t>None</a:t>
            </a:r>
            <a:r>
              <a:rPr>
                <a:solidFill>
                  <a:srgbClr val="000000"/>
                </a:solidFill>
              </a:rPr>
              <a:t>:</a:t>
            </a:r>
          </a:p>
          <a:p>
            <a:pPr>
              <a:defRPr sz="1600">
                <a:latin typeface="CamingoCode Regular"/>
                <a:ea typeface="CamingoCode Regular"/>
                <a:cs typeface="CamingoCode Regular"/>
                <a:sym typeface="CamingoCode Regular"/>
              </a:defRPr>
            </a:pPr>
            <a:r>
              <a:t>    ...</a:t>
            </a:r>
          </a:p>
        </p:txBody>
      </p:sp>
      <p:sp>
        <p:nvSpPr>
          <p:cNvPr id="213" name="while (item := get_next()) is not None:…"/>
          <p:cNvSpPr txBox="1"/>
          <p:nvPr/>
        </p:nvSpPr>
        <p:spPr>
          <a:xfrm>
            <a:off x="863600" y="5290755"/>
            <a:ext cx="4462780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600">
                <a:solidFill>
                  <a:srgbClr val="795E26"/>
                </a:solidFill>
                <a:latin typeface="CamingoCode Regular"/>
                <a:ea typeface="CamingoCode Regular"/>
                <a:cs typeface="CamingoCode Regular"/>
                <a:sym typeface="CamingoCode Regular"/>
              </a:defRPr>
            </a:pPr>
            <a:r>
              <a:rPr>
                <a:solidFill>
                  <a:srgbClr val="AF00DB"/>
                </a:solidFill>
                <a:latin typeface="CamingoCode Bold"/>
                <a:ea typeface="CamingoCode Bold"/>
                <a:cs typeface="CamingoCode Bold"/>
                <a:sym typeface="CamingoCode Bold"/>
              </a:rPr>
              <a:t>while</a:t>
            </a:r>
            <a:r>
              <a:rPr>
                <a:solidFill>
                  <a:srgbClr val="000000"/>
                </a:solidFill>
              </a:rPr>
              <a:t> (</a:t>
            </a:r>
            <a:r>
              <a:rPr>
                <a:solidFill>
                  <a:srgbClr val="001080"/>
                </a:solidFill>
              </a:rPr>
              <a:t>item</a:t>
            </a:r>
            <a:r>
              <a:rPr>
                <a:solidFill>
                  <a:srgbClr val="000000"/>
                </a:solidFill>
              </a:rPr>
              <a:t> := </a:t>
            </a:r>
            <a:r>
              <a:t>get_next</a:t>
            </a:r>
            <a:r>
              <a:rPr>
                <a:solidFill>
                  <a:srgbClr val="000000"/>
                </a:solidFill>
              </a:rPr>
              <a:t>()) </a:t>
            </a:r>
            <a:r>
              <a:rPr>
                <a:solidFill>
                  <a:srgbClr val="0000FF"/>
                </a:solidFill>
                <a:latin typeface="CamingoCode Bold"/>
                <a:ea typeface="CamingoCode Bold"/>
                <a:cs typeface="CamingoCode Bold"/>
                <a:sym typeface="CamingoCode Bold"/>
              </a:rPr>
              <a:t>is</a:t>
            </a:r>
            <a:r>
              <a:rPr>
                <a:solidFill>
                  <a:srgbClr val="000000"/>
                </a:solidFill>
                <a:latin typeface="CamingoCode Bold"/>
                <a:ea typeface="CamingoCode Bold"/>
                <a:cs typeface="CamingoCode Bold"/>
                <a:sym typeface="CamingoCode Bold"/>
              </a:rPr>
              <a:t> </a:t>
            </a:r>
            <a:r>
              <a:rPr>
                <a:solidFill>
                  <a:srgbClr val="0000FF"/>
                </a:solidFill>
                <a:latin typeface="CamingoCode Bold"/>
                <a:ea typeface="CamingoCode Bold"/>
                <a:cs typeface="CamingoCode Bold"/>
                <a:sym typeface="CamingoCode Bold"/>
              </a:rPr>
              <a:t>not</a:t>
            </a:r>
            <a:r>
              <a:rPr>
                <a:solidFill>
                  <a:srgbClr val="000000"/>
                </a:solidFill>
                <a:latin typeface="CamingoCode Bold"/>
                <a:ea typeface="CamingoCode Bold"/>
                <a:cs typeface="CamingoCode Bold"/>
                <a:sym typeface="CamingoCode Bold"/>
              </a:rPr>
              <a:t> </a:t>
            </a:r>
            <a:r>
              <a:rPr>
                <a:solidFill>
                  <a:srgbClr val="0000FF"/>
                </a:solidFill>
                <a:latin typeface="CamingoCode Bold"/>
                <a:ea typeface="CamingoCode Bold"/>
                <a:cs typeface="CamingoCode Bold"/>
                <a:sym typeface="CamingoCode Bold"/>
              </a:rPr>
              <a:t>None</a:t>
            </a:r>
            <a:r>
              <a:rPr>
                <a:solidFill>
                  <a:srgbClr val="000000"/>
                </a:solidFill>
              </a:rPr>
              <a:t>:</a:t>
            </a:r>
          </a:p>
          <a:p>
            <a:pPr>
              <a:defRPr sz="1600">
                <a:latin typeface="CamingoCode Regular"/>
                <a:ea typeface="CamingoCode Regular"/>
                <a:cs typeface="CamingoCode Regular"/>
                <a:sym typeface="CamingoCode Regular"/>
              </a:defRPr>
            </a:pPr>
            <a:r>
              <a:t>    ...</a:t>
            </a:r>
          </a:p>
        </p:txBody>
      </p:sp>
      <p:sp>
        <p:nvSpPr>
          <p:cNvPr id="214" name="while (item = get_next()) is not None:…"/>
          <p:cNvSpPr txBox="1"/>
          <p:nvPr/>
        </p:nvSpPr>
        <p:spPr>
          <a:xfrm>
            <a:off x="863600" y="4628260"/>
            <a:ext cx="4351020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600">
                <a:solidFill>
                  <a:srgbClr val="795E26"/>
                </a:solidFill>
                <a:latin typeface="CamingoCode Regular"/>
                <a:ea typeface="CamingoCode Regular"/>
                <a:cs typeface="CamingoCode Regular"/>
                <a:sym typeface="CamingoCode Regular"/>
              </a:defRPr>
            </a:pPr>
            <a:r>
              <a:rPr>
                <a:solidFill>
                  <a:srgbClr val="AF00DB"/>
                </a:solidFill>
                <a:latin typeface="CamingoCode Bold"/>
                <a:ea typeface="CamingoCode Bold"/>
                <a:cs typeface="CamingoCode Bold"/>
                <a:sym typeface="CamingoCode Bold"/>
              </a:rPr>
              <a:t>while</a:t>
            </a:r>
            <a:r>
              <a:rPr>
                <a:solidFill>
                  <a:srgbClr val="000000"/>
                </a:solidFill>
              </a:rPr>
              <a:t> (</a:t>
            </a:r>
            <a:r>
              <a:rPr>
                <a:solidFill>
                  <a:srgbClr val="001080"/>
                </a:solidFill>
              </a:rPr>
              <a:t>item</a:t>
            </a:r>
            <a:r>
              <a:rPr>
                <a:solidFill>
                  <a:srgbClr val="000000"/>
                </a:solidFill>
              </a:rPr>
              <a:t> = </a:t>
            </a:r>
            <a:r>
              <a:t>get_next</a:t>
            </a:r>
            <a:r>
              <a:rPr>
                <a:solidFill>
                  <a:srgbClr val="000000"/>
                </a:solidFill>
              </a:rPr>
              <a:t>()) </a:t>
            </a:r>
            <a:r>
              <a:rPr>
                <a:solidFill>
                  <a:srgbClr val="0000FF"/>
                </a:solidFill>
                <a:latin typeface="CamingoCode Bold"/>
                <a:ea typeface="CamingoCode Bold"/>
                <a:cs typeface="CamingoCode Bold"/>
                <a:sym typeface="CamingoCode Bold"/>
              </a:rPr>
              <a:t>is</a:t>
            </a:r>
            <a:r>
              <a:rPr>
                <a:solidFill>
                  <a:srgbClr val="000000"/>
                </a:solidFill>
                <a:latin typeface="CamingoCode Bold"/>
                <a:ea typeface="CamingoCode Bold"/>
                <a:cs typeface="CamingoCode Bold"/>
                <a:sym typeface="CamingoCode Bold"/>
              </a:rPr>
              <a:t> </a:t>
            </a:r>
            <a:r>
              <a:rPr>
                <a:solidFill>
                  <a:srgbClr val="0000FF"/>
                </a:solidFill>
                <a:latin typeface="CamingoCode Bold"/>
                <a:ea typeface="CamingoCode Bold"/>
                <a:cs typeface="CamingoCode Bold"/>
                <a:sym typeface="CamingoCode Bold"/>
              </a:rPr>
              <a:t>not</a:t>
            </a:r>
            <a:r>
              <a:rPr>
                <a:solidFill>
                  <a:srgbClr val="000000"/>
                </a:solidFill>
                <a:latin typeface="CamingoCode Bold"/>
                <a:ea typeface="CamingoCode Bold"/>
                <a:cs typeface="CamingoCode Bold"/>
                <a:sym typeface="CamingoCode Bold"/>
              </a:rPr>
              <a:t> </a:t>
            </a:r>
            <a:r>
              <a:rPr>
                <a:solidFill>
                  <a:srgbClr val="0000FF"/>
                </a:solidFill>
                <a:latin typeface="CamingoCode Bold"/>
                <a:ea typeface="CamingoCode Bold"/>
                <a:cs typeface="CamingoCode Bold"/>
                <a:sym typeface="CamingoCode Bold"/>
              </a:rPr>
              <a:t>None</a:t>
            </a:r>
            <a:r>
              <a:rPr>
                <a:solidFill>
                  <a:srgbClr val="000000"/>
                </a:solidFill>
              </a:rPr>
              <a:t>:</a:t>
            </a:r>
          </a:p>
          <a:p>
            <a:pPr>
              <a:defRPr sz="1600">
                <a:latin typeface="CamingoCode Regular"/>
                <a:ea typeface="CamingoCode Regular"/>
                <a:cs typeface="CamingoCode Regular"/>
                <a:sym typeface="CamingoCode Regular"/>
              </a:defRPr>
            </a:pPr>
            <a:r>
              <a:t>    ...</a:t>
            </a:r>
          </a:p>
        </p:txBody>
      </p:sp>
      <p:sp>
        <p:nvSpPr>
          <p:cNvPr id="215" name="Avec uniquement l’affectation simple avec =, l’appel get_next() doit être répété ici deux fois"/>
          <p:cNvSpPr txBox="1"/>
          <p:nvPr/>
        </p:nvSpPr>
        <p:spPr>
          <a:xfrm>
            <a:off x="5440097" y="3473560"/>
            <a:ext cx="5578436" cy="625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i="1"/>
            </a:pPr>
            <a:r>
              <a:t>Avec uniquement l’affectation simple avec </a:t>
            </a:r>
            <a:r>
              <a:rPr b="1" i="0"/>
              <a:t>=</a:t>
            </a:r>
            <a:r>
              <a:t>, l’appel </a:t>
            </a:r>
            <a:r>
              <a:rPr i="0"/>
              <a:t>get_next()</a:t>
            </a:r>
            <a:r>
              <a:t> doit être répété ici deux fois</a:t>
            </a:r>
          </a:p>
        </p:txBody>
      </p:sp>
      <p:sp>
        <p:nvSpPr>
          <p:cNvPr id="216" name="Ceci n’est pas possible…"/>
          <p:cNvSpPr txBox="1"/>
          <p:nvPr/>
        </p:nvSpPr>
        <p:spPr>
          <a:xfrm>
            <a:off x="5440097" y="4636425"/>
            <a:ext cx="5578436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i="1"/>
            </a:lvl1pPr>
          </a:lstStyle>
          <a:p>
            <a:r>
              <a:t>Ceci n’est pas possible…</a:t>
            </a:r>
          </a:p>
        </p:txBody>
      </p:sp>
      <p:sp>
        <p:nvSpPr>
          <p:cNvPr id="217" name="… mais ceci oui, en utilisant := plutôt que = pour l’affectation!"/>
          <p:cNvSpPr txBox="1"/>
          <p:nvPr/>
        </p:nvSpPr>
        <p:spPr>
          <a:xfrm>
            <a:off x="5440097" y="5281044"/>
            <a:ext cx="6003837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i="1"/>
            </a:pPr>
            <a:r>
              <a:t>… mais ceci oui, en utilisant </a:t>
            </a:r>
            <a:r>
              <a:rPr b="1" i="0"/>
              <a:t>:=</a:t>
            </a:r>
            <a:r>
              <a:t> plutôt que </a:t>
            </a:r>
            <a:r>
              <a:rPr b="1" i="0"/>
              <a:t>=</a:t>
            </a:r>
            <a:r>
              <a:t> pour l’affectation!</a:t>
            </a:r>
          </a:p>
        </p:txBody>
      </p:sp>
      <p:sp>
        <p:nvSpPr>
          <p:cNvPr id="218" name="Note: l’affectation avec := ne peut pas remplacer = dans une affectation «simple» du style item = value sans rien d’autre sur la ligne"/>
          <p:cNvSpPr txBox="1"/>
          <p:nvPr/>
        </p:nvSpPr>
        <p:spPr>
          <a:xfrm>
            <a:off x="5440097" y="5648897"/>
            <a:ext cx="6847494" cy="625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i="1"/>
            </a:pPr>
            <a:r>
              <a:t>Note: l’affectation avec </a:t>
            </a:r>
            <a:r>
              <a:rPr b="1" i="0"/>
              <a:t>:=</a:t>
            </a:r>
            <a:r>
              <a:t> ne peut pas remplacer </a:t>
            </a:r>
            <a:r>
              <a:rPr b="1" i="0"/>
              <a:t>=</a:t>
            </a:r>
            <a:r>
              <a:t> dans une affectation «simple» du style </a:t>
            </a:r>
            <a:r>
              <a:rPr i="0"/>
              <a:t>item = value</a:t>
            </a:r>
            <a:r>
              <a:t> sans rien d’autre sur la ligne</a:t>
            </a:r>
          </a:p>
        </p:txBody>
      </p:sp>
      <p:grpSp>
        <p:nvGrpSpPr>
          <p:cNvPr id="221" name="Group"/>
          <p:cNvGrpSpPr/>
          <p:nvPr/>
        </p:nvGrpSpPr>
        <p:grpSpPr>
          <a:xfrm>
            <a:off x="912087" y="4713741"/>
            <a:ext cx="4206081" cy="243890"/>
            <a:chOff x="0" y="368838"/>
            <a:chExt cx="4206080" cy="243888"/>
          </a:xfrm>
        </p:grpSpPr>
        <p:sp>
          <p:nvSpPr>
            <p:cNvPr id="219" name="Line"/>
            <p:cNvSpPr/>
            <p:nvPr/>
          </p:nvSpPr>
          <p:spPr>
            <a:xfrm flipH="1" flipV="1">
              <a:off x="0" y="389580"/>
              <a:ext cx="4206081" cy="202407"/>
            </a:xfrm>
            <a:prstGeom prst="line">
              <a:avLst/>
            </a:prstGeom>
            <a:noFill/>
            <a:ln w="25400" cap="flat">
              <a:solidFill>
                <a:srgbClr val="E324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220" name="Line"/>
            <p:cNvSpPr/>
            <p:nvPr/>
          </p:nvSpPr>
          <p:spPr>
            <a:xfrm flipH="1">
              <a:off x="0" y="368838"/>
              <a:ext cx="4206081" cy="243890"/>
            </a:xfrm>
            <a:prstGeom prst="line">
              <a:avLst/>
            </a:prstGeom>
            <a:noFill/>
            <a:ln w="25400" cap="flat">
              <a:solidFill>
                <a:srgbClr val="E324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1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1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" grpId="1" animBg="1" advAuto="0"/>
      <p:bldP spid="209" grpId="2" animBg="1" advAuto="0"/>
      <p:bldP spid="210" grpId="4" animBg="1" advAuto="0"/>
      <p:bldP spid="211" grpId="5" animBg="1" advAuto="0"/>
      <p:bldP spid="212" grpId="3" animBg="1" advAuto="0"/>
      <p:bldP spid="213" grpId="11" animBg="1" advAuto="0"/>
      <p:bldP spid="214" grpId="7" animBg="1" advAuto="0"/>
      <p:bldP spid="215" grpId="6" animBg="1" advAuto="0"/>
      <p:bldP spid="216" grpId="8" animBg="1" advAuto="0"/>
      <p:bldP spid="217" grpId="10" animBg="1" advAuto="0"/>
      <p:bldP spid="218" grpId="12" animBg="1" advAuto="0"/>
      <p:bldP spid="221" grpId="9" animBg="1" advAuto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Résumé du cours d’aujourd’hui</a:t>
            </a:r>
          </a:p>
        </p:txBody>
      </p:sp>
      <p:sp>
        <p:nvSpPr>
          <p:cNvPr id="224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838200" y="1358078"/>
            <a:ext cx="9569863" cy="4723046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187451" indent="-187451" defTabSz="749808">
              <a:spcBef>
                <a:spcPts val="1800"/>
              </a:spcBef>
              <a:defRPr sz="2460"/>
            </a:pPr>
            <a:r>
              <a:t>Python est un langage dynamiquement typé</a:t>
            </a:r>
          </a:p>
          <a:p>
            <a:pPr marL="593597" lvl="1" indent="-218693" defTabSz="749808">
              <a:spcBef>
                <a:spcPts val="800"/>
              </a:spcBef>
              <a:defRPr sz="2296"/>
            </a:pPr>
            <a:r>
              <a:t>La syntaxe est plus simple — symboles comme () ; en moins</a:t>
            </a:r>
          </a:p>
          <a:p>
            <a:pPr marL="593597" lvl="1" indent="-218693" defTabSz="749808">
              <a:spcBef>
                <a:spcPts val="800"/>
              </a:spcBef>
              <a:defRPr sz="2296"/>
            </a:pPr>
            <a:r>
              <a:t>L’indentation est significative</a:t>
            </a:r>
          </a:p>
          <a:p>
            <a:pPr marL="593597" lvl="1" indent="-218693" defTabSz="749808">
              <a:spcBef>
                <a:spcPts val="800"/>
              </a:spcBef>
              <a:defRPr sz="2296"/>
            </a:pPr>
            <a:r>
              <a:t>Les types peuvent quand même être indiqués</a:t>
            </a:r>
          </a:p>
          <a:p>
            <a:pPr marL="187451" indent="-187451" defTabSz="749808">
              <a:spcBef>
                <a:spcPts val="1800"/>
              </a:spcBef>
              <a:defRPr sz="2460"/>
            </a:pPr>
            <a:r>
              <a:t>On retrouve les structures de contrôles de base</a:t>
            </a:r>
          </a:p>
          <a:p>
            <a:pPr marL="593597" lvl="1" indent="-218693" defTabSz="749808">
              <a:spcBef>
                <a:spcPts val="800"/>
              </a:spcBef>
              <a:defRPr sz="2296"/>
            </a:pPr>
            <a:r>
              <a:t>if – elif – else</a:t>
            </a:r>
          </a:p>
          <a:p>
            <a:pPr marL="593597" lvl="1" indent="-218693" defTabSz="749808">
              <a:spcBef>
                <a:spcPts val="800"/>
              </a:spcBef>
              <a:defRPr sz="2296"/>
            </a:pPr>
            <a:r>
              <a:t>while, for (avec des différences)</a:t>
            </a:r>
          </a:p>
          <a:p>
            <a:pPr marL="187451" indent="-187451" defTabSz="749808">
              <a:spcBef>
                <a:spcPts val="1800"/>
              </a:spcBef>
              <a:defRPr sz="2460"/>
            </a:pPr>
            <a:r>
              <a:t>On peut facilement définir et appeler des fonctions</a:t>
            </a:r>
          </a:p>
          <a:p>
            <a:pPr marL="593597" lvl="1" indent="-218693" defTabSz="749808">
              <a:spcBef>
                <a:spcPts val="800"/>
              </a:spcBef>
              <a:defRPr sz="2296"/>
            </a:pPr>
            <a:r>
              <a:t>Flexibilité dans la manière de définir les paramètres et de passer des arguments</a:t>
            </a:r>
          </a:p>
        </p:txBody>
      </p:sp>
      <p:sp>
        <p:nvSpPr>
          <p:cNvPr id="225" name="Slide Number Placeholder 5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22</a:t>
            </a:fld>
            <a:endParaRPr/>
          </a:p>
        </p:txBody>
      </p:sp>
      <p:sp>
        <p:nvSpPr>
          <p:cNvPr id="226" name="📝"/>
          <p:cNvSpPr txBox="1"/>
          <p:nvPr/>
        </p:nvSpPr>
        <p:spPr>
          <a:xfrm>
            <a:off x="10757323" y="35628"/>
            <a:ext cx="739141" cy="929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5000"/>
            </a:lvl1pPr>
          </a:lstStyle>
          <a:p>
            <a:r>
              <a:t>📝</a:t>
            </a: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Title 1"/>
          <p:cNvSpPr txBox="1"/>
          <p:nvPr/>
        </p:nvSpPr>
        <p:spPr>
          <a:xfrm>
            <a:off x="1524000" y="478894"/>
            <a:ext cx="9144000" cy="11069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normAutofit/>
          </a:bodyPr>
          <a:lstStyle>
            <a:lvl1pPr algn="ctr" defTabSz="914400">
              <a:lnSpc>
                <a:spcPct val="90000"/>
              </a:lnSpc>
              <a:defRPr sz="3300" b="1" i="1">
                <a:latin typeface="Carlito"/>
                <a:ea typeface="Carlito"/>
                <a:cs typeface="Carlito"/>
                <a:sym typeface="Carlito"/>
              </a:defRPr>
            </a:lvl1pPr>
          </a:lstStyle>
          <a:p>
            <a:r>
              <a:t>Cours 1</a:t>
            </a:r>
          </a:p>
        </p:txBody>
      </p:sp>
      <p:sp>
        <p:nvSpPr>
          <p:cNvPr id="229" name="Title 1"/>
          <p:cNvSpPr txBox="1"/>
          <p:nvPr/>
        </p:nvSpPr>
        <p:spPr>
          <a:xfrm>
            <a:off x="1524000" y="2387391"/>
            <a:ext cx="9144000" cy="23444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pPr algn="ctr" defTabSz="914400">
              <a:lnSpc>
                <a:spcPct val="120000"/>
              </a:lnSpc>
              <a:defRPr sz="3600">
                <a:solidFill>
                  <a:schemeClr val="accent3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Organisation du cours</a:t>
            </a:r>
          </a:p>
          <a:p>
            <a:pPr algn="ctr" defTabSz="914400">
              <a:lnSpc>
                <a:spcPct val="120000"/>
              </a:lnSpc>
              <a:defRPr sz="3600">
                <a:solidFill>
                  <a:schemeClr val="accent3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Démarrage avec Python</a:t>
            </a:r>
          </a:p>
          <a:p>
            <a:pPr algn="ctr" defTabSz="914400">
              <a:lnSpc>
                <a:spcPct val="120000"/>
              </a:lnSpc>
              <a:defRPr sz="3600" b="1">
                <a:latin typeface="Carlito"/>
                <a:ea typeface="Carlito"/>
                <a:cs typeface="Carlito"/>
                <a:sym typeface="Carlito"/>
              </a:defRPr>
            </a:pPr>
            <a:r>
              <a:t>Infrastructure de travail</a:t>
            </a:r>
          </a:p>
        </p:txBody>
      </p:sp>
      <p:sp>
        <p:nvSpPr>
          <p:cNvPr id="230" name="Slide Number Placeholder 5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23</a:t>
            </a:fld>
            <a:endParaRPr/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Séance d’exercices: sur Renku</a:t>
            </a:r>
          </a:p>
        </p:txBody>
      </p:sp>
      <p:sp>
        <p:nvSpPr>
          <p:cNvPr id="233" name="Content Placeholder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Aucune installation, tout par le navigateur</a:t>
            </a:r>
          </a:p>
          <a:p>
            <a:r>
              <a:t>Renku:</a:t>
            </a:r>
          </a:p>
          <a:p>
            <a:pPr lvl="1"/>
            <a:r>
              <a:t>Sur la base d’un repository git publié sur GitLab, crée une machine virtuelle Docker préconfigurée avec fichier de config dans le repository</a:t>
            </a:r>
          </a:p>
          <a:p>
            <a:pPr lvl="1"/>
            <a:r>
              <a:t>Configuration actuelle: fait tourner le code Python dans des Jupyter Notebooks</a:t>
            </a:r>
          </a:p>
        </p:txBody>
      </p:sp>
      <p:sp>
        <p:nvSpPr>
          <p:cNvPr id="234" name="Slide Number Placeholder 5"/>
          <p:cNvSpPr txBox="1">
            <a:spLocks noGrp="1"/>
          </p:cNvSpPr>
          <p:nvPr>
            <p:ph type="sldNum" sz="quarter" idx="2"/>
          </p:nvPr>
        </p:nvSpPr>
        <p:spPr>
          <a:xfrm>
            <a:off x="11834751" y="6448532"/>
            <a:ext cx="205791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24</a:t>
            </a:fld>
            <a:endParaRPr/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9" name="Group"/>
          <p:cNvGrpSpPr/>
          <p:nvPr/>
        </p:nvGrpSpPr>
        <p:grpSpPr>
          <a:xfrm>
            <a:off x="108884" y="1244517"/>
            <a:ext cx="2470188" cy="4930160"/>
            <a:chOff x="-89759" y="0"/>
            <a:chExt cx="2470186" cy="4930159"/>
          </a:xfrm>
        </p:grpSpPr>
        <p:sp>
          <p:nvSpPr>
            <p:cNvPr id="236" name="Mon repository Renku"/>
            <p:cNvSpPr txBox="1"/>
            <p:nvPr/>
          </p:nvSpPr>
          <p:spPr>
            <a:xfrm>
              <a:off x="-89760" y="0"/>
              <a:ext cx="2470187" cy="3666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>
                <a:defRPr sz="2000"/>
              </a:lvl1pPr>
            </a:lstStyle>
            <a:p>
              <a:r>
                <a:t>Mon repository Renku</a:t>
              </a:r>
            </a:p>
          </p:txBody>
        </p:sp>
        <p:pic>
          <p:nvPicPr>
            <p:cNvPr id="237" name="Image" descr="Image"/>
            <p:cNvPicPr>
              <a:picLocks noChangeAspect="1"/>
            </p:cNvPicPr>
            <p:nvPr/>
          </p:nvPicPr>
          <p:blipFill>
            <a:blip r:embed="rId2"/>
            <a:srcRect l="18535" t="3251" r="17853" b="3672"/>
            <a:stretch>
              <a:fillRect/>
            </a:stretch>
          </p:blipFill>
          <p:spPr>
            <a:xfrm>
              <a:off x="258131" y="400849"/>
              <a:ext cx="1774404" cy="1775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42" h="20896" extrusionOk="0">
                  <a:moveTo>
                    <a:pt x="10032" y="1"/>
                  </a:moveTo>
                  <a:cubicBezTo>
                    <a:pt x="8172" y="-5"/>
                    <a:pt x="7067" y="240"/>
                    <a:pt x="5572" y="986"/>
                  </a:cubicBezTo>
                  <a:cubicBezTo>
                    <a:pt x="-346" y="3942"/>
                    <a:pt x="-1855" y="12129"/>
                    <a:pt x="2525" y="17504"/>
                  </a:cubicBezTo>
                  <a:cubicBezTo>
                    <a:pt x="3758" y="19016"/>
                    <a:pt x="6270" y="20437"/>
                    <a:pt x="8309" y="20774"/>
                  </a:cubicBezTo>
                  <a:cubicBezTo>
                    <a:pt x="13287" y="21595"/>
                    <a:pt x="18231" y="18200"/>
                    <a:pt x="19472" y="13108"/>
                  </a:cubicBezTo>
                  <a:cubicBezTo>
                    <a:pt x="19648" y="12386"/>
                    <a:pt x="19738" y="11393"/>
                    <a:pt x="19741" y="10408"/>
                  </a:cubicBezTo>
                  <a:cubicBezTo>
                    <a:pt x="19745" y="9423"/>
                    <a:pt x="19661" y="8448"/>
                    <a:pt x="19490" y="7769"/>
                  </a:cubicBezTo>
                  <a:cubicBezTo>
                    <a:pt x="18322" y="3128"/>
                    <a:pt x="14531" y="14"/>
                    <a:pt x="10032" y="1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238" name="Moodle"/>
            <p:cNvSpPr txBox="1"/>
            <p:nvPr/>
          </p:nvSpPr>
          <p:spPr>
            <a:xfrm>
              <a:off x="-89760" y="4563533"/>
              <a:ext cx="2470187" cy="3666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>
                <a:defRPr sz="2000"/>
              </a:lvl1pPr>
            </a:lstStyle>
            <a:p>
              <a:r>
                <a:t>Moodle</a:t>
              </a:r>
            </a:p>
          </p:txBody>
        </p:sp>
      </p:grpSp>
      <p:grpSp>
        <p:nvGrpSpPr>
          <p:cNvPr id="242" name="Group"/>
          <p:cNvGrpSpPr/>
          <p:nvPr/>
        </p:nvGrpSpPr>
        <p:grpSpPr>
          <a:xfrm>
            <a:off x="3398821" y="2206080"/>
            <a:ext cx="2681457" cy="2268403"/>
            <a:chOff x="-195394" y="0"/>
            <a:chExt cx="2681456" cy="2268402"/>
          </a:xfrm>
        </p:grpSpPr>
        <p:pic>
          <p:nvPicPr>
            <p:cNvPr id="240" name="Image" descr="Image"/>
            <p:cNvPicPr>
              <a:picLocks noChangeAspect="1"/>
            </p:cNvPicPr>
            <p:nvPr/>
          </p:nvPicPr>
          <p:blipFill>
            <a:blip r:embed="rId3"/>
            <a:srcRect l="18536" t="3251" r="17856" b="3673"/>
            <a:stretch>
              <a:fillRect/>
            </a:stretch>
          </p:blipFill>
          <p:spPr>
            <a:xfrm>
              <a:off x="251584" y="479910"/>
              <a:ext cx="1787485" cy="17884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41" h="20896" extrusionOk="0">
                  <a:moveTo>
                    <a:pt x="10032" y="1"/>
                  </a:moveTo>
                  <a:cubicBezTo>
                    <a:pt x="8172" y="-5"/>
                    <a:pt x="7069" y="237"/>
                    <a:pt x="5575" y="984"/>
                  </a:cubicBezTo>
                  <a:cubicBezTo>
                    <a:pt x="-343" y="3939"/>
                    <a:pt x="-1856" y="12130"/>
                    <a:pt x="2524" y="17505"/>
                  </a:cubicBezTo>
                  <a:cubicBezTo>
                    <a:pt x="3757" y="19017"/>
                    <a:pt x="6270" y="20437"/>
                    <a:pt x="8310" y="20774"/>
                  </a:cubicBezTo>
                  <a:cubicBezTo>
                    <a:pt x="13287" y="21595"/>
                    <a:pt x="18227" y="18201"/>
                    <a:pt x="19469" y="13109"/>
                  </a:cubicBezTo>
                  <a:cubicBezTo>
                    <a:pt x="19645" y="12387"/>
                    <a:pt x="19737" y="11391"/>
                    <a:pt x="19740" y="10406"/>
                  </a:cubicBezTo>
                  <a:cubicBezTo>
                    <a:pt x="19744" y="9421"/>
                    <a:pt x="19661" y="8446"/>
                    <a:pt x="19491" y="7767"/>
                  </a:cubicBezTo>
                  <a:cubicBezTo>
                    <a:pt x="18323" y="3126"/>
                    <a:pt x="14531" y="14"/>
                    <a:pt x="10032" y="1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241" name="Votre repository Renku"/>
            <p:cNvSpPr txBox="1"/>
            <p:nvPr/>
          </p:nvSpPr>
          <p:spPr>
            <a:xfrm>
              <a:off x="-195395" y="0"/>
              <a:ext cx="2681457" cy="3666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>
                <a:defRPr sz="2000"/>
              </a:lvl1pPr>
            </a:lstStyle>
            <a:p>
              <a:r>
                <a:t>Votre repository Renku</a:t>
              </a:r>
            </a:p>
          </p:txBody>
        </p:sp>
      </p:grpSp>
      <p:grpSp>
        <p:nvGrpSpPr>
          <p:cNvPr id="245" name="Group"/>
          <p:cNvGrpSpPr/>
          <p:nvPr/>
        </p:nvGrpSpPr>
        <p:grpSpPr>
          <a:xfrm>
            <a:off x="7498911" y="2332579"/>
            <a:ext cx="2781491" cy="2227680"/>
            <a:chOff x="0" y="0"/>
            <a:chExt cx="2781489" cy="2227679"/>
          </a:xfrm>
        </p:grpSpPr>
        <p:sp>
          <p:nvSpPr>
            <p:cNvPr id="243" name="Votre machine virtuelle"/>
            <p:cNvSpPr txBox="1"/>
            <p:nvPr/>
          </p:nvSpPr>
          <p:spPr>
            <a:xfrm>
              <a:off x="0" y="0"/>
              <a:ext cx="2781490" cy="6518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>
                <a:defRPr sz="2000"/>
              </a:lvl1pPr>
            </a:lstStyle>
            <a:p>
              <a:r>
                <a:t>Votre machine virtuelle</a:t>
              </a:r>
            </a:p>
          </p:txBody>
        </p:sp>
        <p:pic>
          <p:nvPicPr>
            <p:cNvPr id="244" name="Image" descr="Imag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3333" y="607960"/>
              <a:ext cx="1619720" cy="16197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46" name="Image" descr="Ima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22062" y="4155933"/>
            <a:ext cx="1918479" cy="1918479"/>
          </a:xfrm>
          <a:prstGeom prst="rect">
            <a:avLst/>
          </a:prstGeom>
          <a:ln w="12700">
            <a:miter lim="400000"/>
          </a:ln>
        </p:spPr>
      </p:pic>
      <p:sp>
        <p:nvSpPr>
          <p:cNvPr id="247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Conceptuellement (en simplifié)</a:t>
            </a:r>
          </a:p>
        </p:txBody>
      </p:sp>
      <p:sp>
        <p:nvSpPr>
          <p:cNvPr id="248" name="Slide Number Placeholder 5"/>
          <p:cNvSpPr txBox="1">
            <a:spLocks noGrp="1"/>
          </p:cNvSpPr>
          <p:nvPr>
            <p:ph type="sldNum" sz="quarter" idx="2"/>
          </p:nvPr>
        </p:nvSpPr>
        <p:spPr>
          <a:xfrm>
            <a:off x="11834751" y="6448532"/>
            <a:ext cx="205791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25</a:t>
            </a:fld>
            <a:endParaRPr/>
          </a:p>
        </p:txBody>
      </p:sp>
      <p:grpSp>
        <p:nvGrpSpPr>
          <p:cNvPr id="251" name="Group"/>
          <p:cNvGrpSpPr/>
          <p:nvPr/>
        </p:nvGrpSpPr>
        <p:grpSpPr>
          <a:xfrm>
            <a:off x="2017488" y="2280805"/>
            <a:ext cx="2014508" cy="1059470"/>
            <a:chOff x="36402" y="0"/>
            <a:chExt cx="2014507" cy="1059468"/>
          </a:xfrm>
        </p:grpSpPr>
        <p:sp>
          <p:nvSpPr>
            <p:cNvPr id="249" name="fork (via Renku)"/>
            <p:cNvSpPr txBox="1"/>
            <p:nvPr/>
          </p:nvSpPr>
          <p:spPr>
            <a:xfrm rot="1240681">
              <a:off x="37407" y="343312"/>
              <a:ext cx="2012497" cy="3728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>
                <a:defRPr sz="2000">
                  <a:solidFill>
                    <a:srgbClr val="E32400"/>
                  </a:solidFill>
                </a:defRPr>
              </a:lvl1pPr>
            </a:lstStyle>
            <a:p>
              <a:r>
                <a:t>fork (via Renku)</a:t>
              </a:r>
            </a:p>
          </p:txBody>
        </p:sp>
        <p:sp>
          <p:nvSpPr>
            <p:cNvPr id="250" name="Line"/>
            <p:cNvSpPr/>
            <p:nvPr/>
          </p:nvSpPr>
          <p:spPr>
            <a:xfrm flipH="1" flipV="1">
              <a:off x="50099" y="313906"/>
              <a:ext cx="1938054" cy="740549"/>
            </a:xfrm>
            <a:prstGeom prst="line">
              <a:avLst/>
            </a:prstGeom>
            <a:noFill/>
            <a:ln w="38100" cap="flat">
              <a:solidFill>
                <a:srgbClr val="E32400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</p:grpSp>
      <p:grpSp>
        <p:nvGrpSpPr>
          <p:cNvPr id="254" name="Group"/>
          <p:cNvGrpSpPr/>
          <p:nvPr/>
        </p:nvGrpSpPr>
        <p:grpSpPr>
          <a:xfrm>
            <a:off x="9848720" y="2885675"/>
            <a:ext cx="1443093" cy="1469928"/>
            <a:chOff x="0" y="0"/>
            <a:chExt cx="1443091" cy="1469926"/>
          </a:xfrm>
        </p:grpSpPr>
        <p:sp>
          <p:nvSpPr>
            <p:cNvPr id="252" name="Line"/>
            <p:cNvSpPr/>
            <p:nvPr/>
          </p:nvSpPr>
          <p:spPr>
            <a:xfrm rot="21295384">
              <a:off x="42082" y="429364"/>
              <a:ext cx="1032016" cy="996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4" h="21142" extrusionOk="0">
                  <a:moveTo>
                    <a:pt x="21306" y="21142"/>
                  </a:moveTo>
                  <a:cubicBezTo>
                    <a:pt x="21600" y="15553"/>
                    <a:pt x="19602" y="10093"/>
                    <a:pt x="15796" y="6084"/>
                  </a:cubicBezTo>
                  <a:cubicBezTo>
                    <a:pt x="11679" y="1747"/>
                    <a:pt x="5877" y="-458"/>
                    <a:pt x="0" y="80"/>
                  </a:cubicBezTo>
                </a:path>
              </a:pathLst>
            </a:custGeom>
            <a:noFill/>
            <a:ln w="38100" cap="flat">
              <a:solidFill>
                <a:srgbClr val="E32400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253" name="open"/>
            <p:cNvSpPr txBox="1"/>
            <p:nvPr/>
          </p:nvSpPr>
          <p:spPr>
            <a:xfrm rot="1939794">
              <a:off x="172848" y="310399"/>
              <a:ext cx="1268897" cy="3728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>
                <a:defRPr sz="2000">
                  <a:solidFill>
                    <a:srgbClr val="E32400"/>
                  </a:solidFill>
                </a:defRPr>
              </a:lvl1pPr>
            </a:lstStyle>
            <a:p>
              <a:r>
                <a:t>open</a:t>
              </a:r>
            </a:p>
          </p:txBody>
        </p:sp>
      </p:grpSp>
      <p:grpSp>
        <p:nvGrpSpPr>
          <p:cNvPr id="257" name="Group"/>
          <p:cNvGrpSpPr/>
          <p:nvPr/>
        </p:nvGrpSpPr>
        <p:grpSpPr>
          <a:xfrm>
            <a:off x="8748631" y="4404604"/>
            <a:ext cx="1546777" cy="1532186"/>
            <a:chOff x="0" y="0"/>
            <a:chExt cx="1546775" cy="1532184"/>
          </a:xfrm>
        </p:grpSpPr>
        <p:sp>
          <p:nvSpPr>
            <p:cNvPr id="255" name="Line"/>
            <p:cNvSpPr/>
            <p:nvPr/>
          </p:nvSpPr>
          <p:spPr>
            <a:xfrm rot="9936443">
              <a:off x="407063" y="112618"/>
              <a:ext cx="1032016" cy="9968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4" h="21142" extrusionOk="0">
                  <a:moveTo>
                    <a:pt x="21306" y="21142"/>
                  </a:moveTo>
                  <a:cubicBezTo>
                    <a:pt x="21600" y="15553"/>
                    <a:pt x="19602" y="10093"/>
                    <a:pt x="15796" y="6084"/>
                  </a:cubicBezTo>
                  <a:cubicBezTo>
                    <a:pt x="11679" y="1747"/>
                    <a:pt x="5877" y="-458"/>
                    <a:pt x="0" y="80"/>
                  </a:cubicBezTo>
                </a:path>
              </a:pathLst>
            </a:custGeom>
            <a:noFill/>
            <a:ln w="38100" cap="flat">
              <a:solidFill>
                <a:srgbClr val="E32400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256" name="save"/>
            <p:cNvSpPr txBox="1"/>
            <p:nvPr/>
          </p:nvSpPr>
          <p:spPr>
            <a:xfrm rot="1939794">
              <a:off x="1346" y="848941"/>
              <a:ext cx="1268897" cy="3728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>
                <a:defRPr sz="2000">
                  <a:solidFill>
                    <a:srgbClr val="E32400"/>
                  </a:solidFill>
                </a:defRPr>
              </a:lvl1pPr>
            </a:lstStyle>
            <a:p>
              <a:r>
                <a:t>save</a:t>
              </a:r>
            </a:p>
          </p:txBody>
        </p:sp>
      </p:grpSp>
      <p:sp>
        <p:nvSpPr>
          <p:cNvPr id="258" name="Rectangle"/>
          <p:cNvSpPr/>
          <p:nvPr/>
        </p:nvSpPr>
        <p:spPr>
          <a:xfrm>
            <a:off x="7009848" y="1938976"/>
            <a:ext cx="5024344" cy="4129086"/>
          </a:xfrm>
          <a:prstGeom prst="rect">
            <a:avLst/>
          </a:prstGeom>
          <a:solidFill>
            <a:srgbClr val="FFFFFF">
              <a:alpha val="90245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grpSp>
        <p:nvGrpSpPr>
          <p:cNvPr id="261" name="Group"/>
          <p:cNvGrpSpPr/>
          <p:nvPr/>
        </p:nvGrpSpPr>
        <p:grpSpPr>
          <a:xfrm>
            <a:off x="5523189" y="3083259"/>
            <a:ext cx="2668938" cy="372845"/>
            <a:chOff x="0" y="0"/>
            <a:chExt cx="2668937" cy="372843"/>
          </a:xfrm>
        </p:grpSpPr>
        <p:sp>
          <p:nvSpPr>
            <p:cNvPr id="259" name="Line"/>
            <p:cNvSpPr/>
            <p:nvPr/>
          </p:nvSpPr>
          <p:spPr>
            <a:xfrm flipH="1">
              <a:off x="121544" y="372843"/>
              <a:ext cx="2425850" cy="1"/>
            </a:xfrm>
            <a:prstGeom prst="line">
              <a:avLst/>
            </a:prstGeom>
            <a:noFill/>
            <a:ln w="38100" cap="flat">
              <a:solidFill>
                <a:srgbClr val="E32400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260" name="création VM (via Renku)"/>
            <p:cNvSpPr txBox="1"/>
            <p:nvPr/>
          </p:nvSpPr>
          <p:spPr>
            <a:xfrm>
              <a:off x="0" y="0"/>
              <a:ext cx="2668938" cy="3728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>
                <a:defRPr sz="2000">
                  <a:solidFill>
                    <a:srgbClr val="E32400"/>
                  </a:solidFill>
                </a:defRPr>
              </a:lvl1pPr>
            </a:lstStyle>
            <a:p>
              <a:r>
                <a:t>création VM (via Renku)</a:t>
              </a:r>
            </a:p>
          </p:txBody>
        </p:sp>
      </p:grpSp>
      <p:grpSp>
        <p:nvGrpSpPr>
          <p:cNvPr id="264" name="Group"/>
          <p:cNvGrpSpPr/>
          <p:nvPr/>
        </p:nvGrpSpPr>
        <p:grpSpPr>
          <a:xfrm>
            <a:off x="5438742" y="3569261"/>
            <a:ext cx="2668938" cy="372845"/>
            <a:chOff x="0" y="0"/>
            <a:chExt cx="2668937" cy="372843"/>
          </a:xfrm>
        </p:grpSpPr>
        <p:sp>
          <p:nvSpPr>
            <p:cNvPr id="262" name="Line"/>
            <p:cNvSpPr/>
            <p:nvPr/>
          </p:nvSpPr>
          <p:spPr>
            <a:xfrm flipH="1">
              <a:off x="121544" y="372843"/>
              <a:ext cx="2425850" cy="1"/>
            </a:xfrm>
            <a:prstGeom prst="line">
              <a:avLst/>
            </a:prstGeom>
            <a:noFill/>
            <a:ln w="38100" cap="flat">
              <a:solidFill>
                <a:srgbClr val="E324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263" name="git push (via VM)"/>
            <p:cNvSpPr txBox="1"/>
            <p:nvPr/>
          </p:nvSpPr>
          <p:spPr>
            <a:xfrm>
              <a:off x="0" y="0"/>
              <a:ext cx="2668938" cy="3728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>
                <a:defRPr sz="2000">
                  <a:solidFill>
                    <a:srgbClr val="E32400"/>
                  </a:solidFill>
                </a:defRPr>
              </a:lvl1pPr>
            </a:lstStyle>
            <a:p>
              <a:r>
                <a:t>git push (via VM)</a:t>
              </a:r>
            </a:p>
          </p:txBody>
        </p:sp>
      </p:grpSp>
      <p:grpSp>
        <p:nvGrpSpPr>
          <p:cNvPr id="267" name="Group"/>
          <p:cNvGrpSpPr/>
          <p:nvPr/>
        </p:nvGrpSpPr>
        <p:grpSpPr>
          <a:xfrm>
            <a:off x="1785298" y="6292367"/>
            <a:ext cx="6053551" cy="2940733"/>
            <a:chOff x="0" y="0"/>
            <a:chExt cx="6053549" cy="2940732"/>
          </a:xfrm>
        </p:grpSpPr>
        <p:sp>
          <p:nvSpPr>
            <p:cNvPr id="265" name="git pull upstream (via VM)"/>
            <p:cNvSpPr txBox="1"/>
            <p:nvPr/>
          </p:nvSpPr>
          <p:spPr>
            <a:xfrm>
              <a:off x="1660994" y="2239293"/>
              <a:ext cx="2856716" cy="3728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>
                <a:defRPr sz="2000">
                  <a:solidFill>
                    <a:srgbClr val="E32400"/>
                  </a:solidFill>
                </a:defRPr>
              </a:lvl1pPr>
            </a:lstStyle>
            <a:p>
              <a:r>
                <a:t>git pull upstream (via VM)</a:t>
              </a:r>
            </a:p>
          </p:txBody>
        </p:sp>
        <p:sp>
          <p:nvSpPr>
            <p:cNvPr id="266" name="Line"/>
            <p:cNvSpPr/>
            <p:nvPr/>
          </p:nvSpPr>
          <p:spPr>
            <a:xfrm rot="949118">
              <a:off x="77069" y="777843"/>
              <a:ext cx="5899411" cy="1385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8584" extrusionOk="0">
                  <a:moveTo>
                    <a:pt x="21600" y="0"/>
                  </a:moveTo>
                  <a:cubicBezTo>
                    <a:pt x="16913" y="15229"/>
                    <a:pt x="10559" y="21600"/>
                    <a:pt x="4409" y="17239"/>
                  </a:cubicBezTo>
                  <a:cubicBezTo>
                    <a:pt x="2888" y="16160"/>
                    <a:pt x="1408" y="14422"/>
                    <a:pt x="0" y="12061"/>
                  </a:cubicBezTo>
                </a:path>
              </a:pathLst>
            </a:custGeom>
            <a:noFill/>
            <a:ln w="38100" cap="flat">
              <a:solidFill>
                <a:srgbClr val="E32400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</p:grpSp>
      <p:sp>
        <p:nvSpPr>
          <p:cNvPr id="268" name="Démo"/>
          <p:cNvSpPr txBox="1"/>
          <p:nvPr/>
        </p:nvSpPr>
        <p:spPr>
          <a:xfrm>
            <a:off x="5438742" y="5572250"/>
            <a:ext cx="1268897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defRPr sz="4000">
                <a:latin typeface="Brush Script MT Italic"/>
                <a:ea typeface="Brush Script MT Italic"/>
                <a:cs typeface="Brush Script MT Italic"/>
                <a:sym typeface="Brush Script MT Italic"/>
              </a:defRPr>
            </a:lvl1pPr>
          </a:lstStyle>
          <a:p>
            <a:r>
              <a:t>Démo</a:t>
            </a:r>
          </a:p>
        </p:txBody>
      </p:sp>
      <p:pic>
        <p:nvPicPr>
          <p:cNvPr id="269" name="Image" descr="Image"/>
          <p:cNvPicPr>
            <a:picLocks noChangeAspect="1"/>
          </p:cNvPicPr>
          <p:nvPr/>
        </p:nvPicPr>
        <p:blipFill>
          <a:blip r:embed="rId6"/>
          <a:srcRect l="2478" t="2283" r="2464" b="2273"/>
          <a:stretch>
            <a:fillRect/>
          </a:stretch>
        </p:blipFill>
        <p:spPr>
          <a:xfrm>
            <a:off x="709374" y="4477989"/>
            <a:ext cx="1269207" cy="12743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951" y="0"/>
                </a:moveTo>
                <a:cubicBezTo>
                  <a:pt x="3498" y="0"/>
                  <a:pt x="2628" y="0"/>
                  <a:pt x="2047" y="242"/>
                </a:cubicBezTo>
                <a:cubicBezTo>
                  <a:pt x="1209" y="546"/>
                  <a:pt x="548" y="1204"/>
                  <a:pt x="243" y="2038"/>
                </a:cubicBezTo>
                <a:cubicBezTo>
                  <a:pt x="0" y="2617"/>
                  <a:pt x="0" y="3483"/>
                  <a:pt x="0" y="4931"/>
                </a:cubicBezTo>
                <a:lnTo>
                  <a:pt x="0" y="16662"/>
                </a:lnTo>
                <a:cubicBezTo>
                  <a:pt x="0" y="18110"/>
                  <a:pt x="0" y="18983"/>
                  <a:pt x="243" y="19562"/>
                </a:cubicBezTo>
                <a:cubicBezTo>
                  <a:pt x="548" y="20396"/>
                  <a:pt x="1209" y="21054"/>
                  <a:pt x="2047" y="21358"/>
                </a:cubicBezTo>
                <a:cubicBezTo>
                  <a:pt x="2628" y="21600"/>
                  <a:pt x="3498" y="21600"/>
                  <a:pt x="4951" y="21600"/>
                </a:cubicBezTo>
                <a:lnTo>
                  <a:pt x="16642" y="21600"/>
                </a:lnTo>
                <a:cubicBezTo>
                  <a:pt x="18096" y="21600"/>
                  <a:pt x="18972" y="21600"/>
                  <a:pt x="19553" y="21358"/>
                </a:cubicBezTo>
                <a:cubicBezTo>
                  <a:pt x="20391" y="21054"/>
                  <a:pt x="21052" y="20396"/>
                  <a:pt x="21357" y="19562"/>
                </a:cubicBezTo>
                <a:cubicBezTo>
                  <a:pt x="21600" y="18983"/>
                  <a:pt x="21600" y="18110"/>
                  <a:pt x="21600" y="16662"/>
                </a:cubicBezTo>
                <a:lnTo>
                  <a:pt x="21600" y="4931"/>
                </a:lnTo>
                <a:cubicBezTo>
                  <a:pt x="21600" y="3483"/>
                  <a:pt x="21600" y="2617"/>
                  <a:pt x="21357" y="2038"/>
                </a:cubicBezTo>
                <a:cubicBezTo>
                  <a:pt x="21052" y="1204"/>
                  <a:pt x="20391" y="546"/>
                  <a:pt x="19553" y="242"/>
                </a:cubicBezTo>
                <a:cubicBezTo>
                  <a:pt x="18972" y="0"/>
                  <a:pt x="18096" y="0"/>
                  <a:pt x="16642" y="0"/>
                </a:cubicBezTo>
                <a:lnTo>
                  <a:pt x="4951" y="0"/>
                </a:lnTo>
                <a:close/>
              </a:path>
            </a:pathLst>
          </a:custGeom>
          <a:ln w="12700">
            <a:miter lim="400000"/>
          </a:ln>
        </p:spPr>
      </p:pic>
      <p:grpSp>
        <p:nvGrpSpPr>
          <p:cNvPr id="272" name="Group"/>
          <p:cNvGrpSpPr/>
          <p:nvPr/>
        </p:nvGrpSpPr>
        <p:grpSpPr>
          <a:xfrm>
            <a:off x="2116902" y="3768371"/>
            <a:ext cx="6004258" cy="2168085"/>
            <a:chOff x="-860222" y="-1018567"/>
            <a:chExt cx="6004256" cy="2168084"/>
          </a:xfrm>
        </p:grpSpPr>
        <p:sp>
          <p:nvSpPr>
            <p:cNvPr id="270" name="download &amp; upload"/>
            <p:cNvSpPr txBox="1"/>
            <p:nvPr/>
          </p:nvSpPr>
          <p:spPr>
            <a:xfrm rot="20801589">
              <a:off x="1227751" y="297898"/>
              <a:ext cx="2532246" cy="3728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>
                <a:defRPr sz="2000">
                  <a:solidFill>
                    <a:srgbClr val="E32400"/>
                  </a:solidFill>
                </a:defRPr>
              </a:lvl1pPr>
            </a:lstStyle>
            <a:p>
              <a:r>
                <a:t>download &amp; upload</a:t>
              </a:r>
            </a:p>
          </p:txBody>
        </p:sp>
        <p:sp>
          <p:nvSpPr>
            <p:cNvPr id="271" name="Line"/>
            <p:cNvSpPr/>
            <p:nvPr/>
          </p:nvSpPr>
          <p:spPr>
            <a:xfrm rot="20689215">
              <a:off x="-886968" y="-235981"/>
              <a:ext cx="6057747" cy="6029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38" extrusionOk="0">
                  <a:moveTo>
                    <a:pt x="21600" y="13833"/>
                  </a:moveTo>
                  <a:cubicBezTo>
                    <a:pt x="18502" y="19327"/>
                    <a:pt x="15352" y="21600"/>
                    <a:pt x="12204" y="20614"/>
                  </a:cubicBezTo>
                  <a:cubicBezTo>
                    <a:pt x="8057" y="19314"/>
                    <a:pt x="3948" y="12375"/>
                    <a:pt x="0" y="0"/>
                  </a:cubicBezTo>
                </a:path>
              </a:pathLst>
            </a:custGeom>
            <a:noFill/>
            <a:ln w="38100" cap="flat">
              <a:solidFill>
                <a:srgbClr val="E32400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1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1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" grpId="2" animBg="1" advAuto="0"/>
      <p:bldP spid="245" grpId="4" animBg="1" advAuto="0"/>
      <p:bldP spid="246" grpId="6" animBg="1" advAuto="0"/>
      <p:bldP spid="251" grpId="1" animBg="1" advAuto="0"/>
      <p:bldP spid="254" grpId="5" animBg="1" advAuto="0"/>
      <p:bldP spid="257" grpId="7" animBg="1" advAuto="0"/>
      <p:bldP spid="258" grpId="9" animBg="1" advAuto="0"/>
      <p:bldP spid="261" grpId="3" animBg="1" advAuto="0"/>
      <p:bldP spid="264" grpId="8" animBg="1" advAuto="0"/>
      <p:bldP spid="267" grpId="10" animBg="1" advAuto="0"/>
      <p:bldP spid="268" grpId="11" animBg="1" advAuto="0"/>
      <p:bldP spid="272" grpId="12" animBg="1" advAuto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905255">
              <a:defRPr sz="4356"/>
            </a:lvl1pPr>
          </a:lstStyle>
          <a:p>
            <a:r>
              <a:t>Séance d’exercices: sur les machines virtuelles</a:t>
            </a:r>
          </a:p>
        </p:txBody>
      </p:sp>
      <p:sp>
        <p:nvSpPr>
          <p:cNvPr id="275" name="Slide Number Placeholder 5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26</a:t>
            </a:fld>
            <a:endParaRPr/>
          </a:p>
        </p:txBody>
      </p:sp>
      <p:sp>
        <p:nvSpPr>
          <p:cNvPr id="276" name="Démo"/>
          <p:cNvSpPr txBox="1"/>
          <p:nvPr/>
        </p:nvSpPr>
        <p:spPr>
          <a:xfrm>
            <a:off x="5461551" y="2972983"/>
            <a:ext cx="1268897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defRPr sz="4000">
                <a:latin typeface="Brush Script MT Italic"/>
                <a:ea typeface="Brush Script MT Italic"/>
                <a:cs typeface="Brush Script MT Italic"/>
                <a:sym typeface="Brush Script MT Italic"/>
              </a:defRPr>
            </a:lvl1pPr>
          </a:lstStyle>
          <a:p>
            <a:r>
              <a:t>Démo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" grpId="1" animBg="1" advAuto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Autoévaluation — objectifs</a:t>
            </a:r>
          </a:p>
        </p:txBody>
      </p:sp>
      <p:sp>
        <p:nvSpPr>
          <p:cNvPr id="279" name="Content Placeholder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189737" indent="-189737" defTabSz="758951">
              <a:spcBef>
                <a:spcPts val="1800"/>
              </a:spcBef>
              <a:defRPr sz="2490"/>
            </a:pPr>
            <a:r>
              <a:t>Je suis capable de…</a:t>
            </a:r>
          </a:p>
          <a:p>
            <a:pPr marL="600836" lvl="1" indent="-221361" defTabSz="758951">
              <a:spcBef>
                <a:spcPts val="800"/>
              </a:spcBef>
              <a:defRPr sz="2324"/>
            </a:pPr>
            <a:r>
              <a:t>me connecter sur Renku, démarrer et accéder à ma VM, ouvrir les notebooks</a:t>
            </a:r>
          </a:p>
          <a:p>
            <a:pPr marL="600836" lvl="1" indent="-221361" defTabSz="758951">
              <a:spcBef>
                <a:spcPts val="800"/>
              </a:spcBef>
              <a:defRPr sz="2324"/>
            </a:pPr>
            <a:r>
              <a:t>affecter et lire des variables, utiliser les opérateurs arithmétiques standards</a:t>
            </a:r>
          </a:p>
          <a:p>
            <a:pPr marL="600836" lvl="1" indent="-221361" defTabSz="758951">
              <a:spcBef>
                <a:spcPts val="800"/>
              </a:spcBef>
              <a:defRPr sz="2324"/>
            </a:pPr>
            <a:r>
              <a:t>utiliser les </a:t>
            </a:r>
            <a:r>
              <a:rPr i="1"/>
              <a:t>f-strings</a:t>
            </a:r>
            <a:r>
              <a:t> en insérant des expressions entre accolades</a:t>
            </a:r>
          </a:p>
          <a:p>
            <a:pPr marL="600836" lvl="1" indent="-221361" defTabSz="758951">
              <a:spcBef>
                <a:spcPts val="800"/>
              </a:spcBef>
              <a:defRPr sz="2324"/>
            </a:pPr>
            <a:r>
              <a:t>écrire des </a:t>
            </a:r>
            <a:r>
              <a:rPr i="1"/>
              <a:t>if</a:t>
            </a:r>
            <a:r>
              <a:t>, avec ou sans partie </a:t>
            </a:r>
            <a:r>
              <a:rPr i="1"/>
              <a:t>elif</a:t>
            </a:r>
            <a:r>
              <a:t>, avec ou sans </a:t>
            </a:r>
            <a:r>
              <a:rPr i="1"/>
              <a:t>else</a:t>
            </a:r>
          </a:p>
          <a:p>
            <a:pPr marL="600836" lvl="1" indent="-221361" defTabSz="758951">
              <a:spcBef>
                <a:spcPts val="800"/>
              </a:spcBef>
              <a:defRPr sz="2324"/>
            </a:pPr>
            <a:r>
              <a:t>écrire des boucles </a:t>
            </a:r>
            <a:r>
              <a:rPr i="1"/>
              <a:t>for</a:t>
            </a:r>
            <a:r>
              <a:t> qui itèrent à travers différentes </a:t>
            </a:r>
            <a:r>
              <a:rPr i="1"/>
              <a:t>ranges</a:t>
            </a:r>
          </a:p>
          <a:p>
            <a:pPr marL="600836" lvl="1" indent="-221361" defTabSz="758951">
              <a:spcBef>
                <a:spcPts val="800"/>
              </a:spcBef>
              <a:defRPr sz="2324"/>
            </a:pPr>
            <a:r>
              <a:t>déclarer et appeler des fonctions avec ou sans paramètres (avec ou sans valeur par défaut), avec ou sans valeur de retour</a:t>
            </a:r>
          </a:p>
          <a:p>
            <a:pPr marL="600836" lvl="1" indent="-221361" defTabSz="758951">
              <a:spcBef>
                <a:spcPts val="800"/>
              </a:spcBef>
              <a:defRPr sz="2324"/>
            </a:pPr>
            <a:r>
              <a:t>rechercher de la documentation en ligne pour découvrir seul·e de nouvelles fonctions</a:t>
            </a:r>
          </a:p>
        </p:txBody>
      </p:sp>
      <p:sp>
        <p:nvSpPr>
          <p:cNvPr id="280" name="Slide Number Placeholder 5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27</a:t>
            </a:fld>
            <a:endParaRPr/>
          </a:p>
        </p:txBody>
      </p:sp>
      <p:sp>
        <p:nvSpPr>
          <p:cNvPr id="281" name="🎯"/>
          <p:cNvSpPr txBox="1"/>
          <p:nvPr/>
        </p:nvSpPr>
        <p:spPr>
          <a:xfrm>
            <a:off x="10757323" y="35628"/>
            <a:ext cx="739141" cy="929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5000"/>
            </a:lvl1pPr>
          </a:lstStyle>
          <a:p>
            <a:r>
              <a:t>🎯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1"/>
          <p:cNvSpPr txBox="1"/>
          <p:nvPr/>
        </p:nvSpPr>
        <p:spPr>
          <a:xfrm>
            <a:off x="1524000" y="478894"/>
            <a:ext cx="9144000" cy="11069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normAutofit/>
          </a:bodyPr>
          <a:lstStyle>
            <a:lvl1pPr algn="ctr" defTabSz="914400">
              <a:lnSpc>
                <a:spcPct val="90000"/>
              </a:lnSpc>
              <a:defRPr sz="3300" b="1" i="1">
                <a:latin typeface="Carlito"/>
                <a:ea typeface="Carlito"/>
                <a:cs typeface="Carlito"/>
                <a:sym typeface="Carlito"/>
              </a:defRPr>
            </a:lvl1pPr>
          </a:lstStyle>
          <a:p>
            <a:r>
              <a:t>Cours 1</a:t>
            </a:r>
          </a:p>
        </p:txBody>
      </p:sp>
      <p:sp>
        <p:nvSpPr>
          <p:cNvPr id="50" name="Title 1"/>
          <p:cNvSpPr txBox="1"/>
          <p:nvPr/>
        </p:nvSpPr>
        <p:spPr>
          <a:xfrm>
            <a:off x="1524000" y="2387391"/>
            <a:ext cx="9144000" cy="23444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pPr algn="ctr" defTabSz="914400">
              <a:lnSpc>
                <a:spcPct val="120000"/>
              </a:lnSpc>
              <a:defRPr sz="3600" b="1">
                <a:latin typeface="Carlito"/>
                <a:ea typeface="Carlito"/>
                <a:cs typeface="Carlito"/>
                <a:sym typeface="Carlito"/>
              </a:defRPr>
            </a:pPr>
            <a:r>
              <a:t>Organisation du cours</a:t>
            </a:r>
          </a:p>
          <a:p>
            <a:pPr algn="ctr" defTabSz="914400">
              <a:lnSpc>
                <a:spcPct val="120000"/>
              </a:lnSpc>
              <a:defRPr sz="3600">
                <a:solidFill>
                  <a:schemeClr val="accent3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Démarrage avec Python</a:t>
            </a:r>
          </a:p>
          <a:p>
            <a:pPr algn="ctr" defTabSz="914400">
              <a:lnSpc>
                <a:spcPct val="120000"/>
              </a:lnSpc>
              <a:defRPr sz="3600">
                <a:solidFill>
                  <a:schemeClr val="accent3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Infrastructure de travail</a:t>
            </a:r>
          </a:p>
        </p:txBody>
      </p:sp>
      <p:sp>
        <p:nvSpPr>
          <p:cNvPr id="51" name="Slide Number Placeholder 5"/>
          <p:cNvSpPr txBox="1">
            <a:spLocks noGrp="1"/>
          </p:cNvSpPr>
          <p:nvPr>
            <p:ph type="sldNum" sz="quarter" idx="2"/>
          </p:nvPr>
        </p:nvSpPr>
        <p:spPr>
          <a:xfrm>
            <a:off x="11817538" y="6448532"/>
            <a:ext cx="188899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Présentations — enseignants</a:t>
            </a:r>
          </a:p>
        </p:txBody>
      </p:sp>
      <p:sp>
        <p:nvSpPr>
          <p:cNvPr id="54" name="Slide Number Placeholder 5"/>
          <p:cNvSpPr txBox="1">
            <a:spLocks noGrp="1"/>
          </p:cNvSpPr>
          <p:nvPr>
            <p:ph type="sldNum" sz="quarter" idx="2"/>
          </p:nvPr>
        </p:nvSpPr>
        <p:spPr>
          <a:xfrm>
            <a:off x="11851643" y="6448532"/>
            <a:ext cx="188899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4</a:t>
            </a:fld>
            <a:endParaRPr/>
          </a:p>
        </p:txBody>
      </p:sp>
      <p:sp>
        <p:nvSpPr>
          <p:cNvPr id="55" name="Olivier Verscheure"/>
          <p:cNvSpPr txBox="1"/>
          <p:nvPr/>
        </p:nvSpPr>
        <p:spPr>
          <a:xfrm>
            <a:off x="8909810" y="4196549"/>
            <a:ext cx="1799553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ctr"/>
          </a:lstStyle>
          <a:p>
            <a:r>
              <a:t>Olivier Verscheure</a:t>
            </a:r>
          </a:p>
        </p:txBody>
      </p:sp>
      <p:sp>
        <p:nvSpPr>
          <p:cNvPr id="56" name="Éric Bouillet"/>
          <p:cNvSpPr txBox="1"/>
          <p:nvPr/>
        </p:nvSpPr>
        <p:spPr>
          <a:xfrm>
            <a:off x="6020074" y="4196549"/>
            <a:ext cx="1207739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ctr"/>
          </a:lstStyle>
          <a:p>
            <a:r>
              <a:t>Éric Bouillet</a:t>
            </a:r>
          </a:p>
        </p:txBody>
      </p:sp>
      <p:sp>
        <p:nvSpPr>
          <p:cNvPr id="57" name="Jean-Philippe Pellet"/>
          <p:cNvSpPr txBox="1"/>
          <p:nvPr/>
        </p:nvSpPr>
        <p:spPr>
          <a:xfrm>
            <a:off x="1712645" y="4196549"/>
            <a:ext cx="1912849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ctr"/>
          </a:lstStyle>
          <a:p>
            <a:r>
              <a:t>Jean-Philippe Pellet</a:t>
            </a:r>
          </a:p>
        </p:txBody>
      </p:sp>
      <p:pic>
        <p:nvPicPr>
          <p:cNvPr id="58" name="Image" descr="Image"/>
          <p:cNvPicPr>
            <a:picLocks noChangeAspect="1"/>
          </p:cNvPicPr>
          <p:nvPr/>
        </p:nvPicPr>
        <p:blipFill>
          <a:blip r:embed="rId2"/>
          <a:srcRect l="1155" t="7562" r="1157" b="9953"/>
          <a:stretch>
            <a:fillRect/>
          </a:stretch>
        </p:blipFill>
        <p:spPr>
          <a:xfrm>
            <a:off x="5579917" y="1886384"/>
            <a:ext cx="2088054" cy="20882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8" h="20595" extrusionOk="0">
                <a:moveTo>
                  <a:pt x="9839" y="0"/>
                </a:moveTo>
                <a:cubicBezTo>
                  <a:pt x="7321" y="0"/>
                  <a:pt x="4804" y="1007"/>
                  <a:pt x="2882" y="3018"/>
                </a:cubicBezTo>
                <a:cubicBezTo>
                  <a:pt x="-961" y="7039"/>
                  <a:pt x="-961" y="13557"/>
                  <a:pt x="2882" y="17578"/>
                </a:cubicBezTo>
                <a:cubicBezTo>
                  <a:pt x="6725" y="21600"/>
                  <a:pt x="12953" y="21600"/>
                  <a:pt x="16796" y="17578"/>
                </a:cubicBezTo>
                <a:cubicBezTo>
                  <a:pt x="20639" y="13557"/>
                  <a:pt x="20639" y="7039"/>
                  <a:pt x="16796" y="3018"/>
                </a:cubicBezTo>
                <a:cubicBezTo>
                  <a:pt x="14874" y="1007"/>
                  <a:pt x="12357" y="0"/>
                  <a:pt x="9839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59" name="Professor-Olivier-Verscheure.jpg" descr="Professor-Olivier-Verscheure.jpg"/>
          <p:cNvPicPr>
            <a:picLocks noChangeAspect="1"/>
          </p:cNvPicPr>
          <p:nvPr/>
        </p:nvPicPr>
        <p:blipFill>
          <a:blip r:embed="rId3"/>
          <a:srcRect l="10685" t="4417" r="10683" b="33077"/>
          <a:stretch>
            <a:fillRect/>
          </a:stretch>
        </p:blipFill>
        <p:spPr>
          <a:xfrm>
            <a:off x="8738129" y="1886384"/>
            <a:ext cx="2115492" cy="21156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37" y="0"/>
                </a:moveTo>
                <a:cubicBezTo>
                  <a:pt x="7319" y="0"/>
                  <a:pt x="4803" y="1007"/>
                  <a:pt x="2882" y="3017"/>
                </a:cubicBezTo>
                <a:cubicBezTo>
                  <a:pt x="-961" y="7039"/>
                  <a:pt x="-961" y="13557"/>
                  <a:pt x="2882" y="17579"/>
                </a:cubicBezTo>
                <a:cubicBezTo>
                  <a:pt x="6725" y="21600"/>
                  <a:pt x="12953" y="21600"/>
                  <a:pt x="16796" y="17579"/>
                </a:cubicBezTo>
                <a:cubicBezTo>
                  <a:pt x="20639" y="13557"/>
                  <a:pt x="20639" y="7039"/>
                  <a:pt x="16796" y="3017"/>
                </a:cubicBezTo>
                <a:cubicBezTo>
                  <a:pt x="14875" y="1007"/>
                  <a:pt x="12355" y="0"/>
                  <a:pt x="9837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60" name="jpp_hep_2017.jpeg" descr="jpp_hep_2017.jpeg"/>
          <p:cNvPicPr>
            <a:picLocks noChangeAspect="1"/>
          </p:cNvPicPr>
          <p:nvPr/>
        </p:nvPicPr>
        <p:blipFill>
          <a:blip r:embed="rId4"/>
          <a:srcRect l="5375" r="5370" b="10740"/>
          <a:stretch>
            <a:fillRect/>
          </a:stretch>
        </p:blipFill>
        <p:spPr>
          <a:xfrm>
            <a:off x="1611332" y="1886392"/>
            <a:ext cx="2115476" cy="21156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37" y="0"/>
                </a:moveTo>
                <a:cubicBezTo>
                  <a:pt x="7319" y="0"/>
                  <a:pt x="4803" y="1007"/>
                  <a:pt x="2882" y="3017"/>
                </a:cubicBezTo>
                <a:cubicBezTo>
                  <a:pt x="-961" y="7039"/>
                  <a:pt x="-961" y="13557"/>
                  <a:pt x="2882" y="17579"/>
                </a:cubicBezTo>
                <a:cubicBezTo>
                  <a:pt x="6725" y="21600"/>
                  <a:pt x="12953" y="21600"/>
                  <a:pt x="16796" y="17579"/>
                </a:cubicBezTo>
                <a:cubicBezTo>
                  <a:pt x="20639" y="13557"/>
                  <a:pt x="20639" y="7039"/>
                  <a:pt x="16796" y="3017"/>
                </a:cubicBezTo>
                <a:cubicBezTo>
                  <a:pt x="14875" y="1007"/>
                  <a:pt x="12355" y="0"/>
                  <a:pt x="9837" y="0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63" name="Group"/>
          <p:cNvGrpSpPr/>
          <p:nvPr/>
        </p:nvGrpSpPr>
        <p:grpSpPr>
          <a:xfrm>
            <a:off x="6953372" y="4932638"/>
            <a:ext cx="2330200" cy="666175"/>
            <a:chOff x="0" y="0"/>
            <a:chExt cx="2330199" cy="666174"/>
          </a:xfrm>
        </p:grpSpPr>
        <p:sp>
          <p:nvSpPr>
            <p:cNvPr id="61" name="2ᵉ partie"/>
            <p:cNvSpPr txBox="1"/>
            <p:nvPr/>
          </p:nvSpPr>
          <p:spPr>
            <a:xfrm>
              <a:off x="714597" y="0"/>
              <a:ext cx="901004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i="1"/>
              </a:lvl1pPr>
            </a:lstStyle>
            <a:p>
              <a:r>
                <a:t>2ᵉ partie</a:t>
              </a:r>
            </a:p>
          </p:txBody>
        </p:sp>
        <p:sp>
          <p:nvSpPr>
            <p:cNvPr id="62" name="Data Science en Python"/>
            <p:cNvSpPr txBox="1"/>
            <p:nvPr/>
          </p:nvSpPr>
          <p:spPr>
            <a:xfrm>
              <a:off x="0" y="333087"/>
              <a:ext cx="2330200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b="1">
                  <a:solidFill>
                    <a:schemeClr val="accent6"/>
                  </a:solidFill>
                </a:defRPr>
              </a:lvl1pPr>
            </a:lstStyle>
            <a:p>
              <a:r>
                <a:t>Data Science en Python</a:t>
              </a:r>
            </a:p>
          </p:txBody>
        </p:sp>
      </p:grpSp>
      <p:sp>
        <p:nvSpPr>
          <p:cNvPr id="64" name="Line"/>
          <p:cNvSpPr/>
          <p:nvPr/>
        </p:nvSpPr>
        <p:spPr>
          <a:xfrm>
            <a:off x="5578774" y="4757947"/>
            <a:ext cx="5274847" cy="1"/>
          </a:xfrm>
          <a:prstGeom prst="line">
            <a:avLst/>
          </a:prstGeom>
          <a:ln w="50800">
            <a:solidFill>
              <a:schemeClr val="accent6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5" name="Line"/>
          <p:cNvSpPr/>
          <p:nvPr/>
        </p:nvSpPr>
        <p:spPr>
          <a:xfrm>
            <a:off x="1611332" y="4757947"/>
            <a:ext cx="2115476" cy="1"/>
          </a:xfrm>
          <a:prstGeom prst="line">
            <a:avLst/>
          </a:prstGeom>
          <a:ln w="5080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68" name="Group"/>
          <p:cNvGrpSpPr/>
          <p:nvPr/>
        </p:nvGrpSpPr>
        <p:grpSpPr>
          <a:xfrm>
            <a:off x="1124179" y="4932638"/>
            <a:ext cx="3961152" cy="958275"/>
            <a:chOff x="-145274" y="0"/>
            <a:chExt cx="3961151" cy="958274"/>
          </a:xfrm>
        </p:grpSpPr>
        <p:sp>
          <p:nvSpPr>
            <p:cNvPr id="66" name="1ʳᵉ partie — sauf aujourd’hui!"/>
            <p:cNvSpPr txBox="1"/>
            <p:nvPr/>
          </p:nvSpPr>
          <p:spPr>
            <a:xfrm>
              <a:off x="921432" y="0"/>
              <a:ext cx="2894445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>
                <a:defRPr i="1"/>
              </a:pPr>
              <a:r>
                <a:t>1ʳᵉ partie </a:t>
              </a:r>
              <a:r>
                <a:rPr b="1"/>
                <a:t>— sauf aujourd’hui!</a:t>
              </a:r>
            </a:p>
          </p:txBody>
        </p:sp>
        <p:sp>
          <p:nvSpPr>
            <p:cNvPr id="67" name="Python pour habitué·e·s de C++;…"/>
            <p:cNvSpPr txBox="1"/>
            <p:nvPr/>
          </p:nvSpPr>
          <p:spPr>
            <a:xfrm>
              <a:off x="-145275" y="333087"/>
              <a:ext cx="3152848" cy="6251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>
                <a:defRPr b="1">
                  <a:solidFill>
                    <a:schemeClr val="accent1"/>
                  </a:solidFill>
                </a:defRPr>
              </a:pPr>
              <a:r>
                <a:t>Python pour habitué·e·s de C++;</a:t>
              </a:r>
            </a:p>
            <a:p>
              <a:pPr algn="ctr">
                <a:defRPr b="1">
                  <a:solidFill>
                    <a:schemeClr val="accent1"/>
                  </a:solidFill>
                </a:defRPr>
              </a:pPr>
              <a:r>
                <a:t>découverte de Numpy &amp; Pandas</a:t>
              </a:r>
            </a:p>
          </p:txBody>
        </p:sp>
      </p:grp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Présentations — assistant·e·s</a:t>
            </a:r>
          </a:p>
        </p:txBody>
      </p:sp>
      <p:sp>
        <p:nvSpPr>
          <p:cNvPr id="71" name="Slide Number Placeholder 5"/>
          <p:cNvSpPr txBox="1">
            <a:spLocks noGrp="1"/>
          </p:cNvSpPr>
          <p:nvPr>
            <p:ph type="sldNum" sz="quarter" idx="2"/>
          </p:nvPr>
        </p:nvSpPr>
        <p:spPr>
          <a:xfrm>
            <a:off x="11851643" y="6448532"/>
            <a:ext cx="188899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5</a:t>
            </a:fld>
            <a:endParaRPr/>
          </a:p>
        </p:txBody>
      </p:sp>
      <p:sp>
        <p:nvSpPr>
          <p:cNvPr id="72" name="Taliesin Perez"/>
          <p:cNvSpPr txBox="1"/>
          <p:nvPr/>
        </p:nvSpPr>
        <p:spPr>
          <a:xfrm>
            <a:off x="6614785" y="4414407"/>
            <a:ext cx="1345256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ctr"/>
          </a:lstStyle>
          <a:p>
            <a:r>
              <a:t>Taliesin Perez</a:t>
            </a:r>
          </a:p>
        </p:txBody>
      </p:sp>
      <p:sp>
        <p:nvSpPr>
          <p:cNvPr id="73" name="Robin Guillaume-Gentil"/>
          <p:cNvSpPr txBox="1"/>
          <p:nvPr/>
        </p:nvSpPr>
        <p:spPr>
          <a:xfrm>
            <a:off x="3627870" y="4398324"/>
            <a:ext cx="2263563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ctr"/>
          </a:lstStyle>
          <a:p>
            <a:r>
              <a:t>Robin Guillaume-Gentil</a:t>
            </a:r>
          </a:p>
        </p:txBody>
      </p:sp>
      <p:pic>
        <p:nvPicPr>
          <p:cNvPr id="74" name="Image" descr="Image"/>
          <p:cNvPicPr>
            <a:picLocks noChangeAspect="1"/>
          </p:cNvPicPr>
          <p:nvPr/>
        </p:nvPicPr>
        <p:blipFill>
          <a:blip r:embed="rId2"/>
          <a:srcRect l="20607" t="8459" r="27314" b="54140"/>
          <a:stretch>
            <a:fillRect/>
          </a:stretch>
        </p:blipFill>
        <p:spPr>
          <a:xfrm>
            <a:off x="3963181" y="2345429"/>
            <a:ext cx="1592941" cy="15929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39" y="0"/>
                </a:moveTo>
                <a:cubicBezTo>
                  <a:pt x="7321" y="0"/>
                  <a:pt x="4803" y="1006"/>
                  <a:pt x="2882" y="3017"/>
                </a:cubicBezTo>
                <a:cubicBezTo>
                  <a:pt x="-961" y="7039"/>
                  <a:pt x="-961" y="13557"/>
                  <a:pt x="2882" y="17578"/>
                </a:cubicBezTo>
                <a:cubicBezTo>
                  <a:pt x="6725" y="21600"/>
                  <a:pt x="12953" y="21600"/>
                  <a:pt x="16796" y="17578"/>
                </a:cubicBezTo>
                <a:cubicBezTo>
                  <a:pt x="20639" y="13557"/>
                  <a:pt x="20639" y="7039"/>
                  <a:pt x="16796" y="3017"/>
                </a:cubicBezTo>
                <a:cubicBezTo>
                  <a:pt x="14875" y="1006"/>
                  <a:pt x="12357" y="0"/>
                  <a:pt x="9839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75" name="pasted-movie.png" descr="pasted-movie.png"/>
          <p:cNvPicPr>
            <a:picLocks noChangeAspect="1"/>
          </p:cNvPicPr>
          <p:nvPr/>
        </p:nvPicPr>
        <p:blipFill>
          <a:blip r:embed="rId3"/>
          <a:srcRect l="21508" t="17268" r="21509" b="25330"/>
          <a:stretch>
            <a:fillRect/>
          </a:stretch>
        </p:blipFill>
        <p:spPr>
          <a:xfrm>
            <a:off x="6490945" y="2345430"/>
            <a:ext cx="1592935" cy="15929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39" y="0"/>
                </a:moveTo>
                <a:cubicBezTo>
                  <a:pt x="7321" y="0"/>
                  <a:pt x="4803" y="1006"/>
                  <a:pt x="2882" y="3017"/>
                </a:cubicBezTo>
                <a:cubicBezTo>
                  <a:pt x="-961" y="7039"/>
                  <a:pt x="-961" y="13557"/>
                  <a:pt x="2882" y="17578"/>
                </a:cubicBezTo>
                <a:cubicBezTo>
                  <a:pt x="6725" y="21600"/>
                  <a:pt x="12953" y="21600"/>
                  <a:pt x="16796" y="17578"/>
                </a:cubicBezTo>
                <a:cubicBezTo>
                  <a:pt x="20639" y="13557"/>
                  <a:pt x="20639" y="7039"/>
                  <a:pt x="16796" y="3017"/>
                </a:cubicBezTo>
                <a:cubicBezTo>
                  <a:pt x="14875" y="1006"/>
                  <a:pt x="12357" y="0"/>
                  <a:pt x="9839" y="0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Agenda — </a:t>
            </a:r>
            <a:r>
              <a:rPr>
                <a:solidFill>
                  <a:schemeClr val="accent1"/>
                </a:solidFill>
              </a:rPr>
              <a:t>1ʳᵉ partie</a:t>
            </a:r>
          </a:p>
        </p:txBody>
      </p:sp>
      <p:sp>
        <p:nvSpPr>
          <p:cNvPr id="78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984064" y="2250482"/>
            <a:ext cx="10339252" cy="3826957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90000"/>
              </a:lnSpc>
              <a:spcBef>
                <a:spcPts val="1200"/>
              </a:spcBef>
              <a:buSzTx/>
              <a:buFontTx/>
              <a:buNone/>
              <a:tabLst>
                <a:tab pos="2171700" algn="l"/>
              </a:tabLst>
              <a:defRPr sz="2400" b="0"/>
            </a:pPr>
            <a:r>
              <a:t>08.09.2025	Démarrer en Python; différences notables avec C++</a:t>
            </a:r>
          </a:p>
          <a:p>
            <a:pPr marL="0" indent="0">
              <a:lnSpc>
                <a:spcPct val="90000"/>
              </a:lnSpc>
              <a:spcBef>
                <a:spcPts val="1200"/>
              </a:spcBef>
              <a:buSzTx/>
              <a:buFontTx/>
              <a:buNone/>
              <a:tabLst>
                <a:tab pos="2171700" algn="l"/>
              </a:tabLst>
              <a:defRPr sz="2400" b="0"/>
            </a:pPr>
            <a:r>
              <a:t>15.09.2025	Structures de données: </a:t>
            </a:r>
            <a:r>
              <a:rPr i="1"/>
              <a:t>list, set, dict</a:t>
            </a:r>
            <a:r>
              <a:t>; dataclasses</a:t>
            </a:r>
          </a:p>
          <a:p>
            <a:pPr marL="0" indent="0">
              <a:lnSpc>
                <a:spcPct val="90000"/>
              </a:lnSpc>
              <a:spcBef>
                <a:spcPts val="1200"/>
              </a:spcBef>
              <a:buSzTx/>
              <a:buFontTx/>
              <a:buNone/>
              <a:tabLst>
                <a:tab pos="2171700" algn="l"/>
              </a:tabLst>
              <a:defRPr sz="2400" b="0" i="1">
                <a:solidFill>
                  <a:srgbClr val="A7A7A7"/>
                </a:solidFill>
              </a:defRPr>
            </a:pPr>
            <a:r>
              <a:t>22.09.2025	Férié, Jeûne fédéral</a:t>
            </a:r>
          </a:p>
          <a:p>
            <a:pPr marL="0" indent="0">
              <a:lnSpc>
                <a:spcPct val="90000"/>
              </a:lnSpc>
              <a:spcBef>
                <a:spcPts val="1200"/>
              </a:spcBef>
              <a:buSzTx/>
              <a:buFontTx/>
              <a:buNone/>
              <a:tabLst>
                <a:tab pos="2171700" algn="l"/>
              </a:tabLst>
              <a:defRPr sz="2400" b="0"/>
            </a:pPr>
            <a:r>
              <a:t>29.09.2025	Pandas: lecture et écriture de fichiers,</a:t>
            </a:r>
            <a:br/>
            <a:r>
              <a:t>	manipulations simples, conversions, réarrangements</a:t>
            </a:r>
          </a:p>
          <a:p>
            <a:pPr marL="0" indent="0">
              <a:lnSpc>
                <a:spcPct val="90000"/>
              </a:lnSpc>
              <a:spcBef>
                <a:spcPts val="1200"/>
              </a:spcBef>
              <a:buSzTx/>
              <a:buFontTx/>
              <a:buNone/>
              <a:tabLst>
                <a:tab pos="2171700" algn="l"/>
              </a:tabLst>
              <a:defRPr sz="2400" b="0"/>
            </a:pPr>
            <a:r>
              <a:t>06.10.2025	Pandas: filtres, groupes, opérations d’algèbre linéaire</a:t>
            </a:r>
          </a:p>
          <a:p>
            <a:pPr marL="0" indent="0">
              <a:lnSpc>
                <a:spcPct val="90000"/>
              </a:lnSpc>
              <a:spcBef>
                <a:spcPts val="1200"/>
              </a:spcBef>
              <a:buSzTx/>
              <a:buFontTx/>
              <a:buNone/>
              <a:tabLst>
                <a:tab pos="2171700" algn="l"/>
              </a:tabLst>
              <a:defRPr sz="2400" b="0"/>
            </a:pPr>
            <a:r>
              <a:t>13.10.2025	</a:t>
            </a:r>
            <a:r>
              <a:rPr b="1"/>
              <a:t>Évaluation intermédiaire</a:t>
            </a:r>
          </a:p>
          <a:p>
            <a:pPr marL="0" indent="0">
              <a:lnSpc>
                <a:spcPct val="90000"/>
              </a:lnSpc>
              <a:spcBef>
                <a:spcPts val="1200"/>
              </a:spcBef>
              <a:buSzTx/>
              <a:buFontTx/>
              <a:buNone/>
              <a:tabLst>
                <a:tab pos="2171700" algn="l"/>
              </a:tabLst>
              <a:defRPr sz="2400" b="0" i="1">
                <a:solidFill>
                  <a:srgbClr val="A7A7A7"/>
                </a:solidFill>
              </a:defRPr>
            </a:pPr>
            <a:r>
              <a:t>20.10.2025	Pause de mi-semestre</a:t>
            </a:r>
          </a:p>
        </p:txBody>
      </p:sp>
      <p:sp>
        <p:nvSpPr>
          <p:cNvPr id="79" name="Slide Number Placeholder 5"/>
          <p:cNvSpPr txBox="1">
            <a:spLocks noGrp="1"/>
          </p:cNvSpPr>
          <p:nvPr>
            <p:ph type="sldNum" sz="quarter" idx="2"/>
          </p:nvPr>
        </p:nvSpPr>
        <p:spPr>
          <a:xfrm>
            <a:off x="11851643" y="6448532"/>
            <a:ext cx="188899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6</a:t>
            </a:fld>
            <a:endParaRPr/>
          </a:p>
        </p:txBody>
      </p:sp>
      <p:sp>
        <p:nvSpPr>
          <p:cNvPr id="80" name="Date"/>
          <p:cNvSpPr txBox="1"/>
          <p:nvPr/>
        </p:nvSpPr>
        <p:spPr>
          <a:xfrm>
            <a:off x="1142861" y="1521896"/>
            <a:ext cx="1165101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b="1"/>
            </a:lvl1pPr>
          </a:lstStyle>
          <a:p>
            <a:r>
              <a:t>Date</a:t>
            </a:r>
          </a:p>
        </p:txBody>
      </p:sp>
      <p:sp>
        <p:nvSpPr>
          <p:cNvPr id="81" name="Contenu"/>
          <p:cNvSpPr txBox="1"/>
          <p:nvPr/>
        </p:nvSpPr>
        <p:spPr>
          <a:xfrm>
            <a:off x="3215635" y="1521896"/>
            <a:ext cx="1165101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b="1"/>
            </a:lvl1pPr>
          </a:lstStyle>
          <a:p>
            <a:r>
              <a:t>Contenu</a:t>
            </a:r>
          </a:p>
        </p:txBody>
      </p:sp>
      <p:sp>
        <p:nvSpPr>
          <p:cNvPr id="82" name="Line"/>
          <p:cNvSpPr/>
          <p:nvPr/>
        </p:nvSpPr>
        <p:spPr>
          <a:xfrm>
            <a:off x="361287" y="1923820"/>
            <a:ext cx="11584806" cy="1"/>
          </a:xfrm>
          <a:prstGeom prst="line">
            <a:avLst/>
          </a:prstGeom>
          <a:ln w="3810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3" name="Sous réserve d’adaptations et modifications mineures"/>
          <p:cNvSpPr txBox="1"/>
          <p:nvPr/>
        </p:nvSpPr>
        <p:spPr>
          <a:xfrm>
            <a:off x="7116895" y="5943596"/>
            <a:ext cx="5031989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r">
              <a:defRPr i="1"/>
            </a:lvl1pPr>
          </a:lstStyle>
          <a:p>
            <a:r>
              <a:t>Sous réserve d’adaptations et modifications mineures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Agenda — </a:t>
            </a:r>
            <a:r>
              <a:rPr>
                <a:solidFill>
                  <a:schemeClr val="accent6"/>
                </a:solidFill>
              </a:rPr>
              <a:t>2ᵉ partie</a:t>
            </a:r>
          </a:p>
        </p:txBody>
      </p:sp>
      <p:sp>
        <p:nvSpPr>
          <p:cNvPr id="86" name="Slide Number Placeholder 5"/>
          <p:cNvSpPr txBox="1">
            <a:spLocks noGrp="1"/>
          </p:cNvSpPr>
          <p:nvPr>
            <p:ph type="sldNum" sz="quarter" idx="2"/>
          </p:nvPr>
        </p:nvSpPr>
        <p:spPr>
          <a:xfrm>
            <a:off x="11851643" y="6448532"/>
            <a:ext cx="188899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7</a:t>
            </a:fld>
            <a:endParaRPr/>
          </a:p>
        </p:txBody>
      </p:sp>
      <p:sp>
        <p:nvSpPr>
          <p:cNvPr id="87" name="Date"/>
          <p:cNvSpPr txBox="1"/>
          <p:nvPr/>
        </p:nvSpPr>
        <p:spPr>
          <a:xfrm>
            <a:off x="1160256" y="1509264"/>
            <a:ext cx="1165101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b="1"/>
            </a:lvl1pPr>
          </a:lstStyle>
          <a:p>
            <a:r>
              <a:t>Date</a:t>
            </a:r>
          </a:p>
        </p:txBody>
      </p:sp>
      <p:sp>
        <p:nvSpPr>
          <p:cNvPr id="88" name="Contenu"/>
          <p:cNvSpPr txBox="1"/>
          <p:nvPr/>
        </p:nvSpPr>
        <p:spPr>
          <a:xfrm>
            <a:off x="3317697" y="1509264"/>
            <a:ext cx="1165101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b="1"/>
            </a:lvl1pPr>
          </a:lstStyle>
          <a:p>
            <a:r>
              <a:t>Contenu</a:t>
            </a:r>
          </a:p>
        </p:txBody>
      </p:sp>
      <p:sp>
        <p:nvSpPr>
          <p:cNvPr id="89" name="Line"/>
          <p:cNvSpPr/>
          <p:nvPr/>
        </p:nvSpPr>
        <p:spPr>
          <a:xfrm>
            <a:off x="361287" y="1911188"/>
            <a:ext cx="11584806" cy="1"/>
          </a:xfrm>
          <a:prstGeom prst="line">
            <a:avLst/>
          </a:prstGeom>
          <a:ln w="38100">
            <a:solidFill>
              <a:schemeClr val="accent6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0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1053548" y="2200480"/>
            <a:ext cx="10084904" cy="409567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Bef>
                <a:spcPts val="1200"/>
              </a:spcBef>
              <a:buSzTx/>
              <a:buFontTx/>
              <a:buNone/>
              <a:tabLst>
                <a:tab pos="2171700" algn="l"/>
              </a:tabLst>
              <a:defRPr sz="2400" b="0"/>
            </a:pPr>
            <a:r>
              <a:rPr dirty="0"/>
              <a:t>27.10.2025	</a:t>
            </a:r>
            <a:r>
              <a:rPr lang="en-US" dirty="0"/>
              <a:t>Introduction à la </a:t>
            </a:r>
            <a:r>
              <a:rPr lang="en-US" dirty="0" err="1"/>
              <a:t>modélisation</a:t>
            </a:r>
            <a:endParaRPr dirty="0"/>
          </a:p>
          <a:p>
            <a:pPr marL="0" indent="0">
              <a:lnSpc>
                <a:spcPct val="90000"/>
              </a:lnSpc>
              <a:spcBef>
                <a:spcPts val="1200"/>
              </a:spcBef>
              <a:buSzTx/>
              <a:buFontTx/>
              <a:buNone/>
              <a:tabLst>
                <a:tab pos="2171700" algn="l"/>
              </a:tabLst>
              <a:defRPr sz="2400" b="0"/>
            </a:pPr>
            <a:r>
              <a:rPr dirty="0"/>
              <a:t>03.11.2025	</a:t>
            </a:r>
            <a:r>
              <a:rPr lang="en-US" dirty="0"/>
              <a:t>La </a:t>
            </a:r>
            <a:r>
              <a:rPr lang="en-US" dirty="0" err="1"/>
              <a:t>régression</a:t>
            </a:r>
            <a:r>
              <a:rPr lang="en-US" dirty="0"/>
              <a:t> </a:t>
            </a:r>
            <a:r>
              <a:rPr lang="en-US" dirty="0" err="1"/>
              <a:t>linéaire</a:t>
            </a:r>
            <a:endParaRPr dirty="0"/>
          </a:p>
          <a:p>
            <a:pPr marL="0" indent="0">
              <a:lnSpc>
                <a:spcPct val="90000"/>
              </a:lnSpc>
              <a:spcBef>
                <a:spcPts val="1200"/>
              </a:spcBef>
              <a:buSzTx/>
              <a:buFontTx/>
              <a:buNone/>
              <a:tabLst>
                <a:tab pos="2171700" algn="l"/>
              </a:tabLst>
              <a:defRPr sz="2400" b="0"/>
            </a:pPr>
            <a:r>
              <a:rPr dirty="0"/>
              <a:t>10.11.2025	</a:t>
            </a:r>
            <a:r>
              <a:rPr lang="en-US" dirty="0"/>
              <a:t>La </a:t>
            </a:r>
            <a:r>
              <a:rPr lang="en-US" dirty="0" err="1"/>
              <a:t>régression</a:t>
            </a:r>
            <a:r>
              <a:rPr lang="en-US" dirty="0"/>
              <a:t> </a:t>
            </a:r>
            <a:r>
              <a:rPr lang="en-US" dirty="0" err="1"/>
              <a:t>polynomiale</a:t>
            </a:r>
            <a:endParaRPr dirty="0"/>
          </a:p>
          <a:p>
            <a:pPr marL="0" indent="0">
              <a:lnSpc>
                <a:spcPct val="90000"/>
              </a:lnSpc>
              <a:spcBef>
                <a:spcPts val="1200"/>
              </a:spcBef>
              <a:buSzTx/>
              <a:buFontTx/>
              <a:buNone/>
              <a:tabLst>
                <a:tab pos="2171700" algn="l"/>
              </a:tabLst>
              <a:defRPr sz="2400" b="0"/>
            </a:pPr>
            <a:r>
              <a:rPr dirty="0"/>
              <a:t>17.11.2025	</a:t>
            </a:r>
            <a:r>
              <a:rPr lang="en-US" dirty="0"/>
              <a:t>Classification par </a:t>
            </a:r>
            <a:r>
              <a:rPr lang="en-US" dirty="0" err="1"/>
              <a:t>régression</a:t>
            </a:r>
            <a:r>
              <a:rPr lang="en-US" dirty="0"/>
              <a:t> </a:t>
            </a:r>
            <a:r>
              <a:rPr lang="en-US" dirty="0" err="1"/>
              <a:t>logistique</a:t>
            </a:r>
            <a:endParaRPr dirty="0"/>
          </a:p>
          <a:p>
            <a:pPr marL="0" indent="0">
              <a:lnSpc>
                <a:spcPct val="90000"/>
              </a:lnSpc>
              <a:spcBef>
                <a:spcPts val="1200"/>
              </a:spcBef>
              <a:buSzTx/>
              <a:buFontTx/>
              <a:buNone/>
              <a:tabLst>
                <a:tab pos="2171700" algn="l"/>
              </a:tabLst>
              <a:defRPr sz="2400" b="0"/>
            </a:pPr>
            <a:r>
              <a:rPr dirty="0"/>
              <a:t>24.11.2025	</a:t>
            </a:r>
            <a:r>
              <a:rPr lang="en-US" dirty="0"/>
              <a:t>Classification par </a:t>
            </a:r>
            <a:r>
              <a:rPr lang="en-US" dirty="0" err="1"/>
              <a:t>arbres</a:t>
            </a:r>
            <a:r>
              <a:rPr lang="en-US" dirty="0"/>
              <a:t> de </a:t>
            </a:r>
            <a:r>
              <a:rPr lang="en-US" dirty="0" err="1"/>
              <a:t>décision</a:t>
            </a:r>
            <a:endParaRPr dirty="0"/>
          </a:p>
          <a:p>
            <a:pPr marL="0" indent="0">
              <a:lnSpc>
                <a:spcPct val="90000"/>
              </a:lnSpc>
              <a:spcBef>
                <a:spcPts val="1200"/>
              </a:spcBef>
              <a:buSzTx/>
              <a:buFontTx/>
              <a:buNone/>
              <a:tabLst>
                <a:tab pos="2171700" algn="l"/>
              </a:tabLst>
              <a:defRPr sz="2400" b="0"/>
            </a:pPr>
            <a:r>
              <a:rPr dirty="0"/>
              <a:t>01.12.2025	</a:t>
            </a:r>
            <a:r>
              <a:rPr lang="en-US" dirty="0"/>
              <a:t>Performances d'un </a:t>
            </a:r>
            <a:r>
              <a:rPr lang="en-US" dirty="0" err="1"/>
              <a:t>classificateur</a:t>
            </a:r>
            <a:r>
              <a:rPr lang="en-US" dirty="0"/>
              <a:t> </a:t>
            </a:r>
            <a:r>
              <a:rPr lang="en-US" dirty="0" err="1"/>
              <a:t>binaire</a:t>
            </a:r>
            <a:endParaRPr dirty="0"/>
          </a:p>
          <a:p>
            <a:pPr marL="0" indent="0">
              <a:lnSpc>
                <a:spcPct val="90000"/>
              </a:lnSpc>
              <a:spcBef>
                <a:spcPts val="1200"/>
              </a:spcBef>
              <a:buSzTx/>
              <a:buFontTx/>
              <a:buNone/>
              <a:tabLst>
                <a:tab pos="2171700" algn="l"/>
              </a:tabLst>
              <a:defRPr sz="2400" b="0"/>
            </a:pPr>
            <a:r>
              <a:rPr dirty="0"/>
              <a:t>08.12.2025	La Data Science de bout</a:t>
            </a:r>
            <a:r>
              <a:rPr lang="en-US" dirty="0"/>
              <a:t> </a:t>
            </a:r>
            <a:r>
              <a:rPr dirty="0" err="1"/>
              <a:t>en</a:t>
            </a:r>
            <a:r>
              <a:rPr lang="en-US" dirty="0"/>
              <a:t> </a:t>
            </a:r>
            <a:r>
              <a:rPr dirty="0"/>
              <a:t>bout avec Python</a:t>
            </a:r>
          </a:p>
          <a:p>
            <a:pPr marL="0" indent="0">
              <a:lnSpc>
                <a:spcPct val="90000"/>
              </a:lnSpc>
              <a:spcBef>
                <a:spcPts val="1200"/>
              </a:spcBef>
              <a:buSzTx/>
              <a:buFontTx/>
              <a:buNone/>
              <a:tabLst>
                <a:tab pos="2171700" algn="l"/>
              </a:tabLst>
              <a:defRPr sz="2400" b="0"/>
            </a:pPr>
            <a:r>
              <a:rPr dirty="0"/>
              <a:t>15.12.2025	</a:t>
            </a:r>
            <a:r>
              <a:rPr b="1" dirty="0" err="1"/>
              <a:t>Projet</a:t>
            </a:r>
            <a:r>
              <a:rPr b="1" dirty="0"/>
              <a:t> </a:t>
            </a:r>
            <a:r>
              <a:rPr b="1" dirty="0" err="1"/>
              <a:t>d’examen</a:t>
            </a:r>
            <a:r>
              <a:rPr b="1" dirty="0"/>
              <a:t> final</a:t>
            </a:r>
            <a:r>
              <a:rPr dirty="0"/>
              <a:t> (</a:t>
            </a:r>
            <a:r>
              <a:rPr dirty="0" err="1"/>
              <a:t>poids</a:t>
            </a:r>
            <a:r>
              <a:rPr lang="en-US" dirty="0"/>
              <a:t> </a:t>
            </a:r>
            <a:r>
              <a:rPr dirty="0"/>
              <a:t>: ⅔)</a:t>
            </a:r>
          </a:p>
        </p:txBody>
      </p:sp>
      <p:sp>
        <p:nvSpPr>
          <p:cNvPr id="91" name="Sous réserve d’adaptations et modifications"/>
          <p:cNvSpPr txBox="1"/>
          <p:nvPr/>
        </p:nvSpPr>
        <p:spPr>
          <a:xfrm>
            <a:off x="8034084" y="5943596"/>
            <a:ext cx="4126295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r">
              <a:defRPr i="1"/>
            </a:lvl1pPr>
          </a:lstStyle>
          <a:p>
            <a:r>
              <a:t>Sous réserve d’adaptations et modifications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Communication</a:t>
            </a:r>
          </a:p>
        </p:txBody>
      </p:sp>
      <p:sp>
        <p:nvSpPr>
          <p:cNvPr id="94" name="Content Placeholder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210311" indent="-210311" defTabSz="841247">
              <a:spcBef>
                <a:spcPts val="2000"/>
              </a:spcBef>
              <a:defRPr sz="2760"/>
            </a:pPr>
            <a:r>
              <a:rPr dirty="0"/>
              <a:t>Moodle</a:t>
            </a:r>
          </a:p>
          <a:p>
            <a:pPr marL="665988" lvl="1" indent="-245363" defTabSz="841247">
              <a:spcBef>
                <a:spcPts val="900"/>
              </a:spcBef>
              <a:defRPr sz="2576"/>
            </a:pPr>
            <a:r>
              <a:rPr u="sng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2"/>
              </a:rPr>
              <a:t>https://moodle.epfl.ch/course/view.php?id=3701</a:t>
            </a:r>
            <a:r>
              <a:rPr dirty="0"/>
              <a:t> </a:t>
            </a:r>
          </a:p>
          <a:p>
            <a:pPr marL="665988" lvl="1" indent="-245363" defTabSz="841247">
              <a:spcBef>
                <a:spcPts val="900"/>
              </a:spcBef>
              <a:defRPr sz="2576"/>
            </a:pPr>
            <a:r>
              <a:rPr dirty="0"/>
              <a:t>Communication </a:t>
            </a:r>
            <a:r>
              <a:rPr dirty="0" err="1"/>
              <a:t>officielles</a:t>
            </a:r>
            <a:r>
              <a:rPr dirty="0"/>
              <a:t> de nous à </a:t>
            </a:r>
            <a:r>
              <a:rPr dirty="0" err="1"/>
              <a:t>vous</a:t>
            </a:r>
            <a:endParaRPr dirty="0"/>
          </a:p>
          <a:p>
            <a:pPr marL="665988" lvl="1" indent="-245363" defTabSz="841247">
              <a:spcBef>
                <a:spcPts val="900"/>
              </a:spcBef>
              <a:defRPr sz="2576"/>
            </a:pPr>
            <a:r>
              <a:rPr dirty="0"/>
              <a:t>Slides, </a:t>
            </a:r>
            <a:r>
              <a:rPr dirty="0" err="1"/>
              <a:t>vidéos</a:t>
            </a:r>
            <a:r>
              <a:rPr dirty="0"/>
              <a:t>, </a:t>
            </a:r>
            <a:r>
              <a:rPr dirty="0" err="1"/>
              <a:t>références</a:t>
            </a:r>
            <a:r>
              <a:rPr dirty="0"/>
              <a:t>, </a:t>
            </a:r>
            <a:r>
              <a:rPr dirty="0" err="1"/>
              <a:t>exercices</a:t>
            </a:r>
            <a:r>
              <a:rPr dirty="0"/>
              <a:t>, </a:t>
            </a:r>
            <a:r>
              <a:rPr dirty="0" err="1"/>
              <a:t>corrigés</a:t>
            </a:r>
            <a:endParaRPr dirty="0"/>
          </a:p>
          <a:p>
            <a:pPr marL="665988" lvl="1" indent="-245363" defTabSz="841247">
              <a:spcBef>
                <a:spcPts val="900"/>
              </a:spcBef>
              <a:defRPr sz="2576"/>
            </a:pPr>
            <a:r>
              <a:rPr dirty="0" err="1"/>
              <a:t>Semaine</a:t>
            </a:r>
            <a:r>
              <a:rPr dirty="0"/>
              <a:t> par </a:t>
            </a:r>
            <a:r>
              <a:rPr dirty="0" err="1"/>
              <a:t>semaine</a:t>
            </a:r>
            <a:endParaRPr dirty="0"/>
          </a:p>
          <a:p>
            <a:pPr marL="210311" indent="-210311" defTabSz="841247">
              <a:spcBef>
                <a:spcPts val="2000"/>
              </a:spcBef>
              <a:defRPr sz="2760"/>
            </a:pPr>
            <a:r>
              <a:rPr dirty="0"/>
              <a:t>Ed Discussions</a:t>
            </a:r>
          </a:p>
          <a:p>
            <a:pPr marL="665988" lvl="1" indent="-245363" defTabSz="841247">
              <a:spcBef>
                <a:spcPts val="900"/>
              </a:spcBef>
              <a:defRPr sz="2576"/>
            </a:pPr>
            <a:r>
              <a:rPr dirty="0"/>
              <a:t>Espace </a:t>
            </a:r>
            <a:r>
              <a:rPr b="1" dirty="0"/>
              <a:t>ENG-209</a:t>
            </a:r>
            <a:r>
              <a:rPr lang="en-US" b="1" dirty="0"/>
              <a:t> </a:t>
            </a:r>
            <a:r>
              <a:rPr lang="en-US" dirty="0">
                <a:hlinkClick r:id="rId3"/>
              </a:rPr>
              <a:t>https://edstem.org/eu/courses/2576/discussion</a:t>
            </a:r>
            <a:endParaRPr lang="en-US" dirty="0"/>
          </a:p>
          <a:p>
            <a:pPr marL="665988" lvl="1" indent="-245363" defTabSz="841247">
              <a:spcBef>
                <a:spcPts val="900"/>
              </a:spcBef>
              <a:defRPr sz="2576"/>
            </a:pPr>
            <a:r>
              <a:rPr dirty="0"/>
              <a:t>Communication </a:t>
            </a:r>
            <a:r>
              <a:rPr dirty="0" err="1"/>
              <a:t>en</a:t>
            </a:r>
            <a:r>
              <a:rPr dirty="0"/>
              <a:t> dehors des </a:t>
            </a:r>
            <a:r>
              <a:rPr dirty="0" err="1"/>
              <a:t>heures</a:t>
            </a:r>
            <a:r>
              <a:rPr dirty="0"/>
              <a:t> de </a:t>
            </a:r>
            <a:r>
              <a:rPr dirty="0" err="1"/>
              <a:t>cours</a:t>
            </a:r>
            <a:endParaRPr dirty="0"/>
          </a:p>
        </p:txBody>
      </p:sp>
      <p:sp>
        <p:nvSpPr>
          <p:cNvPr id="95" name="Slide Number Placeholder 5"/>
          <p:cNvSpPr txBox="1">
            <a:spLocks noGrp="1"/>
          </p:cNvSpPr>
          <p:nvPr>
            <p:ph type="sldNum" sz="quarter" idx="2"/>
          </p:nvPr>
        </p:nvSpPr>
        <p:spPr>
          <a:xfrm>
            <a:off x="11851643" y="6448532"/>
            <a:ext cx="188899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8</a:t>
            </a:fld>
            <a:endParaRPr/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Format du cours </a:t>
            </a:r>
            <a:r>
              <a:rPr sz="3600"/>
              <a:t>(1ʳᵉ partie)</a:t>
            </a:r>
          </a:p>
        </p:txBody>
      </p:sp>
      <p:sp>
        <p:nvSpPr>
          <p:cNvPr id="98" name="Content Placeholder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66877" indent="-166877" defTabSz="667512">
              <a:spcBef>
                <a:spcPts val="1600"/>
              </a:spcBef>
              <a:defRPr sz="2190"/>
            </a:pPr>
            <a:r>
              <a:t>Cours</a:t>
            </a:r>
          </a:p>
          <a:p>
            <a:pPr marL="528447" lvl="1" indent="-194690" defTabSz="667512">
              <a:spcBef>
                <a:spcPts val="700"/>
              </a:spcBef>
              <a:defRPr sz="2044"/>
            </a:pPr>
            <a:r>
              <a:t>Lundi, 10h15 – 11h, INF3, en présentiel</a:t>
            </a:r>
          </a:p>
          <a:p>
            <a:pPr marL="528447" lvl="1" indent="-194690" defTabSz="667512">
              <a:spcBef>
                <a:spcPts val="700"/>
              </a:spcBef>
              <a:defRPr sz="2044"/>
            </a:pPr>
            <a:r>
              <a:t>Diffusé en live sur Zoom, enregistré et mis à disposition peu après</a:t>
            </a:r>
          </a:p>
          <a:p>
            <a:pPr marL="166877" indent="-166877" defTabSz="667512">
              <a:spcBef>
                <a:spcPts val="1600"/>
              </a:spcBef>
              <a:defRPr sz="2190"/>
            </a:pPr>
            <a:r>
              <a:t>Exercices</a:t>
            </a:r>
          </a:p>
          <a:p>
            <a:pPr marL="528447" lvl="1" indent="-194690" defTabSz="667512">
              <a:spcBef>
                <a:spcPts val="700"/>
              </a:spcBef>
              <a:defRPr sz="2044"/>
            </a:pPr>
            <a:r>
              <a:t>Lundi, 11h15 – 13h, INF3, en présentiel</a:t>
            </a:r>
          </a:p>
          <a:p>
            <a:pPr marL="901141" lvl="2" indent="-233629" defTabSz="667512">
              <a:spcBef>
                <a:spcPts val="700"/>
              </a:spcBef>
              <a:defRPr sz="1898"/>
            </a:pPr>
            <a:r>
              <a:t>Enseignants et assistants en salle pour groupe en présentiel</a:t>
            </a:r>
          </a:p>
          <a:p>
            <a:pPr marL="901141" lvl="2" indent="-233629" defTabSz="667512">
              <a:spcBef>
                <a:spcPts val="700"/>
              </a:spcBef>
              <a:defRPr sz="1898"/>
            </a:pPr>
            <a:r>
              <a:t>Présence assurée via Zoom et Slack pour groupes à distance</a:t>
            </a:r>
          </a:p>
          <a:p>
            <a:pPr marL="528447" lvl="1" indent="-194690" defTabSz="667512">
              <a:spcBef>
                <a:spcPts val="700"/>
              </a:spcBef>
              <a:defRPr sz="2044"/>
            </a:pPr>
            <a:r>
              <a:t>Flexibilité sur la séparation précise cours/exercices</a:t>
            </a:r>
          </a:p>
          <a:p>
            <a:pPr marL="166877" indent="-166877" defTabSz="667512">
              <a:spcBef>
                <a:spcPts val="1600"/>
              </a:spcBef>
              <a:defRPr sz="2190"/>
            </a:pPr>
            <a:r>
              <a:t>Hors heures officielles</a:t>
            </a:r>
          </a:p>
          <a:p>
            <a:pPr marL="528447" lvl="1" indent="-194690" defTabSz="667512">
              <a:spcBef>
                <a:spcPts val="700"/>
              </a:spcBef>
              <a:defRPr sz="2044"/>
            </a:pPr>
            <a:r>
              <a:t>Ed toujours disponible — utilisez-le!</a:t>
            </a:r>
          </a:p>
        </p:txBody>
      </p:sp>
      <p:sp>
        <p:nvSpPr>
          <p:cNvPr id="99" name="Slide Number Placeholder 5"/>
          <p:cNvSpPr txBox="1">
            <a:spLocks noGrp="1"/>
          </p:cNvSpPr>
          <p:nvPr>
            <p:ph type="sldNum" sz="quarter" idx="2"/>
          </p:nvPr>
        </p:nvSpPr>
        <p:spPr>
          <a:xfrm>
            <a:off x="11851643" y="6448532"/>
            <a:ext cx="188899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9</a:t>
            </a:fld>
            <a:endParaRPr/>
          </a:p>
        </p:txBody>
      </p:sp>
      <p:sp>
        <p:nvSpPr>
          <p:cNvPr id="100" name="Sous réserve d’adaptations et modifications"/>
          <p:cNvSpPr txBox="1"/>
          <p:nvPr/>
        </p:nvSpPr>
        <p:spPr>
          <a:xfrm>
            <a:off x="7983284" y="5943596"/>
            <a:ext cx="4126295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i="1"/>
            </a:lvl1pPr>
          </a:lstStyle>
          <a:p>
            <a:r>
              <a:t>Sous réserve d’adaptations et modifications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Custom Design">
  <a:themeElements>
    <a:clrScheme name="Custom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Custom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Custom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Custom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Custom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Custom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2179</Words>
  <Application>Microsoft Macintosh PowerPoint</Application>
  <PresentationFormat>Widescreen</PresentationFormat>
  <Paragraphs>329</Paragraphs>
  <Slides>27</Slides>
  <Notes>0</Notes>
  <HiddenSlides>4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CamingoCode Bold</vt:lpstr>
      <vt:lpstr>CamingoCode Regular</vt:lpstr>
      <vt:lpstr>Lato Light</vt:lpstr>
      <vt:lpstr>Custom Design</vt:lpstr>
      <vt:lpstr>Data science pour ingénieurs avec Python</vt:lpstr>
      <vt:lpstr>PowerPoint Presentation</vt:lpstr>
      <vt:lpstr>PowerPoint Presentation</vt:lpstr>
      <vt:lpstr>Présentations — enseignants</vt:lpstr>
      <vt:lpstr>Présentations — assistant·e·s</vt:lpstr>
      <vt:lpstr>Agenda — 1ʳᵉ partie</vt:lpstr>
      <vt:lpstr>Agenda — 2ᵉ partie</vt:lpstr>
      <vt:lpstr>Communication</vt:lpstr>
      <vt:lpstr>Format du cours (1ʳᵉ partie)</vt:lpstr>
      <vt:lpstr>Communication via Slack</vt:lpstr>
      <vt:lpstr>Slack et les threads</vt:lpstr>
      <vt:lpstr>Checklist</vt:lpstr>
      <vt:lpstr>PowerPoint Presentation</vt:lpstr>
      <vt:lpstr>De C++ à Python</vt:lpstr>
      <vt:lpstr>Les bases — print, variables</vt:lpstr>
      <vt:lpstr>Les bases — input, conversion, if</vt:lpstr>
      <vt:lpstr>Les bases — conversion, types</vt:lpstr>
      <vt:lpstr>Les bases — boucles, range</vt:lpstr>
      <vt:lpstr>Une particularité: le for… else</vt:lpstr>
      <vt:lpstr>Les bases — fonctions</vt:lpstr>
      <vt:lpstr>Une particularité: deux affectations</vt:lpstr>
      <vt:lpstr>Résumé du cours d’aujourd’hui</vt:lpstr>
      <vt:lpstr>PowerPoint Presentation</vt:lpstr>
      <vt:lpstr>Séance d’exercices: sur Renku</vt:lpstr>
      <vt:lpstr>Conceptuellement (en simplifié)</vt:lpstr>
      <vt:lpstr>Séance d’exercices: sur les machines virtuelles</vt:lpstr>
      <vt:lpstr>Autoévaluation — objectifs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Eric Pierre Bouillet</cp:lastModifiedBy>
  <cp:revision>7</cp:revision>
  <dcterms:modified xsi:type="dcterms:W3CDTF">2025-09-06T21:08:15Z</dcterms:modified>
</cp:coreProperties>
</file>