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74" r:id="rId2"/>
    <p:sldId id="256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3" r:id="rId12"/>
    <p:sldId id="272" r:id="rId13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50"/>
    <p:restoredTop sz="94658"/>
  </p:normalViewPr>
  <p:slideViewPr>
    <p:cSldViewPr snapToGrid="0">
      <p:cViewPr varScale="1">
        <p:scale>
          <a:sx n="102" d="100"/>
          <a:sy n="102" d="100"/>
        </p:scale>
        <p:origin x="216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6" name="Shape 3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Calibri"/>
      </a:defRPr>
    </a:lvl1pPr>
    <a:lvl2pPr indent="228600" defTabSz="457200" latinLnBrk="0">
      <a:defRPr sz="1200">
        <a:latin typeface="+mn-lt"/>
        <a:ea typeface="+mn-ea"/>
        <a:cs typeface="+mn-cs"/>
        <a:sym typeface="Calibri"/>
      </a:defRPr>
    </a:lvl2pPr>
    <a:lvl3pPr indent="457200" defTabSz="457200" latinLnBrk="0">
      <a:defRPr sz="1200">
        <a:latin typeface="+mn-lt"/>
        <a:ea typeface="+mn-ea"/>
        <a:cs typeface="+mn-cs"/>
        <a:sym typeface="Calibri"/>
      </a:defRPr>
    </a:lvl3pPr>
    <a:lvl4pPr indent="685800" defTabSz="457200" latinLnBrk="0">
      <a:defRPr sz="1200">
        <a:latin typeface="+mn-lt"/>
        <a:ea typeface="+mn-ea"/>
        <a:cs typeface="+mn-cs"/>
        <a:sym typeface="Calibri"/>
      </a:defRPr>
    </a:lvl4pPr>
    <a:lvl5pPr indent="914400" defTabSz="457200" latinLnBrk="0">
      <a:defRPr sz="1200">
        <a:latin typeface="+mn-lt"/>
        <a:ea typeface="+mn-ea"/>
        <a:cs typeface="+mn-cs"/>
        <a:sym typeface="Calibri"/>
      </a:defRPr>
    </a:lvl5pPr>
    <a:lvl6pPr indent="1143000" defTabSz="457200" latinLnBrk="0">
      <a:defRPr sz="1200">
        <a:latin typeface="+mn-lt"/>
        <a:ea typeface="+mn-ea"/>
        <a:cs typeface="+mn-cs"/>
        <a:sym typeface="Calibri"/>
      </a:defRPr>
    </a:lvl6pPr>
    <a:lvl7pPr indent="1371600" defTabSz="457200" latinLnBrk="0">
      <a:defRPr sz="1200">
        <a:latin typeface="+mn-lt"/>
        <a:ea typeface="+mn-ea"/>
        <a:cs typeface="+mn-cs"/>
        <a:sym typeface="Calibri"/>
      </a:defRPr>
    </a:lvl7pPr>
    <a:lvl8pPr indent="1600200" defTabSz="457200" latinLnBrk="0">
      <a:defRPr sz="1200">
        <a:latin typeface="+mn-lt"/>
        <a:ea typeface="+mn-ea"/>
        <a:cs typeface="+mn-cs"/>
        <a:sym typeface="Calibri"/>
      </a:defRPr>
    </a:lvl8pPr>
    <a:lvl9pPr indent="1828800" defTabSz="4572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Dans la </a:t>
            </a:r>
            <a:r>
              <a:rPr lang="en-US" dirty="0" err="1"/>
              <a:t>réalité</a:t>
            </a:r>
            <a:r>
              <a:rPr lang="en-US" dirty="0"/>
              <a:t>, </a:t>
            </a:r>
            <a:r>
              <a:rPr lang="en-US" dirty="0" err="1"/>
              <a:t>selon</a:t>
            </a:r>
            <a:r>
              <a:rPr lang="en-US" dirty="0"/>
              <a:t> le </a:t>
            </a:r>
            <a:r>
              <a:rPr lang="en-US" dirty="0" err="1"/>
              <a:t>projet</a:t>
            </a:r>
            <a:r>
              <a:rPr lang="en-US" dirty="0"/>
              <a:t>, </a:t>
            </a:r>
            <a:r>
              <a:rPr lang="en-US" dirty="0" err="1"/>
              <a:t>ça</a:t>
            </a:r>
            <a:r>
              <a:rPr lang="en-US" dirty="0"/>
              <a:t> </a:t>
            </a:r>
            <a:r>
              <a:rPr lang="en-US" dirty="0" err="1"/>
              <a:t>peut</a:t>
            </a:r>
            <a:r>
              <a:rPr lang="en-US" dirty="0"/>
              <a:t> </a:t>
            </a:r>
            <a:r>
              <a:rPr lang="en-US" dirty="0" err="1"/>
              <a:t>être</a:t>
            </a:r>
            <a:r>
              <a:rPr lang="en-US" dirty="0"/>
              <a:t> 60/25/15 </a:t>
            </a:r>
            <a:r>
              <a:rPr lang="en-US" dirty="0" err="1"/>
              <a:t>ou</a:t>
            </a:r>
            <a:r>
              <a:rPr lang="en-US" dirty="0"/>
              <a:t> 80/15/5, </a:t>
            </a:r>
            <a:r>
              <a:rPr lang="en-US" dirty="0" err="1"/>
              <a:t>mais</a:t>
            </a:r>
            <a:r>
              <a:rPr lang="en-US" dirty="0"/>
              <a:t> </a:t>
            </a:r>
            <a:r>
              <a:rPr lang="en-US" dirty="0" err="1"/>
              <a:t>l’idée</a:t>
            </a:r>
            <a:r>
              <a:rPr lang="en-US" dirty="0"/>
              <a:t> </a:t>
            </a:r>
            <a:r>
              <a:rPr lang="en-US" dirty="0" err="1"/>
              <a:t>reste</a:t>
            </a:r>
            <a:r>
              <a:rPr lang="en-US" dirty="0"/>
              <a:t> la </a:t>
            </a:r>
            <a:r>
              <a:rPr lang="en-US" dirty="0" err="1"/>
              <a:t>même</a:t>
            </a:r>
            <a:r>
              <a:rPr lang="en-US" dirty="0"/>
              <a:t> : la </a:t>
            </a:r>
            <a:r>
              <a:rPr lang="en-US" dirty="0" err="1"/>
              <a:t>majorité</a:t>
            </a:r>
            <a:r>
              <a:rPr lang="en-US" dirty="0"/>
              <a:t> du temps est passée à </a:t>
            </a:r>
            <a:r>
              <a:rPr lang="en-US" dirty="0" err="1"/>
              <a:t>comprendre</a:t>
            </a:r>
            <a:r>
              <a:rPr lang="en-US" dirty="0"/>
              <a:t> et </a:t>
            </a:r>
            <a:r>
              <a:rPr lang="en-US" dirty="0" err="1"/>
              <a:t>préparer</a:t>
            </a:r>
            <a:r>
              <a:rPr lang="en-US" dirty="0"/>
              <a:t> les données.</a:t>
            </a:r>
            <a:br>
              <a:rPr lang="en-US" dirty="0"/>
            </a:br>
            <a:r>
              <a:rPr lang="en-US" dirty="0"/>
              <a:t>Les aspect data engineering, implementation de </a:t>
            </a:r>
            <a:r>
              <a:rPr lang="en-US" dirty="0" err="1"/>
              <a:t>l'environement</a:t>
            </a:r>
            <a:r>
              <a:rPr lang="en-US" dirty="0"/>
              <a:t> de production, operations </a:t>
            </a:r>
            <a:r>
              <a:rPr lang="en-US" dirty="0" err="1"/>
              <a:t>etc</a:t>
            </a:r>
            <a:r>
              <a:rPr lang="en-US" dirty="0"/>
              <a:t> ne </a:t>
            </a:r>
            <a:r>
              <a:rPr lang="en-US" dirty="0" err="1"/>
              <a:t>sont</a:t>
            </a:r>
            <a:r>
              <a:rPr lang="en-US" dirty="0"/>
              <a:t> pas </a:t>
            </a:r>
            <a:r>
              <a:rPr lang="en-US" dirty="0" err="1"/>
              <a:t>inclus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4632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9268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50D11B-02AF-387C-8151-85F56F40C5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5561C07-A928-8C28-CAA8-0DF8BE7F3A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09F15F-B1EE-9D2A-E3DE-61BB723AFF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4971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27572D-B370-D176-DB66-F6D31E66E3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5B9962-6D63-4EFA-6CB1-800C7E0A5C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93D2163-1040-71EF-252F-F5E046E1D4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708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9"/>
          <p:cNvSpPr/>
          <p:nvPr/>
        </p:nvSpPr>
        <p:spPr>
          <a:xfrm>
            <a:off x="-8631" y="6308850"/>
            <a:ext cx="12209261" cy="548605"/>
          </a:xfrm>
          <a:prstGeom prst="rect">
            <a:avLst/>
          </a:prstGeom>
          <a:solidFill>
            <a:srgbClr val="20386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02" tIns="45702" rIns="45702" bIns="45702">
            <a:spAutoFit/>
          </a:bodyPr>
          <a:lstStyle/>
          <a:p>
            <a:pPr algn="ctr">
              <a:defRPr sz="1000">
                <a:solidFill>
                  <a:schemeClr val="accent1"/>
                </a:solidFill>
                <a:latin typeface="Lato Light"/>
                <a:ea typeface="Lato Light"/>
                <a:cs typeface="Lato Light"/>
                <a:sym typeface="Lato Light"/>
              </a:defRPr>
            </a:pPr>
            <a:r>
              <a:t> </a:t>
            </a:r>
          </a:p>
          <a:p>
            <a:pPr algn="ctr">
              <a:defRPr sz="1000">
                <a:solidFill>
                  <a:schemeClr val="accent1"/>
                </a:solidFill>
                <a:latin typeface="Lato Light"/>
                <a:ea typeface="Lato Light"/>
                <a:cs typeface="Lato Light"/>
                <a:sym typeface="Lato Light"/>
              </a:defRPr>
            </a:pPr>
            <a:r>
              <a:t> </a:t>
            </a:r>
          </a:p>
          <a:p>
            <a:pPr algn="ctr">
              <a:defRPr sz="1000">
                <a:solidFill>
                  <a:schemeClr val="accent1"/>
                </a:solidFill>
                <a:latin typeface="Lato Light"/>
                <a:ea typeface="Lato Light"/>
                <a:cs typeface="Lato Light"/>
                <a:sym typeface="Lato Light"/>
              </a:defRPr>
            </a:pPr>
            <a:r>
              <a:t> </a:t>
            </a:r>
          </a:p>
        </p:txBody>
      </p:sp>
      <p:sp>
        <p:nvSpPr>
          <p:cNvPr id="16" name="Title Tex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90000"/>
              </a:lnSpc>
              <a:spcBef>
                <a:spcPts val="1000"/>
              </a:spcBef>
              <a:buSzTx/>
              <a:buFontTx/>
              <a:buNone/>
              <a:defRPr sz="2400" b="0"/>
            </a:lvl1pPr>
            <a:lvl2pPr marL="0" indent="457200" algn="ctr">
              <a:lnSpc>
                <a:spcPct val="90000"/>
              </a:lnSpc>
              <a:buSzTx/>
              <a:buFontTx/>
              <a:buNone/>
              <a:defRPr sz="2400"/>
            </a:lvl2pPr>
            <a:lvl3pPr marL="0" indent="914400" algn="ctr">
              <a:lnSpc>
                <a:spcPct val="90000"/>
              </a:lnSpc>
              <a:buSzTx/>
              <a:buFontTx/>
              <a:buNone/>
              <a:defRPr sz="2400"/>
            </a:lvl3pPr>
            <a:lvl4pPr marL="0" indent="1371600" algn="ctr">
              <a:lnSpc>
                <a:spcPct val="90000"/>
              </a:lnSpc>
              <a:buSzTx/>
              <a:buFontTx/>
              <a:buNone/>
              <a:defRPr i="0"/>
            </a:lvl4pPr>
            <a:lvl5pPr marL="0" indent="1828800" algn="ctr">
              <a:lnSpc>
                <a:spcPct val="90000"/>
              </a:lnSpc>
              <a:buSzTx/>
              <a:buFontTx/>
              <a:buNone/>
              <a:defRPr sz="2400" i="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18" name="Picture 4" descr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276684"/>
            <a:ext cx="1268897" cy="549857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732780" y="6448532"/>
            <a:ext cx="273657" cy="2692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20" name="web-3706562__340.jpg" descr="web-3706562__340.jpg"/>
          <p:cNvPicPr>
            <a:picLocks noChangeAspect="1"/>
          </p:cNvPicPr>
          <p:nvPr/>
        </p:nvPicPr>
        <p:blipFill>
          <a:blip r:embed="rId3">
            <a:alphaModFix amt="27136"/>
          </a:blip>
          <a:srcRect l="35519"/>
          <a:stretch>
            <a:fillRect/>
          </a:stretch>
        </p:blipFill>
        <p:spPr>
          <a:xfrm>
            <a:off x="-1" y="0"/>
            <a:ext cx="12192001" cy="630885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8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/>
          <p:nvPr/>
        </p:nvSpPr>
        <p:spPr>
          <a:xfrm>
            <a:off x="-8631" y="6308850"/>
            <a:ext cx="12209261" cy="548605"/>
          </a:xfrm>
          <a:prstGeom prst="rect">
            <a:avLst/>
          </a:prstGeom>
          <a:solidFill>
            <a:srgbClr val="20386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02" tIns="45702" rIns="45702" bIns="45702">
            <a:spAutoFit/>
          </a:bodyPr>
          <a:lstStyle/>
          <a:p>
            <a:pPr algn="ctr">
              <a:defRPr sz="1000">
                <a:solidFill>
                  <a:schemeClr val="accent1"/>
                </a:solidFill>
                <a:latin typeface="Lato Light"/>
                <a:ea typeface="Lato Light"/>
                <a:cs typeface="Lato Light"/>
                <a:sym typeface="Lato Light"/>
              </a:defRPr>
            </a:pPr>
            <a:r>
              <a:t> </a:t>
            </a:r>
          </a:p>
          <a:p>
            <a:pPr algn="ctr">
              <a:defRPr sz="1000">
                <a:solidFill>
                  <a:schemeClr val="accent1"/>
                </a:solidFill>
                <a:latin typeface="Lato Light"/>
                <a:ea typeface="Lato Light"/>
                <a:cs typeface="Lato Light"/>
                <a:sym typeface="Lato Light"/>
              </a:defRPr>
            </a:pPr>
            <a:r>
              <a:t> </a:t>
            </a:r>
          </a:p>
          <a:p>
            <a:pPr algn="ctr">
              <a:defRPr sz="1000">
                <a:solidFill>
                  <a:schemeClr val="accent1"/>
                </a:solidFill>
                <a:latin typeface="Lato Light"/>
                <a:ea typeface="Lato Light"/>
                <a:cs typeface="Lato Light"/>
                <a:sym typeface="Lato Light"/>
              </a:defRPr>
            </a:pPr>
            <a:r>
              <a:t> </a:t>
            </a:r>
          </a:p>
        </p:txBody>
      </p:sp>
      <p:pic>
        <p:nvPicPr>
          <p:cNvPr id="3" name="Picture 4" descr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6276684"/>
            <a:ext cx="1268897" cy="549857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838200" y="217314"/>
            <a:ext cx="10515600" cy="7636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543931"/>
            <a:ext cx="10515600" cy="43513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>
            <a:lvl2pPr marL="723900" indent="-266700">
              <a:spcBef>
                <a:spcPts val="1000"/>
              </a:spcBef>
              <a:buSzPct val="60000"/>
              <a:buChar char="✦"/>
              <a:defRPr sz="2800" b="0"/>
            </a:lvl2pPr>
            <a:lvl3pPr marL="1234439" indent="-320039">
              <a:spcBef>
                <a:spcPts val="1000"/>
              </a:spcBef>
              <a:buSzPct val="70000"/>
              <a:buChar char="✴"/>
              <a:defRPr sz="2600" b="0"/>
            </a:lvl3pPr>
            <a:lvl4pPr marL="1727200" indent="-355600">
              <a:spcBef>
                <a:spcPts val="1000"/>
              </a:spcBef>
              <a:buChar char="–"/>
              <a:defRPr sz="2400" b="0" i="1"/>
            </a:lvl4pPr>
            <a:lvl5pPr marL="2184400" indent="-355600">
              <a:spcBef>
                <a:spcPts val="1000"/>
              </a:spcBef>
              <a:buSzPct val="97000"/>
              <a:buChar char="º"/>
              <a:defRPr sz="2200" b="0" i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766885" y="6448532"/>
            <a:ext cx="273657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chemeClr val="accent3">
                    <a:lumOff val="8823"/>
                  </a:schemeClr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7" name="Footer Placeholder 4"/>
          <p:cNvSpPr txBox="1"/>
          <p:nvPr/>
        </p:nvSpPr>
        <p:spPr>
          <a:xfrm>
            <a:off x="4084320" y="6448532"/>
            <a:ext cx="4023360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chemeClr val="accent3">
                    <a:lumOff val="8823"/>
                  </a:schemeClr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</a:lstStyle>
          <a:p>
            <a:r>
              <a:t>ENG-209 – automne 2025</a:t>
            </a:r>
          </a:p>
        </p:txBody>
      </p:sp>
      <p:sp>
        <p:nvSpPr>
          <p:cNvPr id="8" name="Line"/>
          <p:cNvSpPr/>
          <p:nvPr/>
        </p:nvSpPr>
        <p:spPr>
          <a:xfrm>
            <a:off x="838200" y="977968"/>
            <a:ext cx="10515600" cy="1"/>
          </a:xfrm>
          <a:prstGeom prst="line">
            <a:avLst/>
          </a:prstGeom>
          <a:ln w="25400">
            <a:solidFill>
              <a:schemeClr val="accent1">
                <a:alpha val="30102"/>
              </a:schemeClr>
            </a:solidFill>
            <a:miter/>
          </a:ln>
        </p:spPr>
        <p:txBody>
          <a:bodyPr lIns="45719" rIns="45719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599" marR="0" indent="-228599" algn="l" defTabSz="914400" latinLnBrk="0">
        <a:lnSpc>
          <a:spcPct val="100000"/>
        </a:lnSpc>
        <a:spcBef>
          <a:spcPts val="2200"/>
        </a:spcBef>
        <a:spcAft>
          <a:spcPts val="0"/>
        </a:spcAft>
        <a:buClrTx/>
        <a:buSzPct val="100000"/>
        <a:buFont typeface="Arial"/>
        <a:buChar char="•"/>
        <a:tabLst/>
        <a:defRPr sz="30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42950" marR="0" indent="-285750" algn="l" defTabSz="914400" latinLnBrk="0">
        <a:lnSpc>
          <a:spcPct val="100000"/>
        </a:lnSpc>
        <a:spcBef>
          <a:spcPts val="2200"/>
        </a:spcBef>
        <a:spcAft>
          <a:spcPts val="0"/>
        </a:spcAft>
        <a:buClrTx/>
        <a:buSzPct val="100000"/>
        <a:buFont typeface="Arial"/>
        <a:buChar char="•"/>
        <a:tabLst/>
        <a:defRPr sz="30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57300" marR="0" indent="-342900" algn="l" defTabSz="914400" latinLnBrk="0">
        <a:lnSpc>
          <a:spcPct val="100000"/>
        </a:lnSpc>
        <a:spcBef>
          <a:spcPts val="2200"/>
        </a:spcBef>
        <a:spcAft>
          <a:spcPts val="0"/>
        </a:spcAft>
        <a:buClrTx/>
        <a:buSzPct val="100000"/>
        <a:buFont typeface="Arial"/>
        <a:buChar char="•"/>
        <a:tabLst/>
        <a:defRPr sz="30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52600" marR="0" indent="-381000" algn="l" defTabSz="914400" latinLnBrk="0">
        <a:lnSpc>
          <a:spcPct val="100000"/>
        </a:lnSpc>
        <a:spcBef>
          <a:spcPts val="2200"/>
        </a:spcBef>
        <a:spcAft>
          <a:spcPts val="0"/>
        </a:spcAft>
        <a:buClrTx/>
        <a:buSzPct val="100000"/>
        <a:buFont typeface="Arial"/>
        <a:buChar char="•"/>
        <a:tabLst/>
        <a:defRPr sz="30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209800" marR="0" indent="-381000" algn="l" defTabSz="914400" latinLnBrk="0">
        <a:lnSpc>
          <a:spcPct val="100000"/>
        </a:lnSpc>
        <a:spcBef>
          <a:spcPts val="2200"/>
        </a:spcBef>
        <a:spcAft>
          <a:spcPts val="0"/>
        </a:spcAft>
        <a:buClrTx/>
        <a:buSzPct val="100000"/>
        <a:buFont typeface="Arial"/>
        <a:buChar char="•"/>
        <a:tabLst/>
        <a:defRPr sz="30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67000" marR="0" indent="-381000" algn="l" defTabSz="914400" latinLnBrk="0">
        <a:lnSpc>
          <a:spcPct val="100000"/>
        </a:lnSpc>
        <a:spcBef>
          <a:spcPts val="2200"/>
        </a:spcBef>
        <a:spcAft>
          <a:spcPts val="0"/>
        </a:spcAft>
        <a:buClrTx/>
        <a:buSzPct val="100000"/>
        <a:buFont typeface="Arial"/>
        <a:buChar char="•"/>
        <a:tabLst/>
        <a:defRPr sz="30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24200" marR="0" indent="-381000" algn="l" defTabSz="914400" latinLnBrk="0">
        <a:lnSpc>
          <a:spcPct val="100000"/>
        </a:lnSpc>
        <a:spcBef>
          <a:spcPts val="2200"/>
        </a:spcBef>
        <a:spcAft>
          <a:spcPts val="0"/>
        </a:spcAft>
        <a:buClrTx/>
        <a:buSzPct val="100000"/>
        <a:buFont typeface="Arial"/>
        <a:buChar char="•"/>
        <a:tabLst/>
        <a:defRPr sz="30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81400" marR="0" indent="-381000" algn="l" defTabSz="914400" latinLnBrk="0">
        <a:lnSpc>
          <a:spcPct val="100000"/>
        </a:lnSpc>
        <a:spcBef>
          <a:spcPts val="2200"/>
        </a:spcBef>
        <a:spcAft>
          <a:spcPts val="0"/>
        </a:spcAft>
        <a:buClrTx/>
        <a:buSzPct val="100000"/>
        <a:buFont typeface="Arial"/>
        <a:buChar char="•"/>
        <a:tabLst/>
        <a:defRPr sz="30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38600" marR="0" indent="-381000" algn="l" defTabSz="914400" latinLnBrk="0">
        <a:lnSpc>
          <a:spcPct val="100000"/>
        </a:lnSpc>
        <a:spcBef>
          <a:spcPts val="2200"/>
        </a:spcBef>
        <a:spcAft>
          <a:spcPts val="0"/>
        </a:spcAft>
        <a:buClrTx/>
        <a:buSzPct val="100000"/>
        <a:buFont typeface="Arial"/>
        <a:buChar char="•"/>
        <a:tabLst/>
        <a:defRPr sz="30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ato Light"/>
        </a:defRPr>
      </a:lvl1pPr>
      <a:lvl2pPr marL="0" marR="0" indent="0" algn="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ato Light"/>
        </a:defRPr>
      </a:lvl2pPr>
      <a:lvl3pPr marL="0" marR="0" indent="0" algn="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ato Light"/>
        </a:defRPr>
      </a:lvl3pPr>
      <a:lvl4pPr marL="0" marR="0" indent="0" algn="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ato Light"/>
        </a:defRPr>
      </a:lvl4pPr>
      <a:lvl5pPr marL="0" marR="0" indent="0" algn="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ato Light"/>
        </a:defRPr>
      </a:lvl5pPr>
      <a:lvl6pPr marL="0" marR="0" indent="0" algn="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ato Light"/>
        </a:defRPr>
      </a:lvl6pPr>
      <a:lvl7pPr marL="0" marR="0" indent="0" algn="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ato Light"/>
        </a:defRPr>
      </a:lvl7pPr>
      <a:lvl8pPr marL="0" marR="0" indent="0" algn="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ato Light"/>
        </a:defRPr>
      </a:lvl8pPr>
      <a:lvl9pPr marL="0" marR="0" indent="0" algn="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ato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svg"/><Relationship Id="rId9" Type="http://schemas.openxmlformats.org/officeDocument/2006/relationships/image" Target="../media/image10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00A64-6051-D597-0534-7EC7C40D7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Quizz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47DADB-5CDD-D16E-917C-BB3A583D0E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Différences</a:t>
            </a:r>
            <a:r>
              <a:rPr lang="en-US" sz="2400" dirty="0"/>
              <a:t> entre Pandas et </a:t>
            </a:r>
            <a:r>
              <a:rPr lang="en-US" sz="2400" dirty="0" err="1"/>
              <a:t>Numpy</a:t>
            </a:r>
            <a:endParaRPr lang="en-US" sz="2400" dirty="0"/>
          </a:p>
          <a:p>
            <a:pPr lvl="1"/>
            <a:r>
              <a:rPr lang="en-US" sz="2000" dirty="0" err="1"/>
              <a:t>Numpy</a:t>
            </a:r>
            <a:r>
              <a:rPr lang="en-US" sz="2000" dirty="0"/>
              <a:t> ne </a:t>
            </a:r>
            <a:r>
              <a:rPr lang="en-US" sz="2000" dirty="0" err="1"/>
              <a:t>supporte</a:t>
            </a:r>
            <a:r>
              <a:rPr lang="en-US" sz="2000" dirty="0"/>
              <a:t> </a:t>
            </a:r>
            <a:r>
              <a:rPr lang="en-US" sz="2000" dirty="0" err="1"/>
              <a:t>que</a:t>
            </a:r>
            <a:r>
              <a:rPr lang="en-US" sz="2000" dirty="0"/>
              <a:t> les types </a:t>
            </a:r>
            <a:r>
              <a:rPr lang="en-US" sz="2000" dirty="0" err="1"/>
              <a:t>numériques</a:t>
            </a:r>
            <a:endParaRPr lang="en-US" sz="2000" dirty="0"/>
          </a:p>
          <a:p>
            <a:pPr lvl="1"/>
            <a:r>
              <a:rPr lang="en-US" sz="2000" dirty="0"/>
              <a:t>Pandas </a:t>
            </a:r>
            <a:r>
              <a:rPr lang="en-US" sz="2000" dirty="0" err="1"/>
              <a:t>gère</a:t>
            </a:r>
            <a:r>
              <a:rPr lang="en-US" sz="2000" dirty="0"/>
              <a:t> des </a:t>
            </a:r>
            <a:r>
              <a:rPr lang="en-US" sz="2000" dirty="0" err="1"/>
              <a:t>d'étiquettes</a:t>
            </a:r>
            <a:r>
              <a:rPr lang="en-US" sz="2000" dirty="0"/>
              <a:t> pour </a:t>
            </a:r>
            <a:r>
              <a:rPr lang="en-US" sz="2000" dirty="0" err="1"/>
              <a:t>colonnes</a:t>
            </a:r>
            <a:r>
              <a:rPr lang="en-US" sz="2000" dirty="0"/>
              <a:t> et </a:t>
            </a:r>
            <a:r>
              <a:rPr lang="en-US" sz="2000" dirty="0" err="1"/>
              <a:t>lignes</a:t>
            </a:r>
            <a:r>
              <a:rPr lang="en-US" sz="2000" dirty="0"/>
              <a:t>, </a:t>
            </a:r>
            <a:r>
              <a:rPr lang="en-US" sz="2000" dirty="0" err="1"/>
              <a:t>numpy</a:t>
            </a:r>
            <a:r>
              <a:rPr lang="en-US" sz="2000" dirty="0"/>
              <a:t> ne </a:t>
            </a:r>
            <a:r>
              <a:rPr lang="en-US" sz="2000" dirty="0" err="1"/>
              <a:t>gère</a:t>
            </a:r>
            <a:r>
              <a:rPr lang="en-US" sz="2000" dirty="0"/>
              <a:t> </a:t>
            </a:r>
            <a:r>
              <a:rPr lang="en-US" sz="2000" dirty="0" err="1"/>
              <a:t>que</a:t>
            </a:r>
            <a:r>
              <a:rPr lang="en-US" sz="2000" dirty="0"/>
              <a:t> les positions</a:t>
            </a:r>
          </a:p>
          <a:p>
            <a:pPr lvl="1"/>
            <a:r>
              <a:rPr lang="en-US" sz="2000" dirty="0"/>
              <a:t>Pandas </a:t>
            </a:r>
            <a:r>
              <a:rPr lang="en-US" sz="2000" dirty="0" err="1"/>
              <a:t>implémente</a:t>
            </a:r>
            <a:r>
              <a:rPr lang="en-US" sz="2000" dirty="0"/>
              <a:t> </a:t>
            </a:r>
            <a:r>
              <a:rPr lang="en-US" sz="2000" dirty="0" err="1"/>
              <a:t>numpy</a:t>
            </a:r>
            <a:r>
              <a:rPr lang="en-US" sz="2000" dirty="0"/>
              <a:t> </a:t>
            </a:r>
            <a:r>
              <a:rPr lang="en-US" sz="2000" dirty="0" err="1"/>
              <a:t>en</a:t>
            </a:r>
            <a:r>
              <a:rPr lang="en-US" sz="2000" dirty="0"/>
              <a:t> interne</a:t>
            </a:r>
          </a:p>
          <a:p>
            <a:pPr lvl="1"/>
            <a:r>
              <a:rPr lang="en-US" sz="2000" dirty="0"/>
              <a:t>Pandas </a:t>
            </a:r>
            <a:r>
              <a:rPr lang="en-US" sz="2000" dirty="0" err="1"/>
              <a:t>peut</a:t>
            </a:r>
            <a:r>
              <a:rPr lang="en-US" sz="2000" dirty="0"/>
              <a:t> </a:t>
            </a:r>
            <a:r>
              <a:rPr lang="en-US" sz="2000" dirty="0" err="1"/>
              <a:t>contenir</a:t>
            </a:r>
            <a:r>
              <a:rPr lang="en-US" sz="2000" dirty="0"/>
              <a:t> des données non-</a:t>
            </a:r>
            <a:r>
              <a:rPr lang="en-US" sz="2000" dirty="0" err="1"/>
              <a:t>homogènes</a:t>
            </a:r>
            <a:r>
              <a:rPr lang="en-US" sz="2000" dirty="0"/>
              <a:t>, </a:t>
            </a:r>
            <a:r>
              <a:rPr lang="en-US" sz="2000" dirty="0" err="1"/>
              <a:t>numpy</a:t>
            </a:r>
            <a:r>
              <a:rPr lang="en-US" sz="2000" dirty="0"/>
              <a:t> est </a:t>
            </a:r>
            <a:r>
              <a:rPr lang="en-US" sz="2000" dirty="0" err="1"/>
              <a:t>homogène</a:t>
            </a:r>
            <a:endParaRPr lang="en-US" sz="2000" dirty="0"/>
          </a:p>
          <a:p>
            <a:pPr lvl="1"/>
            <a:r>
              <a:rPr lang="en-US" sz="2000" dirty="0"/>
              <a:t>Pandas et </a:t>
            </a:r>
            <a:r>
              <a:rPr lang="en-US" sz="2000" dirty="0" err="1"/>
              <a:t>numpy</a:t>
            </a:r>
            <a:r>
              <a:rPr lang="en-US" sz="2000" dirty="0"/>
              <a:t> </a:t>
            </a:r>
            <a:r>
              <a:rPr lang="en-US" sz="2000" dirty="0" err="1"/>
              <a:t>peuvent</a:t>
            </a:r>
            <a:r>
              <a:rPr lang="en-US" sz="2000" dirty="0"/>
              <a:t> </a:t>
            </a:r>
            <a:r>
              <a:rPr lang="en-US" sz="2000" dirty="0" err="1"/>
              <a:t>avoir</a:t>
            </a:r>
            <a:r>
              <a:rPr lang="en-US" sz="2000" dirty="0"/>
              <a:t> des dimensions &gt; 2</a:t>
            </a:r>
          </a:p>
        </p:txBody>
      </p:sp>
    </p:spTree>
    <p:extLst>
      <p:ext uri="{BB962C8B-B14F-4D97-AF65-F5344CB8AC3E}">
        <p14:creationId xmlns:p14="http://schemas.microsoft.com/office/powerpoint/2010/main" val="6363669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F6AC8-4C77-A4C4-B589-BAC7CB6FC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noProof="0" dirty="0"/>
              <a:t>Visualiser les relations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F9979F-2679-9E90-AB5B-95D73E4EDB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1543931"/>
            <a:ext cx="10777151" cy="4351339"/>
          </a:xfrm>
        </p:spPr>
        <p:txBody>
          <a:bodyPr/>
          <a:lstStyle/>
          <a:p>
            <a:r>
              <a:rPr lang="fr-CH" noProof="0" dirty="0"/>
              <a:t>Identifier corrélations et interactions</a:t>
            </a:r>
          </a:p>
          <a:p>
            <a:pPr lvl="1"/>
            <a:r>
              <a:rPr lang="fr-CH" noProof="0" dirty="0" err="1"/>
              <a:t>Scatter</a:t>
            </a:r>
            <a:r>
              <a:rPr lang="fr-CH" noProof="0" dirty="0"/>
              <a:t> plots, </a:t>
            </a:r>
            <a:r>
              <a:rPr lang="fr-CH" noProof="0" dirty="0" err="1"/>
              <a:t>heatmaps</a:t>
            </a:r>
            <a:r>
              <a:rPr lang="fr-CH" noProof="0" dirty="0"/>
              <a:t> de corrélation</a:t>
            </a:r>
          </a:p>
          <a:p>
            <a:pPr lvl="1"/>
            <a:r>
              <a:rPr lang="fr-CH" noProof="0" dirty="0"/>
              <a:t>Détecter dépendances, non-linéarités, redondances</a:t>
            </a:r>
          </a:p>
          <a:p>
            <a:pPr lvl="1"/>
            <a:r>
              <a:rPr lang="fr-CH" noProof="0" dirty="0"/>
              <a:t>Base de la </a:t>
            </a:r>
            <a:r>
              <a:rPr lang="fr-CH" b="1" noProof="0" dirty="0"/>
              <a:t>sélection et de la transformation </a:t>
            </a:r>
            <a:r>
              <a:rPr lang="fr-CH" noProof="0" dirty="0"/>
              <a:t>des </a:t>
            </a:r>
            <a:r>
              <a:rPr lang="fr-CH" noProof="0" dirty="0" err="1"/>
              <a:t>characteristiques</a:t>
            </a:r>
            <a:r>
              <a:rPr lang="fr-CH" noProof="0" dirty="0"/>
              <a:t> X</a:t>
            </a:r>
          </a:p>
        </p:txBody>
      </p:sp>
    </p:spTree>
    <p:extLst>
      <p:ext uri="{BB962C8B-B14F-4D97-AF65-F5344CB8AC3E}">
        <p14:creationId xmlns:p14="http://schemas.microsoft.com/office/powerpoint/2010/main" val="685446410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B7C59F-623C-45EB-82A6-59E761395B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B04A7-293B-7426-923B-26EE16545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Interpréter</a:t>
            </a:r>
            <a:r>
              <a:rPr lang="en-US" dirty="0"/>
              <a:t>, pas </a:t>
            </a:r>
            <a:r>
              <a:rPr lang="en-US" dirty="0" err="1"/>
              <a:t>décorer</a:t>
            </a:r>
            <a:r>
              <a:rPr lang="en-US" dirty="0"/>
              <a:t> !</a:t>
            </a:r>
            <a:endParaRPr lang="fr-CH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216FA8-C599-047D-ABA1-5A4927CE06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Chaque</a:t>
            </a:r>
            <a:r>
              <a:rPr lang="en-US" dirty="0"/>
              <a:t> </a:t>
            </a:r>
            <a:r>
              <a:rPr lang="en-US" dirty="0" err="1"/>
              <a:t>graphique</a:t>
            </a:r>
            <a:r>
              <a:rPr lang="en-US" dirty="0"/>
              <a:t> doit </a:t>
            </a:r>
            <a:r>
              <a:rPr lang="en-US" dirty="0" err="1"/>
              <a:t>répondre</a:t>
            </a:r>
            <a:r>
              <a:rPr lang="en-US" dirty="0"/>
              <a:t> à </a:t>
            </a:r>
            <a:r>
              <a:rPr lang="en-US" dirty="0" err="1"/>
              <a:t>une</a:t>
            </a:r>
            <a:r>
              <a:rPr lang="en-US" dirty="0"/>
              <a:t> question</a:t>
            </a:r>
            <a:endParaRPr lang="fr-CH" noProof="0" dirty="0"/>
          </a:p>
          <a:p>
            <a:pPr lvl="1"/>
            <a:r>
              <a:rPr lang="en-US" dirty="0"/>
              <a:t>Ne pas tracer “pour faire </a:t>
            </a:r>
            <a:r>
              <a:rPr lang="en-US" dirty="0" err="1"/>
              <a:t>joli</a:t>
            </a:r>
            <a:r>
              <a:rPr lang="en-US" dirty="0"/>
              <a:t>”</a:t>
            </a:r>
            <a:endParaRPr lang="fr-CH" noProof="0" dirty="0"/>
          </a:p>
          <a:p>
            <a:pPr lvl="1"/>
            <a:r>
              <a:rPr lang="fr-CH" noProof="0" dirty="0"/>
              <a:t>Chaque figure doit </a:t>
            </a:r>
            <a:r>
              <a:rPr lang="fr-CH" b="1" noProof="0" dirty="0"/>
              <a:t>avoir un message clair</a:t>
            </a:r>
          </a:p>
          <a:p>
            <a:pPr lvl="1"/>
            <a:r>
              <a:rPr lang="en-US" dirty="0"/>
              <a:t>Si vous ne </a:t>
            </a:r>
            <a:r>
              <a:rPr lang="en-US" dirty="0" err="1"/>
              <a:t>pouvez</a:t>
            </a:r>
            <a:r>
              <a:rPr lang="en-US" dirty="0"/>
              <a:t> pas </a:t>
            </a:r>
            <a:r>
              <a:rPr lang="en-US" dirty="0" err="1"/>
              <a:t>l’interpréter</a:t>
            </a:r>
            <a:r>
              <a:rPr lang="en-US" dirty="0"/>
              <a:t>, vous </a:t>
            </a:r>
            <a:r>
              <a:rPr lang="en-US" dirty="0" err="1"/>
              <a:t>perdez</a:t>
            </a:r>
            <a:r>
              <a:rPr lang="en-US" dirty="0"/>
              <a:t> </a:t>
            </a:r>
            <a:r>
              <a:rPr lang="en-US" dirty="0" err="1"/>
              <a:t>votre</a:t>
            </a:r>
            <a:r>
              <a:rPr lang="en-US" dirty="0"/>
              <a:t> temps</a:t>
            </a:r>
            <a:endParaRPr lang="fr-CH" noProof="0" dirty="0"/>
          </a:p>
        </p:txBody>
      </p:sp>
    </p:spTree>
    <p:extLst>
      <p:ext uri="{BB962C8B-B14F-4D97-AF65-F5344CB8AC3E}">
        <p14:creationId xmlns:p14="http://schemas.microsoft.com/office/powerpoint/2010/main" val="2405392562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F153B-8C52-108E-BAA1-EEA74B0EB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Démarche type d’un </a:t>
            </a:r>
            <a:r>
              <a:rPr lang="en-US" dirty="0" err="1"/>
              <a:t>projet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A4B07B-EA6B-3A37-C564-B9D0A98C5C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Les 5 étapes </a:t>
            </a:r>
            <a:r>
              <a:rPr lang="en-US" dirty="0" err="1"/>
              <a:t>clés</a:t>
            </a:r>
            <a:endParaRPr lang="en-US" dirty="0"/>
          </a:p>
          <a:p>
            <a:pPr lvl="1"/>
            <a:r>
              <a:rPr lang="en-US" dirty="0" err="1"/>
              <a:t>Comprendre</a:t>
            </a:r>
            <a:r>
              <a:rPr lang="en-US" dirty="0"/>
              <a:t> le </a:t>
            </a:r>
            <a:r>
              <a:rPr lang="en-US" dirty="0" err="1"/>
              <a:t>problème</a:t>
            </a:r>
            <a:r>
              <a:rPr lang="en-US" dirty="0"/>
              <a:t> métier</a:t>
            </a:r>
          </a:p>
          <a:p>
            <a:pPr lvl="1"/>
            <a:r>
              <a:rPr lang="en-US" dirty="0"/>
              <a:t>Explorer et </a:t>
            </a:r>
            <a:r>
              <a:rPr lang="en-US" dirty="0" err="1"/>
              <a:t>visualiser</a:t>
            </a:r>
            <a:r>
              <a:rPr lang="en-US" dirty="0"/>
              <a:t> les données</a:t>
            </a:r>
          </a:p>
          <a:p>
            <a:pPr lvl="1"/>
            <a:r>
              <a:rPr lang="en-US" dirty="0" err="1"/>
              <a:t>Nettoyer</a:t>
            </a:r>
            <a:r>
              <a:rPr lang="en-US" dirty="0"/>
              <a:t> et transformer</a:t>
            </a:r>
          </a:p>
          <a:p>
            <a:pPr lvl="1"/>
            <a:r>
              <a:rPr lang="en-US" dirty="0" err="1"/>
              <a:t>Sélectionner</a:t>
            </a:r>
            <a:r>
              <a:rPr lang="en-US" dirty="0"/>
              <a:t> les variables</a:t>
            </a:r>
          </a:p>
          <a:p>
            <a:pPr lvl="1"/>
            <a:r>
              <a:rPr lang="en-US" dirty="0" err="1"/>
              <a:t>Construire</a:t>
            </a:r>
            <a:r>
              <a:rPr lang="en-US" dirty="0"/>
              <a:t> et tester le </a:t>
            </a:r>
            <a:r>
              <a:rPr lang="en-US" dirty="0" err="1"/>
              <a:t>modèle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909791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/>
          <p:cNvSpPr txBox="1">
            <a:spLocks noGrp="1"/>
          </p:cNvSpPr>
          <p:nvPr>
            <p:ph type="ctrTitle"/>
          </p:nvPr>
        </p:nvSpPr>
        <p:spPr>
          <a:xfrm>
            <a:off x="1220182" y="869399"/>
            <a:ext cx="9751636" cy="2387601"/>
          </a:xfrm>
          <a:prstGeom prst="rect">
            <a:avLst/>
          </a:prstGeom>
        </p:spPr>
        <p:txBody>
          <a:bodyPr/>
          <a:lstStyle>
            <a:lvl1pPr>
              <a:defRPr b="1">
                <a:latin typeface="Carlito"/>
                <a:ea typeface="Carlito"/>
                <a:cs typeface="Carlito"/>
                <a:sym typeface="Carlito"/>
              </a:defRPr>
            </a:lvl1pPr>
          </a:lstStyle>
          <a:p>
            <a:r>
              <a:rPr lang="fr-CH" noProof="0" dirty="0"/>
              <a:t>Data science pour ingénieurs avec Python</a:t>
            </a:r>
          </a:p>
        </p:txBody>
      </p:sp>
      <p:sp>
        <p:nvSpPr>
          <p:cNvPr id="39" name="Title 1"/>
          <p:cNvSpPr txBox="1"/>
          <p:nvPr/>
        </p:nvSpPr>
        <p:spPr>
          <a:xfrm>
            <a:off x="1524000" y="-111907"/>
            <a:ext cx="9144000" cy="11069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b">
            <a:normAutofit/>
          </a:bodyPr>
          <a:lstStyle>
            <a:lvl1pPr algn="ctr" defTabSz="914400">
              <a:lnSpc>
                <a:spcPct val="90000"/>
              </a:lnSpc>
              <a:defRPr sz="3300" b="1">
                <a:latin typeface="Carlito"/>
                <a:ea typeface="Carlito"/>
                <a:cs typeface="Carlito"/>
                <a:sym typeface="Carlito"/>
              </a:defRPr>
            </a:lvl1pPr>
          </a:lstStyle>
          <a:p>
            <a:r>
              <a:rPr lang="fr-CH" noProof="0" dirty="0"/>
              <a:t>ENG-209</a:t>
            </a:r>
          </a:p>
        </p:txBody>
      </p:sp>
      <p:sp>
        <p:nvSpPr>
          <p:cNvPr id="40" name="Title 1"/>
          <p:cNvSpPr txBox="1"/>
          <p:nvPr/>
        </p:nvSpPr>
        <p:spPr>
          <a:xfrm>
            <a:off x="1524000" y="4894869"/>
            <a:ext cx="9144000" cy="11069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b">
            <a:normAutofit/>
          </a:bodyPr>
          <a:lstStyle>
            <a:lvl1pPr algn="ctr" defTabSz="914400">
              <a:lnSpc>
                <a:spcPct val="90000"/>
              </a:lnSpc>
              <a:defRPr sz="2400" b="1">
                <a:latin typeface="Carlito"/>
                <a:ea typeface="Carlito"/>
                <a:cs typeface="Carlito"/>
                <a:sym typeface="Carlito"/>
              </a:defRPr>
            </a:lvl1pPr>
          </a:lstStyle>
          <a:p>
            <a:r>
              <a:rPr lang="fr-CH" noProof="0" dirty="0"/>
              <a:t>27 Octobre 2025</a:t>
            </a:r>
          </a:p>
        </p:txBody>
      </p:sp>
      <p:sp>
        <p:nvSpPr>
          <p:cNvPr id="41" name="Title 1"/>
          <p:cNvSpPr txBox="1"/>
          <p:nvPr/>
        </p:nvSpPr>
        <p:spPr>
          <a:xfrm>
            <a:off x="1524000" y="3996720"/>
            <a:ext cx="9144000" cy="11069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b">
            <a:normAutofit/>
          </a:bodyPr>
          <a:lstStyle>
            <a:lvl1pPr algn="ctr" defTabSz="914400">
              <a:lnSpc>
                <a:spcPct val="90000"/>
              </a:lnSpc>
              <a:defRPr sz="2600" i="1">
                <a:latin typeface="Carlito"/>
                <a:ea typeface="Carlito"/>
                <a:cs typeface="Carlito"/>
                <a:sym typeface="Carlito"/>
              </a:defRPr>
            </a:lvl1pPr>
          </a:lstStyle>
          <a:p>
            <a:r>
              <a:rPr lang="fr-CH" noProof="0" dirty="0"/>
              <a:t>Jean-Philippe Pellet, Éric Bouillet, Olivier </a:t>
            </a:r>
            <a:r>
              <a:rPr lang="fr-CH" noProof="0" dirty="0" err="1"/>
              <a:t>Verscheure</a:t>
            </a:r>
            <a:endParaRPr lang="fr-CH" noProof="0" dirty="0"/>
          </a:p>
        </p:txBody>
      </p:sp>
      <p:sp>
        <p:nvSpPr>
          <p:cNvPr id="42" name="Slide Number Placeholder 5"/>
          <p:cNvSpPr txBox="1">
            <a:spLocks noGrp="1"/>
          </p:cNvSpPr>
          <p:nvPr>
            <p:ph type="sldNum" sz="quarter" idx="2"/>
          </p:nvPr>
        </p:nvSpPr>
        <p:spPr>
          <a:xfrm>
            <a:off x="11817538" y="6448532"/>
            <a:ext cx="188899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 lang="fr-CH" noProof="0" smtClean="0"/>
              <a:t>2</a:t>
            </a:fld>
            <a:endParaRPr lang="fr-CH" noProof="0" dirty="0"/>
          </a:p>
        </p:txBody>
      </p:sp>
      <p:sp>
        <p:nvSpPr>
          <p:cNvPr id="43" name="Title 1"/>
          <p:cNvSpPr txBox="1"/>
          <p:nvPr/>
        </p:nvSpPr>
        <p:spPr>
          <a:xfrm>
            <a:off x="1524000" y="2998118"/>
            <a:ext cx="9144000" cy="11069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b">
            <a:normAutofit/>
          </a:bodyPr>
          <a:lstStyle>
            <a:lvl1pPr algn="ctr" defTabSz="914400">
              <a:lnSpc>
                <a:spcPct val="90000"/>
              </a:lnSpc>
              <a:defRPr sz="3300" b="1" i="1">
                <a:latin typeface="Carlito"/>
                <a:ea typeface="Carlito"/>
                <a:cs typeface="Carlito"/>
                <a:sym typeface="Carlito"/>
              </a:defRPr>
            </a:lvl1pPr>
          </a:lstStyle>
          <a:p>
            <a:r>
              <a:rPr lang="fr-CH" noProof="0" dirty="0"/>
              <a:t>Cours 6 - </a:t>
            </a:r>
            <a:r>
              <a:rPr lang="fr-CH" noProof="0" dirty="0" err="1"/>
              <a:t>Lab</a:t>
            </a:r>
            <a:endParaRPr lang="fr-CH" noProof="0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fr-CH" noProof="0" dirty="0"/>
              <a:t>Introduction à la modélisation: comprendre et visualiser les données</a:t>
            </a:r>
            <a:endParaRPr lang="fr-CH" sz="3600" noProof="0" dirty="0"/>
          </a:p>
        </p:txBody>
      </p:sp>
      <p:sp>
        <p:nvSpPr>
          <p:cNvPr id="98" name="Content Placeholder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66877" indent="-166877" defTabSz="667512">
              <a:spcBef>
                <a:spcPts val="1600"/>
              </a:spcBef>
              <a:defRPr sz="2190"/>
            </a:pPr>
            <a:r>
              <a:rPr lang="fr-CH" noProof="0" dirty="0"/>
              <a:t>Objectif de cette séance pratique</a:t>
            </a:r>
          </a:p>
          <a:p>
            <a:pPr marL="662178" lvl="1" indent="-166877" defTabSz="667512">
              <a:spcBef>
                <a:spcPts val="1600"/>
              </a:spcBef>
              <a:defRPr sz="2190"/>
            </a:pPr>
            <a:r>
              <a:rPr lang="fr-CH" noProof="0" dirty="0"/>
              <a:t>Découvrir la démarche de la Data Science</a:t>
            </a:r>
          </a:p>
          <a:p>
            <a:pPr marL="662178" lvl="1" indent="-166877" defTabSz="667512">
              <a:spcBef>
                <a:spcPts val="1600"/>
              </a:spcBef>
              <a:defRPr sz="2190"/>
            </a:pPr>
            <a:r>
              <a:rPr lang="fr-CH" noProof="0" dirty="0"/>
              <a:t>Comprendre le rôle central de la visualisation des données</a:t>
            </a:r>
          </a:p>
          <a:p>
            <a:pPr marL="662178" lvl="1" indent="-166877" defTabSz="667512">
              <a:spcBef>
                <a:spcPts val="1600"/>
              </a:spcBef>
              <a:defRPr sz="2190"/>
            </a:pPr>
            <a:r>
              <a:rPr lang="fr-CH" noProof="0" dirty="0"/>
              <a:t>Se familiariser avec </a:t>
            </a:r>
            <a:r>
              <a:rPr lang="fr-CH" sz="2190" noProof="0" dirty="0"/>
              <a:t>pandas</a:t>
            </a:r>
            <a:r>
              <a:rPr lang="fr-CH" noProof="0" dirty="0"/>
              <a:t>, </a:t>
            </a:r>
            <a:r>
              <a:rPr lang="fr-CH" sz="2190" noProof="0" dirty="0" err="1"/>
              <a:t>numpy</a:t>
            </a:r>
            <a:r>
              <a:rPr lang="fr-CH" noProof="0" dirty="0"/>
              <a:t>, </a:t>
            </a:r>
            <a:r>
              <a:rPr lang="fr-CH" sz="2190" noProof="0" dirty="0" err="1"/>
              <a:t>matplotlib</a:t>
            </a:r>
            <a:endParaRPr lang="fr-CH" noProof="0" dirty="0"/>
          </a:p>
          <a:p>
            <a:pPr marL="662178" lvl="1" indent="-166877" defTabSz="667512">
              <a:spcBef>
                <a:spcPts val="1600"/>
              </a:spcBef>
              <a:defRPr sz="2190"/>
            </a:pPr>
            <a:endParaRPr lang="fr-CH" b="0" noProof="0" dirty="0"/>
          </a:p>
        </p:txBody>
      </p:sp>
      <p:sp>
        <p:nvSpPr>
          <p:cNvPr id="99" name="Slide Number Placeholder 5"/>
          <p:cNvSpPr txBox="1">
            <a:spLocks noGrp="1"/>
          </p:cNvSpPr>
          <p:nvPr>
            <p:ph type="sldNum" sz="quarter" idx="2"/>
          </p:nvPr>
        </p:nvSpPr>
        <p:spPr>
          <a:xfrm>
            <a:off x="11851643" y="6448532"/>
            <a:ext cx="188899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 lang="fr-CH" noProof="0" smtClean="0"/>
              <a:t>3</a:t>
            </a:fld>
            <a:endParaRPr lang="fr-CH" noProof="0" dirty="0"/>
          </a:p>
        </p:txBody>
      </p:sp>
      <p:sp>
        <p:nvSpPr>
          <p:cNvPr id="100" name="Sous réserve d’adaptations et modifications"/>
          <p:cNvSpPr txBox="1"/>
          <p:nvPr/>
        </p:nvSpPr>
        <p:spPr>
          <a:xfrm>
            <a:off x="7983284" y="5943596"/>
            <a:ext cx="4126295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i="1"/>
            </a:lvl1pPr>
          </a:lstStyle>
          <a:p>
            <a:r>
              <a:rPr lang="fr-CH" noProof="0" dirty="0"/>
              <a:t>Sous réserve d’adaptations et modifications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1CC115-93AD-1006-3D0F-CC53EC10F3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itle 1">
            <a:extLst>
              <a:ext uri="{FF2B5EF4-FFF2-40B4-BE49-F238E27FC236}">
                <a16:creationId xmlns:a16="http://schemas.microsoft.com/office/drawing/2014/main" id="{FFF9EB78-AF96-369F-DB24-8D3D67C4E3E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CH" noProof="0" dirty="0"/>
              <a:t>L'apprentissage machine – en une phrase</a:t>
            </a:r>
            <a:endParaRPr lang="fr-CH" sz="3600" noProof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Content Placeholder 2">
                <a:extLst>
                  <a:ext uri="{FF2B5EF4-FFF2-40B4-BE49-F238E27FC236}">
                    <a16:creationId xmlns:a16="http://schemas.microsoft.com/office/drawing/2014/main" id="{53DF8AD4-7371-3CA7-6FCB-7C4D34288B7B}"/>
                  </a:ext>
                </a:extLst>
              </p:cNvPr>
              <p:cNvSpPr txBox="1">
                <a:spLocks noGrp="1"/>
              </p:cNvSpPr>
              <p:nvPr>
                <p:ph type="body" idx="1"/>
              </p:nvPr>
            </p:nvSpPr>
            <p:spPr>
              <a:prstGeom prst="rect">
                <a:avLst/>
              </a:prstGeom>
            </p:spPr>
            <p:txBody>
              <a:bodyPr/>
              <a:lstStyle/>
              <a:p>
                <a:pPr marL="166877" indent="-166877" defTabSz="667512">
                  <a:spcBef>
                    <a:spcPts val="1600"/>
                  </a:spcBef>
                  <a:defRPr sz="2190"/>
                </a:pPr>
                <a:r>
                  <a:rPr lang="fr-CH" noProof="0" dirty="0"/>
                  <a:t>"Apprendre une fonction qui minimise l’erreur"</a:t>
                </a:r>
              </a:p>
              <a:p>
                <a:pPr marL="662178" lvl="1" indent="-166877" defTabSz="667512">
                  <a:spcBef>
                    <a:spcPts val="1600"/>
                  </a:spcBef>
                  <a:defRPr sz="2190"/>
                </a:pPr>
                <a:r>
                  <a:rPr lang="fr-CH" noProof="0" dirty="0"/>
                  <a:t>On cherche une fonction </a:t>
                </a:r>
                <a14:m>
                  <m:oMath xmlns:m="http://schemas.openxmlformats.org/officeDocument/2006/math">
                    <m:r>
                      <a:rPr lang="fr-CH" sz="2190" i="1" noProof="0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fr-CH" sz="219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CH" sz="2190" i="1" noProof="0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</m:oMath>
                </a14:m>
                <a:r>
                  <a:rPr lang="fr-CH" noProof="0" dirty="0"/>
                  <a:t>qui prédit </a:t>
                </a:r>
                <a14:m>
                  <m:oMath xmlns:m="http://schemas.openxmlformats.org/officeDocument/2006/math">
                    <m:r>
                      <a:rPr lang="fr-CH" sz="2190" i="1" noProof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endParaRPr lang="fr-CH" noProof="0" dirty="0"/>
              </a:p>
              <a:p>
                <a:pPr marL="662178" lvl="1" indent="-166877" defTabSz="667512">
                  <a:spcBef>
                    <a:spcPts val="1600"/>
                  </a:spcBef>
                  <a:defRPr sz="2190"/>
                </a:pPr>
                <a:r>
                  <a:rPr lang="fr-CH" noProof="0" dirty="0"/>
                  <a:t>On ajuste </a:t>
                </a:r>
                <a14:m>
                  <m:oMath xmlns:m="http://schemas.openxmlformats.org/officeDocument/2006/math">
                    <m:r>
                      <a:rPr lang="fr-CH" sz="2190" i="1" noProof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fr-CH" noProof="0" dirty="0"/>
                  <a:t>pour minimiser l’erreur sur les données d’entraînement</a:t>
                </a:r>
              </a:p>
              <a:p>
                <a:pPr marL="662178" lvl="1" indent="-166877" defTabSz="667512">
                  <a:spcBef>
                    <a:spcPts val="1600"/>
                  </a:spcBef>
                  <a:defRPr sz="2190"/>
                </a:pPr>
                <a:r>
                  <a:rPr lang="fr-CH" noProof="0" dirty="0"/>
                  <a:t>Puis on teste sur de nouvelles données</a:t>
                </a:r>
              </a:p>
              <a:p>
                <a:pPr marL="495301" lvl="1" indent="0" defTabSz="667512">
                  <a:spcBef>
                    <a:spcPts val="1600"/>
                  </a:spcBef>
                  <a:buNone/>
                  <a:defRPr sz="2190"/>
                </a:pPr>
                <a:endParaRPr lang="fr-CH" noProof="0" dirty="0"/>
              </a:p>
              <a:p>
                <a:pPr marL="662178" lvl="1" indent="-166877" defTabSz="667512">
                  <a:spcBef>
                    <a:spcPts val="1600"/>
                  </a:spcBef>
                  <a:defRPr sz="2190"/>
                </a:pPr>
                <a:endParaRPr lang="fr-CH" b="0" noProof="0" dirty="0"/>
              </a:p>
            </p:txBody>
          </p:sp>
        </mc:Choice>
        <mc:Fallback xmlns="">
          <p:sp>
            <p:nvSpPr>
              <p:cNvPr id="98" name="Content Placeholder 2">
                <a:extLst>
                  <a:ext uri="{FF2B5EF4-FFF2-40B4-BE49-F238E27FC236}">
                    <a16:creationId xmlns:a16="http://schemas.microsoft.com/office/drawing/2014/main" id="{53DF8AD4-7371-3CA7-6FCB-7C4D34288B7B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prstGeom prst="rect">
                <a:avLst/>
              </a:prstGeom>
              <a:blipFill>
                <a:blip r:embed="rId2"/>
                <a:stretch>
                  <a:fillRect l="-1086" t="-8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9" name="Slide Number Placeholder 5">
            <a:extLst>
              <a:ext uri="{FF2B5EF4-FFF2-40B4-BE49-F238E27FC236}">
                <a16:creationId xmlns:a16="http://schemas.microsoft.com/office/drawing/2014/main" id="{8565D48E-549B-D84F-5EA9-2C0DBF4B5040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851643" y="6448532"/>
            <a:ext cx="188899" cy="26924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 lang="fr-CH" noProof="0" smtClean="0"/>
              <a:t>4</a:t>
            </a:fld>
            <a:endParaRPr lang="fr-CH" noProof="0" dirty="0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F3F1FA36-AD15-48C2-96DD-A6D6C6E8A6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5299" y="3548403"/>
            <a:ext cx="3831265" cy="2736618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C8099BFB-BEDB-0AD3-44A4-BD914D9D6E28}"/>
              </a:ext>
            </a:extLst>
          </p:cNvPr>
          <p:cNvGrpSpPr/>
          <p:nvPr/>
        </p:nvGrpSpPr>
        <p:grpSpPr>
          <a:xfrm>
            <a:off x="3861801" y="3548403"/>
            <a:ext cx="3831265" cy="2736618"/>
            <a:chOff x="3861801" y="3548403"/>
            <a:chExt cx="3831265" cy="2736618"/>
          </a:xfrm>
        </p:grpSpPr>
        <p:pic>
          <p:nvPicPr>
            <p:cNvPr id="11" name="Graphic 10">
              <a:extLst>
                <a:ext uri="{FF2B5EF4-FFF2-40B4-BE49-F238E27FC236}">
                  <a16:creationId xmlns:a16="http://schemas.microsoft.com/office/drawing/2014/main" id="{B71EA321-158C-75B2-D059-F8E3246B406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3861801" y="3548403"/>
              <a:ext cx="3831265" cy="2736618"/>
            </a:xfrm>
            <a:prstGeom prst="rect">
              <a:avLst/>
            </a:prstGeom>
          </p:spPr>
        </p:pic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FF6C10F9-3F87-81F5-4647-7D403B3B0093}"/>
                    </a:ext>
                  </a:extLst>
                </p:cNvPr>
                <p:cNvSpPr txBox="1"/>
                <p:nvPr/>
              </p:nvSpPr>
              <p:spPr>
                <a:xfrm rot="19372070">
                  <a:off x="5284983" y="5118427"/>
                  <a:ext cx="750462" cy="215444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4572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kumimoji="0" lang="en-US" sz="14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  <a:sym typeface="Calibri"/>
                              </a:rPr>
                            </m:ctrlPr>
                          </m:accPr>
                          <m:e>
                            <m:r>
                              <a:rPr kumimoji="0" lang="en-US" sz="14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  <a:sym typeface="Calibri"/>
                              </a:rPr>
                              <m:t>𝑦</m:t>
                            </m:r>
                          </m:e>
                        </m:acc>
                        <m:r>
                          <a:rPr kumimoji="0" lang="en-US" sz="14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Calibri"/>
                          </a:rPr>
                          <m:t>=</m:t>
                        </m:r>
                        <m:r>
                          <a:rPr kumimoji="0" lang="en-US" sz="14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Calibri"/>
                          </a:rPr>
                          <m:t>𝑓</m:t>
                        </m:r>
                        <m:r>
                          <a:rPr kumimoji="0" lang="en-US" sz="14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Calibri"/>
                          </a:rPr>
                          <m:t>(</m:t>
                        </m:r>
                        <m:r>
                          <a:rPr kumimoji="0" lang="en-US" sz="14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Calibri"/>
                          </a:rPr>
                          <m:t>𝑋</m:t>
                        </m:r>
                        <m:r>
                          <a:rPr kumimoji="0" lang="en-US" sz="14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Calibri"/>
                          </a:rPr>
                          <m:t>)</m:t>
                        </m:r>
                      </m:oMath>
                    </m:oMathPara>
                  </a14:m>
                  <a:endParaRPr kumimoji="0" lang="en-US" sz="14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ea typeface="+mn-ea"/>
                    <a:cs typeface="+mn-cs"/>
                    <a:sym typeface="Calibri"/>
                  </a:endParaRPr>
                </a:p>
              </p:txBody>
            </p:sp>
          </mc:Choice>
          <mc:Fallback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FF6C10F9-3F87-81F5-4647-7D403B3B009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9372070">
                  <a:off x="5284983" y="5118427"/>
                  <a:ext cx="750462" cy="215444"/>
                </a:xfrm>
                <a:prstGeom prst="rect">
                  <a:avLst/>
                </a:prstGeom>
                <a:blipFill>
                  <a:blip r:embed="rId7"/>
                  <a:stretch>
                    <a:fillRect l="-6780" t="-5882" r="-11864" b="-9804"/>
                  </a:stretch>
                </a:blipFill>
                <a:ln w="12700" cap="flat">
                  <a:noFill/>
                  <a:miter lim="400000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2E04DE09-9B40-85BB-951D-842DFDEFA86F}"/>
              </a:ext>
            </a:extLst>
          </p:cNvPr>
          <p:cNvGrpSpPr/>
          <p:nvPr/>
        </p:nvGrpSpPr>
        <p:grpSpPr>
          <a:xfrm>
            <a:off x="7378303" y="3548403"/>
            <a:ext cx="3831265" cy="2736618"/>
            <a:chOff x="7378303" y="3548403"/>
            <a:chExt cx="3831265" cy="2736618"/>
          </a:xfrm>
        </p:grpSpPr>
        <p:pic>
          <p:nvPicPr>
            <p:cNvPr id="9" name="Graphic 8">
              <a:extLst>
                <a:ext uri="{FF2B5EF4-FFF2-40B4-BE49-F238E27FC236}">
                  <a16:creationId xmlns:a16="http://schemas.microsoft.com/office/drawing/2014/main" id="{F9D801AA-CCDE-5591-B848-AEE90D4BC27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7378303" y="3548403"/>
              <a:ext cx="3831265" cy="2736618"/>
            </a:xfrm>
            <a:prstGeom prst="rect">
              <a:avLst/>
            </a:prstGeom>
          </p:spPr>
        </p:pic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27FA5F68-EF98-0E48-BB7D-8E3CF463A573}"/>
                    </a:ext>
                  </a:extLst>
                </p:cNvPr>
                <p:cNvSpPr txBox="1"/>
                <p:nvPr/>
              </p:nvSpPr>
              <p:spPr>
                <a:xfrm rot="19372070">
                  <a:off x="8786899" y="5118428"/>
                  <a:ext cx="750462" cy="215444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4572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kumimoji="0" lang="en-US" sz="14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  <a:sym typeface="Calibri"/>
                              </a:rPr>
                            </m:ctrlPr>
                          </m:accPr>
                          <m:e>
                            <m:r>
                              <a:rPr kumimoji="0" lang="en-US" sz="14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  <a:sym typeface="Calibri"/>
                              </a:rPr>
                              <m:t>𝑦</m:t>
                            </m:r>
                          </m:e>
                        </m:acc>
                        <m:r>
                          <a:rPr kumimoji="0" lang="en-US" sz="14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Calibri"/>
                          </a:rPr>
                          <m:t>=</m:t>
                        </m:r>
                        <m:r>
                          <a:rPr kumimoji="0" lang="en-US" sz="14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Calibri"/>
                          </a:rPr>
                          <m:t>𝑓</m:t>
                        </m:r>
                        <m:r>
                          <a:rPr kumimoji="0" lang="en-US" sz="14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Calibri"/>
                          </a:rPr>
                          <m:t>(</m:t>
                        </m:r>
                        <m:r>
                          <a:rPr kumimoji="0" lang="en-US" sz="14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Calibri"/>
                          </a:rPr>
                          <m:t>𝑋</m:t>
                        </m:r>
                        <m:r>
                          <a:rPr kumimoji="0" lang="en-US" sz="14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Calibri"/>
                          </a:rPr>
                          <m:t>)</m:t>
                        </m:r>
                      </m:oMath>
                    </m:oMathPara>
                  </a14:m>
                  <a:endParaRPr kumimoji="0" lang="en-US" sz="14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ea typeface="+mn-ea"/>
                    <a:cs typeface="+mn-cs"/>
                    <a:sym typeface="Calibri"/>
                  </a:endParaRPr>
                </a:p>
              </p:txBody>
            </p:sp>
          </mc:Choice>
          <mc:Fallback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27FA5F68-EF98-0E48-BB7D-8E3CF463A57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9372070">
                  <a:off x="8786899" y="5118428"/>
                  <a:ext cx="750462" cy="215444"/>
                </a:xfrm>
                <a:prstGeom prst="rect">
                  <a:avLst/>
                </a:prstGeom>
                <a:blipFill>
                  <a:blip r:embed="rId10"/>
                  <a:stretch>
                    <a:fillRect l="-6780" t="-5882" r="-11864" b="-9804"/>
                  </a:stretch>
                </a:blipFill>
                <a:ln w="12700" cap="flat">
                  <a:noFill/>
                  <a:miter lim="400000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6916583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642C9-AE13-76B8-11E3-2BA40FA0A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noProof="0" dirty="0"/>
              <a:t>La réalité : le modèle, c’est 20 % du travail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510C49-443D-0C01-E5AD-E37C60D169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noProof="0" dirty="0"/>
              <a:t>Le vrai travail commence avant le modèle</a:t>
            </a:r>
          </a:p>
          <a:p>
            <a:pPr lvl="1"/>
            <a:r>
              <a:rPr lang="fr-CH" noProof="0" dirty="0"/>
              <a:t>Comprendre et nettoyer les données brutes = 70 % du temps</a:t>
            </a:r>
          </a:p>
          <a:p>
            <a:pPr lvl="1"/>
            <a:r>
              <a:rPr lang="fr-CH" noProof="0" dirty="0"/>
              <a:t>20 % </a:t>
            </a:r>
            <a:r>
              <a:rPr lang="fr-CH" noProof="0" dirty="0" err="1"/>
              <a:t>modelisation</a:t>
            </a:r>
            <a:endParaRPr lang="fr-CH" noProof="0" dirty="0"/>
          </a:p>
          <a:p>
            <a:pPr lvl="1"/>
            <a:r>
              <a:rPr lang="fr-CH" noProof="0" dirty="0"/>
              <a:t>10 % validation, etc.</a:t>
            </a:r>
          </a:p>
        </p:txBody>
      </p:sp>
    </p:spTree>
    <p:extLst>
      <p:ext uri="{BB962C8B-B14F-4D97-AF65-F5344CB8AC3E}">
        <p14:creationId xmlns:p14="http://schemas.microsoft.com/office/powerpoint/2010/main" val="2168670445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5A77A-D832-6B94-E1E8-10B4D16E0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noProof="0" dirty="0"/>
              <a:t>Les données brutes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BD9FF1-B19D-BF04-3991-BB5D110047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noProof="0" dirty="0"/>
              <a:t>D'où viennent les données ?</a:t>
            </a:r>
          </a:p>
          <a:p>
            <a:pPr lvl="1"/>
            <a:r>
              <a:rPr lang="fr-CH" noProof="0" dirty="0"/>
              <a:t>Capteurs, logs, bases SQL, fichiers Excel, APIs…</a:t>
            </a:r>
          </a:p>
          <a:p>
            <a:pPr lvl="1"/>
            <a:r>
              <a:rPr lang="fr-CH" noProof="0" dirty="0"/>
              <a:t>Souvent : incohérences, unités différentes, valeurs manquantes</a:t>
            </a:r>
          </a:p>
        </p:txBody>
      </p:sp>
    </p:spTree>
    <p:extLst>
      <p:ext uri="{BB962C8B-B14F-4D97-AF65-F5344CB8AC3E}">
        <p14:creationId xmlns:p14="http://schemas.microsoft.com/office/powerpoint/2010/main" val="331441939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C5FDF3-65CB-5645-F90E-EAE96FF7D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06989-05EC-4B74-B77F-9BE151E99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noProof="0" dirty="0"/>
              <a:t>Exemples typiques d’erreurs ou anomalies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A05DB2B-26EC-2BF7-8CAB-322D1333C7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4010" y="1054953"/>
            <a:ext cx="3682656" cy="260264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EB9DD9E-6497-9DA7-2FED-B785B09085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99" y="1054952"/>
            <a:ext cx="4321827" cy="260264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48E3C60-0967-268E-D3D8-B9A67A847B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94010" y="3867490"/>
            <a:ext cx="3682657" cy="2271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0162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795E22-3C22-C784-7224-8EF4D7476D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837A5-8AC1-24A7-22EA-CFE6E596D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noProof="0" dirty="0"/>
              <a:t>Exemples typiques d’erreurs ou anomalies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9366D2F-A6D8-CF07-A2A9-2216D9A70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4010" y="1054953"/>
            <a:ext cx="3682656" cy="260264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01C2C5F-325F-B9B5-77DB-5A8601918C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99" y="1054952"/>
            <a:ext cx="4321827" cy="260264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90667D4-86C2-3D9C-7324-27EEA61AB9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94010" y="3867490"/>
            <a:ext cx="3682657" cy="227192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3E54826-B06B-EBCB-A809-34339B7240F8}"/>
              </a:ext>
            </a:extLst>
          </p:cNvPr>
          <p:cNvSpPr txBox="1"/>
          <p:nvPr/>
        </p:nvSpPr>
        <p:spPr>
          <a:xfrm>
            <a:off x="758567" y="1297885"/>
            <a:ext cx="2018954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CH" sz="1200" noProof="0" dirty="0"/>
              <a:t>Capteur réinitialisé, changement d'unité (V -&gt; mV)</a:t>
            </a:r>
            <a:endParaRPr kumimoji="0" lang="fr-CH" sz="1200" i="0" u="none" strike="noStrike" cap="none" spc="0" normalizeH="0" baseline="0" noProof="0" dirty="0">
              <a:ln>
                <a:noFill/>
              </a:ln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EF13B2-D0F7-5A88-029C-E8588EAA8B6C}"/>
              </a:ext>
            </a:extLst>
          </p:cNvPr>
          <p:cNvSpPr txBox="1"/>
          <p:nvPr/>
        </p:nvSpPr>
        <p:spPr>
          <a:xfrm>
            <a:off x="9627682" y="1297884"/>
            <a:ext cx="2018954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fr-CH" sz="1200" noProof="0" dirty="0"/>
              <a:t>Date mal formatée / décalage de fuseau horaire</a:t>
            </a:r>
            <a:endParaRPr kumimoji="0" lang="fr-CH" sz="1200" i="0" u="none" strike="noStrike" cap="none" spc="0" normalizeH="0" baseline="0" noProof="0" dirty="0">
              <a:ln>
                <a:noFill/>
              </a:ln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4A29CC-AF6B-B111-3C10-2D8D32C17618}"/>
              </a:ext>
            </a:extLst>
          </p:cNvPr>
          <p:cNvSpPr txBox="1"/>
          <p:nvPr/>
        </p:nvSpPr>
        <p:spPr>
          <a:xfrm>
            <a:off x="5405789" y="4375793"/>
            <a:ext cx="4221893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fr-CH" sz="1200" noProof="0" dirty="0" err="1"/>
              <a:t>Outliers</a:t>
            </a:r>
            <a:r>
              <a:rPr lang="fr-CH" sz="1200" noProof="0" dirty="0"/>
              <a:t> extrêmes : erreur ou phénomène réel ?</a:t>
            </a:r>
          </a:p>
          <a:p>
            <a:r>
              <a:rPr kumimoji="0" lang="fr-CH" sz="1200" i="0" u="none" strike="noStrike" cap="none" spc="0" normalizeH="0" baseline="0" noProof="0" dirty="0">
                <a:ln>
                  <a:noFill/>
                </a:ln>
                <a:effectLst/>
                <a:uFillTx/>
                <a:latin typeface="+mn-lt"/>
                <a:ea typeface="+mn-ea"/>
                <a:cs typeface="+mn-cs"/>
                <a:sym typeface="Calibri"/>
              </a:rPr>
              <a:t>-</a:t>
            </a:r>
            <a:r>
              <a:rPr lang="fr-CH" sz="1200" noProof="0" dirty="0"/>
              <a:t>&gt; Souvent il Souvent, il faut </a:t>
            </a:r>
            <a:r>
              <a:rPr lang="fr-CH" sz="1200" b="1" noProof="0" dirty="0"/>
              <a:t>l’expertise métier </a:t>
            </a:r>
            <a:r>
              <a:rPr lang="fr-CH" sz="1200" noProof="0" dirty="0"/>
              <a:t>pour trancher.</a:t>
            </a:r>
            <a:endParaRPr kumimoji="0" lang="fr-CH" sz="1200" i="0" u="none" strike="noStrike" cap="none" spc="0" normalizeH="0" baseline="0" noProof="0" dirty="0">
              <a:ln>
                <a:noFill/>
              </a:ln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6915408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D3BC2-8FAD-0C82-8D69-368F69DF4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noProof="0" dirty="0"/>
              <a:t>Explorer les données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83EA5A-9778-31DD-225A-90803F3758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noProof="0" dirty="0"/>
              <a:t>Première étape : comprendre la structure</a:t>
            </a:r>
          </a:p>
          <a:p>
            <a:pPr lvl="1"/>
            <a:r>
              <a:rPr lang="fr-CH" noProof="0" dirty="0"/>
              <a:t>Statistiques descriptives, e.g. </a:t>
            </a:r>
            <a:r>
              <a:rPr lang="fr-CH" noProof="0" dirty="0" err="1"/>
              <a:t>pandas.DataFrame.describe</a:t>
            </a:r>
            <a:r>
              <a:rPr lang="fr-CH" noProof="0" dirty="0"/>
              <a:t>()</a:t>
            </a:r>
          </a:p>
          <a:p>
            <a:pPr lvl="1"/>
            <a:r>
              <a:rPr lang="fr-CH" noProof="0" dirty="0"/>
              <a:t>Types de variables : numériques, catégorielles, temporelles</a:t>
            </a:r>
          </a:p>
          <a:p>
            <a:pPr lvl="1"/>
            <a:r>
              <a:rPr lang="fr-CH" b="1" noProof="0" dirty="0"/>
              <a:t>Visualiser</a:t>
            </a:r>
            <a:r>
              <a:rPr lang="fr-CH" noProof="0" dirty="0"/>
              <a:t> pour comprendre les distributions</a:t>
            </a:r>
          </a:p>
        </p:txBody>
      </p:sp>
    </p:spTree>
    <p:extLst>
      <p:ext uri="{BB962C8B-B14F-4D97-AF65-F5344CB8AC3E}">
        <p14:creationId xmlns:p14="http://schemas.microsoft.com/office/powerpoint/2010/main" val="223856095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Custom Design">
  <a:themeElements>
    <a:clrScheme name="Custom Desig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Custom Design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Custom 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Custom Desig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Custom Design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Custom 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1835</TotalTime>
  <Words>473</Words>
  <Application>Microsoft Macintosh PowerPoint</Application>
  <PresentationFormat>Widescreen</PresentationFormat>
  <Paragraphs>66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Lato Light</vt:lpstr>
      <vt:lpstr>Custom Design</vt:lpstr>
      <vt:lpstr>Quizz</vt:lpstr>
      <vt:lpstr>Data science pour ingénieurs avec Python</vt:lpstr>
      <vt:lpstr>Introduction à la modélisation: comprendre et visualiser les données</vt:lpstr>
      <vt:lpstr>L'apprentissage machine – en une phrase</vt:lpstr>
      <vt:lpstr>La réalité : le modèle, c’est 20 % du travail</vt:lpstr>
      <vt:lpstr>Les données brutes</vt:lpstr>
      <vt:lpstr>Exemples typiques d’erreurs ou anomalies</vt:lpstr>
      <vt:lpstr>Exemples typiques d’erreurs ou anomalies</vt:lpstr>
      <vt:lpstr>Explorer les données</vt:lpstr>
      <vt:lpstr>Visualiser les relations</vt:lpstr>
      <vt:lpstr>Interpréter, pas décorer !</vt:lpstr>
      <vt:lpstr>Démarche type d’un projet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Eric Pierre Bouillet</cp:lastModifiedBy>
  <cp:revision>30</cp:revision>
  <dcterms:modified xsi:type="dcterms:W3CDTF">2025-10-27T08:32:49Z</dcterms:modified>
</cp:coreProperties>
</file>