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61" r:id="rId2"/>
    <p:sldId id="489" r:id="rId3"/>
    <p:sldId id="507" r:id="rId4"/>
    <p:sldId id="2062" r:id="rId5"/>
    <p:sldId id="2092" r:id="rId6"/>
    <p:sldId id="2093" r:id="rId7"/>
    <p:sldId id="2044" r:id="rId8"/>
    <p:sldId id="2060" r:id="rId9"/>
    <p:sldId id="2065" r:id="rId10"/>
    <p:sldId id="2082" r:id="rId11"/>
    <p:sldId id="2085" r:id="rId12"/>
    <p:sldId id="2073" r:id="rId13"/>
    <p:sldId id="2035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356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0F21"/>
    <a:srgbClr val="DEA902"/>
    <a:srgbClr val="D09E02"/>
    <a:srgbClr val="051D41"/>
    <a:srgbClr val="445469"/>
    <a:srgbClr val="003754"/>
    <a:srgbClr val="666666"/>
    <a:srgbClr val="B78B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8" autoAdjust="0"/>
    <p:restoredTop sz="77022" autoAdjust="0"/>
  </p:normalViewPr>
  <p:slideViewPr>
    <p:cSldViewPr snapToGrid="0" snapToObjects="1">
      <p:cViewPr varScale="1">
        <p:scale>
          <a:sx n="42" d="100"/>
          <a:sy n="42" d="100"/>
        </p:scale>
        <p:origin x="224" y="600"/>
      </p:cViewPr>
      <p:guideLst>
        <p:guide pos="15356"/>
        <p:guide orient="horz" pos="4320"/>
      </p:guideLst>
    </p:cSldViewPr>
  </p:slideViewPr>
  <p:outlineViewPr>
    <p:cViewPr>
      <p:scale>
        <a:sx n="33" d="100"/>
        <a:sy n="33" d="100"/>
      </p:scale>
      <p:origin x="0" y="7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E0A47-F48A-4ED4-B407-AB5D3754E757}" type="datetimeFigureOut">
              <a:rPr lang="fr-CH" smtClean="0"/>
              <a:t>27.10.25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6586-FACA-468C-B36B-F9E3FF0F48F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000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tonomous_car" TargetMode="External"/><Relationship Id="rId3" Type="http://schemas.openxmlformats.org/officeDocument/2006/relationships/hyperlink" Target="https://en.wikipedia.org/wiki/Supervised_learning" TargetMode="External"/><Relationship Id="rId7" Type="http://schemas.openxmlformats.org/officeDocument/2006/relationships/hyperlink" Target="https://en.wikipedia.org/wiki/Reinforcement_learn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Feature_learning" TargetMode="External"/><Relationship Id="rId5" Type="http://schemas.openxmlformats.org/officeDocument/2006/relationships/hyperlink" Target="https://en.wikipedia.org/wiki/Unsupervised_learning" TargetMode="External"/><Relationship Id="rId4" Type="http://schemas.openxmlformats.org/officeDocument/2006/relationships/hyperlink" Target="https://en.wikipedia.org/wiki/Map_(mathematics)" TargetMode="External"/><Relationship Id="rId9" Type="http://schemas.openxmlformats.org/officeDocument/2006/relationships/hyperlink" Target="https://en.wikipedia.org/wiki/Machine_learning#cite_note-bishop2006-3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learn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raining_se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learn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raining_se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learni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raining_se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4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07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0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5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96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linkClick r:id="rId3" tooltip="Supervised learning"/>
              </a:rPr>
              <a:t>Supervised learning</a:t>
            </a:r>
            <a:r>
              <a:rPr lang="en-US" sz="1200" dirty="0"/>
              <a:t>: The computer is presented with example inputs and their desired outputs, given by a "teacher", and the goal is to learn a general rule that </a:t>
            </a:r>
            <a:r>
              <a:rPr lang="en-US" sz="1200" dirty="0">
                <a:hlinkClick r:id="rId4" tooltip="Map (mathematics)"/>
              </a:rPr>
              <a:t>maps</a:t>
            </a:r>
            <a:r>
              <a:rPr lang="en-US" sz="1200" dirty="0"/>
              <a:t> inputs to outputs.</a:t>
            </a:r>
          </a:p>
          <a:p>
            <a:endParaRPr lang="en-US" sz="1200" dirty="0"/>
          </a:p>
          <a:p>
            <a:r>
              <a:rPr lang="en-US" sz="1200" dirty="0">
                <a:hlinkClick r:id="rId5" tooltip="Unsupervised learning"/>
              </a:rPr>
              <a:t>Unsupervised learning</a:t>
            </a:r>
            <a:r>
              <a:rPr lang="en-US" sz="1200" dirty="0"/>
              <a:t>: No labels are given to the learning algorithm, leaving it on its own to find structure in its input. Unsupervised learning can be a goal in itself (discovering hidden patterns in data) or a means towards an end (</a:t>
            </a:r>
            <a:r>
              <a:rPr lang="en-US" sz="1200" dirty="0">
                <a:hlinkClick r:id="rId6" tooltip="Feature learning"/>
              </a:rPr>
              <a:t>feature learning</a:t>
            </a:r>
            <a:r>
              <a:rPr lang="en-US" sz="1200" dirty="0"/>
              <a:t>).</a:t>
            </a:r>
          </a:p>
          <a:p>
            <a:endParaRPr lang="en-US" sz="1200" dirty="0"/>
          </a:p>
          <a:p>
            <a:r>
              <a:rPr lang="en-US" sz="1200" dirty="0">
                <a:hlinkClick r:id="rId7" tooltip="Reinforcement learning"/>
              </a:rPr>
              <a:t>Reinforcement learning</a:t>
            </a:r>
            <a:r>
              <a:rPr lang="en-US" sz="1200" dirty="0"/>
              <a:t>: A computer program interacts with a dynamic environment in which it must perform a certain goal (such as </a:t>
            </a:r>
            <a:r>
              <a:rPr lang="en-US" sz="1200" dirty="0">
                <a:hlinkClick r:id="rId8" tooltip="Autonomous car"/>
              </a:rPr>
              <a:t>driving a vehicle</a:t>
            </a:r>
            <a:r>
              <a:rPr lang="en-US" sz="1200" dirty="0"/>
              <a:t> or playing a game against an opponent). As it navigates its problem space, the program is provided feedback that's analogous to rewards, which it tries to maximize.</a:t>
            </a:r>
            <a:r>
              <a:rPr lang="en-US" sz="1200" baseline="30000" dirty="0">
                <a:hlinkClick r:id="rId9"/>
              </a:rPr>
              <a:t>[3]</a:t>
            </a:r>
            <a:endParaRPr lang="en-US" sz="1200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2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Supervised learning</a:t>
            </a:r>
            <a:r>
              <a:rPr lang="en-US" dirty="0"/>
              <a:t> is the </a:t>
            </a:r>
            <a:r>
              <a:rPr lang="en-US" dirty="0">
                <a:hlinkClick r:id="rId3" tooltip="Machine learning"/>
              </a:rPr>
              <a:t>machine learning</a:t>
            </a:r>
            <a:r>
              <a:rPr lang="en-US" dirty="0"/>
              <a:t> task of learning a function that maps an input to an output based on example input-output pairs. It infers a function from </a:t>
            </a:r>
            <a:r>
              <a:rPr lang="en-US" i="1" dirty="0"/>
              <a:t>labeled </a:t>
            </a:r>
            <a:r>
              <a:rPr lang="en-US" i="1" dirty="0">
                <a:hlinkClick r:id="rId4" tooltip="Training set"/>
              </a:rPr>
              <a:t>training data</a:t>
            </a:r>
            <a:r>
              <a:rPr lang="en-US" dirty="0"/>
              <a:t> consisting of a set of </a:t>
            </a:r>
            <a:r>
              <a:rPr lang="en-US" i="1" dirty="0"/>
              <a:t>training examples.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7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Supervised learning</a:t>
            </a:r>
            <a:r>
              <a:rPr lang="en-US" dirty="0"/>
              <a:t> is the </a:t>
            </a:r>
            <a:r>
              <a:rPr lang="en-US" dirty="0">
                <a:hlinkClick r:id="rId3" tooltip="Machine learning"/>
              </a:rPr>
              <a:t>machine learning</a:t>
            </a:r>
            <a:r>
              <a:rPr lang="en-US" dirty="0"/>
              <a:t> task of learning a function that maps an input to an output based on example input-output pairs. It infers a function from </a:t>
            </a:r>
            <a:r>
              <a:rPr lang="en-US" i="1" dirty="0"/>
              <a:t>labeled </a:t>
            </a:r>
            <a:r>
              <a:rPr lang="en-US" i="1" dirty="0">
                <a:hlinkClick r:id="rId4" tooltip="Training set"/>
              </a:rPr>
              <a:t>training data</a:t>
            </a:r>
            <a:r>
              <a:rPr lang="en-US" dirty="0"/>
              <a:t> consisting of a set of </a:t>
            </a:r>
            <a:r>
              <a:rPr lang="en-US" i="1" dirty="0"/>
              <a:t>training examples.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0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Supervised learning</a:t>
            </a:r>
            <a:r>
              <a:rPr lang="en-US" dirty="0"/>
              <a:t> is the </a:t>
            </a:r>
            <a:r>
              <a:rPr lang="en-US" dirty="0">
                <a:hlinkClick r:id="rId3" tooltip="Machine learning"/>
              </a:rPr>
              <a:t>machine learning</a:t>
            </a:r>
            <a:r>
              <a:rPr lang="en-US" dirty="0"/>
              <a:t> task of learning a function that maps an input to an output based on example input-output pairs. It infers a function from </a:t>
            </a:r>
            <a:r>
              <a:rPr lang="en-US" i="1" dirty="0"/>
              <a:t>labeled </a:t>
            </a:r>
            <a:r>
              <a:rPr lang="en-US" i="1" dirty="0">
                <a:hlinkClick r:id="rId4" tooltip="Training set"/>
              </a:rPr>
              <a:t>training data</a:t>
            </a:r>
            <a:r>
              <a:rPr lang="en-US" dirty="0"/>
              <a:t> consisting of a set of </a:t>
            </a:r>
            <a:r>
              <a:rPr lang="en-US" i="1" dirty="0"/>
              <a:t>training examples.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78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high can a human jump?</a:t>
            </a:r>
          </a:p>
          <a:p>
            <a:endParaRPr lang="en-US" b="1" dirty="0"/>
          </a:p>
          <a:p>
            <a:r>
              <a:rPr lang="en-US" b="1" dirty="0"/>
              <a:t>Classification</a:t>
            </a:r>
            <a:r>
              <a:rPr lang="en-US" dirty="0"/>
              <a:t>: X1: height, X2: speed. Y: Categorical; e.g. Y1: High. Y2: Low</a:t>
            </a:r>
          </a:p>
          <a:p>
            <a:endParaRPr lang="en-US" dirty="0"/>
          </a:p>
          <a:p>
            <a:r>
              <a:rPr lang="en-US" b="1" dirty="0"/>
              <a:t>Regression</a:t>
            </a:r>
            <a:r>
              <a:rPr lang="en-US" dirty="0"/>
              <a:t>: X1: height, Y: actual jump height (continuous)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: Converted regression problem into two-class (binary)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2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Width -&gt; 0.8</a:t>
            </a:r>
          </a:p>
          <a:p>
            <a:r>
              <a:rPr lang="en-US" dirty="0"/>
              <a:t>Width -&gt; 1.75</a:t>
            </a:r>
          </a:p>
          <a:p>
            <a:r>
              <a:rPr lang="en-US" dirty="0"/>
              <a:t>Length -&gt; 4.95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2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23084" y="4391316"/>
            <a:ext cx="24377644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4167691" y="4000500"/>
            <a:ext cx="6411832" cy="62769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527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42676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6468" y="3965388"/>
            <a:ext cx="4842680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2591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18409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4377650" cy="125945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6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437765" y="0"/>
            <a:ext cx="21939885" cy="1510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2553418"/>
            <a:ext cx="21025723" cy="9800508"/>
          </a:xfrm>
        </p:spPr>
        <p:txBody>
          <a:bodyPr/>
          <a:lstStyle>
            <a:lvl4pPr marL="2742514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765" y="0"/>
            <a:ext cx="21939885" cy="1510672"/>
          </a:xfrm>
        </p:spPr>
        <p:txBody>
          <a:bodyPr lIns="360000">
            <a:normAutofit/>
          </a:bodyPr>
          <a:lstStyle>
            <a:lvl1pPr algn="l">
              <a:defRPr sz="7198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675963" cy="151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7" name="Rectangle 6"/>
          <p:cNvSpPr/>
          <p:nvPr userDrawn="1"/>
        </p:nvSpPr>
        <p:spPr>
          <a:xfrm>
            <a:off x="1408490" y="0"/>
            <a:ext cx="433381" cy="1510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373" y="13023617"/>
            <a:ext cx="2202116" cy="4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9"/>
          <a:stretch/>
        </p:blipFill>
        <p:spPr>
          <a:xfrm>
            <a:off x="0" y="11329782"/>
            <a:ext cx="24377650" cy="2219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BFF2-DE06-4446-B0A5-008769AB7774}" type="datetimeFigureOut">
              <a:rPr lang="de-DE" smtClean="0"/>
              <a:t>27.10.25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DB85-2663-D94D-A3F9-6349B11688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1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437765" y="0"/>
            <a:ext cx="21939885" cy="1510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27/10/2025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765" y="0"/>
            <a:ext cx="21939885" cy="1510672"/>
          </a:xfrm>
        </p:spPr>
        <p:txBody>
          <a:bodyPr lIns="360000">
            <a:normAutofit/>
          </a:bodyPr>
          <a:lstStyle>
            <a:lvl1pPr algn="l">
              <a:defRPr sz="7198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675963" cy="1510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sp>
        <p:nvSpPr>
          <p:cNvPr id="7" name="Rectangle 6"/>
          <p:cNvSpPr/>
          <p:nvPr userDrawn="1"/>
        </p:nvSpPr>
        <p:spPr>
          <a:xfrm>
            <a:off x="1408490" y="0"/>
            <a:ext cx="433381" cy="1510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99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373" y="13023617"/>
            <a:ext cx="2202116" cy="4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4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261181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8288" y="13410009"/>
            <a:ext cx="18141290" cy="246222"/>
          </a:xfrm>
          <a:prstGeom prst="rect">
            <a:avLst/>
          </a:prstGeom>
        </p:spPr>
        <p:txBody>
          <a:bodyPr/>
          <a:lstStyle/>
          <a:p>
            <a:r>
              <a:rPr lang="de-CH"/>
              <a:t>Corporate  |  October 2018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DF83-C31C-49B1-B9C7-3DEB36101D1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538" y="1398984"/>
            <a:ext cx="19086300" cy="48963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715402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685800">
              <a:buClr>
                <a:srgbClr val="FF1111"/>
              </a:buClr>
              <a:buFont typeface="Arial"/>
              <a:buChar char="•"/>
              <a:defRPr>
                <a:solidFill>
                  <a:srgbClr val="000080"/>
                </a:solidFill>
              </a:defRPr>
            </a:lvl1pPr>
            <a:lvl2pPr marL="1485900" indent="-571500">
              <a:buClr>
                <a:srgbClr val="FF1111"/>
              </a:buClr>
              <a:buFont typeface="Arial"/>
              <a:buChar char="•"/>
              <a:defRPr>
                <a:solidFill>
                  <a:srgbClr val="000080"/>
                </a:solidFill>
              </a:defRPr>
            </a:lvl2pPr>
            <a:lvl3pPr marL="2286000" indent="-457200">
              <a:buClr>
                <a:srgbClr val="FF1111"/>
              </a:buClr>
              <a:buFont typeface="Arial"/>
              <a:buChar char="•"/>
              <a:defRPr>
                <a:solidFill>
                  <a:srgbClr val="000080"/>
                </a:solidFill>
              </a:defRPr>
            </a:lvl3pPr>
            <a:lvl4pPr marL="3200400" indent="-457200">
              <a:buClr>
                <a:srgbClr val="FF1111"/>
              </a:buClr>
              <a:buFont typeface="Arial"/>
              <a:buChar char="•"/>
              <a:defRPr>
                <a:solidFill>
                  <a:srgbClr val="000080"/>
                </a:solidFill>
              </a:defRPr>
            </a:lvl4pPr>
            <a:lvl5pPr marL="4114800" indent="-457200">
              <a:buClr>
                <a:srgbClr val="FF1111"/>
              </a:buClr>
              <a:buFont typeface="Arial"/>
              <a:buChar char="•"/>
              <a:defRPr>
                <a:solidFill>
                  <a:srgbClr val="000080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42155"/>
            <a:ext cx="24377650" cy="1200329"/>
          </a:xfrm>
          <a:prstGeom prst="rect">
            <a:avLst/>
          </a:prstGeom>
          <a:solidFill>
            <a:srgbClr val="000080"/>
          </a:solidFill>
          <a:ln w="63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fi-FI" sz="7200">
              <a:latin typeface="Arial" charset="0"/>
            </a:endParaRPr>
          </a:p>
        </p:txBody>
      </p:sp>
      <p:sp>
        <p:nvSpPr>
          <p:cNvPr id="11" name="Foliennummernplatzhalter 6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17470649" y="12867269"/>
            <a:ext cx="5688118" cy="7302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515774-3E51-4A88-B8C6-F7B14D7984B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38431" y="12906672"/>
            <a:ext cx="332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000" dirty="0">
                <a:latin typeface="Arial" pitchFamily="34" charset="0"/>
                <a:cs typeface="Arial" pitchFamily="34" charset="0"/>
              </a:rPr>
              <a:t>© </a:t>
            </a:r>
            <a:r>
              <a:rPr lang="tg-Cyrl-TJ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Olivier Verscheure</a:t>
            </a:r>
            <a:r>
              <a:rPr lang="fr-CH" sz="2000" baseline="0" dirty="0">
                <a:latin typeface="Arial" pitchFamily="34" charset="0"/>
                <a:cs typeface="Arial" pitchFamily="34" charset="0"/>
              </a:rPr>
              <a:t>. 2024</a:t>
            </a:r>
            <a:endParaRPr lang="de-CH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F30468B-553E-334B-890C-FE478D7D8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5420" y="234206"/>
            <a:ext cx="2648073" cy="20162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438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259456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6FA86-1943-3C4C-957F-CD301A87D99B}"/>
              </a:ext>
            </a:extLst>
          </p:cNvPr>
          <p:cNvSpPr/>
          <p:nvPr userDrawn="1"/>
        </p:nvSpPr>
        <p:spPr>
          <a:xfrm>
            <a:off x="-17253" y="12617699"/>
            <a:ext cx="24412155" cy="1107923"/>
          </a:xfrm>
          <a:prstGeom prst="rect">
            <a:avLst/>
          </a:prstGeom>
          <a:solidFill>
            <a:srgbClr val="051D41"/>
          </a:solidFill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  <a:endParaRPr lang="id-ID" sz="20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702307-D0B9-DC43-A5B8-9F70E7EE21E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6627" y="12739753"/>
            <a:ext cx="3190120" cy="863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DA4CED-7F04-3F46-9C05-A3B33AE77CFD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62332"/>
            <a:ext cx="2352801" cy="10186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686B51-0746-E242-B56B-29DAEF577D3B}"/>
              </a:ext>
            </a:extLst>
          </p:cNvPr>
          <p:cNvSpPr txBox="1"/>
          <p:nvPr userDrawn="1"/>
        </p:nvSpPr>
        <p:spPr>
          <a:xfrm>
            <a:off x="23439631" y="114779"/>
            <a:ext cx="808407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ctr"/>
              <a:t>‹#›</a:t>
            </a:fld>
            <a:endParaRPr lang="id-ID" sz="2800" b="0" i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7" r:id="rId2"/>
    <p:sldLayoutId id="2147483788" r:id="rId3"/>
    <p:sldLayoutId id="2147483748" r:id="rId4"/>
    <p:sldLayoutId id="2147483749" r:id="rId5"/>
    <p:sldLayoutId id="2147483657" r:id="rId6"/>
    <p:sldLayoutId id="2147483746" r:id="rId7"/>
    <p:sldLayoutId id="2147483752" r:id="rId8"/>
    <p:sldLayoutId id="2147483736" r:id="rId9"/>
    <p:sldLayoutId id="2147483768" r:id="rId10"/>
    <p:sldLayoutId id="2147483714" r:id="rId11"/>
    <p:sldLayoutId id="2147483709" r:id="rId12"/>
    <p:sldLayoutId id="2147483694" r:id="rId13"/>
    <p:sldLayoutId id="2147483722" r:id="rId14"/>
    <p:sldLayoutId id="2147483781" r:id="rId15"/>
    <p:sldLayoutId id="2147483770" r:id="rId16"/>
    <p:sldLayoutId id="2147483771" r:id="rId17"/>
    <p:sldLayoutId id="2147483787" r:id="rId18"/>
    <p:sldLayoutId id="2147483780" r:id="rId19"/>
    <p:sldLayoutId id="2147483786" r:id="rId20"/>
    <p:sldLayoutId id="2147483838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91697B7-384A-8C47-922C-5D7C2E128F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24377650" cy="12625047"/>
          </a:xfrm>
          <a:prstGeom prst="rect">
            <a:avLst/>
          </a:prstGeom>
          <a:gradFill flip="none" rotWithShape="0">
            <a:gsLst>
              <a:gs pos="0">
                <a:srgbClr val="002452">
                  <a:alpha val="50000"/>
                </a:srgbClr>
              </a:gs>
              <a:gs pos="96000">
                <a:srgbClr val="002452">
                  <a:alpha val="76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87151" y="5226641"/>
            <a:ext cx="1860334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800" b="1" dirty="0">
                <a:solidFill>
                  <a:schemeClr val="bg1"/>
                </a:solidFill>
                <a:latin typeface="+mj-lt"/>
                <a:ea typeface="Lato Bold" charset="0"/>
                <a:cs typeface="Lato Bold" charset="0"/>
              </a:rPr>
              <a:t>Introduction to </a:t>
            </a:r>
          </a:p>
          <a:p>
            <a:pPr algn="ctr"/>
            <a:r>
              <a:rPr lang="en-US" sz="11800" b="1" dirty="0">
                <a:solidFill>
                  <a:schemeClr val="bg1"/>
                </a:solidFill>
                <a:latin typeface="+mj-lt"/>
                <a:ea typeface="Lato Bold" charset="0"/>
                <a:cs typeface="Lato Bold" charset="0"/>
              </a:rPr>
              <a:t>Data Science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02884" y="4192857"/>
            <a:ext cx="9235455" cy="5865543"/>
            <a:chOff x="1558925" y="4192858"/>
            <a:chExt cx="9235455" cy="49176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58925" y="9110546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3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1D8CF9-FEA5-8247-82F5-53442D39D4C0}"/>
              </a:ext>
            </a:extLst>
          </p:cNvPr>
          <p:cNvSpPr txBox="1"/>
          <p:nvPr/>
        </p:nvSpPr>
        <p:spPr>
          <a:xfrm>
            <a:off x="6032262" y="361097"/>
            <a:ext cx="12313334" cy="206208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ea typeface="Lato" charset="0"/>
                <a:cs typeface="Lato" charset="0"/>
              </a:rPr>
              <a:t>Back to our Iris dataset (UCI)</a:t>
            </a:r>
          </a:p>
          <a:p>
            <a:pPr algn="ctr"/>
            <a:r>
              <a:rPr lang="en-US" sz="4800" dirty="0">
                <a:ea typeface="Lato" charset="0"/>
                <a:cs typeface="Lato" charset="0"/>
              </a:rPr>
              <a:t>Linear Support Vector Machines</a:t>
            </a:r>
            <a:endParaRPr lang="id-ID" sz="4800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1CC7AA-A73D-D346-8201-45C19AA633D0}"/>
              </a:ext>
            </a:extLst>
          </p:cNvPr>
          <p:cNvSpPr/>
          <p:nvPr/>
        </p:nvSpPr>
        <p:spPr>
          <a:xfrm>
            <a:off x="11412395" y="2475685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5D7BA0-BA71-A140-BE50-8B57F89F652F}"/>
              </a:ext>
            </a:extLst>
          </p:cNvPr>
          <p:cNvGrpSpPr/>
          <p:nvPr/>
        </p:nvGrpSpPr>
        <p:grpSpPr>
          <a:xfrm>
            <a:off x="6931743" y="3837178"/>
            <a:ext cx="10519795" cy="7696061"/>
            <a:chOff x="7955280" y="4726940"/>
            <a:chExt cx="7987665" cy="5843608"/>
          </a:xfrm>
        </p:grpSpPr>
        <p:pic>
          <p:nvPicPr>
            <p:cNvPr id="1032" name="Picture 8" descr="png">
              <a:extLst>
                <a:ext uri="{FF2B5EF4-FFF2-40B4-BE49-F238E27FC236}">
                  <a16:creationId xmlns:a16="http://schemas.microsoft.com/office/drawing/2014/main" id="{2530FCC1-0360-FF4A-B4F1-9E245B8A6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280" y="4726940"/>
              <a:ext cx="7987665" cy="5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C40F9D-580F-0A4C-8298-0507822F701B}"/>
                </a:ext>
              </a:extLst>
            </p:cNvPr>
            <p:cNvSpPr/>
            <p:nvPr/>
          </p:nvSpPr>
          <p:spPr>
            <a:xfrm>
              <a:off x="10603954" y="4870880"/>
              <a:ext cx="316992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6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1D8CF9-FEA5-8247-82F5-53442D39D4C0}"/>
              </a:ext>
            </a:extLst>
          </p:cNvPr>
          <p:cNvSpPr txBox="1"/>
          <p:nvPr/>
        </p:nvSpPr>
        <p:spPr>
          <a:xfrm>
            <a:off x="6032262" y="361097"/>
            <a:ext cx="12313334" cy="206208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ea typeface="Lato" charset="0"/>
                <a:cs typeface="Lato" charset="0"/>
              </a:rPr>
              <a:t>Back to our Iris dataset (UCI)</a:t>
            </a:r>
          </a:p>
          <a:p>
            <a:pPr algn="ctr"/>
            <a:r>
              <a:rPr lang="en-US" sz="4800" dirty="0">
                <a:ea typeface="Lato" charset="0"/>
                <a:cs typeface="Lato" charset="0"/>
              </a:rPr>
              <a:t>Other common classifiers</a:t>
            </a:r>
            <a:endParaRPr lang="id-ID" sz="4800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1CC7AA-A73D-D346-8201-45C19AA633D0}"/>
              </a:ext>
            </a:extLst>
          </p:cNvPr>
          <p:cNvSpPr/>
          <p:nvPr/>
        </p:nvSpPr>
        <p:spPr>
          <a:xfrm>
            <a:off x="11412395" y="2475685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04CEE7-73C9-C842-B3EA-1025EA5AE74B}"/>
              </a:ext>
            </a:extLst>
          </p:cNvPr>
          <p:cNvGrpSpPr/>
          <p:nvPr/>
        </p:nvGrpSpPr>
        <p:grpSpPr>
          <a:xfrm>
            <a:off x="6980903" y="3386676"/>
            <a:ext cx="10420796" cy="8712024"/>
            <a:chOff x="7924800" y="3681644"/>
            <a:chExt cx="8630285" cy="7215116"/>
          </a:xfrm>
        </p:grpSpPr>
        <p:pic>
          <p:nvPicPr>
            <p:cNvPr id="1030" name="Picture 6" descr="https://qph.ec.quoracdn.net/main-qimg-73ae1e27dd3a448e5f838ea8d09732b5">
              <a:extLst>
                <a:ext uri="{FF2B5EF4-FFF2-40B4-BE49-F238E27FC236}">
                  <a16:creationId xmlns:a16="http://schemas.microsoft.com/office/drawing/2014/main" id="{CB7555A8-AD61-6640-9D30-E7BF2F684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3722370"/>
              <a:ext cx="8538845" cy="717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974335-80EB-BE42-8963-9D0CC7EC5AFB}"/>
                </a:ext>
              </a:extLst>
            </p:cNvPr>
            <p:cNvSpPr txBox="1"/>
            <p:nvPr/>
          </p:nvSpPr>
          <p:spPr>
            <a:xfrm>
              <a:off x="8016240" y="3681644"/>
              <a:ext cx="8538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                     Logistic regression		Deeper decision tree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E05B81-47DC-2B48-B123-738A1F151661}"/>
                </a:ext>
              </a:extLst>
            </p:cNvPr>
            <p:cNvSpPr txBox="1"/>
            <p:nvPr/>
          </p:nvSpPr>
          <p:spPr>
            <a:xfrm>
              <a:off x="7924800" y="7309565"/>
              <a:ext cx="8538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                              Naïve Bayes		          Kernel SVM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5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scikit-learn.org/stable/_static/ml_map.png">
            <a:extLst>
              <a:ext uri="{FF2B5EF4-FFF2-40B4-BE49-F238E27FC236}">
                <a16:creationId xmlns:a16="http://schemas.microsoft.com/office/drawing/2014/main" id="{ADB626E5-A45C-3A4F-9A67-89E28475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635" y="1805084"/>
            <a:ext cx="17169564" cy="106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B4CC86-DFD6-1647-B546-4E35505F4B0B}"/>
              </a:ext>
            </a:extLst>
          </p:cNvPr>
          <p:cNvSpPr txBox="1"/>
          <p:nvPr/>
        </p:nvSpPr>
        <p:spPr>
          <a:xfrm>
            <a:off x="6739306" y="361097"/>
            <a:ext cx="10899229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Choosing the right model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B5C3DC-7984-A144-9785-FCDBA4732EC6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79D360-8BDF-DD33-8202-23A2B54FD097}"/>
              </a:ext>
            </a:extLst>
          </p:cNvPr>
          <p:cNvGrpSpPr/>
          <p:nvPr/>
        </p:nvGrpSpPr>
        <p:grpSpPr>
          <a:xfrm>
            <a:off x="1265962" y="6122825"/>
            <a:ext cx="20397516" cy="5434249"/>
            <a:chOff x="1265962" y="6122825"/>
            <a:chExt cx="20397516" cy="54342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40E441E-ECF6-77E8-1DB9-03641A04ABE1}"/>
                </a:ext>
              </a:extLst>
            </p:cNvPr>
            <p:cNvSpPr/>
            <p:nvPr/>
          </p:nvSpPr>
          <p:spPr>
            <a:xfrm rot="953272">
              <a:off x="1265962" y="6122825"/>
              <a:ext cx="12270409" cy="4794858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85F8B5F-6B23-C97E-0B8E-8E00AFF9655F}"/>
                </a:ext>
              </a:extLst>
            </p:cNvPr>
            <p:cNvSpPr/>
            <p:nvPr/>
          </p:nvSpPr>
          <p:spPr>
            <a:xfrm rot="836523">
              <a:off x="12054785" y="8104678"/>
              <a:ext cx="9608693" cy="3452396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3084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5984"/>
            <a:ext cx="24377650" cy="12660905"/>
          </a:xfrm>
          <a:prstGeom prst="rect">
            <a:avLst/>
          </a:prstGeom>
          <a:gradFill flip="none" rotWithShape="1">
            <a:gsLst>
              <a:gs pos="22000">
                <a:srgbClr val="001334">
                  <a:alpha val="90000"/>
                </a:srgbClr>
              </a:gs>
              <a:gs pos="88000">
                <a:srgbClr val="002060">
                  <a:alpha val="78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3148160" y="464171"/>
            <a:ext cx="18147323" cy="398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0" tIns="50790" rIns="50790" bIns="50790" anchor="ctr"/>
          <a:lstStyle/>
          <a:p>
            <a:pPr algn="ctr">
              <a:defRPr/>
            </a:pPr>
            <a:r>
              <a:rPr lang="es-ES" sz="9200" dirty="0">
                <a:solidFill>
                  <a:schemeClr val="bg1"/>
                </a:solidFill>
                <a:latin typeface="+mj-lt"/>
                <a:cs typeface="Lato Regular"/>
              </a:rPr>
              <a:t>QUESTIONS?</a:t>
            </a:r>
          </a:p>
        </p:txBody>
      </p:sp>
      <p:sp>
        <p:nvSpPr>
          <p:cNvPr id="10" name="Freeform 767"/>
          <p:cNvSpPr>
            <a:spLocks noChangeArrowheads="1"/>
          </p:cNvSpPr>
          <p:nvPr/>
        </p:nvSpPr>
        <p:spPr bwMode="auto">
          <a:xfrm>
            <a:off x="10228700" y="8954061"/>
            <a:ext cx="3500074" cy="4779514"/>
          </a:xfrm>
          <a:custGeom>
            <a:avLst/>
            <a:gdLst>
              <a:gd name="T0" fmla="*/ 3435 w 4621"/>
              <a:gd name="T1" fmla="*/ 4364 h 6311"/>
              <a:gd name="T2" fmla="*/ 3435 w 4621"/>
              <a:gd name="T3" fmla="*/ 4364 h 6311"/>
              <a:gd name="T4" fmla="*/ 3807 w 4621"/>
              <a:gd name="T5" fmla="*/ 2758 h 6311"/>
              <a:gd name="T6" fmla="*/ 4223 w 4621"/>
              <a:gd name="T7" fmla="*/ 1830 h 6311"/>
              <a:gd name="T8" fmla="*/ 4568 w 4621"/>
              <a:gd name="T9" fmla="*/ 1075 h 6311"/>
              <a:gd name="T10" fmla="*/ 3922 w 4621"/>
              <a:gd name="T11" fmla="*/ 1702 h 6311"/>
              <a:gd name="T12" fmla="*/ 3410 w 4621"/>
              <a:gd name="T13" fmla="*/ 2150 h 6311"/>
              <a:gd name="T14" fmla="*/ 3608 w 4621"/>
              <a:gd name="T15" fmla="*/ 1299 h 6311"/>
              <a:gd name="T16" fmla="*/ 3698 w 4621"/>
              <a:gd name="T17" fmla="*/ 307 h 6311"/>
              <a:gd name="T18" fmla="*/ 3192 w 4621"/>
              <a:gd name="T19" fmla="*/ 1356 h 6311"/>
              <a:gd name="T20" fmla="*/ 2834 w 4621"/>
              <a:gd name="T21" fmla="*/ 1887 h 6311"/>
              <a:gd name="T22" fmla="*/ 2726 w 4621"/>
              <a:gd name="T23" fmla="*/ 1030 h 6311"/>
              <a:gd name="T24" fmla="*/ 2566 w 4621"/>
              <a:gd name="T25" fmla="*/ 6 h 6311"/>
              <a:gd name="T26" fmla="*/ 2304 w 4621"/>
              <a:gd name="T27" fmla="*/ 960 h 6311"/>
              <a:gd name="T28" fmla="*/ 2297 w 4621"/>
              <a:gd name="T29" fmla="*/ 1856 h 6311"/>
              <a:gd name="T30" fmla="*/ 1862 w 4621"/>
              <a:gd name="T31" fmla="*/ 979 h 6311"/>
              <a:gd name="T32" fmla="*/ 1337 w 4621"/>
              <a:gd name="T33" fmla="*/ 281 h 6311"/>
              <a:gd name="T34" fmla="*/ 1600 w 4621"/>
              <a:gd name="T35" fmla="*/ 1689 h 6311"/>
              <a:gd name="T36" fmla="*/ 1677 w 4621"/>
              <a:gd name="T37" fmla="*/ 2720 h 6311"/>
              <a:gd name="T38" fmla="*/ 915 w 4621"/>
              <a:gd name="T39" fmla="*/ 2585 h 6311"/>
              <a:gd name="T40" fmla="*/ 147 w 4621"/>
              <a:gd name="T41" fmla="*/ 2540 h 6311"/>
              <a:gd name="T42" fmla="*/ 153 w 4621"/>
              <a:gd name="T43" fmla="*/ 2848 h 6311"/>
              <a:gd name="T44" fmla="*/ 608 w 4621"/>
              <a:gd name="T45" fmla="*/ 3020 h 6311"/>
              <a:gd name="T46" fmla="*/ 1382 w 4621"/>
              <a:gd name="T47" fmla="*/ 3686 h 6311"/>
              <a:gd name="T48" fmla="*/ 1990 w 4621"/>
              <a:gd name="T49" fmla="*/ 4313 h 6311"/>
              <a:gd name="T50" fmla="*/ 2086 w 4621"/>
              <a:gd name="T51" fmla="*/ 5420 h 6311"/>
              <a:gd name="T52" fmla="*/ 2080 w 4621"/>
              <a:gd name="T53" fmla="*/ 6310 h 6311"/>
              <a:gd name="T54" fmla="*/ 3333 w 4621"/>
              <a:gd name="T55" fmla="*/ 6310 h 6311"/>
              <a:gd name="T56" fmla="*/ 3435 w 4621"/>
              <a:gd name="T57" fmla="*/ 4364 h 6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21" h="6311">
                <a:moveTo>
                  <a:pt x="3435" y="4364"/>
                </a:moveTo>
                <a:lnTo>
                  <a:pt x="3435" y="4364"/>
                </a:lnTo>
                <a:cubicBezTo>
                  <a:pt x="3794" y="3641"/>
                  <a:pt x="3730" y="3161"/>
                  <a:pt x="3807" y="2758"/>
                </a:cubicBezTo>
                <a:cubicBezTo>
                  <a:pt x="3884" y="2355"/>
                  <a:pt x="4108" y="1996"/>
                  <a:pt x="4223" y="1830"/>
                </a:cubicBezTo>
                <a:cubicBezTo>
                  <a:pt x="4363" y="1631"/>
                  <a:pt x="4620" y="1196"/>
                  <a:pt x="4568" y="1075"/>
                </a:cubicBezTo>
                <a:cubicBezTo>
                  <a:pt x="4466" y="832"/>
                  <a:pt x="4140" y="1395"/>
                  <a:pt x="3922" y="1702"/>
                </a:cubicBezTo>
                <a:cubicBezTo>
                  <a:pt x="3698" y="2003"/>
                  <a:pt x="3487" y="2163"/>
                  <a:pt x="3410" y="2150"/>
                </a:cubicBezTo>
                <a:cubicBezTo>
                  <a:pt x="3340" y="2131"/>
                  <a:pt x="3493" y="1696"/>
                  <a:pt x="3608" y="1299"/>
                </a:cubicBezTo>
                <a:cubicBezTo>
                  <a:pt x="3800" y="646"/>
                  <a:pt x="3909" y="358"/>
                  <a:pt x="3698" y="307"/>
                </a:cubicBezTo>
                <a:cubicBezTo>
                  <a:pt x="3442" y="249"/>
                  <a:pt x="3333" y="966"/>
                  <a:pt x="3192" y="1356"/>
                </a:cubicBezTo>
                <a:cubicBezTo>
                  <a:pt x="3058" y="1715"/>
                  <a:pt x="2968" y="1900"/>
                  <a:pt x="2834" y="1887"/>
                </a:cubicBezTo>
                <a:cubicBezTo>
                  <a:pt x="2776" y="1881"/>
                  <a:pt x="2739" y="1606"/>
                  <a:pt x="2726" y="1030"/>
                </a:cubicBezTo>
                <a:cubicBezTo>
                  <a:pt x="2713" y="185"/>
                  <a:pt x="2694" y="0"/>
                  <a:pt x="2566" y="6"/>
                </a:cubicBezTo>
                <a:cubicBezTo>
                  <a:pt x="2265" y="19"/>
                  <a:pt x="2323" y="524"/>
                  <a:pt x="2304" y="960"/>
                </a:cubicBezTo>
                <a:cubicBezTo>
                  <a:pt x="2291" y="1395"/>
                  <a:pt x="2336" y="1843"/>
                  <a:pt x="2297" y="1856"/>
                </a:cubicBezTo>
                <a:cubicBezTo>
                  <a:pt x="2137" y="1932"/>
                  <a:pt x="2022" y="1382"/>
                  <a:pt x="1862" y="979"/>
                </a:cubicBezTo>
                <a:cubicBezTo>
                  <a:pt x="1702" y="582"/>
                  <a:pt x="1587" y="19"/>
                  <a:pt x="1337" y="281"/>
                </a:cubicBezTo>
                <a:cubicBezTo>
                  <a:pt x="1165" y="467"/>
                  <a:pt x="1408" y="1222"/>
                  <a:pt x="1600" y="1689"/>
                </a:cubicBezTo>
                <a:cubicBezTo>
                  <a:pt x="1785" y="2150"/>
                  <a:pt x="1869" y="2527"/>
                  <a:pt x="1677" y="2720"/>
                </a:cubicBezTo>
                <a:cubicBezTo>
                  <a:pt x="1408" y="2982"/>
                  <a:pt x="1229" y="2783"/>
                  <a:pt x="915" y="2585"/>
                </a:cubicBezTo>
                <a:cubicBezTo>
                  <a:pt x="595" y="2387"/>
                  <a:pt x="294" y="2374"/>
                  <a:pt x="147" y="2540"/>
                </a:cubicBezTo>
                <a:cubicBezTo>
                  <a:pt x="0" y="2713"/>
                  <a:pt x="70" y="2879"/>
                  <a:pt x="153" y="2848"/>
                </a:cubicBezTo>
                <a:cubicBezTo>
                  <a:pt x="237" y="2816"/>
                  <a:pt x="352" y="2854"/>
                  <a:pt x="608" y="3020"/>
                </a:cubicBezTo>
                <a:cubicBezTo>
                  <a:pt x="864" y="3187"/>
                  <a:pt x="998" y="3462"/>
                  <a:pt x="1382" y="3686"/>
                </a:cubicBezTo>
                <a:cubicBezTo>
                  <a:pt x="1772" y="3910"/>
                  <a:pt x="1881" y="4044"/>
                  <a:pt x="1990" y="4313"/>
                </a:cubicBezTo>
                <a:cubicBezTo>
                  <a:pt x="2099" y="4582"/>
                  <a:pt x="2086" y="5420"/>
                  <a:pt x="2086" y="5420"/>
                </a:cubicBezTo>
                <a:cubicBezTo>
                  <a:pt x="2086" y="5715"/>
                  <a:pt x="2086" y="6009"/>
                  <a:pt x="2080" y="6310"/>
                </a:cubicBezTo>
                <a:cubicBezTo>
                  <a:pt x="3333" y="6310"/>
                  <a:pt x="3333" y="6310"/>
                  <a:pt x="3333" y="6310"/>
                </a:cubicBezTo>
                <a:cubicBezTo>
                  <a:pt x="3378" y="5126"/>
                  <a:pt x="3435" y="4364"/>
                  <a:pt x="3435" y="436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768"/>
          <p:cNvSpPr>
            <a:spLocks noChangeArrowheads="1"/>
          </p:cNvSpPr>
          <p:nvPr/>
        </p:nvSpPr>
        <p:spPr bwMode="auto">
          <a:xfrm>
            <a:off x="6970246" y="7622909"/>
            <a:ext cx="3576887" cy="2835644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769"/>
          <p:cNvSpPr>
            <a:spLocks noChangeArrowheads="1"/>
          </p:cNvSpPr>
          <p:nvPr/>
        </p:nvSpPr>
        <p:spPr bwMode="auto">
          <a:xfrm>
            <a:off x="7373202" y="4273077"/>
            <a:ext cx="5710997" cy="4876375"/>
          </a:xfrm>
          <a:custGeom>
            <a:avLst/>
            <a:gdLst>
              <a:gd name="T0" fmla="*/ 4653 w 7540"/>
              <a:gd name="T1" fmla="*/ 0 h 6439"/>
              <a:gd name="T2" fmla="*/ 4653 w 7540"/>
              <a:gd name="T3" fmla="*/ 0 h 6439"/>
              <a:gd name="T4" fmla="*/ 3014 w 7540"/>
              <a:gd name="T5" fmla="*/ 454 h 6439"/>
              <a:gd name="T6" fmla="*/ 1408 w 7540"/>
              <a:gd name="T7" fmla="*/ 4684 h 6439"/>
              <a:gd name="T8" fmla="*/ 3200 w 7540"/>
              <a:gd name="T9" fmla="*/ 5823 h 6439"/>
              <a:gd name="T10" fmla="*/ 4166 w 7540"/>
              <a:gd name="T11" fmla="*/ 5497 h 6439"/>
              <a:gd name="T12" fmla="*/ 4307 w 7540"/>
              <a:gd name="T13" fmla="*/ 5471 h 6439"/>
              <a:gd name="T14" fmla="*/ 4870 w 7540"/>
              <a:gd name="T15" fmla="*/ 6438 h 6439"/>
              <a:gd name="T16" fmla="*/ 5517 w 7540"/>
              <a:gd name="T17" fmla="*/ 4793 h 6439"/>
              <a:gd name="T18" fmla="*/ 6765 w 7540"/>
              <a:gd name="T19" fmla="*/ 1484 h 6439"/>
              <a:gd name="T20" fmla="*/ 4653 w 7540"/>
              <a:gd name="T21" fmla="*/ 0 h 6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40" h="6439">
                <a:moveTo>
                  <a:pt x="4653" y="0"/>
                </a:moveTo>
                <a:lnTo>
                  <a:pt x="4653" y="0"/>
                </a:lnTo>
                <a:cubicBezTo>
                  <a:pt x="4051" y="0"/>
                  <a:pt x="3456" y="198"/>
                  <a:pt x="3014" y="454"/>
                </a:cubicBezTo>
                <a:cubicBezTo>
                  <a:pt x="1978" y="1062"/>
                  <a:pt x="0" y="2745"/>
                  <a:pt x="1408" y="4684"/>
                </a:cubicBezTo>
                <a:cubicBezTo>
                  <a:pt x="2061" y="5580"/>
                  <a:pt x="2701" y="5823"/>
                  <a:pt x="3200" y="5823"/>
                </a:cubicBezTo>
                <a:cubicBezTo>
                  <a:pt x="3776" y="5823"/>
                  <a:pt x="4166" y="5497"/>
                  <a:pt x="4166" y="5497"/>
                </a:cubicBezTo>
                <a:cubicBezTo>
                  <a:pt x="4166" y="5497"/>
                  <a:pt x="4224" y="5471"/>
                  <a:pt x="4307" y="5471"/>
                </a:cubicBezTo>
                <a:cubicBezTo>
                  <a:pt x="4486" y="5471"/>
                  <a:pt x="4781" y="5599"/>
                  <a:pt x="4870" y="6438"/>
                </a:cubicBezTo>
                <a:cubicBezTo>
                  <a:pt x="4870" y="6438"/>
                  <a:pt x="5721" y="5363"/>
                  <a:pt x="5517" y="4793"/>
                </a:cubicBezTo>
                <a:cubicBezTo>
                  <a:pt x="5517" y="4793"/>
                  <a:pt x="7539" y="3411"/>
                  <a:pt x="6765" y="1484"/>
                </a:cubicBezTo>
                <a:cubicBezTo>
                  <a:pt x="6317" y="377"/>
                  <a:pt x="5478" y="0"/>
                  <a:pt x="4653" y="0"/>
                </a:cubicBezTo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770"/>
          <p:cNvSpPr>
            <a:spLocks noChangeArrowheads="1"/>
          </p:cNvSpPr>
          <p:nvPr/>
        </p:nvSpPr>
        <p:spPr bwMode="auto">
          <a:xfrm>
            <a:off x="10204998" y="4694423"/>
            <a:ext cx="4254860" cy="4014659"/>
          </a:xfrm>
          <a:custGeom>
            <a:avLst/>
            <a:gdLst>
              <a:gd name="T0" fmla="*/ 3040 w 5620"/>
              <a:gd name="T1" fmla="*/ 0 h 5300"/>
              <a:gd name="T2" fmla="*/ 3040 w 5620"/>
              <a:gd name="T3" fmla="*/ 0 h 5300"/>
              <a:gd name="T4" fmla="*/ 1459 w 5620"/>
              <a:gd name="T5" fmla="*/ 378 h 5300"/>
              <a:gd name="T6" fmla="*/ 576 w 5620"/>
              <a:gd name="T7" fmla="*/ 2873 h 5300"/>
              <a:gd name="T8" fmla="*/ 2739 w 5620"/>
              <a:gd name="T9" fmla="*/ 4505 h 5300"/>
              <a:gd name="T10" fmla="*/ 2758 w 5620"/>
              <a:gd name="T11" fmla="*/ 4505 h 5300"/>
              <a:gd name="T12" fmla="*/ 2349 w 5620"/>
              <a:gd name="T13" fmla="*/ 5299 h 5300"/>
              <a:gd name="T14" fmla="*/ 5516 w 5620"/>
              <a:gd name="T15" fmla="*/ 2118 h 5300"/>
              <a:gd name="T16" fmla="*/ 3040 w 5620"/>
              <a:gd name="T17" fmla="*/ 0 h 5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0" h="5300">
                <a:moveTo>
                  <a:pt x="3040" y="0"/>
                </a:moveTo>
                <a:lnTo>
                  <a:pt x="3040" y="0"/>
                </a:lnTo>
                <a:cubicBezTo>
                  <a:pt x="2483" y="0"/>
                  <a:pt x="1913" y="134"/>
                  <a:pt x="1459" y="378"/>
                </a:cubicBezTo>
                <a:cubicBezTo>
                  <a:pt x="0" y="1152"/>
                  <a:pt x="576" y="2873"/>
                  <a:pt x="576" y="2873"/>
                </a:cubicBezTo>
                <a:cubicBezTo>
                  <a:pt x="857" y="4461"/>
                  <a:pt x="2540" y="4505"/>
                  <a:pt x="2739" y="4505"/>
                </a:cubicBezTo>
                <a:cubicBezTo>
                  <a:pt x="2752" y="4505"/>
                  <a:pt x="2758" y="4505"/>
                  <a:pt x="2758" y="4505"/>
                </a:cubicBezTo>
                <a:cubicBezTo>
                  <a:pt x="2688" y="4858"/>
                  <a:pt x="2349" y="5299"/>
                  <a:pt x="2349" y="5299"/>
                </a:cubicBezTo>
                <a:cubicBezTo>
                  <a:pt x="2617" y="5299"/>
                  <a:pt x="5619" y="4294"/>
                  <a:pt x="5516" y="2118"/>
                </a:cubicBezTo>
                <a:cubicBezTo>
                  <a:pt x="5440" y="627"/>
                  <a:pt x="4249" y="0"/>
                  <a:pt x="3040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771"/>
          <p:cNvSpPr>
            <a:spLocks noChangeArrowheads="1"/>
          </p:cNvSpPr>
          <p:nvPr/>
        </p:nvSpPr>
        <p:spPr bwMode="auto">
          <a:xfrm>
            <a:off x="12542833" y="6280406"/>
            <a:ext cx="3834049" cy="2869046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772"/>
          <p:cNvSpPr>
            <a:spLocks noChangeArrowheads="1"/>
          </p:cNvSpPr>
          <p:nvPr/>
        </p:nvSpPr>
        <p:spPr bwMode="auto">
          <a:xfrm>
            <a:off x="13784955" y="8148525"/>
            <a:ext cx="2421329" cy="1890430"/>
          </a:xfrm>
          <a:custGeom>
            <a:avLst/>
            <a:gdLst>
              <a:gd name="T0" fmla="*/ 1293 w 3195"/>
              <a:gd name="T1" fmla="*/ 0 h 2497"/>
              <a:gd name="T2" fmla="*/ 1293 w 3195"/>
              <a:gd name="T3" fmla="*/ 0 h 2497"/>
              <a:gd name="T4" fmla="*/ 262 w 3195"/>
              <a:gd name="T5" fmla="*/ 711 h 2497"/>
              <a:gd name="T6" fmla="*/ 474 w 3195"/>
              <a:gd name="T7" fmla="*/ 1856 h 2497"/>
              <a:gd name="T8" fmla="*/ 77 w 3195"/>
              <a:gd name="T9" fmla="*/ 2067 h 2497"/>
              <a:gd name="T10" fmla="*/ 1350 w 3195"/>
              <a:gd name="T11" fmla="*/ 2496 h 2497"/>
              <a:gd name="T12" fmla="*/ 2221 w 3195"/>
              <a:gd name="T13" fmla="*/ 2195 h 2497"/>
              <a:gd name="T14" fmla="*/ 1984 w 3195"/>
              <a:gd name="T15" fmla="*/ 147 h 2497"/>
              <a:gd name="T16" fmla="*/ 1293 w 3195"/>
              <a:gd name="T17" fmla="*/ 0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5" h="2497">
                <a:moveTo>
                  <a:pt x="1293" y="0"/>
                </a:moveTo>
                <a:lnTo>
                  <a:pt x="1293" y="0"/>
                </a:lnTo>
                <a:cubicBezTo>
                  <a:pt x="832" y="0"/>
                  <a:pt x="442" y="231"/>
                  <a:pt x="262" y="711"/>
                </a:cubicBezTo>
                <a:cubicBezTo>
                  <a:pt x="0" y="1415"/>
                  <a:pt x="474" y="1856"/>
                  <a:pt x="474" y="1856"/>
                </a:cubicBezTo>
                <a:cubicBezTo>
                  <a:pt x="422" y="2061"/>
                  <a:pt x="77" y="2067"/>
                  <a:pt x="77" y="2067"/>
                </a:cubicBezTo>
                <a:cubicBezTo>
                  <a:pt x="77" y="2067"/>
                  <a:pt x="672" y="2496"/>
                  <a:pt x="1350" y="2496"/>
                </a:cubicBezTo>
                <a:cubicBezTo>
                  <a:pt x="1638" y="2496"/>
                  <a:pt x="1939" y="2419"/>
                  <a:pt x="2221" y="2195"/>
                </a:cubicBezTo>
                <a:cubicBezTo>
                  <a:pt x="3194" y="1018"/>
                  <a:pt x="2720" y="455"/>
                  <a:pt x="1984" y="147"/>
                </a:cubicBezTo>
                <a:cubicBezTo>
                  <a:pt x="1747" y="51"/>
                  <a:pt x="1510" y="0"/>
                  <a:pt x="1293" y="0"/>
                </a:cubicBezTo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121" y="2096594"/>
            <a:ext cx="18365601" cy="1025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8816399" y="8605625"/>
            <a:ext cx="473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www.nvidia.com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B4429-9D06-7345-9672-8307E16638C2}"/>
              </a:ext>
            </a:extLst>
          </p:cNvPr>
          <p:cNvSpPr txBox="1"/>
          <p:nvPr/>
        </p:nvSpPr>
        <p:spPr>
          <a:xfrm>
            <a:off x="7875708" y="361097"/>
            <a:ext cx="8626429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A glimpse of history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792A8-4C07-5041-9F86-428CD9A045A4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ec.quoracdn.net/main-qimg-e2c9080eedacfe1663e512f27becdc0e">
            <a:extLst>
              <a:ext uri="{FF2B5EF4-FFF2-40B4-BE49-F238E27FC236}">
                <a16:creationId xmlns:a16="http://schemas.microsoft.com/office/drawing/2014/main" id="{227E6348-3876-3C47-870E-DE582A15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417" y="2613813"/>
            <a:ext cx="13322474" cy="95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B323CB-0BF5-6D48-B0FA-2A0FC7F6BA2A}"/>
              </a:ext>
            </a:extLst>
          </p:cNvPr>
          <p:cNvSpPr txBox="1"/>
          <p:nvPr/>
        </p:nvSpPr>
        <p:spPr>
          <a:xfrm>
            <a:off x="8377639" y="361097"/>
            <a:ext cx="7622564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Types of learning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3E83B-9B87-F14D-B62E-110E7B650825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0897A3-3193-094A-89EE-E394DCDC1592}"/>
              </a:ext>
            </a:extLst>
          </p:cNvPr>
          <p:cNvSpPr/>
          <p:nvPr/>
        </p:nvSpPr>
        <p:spPr>
          <a:xfrm rot="19723198">
            <a:off x="12506569" y="1152508"/>
            <a:ext cx="6215132" cy="855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6F54D7-6777-C046-BA62-3E6CA894B7D0}"/>
              </a:ext>
            </a:extLst>
          </p:cNvPr>
          <p:cNvSpPr/>
          <p:nvPr/>
        </p:nvSpPr>
        <p:spPr>
          <a:xfrm rot="1871082">
            <a:off x="5767630" y="1285095"/>
            <a:ext cx="5852160" cy="81991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2B4429-9D06-7345-9672-8307E16638C2}"/>
              </a:ext>
            </a:extLst>
          </p:cNvPr>
          <p:cNvSpPr txBox="1"/>
          <p:nvPr/>
        </p:nvSpPr>
        <p:spPr>
          <a:xfrm>
            <a:off x="7897879" y="361097"/>
            <a:ext cx="8582186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Supervised learning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792A8-4C07-5041-9F86-428CD9A045A4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8" name="Bild 5" descr="latex-image-1.pdf">
            <a:extLst>
              <a:ext uri="{FF2B5EF4-FFF2-40B4-BE49-F238E27FC236}">
                <a16:creationId xmlns:a16="http://schemas.microsoft.com/office/drawing/2014/main" id="{88C0F073-B834-5842-AF1B-D2951162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43" y="5568043"/>
            <a:ext cx="8407400" cy="1676400"/>
          </a:xfrm>
          <a:prstGeom prst="rect">
            <a:avLst/>
          </a:prstGeom>
        </p:spPr>
      </p:pic>
      <p:pic>
        <p:nvPicPr>
          <p:cNvPr id="9" name="Bild 6">
            <a:extLst>
              <a:ext uri="{FF2B5EF4-FFF2-40B4-BE49-F238E27FC236}">
                <a16:creationId xmlns:a16="http://schemas.microsoft.com/office/drawing/2014/main" id="{66922726-C8F5-6046-96BE-8480F3495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643" y="5028293"/>
            <a:ext cx="1689100" cy="2755900"/>
          </a:xfrm>
          <a:prstGeom prst="rect">
            <a:avLst/>
          </a:prstGeom>
        </p:spPr>
      </p:pic>
      <p:sp>
        <p:nvSpPr>
          <p:cNvPr id="10" name="Textfeld 7">
            <a:extLst>
              <a:ext uri="{FF2B5EF4-FFF2-40B4-BE49-F238E27FC236}">
                <a16:creationId xmlns:a16="http://schemas.microsoft.com/office/drawing/2014/main" id="{8E825864-9CED-F64D-B824-C3CE0108CE91}"/>
              </a:ext>
            </a:extLst>
          </p:cNvPr>
          <p:cNvSpPr txBox="1"/>
          <p:nvPr/>
        </p:nvSpPr>
        <p:spPr>
          <a:xfrm>
            <a:off x="14627374" y="4837033"/>
            <a:ext cx="2349985" cy="29238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2400" dirty="0"/>
          </a:p>
          <a:p>
            <a:endParaRPr lang="de-DE" sz="2400" dirty="0"/>
          </a:p>
          <a:p>
            <a:r>
              <a:rPr lang="de-DE" sz="8800" dirty="0" err="1"/>
              <a:t>Cat</a:t>
            </a:r>
            <a:endParaRPr lang="de-DE" sz="88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83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2B4429-9D06-7345-9672-8307E16638C2}"/>
              </a:ext>
            </a:extLst>
          </p:cNvPr>
          <p:cNvSpPr txBox="1"/>
          <p:nvPr/>
        </p:nvSpPr>
        <p:spPr>
          <a:xfrm>
            <a:off x="7897879" y="361097"/>
            <a:ext cx="8582186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Supervised learning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792A8-4C07-5041-9F86-428CD9A045A4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16394" name="Picture 10" descr="Image result for labeled data machine learning">
            <a:extLst>
              <a:ext uri="{FF2B5EF4-FFF2-40B4-BE49-F238E27FC236}">
                <a16:creationId xmlns:a16="http://schemas.microsoft.com/office/drawing/2014/main" id="{8BF6BACC-0EB4-3840-BF21-716EE77D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590" y="3395625"/>
            <a:ext cx="16261153" cy="73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8A3997-DD70-CE42-9C2E-8D70C039B8DC}"/>
              </a:ext>
            </a:extLst>
          </p:cNvPr>
          <p:cNvSpPr/>
          <p:nvPr/>
        </p:nvSpPr>
        <p:spPr>
          <a:xfrm>
            <a:off x="787346" y="7717588"/>
            <a:ext cx="20627312" cy="3491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2B4429-9D06-7345-9672-8307E16638C2}"/>
              </a:ext>
            </a:extLst>
          </p:cNvPr>
          <p:cNvSpPr txBox="1"/>
          <p:nvPr/>
        </p:nvSpPr>
        <p:spPr>
          <a:xfrm>
            <a:off x="7897879" y="361097"/>
            <a:ext cx="8582186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Supervised learning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792A8-4C07-5041-9F86-428CD9A045A4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12" name="Picture 10" descr="Image result for labeled data machine learning">
            <a:extLst>
              <a:ext uri="{FF2B5EF4-FFF2-40B4-BE49-F238E27FC236}">
                <a16:creationId xmlns:a16="http://schemas.microsoft.com/office/drawing/2014/main" id="{BAD63FBC-8E47-AE42-B50E-5784B7D7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590" y="3395625"/>
            <a:ext cx="16261153" cy="73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3B4CC86-DFD6-1647-B546-4E35505F4B0B}"/>
              </a:ext>
            </a:extLst>
          </p:cNvPr>
          <p:cNvSpPr txBox="1"/>
          <p:nvPr/>
        </p:nvSpPr>
        <p:spPr>
          <a:xfrm>
            <a:off x="6327481" y="361097"/>
            <a:ext cx="11722853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Classification vs Regression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B5C3DC-7984-A144-9785-FCDBA4732EC6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7" name="Picture 8" descr="Image result for supervised learning">
            <a:extLst>
              <a:ext uri="{FF2B5EF4-FFF2-40B4-BE49-F238E27FC236}">
                <a16:creationId xmlns:a16="http://schemas.microsoft.com/office/drawing/2014/main" id="{996504EA-99A6-1140-AD53-CA98D570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005" y="5644207"/>
            <a:ext cx="11645804" cy="58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ECDAB-B383-6C41-A65B-E51FD0F716E4}"/>
              </a:ext>
            </a:extLst>
          </p:cNvPr>
          <p:cNvSpPr/>
          <p:nvPr/>
        </p:nvSpPr>
        <p:spPr>
          <a:xfrm>
            <a:off x="873405" y="2943390"/>
            <a:ext cx="20506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Classification</a:t>
            </a:r>
            <a:r>
              <a:rPr lang="en-US" sz="4800" dirty="0"/>
              <a:t>: predicting a discrete class label (</a:t>
            </a:r>
            <a:r>
              <a:rPr lang="en-US" sz="4800" u="sng" dirty="0"/>
              <a:t>categorical</a:t>
            </a:r>
            <a:r>
              <a:rPr lang="en-US" sz="4800" dirty="0"/>
              <a:t>) output for an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508FF-1F5E-C34E-9B1C-0182A1E543E9}"/>
              </a:ext>
            </a:extLst>
          </p:cNvPr>
          <p:cNvSpPr/>
          <p:nvPr/>
        </p:nvSpPr>
        <p:spPr>
          <a:xfrm>
            <a:off x="873405" y="3990259"/>
            <a:ext cx="16967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Regression</a:t>
            </a:r>
            <a:r>
              <a:rPr lang="en-US" sz="4800" dirty="0"/>
              <a:t>: predicting a continuous variable output for an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9BD0E-3F80-614D-BB1C-4BCB8AC6F35B}"/>
              </a:ext>
            </a:extLst>
          </p:cNvPr>
          <p:cNvSpPr txBox="1"/>
          <p:nvPr/>
        </p:nvSpPr>
        <p:spPr>
          <a:xfrm>
            <a:off x="11342887" y="11321329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0F21"/>
                </a:solidFill>
              </a:rPr>
              <a:t>X</a:t>
            </a:r>
            <a:r>
              <a:rPr lang="en-US" baseline="-25000" dirty="0">
                <a:solidFill>
                  <a:srgbClr val="F10F2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810EA-759A-9840-9C31-0E757D9DAC1D}"/>
              </a:ext>
            </a:extLst>
          </p:cNvPr>
          <p:cNvSpPr txBox="1"/>
          <p:nvPr/>
        </p:nvSpPr>
        <p:spPr>
          <a:xfrm>
            <a:off x="5969880" y="6367910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0F21"/>
                </a:solidFill>
              </a:rPr>
              <a:t>X</a:t>
            </a:r>
            <a:r>
              <a:rPr lang="en-US" baseline="-25000" dirty="0">
                <a:solidFill>
                  <a:srgbClr val="F10F2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74112-C8EF-8F4B-B85B-BD02FA49E02C}"/>
              </a:ext>
            </a:extLst>
          </p:cNvPr>
          <p:cNvSpPr txBox="1"/>
          <p:nvPr/>
        </p:nvSpPr>
        <p:spPr>
          <a:xfrm>
            <a:off x="16898774" y="11321329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0F21"/>
                </a:solidFill>
              </a:rPr>
              <a:t>X</a:t>
            </a:r>
            <a:r>
              <a:rPr lang="en-US" baseline="-25000" dirty="0">
                <a:solidFill>
                  <a:srgbClr val="F10F2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74DFF-DA19-644F-B56F-CE1EF45B0CB0}"/>
              </a:ext>
            </a:extLst>
          </p:cNvPr>
          <p:cNvSpPr txBox="1"/>
          <p:nvPr/>
        </p:nvSpPr>
        <p:spPr>
          <a:xfrm>
            <a:off x="17998848" y="6367910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0F21"/>
                </a:solidFill>
              </a:rPr>
              <a:t>Y</a:t>
            </a:r>
            <a:endParaRPr lang="en-US" baseline="-25000" dirty="0">
              <a:solidFill>
                <a:srgbClr val="F10F2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D48C7-4381-7141-BF70-B164EDB06CB9}"/>
              </a:ext>
            </a:extLst>
          </p:cNvPr>
          <p:cNvSpPr txBox="1"/>
          <p:nvPr/>
        </p:nvSpPr>
        <p:spPr>
          <a:xfrm>
            <a:off x="10853893" y="8563871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0F21"/>
                </a:solidFill>
              </a:rPr>
              <a:t>Y</a:t>
            </a:r>
            <a:r>
              <a:rPr lang="en-US" baseline="-25000" dirty="0">
                <a:solidFill>
                  <a:srgbClr val="F10F2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E8680-1C48-AC42-8E2B-167AE234AFA2}"/>
              </a:ext>
            </a:extLst>
          </p:cNvPr>
          <p:cNvSpPr txBox="1"/>
          <p:nvPr/>
        </p:nvSpPr>
        <p:spPr>
          <a:xfrm>
            <a:off x="8778261" y="9210202"/>
            <a:ext cx="57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10F21"/>
                </a:solidFill>
              </a:rPr>
              <a:t>Y</a:t>
            </a:r>
            <a:r>
              <a:rPr lang="en-US" baseline="-25000" dirty="0">
                <a:solidFill>
                  <a:srgbClr val="F10F2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99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2B4429-9D06-7345-9672-8307E16638C2}"/>
              </a:ext>
            </a:extLst>
          </p:cNvPr>
          <p:cNvSpPr txBox="1"/>
          <p:nvPr/>
        </p:nvSpPr>
        <p:spPr>
          <a:xfrm>
            <a:off x="6577357" y="361097"/>
            <a:ext cx="11223229" cy="132342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Machine Learning Process</a:t>
            </a:r>
            <a:endParaRPr lang="id-ID" sz="8000" b="1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792A8-4C07-5041-9F86-428CD9A045A4}"/>
              </a:ext>
            </a:extLst>
          </p:cNvPr>
          <p:cNvSpPr/>
          <p:nvPr/>
        </p:nvSpPr>
        <p:spPr>
          <a:xfrm>
            <a:off x="11432898" y="1805084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EF6197-7F5F-B04A-8F14-6A56F9EA4ECE}"/>
              </a:ext>
            </a:extLst>
          </p:cNvPr>
          <p:cNvGrpSpPr/>
          <p:nvPr/>
        </p:nvGrpSpPr>
        <p:grpSpPr>
          <a:xfrm>
            <a:off x="7371503" y="2017087"/>
            <a:ext cx="9675828" cy="9541855"/>
            <a:chOff x="7032135" y="1850802"/>
            <a:chExt cx="10354563" cy="10211192"/>
          </a:xfrm>
        </p:grpSpPr>
        <p:pic>
          <p:nvPicPr>
            <p:cNvPr id="9" name="Picture 2" descr="The Data Science Process">
              <a:extLst>
                <a:ext uri="{FF2B5EF4-FFF2-40B4-BE49-F238E27FC236}">
                  <a16:creationId xmlns:a16="http://schemas.microsoft.com/office/drawing/2014/main" id="{35A17428-D747-1C46-B250-4EE9556F2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135" y="1850802"/>
              <a:ext cx="10354563" cy="10211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1F1F91-0450-A542-8A8F-DE8BDBE00C6C}"/>
                </a:ext>
              </a:extLst>
            </p:cNvPr>
            <p:cNvSpPr/>
            <p:nvPr/>
          </p:nvSpPr>
          <p:spPr>
            <a:xfrm>
              <a:off x="9429750" y="2114550"/>
              <a:ext cx="5486400" cy="514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0FEF68-2523-5644-ABA2-9C6EB4C5FD88}"/>
              </a:ext>
            </a:extLst>
          </p:cNvPr>
          <p:cNvSpPr/>
          <p:nvPr/>
        </p:nvSpPr>
        <p:spPr>
          <a:xfrm>
            <a:off x="8645237" y="3356800"/>
            <a:ext cx="3934690" cy="6147417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4EA5F-2148-3342-97D6-CD9363FAFBBD}"/>
              </a:ext>
            </a:extLst>
          </p:cNvPr>
          <p:cNvSpPr txBox="1"/>
          <p:nvPr/>
        </p:nvSpPr>
        <p:spPr>
          <a:xfrm>
            <a:off x="7694404" y="361097"/>
            <a:ext cx="8989028" cy="206208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Ask, Get and Explore</a:t>
            </a:r>
          </a:p>
          <a:p>
            <a:pPr algn="ctr"/>
            <a:r>
              <a:rPr lang="en-US" sz="4800" dirty="0">
                <a:solidFill>
                  <a:schemeClr val="tx2"/>
                </a:solidFill>
                <a:latin typeface="+mj-lt"/>
                <a:ea typeface="Lato" charset="0"/>
                <a:cs typeface="Lato" charset="0"/>
              </a:rPr>
              <a:t>Hands-on example</a:t>
            </a:r>
            <a:endParaRPr lang="id-ID" sz="4800" dirty="0">
              <a:solidFill>
                <a:schemeClr val="tx2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51F47-B75B-134A-9411-96E1617A7A7D}"/>
              </a:ext>
            </a:extLst>
          </p:cNvPr>
          <p:cNvSpPr/>
          <p:nvPr/>
        </p:nvSpPr>
        <p:spPr>
          <a:xfrm>
            <a:off x="11412395" y="2475685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06EA6-3613-C54D-A63E-0B90E9AE7AFC}"/>
              </a:ext>
            </a:extLst>
          </p:cNvPr>
          <p:cNvSpPr/>
          <p:nvPr/>
        </p:nvSpPr>
        <p:spPr>
          <a:xfrm>
            <a:off x="1560161" y="3424375"/>
            <a:ext cx="8506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UCI</a:t>
            </a:r>
            <a:r>
              <a:rPr lang="en-US" sz="4800" dirty="0"/>
              <a:t> Machine Learning Repository</a:t>
            </a:r>
          </a:p>
        </p:txBody>
      </p:sp>
      <p:pic>
        <p:nvPicPr>
          <p:cNvPr id="24580" name="Picture 4" descr="Related image">
            <a:extLst>
              <a:ext uri="{FF2B5EF4-FFF2-40B4-BE49-F238E27FC236}">
                <a16:creationId xmlns:a16="http://schemas.microsoft.com/office/drawing/2014/main" id="{9A0E081B-1006-334E-A075-6241CF4A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73" y="5211473"/>
            <a:ext cx="10171992" cy="57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E927C89-1291-7240-805D-A174292A3BBB}"/>
              </a:ext>
            </a:extLst>
          </p:cNvPr>
          <p:cNvGrpSpPr/>
          <p:nvPr/>
        </p:nvGrpSpPr>
        <p:grpSpPr>
          <a:xfrm>
            <a:off x="16438219" y="3737969"/>
            <a:ext cx="6971460" cy="5234235"/>
            <a:chOff x="14208124" y="4246879"/>
            <a:chExt cx="9871075" cy="7411293"/>
          </a:xfrm>
        </p:grpSpPr>
        <p:pic>
          <p:nvPicPr>
            <p:cNvPr id="24584" name="Picture 8" descr="Related image">
              <a:extLst>
                <a:ext uri="{FF2B5EF4-FFF2-40B4-BE49-F238E27FC236}">
                  <a16:creationId xmlns:a16="http://schemas.microsoft.com/office/drawing/2014/main" id="{C529F9FB-8771-4745-A199-719C7B233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8124" y="4246879"/>
              <a:ext cx="9871075" cy="741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8F3B27-8746-DE41-98C4-0B05AA57EE89}"/>
                </a:ext>
              </a:extLst>
            </p:cNvPr>
            <p:cNvSpPr/>
            <p:nvPr/>
          </p:nvSpPr>
          <p:spPr>
            <a:xfrm>
              <a:off x="17007840" y="4712709"/>
              <a:ext cx="4450080" cy="865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DDD6A7-8F09-B042-AA22-80F1EA0A0AD8}"/>
                </a:ext>
              </a:extLst>
            </p:cNvPr>
            <p:cNvSpPr/>
            <p:nvPr/>
          </p:nvSpPr>
          <p:spPr>
            <a:xfrm>
              <a:off x="14226909" y="9873623"/>
              <a:ext cx="9852289" cy="178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49E5846-3802-2F48-B2DB-A2B724227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184" y="4501484"/>
            <a:ext cx="10339402" cy="76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2">
      <a:dk1>
        <a:srgbClr val="051D41"/>
      </a:dk1>
      <a:lt1>
        <a:sysClr val="window" lastClr="FFFFFF"/>
      </a:lt1>
      <a:dk2>
        <a:srgbClr val="051D41"/>
      </a:dk2>
      <a:lt2>
        <a:srgbClr val="FFFFFF"/>
      </a:lt2>
      <a:accent1>
        <a:srgbClr val="051D41"/>
      </a:accent1>
      <a:accent2>
        <a:srgbClr val="AC2131"/>
      </a:accent2>
      <a:accent3>
        <a:srgbClr val="9D9D9D"/>
      </a:accent3>
      <a:accent4>
        <a:srgbClr val="374A67"/>
      </a:accent4>
      <a:accent5>
        <a:srgbClr val="BD4D5A"/>
      </a:accent5>
      <a:accent6>
        <a:srgbClr val="B1B1B1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3">
    <a:dk1>
      <a:srgbClr val="000000"/>
    </a:dk1>
    <a:lt1>
      <a:srgbClr val="FFFFFF"/>
    </a:lt1>
    <a:dk2>
      <a:srgbClr val="BFB6AD"/>
    </a:dk2>
    <a:lt2>
      <a:srgbClr val="D3CEC7"/>
    </a:lt2>
    <a:accent1>
      <a:srgbClr val="005496"/>
    </a:accent1>
    <a:accent2>
      <a:srgbClr val="19A3DD"/>
    </a:accent2>
    <a:accent3>
      <a:srgbClr val="BFB6AD"/>
    </a:accent3>
    <a:accent4>
      <a:srgbClr val="00A3A6"/>
    </a:accent4>
    <a:accent5>
      <a:srgbClr val="647A84"/>
    </a:accent5>
    <a:accent6>
      <a:srgbClr val="00A94F"/>
    </a:accent6>
    <a:hlink>
      <a:srgbClr val="005496"/>
    </a:hlink>
    <a:folHlink>
      <a:srgbClr val="7A1D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22890</TotalTime>
  <Words>457</Words>
  <Application>Microsoft Macintosh PowerPoint</Application>
  <PresentationFormat>Custom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Lato Light</vt:lpstr>
      <vt:lpstr>Raleway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Verscheure  Olivier</cp:lastModifiedBy>
  <cp:revision>2191</cp:revision>
  <dcterms:created xsi:type="dcterms:W3CDTF">2014-11-12T21:47:38Z</dcterms:created>
  <dcterms:modified xsi:type="dcterms:W3CDTF">2025-10-27T10:53:47Z</dcterms:modified>
</cp:coreProperties>
</file>