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4EBB5-EAE1-453C-A170-DDC2267CD30E}" v="141" dt="2025-12-11T14:40:11.5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4" Type="http://schemas.openxmlformats.org/officeDocument/2006/relationships/audio" Target="../media/media5.wav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15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14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slideLayout" Target="../slideLayouts/slideLayout7.xml"/><Relationship Id="rId5" Type="http://schemas.microsoft.com/office/2007/relationships/media" Target="../media/media9.wav"/><Relationship Id="rId10" Type="http://schemas.openxmlformats.org/officeDocument/2006/relationships/audio" Target="../media/media11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3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5" Type="http://schemas.microsoft.com/office/2007/relationships/media" Target="../media/media14.wav"/><Relationship Id="rId10" Type="http://schemas.openxmlformats.org/officeDocument/2006/relationships/image" Target="../media/image19.png"/><Relationship Id="rId4" Type="http://schemas.openxmlformats.org/officeDocument/2006/relationships/audio" Target="../media/media13.wav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3"/>
          <p:cNvSpPr txBox="1"/>
          <p:nvPr/>
        </p:nvSpPr>
        <p:spPr>
          <a:xfrm>
            <a:off x="2580902" y="4597288"/>
            <a:ext cx="13126196" cy="1090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8500"/>
              </a:lnSpc>
              <a:defRPr sz="6000" b="1" spc="91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sz="7200" dirty="0">
                <a:latin typeface="Arial"/>
              </a:rPr>
              <a:t>Neural TTS </a:t>
            </a:r>
            <a:r>
              <a:rPr sz="7200" dirty="0">
                <a:latin typeface="Arial"/>
                <a:cs typeface="Arial"/>
              </a:rPr>
              <a:t>Overview</a:t>
            </a:r>
            <a:endParaRPr lang="en-US" sz="7200">
              <a:latin typeface="Arial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4"/>
          <p:cNvSpPr txBox="1"/>
          <p:nvPr/>
        </p:nvSpPr>
        <p:spPr>
          <a:xfrm>
            <a:off x="3000894" y="650873"/>
            <a:ext cx="12286212" cy="1348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Neural embeddings as Intermediate Representations</a:t>
            </a:r>
            <a:endParaRPr lang="en-US" dirty="0">
              <a:latin typeface="Arial"/>
            </a:endParaRPr>
          </a:p>
        </p:txBody>
      </p:sp>
      <p:sp>
        <p:nvSpPr>
          <p:cNvPr id="132" name="TextBox 5"/>
          <p:cNvSpPr txBox="1"/>
          <p:nvPr/>
        </p:nvSpPr>
        <p:spPr>
          <a:xfrm>
            <a:off x="654391" y="3115629"/>
            <a:ext cx="8989609" cy="4484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Recently, two-stage models that use features from Speech Foundation Models (aka Self-Supervised Learning models) as intermediate representations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They enjoy the flexibility of two-stage models, while not suffering from limitations due to handcrafted intermediate representations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Speech foundation model embeddings have very interesting properties which enable new use cases and possibilities</a:t>
            </a:r>
          </a:p>
        </p:txBody>
      </p:sp>
      <p:pic>
        <p:nvPicPr>
          <p:cNvPr id="133" name="hubert.png" descr="hub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444" y="2292350"/>
            <a:ext cx="6350002" cy="57023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06EEBE-5C34-8408-B169-EB382D42AFEB}"/>
              </a:ext>
            </a:extLst>
          </p:cNvPr>
          <p:cNvSpPr txBox="1"/>
          <p:nvPr/>
        </p:nvSpPr>
        <p:spPr>
          <a:xfrm>
            <a:off x="407989" y="9315539"/>
            <a:ext cx="1748117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ea typeface="+mn-lt"/>
                <a:cs typeface="+mn-lt"/>
              </a:rPr>
              <a:t>Hsu, Wei-Ning, et al. "Hubert: Self-supervised speech representation learning by masked prediction of hidden units." IEEE/ACM transactions on audio, speech, and language processing 29 (2021): 3451-3460.</a:t>
            </a:r>
            <a:endParaRPr lang="en-US" sz="2000" dirty="0">
              <a:latin typeface="Arial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Example: </a:t>
            </a:r>
            <a:r>
              <a:rPr err="1">
                <a:latin typeface="Arial"/>
              </a:rPr>
              <a:t>kNN</a:t>
            </a:r>
            <a:r>
              <a:rPr dirty="0">
                <a:latin typeface="Arial"/>
              </a:rPr>
              <a:t>-VC</a:t>
            </a:r>
            <a:endParaRPr lang="en-US" dirty="0">
              <a:latin typeface="Arial"/>
            </a:endParaRPr>
          </a:p>
        </p:txBody>
      </p:sp>
      <p:sp>
        <p:nvSpPr>
          <p:cNvPr id="136" name="TextBox 5"/>
          <p:cNvSpPr txBox="1"/>
          <p:nvPr/>
        </p:nvSpPr>
        <p:spPr>
          <a:xfrm>
            <a:off x="503207" y="3115629"/>
            <a:ext cx="8989608" cy="405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SSL models such as Wav2Vec2, </a:t>
            </a:r>
            <a:r>
              <a:rPr err="1">
                <a:latin typeface="Arial"/>
              </a:rPr>
              <a:t>HuBERT</a:t>
            </a:r>
            <a:r>
              <a:rPr dirty="0">
                <a:latin typeface="Arial"/>
              </a:rPr>
              <a:t>, </a:t>
            </a:r>
            <a:r>
              <a:rPr err="1">
                <a:latin typeface="Arial"/>
              </a:rPr>
              <a:t>WavLM</a:t>
            </a:r>
            <a:r>
              <a:rPr dirty="0">
                <a:latin typeface="Arial"/>
              </a:rPr>
              <a:t>, encode speech into a sequence of frames, each corresponding to a window of 25ms of speech, with a 20ms hop between windows.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Property: frames are linearly close if they contain similar phonetic, linguistic information, even if they are spoken by very different voices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This enables very simple Voice Conversion: </a:t>
            </a:r>
            <a:r>
              <a:rPr err="1">
                <a:latin typeface="Arial"/>
              </a:rPr>
              <a:t>kNN</a:t>
            </a:r>
            <a:r>
              <a:rPr dirty="0">
                <a:latin typeface="Arial"/>
              </a:rPr>
              <a:t>-VC</a:t>
            </a:r>
          </a:p>
        </p:txBody>
      </p:sp>
      <p:pic>
        <p:nvPicPr>
          <p:cNvPr id="137" name="knn-vc.png" descr="knn-vc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7507" y="3516712"/>
            <a:ext cx="8518454" cy="3253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vits-ddc" descr="vits-ddc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7168" y="846926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knn_result" descr="knn_result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97195" y="8437581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freeman" descr="mfreeman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1017" y="8405900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5"/>
          <p:cNvSpPr txBox="1"/>
          <p:nvPr/>
        </p:nvSpPr>
        <p:spPr>
          <a:xfrm>
            <a:off x="747988" y="7541611"/>
            <a:ext cx="2095345" cy="8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Source (VITS)</a:t>
            </a:r>
          </a:p>
        </p:txBody>
      </p:sp>
      <p:sp>
        <p:nvSpPr>
          <p:cNvPr id="142" name="TextBox 5"/>
          <p:cNvSpPr txBox="1"/>
          <p:nvPr/>
        </p:nvSpPr>
        <p:spPr>
          <a:xfrm>
            <a:off x="3565564" y="7541611"/>
            <a:ext cx="2962605" cy="80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Reference speaker</a:t>
            </a:r>
          </a:p>
        </p:txBody>
      </p:sp>
      <p:sp>
        <p:nvSpPr>
          <p:cNvPr id="143" name="TextBox 6"/>
          <p:cNvSpPr txBox="1"/>
          <p:nvPr/>
        </p:nvSpPr>
        <p:spPr>
          <a:xfrm>
            <a:off x="7250398" y="7541611"/>
            <a:ext cx="3019249" cy="39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Converted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1C566-137E-E55A-E93E-8A985B394CE2}"/>
              </a:ext>
            </a:extLst>
          </p:cNvPr>
          <p:cNvSpPr txBox="1"/>
          <p:nvPr/>
        </p:nvSpPr>
        <p:spPr>
          <a:xfrm>
            <a:off x="407989" y="9565570"/>
            <a:ext cx="17481176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ea typeface="+mn-lt"/>
                <a:cs typeface="+mn-lt"/>
              </a:rPr>
              <a:t>Baas, Matthew, Benjamin van Niekerk, and Herman Kamper. "Voice conversion with just nearest neighbors." </a:t>
            </a:r>
            <a:r>
              <a:rPr lang="en-US" sz="2000" err="1">
                <a:latin typeface="Arial"/>
                <a:ea typeface="+mn-lt"/>
                <a:cs typeface="+mn-lt"/>
              </a:rPr>
              <a:t>arXiv</a:t>
            </a:r>
            <a:r>
              <a:rPr lang="en-US" sz="2000" dirty="0">
                <a:latin typeface="Arial"/>
                <a:ea typeface="+mn-lt"/>
                <a:cs typeface="+mn-lt"/>
              </a:rPr>
              <a:t> preprint arXiv:2305.18975 (2023).</a:t>
            </a:r>
            <a:endParaRPr lang="en-US" sz="2000" dirty="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14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err="1">
                <a:latin typeface="Arial"/>
              </a:rPr>
              <a:t>kNN</a:t>
            </a:r>
            <a:r>
              <a:rPr dirty="0">
                <a:latin typeface="Arial"/>
              </a:rPr>
              <a:t>-TTS</a:t>
            </a:r>
            <a:endParaRPr lang="en-US" dirty="0">
              <a:latin typeface="Arial"/>
            </a:endParaRPr>
          </a:p>
        </p:txBody>
      </p:sp>
      <p:sp>
        <p:nvSpPr>
          <p:cNvPr id="146" name="TextBox 5"/>
          <p:cNvSpPr txBox="1"/>
          <p:nvPr/>
        </p:nvSpPr>
        <p:spPr>
          <a:xfrm>
            <a:off x="174485" y="3115629"/>
            <a:ext cx="8989607" cy="405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Can extend the same idea to TTS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Two-stage framework which uses SSL embeddings as intermediate representations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Using SSL features + </a:t>
            </a:r>
            <a:r>
              <a:rPr err="1">
                <a:latin typeface="Arial"/>
              </a:rPr>
              <a:t>kNN</a:t>
            </a:r>
            <a:r>
              <a:rPr dirty="0">
                <a:latin typeface="Arial"/>
              </a:rPr>
              <a:t> enables simple zero-shot multi-speaker TTS with no need for speaker embeddings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Can also linearly interpolate between features to achieve Voice Morphing </a:t>
            </a:r>
          </a:p>
        </p:txBody>
      </p:sp>
      <p:pic>
        <p:nvPicPr>
          <p:cNvPr id="147" name="Screenshot 2024-11-27 at 4.55.55 PM.png" descr="Screenshot 2024-11-27 at 4.55.55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5418" y="5999990"/>
            <a:ext cx="5946463" cy="7097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5"/>
          <p:cNvSpPr txBox="1"/>
          <p:nvPr/>
        </p:nvSpPr>
        <p:spPr>
          <a:xfrm>
            <a:off x="521094" y="7453723"/>
            <a:ext cx="2095346" cy="3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λ = 0</a:t>
            </a:r>
          </a:p>
        </p:txBody>
      </p:sp>
      <p:sp>
        <p:nvSpPr>
          <p:cNvPr id="149" name="TextBox 5"/>
          <p:cNvSpPr txBox="1"/>
          <p:nvPr/>
        </p:nvSpPr>
        <p:spPr>
          <a:xfrm>
            <a:off x="3523388" y="7453723"/>
            <a:ext cx="2095346" cy="3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λ = 0.25</a:t>
            </a:r>
          </a:p>
        </p:txBody>
      </p:sp>
      <p:sp>
        <p:nvSpPr>
          <p:cNvPr id="150" name="TextBox 5"/>
          <p:cNvSpPr txBox="1"/>
          <p:nvPr/>
        </p:nvSpPr>
        <p:spPr>
          <a:xfrm>
            <a:off x="6391738" y="7453723"/>
            <a:ext cx="2095346" cy="3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λ = 0.5</a:t>
            </a:r>
          </a:p>
        </p:txBody>
      </p:sp>
      <p:sp>
        <p:nvSpPr>
          <p:cNvPr id="151" name="TextBox 5"/>
          <p:cNvSpPr txBox="1"/>
          <p:nvPr/>
        </p:nvSpPr>
        <p:spPr>
          <a:xfrm>
            <a:off x="9394033" y="7453723"/>
            <a:ext cx="2095346" cy="3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λ = 0.75</a:t>
            </a:r>
          </a:p>
        </p:txBody>
      </p:sp>
      <p:sp>
        <p:nvSpPr>
          <p:cNvPr id="152" name="TextBox 5"/>
          <p:cNvSpPr txBox="1"/>
          <p:nvPr/>
        </p:nvSpPr>
        <p:spPr>
          <a:xfrm>
            <a:off x="12378469" y="7453723"/>
            <a:ext cx="2095346" cy="39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248286" algn="ctr"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t>λ = 1</a:t>
            </a:r>
          </a:p>
        </p:txBody>
      </p:sp>
      <p:pic>
        <p:nvPicPr>
          <p:cNvPr id="153" name="glowtts_ssl_7729_rate100.wav" descr="glowtts_ssl_7729_rate100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68142" y="803826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lowtts_ssl_7729_rate75.wav" descr="glowtts_ssl_7729_rate75.wav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76355" y="8049822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glowtts_ssl_7729_rate50.wav" descr="glowtts_ssl_7729_rate50.wav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169358" y="809167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lowtts_ssl_7729_rate25.wav" descr="glowtts_ssl_7729_rate25.wav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01361" y="8063489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lowtts_ssl_7729_rate0.wav" descr="glowtts_ssl_7729_rate0.wav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2229" y="8104985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unknown.png" descr="unknow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8566" y="2677650"/>
            <a:ext cx="9615656" cy="312696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FA8B9-C0A0-D823-3781-4BC28F4D47DD}"/>
              </a:ext>
            </a:extLst>
          </p:cNvPr>
          <p:cNvSpPr txBox="1"/>
          <p:nvPr/>
        </p:nvSpPr>
        <p:spPr>
          <a:xfrm>
            <a:off x="407989" y="9476273"/>
            <a:ext cx="1748117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ea typeface="+mn-lt"/>
                <a:cs typeface="+mn-lt"/>
              </a:rPr>
              <a:t>El Hajal, Karl, et al. "kNN retrieval for simple and effective zero-shot multi-speaker text-to-speech." Proceedings of the 2025 Conference of the Nations of the Americas Chapter of the Association for Computational Linguistics: Human Language Technologies (Volume 2: Short Papers). 2025.</a:t>
            </a:r>
            <a:endParaRPr lang="en-US" sz="200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53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  <p:audio>
              <p:cMediaNode vol="100000">
                <p:cTn id="4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  <p:audio>
              <p:cMediaNode vol="100000">
                <p:cTn id="5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  <p:audio>
              <p:cMediaNode vol="100000">
                <p:cTn id="6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54B0B-589A-977E-B9C8-7CE0379BE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4">
            <a:extLst>
              <a:ext uri="{FF2B5EF4-FFF2-40B4-BE49-F238E27FC236}">
                <a16:creationId xmlns:a16="http://schemas.microsoft.com/office/drawing/2014/main" id="{4C98FC0D-B7D5-F6B7-1757-345036E9ABED}"/>
              </a:ext>
            </a:extLst>
          </p:cNvPr>
          <p:cNvSpPr txBox="1"/>
          <p:nvPr/>
        </p:nvSpPr>
        <p:spPr>
          <a:xfrm>
            <a:off x="3000894" y="561576"/>
            <a:ext cx="12286212" cy="65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lang="en-US" dirty="0" err="1">
                <a:latin typeface="Arial"/>
              </a:rPr>
              <a:t>RnV</a:t>
            </a:r>
            <a:r>
              <a:rPr lang="en-US" dirty="0">
                <a:latin typeface="Arial"/>
              </a:rPr>
              <a:t>: Rhythm and Voice Conversion</a:t>
            </a:r>
            <a:endParaRPr lang="en-US" dirty="0"/>
          </a:p>
        </p:txBody>
      </p:sp>
      <p:pic>
        <p:nvPicPr>
          <p:cNvPr id="2" name="Picture 1" descr="A diagram of a graph&#10;&#10;AI-generated content may be incorrect.">
            <a:extLst>
              <a:ext uri="{FF2B5EF4-FFF2-40B4-BE49-F238E27FC236}">
                <a16:creationId xmlns:a16="http://schemas.microsoft.com/office/drawing/2014/main" id="{74CA072F-4624-9D37-BC02-AC6EE2546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477" y="1640309"/>
            <a:ext cx="15477095" cy="4622541"/>
          </a:xfrm>
          <a:prstGeom prst="rect">
            <a:avLst/>
          </a:prstGeom>
        </p:spPr>
      </p:pic>
      <p:pic>
        <p:nvPicPr>
          <p:cNvPr id="4" name="Picture 3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4F3757F4-82B8-3D2E-4EED-3072256E614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-64" b="10602"/>
          <a:stretch>
            <a:fillRect/>
          </a:stretch>
        </p:blipFill>
        <p:spPr>
          <a:xfrm>
            <a:off x="2143720" y="7355681"/>
            <a:ext cx="13991635" cy="1600843"/>
          </a:xfrm>
          <a:prstGeom prst="rect">
            <a:avLst/>
          </a:prstGeom>
        </p:spPr>
      </p:pic>
      <p:pic>
        <p:nvPicPr>
          <p:cNvPr id="5" name="source_ua_f02_to_lj (5)">
            <a:hlinkClick r:id="" action="ppaction://media"/>
            <a:extLst>
              <a:ext uri="{FF2B5EF4-FFF2-40B4-BE49-F238E27FC236}">
                <a16:creationId xmlns:a16="http://schemas.microsoft.com/office/drawing/2014/main" id="{84819AD0-8C3A-2976-BE07-3297760B5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6774" y="6260400"/>
            <a:ext cx="730250" cy="730250"/>
          </a:xfrm>
          <a:prstGeom prst="rect">
            <a:avLst/>
          </a:prstGeom>
        </p:spPr>
      </p:pic>
      <p:pic>
        <p:nvPicPr>
          <p:cNvPr id="6" name="rhythm_converted_ua_f02_to_lj (3)">
            <a:hlinkClick r:id="" action="ppaction://media"/>
            <a:extLst>
              <a:ext uri="{FF2B5EF4-FFF2-40B4-BE49-F238E27FC236}">
                <a16:creationId xmlns:a16="http://schemas.microsoft.com/office/drawing/2014/main" id="{B42AC86B-3D05-2032-A684-29158314D2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4206" y="6260400"/>
            <a:ext cx="730250" cy="730250"/>
          </a:xfrm>
          <a:prstGeom prst="rect">
            <a:avLst/>
          </a:prstGeom>
        </p:spPr>
      </p:pic>
      <p:pic>
        <p:nvPicPr>
          <p:cNvPr id="7" name="converted_ua_f02_to_lj (4)">
            <a:hlinkClick r:id="" action="ppaction://media"/>
            <a:extLst>
              <a:ext uri="{FF2B5EF4-FFF2-40B4-BE49-F238E27FC236}">
                <a16:creationId xmlns:a16="http://schemas.microsoft.com/office/drawing/2014/main" id="{E1D30F5B-8050-E63C-042B-1D38162A25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33519" y="6260400"/>
            <a:ext cx="730250" cy="73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E850A-56F0-54BE-5C82-CEBBBC9141BC}"/>
              </a:ext>
            </a:extLst>
          </p:cNvPr>
          <p:cNvSpPr txBox="1"/>
          <p:nvPr/>
        </p:nvSpPr>
        <p:spPr>
          <a:xfrm>
            <a:off x="407989" y="9476273"/>
            <a:ext cx="1748117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ea typeface="+mn-lt"/>
                <a:cs typeface="+mn-lt"/>
              </a:rPr>
              <a:t>El </a:t>
            </a:r>
            <a:r>
              <a:rPr lang="en-US" sz="2000" err="1">
                <a:latin typeface="Arial"/>
                <a:ea typeface="+mn-lt"/>
                <a:cs typeface="+mn-lt"/>
              </a:rPr>
              <a:t>Hajal</a:t>
            </a:r>
            <a:r>
              <a:rPr lang="en-US" sz="2000" dirty="0">
                <a:latin typeface="Arial"/>
                <a:ea typeface="+mn-lt"/>
                <a:cs typeface="+mn-lt"/>
              </a:rPr>
              <a:t>, K., Hermann, E., Hovsepyan, S., Doss, M.M. (2025) Unsupervised Rhythm and Voice Conversion to Improve ASR on Dysarthric Speech. Proc. </a:t>
            </a:r>
            <a:r>
              <a:rPr lang="en-US" sz="2000" err="1">
                <a:latin typeface="Arial"/>
                <a:ea typeface="+mn-lt"/>
                <a:cs typeface="+mn-lt"/>
              </a:rPr>
              <a:t>Interspeech</a:t>
            </a:r>
            <a:r>
              <a:rPr lang="en-US" sz="2000" dirty="0">
                <a:latin typeface="Arial"/>
                <a:ea typeface="+mn-lt"/>
                <a:cs typeface="+mn-lt"/>
              </a:rPr>
              <a:t> 2025, 2760-2764, </a:t>
            </a:r>
            <a:r>
              <a:rPr lang="en-US" sz="2000" err="1">
                <a:latin typeface="Arial"/>
                <a:ea typeface="+mn-lt"/>
                <a:cs typeface="+mn-lt"/>
              </a:rPr>
              <a:t>doi</a:t>
            </a:r>
            <a:r>
              <a:rPr lang="en-US" sz="2000" dirty="0">
                <a:latin typeface="Arial"/>
                <a:ea typeface="+mn-lt"/>
                <a:cs typeface="+mn-lt"/>
              </a:rPr>
              <a:t>: 10.21437/Interspeech.2025-2069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4303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BA5C-BD85-DFFE-4959-25E8141F9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4">
            <a:extLst>
              <a:ext uri="{FF2B5EF4-FFF2-40B4-BE49-F238E27FC236}">
                <a16:creationId xmlns:a16="http://schemas.microsoft.com/office/drawing/2014/main" id="{452CE607-2AA3-4DE5-E84C-8C71D3B31856}"/>
              </a:ext>
            </a:extLst>
          </p:cNvPr>
          <p:cNvSpPr txBox="1"/>
          <p:nvPr/>
        </p:nvSpPr>
        <p:spPr>
          <a:xfrm>
            <a:off x="3000894" y="561576"/>
            <a:ext cx="12286212" cy="657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lang="en-US" dirty="0" err="1">
                <a:latin typeface="Arial"/>
              </a:rPr>
              <a:t>RnV</a:t>
            </a:r>
            <a:r>
              <a:rPr lang="en-US" dirty="0">
                <a:latin typeface="Arial"/>
              </a:rPr>
              <a:t>: Rhythm and Voice Conversion</a:t>
            </a:r>
            <a:endParaRPr lang="en-US" dirty="0"/>
          </a:p>
        </p:txBody>
      </p:sp>
      <p:pic>
        <p:nvPicPr>
          <p:cNvPr id="3" name="Picture 2" descr="Output image">
            <a:extLst>
              <a:ext uri="{FF2B5EF4-FFF2-40B4-BE49-F238E27FC236}">
                <a16:creationId xmlns:a16="http://schemas.microsoft.com/office/drawing/2014/main" id="{6158736E-B406-3E68-B108-6D2CF593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4" r="-122" b="1557"/>
          <a:stretch>
            <a:fillRect/>
          </a:stretch>
        </p:blipFill>
        <p:spPr>
          <a:xfrm>
            <a:off x="13395" y="1905001"/>
            <a:ext cx="18270158" cy="7343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0DE458-9F12-7208-040F-EF49FEAA3E1A}"/>
              </a:ext>
            </a:extLst>
          </p:cNvPr>
          <p:cNvSpPr txBox="1"/>
          <p:nvPr/>
        </p:nvSpPr>
        <p:spPr>
          <a:xfrm>
            <a:off x="407989" y="9476273"/>
            <a:ext cx="17481176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ea typeface="+mn-lt"/>
                <a:cs typeface="+mn-lt"/>
              </a:rPr>
              <a:t>El </a:t>
            </a:r>
            <a:r>
              <a:rPr lang="en-US" sz="2000" err="1">
                <a:latin typeface="Arial"/>
                <a:ea typeface="+mn-lt"/>
                <a:cs typeface="+mn-lt"/>
              </a:rPr>
              <a:t>Hajal</a:t>
            </a:r>
            <a:r>
              <a:rPr lang="en-US" sz="2000" dirty="0">
                <a:latin typeface="Arial"/>
                <a:ea typeface="+mn-lt"/>
                <a:cs typeface="+mn-lt"/>
              </a:rPr>
              <a:t>, K., Hermann, E., Hovsepyan, S., Doss, M.M. (2025) Unsupervised Rhythm and Voice Conversion to Improve ASR on Dysarthric Speech. Proc. </a:t>
            </a:r>
            <a:r>
              <a:rPr lang="en-US" sz="2000" err="1">
                <a:latin typeface="Arial"/>
                <a:ea typeface="+mn-lt"/>
                <a:cs typeface="+mn-lt"/>
              </a:rPr>
              <a:t>Interspeech</a:t>
            </a:r>
            <a:r>
              <a:rPr lang="en-US" sz="2000" dirty="0">
                <a:latin typeface="Arial"/>
                <a:ea typeface="+mn-lt"/>
                <a:cs typeface="+mn-lt"/>
              </a:rPr>
              <a:t> 2025, 2760-2764, </a:t>
            </a:r>
            <a:r>
              <a:rPr lang="en-US" sz="2000" err="1">
                <a:latin typeface="Arial"/>
                <a:ea typeface="+mn-lt"/>
                <a:cs typeface="+mn-lt"/>
              </a:rPr>
              <a:t>doi</a:t>
            </a:r>
            <a:r>
              <a:rPr lang="en-US" sz="2000" dirty="0">
                <a:latin typeface="Arial"/>
                <a:ea typeface="+mn-lt"/>
                <a:cs typeface="+mn-lt"/>
              </a:rPr>
              <a:t>: 10.21437/Interspeech.2025-2069</a:t>
            </a: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7482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Back to Concatenative Synthesis?</a:t>
            </a:r>
            <a:endParaRPr lang="en-US" dirty="0">
              <a:latin typeface="Arial"/>
            </a:endParaRPr>
          </a:p>
        </p:txBody>
      </p:sp>
      <p:sp>
        <p:nvSpPr>
          <p:cNvPr id="161" name="TextBox 5"/>
          <p:cNvSpPr txBox="1"/>
          <p:nvPr/>
        </p:nvSpPr>
        <p:spPr>
          <a:xfrm>
            <a:off x="126963" y="2149356"/>
            <a:ext cx="8400380" cy="730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b="1" dirty="0">
                <a:latin typeface="Arial"/>
              </a:rPr>
              <a:t>Concatenative synthesis</a:t>
            </a:r>
            <a:r>
              <a:rPr dirty="0">
                <a:latin typeface="Arial"/>
              </a:rPr>
              <a:t> could produce natural-sounding speech.</a:t>
            </a:r>
            <a:endParaRPr lang="en-US"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b="1" dirty="0">
                <a:latin typeface="Arial"/>
              </a:rPr>
              <a:t>Limitation:</a:t>
            </a:r>
            <a:r>
              <a:rPr dirty="0">
                <a:latin typeface="Arial"/>
              </a:rPr>
              <a:t> Systems were hard to modify, or update.</a:t>
            </a:r>
            <a:r>
              <a:rPr b="1" dirty="0">
                <a:latin typeface="Arial"/>
              </a:rPr>
              <a:t> </a:t>
            </a:r>
            <a:r>
              <a:rPr dirty="0">
                <a:latin typeface="Arial"/>
              </a:rPr>
              <a:t>Units were fixed recordings, so changing prosody, emotion, or style was difficult.</a:t>
            </a: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b="1" dirty="0">
                <a:latin typeface="Arial"/>
              </a:rPr>
              <a:t>Statistical methods </a:t>
            </a:r>
            <a:r>
              <a:rPr dirty="0">
                <a:latin typeface="Arial"/>
              </a:rPr>
              <a:t>emerged to address these limitations, starting with HMM-based synthesis.</a:t>
            </a:r>
            <a:endParaRPr b="1"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b="1"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b="1" dirty="0">
                <a:latin typeface="Arial"/>
              </a:rPr>
              <a:t>SSL-based representations</a:t>
            </a:r>
            <a:r>
              <a:rPr dirty="0">
                <a:latin typeface="Arial"/>
              </a:rPr>
              <a:t> have shown strong properties for voice modification and re-synthesis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They can re-enable concatenative-style methods, but now with 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- More flexible modification of prosody, speaker identity, and style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- Higher quality synthesis</a:t>
            </a:r>
          </a:p>
        </p:txBody>
      </p:sp>
      <p:pic>
        <p:nvPicPr>
          <p:cNvPr id="162" name="unknown.png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54" y="3580017"/>
            <a:ext cx="9615656" cy="312696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>
            <a:off x="10976621" y="6123370"/>
            <a:ext cx="447558" cy="107376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4" name="Can be implemented using Concatenative methods  —&gt;  Neural Zero-shot TTS with no training required!"/>
          <p:cNvSpPr txBox="1"/>
          <p:nvPr/>
        </p:nvSpPr>
        <p:spPr>
          <a:xfrm>
            <a:off x="10230108" y="7364557"/>
            <a:ext cx="6373735" cy="738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300" b="1"/>
            </a:pPr>
            <a:r>
              <a:t>Can be implemented using Concatenative methods </a:t>
            </a:r>
            <a:br/>
            <a:r>
              <a:t>—&gt;  Neural Zero-shot TTS with no training required!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Future</a:t>
            </a:r>
            <a:endParaRPr lang="en-US" dirty="0">
              <a:latin typeface="Arial"/>
            </a:endParaRPr>
          </a:p>
        </p:txBody>
      </p:sp>
      <p:sp>
        <p:nvSpPr>
          <p:cNvPr id="167" name="TextBox 5"/>
          <p:cNvSpPr txBox="1"/>
          <p:nvPr/>
        </p:nvSpPr>
        <p:spPr>
          <a:xfrm>
            <a:off x="530696" y="2059244"/>
            <a:ext cx="17598570" cy="608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Neural TTS models have reached a naturalness level comparable to human speech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However, it is still challenging to generate highly expressive speech (e.g. sports commentator)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Defining and generating the subtle nuances of human expressiveness is difficult, making it challenging to guide models in a practical and versatile manner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Many approaches are being explored, such as using text prompts to specify the desired speech style or tone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Seamless context-switching between different languages is another use case that is still challenging</a:t>
            </a: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Example: ChatGPT Advanced Voice</a:t>
            </a:r>
          </a:p>
        </p:txBody>
      </p:sp>
      <p:pic>
        <p:nvPicPr>
          <p:cNvPr id="168" name="chatgpt_advanced_voice_football_commentator.mp4" descr="chatgpt_advanced_voice_football_commentator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5154" y="6547267"/>
            <a:ext cx="6349653" cy="3571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8"/>
          <p:cNvSpPr txBox="1"/>
          <p:nvPr/>
        </p:nvSpPr>
        <p:spPr>
          <a:xfrm>
            <a:off x="3927500" y="942974"/>
            <a:ext cx="10433000" cy="71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6100"/>
              </a:lnSpc>
              <a:defRPr sz="4300" b="1" spc="65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TTS Overview</a:t>
            </a:r>
            <a:endParaRPr lang="en-US" dirty="0">
              <a:latin typeface="Arial"/>
            </a:endParaRPr>
          </a:p>
        </p:txBody>
      </p:sp>
      <p:pic>
        <p:nvPicPr>
          <p:cNvPr id="9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7" y="4499822"/>
            <a:ext cx="17911029" cy="1287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Towards Neural TTS: </a:t>
            </a:r>
            <a:r>
              <a:rPr err="1">
                <a:latin typeface="Arial"/>
              </a:rPr>
              <a:t>WaveNet</a:t>
            </a:r>
            <a:endParaRPr lang="en-US" err="1">
              <a:latin typeface="Arial"/>
            </a:endParaRPr>
          </a:p>
        </p:txBody>
      </p:sp>
      <p:sp>
        <p:nvSpPr>
          <p:cNvPr id="100" name="TextBox 5"/>
          <p:cNvSpPr txBox="1"/>
          <p:nvPr/>
        </p:nvSpPr>
        <p:spPr>
          <a:xfrm>
            <a:off x="742247" y="2607629"/>
            <a:ext cx="9037571" cy="486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Introduced by DeepMind in 2016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Replaces the Acoustic Model and Vocoder</a:t>
            </a:r>
            <a:br>
              <a:rPr dirty="0">
                <a:latin typeface="Arial"/>
              </a:rPr>
            </a:b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Still needs to be connected to an independent, pre-trained Linguistic Model/Text Encoder 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—&gt; Not End-to-End</a:t>
            </a:r>
            <a:br>
              <a:rPr dirty="0">
                <a:latin typeface="Arial"/>
              </a:rPr>
            </a:b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Set a new standard for speech synthesis</a:t>
            </a:r>
            <a:br>
              <a:rPr dirty="0">
                <a:latin typeface="Arial"/>
              </a:rPr>
            </a:b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However, it was slow due to its auto-regressive, sample-level generation</a:t>
            </a:r>
          </a:p>
        </p:txBody>
      </p:sp>
      <p:pic>
        <p:nvPicPr>
          <p:cNvPr id="101" name="wavenet.gif" descr="wavenet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46322" y="3071758"/>
            <a:ext cx="8572372" cy="3940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us-english-wavenet-2" descr="us-english-wavenet-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60480" y="7822624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F5E37-DFEE-C5EF-937B-7027806A03F5}"/>
              </a:ext>
            </a:extLst>
          </p:cNvPr>
          <p:cNvSpPr txBox="1"/>
          <p:nvPr/>
        </p:nvSpPr>
        <p:spPr>
          <a:xfrm>
            <a:off x="478900" y="9660796"/>
            <a:ext cx="1732749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Oord, Aaron van den, et al. "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Wavenet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: A generative model for raw audio." </a:t>
            </a:r>
            <a:r>
              <a:rPr lang="en-US" sz="2000" i="1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arXiv</a:t>
            </a:r>
            <a:r>
              <a:rPr lang="en-US" sz="2000" i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 preprint arXiv:1609.03499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cs typeface="Arial"/>
              </a:rPr>
              <a:t> (2016).</a:t>
            </a:r>
            <a:endParaRPr lang="en-US" sz="200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Two-stage Models: </a:t>
            </a:r>
            <a:r>
              <a:rPr err="1">
                <a:latin typeface="Arial"/>
              </a:rPr>
              <a:t>Tacotron</a:t>
            </a:r>
            <a:endParaRPr lang="en-US" err="1">
              <a:latin typeface="Arial"/>
            </a:endParaRPr>
          </a:p>
        </p:txBody>
      </p:sp>
      <p:sp>
        <p:nvSpPr>
          <p:cNvPr id="105" name="TextBox 5"/>
          <p:cNvSpPr txBox="1"/>
          <p:nvPr/>
        </p:nvSpPr>
        <p:spPr>
          <a:xfrm>
            <a:off x="856547" y="2709229"/>
            <a:ext cx="8989609" cy="527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Introduced by Google in 2017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Sequence-to-sequence framework trained to 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generate Mel-spectrograms from input text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Text encoder and Acoustic model are trained end-to-end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However, the vocoder is still not trained as part of the framework: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- Uses Griffin-Lim, a Fourier transform based algorithm to reconstruct an audio waveform from a spectrogram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Concatenative systems still outperform it</a:t>
            </a:r>
          </a:p>
        </p:txBody>
      </p:sp>
      <p:pic>
        <p:nvPicPr>
          <p:cNvPr id="106" name="Screenshot 2024-11-26 at 11.13.18 PM.png" descr="Screenshot 2024-11-26 at 11.13.1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002" y="1848736"/>
            <a:ext cx="7239001" cy="428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Screenshot 2024-11-26 at 11.20.20 PM.png" descr="Screenshot 2024-11-26 at 11.20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612" y="6657988"/>
            <a:ext cx="5767779" cy="2012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tacotron_1-ddc" descr="tacotron_1-ddc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1350" y="868316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3CEFC7-25C1-6CCE-23A0-280313E2BDBD}"/>
              </a:ext>
            </a:extLst>
          </p:cNvPr>
          <p:cNvSpPr txBox="1"/>
          <p:nvPr/>
        </p:nvSpPr>
        <p:spPr>
          <a:xfrm>
            <a:off x="478900" y="9660796"/>
            <a:ext cx="1732749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Wang, Yuxuan, et al. "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Tacotron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: Towards end-to-end speech synthesis." 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arXiv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 preprint arXiv:1703.10135 (2017).</a:t>
            </a:r>
            <a:endParaRPr lang="en-US" sz="2000">
              <a:latin typeface="Arial"/>
              <a:ea typeface="+mn-lt"/>
              <a:cs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Two-stage Models: </a:t>
            </a:r>
            <a:r>
              <a:rPr err="1">
                <a:latin typeface="Arial"/>
              </a:rPr>
              <a:t>Tacotron</a:t>
            </a:r>
            <a:r>
              <a:rPr dirty="0">
                <a:latin typeface="Arial"/>
              </a:rPr>
              <a:t> 2</a:t>
            </a:r>
            <a:endParaRPr lang="en-US" dirty="0">
              <a:latin typeface="Arial"/>
            </a:endParaRPr>
          </a:p>
        </p:txBody>
      </p:sp>
      <p:sp>
        <p:nvSpPr>
          <p:cNvPr id="111" name="TextBox 5"/>
          <p:cNvSpPr txBox="1"/>
          <p:nvPr/>
        </p:nvSpPr>
        <p:spPr>
          <a:xfrm>
            <a:off x="666047" y="3522029"/>
            <a:ext cx="8989609" cy="283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Uses </a:t>
            </a:r>
            <a:r>
              <a:rPr err="1">
                <a:latin typeface="Arial"/>
              </a:rPr>
              <a:t>WaveNet</a:t>
            </a:r>
            <a:r>
              <a:rPr dirty="0">
                <a:latin typeface="Arial"/>
              </a:rPr>
              <a:t> as the vocoder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Achieved very natural results that surpass concatenative methods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Still not completely end-to-end as the </a:t>
            </a:r>
            <a:r>
              <a:rPr err="1">
                <a:latin typeface="Arial"/>
              </a:rPr>
              <a:t>WaveNet</a:t>
            </a:r>
            <a:r>
              <a:rPr dirty="0">
                <a:latin typeface="Arial"/>
              </a:rPr>
              <a:t> vocoder is pre-trained separately</a:t>
            </a:r>
          </a:p>
        </p:txBody>
      </p:sp>
      <p:pic>
        <p:nvPicPr>
          <p:cNvPr id="112" name="Screenshot 2024-11-26 at 11.24.37 PM.png" descr="Screenshot 2024-11-26 at 11.24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488" y="1785670"/>
            <a:ext cx="5123515" cy="438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Screenshot 2024-11-26 at 11.25.21 PM.png" descr="Screenshot 2024-11-26 at 11.25.2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7046" y="6634287"/>
            <a:ext cx="5406402" cy="2858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tacotron_2-ddc" descr="tacotron_2-ddc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2821" y="791094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7B016-FBC8-DF7C-A636-645D98584DA9}"/>
              </a:ext>
            </a:extLst>
          </p:cNvPr>
          <p:cNvSpPr txBox="1"/>
          <p:nvPr/>
        </p:nvSpPr>
        <p:spPr>
          <a:xfrm>
            <a:off x="478900" y="9553640"/>
            <a:ext cx="1732749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Shen, Jonathan, et al. "Natural 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tts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 synthesis by conditioning 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wavenet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 on mel spectrogram predictions." 2018 IEEE international conference on acoustics, speech and signal processing (ICASSP). IEEE, 2018.</a:t>
            </a:r>
            <a:endParaRPr lang="en-US" sz="200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End-to-end Models: VITS</a:t>
            </a:r>
            <a:endParaRPr lang="en-US" dirty="0">
              <a:latin typeface="Arial"/>
            </a:endParaRPr>
          </a:p>
        </p:txBody>
      </p:sp>
      <p:sp>
        <p:nvSpPr>
          <p:cNvPr id="117" name="TextBox 5"/>
          <p:cNvSpPr txBox="1"/>
          <p:nvPr/>
        </p:nvSpPr>
        <p:spPr>
          <a:xfrm>
            <a:off x="640647" y="2340929"/>
            <a:ext cx="8989609" cy="568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Trained end-to-end to generate a speech waveform from input text</a:t>
            </a:r>
            <a:br>
              <a:rPr dirty="0">
                <a:latin typeface="Arial"/>
              </a:rPr>
            </a:br>
            <a:endParaRPr lang="en-US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During training, a speech-to-speech task is used to encode speech into an intermediate representation, and learn to decode it back to waveform using the vocoder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There is also a text-to-embedding task to map from task to the same intermediate representation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Both are trained jointly</a:t>
            </a:r>
            <a:br>
              <a:rPr dirty="0">
                <a:latin typeface="Arial"/>
              </a:rPr>
            </a:br>
            <a:endParaRPr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Surpasses two-stage models in terms</a:t>
            </a:r>
            <a:br>
              <a:rPr dirty="0">
                <a:latin typeface="Arial"/>
              </a:rPr>
            </a:br>
            <a:r>
              <a:rPr dirty="0">
                <a:latin typeface="Arial"/>
              </a:rPr>
              <a:t>of naturalness</a:t>
            </a:r>
          </a:p>
        </p:txBody>
      </p:sp>
      <p:pic>
        <p:nvPicPr>
          <p:cNvPr id="118" name="VITS.drawio.png" descr="VITS.draw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127" y="1294312"/>
            <a:ext cx="7466008" cy="7562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reenshot 2024-11-26 at 11.53.32 PM.png" descr="Screenshot 2024-11-26 at 11.53.3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244" y="6516882"/>
            <a:ext cx="5081108" cy="314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vits-ddc" descr="vits-ddc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8354613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24387-49EC-F0D0-C982-7E376502FA00}"/>
              </a:ext>
            </a:extLst>
          </p:cNvPr>
          <p:cNvSpPr txBox="1"/>
          <p:nvPr/>
        </p:nvSpPr>
        <p:spPr>
          <a:xfrm>
            <a:off x="478900" y="9589359"/>
            <a:ext cx="17327495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Kim, 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Jaehyeon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Jungil</a:t>
            </a:r>
            <a:r>
              <a:rPr lang="en-US" sz="20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+mn-lt"/>
                <a:cs typeface="+mn-lt"/>
              </a:rPr>
              <a:t> Kong, and Juhee Son. "Conditional variational autoencoder with adversarial learning for end-to-end text-to-speech." International Conference on Machine Learning. PMLR, 2021.</a:t>
            </a:r>
            <a:endParaRPr lang="en-US" sz="2000"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4"/>
          <p:cNvSpPr txBox="1"/>
          <p:nvPr/>
        </p:nvSpPr>
        <p:spPr>
          <a:xfrm>
            <a:off x="3000894" y="650873"/>
            <a:ext cx="12286212" cy="6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5500"/>
              </a:lnSpc>
              <a:defRPr sz="3900" b="1" spc="58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Two-stage vs End-to-end</a:t>
            </a:r>
            <a:endParaRPr lang="en-US" dirty="0">
              <a:latin typeface="Arial"/>
            </a:endParaRPr>
          </a:p>
        </p:txBody>
      </p:sp>
      <p:sp>
        <p:nvSpPr>
          <p:cNvPr id="123" name="TextBox 5"/>
          <p:cNvSpPr txBox="1"/>
          <p:nvPr/>
        </p:nvSpPr>
        <p:spPr>
          <a:xfrm>
            <a:off x="742247" y="2607629"/>
            <a:ext cx="15309337" cy="527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Both two-stage and end-to-end models have pros and cons</a:t>
            </a:r>
            <a:endParaRPr lang="en-US" dirty="0">
              <a:latin typeface="Arial"/>
            </a:endParaRPr>
          </a:p>
          <a:p>
            <a:pPr>
              <a:lnSpc>
                <a:spcPts val="3200"/>
              </a:lnSpc>
              <a:defRPr sz="2500" spc="36">
                <a:latin typeface="Arapey"/>
                <a:ea typeface="Arapey"/>
                <a:cs typeface="Arapey"/>
                <a:sym typeface="Arapey"/>
              </a:defRPr>
            </a:pPr>
            <a:endParaRPr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b="1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Two-stage: </a:t>
            </a:r>
          </a:p>
          <a:p>
            <a:pPr marL="1162685" lvl="2" indent="-248285">
              <a:lnSpc>
                <a:spcPts val="3200"/>
              </a:lnSpc>
              <a:buSzPct val="100000"/>
              <a:buFont typeface="Arial"/>
              <a:buChar char="•"/>
              <a:defRPr sz="2500" u="sng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Pros:</a:t>
            </a:r>
            <a:r>
              <a:rPr u="none" dirty="0">
                <a:latin typeface="Arial"/>
              </a:rPr>
              <a:t> intermediate representation is interpretable, blocks can be replaced in a modular way, vocoder can be trained on </a:t>
            </a:r>
            <a:r>
              <a:rPr u="none" dirty="0" err="1">
                <a:latin typeface="Arial"/>
              </a:rPr>
              <a:t>untranscribed</a:t>
            </a:r>
            <a:r>
              <a:rPr u="none" dirty="0">
                <a:latin typeface="Arial"/>
              </a:rPr>
              <a:t> speech data</a:t>
            </a:r>
          </a:p>
          <a:p>
            <a:pPr marL="1162685" lvl="2" indent="-248285">
              <a:lnSpc>
                <a:spcPts val="3200"/>
              </a:lnSpc>
              <a:buSzPct val="100000"/>
              <a:buFont typeface="Arial"/>
              <a:buChar char="•"/>
              <a:defRPr sz="2500" u="sng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Cons:</a:t>
            </a:r>
            <a:r>
              <a:rPr u="none" dirty="0">
                <a:latin typeface="Arial"/>
              </a:rPr>
              <a:t> can suffer from error propagation, handcrafted intermediate representations have limitations (e.g. spectral features)</a:t>
            </a:r>
            <a:br>
              <a:rPr u="none" dirty="0">
                <a:latin typeface="Arial"/>
              </a:rPr>
            </a:br>
            <a:endParaRPr u="none" dirty="0">
              <a:latin typeface="Arial"/>
            </a:endParaRPr>
          </a:p>
          <a:p>
            <a:pPr marL="495935" lvl="1" indent="-247650">
              <a:lnSpc>
                <a:spcPts val="3200"/>
              </a:lnSpc>
              <a:buSzPct val="100000"/>
              <a:buFont typeface="Arial"/>
              <a:buChar char="•"/>
              <a:defRPr sz="2500" b="1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End-to-end:</a:t>
            </a:r>
          </a:p>
          <a:p>
            <a:pPr marL="1162685" lvl="2" indent="-248285">
              <a:lnSpc>
                <a:spcPts val="3200"/>
              </a:lnSpc>
              <a:buSzPct val="100000"/>
              <a:buFont typeface="Arial"/>
              <a:buChar char="•"/>
              <a:defRPr sz="2500" u="sng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Pros:</a:t>
            </a:r>
            <a:r>
              <a:rPr u="none" dirty="0">
                <a:latin typeface="Arial"/>
              </a:rPr>
              <a:t> simplified training pipeline, components are tuned jointly leading to less error propagation, achieve higher naturalness</a:t>
            </a:r>
          </a:p>
          <a:p>
            <a:pPr marL="1162685" lvl="2" indent="-248285">
              <a:lnSpc>
                <a:spcPts val="3200"/>
              </a:lnSpc>
              <a:buSzPct val="100000"/>
              <a:buFont typeface="Arial"/>
              <a:buChar char="•"/>
              <a:defRPr sz="2500" u="sng" spc="36">
                <a:latin typeface="Arapey"/>
                <a:ea typeface="Arapey"/>
                <a:cs typeface="Arapey"/>
                <a:sym typeface="Arapey"/>
              </a:defRPr>
            </a:pPr>
            <a:r>
              <a:rPr dirty="0">
                <a:latin typeface="Arial"/>
              </a:rPr>
              <a:t>Cons:</a:t>
            </a:r>
            <a:r>
              <a:rPr u="none" dirty="0">
                <a:latin typeface="Arial"/>
              </a:rPr>
              <a:t> reduced flexibility, intermediate representation is less interpretable, can suffer from </a:t>
            </a:r>
            <a:r>
              <a:rPr u="none" err="1">
                <a:latin typeface="Arial"/>
              </a:rPr>
              <a:t>oversmoothing</a:t>
            </a:r>
            <a:r>
              <a:rPr u="none" dirty="0">
                <a:latin typeface="Arial"/>
              </a:rPr>
              <a:t> and mispronunciation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8"/>
          <p:cNvSpPr txBox="1"/>
          <p:nvPr/>
        </p:nvSpPr>
        <p:spPr>
          <a:xfrm>
            <a:off x="3927500" y="942975"/>
            <a:ext cx="10433000" cy="71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6100"/>
              </a:lnSpc>
              <a:defRPr sz="4300" b="1" spc="65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Multi-speaker TTS</a:t>
            </a:r>
            <a:endParaRPr lang="en-US" dirty="0">
              <a:latin typeface="Arial"/>
            </a:endParaRPr>
          </a:p>
        </p:txBody>
      </p:sp>
      <p:pic>
        <p:nvPicPr>
          <p:cNvPr id="126" name="multispeaker_embeddings_tts.png" descr="multispeaker_embeddings_t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3975100"/>
            <a:ext cx="105410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8"/>
          <p:cNvSpPr txBox="1"/>
          <p:nvPr/>
        </p:nvSpPr>
        <p:spPr>
          <a:xfrm>
            <a:off x="3927500" y="942975"/>
            <a:ext cx="10433000" cy="71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>
            <a:lvl1pPr algn="ctr">
              <a:lnSpc>
                <a:spcPts val="6100"/>
              </a:lnSpc>
              <a:defRPr sz="4300" b="1" spc="65">
                <a:solidFill>
                  <a:srgbClr val="21068D"/>
                </a:solidFill>
                <a:latin typeface="Aileron Bold"/>
                <a:ea typeface="Aileron Bold"/>
                <a:cs typeface="Aileron Bold"/>
                <a:sym typeface="Aileron Bold"/>
              </a:defRPr>
            </a:lvl1pPr>
          </a:lstStyle>
          <a:p>
            <a:r>
              <a:rPr dirty="0">
                <a:latin typeface="Arial"/>
              </a:rPr>
              <a:t>Zero-shot Multi-speaker TTS</a:t>
            </a:r>
            <a:endParaRPr lang="en-US" dirty="0">
              <a:latin typeface="Arial"/>
            </a:endParaRPr>
          </a:p>
        </p:txBody>
      </p:sp>
      <p:pic>
        <p:nvPicPr>
          <p:cNvPr id="129" name="zeroshot_multispeaker_embeddings_tts.png" descr="zeroshot_multispeaker_embeddings_t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56" y="3456932"/>
            <a:ext cx="12874488" cy="3878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129</cp:revision>
  <dcterms:modified xsi:type="dcterms:W3CDTF">2025-12-11T14:40:42Z</dcterms:modified>
</cp:coreProperties>
</file>