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256" r:id="rId2"/>
    <p:sldId id="381" r:id="rId3"/>
    <p:sldId id="382" r:id="rId4"/>
    <p:sldId id="383" r:id="rId5"/>
    <p:sldId id="384" r:id="rId6"/>
    <p:sldId id="390" r:id="rId7"/>
    <p:sldId id="385" r:id="rId8"/>
    <p:sldId id="386" r:id="rId9"/>
    <p:sldId id="387" r:id="rId10"/>
    <p:sldId id="388" r:id="rId11"/>
    <p:sldId id="389" r:id="rId12"/>
    <p:sldId id="380" r:id="rId13"/>
  </p:sldIdLst>
  <p:sldSz cx="9144000" cy="5143500" type="screen16x9"/>
  <p:notesSz cx="6858000" cy="9144000"/>
  <p:defaultTextStyle>
    <a:defPPr>
      <a:defRPr lang="fr-FR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9BF3FFFD-C098-4740-BA83-AF7494E26753}">
          <p14:sldIdLst>
            <p14:sldId id="256"/>
            <p14:sldId id="381"/>
            <p14:sldId id="382"/>
            <p14:sldId id="383"/>
            <p14:sldId id="384"/>
            <p14:sldId id="390"/>
            <p14:sldId id="385"/>
            <p14:sldId id="386"/>
            <p14:sldId id="387"/>
            <p14:sldId id="388"/>
            <p14:sldId id="389"/>
            <p14:sldId id="38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90" userDrawn="1">
          <p15:clr>
            <a:srgbClr val="A4A3A4"/>
          </p15:clr>
        </p15:guide>
        <p15:guide id="2" pos="2160" userDrawn="1">
          <p15:clr>
            <a:srgbClr val="A4A3A4"/>
          </p15:clr>
        </p15:guide>
        <p15:guide id="3" orient="horz" pos="373" userDrawn="1">
          <p15:clr>
            <a:srgbClr val="A4A3A4"/>
          </p15:clr>
        </p15:guide>
        <p15:guide id="4" pos="136" userDrawn="1">
          <p15:clr>
            <a:srgbClr val="A4A3A4"/>
          </p15:clr>
        </p15:guide>
        <p15:guide id="5" pos="4195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F7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09" autoAdjust="0"/>
    <p:restoredTop sz="89718"/>
  </p:normalViewPr>
  <p:slideViewPr>
    <p:cSldViewPr snapToGrid="0" snapToObjects="1" showGuides="1">
      <p:cViewPr varScale="1">
        <p:scale>
          <a:sx n="191" d="100"/>
          <a:sy n="191" d="100"/>
        </p:scale>
        <p:origin x="3462" y="16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122" d="100"/>
          <a:sy n="122" d="100"/>
        </p:scale>
        <p:origin x="5072" y="208"/>
      </p:cViewPr>
      <p:guideLst>
        <p:guide orient="horz" pos="2890"/>
        <p:guide pos="2160"/>
        <p:guide orient="horz" pos="373"/>
        <p:guide pos="136"/>
        <p:guide pos="419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fr-CH">
                <a:latin typeface="Arial" panose="020B0604020202020204" pitchFamily="34" charset="0"/>
              </a:rPr>
              <a:t>NAME EVENT / NAME PRESENTATION</a:t>
            </a:r>
            <a:endParaRPr lang="fr-CH" dirty="0">
              <a:latin typeface="Arial" panose="020B0604020202020204" pitchFamily="34" charset="0"/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996A92-D786-8E43-B631-AC8CCE197032}" type="datetime1">
              <a:rPr lang="fr-CH" smtClean="0">
                <a:latin typeface="Arial" panose="020B0604020202020204" pitchFamily="34" charset="0"/>
              </a:rPr>
              <a:t>05.11.2025</a:t>
            </a:fld>
            <a:endParaRPr lang="fr-CH" dirty="0">
              <a:latin typeface="Arial" panose="020B0604020202020204" pitchFamily="34" charset="0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r-CH">
                <a:latin typeface="Arial" panose="020B0604020202020204" pitchFamily="34" charset="0"/>
              </a:rPr>
              <a:t>Speaker</a:t>
            </a:r>
            <a:endParaRPr lang="fr-CH" dirty="0">
              <a:latin typeface="Arial" panose="020B0604020202020204" pitchFamily="34" charset="0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BF4AF0-8439-436D-BEF0-52070F19E1B6}" type="slidenum">
              <a:rPr lang="fr-CH" smtClean="0">
                <a:latin typeface="Arial" panose="020B0604020202020204" pitchFamily="34" charset="0"/>
              </a:rPr>
              <a:t>‹#›</a:t>
            </a:fld>
            <a:endParaRPr lang="fr-CH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4905688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r>
              <a:rPr lang="fr-FR"/>
              <a:t>NAME EVENT / NAME PRESENTATION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62D5A2E6-BF77-514A-A699-CC694C3BD51F}" type="datetime1">
              <a:rPr lang="fr-CH" smtClean="0"/>
              <a:t>05.11.2025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10518" y="619273"/>
            <a:ext cx="6436964" cy="362079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210518" y="4400549"/>
            <a:ext cx="6436964" cy="420100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r>
              <a:rPr lang="fr-FR"/>
              <a:t>Speaker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4CF50783-AAED-1941-8BCC-9F6140F0A6B1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26742729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11138" y="619125"/>
            <a:ext cx="6435725" cy="3621088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F50783-AAED-1941-8BCC-9F6140F0A6B1}" type="slidenum">
              <a:rPr lang="fr-FR" smtClean="0"/>
              <a:pPr/>
              <a:t>1</a:t>
            </a:fld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B08DC05-305F-594F-9F18-9CF1E4DB5A23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34551F9A-4701-CE42-97CC-9260CE132552}" type="datetime1">
              <a:rPr lang="fr-CH" smtClean="0"/>
              <a:t>05.11.2025</a:t>
            </a:fld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F2F41A5-B12E-1843-83F7-B86B38C0CE9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r-FR"/>
              <a:t>Speaker</a:t>
            </a:r>
            <a:endParaRPr lang="fr-FR" dirty="0"/>
          </a:p>
        </p:txBody>
      </p:sp>
      <p:sp>
        <p:nvSpPr>
          <p:cNvPr id="7" name="Espace réservé de l'en-tête 6">
            <a:extLst>
              <a:ext uri="{FF2B5EF4-FFF2-40B4-BE49-F238E27FC236}">
                <a16:creationId xmlns:a16="http://schemas.microsoft.com/office/drawing/2014/main" id="{4D206A73-DDB0-2740-9475-00E48E475A11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fr-FR"/>
              <a:t>NAME EVENT / NAME PRESENTATION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043615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11138" y="592138"/>
            <a:ext cx="6435725" cy="3621087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>
          <a:xfrm>
            <a:off x="210518" y="4587875"/>
            <a:ext cx="6436964" cy="4013683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F50783-AAED-1941-8BCC-9F6140F0A6B1}" type="slidenum">
              <a:rPr lang="fr-FR" smtClean="0"/>
              <a:pPr/>
              <a:t>12</a:t>
            </a:fld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F1CB072-4A5C-F443-84CC-466F60585025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98A3106D-EA51-A442-936C-2F743E8ED59D}" type="datetime1">
              <a:rPr lang="fr-CH" smtClean="0"/>
              <a:t>05.11.2025</a:t>
            </a:fld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3D8310D-B91B-A743-896F-F9845CEF21B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r-FR"/>
              <a:t>Speaker</a:t>
            </a:r>
            <a:endParaRPr lang="fr-FR" dirty="0"/>
          </a:p>
        </p:txBody>
      </p:sp>
      <p:sp>
        <p:nvSpPr>
          <p:cNvPr id="7" name="Espace réservé de l'en-tête 6">
            <a:extLst>
              <a:ext uri="{FF2B5EF4-FFF2-40B4-BE49-F238E27FC236}">
                <a16:creationId xmlns:a16="http://schemas.microsoft.com/office/drawing/2014/main" id="{1F563D77-70D3-894D-9BAC-6BBC60FA11C7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fr-FR"/>
              <a:t>NAME EVENT / NAME PRESENTATION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954749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_Facul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4CF6F629-51E7-9F40-939D-F50AE3925AD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31913" y="0"/>
            <a:ext cx="7812087" cy="4948238"/>
          </a:xfrm>
        </p:spPr>
        <p:txBody>
          <a:bodyPr/>
          <a:lstStyle/>
          <a:p>
            <a:r>
              <a:rPr lang="en-GB" noProof="0"/>
              <a:t>Cliquez sur l'icône pour ajouter une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05563" y="786535"/>
            <a:ext cx="2738437" cy="2338387"/>
          </a:xfrm>
          <a:solidFill>
            <a:schemeClr val="accent1"/>
          </a:solidFill>
        </p:spPr>
        <p:txBody>
          <a:bodyPr lIns="216000" anchor="ctr" anchorCtr="0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Modifiez le style du titre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6763" y="3124922"/>
            <a:ext cx="1828800" cy="1568450"/>
          </a:xfrm>
          <a:solidFill>
            <a:schemeClr val="tx1"/>
          </a:solidFill>
        </p:spPr>
        <p:txBody>
          <a:bodyPr lIns="90000"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 noProof="0"/>
              <a:t>Modifiez le style des sous-titres du masque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6535A482-EC85-1C41-A1E4-7882A0E39F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647" y="80283"/>
            <a:ext cx="1175301" cy="508655"/>
          </a:xfrm>
          <a:prstGeom prst="rect">
            <a:avLst/>
          </a:prstGeom>
        </p:spPr>
      </p:pic>
      <p:sp>
        <p:nvSpPr>
          <p:cNvPr id="16" name="Espace réservé du texte 4">
            <a:extLst>
              <a:ext uri="{FF2B5EF4-FFF2-40B4-BE49-F238E27FC236}">
                <a16:creationId xmlns:a16="http://schemas.microsoft.com/office/drawing/2014/main" id="{01960462-6F28-0740-916D-499D3BEDB2B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00800" y="4683125"/>
            <a:ext cx="1828800" cy="460375"/>
          </a:xfrm>
          <a:solidFill>
            <a:schemeClr val="bg1"/>
          </a:solidFill>
        </p:spPr>
        <p:txBody>
          <a:bodyPr lIns="90000" anchor="ctr">
            <a:noAutofit/>
          </a:bodyPr>
          <a:lstStyle>
            <a:lvl1pPr marL="0" indent="0" algn="ctr">
              <a:buNone/>
              <a:defRPr sz="1100"/>
            </a:lvl1pPr>
          </a:lstStyle>
          <a:p>
            <a:pPr lvl="0"/>
            <a:r>
              <a:rPr lang="en-GB" noProof="0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1E187583-F16A-6F41-8B68-000F9C9C20D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2550" y="4440264"/>
            <a:ext cx="698500" cy="507975"/>
          </a:xfrm>
        </p:spPr>
        <p:txBody>
          <a:bodyPr lIns="0" tIns="0" rIns="0" bIns="0" anchor="b" anchorCtr="0">
            <a:noAutofit/>
          </a:bodyPr>
          <a:lstStyle>
            <a:lvl1pPr marL="114300" indent="-107950">
              <a:buFontTx/>
              <a:buBlip>
                <a:blip r:embed="rId3"/>
              </a:buBlip>
              <a:tabLst/>
              <a:defRPr sz="70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577880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  <p15:guide id="3" pos="126" userDrawn="1">
          <p15:clr>
            <a:srgbClr val="FBAE40"/>
          </p15:clr>
        </p15:guide>
        <p15:guide id="5" orient="horz" pos="123" userDrawn="1">
          <p15:clr>
            <a:srgbClr val="FBAE40"/>
          </p15:clr>
        </p15:guide>
        <p15:guide id="6" orient="horz" pos="3117" userDrawn="1">
          <p15:clr>
            <a:srgbClr val="FBAE40"/>
          </p15:clr>
        </p15:guide>
        <p15:guide id="7" pos="83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Content_Im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70ED9B2D-C513-AF40-B94F-355C174B8F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1563688"/>
            <a:ext cx="3144838" cy="3579812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49395" y="1563688"/>
            <a:ext cx="4581525" cy="3386772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7" name="Titre 6">
            <a:extLst>
              <a:ext uri="{FF2B5EF4-FFF2-40B4-BE49-F238E27FC236}">
                <a16:creationId xmlns:a16="http://schemas.microsoft.com/office/drawing/2014/main" id="{C026A30B-6F8E-1445-88F0-A5FB77E124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9" name="Espace réservé de la date 8">
            <a:extLst>
              <a:ext uri="{FF2B5EF4-FFF2-40B4-BE49-F238E27FC236}">
                <a16:creationId xmlns:a16="http://schemas.microsoft.com/office/drawing/2014/main" id="{826567D5-4A83-9E48-B441-CCB2A72BA6D1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/>
              <a:t>WELCOME TO EPFL</a:t>
            </a:r>
            <a:endParaRPr lang="fr-FR" dirty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C830A539-93F1-2541-B9F0-330893BD519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Speaker name</a:t>
            </a:r>
            <a:endParaRPr lang="fr-FR" dirty="0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82F21D18-8706-7E4D-8FBE-C1E2584541D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34545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2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4875" y="1563688"/>
            <a:ext cx="3671466" cy="3263504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9772" y="1563688"/>
            <a:ext cx="3671466" cy="3263504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6897D737-724C-984A-82E1-2A2DBD5F62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9" name="Espace réservé de la date 8">
            <a:extLst>
              <a:ext uri="{FF2B5EF4-FFF2-40B4-BE49-F238E27FC236}">
                <a16:creationId xmlns:a16="http://schemas.microsoft.com/office/drawing/2014/main" id="{E34C2B73-67B7-BB4C-AE0F-7D16D8DDD2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/>
              <a:t>WELCOME TO EPFL</a:t>
            </a:r>
            <a:endParaRPr lang="fr-FR" dirty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C9FF6AA9-AC16-D748-B815-56221BFFFB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Speaker name</a:t>
            </a:r>
            <a:endParaRPr lang="fr-FR" dirty="0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DD59D891-3F23-D04C-AB43-6FA4220AF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76706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9BFFD8D9-6AAA-B44F-8BD5-98D7A6546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084C64CE-C88F-2044-AD84-19F588F189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/>
              <a:t>WELCOME TO EPFL</a:t>
            </a:r>
            <a:endParaRPr lang="fr-FR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948AF20-C2DF-3542-BB6A-8354A9817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Speaker name</a:t>
            </a:r>
            <a:endParaRPr lang="fr-FR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71083942-1443-BC45-9F95-32C82A8DC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74039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625DAC6D-23F0-6941-BE81-E7A79CA3AFF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0"/>
            <a:ext cx="7726363" cy="51435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5563" y="2571750"/>
            <a:ext cx="2738437" cy="2111375"/>
          </a:xfrm>
          <a:solidFill>
            <a:schemeClr val="accent2"/>
          </a:solidFill>
        </p:spPr>
        <p:txBody>
          <a:bodyPr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0E5EA1C-63CE-2C4F-B9F4-39FDBC14B9A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/>
              <a:t>WELCOME TO EPFL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E7A5892-F23D-BD48-84D1-FD279BA1686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Speaker name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C516D46-C7BB-2141-A4EE-18D1756414F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40948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625DAC6D-23F0-6941-BE81-E7A79CA3AFF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0"/>
            <a:ext cx="7726363" cy="51435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1E6F4EB-CC02-6E4D-9146-CE4A7A789A9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/>
              <a:t>WELCOME TO EPFL</a:t>
            </a:r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ED4AA2C-29B3-CA42-B7C3-C932911A758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Speaker name</a:t>
            </a:r>
            <a:endParaRPr lang="fr-FR" dirty="0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0FE7A1E3-AAEC-7641-B6C5-8D9FC0B6A21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01727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Content_ImageBe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625DAC6D-23F0-6941-BE81-E7A79CA3AFF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3114674"/>
            <a:ext cx="8239125" cy="2028825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7"/>
          </p:nvPr>
        </p:nvSpPr>
        <p:spPr>
          <a:xfrm>
            <a:off x="904875" y="1563688"/>
            <a:ext cx="7646988" cy="1436687"/>
          </a:xfrm>
        </p:spPr>
        <p:txBody>
          <a:bodyPr/>
          <a:lstStyle>
            <a:lvl4pPr>
              <a:defRPr>
                <a:latin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</a:defRPr>
            </a:lvl5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fr-CH" dirty="0"/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37CF3032-2465-874C-B786-95E1B594A5AB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fr-CH"/>
              <a:t>WELCOME TO EPFL</a:t>
            </a:r>
            <a:endParaRPr lang="fr-FR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AF73E2A-22D7-894A-9267-185CB4E4B13E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fr-FR"/>
              <a:t>Speaker name</a:t>
            </a:r>
            <a:endParaRPr lang="fr-FR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39D9777C-EC90-1141-9E30-4B4F669C2BE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0E011164-727C-4C46-B34E-7729CB350E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531156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D8101AB-8ACE-BB4C-9D61-B4AABFE115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/>
              <a:t>WELCOME TO EPFL</a:t>
            </a:r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F9CFC1D-0B2A-0A4E-9C0D-682EECA55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Speaker name</a:t>
            </a:r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6622065-A833-2340-B0FD-ACB065A3B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94840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_EPF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4CF6F629-51E7-9F40-939D-F50AE3925AD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31913" y="0"/>
            <a:ext cx="7812087" cy="4948238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05563" y="786535"/>
            <a:ext cx="2738437" cy="2338387"/>
          </a:xfrm>
          <a:solidFill>
            <a:schemeClr val="accent1"/>
          </a:solidFill>
        </p:spPr>
        <p:txBody>
          <a:bodyPr lIns="216000" anchor="ctr" anchorCtr="0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6763" y="3124922"/>
            <a:ext cx="1828800" cy="1568450"/>
          </a:xfrm>
          <a:solidFill>
            <a:schemeClr val="tx1"/>
          </a:solidFill>
        </p:spPr>
        <p:txBody>
          <a:bodyPr lIns="90000"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6535A482-EC85-1C41-A1E4-7882A0E39F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647" y="80283"/>
            <a:ext cx="1175301" cy="508655"/>
          </a:xfrm>
          <a:prstGeom prst="rect">
            <a:avLst/>
          </a:prstGeom>
        </p:spPr>
      </p:pic>
      <p:sp>
        <p:nvSpPr>
          <p:cNvPr id="16" name="Espace réservé du texte 4">
            <a:extLst>
              <a:ext uri="{FF2B5EF4-FFF2-40B4-BE49-F238E27FC236}">
                <a16:creationId xmlns:a16="http://schemas.microsoft.com/office/drawing/2014/main" id="{01960462-6F28-0740-916D-499D3BEDB2B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00800" y="4683125"/>
            <a:ext cx="1828800" cy="460375"/>
          </a:xfrm>
          <a:solidFill>
            <a:schemeClr val="bg1"/>
          </a:solidFill>
        </p:spPr>
        <p:txBody>
          <a:bodyPr lIns="90000" anchor="ctr">
            <a:noAutofit/>
          </a:bodyPr>
          <a:lstStyle>
            <a:lvl1pPr marL="0" indent="0" algn="ctr">
              <a:buNone/>
              <a:defRPr sz="1100"/>
            </a:lvl1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05041849-939B-E04F-AABC-A900B2B4E3D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00025" y="4579268"/>
            <a:ext cx="561543" cy="367382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2865CD0-FD83-AF44-9C32-763AAD652C05}"/>
              </a:ext>
            </a:extLst>
          </p:cNvPr>
          <p:cNvSpPr/>
          <p:nvPr userDrawn="1"/>
        </p:nvSpPr>
        <p:spPr>
          <a:xfrm rot="16200000">
            <a:off x="89679" y="4591427"/>
            <a:ext cx="45719" cy="5978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3569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126">
          <p15:clr>
            <a:srgbClr val="FBAE40"/>
          </p15:clr>
        </p15:guide>
        <p15:guide id="5" orient="horz" pos="123">
          <p15:clr>
            <a:srgbClr val="FBAE40"/>
          </p15:clr>
        </p15:guide>
        <p15:guide id="6" orient="horz" pos="3117">
          <p15:clr>
            <a:srgbClr val="FBAE40"/>
          </p15:clr>
        </p15:guide>
        <p15:guide id="7" pos="839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Section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A9F6C81-AE59-DE44-BF60-E773080CD91C}"/>
              </a:ext>
            </a:extLst>
          </p:cNvPr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0" y="777875"/>
            <a:ext cx="4058920" cy="1793875"/>
          </a:xfrm>
        </p:spPr>
        <p:txBody>
          <a:bodyPr anchor="ctr" anchorCtr="0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2571750"/>
            <a:ext cx="4058920" cy="2156508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Modifier les styles du texte du masque
Deuxième niveau
Troisième niveau
Quatrième niveau
Cinquième niveau</a:t>
            </a:r>
          </a:p>
        </p:txBody>
      </p:sp>
      <p:sp>
        <p:nvSpPr>
          <p:cNvPr id="9" name="Espace réservé pour une image  8">
            <a:extLst>
              <a:ext uri="{FF2B5EF4-FFF2-40B4-BE49-F238E27FC236}">
                <a16:creationId xmlns:a16="http://schemas.microsoft.com/office/drawing/2014/main" id="{C58F136D-3292-C745-91DE-A21191C16F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0"/>
            <a:ext cx="3667125" cy="51435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12" name="Espace réservé de la date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/>
              <a:t>WELCOME TO EPFL</a:t>
            </a:r>
            <a:endParaRPr lang="fr-FR" dirty="0"/>
          </a:p>
        </p:txBody>
      </p:sp>
      <p:sp>
        <p:nvSpPr>
          <p:cNvPr id="13" name="Espace réservé du pied de page 1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Speaker name</a:t>
            </a:r>
            <a:endParaRPr lang="fr-FR" dirty="0"/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88864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Section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A9F6C81-AE59-DE44-BF60-E773080CD91C}"/>
              </a:ext>
            </a:extLst>
          </p:cNvPr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0" y="777875"/>
            <a:ext cx="4058920" cy="1793875"/>
          </a:xfrm>
        </p:spPr>
        <p:txBody>
          <a:bodyPr anchor="ctr" anchorCtr="0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2571750"/>
            <a:ext cx="4058920" cy="2156508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Modifier les styles du texte du masque
Deuxième niveau
Troisième niveau
Quatrième niveau
Cinquième niveau</a:t>
            </a:r>
          </a:p>
        </p:txBody>
      </p:sp>
      <p:sp>
        <p:nvSpPr>
          <p:cNvPr id="9" name="Espace réservé pour une image  8">
            <a:extLst>
              <a:ext uri="{FF2B5EF4-FFF2-40B4-BE49-F238E27FC236}">
                <a16:creationId xmlns:a16="http://schemas.microsoft.com/office/drawing/2014/main" id="{C58F136D-3292-C745-91DE-A21191C16F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0"/>
            <a:ext cx="3667125" cy="51435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12" name="Espace réservé de la date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/>
              <a:t>WELCOME TO EPFL</a:t>
            </a:r>
            <a:endParaRPr lang="fr-FR" dirty="0"/>
          </a:p>
        </p:txBody>
      </p:sp>
      <p:sp>
        <p:nvSpPr>
          <p:cNvPr id="13" name="Espace réservé du pied de page 1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Speaker name</a:t>
            </a:r>
            <a:endParaRPr lang="fr-FR" dirty="0"/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68177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Section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A9F6C81-AE59-DE44-BF60-E773080CD91C}"/>
              </a:ext>
            </a:extLst>
          </p:cNvPr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0" y="777875"/>
            <a:ext cx="4058920" cy="1793875"/>
          </a:xfrm>
        </p:spPr>
        <p:txBody>
          <a:bodyPr anchor="ctr" anchorCtr="0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2571750"/>
            <a:ext cx="4058920" cy="2156508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9" name="Espace réservé pour une image  8">
            <a:extLst>
              <a:ext uri="{FF2B5EF4-FFF2-40B4-BE49-F238E27FC236}">
                <a16:creationId xmlns:a16="http://schemas.microsoft.com/office/drawing/2014/main" id="{C58F136D-3292-C745-91DE-A21191C16F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0"/>
            <a:ext cx="3667125" cy="51435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/>
              <a:t>WELCOME TO EPFL</a:t>
            </a:r>
            <a:endParaRPr lang="fr-FR" dirty="0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Speaker name</a:t>
            </a:r>
            <a:endParaRPr lang="fr-FR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32229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Section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A9F6C81-AE59-DE44-BF60-E773080CD91C}"/>
              </a:ext>
            </a:extLst>
          </p:cNvPr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0" y="777875"/>
            <a:ext cx="4058920" cy="1793875"/>
          </a:xfrm>
        </p:spPr>
        <p:txBody>
          <a:bodyPr anchor="ctr" anchorCtr="0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2571750"/>
            <a:ext cx="4058920" cy="2156508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9" name="Espace réservé pour une image  8">
            <a:extLst>
              <a:ext uri="{FF2B5EF4-FFF2-40B4-BE49-F238E27FC236}">
                <a16:creationId xmlns:a16="http://schemas.microsoft.com/office/drawing/2014/main" id="{C58F136D-3292-C745-91DE-A21191C16F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0"/>
            <a:ext cx="3667125" cy="51435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/>
              <a:t>WELCOME TO EPFL</a:t>
            </a:r>
            <a:endParaRPr lang="fr-FR" dirty="0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Speaker name</a:t>
            </a:r>
            <a:endParaRPr lang="fr-FR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65958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A30C78BE-DAD0-D748-8B93-AD898D00C8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9" name="Espace réservé de la date 8">
            <a:extLst>
              <a:ext uri="{FF2B5EF4-FFF2-40B4-BE49-F238E27FC236}">
                <a16:creationId xmlns:a16="http://schemas.microsoft.com/office/drawing/2014/main" id="{131A8490-33AC-9443-A9FC-9A5E932296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/>
              <a:t>WELCOME TO EPFL</a:t>
            </a:r>
            <a:endParaRPr lang="fr-FR" dirty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B875139C-6471-774D-89EF-2B93FAD2C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Speaker name</a:t>
            </a:r>
            <a:endParaRPr lang="fr-FR" dirty="0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942AF23-4BDC-8C4A-9212-AF88439C6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69627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Content_Im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4875" y="1563688"/>
            <a:ext cx="4581525" cy="3386772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70ED9B2D-C513-AF40-B94F-355C174B8F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86400" y="0"/>
            <a:ext cx="3144838" cy="51435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55F20A3C-6DA6-684F-8F84-A7C8F1339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B633A2CC-2D27-AE47-AE09-87A5F61228B8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/>
              <a:t>WELCOME TO EPFL</a:t>
            </a:r>
            <a:endParaRPr lang="fr-FR" dirty="0"/>
          </a:p>
        </p:txBody>
      </p:sp>
      <p:sp>
        <p:nvSpPr>
          <p:cNvPr id="11" name="Espace réservé du pied de page 10">
            <a:extLst>
              <a:ext uri="{FF2B5EF4-FFF2-40B4-BE49-F238E27FC236}">
                <a16:creationId xmlns:a16="http://schemas.microsoft.com/office/drawing/2014/main" id="{CABC000E-4E22-1A40-9D3F-FE2F141E5CA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Speaker name</a:t>
            </a:r>
            <a:endParaRPr lang="fr-FR" dirty="0"/>
          </a:p>
        </p:txBody>
      </p:sp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0AF49D93-C78A-F646-92B0-A7932C43D9E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43184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Content_Im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70ED9B2D-C513-AF40-B94F-355C174B8F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0"/>
            <a:ext cx="3144838" cy="51435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49395" y="1563688"/>
            <a:ext cx="4581525" cy="3386772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A02A0D73-096C-844E-97C3-C4A4AF580FD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/>
              <a:t>WELCOME TO EPFL</a:t>
            </a:r>
            <a:endParaRPr lang="fr-FR" dirty="0"/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CEF5AC5C-A2B6-2848-8C47-96A168E211D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Speaker name</a:t>
            </a:r>
            <a:endParaRPr lang="fr-FR" dirty="0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31B90E33-03D8-2143-B49F-B1474EE1A1F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3FC7B5EC-066E-EC4A-B320-77DF64E6E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6" y="131032"/>
            <a:ext cx="3144520" cy="1072753"/>
          </a:xfrm>
        </p:spPr>
        <p:txBody>
          <a:bodyPr/>
          <a:lstStyle/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698958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04875" y="179552"/>
            <a:ext cx="3667125" cy="1072753"/>
          </a:xfrm>
          <a:prstGeom prst="rect">
            <a:avLst/>
          </a:prstGeom>
        </p:spPr>
        <p:txBody>
          <a:bodyPr vert="horz" lIns="180000" tIns="0" rIns="72000" bIns="46800" rtlCol="0" anchor="t">
            <a:normAutofit/>
          </a:bodyPr>
          <a:lstStyle/>
          <a:p>
            <a:r>
              <a:rPr lang="en-GB" noProof="0"/>
              <a:t>Modifiez le style du titre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4875" y="1563688"/>
            <a:ext cx="7726363" cy="3386772"/>
          </a:xfrm>
          <a:prstGeom prst="rect">
            <a:avLst/>
          </a:prstGeom>
        </p:spPr>
        <p:txBody>
          <a:bodyPr vert="horz" lIns="180000" tIns="45720" rIns="91440" bIns="45720" rtlCol="0">
            <a:normAutofit/>
          </a:bodyPr>
          <a:lstStyle/>
          <a:p>
            <a:pPr lvl="0"/>
            <a:r>
              <a:rPr lang="en-GB" noProof="0" dirty="0"/>
              <a:t>Modifier les styles du </a:t>
            </a:r>
            <a:r>
              <a:rPr lang="en-GB" noProof="0" dirty="0" err="1"/>
              <a:t>texte</a:t>
            </a:r>
            <a:r>
              <a:rPr lang="en-GB" noProof="0" dirty="0"/>
              <a:t> du masque</a:t>
            </a:r>
          </a:p>
          <a:p>
            <a:pPr lvl="1"/>
            <a:r>
              <a:rPr lang="en-GB" noProof="0" dirty="0" err="1"/>
              <a:t>Deuxième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  <a:p>
            <a:pPr lvl="2"/>
            <a:r>
              <a:rPr lang="en-GB" noProof="0" dirty="0" err="1"/>
              <a:t>Troisième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r>
              <a:rPr lang="en-GB" noProof="0" dirty="0"/>
              <a:t>
</a:t>
            </a:r>
            <a:r>
              <a:rPr lang="en-GB" noProof="0" dirty="0" err="1"/>
              <a:t>Quatrième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r>
              <a:rPr lang="en-GB" noProof="0" dirty="0"/>
              <a:t>
</a:t>
            </a:r>
            <a:r>
              <a:rPr lang="en-GB" noProof="0" dirty="0" err="1"/>
              <a:t>Cinquième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-1221413" y="2778452"/>
            <a:ext cx="3341052" cy="9115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>
                <a:solidFill>
                  <a:schemeClr val="accent1"/>
                </a:solidFill>
                <a:latin typeface="Arial" panose="020B0604020202020204" pitchFamily="34" charset="0"/>
              </a:defRPr>
            </a:lvl1pPr>
          </a:lstStyle>
          <a:p>
            <a:r>
              <a:rPr lang="fr-CH" noProof="0"/>
              <a:t>WELCOME TO EPFL</a:t>
            </a:r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115989" y="1874064"/>
            <a:ext cx="3543260" cy="5127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GB" noProof="0"/>
              <a:t>Speaker name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31238" y="195263"/>
            <a:ext cx="512762" cy="163552"/>
          </a:xfrm>
          <a:prstGeom prst="rect">
            <a:avLst/>
          </a:prstGeom>
        </p:spPr>
        <p:txBody>
          <a:bodyPr vert="horz" lIns="90000" tIns="0" rIns="90000" bIns="0" rtlCol="0" anchor="t"/>
          <a:lstStyle>
            <a:lvl1pPr algn="ctr">
              <a:defRPr sz="700" b="1">
                <a:solidFill>
                  <a:schemeClr val="tx1"/>
                </a:solidFill>
                <a:latin typeface="+mj-lt"/>
              </a:defRPr>
            </a:lvl1pPr>
          </a:lstStyle>
          <a:p>
            <a:fld id="{E1E1CD7C-2161-7D43-862E-CE4C333CD873}" type="slidenum">
              <a:rPr lang="en-GB" noProof="0" smtClean="0"/>
              <a:pPr/>
              <a:t>‹#›</a:t>
            </a:fld>
            <a:endParaRPr lang="en-GB" noProof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717E6E68-87EB-C34E-85D5-C26372DFEC99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130273" y="132334"/>
            <a:ext cx="653952" cy="283022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5D7A1C0-94CD-D94F-A99F-21847E542637}"/>
              </a:ext>
            </a:extLst>
          </p:cNvPr>
          <p:cNvSpPr/>
          <p:nvPr userDrawn="1"/>
        </p:nvSpPr>
        <p:spPr>
          <a:xfrm rot="16200000">
            <a:off x="430003" y="4897709"/>
            <a:ext cx="45719" cy="5978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9486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84" r:id="rId2"/>
    <p:sldLayoutId id="2147483663" r:id="rId3"/>
    <p:sldLayoutId id="2147483681" r:id="rId4"/>
    <p:sldLayoutId id="2147483673" r:id="rId5"/>
    <p:sldLayoutId id="2147483685" r:id="rId6"/>
    <p:sldLayoutId id="2147483662" r:id="rId7"/>
    <p:sldLayoutId id="2147483674" r:id="rId8"/>
    <p:sldLayoutId id="2147483675" r:id="rId9"/>
    <p:sldLayoutId id="2147483676" r:id="rId10"/>
    <p:sldLayoutId id="2147483664" r:id="rId11"/>
    <p:sldLayoutId id="2147483666" r:id="rId12"/>
    <p:sldLayoutId id="2147483677" r:id="rId13"/>
    <p:sldLayoutId id="2147483678" r:id="rId14"/>
    <p:sldLayoutId id="2147483679" r:id="rId15"/>
    <p:sldLayoutId id="2147483667" r:id="rId1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685800" rtl="0" eaLnBrk="1" latinLnBrk="0" hangingPunct="1">
        <a:lnSpc>
          <a:spcPct val="80000"/>
        </a:lnSpc>
        <a:spcBef>
          <a:spcPct val="0"/>
        </a:spcBef>
        <a:buNone/>
        <a:defRPr sz="3200" b="1" i="0" kern="1000" spc="-70" baseline="0">
          <a:solidFill>
            <a:schemeClr val="tx1"/>
          </a:solidFill>
          <a:latin typeface="Franklin Gothic Demi Cond" panose="020B0706030402020204" pitchFamily="34" charset="0"/>
          <a:ea typeface="Roboto Black" panose="02000000000000000000" pitchFamily="2" charset="0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chemeClr val="accent1"/>
        </a:buClr>
        <a:buSzPct val="90000"/>
        <a:buFont typeface="Wingdings" pitchFamily="2" charset="2"/>
        <a:buChar char="§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SzPct val="90000"/>
        <a:buFont typeface="Wingdings" pitchFamily="2" charset="2"/>
        <a:buChar char="§"/>
        <a:defRPr sz="15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126" userDrawn="1">
          <p15:clr>
            <a:srgbClr val="F26B43"/>
          </p15:clr>
        </p15:guide>
        <p15:guide id="3" pos="5602" userDrawn="1">
          <p15:clr>
            <a:srgbClr val="F26B43"/>
          </p15:clr>
        </p15:guide>
        <p15:guide id="4" pos="2880" userDrawn="1">
          <p15:clr>
            <a:srgbClr val="F26B43"/>
          </p15:clr>
        </p15:guide>
        <p15:guide id="5" orient="horz" pos="123" userDrawn="1">
          <p15:clr>
            <a:srgbClr val="F26B43"/>
          </p15:clr>
        </p15:guide>
        <p15:guide id="6" orient="horz" pos="3117" userDrawn="1">
          <p15:clr>
            <a:srgbClr val="F26B43"/>
          </p15:clr>
        </p15:guide>
        <p15:guide id="7" pos="570" userDrawn="1">
          <p15:clr>
            <a:srgbClr val="F26B43"/>
          </p15:clr>
        </p15:guide>
        <p15:guide id="8" pos="1155" userDrawn="1">
          <p15:clr>
            <a:srgbClr val="F26B43"/>
          </p15:clr>
        </p15:guide>
        <p15:guide id="9" pos="1728" userDrawn="1">
          <p15:clr>
            <a:srgbClr val="F26B43"/>
          </p15:clr>
        </p15:guide>
        <p15:guide id="10" pos="2304" userDrawn="1">
          <p15:clr>
            <a:srgbClr val="F26B43"/>
          </p15:clr>
        </p15:guide>
        <p15:guide id="11" pos="3456" userDrawn="1">
          <p15:clr>
            <a:srgbClr val="F26B43"/>
          </p15:clr>
        </p15:guide>
        <p15:guide id="12" pos="4035" userDrawn="1">
          <p15:clr>
            <a:srgbClr val="F26B43"/>
          </p15:clr>
        </p15:guide>
        <p15:guide id="13" pos="4608" userDrawn="1">
          <p15:clr>
            <a:srgbClr val="F26B43"/>
          </p15:clr>
        </p15:guide>
        <p15:guide id="14" pos="5180" userDrawn="1">
          <p15:clr>
            <a:srgbClr val="F26B43"/>
          </p15:clr>
        </p15:guide>
        <p15:guide id="15" orient="horz" pos="490" userDrawn="1">
          <p15:clr>
            <a:srgbClr val="F26B43"/>
          </p15:clr>
        </p15:guide>
        <p15:guide id="16" orient="horz" pos="985" userDrawn="1">
          <p15:clr>
            <a:srgbClr val="F26B43"/>
          </p15:clr>
        </p15:guide>
        <p15:guide id="17" orient="horz" pos="1475" userDrawn="1">
          <p15:clr>
            <a:srgbClr val="F26B43"/>
          </p15:clr>
        </p15:guide>
        <p15:guide id="18" orient="horz" pos="1962" userDrawn="1">
          <p15:clr>
            <a:srgbClr val="F26B43"/>
          </p15:clr>
        </p15:guide>
        <p15:guide id="19" orient="horz" pos="2458" userDrawn="1">
          <p15:clr>
            <a:srgbClr val="F26B43"/>
          </p15:clr>
        </p15:guide>
        <p15:guide id="20" orient="horz" pos="2950" userDrawn="1">
          <p15:clr>
            <a:srgbClr val="F26B43"/>
          </p15:clr>
        </p15:guide>
        <p15:guide id="21" pos="5437" userDrawn="1">
          <p15:clr>
            <a:srgbClr val="F26B43"/>
          </p15:clr>
        </p15:guide>
        <p15:guide id="22" orient="horz" userDrawn="1">
          <p15:clr>
            <a:srgbClr val="F26B43"/>
          </p15:clr>
        </p15:guide>
        <p15:guide id="23" pos="5760" userDrawn="1">
          <p15:clr>
            <a:srgbClr val="F26B43"/>
          </p15:clr>
        </p15:guide>
        <p15:guide id="24" orient="horz" pos="3240" userDrawn="1">
          <p15:clr>
            <a:srgbClr val="F26B43"/>
          </p15:clr>
        </p15:guide>
        <p15:guide id="2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>
            <a:extLst>
              <a:ext uri="{FF2B5EF4-FFF2-40B4-BE49-F238E27FC236}">
                <a16:creationId xmlns:a16="http://schemas.microsoft.com/office/drawing/2014/main" id="{6AF2DA65-CF00-774A-9D7C-EEFA627B21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00352" y="973394"/>
            <a:ext cx="4343647" cy="2151528"/>
          </a:xfrm>
        </p:spPr>
        <p:txBody>
          <a:bodyPr>
            <a:normAutofit/>
          </a:bodyPr>
          <a:lstStyle/>
          <a:p>
            <a:r>
              <a:rPr lang="fr-FR" sz="4400" dirty="0"/>
              <a:t>FVLSI ALU8BIT Project </a:t>
            </a:r>
          </a:p>
        </p:txBody>
      </p:sp>
      <p:sp>
        <p:nvSpPr>
          <p:cNvPr id="10" name="Sous-titre 9">
            <a:extLst>
              <a:ext uri="{FF2B5EF4-FFF2-40B4-BE49-F238E27FC236}">
                <a16:creationId xmlns:a16="http://schemas.microsoft.com/office/drawing/2014/main" id="{2F4A7CFE-65FA-E249-9125-D938BCA440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00353" y="3124922"/>
            <a:ext cx="1828800" cy="1568450"/>
          </a:xfrm>
        </p:spPr>
        <p:txBody>
          <a:bodyPr lIns="90000">
            <a:normAutofit/>
          </a:bodyPr>
          <a:lstStyle/>
          <a:p>
            <a:r>
              <a:rPr lang="fr-FR" sz="1400" b="1" dirty="0"/>
              <a:t>FIRSTNAME, LASTNAME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AF0A55C-66AB-F046-AA02-AFC919A1C19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24390" y="4683125"/>
            <a:ext cx="1828800" cy="460375"/>
          </a:xfrm>
        </p:spPr>
        <p:txBody>
          <a:bodyPr/>
          <a:lstStyle/>
          <a:p>
            <a:r>
              <a:rPr lang="fr-FR" b="1" dirty="0" err="1"/>
              <a:t>EDAlabs</a:t>
            </a:r>
            <a:r>
              <a:rPr lang="fr-FR" b="1" dirty="0"/>
              <a:t> 2022-2023</a:t>
            </a:r>
          </a:p>
        </p:txBody>
      </p:sp>
    </p:spTree>
    <p:extLst>
      <p:ext uri="{BB962C8B-B14F-4D97-AF65-F5344CB8AC3E}">
        <p14:creationId xmlns:p14="http://schemas.microsoft.com/office/powerpoint/2010/main" val="2130171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AB3E474-1CE3-4FC9-A3E8-0C6588B216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179552"/>
            <a:ext cx="7151730" cy="660707"/>
          </a:xfrm>
        </p:spPr>
        <p:txBody>
          <a:bodyPr>
            <a:normAutofit/>
          </a:bodyPr>
          <a:lstStyle/>
          <a:p>
            <a:r>
              <a:rPr lang="en-US" dirty="0"/>
              <a:t>Simulation benchmark – ALU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AB748E-E720-4649-98FC-3666D6A8B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Speaker name</a:t>
            </a:r>
            <a:endParaRPr lang="fr-F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C20190-157B-4527-BC80-E287718C4A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10</a:t>
            </a:fld>
            <a:endParaRPr lang="fr-FR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D6A25BD-5902-4BD1-A8AB-A422B98A82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9892648"/>
              </p:ext>
            </p:extLst>
          </p:nvPr>
        </p:nvGraphicFramePr>
        <p:xfrm>
          <a:off x="482313" y="1500966"/>
          <a:ext cx="8111574" cy="23061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3858">
                  <a:extLst>
                    <a:ext uri="{9D8B030D-6E8A-4147-A177-3AD203B41FA5}">
                      <a16:colId xmlns:a16="http://schemas.microsoft.com/office/drawing/2014/main" val="3514930863"/>
                    </a:ext>
                  </a:extLst>
                </a:gridCol>
                <a:gridCol w="2703858">
                  <a:extLst>
                    <a:ext uri="{9D8B030D-6E8A-4147-A177-3AD203B41FA5}">
                      <a16:colId xmlns:a16="http://schemas.microsoft.com/office/drawing/2014/main" val="2790945089"/>
                    </a:ext>
                  </a:extLst>
                </a:gridCol>
                <a:gridCol w="2703858">
                  <a:extLst>
                    <a:ext uri="{9D8B030D-6E8A-4147-A177-3AD203B41FA5}">
                      <a16:colId xmlns:a16="http://schemas.microsoft.com/office/drawing/2014/main" val="3288865467"/>
                    </a:ext>
                  </a:extLst>
                </a:gridCol>
              </a:tblGrid>
              <a:tr h="294498">
                <a:tc>
                  <a:txBody>
                    <a:bodyPr/>
                    <a:lstStyle/>
                    <a:p>
                      <a:r>
                        <a:rPr lang="en-US" sz="1200" dirty="0"/>
                        <a:t>slowest patterns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Time (pre-PEX)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Time (Post PEX)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3230898"/>
                  </a:ext>
                </a:extLst>
              </a:tr>
              <a:tr h="294498">
                <a:tc>
                  <a:txBody>
                    <a:bodyPr/>
                    <a:lstStyle/>
                    <a:p>
                      <a:r>
                        <a:rPr lang="en-US" dirty="0"/>
                        <a:t>A=</a:t>
                      </a:r>
                      <a:r>
                        <a:rPr lang="en-US" dirty="0" err="1"/>
                        <a:t>xxxx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xxxx</a:t>
                      </a:r>
                      <a:r>
                        <a:rPr lang="en-US" dirty="0">
                          <a:sym typeface="Wingdings" panose="05000000000000000000" pitchFamily="2" charset="2"/>
                        </a:rPr>
                        <a:t> </a:t>
                      </a:r>
                      <a:r>
                        <a:rPr lang="en-US" dirty="0" err="1">
                          <a:sym typeface="Wingdings" panose="05000000000000000000" pitchFamily="2" charset="2"/>
                        </a:rPr>
                        <a:t>xxxx</a:t>
                      </a:r>
                      <a:r>
                        <a:rPr lang="en-US" dirty="0"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dirty="0" err="1">
                          <a:sym typeface="Wingdings" panose="05000000000000000000" pitchFamily="2" charset="2"/>
                        </a:rPr>
                        <a:t>xxxx</a:t>
                      </a:r>
                      <a:endParaRPr lang="en-US" dirty="0">
                        <a:sym typeface="Wingdings" panose="05000000000000000000" pitchFamily="2" charset="2"/>
                      </a:endParaRPr>
                    </a:p>
                    <a:p>
                      <a:r>
                        <a:rPr lang="en-US" dirty="0"/>
                        <a:t>B=</a:t>
                      </a:r>
                      <a:r>
                        <a:rPr lang="en-US" dirty="0" err="1"/>
                        <a:t>xxxx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xxxx</a:t>
                      </a:r>
                      <a:r>
                        <a:rPr lang="en-US" dirty="0"/>
                        <a:t> </a:t>
                      </a:r>
                      <a:r>
                        <a:rPr lang="en-US" dirty="0">
                          <a:sym typeface="Wingdings" panose="05000000000000000000" pitchFamily="2" charset="2"/>
                        </a:rPr>
                        <a:t> </a:t>
                      </a:r>
                      <a:r>
                        <a:rPr lang="en-US" dirty="0" err="1">
                          <a:sym typeface="Wingdings" panose="05000000000000000000" pitchFamily="2" charset="2"/>
                        </a:rPr>
                        <a:t>xxxx</a:t>
                      </a:r>
                      <a:r>
                        <a:rPr lang="en-US" dirty="0"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dirty="0" err="1">
                          <a:sym typeface="Wingdings" panose="05000000000000000000" pitchFamily="2" charset="2"/>
                        </a:rPr>
                        <a:t>xxxx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9558329"/>
                  </a:ext>
                </a:extLst>
              </a:tr>
              <a:tr h="294498">
                <a:tc>
                  <a:txBody>
                    <a:bodyPr/>
                    <a:lstStyle/>
                    <a:p>
                      <a:r>
                        <a:rPr lang="en-US" dirty="0"/>
                        <a:t>A=</a:t>
                      </a:r>
                      <a:r>
                        <a:rPr lang="en-US" dirty="0" err="1"/>
                        <a:t>xxxx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xxxx</a:t>
                      </a:r>
                      <a:r>
                        <a:rPr lang="en-US" dirty="0">
                          <a:sym typeface="Wingdings" panose="05000000000000000000" pitchFamily="2" charset="2"/>
                        </a:rPr>
                        <a:t> </a:t>
                      </a:r>
                      <a:r>
                        <a:rPr lang="en-US" dirty="0" err="1">
                          <a:sym typeface="Wingdings" panose="05000000000000000000" pitchFamily="2" charset="2"/>
                        </a:rPr>
                        <a:t>xxxx</a:t>
                      </a:r>
                      <a:r>
                        <a:rPr lang="en-US" dirty="0"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dirty="0" err="1">
                          <a:sym typeface="Wingdings" panose="05000000000000000000" pitchFamily="2" charset="2"/>
                        </a:rPr>
                        <a:t>xxxx</a:t>
                      </a:r>
                      <a:endParaRPr lang="en-US" dirty="0">
                        <a:sym typeface="Wingdings" panose="05000000000000000000" pitchFamily="2" charset="2"/>
                      </a:endParaRPr>
                    </a:p>
                    <a:p>
                      <a:r>
                        <a:rPr lang="en-US" dirty="0"/>
                        <a:t>B=</a:t>
                      </a:r>
                      <a:r>
                        <a:rPr lang="en-US" dirty="0" err="1"/>
                        <a:t>xxxx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xxxx</a:t>
                      </a:r>
                      <a:r>
                        <a:rPr lang="en-US" dirty="0"/>
                        <a:t> </a:t>
                      </a:r>
                      <a:r>
                        <a:rPr lang="en-US" dirty="0">
                          <a:sym typeface="Wingdings" panose="05000000000000000000" pitchFamily="2" charset="2"/>
                        </a:rPr>
                        <a:t> </a:t>
                      </a:r>
                      <a:r>
                        <a:rPr lang="en-US" dirty="0" err="1">
                          <a:sym typeface="Wingdings" panose="05000000000000000000" pitchFamily="2" charset="2"/>
                        </a:rPr>
                        <a:t>xxxx</a:t>
                      </a:r>
                      <a:r>
                        <a:rPr lang="en-US" dirty="0"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dirty="0" err="1">
                          <a:sym typeface="Wingdings" panose="05000000000000000000" pitchFamily="2" charset="2"/>
                        </a:rPr>
                        <a:t>xxxx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0600908"/>
                  </a:ext>
                </a:extLst>
              </a:tr>
              <a:tr h="294498">
                <a:tc>
                  <a:txBody>
                    <a:bodyPr/>
                    <a:lstStyle/>
                    <a:p>
                      <a:r>
                        <a:rPr lang="en-US" dirty="0"/>
                        <a:t>A=</a:t>
                      </a:r>
                      <a:r>
                        <a:rPr lang="en-US" dirty="0" err="1"/>
                        <a:t>xxxx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xxxx</a:t>
                      </a:r>
                      <a:r>
                        <a:rPr lang="en-US" dirty="0">
                          <a:sym typeface="Wingdings" panose="05000000000000000000" pitchFamily="2" charset="2"/>
                        </a:rPr>
                        <a:t> </a:t>
                      </a:r>
                      <a:r>
                        <a:rPr lang="en-US" dirty="0" err="1">
                          <a:sym typeface="Wingdings" panose="05000000000000000000" pitchFamily="2" charset="2"/>
                        </a:rPr>
                        <a:t>xxxx</a:t>
                      </a:r>
                      <a:r>
                        <a:rPr lang="en-US" dirty="0"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dirty="0" err="1">
                          <a:sym typeface="Wingdings" panose="05000000000000000000" pitchFamily="2" charset="2"/>
                        </a:rPr>
                        <a:t>xxxx</a:t>
                      </a:r>
                      <a:endParaRPr lang="en-US" dirty="0">
                        <a:sym typeface="Wingdings" panose="05000000000000000000" pitchFamily="2" charset="2"/>
                      </a:endParaRPr>
                    </a:p>
                    <a:p>
                      <a:r>
                        <a:rPr lang="en-US" dirty="0"/>
                        <a:t>B=</a:t>
                      </a:r>
                      <a:r>
                        <a:rPr lang="en-US" dirty="0" err="1"/>
                        <a:t>xxxx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xxxx</a:t>
                      </a:r>
                      <a:r>
                        <a:rPr lang="en-US" dirty="0"/>
                        <a:t> </a:t>
                      </a:r>
                      <a:r>
                        <a:rPr lang="en-US" dirty="0">
                          <a:sym typeface="Wingdings" panose="05000000000000000000" pitchFamily="2" charset="2"/>
                        </a:rPr>
                        <a:t> </a:t>
                      </a:r>
                      <a:r>
                        <a:rPr lang="en-US" dirty="0" err="1">
                          <a:sym typeface="Wingdings" panose="05000000000000000000" pitchFamily="2" charset="2"/>
                        </a:rPr>
                        <a:t>xxxx</a:t>
                      </a:r>
                      <a:r>
                        <a:rPr lang="en-US" dirty="0"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dirty="0" err="1">
                          <a:sym typeface="Wingdings" panose="05000000000000000000" pitchFamily="2" charset="2"/>
                        </a:rPr>
                        <a:t>xxxx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6535367"/>
                  </a:ext>
                </a:extLst>
              </a:tr>
              <a:tr h="294498">
                <a:tc>
                  <a:txBody>
                    <a:bodyPr/>
                    <a:lstStyle/>
                    <a:p>
                      <a:r>
                        <a:rPr lang="en-US" dirty="0"/>
                        <a:t>A=</a:t>
                      </a:r>
                      <a:r>
                        <a:rPr lang="en-US" dirty="0" err="1"/>
                        <a:t>xxxx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xxxx</a:t>
                      </a:r>
                      <a:r>
                        <a:rPr lang="en-US" dirty="0">
                          <a:sym typeface="Wingdings" panose="05000000000000000000" pitchFamily="2" charset="2"/>
                        </a:rPr>
                        <a:t> </a:t>
                      </a:r>
                      <a:r>
                        <a:rPr lang="en-US" dirty="0" err="1">
                          <a:sym typeface="Wingdings" panose="05000000000000000000" pitchFamily="2" charset="2"/>
                        </a:rPr>
                        <a:t>xxxx</a:t>
                      </a:r>
                      <a:r>
                        <a:rPr lang="en-US" dirty="0"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dirty="0" err="1">
                          <a:sym typeface="Wingdings" panose="05000000000000000000" pitchFamily="2" charset="2"/>
                        </a:rPr>
                        <a:t>xxxx</a:t>
                      </a:r>
                      <a:endParaRPr lang="en-US" dirty="0">
                        <a:sym typeface="Wingdings" panose="05000000000000000000" pitchFamily="2" charset="2"/>
                      </a:endParaRPr>
                    </a:p>
                    <a:p>
                      <a:r>
                        <a:rPr lang="en-US" dirty="0"/>
                        <a:t>B=</a:t>
                      </a:r>
                      <a:r>
                        <a:rPr lang="en-US" dirty="0" err="1"/>
                        <a:t>xxxx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xxxx</a:t>
                      </a:r>
                      <a:r>
                        <a:rPr lang="en-US" dirty="0"/>
                        <a:t> </a:t>
                      </a:r>
                      <a:r>
                        <a:rPr lang="en-US" dirty="0">
                          <a:sym typeface="Wingdings" panose="05000000000000000000" pitchFamily="2" charset="2"/>
                        </a:rPr>
                        <a:t> </a:t>
                      </a:r>
                      <a:r>
                        <a:rPr lang="en-US" dirty="0" err="1">
                          <a:sym typeface="Wingdings" panose="05000000000000000000" pitchFamily="2" charset="2"/>
                        </a:rPr>
                        <a:t>xxxx</a:t>
                      </a:r>
                      <a:r>
                        <a:rPr lang="en-US" dirty="0"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dirty="0" err="1">
                          <a:sym typeface="Wingdings" panose="05000000000000000000" pitchFamily="2" charset="2"/>
                        </a:rPr>
                        <a:t>xxxx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8021155"/>
                  </a:ext>
                </a:extLst>
              </a:tr>
            </a:tbl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E1003A68-C6D5-4068-B5AE-4314949A635A}"/>
              </a:ext>
            </a:extLst>
          </p:cNvPr>
          <p:cNvSpPr/>
          <p:nvPr/>
        </p:nvSpPr>
        <p:spPr>
          <a:xfrm>
            <a:off x="1683895" y="4192250"/>
            <a:ext cx="5326505" cy="749508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Slowest path from the automated testbench</a:t>
            </a:r>
          </a:p>
          <a:p>
            <a:pPr algn="ctr"/>
            <a:r>
              <a:rPr lang="en-US" sz="1400" b="1" dirty="0"/>
              <a:t>SCHEMATIC = XXX </a:t>
            </a:r>
            <a:r>
              <a:rPr lang="en-US" sz="1400" b="1" dirty="0" err="1"/>
              <a:t>ps</a:t>
            </a:r>
            <a:endParaRPr lang="en-US" sz="1400" b="1" dirty="0"/>
          </a:p>
          <a:p>
            <a:pPr algn="ctr"/>
            <a:r>
              <a:rPr lang="en-US" sz="1400" b="1" dirty="0"/>
              <a:t>PEX = XXX </a:t>
            </a:r>
            <a:r>
              <a:rPr lang="en-US" sz="1400" b="1" dirty="0" err="1"/>
              <a:t>ps</a:t>
            </a:r>
            <a:r>
              <a:rPr lang="en-US" sz="1400" b="1" dirty="0"/>
              <a:t> </a:t>
            </a:r>
          </a:p>
        </p:txBody>
      </p:sp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0804DF80-1DFB-4B88-A81B-7C10505305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4875" y="840259"/>
            <a:ext cx="7726363" cy="4110201"/>
          </a:xfrm>
        </p:spPr>
        <p:txBody>
          <a:bodyPr/>
          <a:lstStyle/>
          <a:p>
            <a:r>
              <a:rPr lang="en-US" dirty="0"/>
              <a:t>Give the for slowest paths in your design (infer them from the automated testbench) </a:t>
            </a:r>
          </a:p>
        </p:txBody>
      </p:sp>
    </p:spTree>
    <p:extLst>
      <p:ext uri="{BB962C8B-B14F-4D97-AF65-F5344CB8AC3E}">
        <p14:creationId xmlns:p14="http://schemas.microsoft.com/office/powerpoint/2010/main" val="2999737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A937F52-5D17-42E9-AC31-A59B178B23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Feel free to add material any justification that you believe will be useful </a:t>
            </a:r>
          </a:p>
          <a:p>
            <a:r>
              <a:rPr lang="en-US" dirty="0"/>
              <a:t>Any design choice you made </a:t>
            </a:r>
          </a:p>
          <a:p>
            <a:r>
              <a:rPr lang="en-US" dirty="0"/>
              <a:t>Anything for which you are not sure in your design</a:t>
            </a:r>
          </a:p>
          <a:p>
            <a:r>
              <a:rPr lang="en-US" dirty="0"/>
              <a:t>You can also add questions and suggestions which you believe would have helped you in the design.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FCC645E-7FBB-493C-B0CF-D8A9C736BF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179552"/>
            <a:ext cx="5762831" cy="1072753"/>
          </a:xfrm>
        </p:spPr>
        <p:txBody>
          <a:bodyPr/>
          <a:lstStyle/>
          <a:p>
            <a:r>
              <a:rPr lang="en-US" dirty="0"/>
              <a:t>Additional material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DC04C6-62C5-4907-BE05-569D1D00E8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Speaker name</a:t>
            </a:r>
            <a:endParaRPr lang="fr-F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2D6DDD-45B2-48DE-9269-C2A5681492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11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21233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pour une image  4">
            <a:extLst>
              <a:ext uri="{FF2B5EF4-FFF2-40B4-BE49-F238E27FC236}">
                <a16:creationId xmlns:a16="http://schemas.microsoft.com/office/drawing/2014/main" id="{C5DC9A4D-B7CD-3F49-976D-9809C46B7DE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/>
          <a:srcRect l="9937" t="12184" b="2246"/>
          <a:stretch/>
        </p:blipFill>
        <p:spPr>
          <a:xfrm>
            <a:off x="1331913" y="0"/>
            <a:ext cx="7812087" cy="4948238"/>
          </a:xfrm>
        </p:spPr>
      </p:pic>
      <p:sp>
        <p:nvSpPr>
          <p:cNvPr id="9" name="Titre 8">
            <a:extLst>
              <a:ext uri="{FF2B5EF4-FFF2-40B4-BE49-F238E27FC236}">
                <a16:creationId xmlns:a16="http://schemas.microsoft.com/office/drawing/2014/main" id="{6AF2DA65-CF00-774A-9D7C-EEFA627B21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94894" y="1739900"/>
            <a:ext cx="2149106" cy="1835150"/>
          </a:xfrm>
        </p:spPr>
        <p:txBody>
          <a:bodyPr>
            <a:normAutofit/>
          </a:bodyPr>
          <a:lstStyle/>
          <a:p>
            <a:r>
              <a:rPr lang="fr-FR" sz="4400" dirty="0"/>
              <a:t>Merci</a:t>
            </a:r>
          </a:p>
        </p:txBody>
      </p:sp>
      <p:sp>
        <p:nvSpPr>
          <p:cNvPr id="10" name="Sous-titre 9">
            <a:extLst>
              <a:ext uri="{FF2B5EF4-FFF2-40B4-BE49-F238E27FC236}">
                <a16:creationId xmlns:a16="http://schemas.microsoft.com/office/drawing/2014/main" id="{2F4A7CFE-65FA-E249-9125-D938BCA440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66094" y="3575050"/>
            <a:ext cx="1828800" cy="1568450"/>
          </a:xfrm>
          <a:solidFill>
            <a:schemeClr val="accent2"/>
          </a:solidFill>
        </p:spPr>
        <p:txBody>
          <a:bodyPr lIns="90000">
            <a:normAutofit/>
          </a:bodyPr>
          <a:lstStyle/>
          <a:p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2722231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E7FB378-3D1C-4AF5-A4BD-D8D952D9A6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4875" y="1670634"/>
            <a:ext cx="7726363" cy="3279826"/>
          </a:xfrm>
        </p:spPr>
        <p:txBody>
          <a:bodyPr/>
          <a:lstStyle/>
          <a:p>
            <a:r>
              <a:rPr lang="en-US" dirty="0"/>
              <a:t>Logic block </a:t>
            </a:r>
          </a:p>
          <a:p>
            <a:r>
              <a:rPr lang="en-US" dirty="0"/>
              <a:t>Adder block </a:t>
            </a:r>
          </a:p>
          <a:p>
            <a:r>
              <a:rPr lang="en-US" dirty="0"/>
              <a:t>Top ALU</a:t>
            </a:r>
          </a:p>
          <a:p>
            <a:r>
              <a:rPr lang="en-US" dirty="0"/>
              <a:t>Simulation benchmark </a:t>
            </a:r>
          </a:p>
          <a:p>
            <a:r>
              <a:rPr lang="en-US" dirty="0"/>
              <a:t>Results </a:t>
            </a:r>
          </a:p>
          <a:p>
            <a:r>
              <a:rPr lang="en-US" dirty="0"/>
              <a:t>Additional guidelines for grading 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050E60A6-2063-4E51-B9B0-0351D0C01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	</a:t>
            </a:r>
          </a:p>
        </p:txBody>
      </p:sp>
    </p:spTree>
    <p:extLst>
      <p:ext uri="{BB962C8B-B14F-4D97-AF65-F5344CB8AC3E}">
        <p14:creationId xmlns:p14="http://schemas.microsoft.com/office/powerpoint/2010/main" val="4055582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EFA8175-DB2F-45E0-8A70-A107621042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4875" y="657379"/>
            <a:ext cx="7726363" cy="4293081"/>
          </a:xfrm>
        </p:spPr>
        <p:txBody>
          <a:bodyPr/>
          <a:lstStyle/>
          <a:p>
            <a:r>
              <a:rPr lang="en-US" dirty="0"/>
              <a:t>Insert here a screenshot of the schematic of the logic block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AB3E474-1CE3-4FC9-A3E8-0C6588B216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Logic block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AB748E-E720-4649-98FC-3666D6A8B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Speaker name</a:t>
            </a:r>
            <a:endParaRPr lang="fr-F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C20190-157B-4527-BC80-E287718C4A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61767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EFA8175-DB2F-45E0-8A70-A107621042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4875" y="657379"/>
            <a:ext cx="7726363" cy="4293081"/>
          </a:xfrm>
        </p:spPr>
        <p:txBody>
          <a:bodyPr/>
          <a:lstStyle/>
          <a:p>
            <a:r>
              <a:rPr lang="en-US" dirty="0"/>
              <a:t>Insert here a screenshot of the layout of the logic block</a:t>
            </a:r>
          </a:p>
          <a:p>
            <a:r>
              <a:rPr lang="en-US" dirty="0"/>
              <a:t>Show us the size using the cadence ruler (k)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AB3E474-1CE3-4FC9-A3E8-0C6588B216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Logic block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AB748E-E720-4649-98FC-3666D6A8B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Speaker name</a:t>
            </a:r>
            <a:endParaRPr lang="fr-F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C20190-157B-4527-BC80-E287718C4A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05014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EFA8175-DB2F-45E0-8A70-A107621042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4875" y="840259"/>
            <a:ext cx="7726363" cy="4110201"/>
          </a:xfrm>
        </p:spPr>
        <p:txBody>
          <a:bodyPr/>
          <a:lstStyle/>
          <a:p>
            <a:r>
              <a:rPr lang="en-US" dirty="0"/>
              <a:t>Insert here a screenshot of the schematic and layout of a 1bit adder</a:t>
            </a:r>
          </a:p>
          <a:p>
            <a:r>
              <a:rPr lang="en-US" dirty="0"/>
              <a:t>Show us the size using the cadence ruler (k) 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AB3E474-1CE3-4FC9-A3E8-0C6588B216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179552"/>
            <a:ext cx="3667125" cy="660707"/>
          </a:xfrm>
        </p:spPr>
        <p:txBody>
          <a:bodyPr>
            <a:normAutofit/>
          </a:bodyPr>
          <a:lstStyle/>
          <a:p>
            <a:r>
              <a:rPr lang="en-US" dirty="0"/>
              <a:t>Adder block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AB748E-E720-4649-98FC-3666D6A8B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Speaker name</a:t>
            </a:r>
            <a:endParaRPr lang="fr-F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C20190-157B-4527-BC80-E287718C4A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49488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EFA8175-DB2F-45E0-8A70-A107621042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4875" y="840259"/>
            <a:ext cx="7726363" cy="4110201"/>
          </a:xfrm>
        </p:spPr>
        <p:txBody>
          <a:bodyPr/>
          <a:lstStyle/>
          <a:p>
            <a:r>
              <a:rPr lang="en-US" dirty="0"/>
              <a:t>Insert here a screenshot of the schematic and layout of a 1bit MUX</a:t>
            </a:r>
          </a:p>
          <a:p>
            <a:r>
              <a:rPr lang="en-US" dirty="0"/>
              <a:t>Show us the size using the cadence ruler (k) 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AB3E474-1CE3-4FC9-A3E8-0C6588B216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179552"/>
            <a:ext cx="3667125" cy="660707"/>
          </a:xfrm>
        </p:spPr>
        <p:txBody>
          <a:bodyPr>
            <a:normAutofit/>
          </a:bodyPr>
          <a:lstStyle/>
          <a:p>
            <a:r>
              <a:rPr lang="en-US" dirty="0"/>
              <a:t>MUX 1bit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AB748E-E720-4649-98FC-3666D6A8B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Speaker name</a:t>
            </a:r>
            <a:endParaRPr lang="fr-F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C20190-157B-4527-BC80-E287718C4A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44149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EFA8175-DB2F-45E0-8A70-A107621042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4875" y="840259"/>
            <a:ext cx="7726363" cy="4110201"/>
          </a:xfrm>
        </p:spPr>
        <p:txBody>
          <a:bodyPr/>
          <a:lstStyle/>
          <a:p>
            <a:r>
              <a:rPr lang="en-US" dirty="0"/>
              <a:t>Insert here a screenshot of the layout of the 1 bit ALU</a:t>
            </a:r>
          </a:p>
          <a:p>
            <a:r>
              <a:rPr lang="en-US" dirty="0"/>
              <a:t>Show us the size using the cadence ruler (k) </a:t>
            </a:r>
          </a:p>
          <a:p>
            <a:r>
              <a:rPr lang="en-US" dirty="0"/>
              <a:t>Show us how does the carry signal propagate 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AB3E474-1CE3-4FC9-A3E8-0C6588B216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179552"/>
            <a:ext cx="3667125" cy="660707"/>
          </a:xfrm>
        </p:spPr>
        <p:txBody>
          <a:bodyPr>
            <a:normAutofit/>
          </a:bodyPr>
          <a:lstStyle/>
          <a:p>
            <a:r>
              <a:rPr lang="en-US" dirty="0"/>
              <a:t>ALU 1bit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AB748E-E720-4649-98FC-3666D6A8B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Speaker name</a:t>
            </a:r>
            <a:endParaRPr lang="fr-F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C20190-157B-4527-BC80-E287718C4A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568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EFA8175-DB2F-45E0-8A70-A107621042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4875" y="840259"/>
            <a:ext cx="7726363" cy="4110201"/>
          </a:xfrm>
        </p:spPr>
        <p:txBody>
          <a:bodyPr/>
          <a:lstStyle/>
          <a:p>
            <a:r>
              <a:rPr lang="en-US" dirty="0"/>
              <a:t>Insert here a screenshot of the layout of the top ALU</a:t>
            </a:r>
          </a:p>
          <a:p>
            <a:r>
              <a:rPr lang="en-US" dirty="0"/>
              <a:t>Show us the size using the cadence ruler (k) </a:t>
            </a:r>
          </a:p>
          <a:p>
            <a:r>
              <a:rPr lang="en-US" dirty="0"/>
              <a:t>Show us how does the carry signal propagate </a:t>
            </a:r>
          </a:p>
          <a:p>
            <a:r>
              <a:rPr lang="en-US" dirty="0"/>
              <a:t>What is the area in um2? 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AB3E474-1CE3-4FC9-A3E8-0C6588B216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179552"/>
            <a:ext cx="3667125" cy="660707"/>
          </a:xfrm>
        </p:spPr>
        <p:txBody>
          <a:bodyPr>
            <a:normAutofit/>
          </a:bodyPr>
          <a:lstStyle/>
          <a:p>
            <a:r>
              <a:rPr lang="en-US" dirty="0"/>
              <a:t>Top ALU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AB748E-E720-4649-98FC-3666D6A8B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Speaker name</a:t>
            </a:r>
            <a:endParaRPr lang="fr-F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C20190-157B-4527-BC80-E287718C4A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6EAC68B-F140-43CF-8CA0-21C8C7452033}"/>
              </a:ext>
            </a:extLst>
          </p:cNvPr>
          <p:cNvSpPr/>
          <p:nvPr/>
        </p:nvSpPr>
        <p:spPr>
          <a:xfrm>
            <a:off x="3172918" y="4192250"/>
            <a:ext cx="2723213" cy="749508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TOTAL AREA = XXX um2</a:t>
            </a:r>
          </a:p>
        </p:txBody>
      </p:sp>
    </p:spTree>
    <p:extLst>
      <p:ext uri="{BB962C8B-B14F-4D97-AF65-F5344CB8AC3E}">
        <p14:creationId xmlns:p14="http://schemas.microsoft.com/office/powerpoint/2010/main" val="1907246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EFA8175-DB2F-45E0-8A70-A107621042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4875" y="840259"/>
            <a:ext cx="7726363" cy="4110201"/>
          </a:xfrm>
        </p:spPr>
        <p:txBody>
          <a:bodyPr/>
          <a:lstStyle/>
          <a:p>
            <a:r>
              <a:rPr lang="en-US" dirty="0"/>
              <a:t>ALU configured as logic (SEL = 0)</a:t>
            </a:r>
          </a:p>
          <a:p>
            <a:r>
              <a:rPr lang="en-US" dirty="0"/>
              <a:t>Post PEX, Show us the simulation of a NAND, NOR, NOT(A), NOT(B)</a:t>
            </a:r>
          </a:p>
          <a:p>
            <a:r>
              <a:rPr lang="en-US" dirty="0"/>
              <a:t>How much time does it take to go through the ALU ?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AB3E474-1CE3-4FC9-A3E8-0C6588B216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179552"/>
            <a:ext cx="7151730" cy="660707"/>
          </a:xfrm>
        </p:spPr>
        <p:txBody>
          <a:bodyPr>
            <a:normAutofit/>
          </a:bodyPr>
          <a:lstStyle/>
          <a:p>
            <a:r>
              <a:rPr lang="en-US" dirty="0"/>
              <a:t>Simulation benchmark – logic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AB748E-E720-4649-98FC-3666D6A8B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Speaker name</a:t>
            </a:r>
            <a:endParaRPr lang="fr-F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C20190-157B-4527-BC80-E287718C4A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79589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hème Office">
  <a:themeElements>
    <a:clrScheme name="EPFL - New Colors 2019">
      <a:dk1>
        <a:srgbClr val="413C3A"/>
      </a:dk1>
      <a:lt1>
        <a:srgbClr val="FFFFFF"/>
      </a:lt1>
      <a:dk2>
        <a:srgbClr val="413C3A"/>
      </a:dk2>
      <a:lt2>
        <a:srgbClr val="CAC7C7"/>
      </a:lt2>
      <a:accent1>
        <a:srgbClr val="E30613"/>
      </a:accent1>
      <a:accent2>
        <a:srgbClr val="00A79F"/>
      </a:accent2>
      <a:accent3>
        <a:srgbClr val="413C3A"/>
      </a:accent3>
      <a:accent4>
        <a:srgbClr val="007480"/>
      </a:accent4>
      <a:accent5>
        <a:srgbClr val="F39869"/>
      </a:accent5>
      <a:accent6>
        <a:srgbClr val="B51F1F"/>
      </a:accent6>
      <a:hlink>
        <a:srgbClr val="ED6E9C"/>
      </a:hlink>
      <a:folHlink>
        <a:srgbClr val="4F8FCC"/>
      </a:folHlink>
    </a:clrScheme>
    <a:fontScheme name="EPFL_Beta2">
      <a:majorFont>
        <a:latin typeface="Franklin Gothic Demi Cond"/>
        <a:ea typeface=""/>
        <a:cs typeface=""/>
      </a:majorFont>
      <a:minorFont>
        <a:latin typeface="Arial"/>
        <a:ea typeface=""/>
        <a:cs typeface="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_EPFL_Beta2" id="{6A525B41-3E68-491F-A6C9-0B15EA1321FE}" vid="{993E2952-EB5D-4425-8012-1B04381EBC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Thème Office</Template>
  <TotalTime>0</TotalTime>
  <Words>428</Words>
  <Application>Microsoft Office PowerPoint</Application>
  <PresentationFormat>On-screen Show (16:9)</PresentationFormat>
  <Paragraphs>83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Franklin Gothic Demi Cond</vt:lpstr>
      <vt:lpstr>Wingdings</vt:lpstr>
      <vt:lpstr>Thème Office</vt:lpstr>
      <vt:lpstr>FVLSI ALU8BIT Project </vt:lpstr>
      <vt:lpstr>Outline </vt:lpstr>
      <vt:lpstr>Logic block </vt:lpstr>
      <vt:lpstr>Logic block </vt:lpstr>
      <vt:lpstr>Adder block </vt:lpstr>
      <vt:lpstr>MUX 1bit</vt:lpstr>
      <vt:lpstr>ALU 1bit</vt:lpstr>
      <vt:lpstr>Top ALU</vt:lpstr>
      <vt:lpstr>Simulation benchmark – logic </vt:lpstr>
      <vt:lpstr>Simulation benchmark – ALU </vt:lpstr>
      <vt:lpstr>Additional material</vt:lpstr>
      <vt:lpstr>Merci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EPFL</dc:title>
  <dc:creator>Utilisateur Microsoft Office</dc:creator>
  <cp:lastModifiedBy>Alexandre Sébastien Julien Levisse</cp:lastModifiedBy>
  <cp:revision>204</cp:revision>
  <cp:lastPrinted>2019-06-19T13:21:30Z</cp:lastPrinted>
  <dcterms:created xsi:type="dcterms:W3CDTF">2019-04-02T06:24:35Z</dcterms:created>
  <dcterms:modified xsi:type="dcterms:W3CDTF">2025-11-05T16:16:29Z</dcterms:modified>
</cp:coreProperties>
</file>