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8"/>
  </p:notesMasterIdLst>
  <p:sldIdLst>
    <p:sldId id="260" r:id="rId2"/>
    <p:sldId id="261" r:id="rId3"/>
    <p:sldId id="287" r:id="rId4"/>
    <p:sldId id="280" r:id="rId5"/>
    <p:sldId id="266" r:id="rId6"/>
    <p:sldId id="320" r:id="rId7"/>
    <p:sldId id="282" r:id="rId8"/>
    <p:sldId id="291" r:id="rId9"/>
    <p:sldId id="293" r:id="rId10"/>
    <p:sldId id="294" r:id="rId11"/>
    <p:sldId id="295" r:id="rId12"/>
    <p:sldId id="296" r:id="rId13"/>
    <p:sldId id="300" r:id="rId14"/>
    <p:sldId id="301" r:id="rId15"/>
    <p:sldId id="267" r:id="rId16"/>
    <p:sldId id="302" r:id="rId17"/>
    <p:sldId id="303" r:id="rId18"/>
    <p:sldId id="268" r:id="rId19"/>
    <p:sldId id="304" r:id="rId20"/>
    <p:sldId id="311" r:id="rId21"/>
    <p:sldId id="308" r:id="rId22"/>
    <p:sldId id="324" r:id="rId23"/>
    <p:sldId id="325" r:id="rId24"/>
    <p:sldId id="327" r:id="rId25"/>
    <p:sldId id="329" r:id="rId26"/>
    <p:sldId id="331" r:id="rId27"/>
    <p:sldId id="332" r:id="rId28"/>
    <p:sldId id="443" r:id="rId29"/>
    <p:sldId id="438" r:id="rId30"/>
    <p:sldId id="440" r:id="rId31"/>
    <p:sldId id="441" r:id="rId32"/>
    <p:sldId id="334" r:id="rId33"/>
    <p:sldId id="335" r:id="rId34"/>
    <p:sldId id="336" r:id="rId35"/>
    <p:sldId id="312" r:id="rId36"/>
    <p:sldId id="313" r:id="rId37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F31A"/>
    <a:srgbClr val="0B02BA"/>
    <a:srgbClr val="00FFFF"/>
    <a:srgbClr val="FF00FF"/>
    <a:srgbClr val="99FF33"/>
    <a:srgbClr val="878787"/>
    <a:srgbClr val="88C1E9"/>
    <a:srgbClr val="DCD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1" autoAdjust="0"/>
    <p:restoredTop sz="94647" autoAdjust="0"/>
  </p:normalViewPr>
  <p:slideViewPr>
    <p:cSldViewPr>
      <p:cViewPr varScale="1">
        <p:scale>
          <a:sx n="56" d="100"/>
          <a:sy n="56" d="100"/>
        </p:scale>
        <p:origin x="1532" y="48"/>
      </p:cViewPr>
      <p:guideLst>
        <p:guide orient="horz" pos="2160"/>
        <p:guide pos="2880"/>
        <p:guide pos="4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FFIEUX David" userId="68b2e128-c415-47ec-8335-fe4319c6ef51" providerId="ADAL" clId="{7570C841-E71D-415A-9967-377665DD00C1}"/>
    <pc:docChg chg="delSld">
      <pc:chgData name="RUFFIEUX David" userId="68b2e128-c415-47ec-8335-fe4319c6ef51" providerId="ADAL" clId="{7570C841-E71D-415A-9967-377665DD00C1}" dt="2022-11-30T06:49:39.547" v="19" actId="47"/>
      <pc:docMkLst>
        <pc:docMk/>
      </pc:docMkLst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0" sldId="259"/>
        </pc:sldMkLst>
      </pc:sldChg>
      <pc:sldChg chg="del">
        <pc:chgData name="RUFFIEUX David" userId="68b2e128-c415-47ec-8335-fe4319c6ef51" providerId="ADAL" clId="{7570C841-E71D-415A-9967-377665DD00C1}" dt="2022-11-30T06:47:28.401" v="6" actId="47"/>
        <pc:sldMkLst>
          <pc:docMk/>
          <pc:sldMk cId="4134471028" sldId="262"/>
        </pc:sldMkLst>
      </pc:sldChg>
      <pc:sldChg chg="del">
        <pc:chgData name="RUFFIEUX David" userId="68b2e128-c415-47ec-8335-fe4319c6ef51" providerId="ADAL" clId="{7570C841-E71D-415A-9967-377665DD00C1}" dt="2022-11-30T06:47:30.965" v="7" actId="47"/>
        <pc:sldMkLst>
          <pc:docMk/>
          <pc:sldMk cId="2969637601" sldId="263"/>
        </pc:sldMkLst>
      </pc:sldChg>
      <pc:sldChg chg="del">
        <pc:chgData name="RUFFIEUX David" userId="68b2e128-c415-47ec-8335-fe4319c6ef51" providerId="ADAL" clId="{7570C841-E71D-415A-9967-377665DD00C1}" dt="2022-11-30T06:47:33.011" v="8" actId="47"/>
        <pc:sldMkLst>
          <pc:docMk/>
          <pc:sldMk cId="3497917325" sldId="264"/>
        </pc:sldMkLst>
      </pc:sldChg>
      <pc:sldChg chg="del">
        <pc:chgData name="RUFFIEUX David" userId="68b2e128-c415-47ec-8335-fe4319c6ef51" providerId="ADAL" clId="{7570C841-E71D-415A-9967-377665DD00C1}" dt="2022-11-30T06:48:19.793" v="17" actId="47"/>
        <pc:sldMkLst>
          <pc:docMk/>
          <pc:sldMk cId="3749198750" sldId="265"/>
        </pc:sldMkLst>
      </pc:sldChg>
      <pc:sldChg chg="del">
        <pc:chgData name="RUFFIEUX David" userId="68b2e128-c415-47ec-8335-fe4319c6ef51" providerId="ADAL" clId="{7570C841-E71D-415A-9967-377665DD00C1}" dt="2022-11-30T06:49:35.150" v="18" actId="47"/>
        <pc:sldMkLst>
          <pc:docMk/>
          <pc:sldMk cId="1603933210" sldId="272"/>
        </pc:sldMkLst>
      </pc:sldChg>
      <pc:sldChg chg="del">
        <pc:chgData name="RUFFIEUX David" userId="68b2e128-c415-47ec-8335-fe4319c6ef51" providerId="ADAL" clId="{7570C841-E71D-415A-9967-377665DD00C1}" dt="2022-11-30T06:48:12.695" v="16" actId="47"/>
        <pc:sldMkLst>
          <pc:docMk/>
          <pc:sldMk cId="1110110553" sldId="273"/>
        </pc:sldMkLst>
      </pc:sldChg>
      <pc:sldChg chg="del">
        <pc:chgData name="RUFFIEUX David" userId="68b2e128-c415-47ec-8335-fe4319c6ef51" providerId="ADAL" clId="{7570C841-E71D-415A-9967-377665DD00C1}" dt="2022-11-30T06:47:40.244" v="10" actId="47"/>
        <pc:sldMkLst>
          <pc:docMk/>
          <pc:sldMk cId="2249590273" sldId="277"/>
        </pc:sldMkLst>
      </pc:sldChg>
      <pc:sldChg chg="del">
        <pc:chgData name="RUFFIEUX David" userId="68b2e128-c415-47ec-8335-fe4319c6ef51" providerId="ADAL" clId="{7570C841-E71D-415A-9967-377665DD00C1}" dt="2022-11-30T06:47:42.197" v="11" actId="47"/>
        <pc:sldMkLst>
          <pc:docMk/>
          <pc:sldMk cId="420214259" sldId="279"/>
        </pc:sldMkLst>
      </pc:sldChg>
      <pc:sldChg chg="del">
        <pc:chgData name="RUFFIEUX David" userId="68b2e128-c415-47ec-8335-fe4319c6ef51" providerId="ADAL" clId="{7570C841-E71D-415A-9967-377665DD00C1}" dt="2022-11-30T06:48:06.247" v="15" actId="47"/>
        <pc:sldMkLst>
          <pc:docMk/>
          <pc:sldMk cId="696687694" sldId="281"/>
        </pc:sldMkLst>
      </pc:sldChg>
      <pc:sldChg chg="del">
        <pc:chgData name="RUFFIEUX David" userId="68b2e128-c415-47ec-8335-fe4319c6ef51" providerId="ADAL" clId="{7570C841-E71D-415A-9967-377665DD00C1}" dt="2022-11-30T06:48:00.041" v="13" actId="47"/>
        <pc:sldMkLst>
          <pc:docMk/>
          <pc:sldMk cId="499525666" sldId="284"/>
        </pc:sldMkLst>
      </pc:sldChg>
      <pc:sldChg chg="del">
        <pc:chgData name="RUFFIEUX David" userId="68b2e128-c415-47ec-8335-fe4319c6ef51" providerId="ADAL" clId="{7570C841-E71D-415A-9967-377665DD00C1}" dt="2022-11-30T06:48:04.274" v="14" actId="47"/>
        <pc:sldMkLst>
          <pc:docMk/>
          <pc:sldMk cId="2303628355" sldId="285"/>
        </pc:sldMkLst>
      </pc:sldChg>
      <pc:sldChg chg="del">
        <pc:chgData name="RUFFIEUX David" userId="68b2e128-c415-47ec-8335-fe4319c6ef51" providerId="ADAL" clId="{7570C841-E71D-415A-9967-377665DD00C1}" dt="2022-11-30T06:47:58.364" v="12" actId="47"/>
        <pc:sldMkLst>
          <pc:docMk/>
          <pc:sldMk cId="3400459470" sldId="289"/>
        </pc:sldMkLst>
      </pc:sldChg>
      <pc:sldChg chg="del">
        <pc:chgData name="RUFFIEUX David" userId="68b2e128-c415-47ec-8335-fe4319c6ef51" providerId="ADAL" clId="{7570C841-E71D-415A-9967-377665DD00C1}" dt="2022-11-30T06:44:51.494" v="1" actId="47"/>
        <pc:sldMkLst>
          <pc:docMk/>
          <pc:sldMk cId="3305184958" sldId="290"/>
        </pc:sldMkLst>
      </pc:sldChg>
      <pc:sldChg chg="del">
        <pc:chgData name="RUFFIEUX David" userId="68b2e128-c415-47ec-8335-fe4319c6ef51" providerId="ADAL" clId="{7570C841-E71D-415A-9967-377665DD00C1}" dt="2022-11-30T06:47:35.436" v="9" actId="47"/>
        <pc:sldMkLst>
          <pc:docMk/>
          <pc:sldMk cId="399209917" sldId="292"/>
        </pc:sldMkLst>
      </pc:sldChg>
      <pc:sldChg chg="del">
        <pc:chgData name="RUFFIEUX David" userId="68b2e128-c415-47ec-8335-fe4319c6ef51" providerId="ADAL" clId="{7570C841-E71D-415A-9967-377665DD00C1}" dt="2022-11-30T06:49:39.547" v="19" actId="47"/>
        <pc:sldMkLst>
          <pc:docMk/>
          <pc:sldMk cId="3739340888" sldId="298"/>
        </pc:sldMkLst>
      </pc:sldChg>
      <pc:sldChg chg="del">
        <pc:chgData name="RUFFIEUX David" userId="68b2e128-c415-47ec-8335-fe4319c6ef51" providerId="ADAL" clId="{7570C841-E71D-415A-9967-377665DD00C1}" dt="2022-11-30T06:45:38.385" v="2" actId="47"/>
        <pc:sldMkLst>
          <pc:docMk/>
          <pc:sldMk cId="3861133297" sldId="330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079593416" sldId="333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758060422" sldId="337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040159567" sldId="339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946544994" sldId="340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877306884" sldId="341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353213199" sldId="342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751347168" sldId="343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789646391" sldId="344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4125700507" sldId="345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80218423" sldId="346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030138910" sldId="347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940985230" sldId="377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546550351" sldId="378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521226286" sldId="379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63566998" sldId="380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531696540" sldId="381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173387176" sldId="382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379758109" sldId="383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508329842" sldId="384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044212881" sldId="385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01761842" sldId="386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755964599" sldId="387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3925096475" sldId="391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977852597" sldId="392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1404115442" sldId="393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4039319127" sldId="394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1180938104" sldId="395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3789677053" sldId="396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1364045475" sldId="397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3485624998" sldId="399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2373540688" sldId="400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806611858" sldId="401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2750038193" sldId="402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2516399910" sldId="403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4290065547" sldId="404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2486210126" sldId="405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2271505323" sldId="406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354467646" sldId="407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838110863" sldId="408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2410755829" sldId="409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1215651052" sldId="412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620549481" sldId="420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962117629" sldId="421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675378857" sldId="422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64713225" sldId="423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886816937" sldId="424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570414702" sldId="425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592553761" sldId="426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163786737" sldId="427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1188084611" sldId="428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161510227" sldId="435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64026638" sldId="436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202721403" sldId="437"/>
        </pc:sldMkLst>
      </pc:sldChg>
      <pc:sldChg chg="del">
        <pc:chgData name="RUFFIEUX David" userId="68b2e128-c415-47ec-8335-fe4319c6ef51" providerId="ADAL" clId="{7570C841-E71D-415A-9967-377665DD00C1}" dt="2022-11-30T06:45:41.580" v="3" actId="47"/>
        <pc:sldMkLst>
          <pc:docMk/>
          <pc:sldMk cId="3091579538" sldId="439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606585684" sldId="442"/>
        </pc:sldMkLst>
      </pc:sldChg>
      <pc:sldChg chg="del">
        <pc:chgData name="RUFFIEUX David" userId="68b2e128-c415-47ec-8335-fe4319c6ef51" providerId="ADAL" clId="{7570C841-E71D-415A-9967-377665DD00C1}" dt="2022-11-30T06:47:16.671" v="5" actId="47"/>
        <pc:sldMkLst>
          <pc:docMk/>
          <pc:sldMk cId="3463888380" sldId="444"/>
        </pc:sldMkLst>
      </pc:sldChg>
      <pc:sldChg chg="del">
        <pc:chgData name="RUFFIEUX David" userId="68b2e128-c415-47ec-8335-fe4319c6ef51" providerId="ADAL" clId="{7570C841-E71D-415A-9967-377665DD00C1}" dt="2022-11-30T06:46:07.042" v="4" actId="47"/>
        <pc:sldMkLst>
          <pc:docMk/>
          <pc:sldMk cId="3656521185" sldId="445"/>
        </pc:sldMkLst>
      </pc:sldChg>
      <pc:sldChg chg="del">
        <pc:chgData name="RUFFIEUX David" userId="68b2e128-c415-47ec-8335-fe4319c6ef51" providerId="ADAL" clId="{7570C841-E71D-415A-9967-377665DD00C1}" dt="2022-11-30T06:43:24.810" v="0" actId="47"/>
        <pc:sldMkLst>
          <pc:docMk/>
          <pc:sldMk cId="614745344" sldId="446"/>
        </pc:sldMkLst>
      </pc:sldChg>
      <pc:sldMasterChg chg="delSldLayout">
        <pc:chgData name="RUFFIEUX David" userId="68b2e128-c415-47ec-8335-fe4319c6ef51" providerId="ADAL" clId="{7570C841-E71D-415A-9967-377665DD00C1}" dt="2022-11-30T06:47:16.671" v="5" actId="47"/>
        <pc:sldMasterMkLst>
          <pc:docMk/>
          <pc:sldMasterMk cId="0" sldId="2147483648"/>
        </pc:sldMasterMkLst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2171050762" sldId="2147483679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3654295155" sldId="2147483684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1479041759" sldId="2147483685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3420326957" sldId="2147483686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292745807" sldId="2147483687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2444052425" sldId="2147483688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3997486217" sldId="2147483689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1118808535" sldId="2147483690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3710671984" sldId="2147483691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3148994947" sldId="2147483692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3149861661" sldId="2147483699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640867100" sldId="2147483700"/>
          </pc:sldLayoutMkLst>
        </pc:sldLayoutChg>
        <pc:sldLayoutChg chg="del">
          <pc:chgData name="RUFFIEUX David" userId="68b2e128-c415-47ec-8335-fe4319c6ef51" providerId="ADAL" clId="{7570C841-E71D-415A-9967-377665DD00C1}" dt="2022-11-30T06:47:16.671" v="5" actId="47"/>
          <pc:sldLayoutMkLst>
            <pc:docMk/>
            <pc:sldMasterMk cId="0" sldId="2147483648"/>
            <pc:sldLayoutMk cId="2660367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385B-7E31-451D-BE75-CEAE637AF9F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1F67-56D1-4C00-851C-82DB6B9B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2">
                <a:alpha val="78999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000" y="1628775"/>
            <a:ext cx="8137525" cy="5588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276475"/>
            <a:ext cx="8137525" cy="1727200"/>
          </a:xfrm>
        </p:spPr>
        <p:txBody>
          <a:bodyPr/>
          <a:lstStyle>
            <a:lvl1pPr marL="0" indent="0">
              <a:buFont typeface="Verdana" pitchFamily="34" charset="0"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4" y="6498050"/>
            <a:ext cx="128687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36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8136000" cy="4572000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2pPr>
              <a:spcBef>
                <a:spcPts val="900"/>
              </a:spcBef>
              <a:defRPr baseline="0"/>
            </a:lvl2pPr>
            <a:lvl3pPr>
              <a:spcBef>
                <a:spcPts val="900"/>
              </a:spcBef>
              <a:defRPr baseline="0"/>
            </a:lvl3pPr>
            <a:lvl4pPr>
              <a:spcBef>
                <a:spcPts val="900"/>
              </a:spcBef>
              <a:defRPr baseline="0"/>
            </a:lvl4pPr>
            <a:lvl5pPr>
              <a:spcBef>
                <a:spcPts val="900"/>
              </a:spcBef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00" y="180000"/>
            <a:ext cx="8136000" cy="285730"/>
          </a:xfrm>
        </p:spPr>
        <p:txBody>
          <a:bodyPr/>
          <a:lstStyle>
            <a:lvl1pPr>
              <a:buNone/>
              <a:defRPr sz="1600" b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sz="160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36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8136000" cy="4572000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2pPr>
              <a:spcBef>
                <a:spcPts val="900"/>
              </a:spcBef>
              <a:defRPr baseline="0"/>
            </a:lvl2pPr>
            <a:lvl3pPr>
              <a:spcBef>
                <a:spcPts val="900"/>
              </a:spcBef>
              <a:defRPr baseline="0"/>
            </a:lvl3pPr>
            <a:lvl4pPr>
              <a:spcBef>
                <a:spcPts val="900"/>
              </a:spcBef>
              <a:defRPr baseline="0"/>
            </a:lvl4pPr>
            <a:lvl5pPr>
              <a:spcBef>
                <a:spcPts val="900"/>
              </a:spcBef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054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20063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96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00" y="180000"/>
            <a:ext cx="8286781" cy="285730"/>
          </a:xfrm>
        </p:spPr>
        <p:txBody>
          <a:bodyPr/>
          <a:lstStyle>
            <a:lvl1pPr>
              <a:buNone/>
              <a:defRPr sz="160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sz="160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20063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96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999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00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01" y="180000"/>
            <a:ext cx="8100000" cy="285730"/>
          </a:xfrm>
        </p:spPr>
        <p:txBody>
          <a:bodyPr/>
          <a:lstStyle>
            <a:lvl1pPr>
              <a:buNone/>
              <a:defRPr sz="160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sz="160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00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497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620000"/>
            <a:ext cx="8135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0" y="1268413"/>
            <a:ext cx="9144000" cy="0"/>
          </a:xfrm>
          <a:prstGeom prst="line">
            <a:avLst/>
          </a:prstGeom>
          <a:noFill/>
          <a:ln w="9525">
            <a:solidFill>
              <a:schemeClr val="tx2">
                <a:alpha val="78999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547688"/>
            <a:ext cx="8136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2">
                <a:alpha val="78999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2339752" y="6597352"/>
            <a:ext cx="6535961" cy="260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>
            <a:lvl1pPr algn="r" eaLnBrk="0" hangingPunct="0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noProof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noProof="0" dirty="0">
                <a:latin typeface="+mn-lt"/>
              </a:rPr>
              <a:t>Copyright 2018 CSEM   |  Mead</a:t>
            </a:r>
            <a:r>
              <a:rPr lang="en-US" baseline="0" noProof="0" dirty="0">
                <a:latin typeface="+mn-lt"/>
              </a:rPr>
              <a:t> course, PLLs and Oscillators, EPFL, Lausanne, June 28, 2018</a:t>
            </a:r>
            <a:r>
              <a:rPr lang="en-US" noProof="0" dirty="0">
                <a:latin typeface="+mn-lt"/>
              </a:rPr>
              <a:t>  |  David Ruffieux  |</a:t>
            </a:r>
            <a:r>
              <a:rPr lang="en-US" baseline="0" noProof="0" dirty="0">
                <a:latin typeface="+mn-lt"/>
              </a:rPr>
              <a:t>  </a:t>
            </a:r>
            <a:r>
              <a:rPr lang="en-US" noProof="0" dirty="0">
                <a:latin typeface="+mn-lt"/>
              </a:rPr>
              <a:t>Page </a:t>
            </a:r>
            <a:fld id="{96ED8DAC-75AB-403C-9AC5-084EF819351F}" type="slidenum">
              <a:rPr lang="en-US" noProof="0" smtClean="0">
                <a:latin typeface="+mn-lt"/>
              </a:rPr>
              <a:pPr>
                <a:defRPr/>
              </a:pPr>
              <a:t>‹#›</a:t>
            </a:fld>
            <a:endParaRPr lang="en-US" noProof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4" y="6498050"/>
            <a:ext cx="1286872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6" r:id="rId3"/>
    <p:sldLayoutId id="2147483673" r:id="rId4"/>
    <p:sldLayoutId id="2147483677" r:id="rId5"/>
    <p:sldLayoutId id="2147483674" r:id="rId6"/>
    <p:sldLayoutId id="2147483678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271463" indent="-271463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1165225" indent="-2667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3pPr>
      <a:lvl4pPr marL="1611313" indent="-2667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882775" indent="-539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5pPr>
      <a:lvl6pPr marL="23399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6pPr>
      <a:lvl7pPr marL="27971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7pPr>
      <a:lvl8pPr marL="32543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8pPr>
      <a:lvl9pPr marL="37115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21.emf"/><Relationship Id="rId4" Type="http://schemas.openxmlformats.org/officeDocument/2006/relationships/image" Target="../media/image1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dk.com/images/products/catalog/c_NX1612SB_e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94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9.emf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11.emf"/><Relationship Id="rId10" Type="http://schemas.openxmlformats.org/officeDocument/2006/relationships/image" Target="../media/image56.png"/><Relationship Id="rId4" Type="http://schemas.openxmlformats.org/officeDocument/2006/relationships/image" Target="../media/image10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9.emf"/><Relationship Id="rId10" Type="http://schemas.openxmlformats.org/officeDocument/2006/relationships/image" Target="../media/image10.emf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000" y="1628775"/>
            <a:ext cx="8208480" cy="558800"/>
          </a:xfrm>
        </p:spPr>
        <p:txBody>
          <a:bodyPr/>
          <a:lstStyle/>
          <a:p>
            <a:r>
              <a:rPr lang="fr-CH" sz="2800" dirty="0" err="1"/>
              <a:t>Designing</a:t>
            </a:r>
            <a:r>
              <a:rPr lang="fr-CH" sz="2800" dirty="0"/>
              <a:t> XTAL and MEMS </a:t>
            </a:r>
            <a:r>
              <a:rPr lang="fr-CH" sz="2800" dirty="0" err="1"/>
              <a:t>oscillators</a:t>
            </a:r>
            <a:r>
              <a:rPr lang="fr-CH" sz="2800" dirty="0"/>
              <a:t> </a:t>
            </a:r>
            <a:r>
              <a:rPr lang="fr-CH" sz="2800" dirty="0" err="1"/>
              <a:t>from</a:t>
            </a:r>
            <a:r>
              <a:rPr lang="fr-CH" sz="2800" dirty="0"/>
              <a:t> MHz to GHz</a:t>
            </a: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Ruffieux, senior expert &amp; head of system-on-chip research</a:t>
            </a:r>
          </a:p>
          <a:p>
            <a:r>
              <a:rPr lang="en-US" dirty="0"/>
              <a:t>Swiss Center for Electronics and </a:t>
            </a:r>
            <a:r>
              <a:rPr lang="en-US" dirty="0" err="1"/>
              <a:t>Microtechnology</a:t>
            </a:r>
            <a:r>
              <a:rPr lang="en-US" dirty="0"/>
              <a:t>, CSEM</a:t>
            </a:r>
          </a:p>
          <a:p>
            <a:r>
              <a:rPr lang="en-US" dirty="0"/>
              <a:t>david.ruffieux@csem.ch</a:t>
            </a:r>
            <a:br>
              <a:rPr lang="en-US" dirty="0"/>
            </a:br>
            <a:r>
              <a:rPr lang="en-US" dirty="0"/>
              <a:t>Lausanne, 28.06.2018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7688"/>
            <a:ext cx="8676456" cy="719137"/>
          </a:xfrm>
        </p:spPr>
        <p:txBody>
          <a:bodyPr/>
          <a:lstStyle/>
          <a:p>
            <a:r>
              <a:rPr lang="fr-CH" dirty="0" err="1"/>
              <a:t>Effect</a:t>
            </a:r>
            <a:r>
              <a:rPr lang="fr-CH" dirty="0"/>
              <a:t> of a </a:t>
            </a:r>
            <a:r>
              <a:rPr lang="fr-CH" dirty="0" err="1"/>
              <a:t>parallel</a:t>
            </a:r>
            <a:r>
              <a:rPr lang="fr-CH" dirty="0"/>
              <a:t> </a:t>
            </a:r>
            <a:r>
              <a:rPr lang="fr-CH" dirty="0" err="1"/>
              <a:t>capacitor</a:t>
            </a:r>
            <a:r>
              <a:rPr lang="fr-CH" dirty="0"/>
              <a:t>, C</a:t>
            </a:r>
            <a:r>
              <a:rPr lang="fr-CH" baseline="-25000" dirty="0"/>
              <a:t>L</a:t>
            </a:r>
            <a:r>
              <a:rPr lang="fr-CH" dirty="0"/>
              <a:t>, on the XTAL </a:t>
            </a:r>
            <a:r>
              <a:rPr lang="fr-CH" dirty="0" err="1"/>
              <a:t>impedance</a:t>
            </a:r>
            <a:r>
              <a:rPr lang="fr-CH" dirty="0"/>
              <a:t>:</a:t>
            </a:r>
            <a:r>
              <a:rPr lang="fr-CH" dirty="0">
                <a:sym typeface="Symbol" panose="05050102010706020507" pitchFamily="18" charset="2"/>
              </a:rPr>
              <a:t> </a:t>
            </a:r>
            <a:r>
              <a:rPr lang="fr-CH" baseline="-25000" dirty="0">
                <a:sym typeface="Symbol" panose="05050102010706020507" pitchFamily="18" charset="2"/>
              </a:rPr>
              <a:t>P</a:t>
            </a:r>
            <a:r>
              <a:rPr lang="fr-CH" dirty="0"/>
              <a:t> </a:t>
            </a:r>
            <a:r>
              <a:rPr lang="fr-CH" dirty="0" err="1"/>
              <a:t>Tuning</a:t>
            </a:r>
            <a:r>
              <a:rPr lang="fr-CH" dirty="0"/>
              <a:t>!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96" y="1271856"/>
            <a:ext cx="6724232" cy="510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52581"/>
            <a:ext cx="1782381" cy="33966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860033" y="4971630"/>
            <a:ext cx="1224135" cy="0"/>
          </a:xfrm>
          <a:prstGeom prst="straightConnector1">
            <a:avLst/>
          </a:prstGeom>
          <a:ln w="28575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76780" y="4597764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Cm/2(</a:t>
            </a:r>
            <a:r>
              <a:rPr lang="fr-CH" dirty="0" err="1"/>
              <a:t>Co+C</a:t>
            </a:r>
            <a:r>
              <a:rPr lang="fr-CH" baseline="-25000" dirty="0" err="1"/>
              <a:t>L</a:t>
            </a:r>
            <a:r>
              <a:rPr lang="fr-CH" dirty="0"/>
              <a:t>)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1620000"/>
            <a:ext cx="2448272" cy="4572000"/>
          </a:xfrm>
        </p:spPr>
        <p:txBody>
          <a:bodyPr/>
          <a:lstStyle/>
          <a:p>
            <a:r>
              <a:rPr lang="fr-CH" dirty="0"/>
              <a:t>Use C</a:t>
            </a:r>
            <a:r>
              <a:rPr lang="fr-CH" baseline="-25000" dirty="0"/>
              <a:t>O</a:t>
            </a:r>
            <a:r>
              <a:rPr lang="fr-CH" dirty="0"/>
              <a:t>’=C</a:t>
            </a:r>
            <a:r>
              <a:rPr lang="fr-CH" baseline="-25000" dirty="0"/>
              <a:t>O</a:t>
            </a:r>
            <a:r>
              <a:rPr lang="fr-CH" dirty="0"/>
              <a:t>+C</a:t>
            </a:r>
            <a:r>
              <a:rPr lang="fr-CH" baseline="-25000" dirty="0"/>
              <a:t>L</a:t>
            </a:r>
            <a:r>
              <a:rPr lang="fr-CH" dirty="0"/>
              <a:t> to </a:t>
            </a:r>
            <a:r>
              <a:rPr lang="fr-CH" dirty="0" err="1"/>
              <a:t>calc</a:t>
            </a:r>
            <a:r>
              <a:rPr lang="fr-CH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8804" y="1620000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FFFF"/>
                </a:solidFill>
              </a:rPr>
              <a:t>C</a:t>
            </a:r>
            <a:r>
              <a:rPr lang="fr-CH" baseline="-25000" dirty="0">
                <a:solidFill>
                  <a:srgbClr val="00FFFF"/>
                </a:solidFill>
              </a:rPr>
              <a:t>L</a:t>
            </a:r>
            <a:r>
              <a:rPr lang="fr-CH" dirty="0">
                <a:solidFill>
                  <a:srgbClr val="00FFFF"/>
                </a:solidFill>
              </a:rPr>
              <a:t>=C</a:t>
            </a:r>
            <a:r>
              <a:rPr lang="fr-CH" baseline="-25000" dirty="0">
                <a:solidFill>
                  <a:srgbClr val="00FFFF"/>
                </a:solidFill>
              </a:rPr>
              <a:t>O</a:t>
            </a:r>
            <a:endParaRPr lang="en-US" baseline="-25000" dirty="0">
              <a:solidFill>
                <a:srgbClr val="00FFFF"/>
              </a:solidFill>
            </a:endParaRPr>
          </a:p>
          <a:p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452498" y="16524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B02BA"/>
                </a:solidFill>
              </a:rPr>
              <a:t>C</a:t>
            </a:r>
            <a:r>
              <a:rPr lang="fr-CH" baseline="-25000" dirty="0">
                <a:solidFill>
                  <a:srgbClr val="0B02BA"/>
                </a:solidFill>
              </a:rPr>
              <a:t>L</a:t>
            </a:r>
            <a:r>
              <a:rPr lang="fr-CH" dirty="0">
                <a:solidFill>
                  <a:srgbClr val="0B02BA"/>
                </a:solidFill>
              </a:rPr>
              <a:t>=0</a:t>
            </a:r>
            <a:endParaRPr lang="en-US" baseline="-25000" dirty="0">
              <a:solidFill>
                <a:srgbClr val="0B02B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184482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00B050"/>
                </a:solidFill>
              </a:rPr>
              <a:t>C</a:t>
            </a:r>
            <a:r>
              <a:rPr lang="fr-CH" baseline="-25000" dirty="0">
                <a:solidFill>
                  <a:srgbClr val="00B050"/>
                </a:solidFill>
              </a:rPr>
              <a:t>L</a:t>
            </a:r>
            <a:r>
              <a:rPr lang="fr-CH" dirty="0">
                <a:solidFill>
                  <a:srgbClr val="00B050"/>
                </a:solidFill>
              </a:rPr>
              <a:t>=3C</a:t>
            </a:r>
            <a:r>
              <a:rPr lang="fr-CH" baseline="-25000" dirty="0">
                <a:solidFill>
                  <a:srgbClr val="00B050"/>
                </a:solidFill>
              </a:rPr>
              <a:t>O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952" y="21275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FF00FF"/>
                </a:solidFill>
              </a:rPr>
              <a:t>C</a:t>
            </a:r>
            <a:r>
              <a:rPr lang="fr-CH" baseline="-25000" dirty="0">
                <a:solidFill>
                  <a:srgbClr val="FF00FF"/>
                </a:solidFill>
              </a:rPr>
              <a:t>L</a:t>
            </a:r>
            <a:r>
              <a:rPr lang="fr-CH" dirty="0">
                <a:solidFill>
                  <a:srgbClr val="FF00FF"/>
                </a:solidFill>
              </a:rPr>
              <a:t>=7C</a:t>
            </a:r>
            <a:r>
              <a:rPr lang="fr-CH" baseline="-25000" dirty="0">
                <a:solidFill>
                  <a:srgbClr val="FF00FF"/>
                </a:solidFill>
              </a:rPr>
              <a:t>O</a:t>
            </a:r>
            <a:endParaRPr lang="en-US" baseline="-25000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3799" y="307331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C</a:t>
            </a:r>
            <a:r>
              <a:rPr lang="fr-CH" baseline="-25000" dirty="0">
                <a:solidFill>
                  <a:srgbClr val="FF0000"/>
                </a:solidFill>
              </a:rPr>
              <a:t>L</a:t>
            </a:r>
            <a:r>
              <a:rPr lang="fr-CH" dirty="0">
                <a:solidFill>
                  <a:srgbClr val="FF0000"/>
                </a:solidFill>
              </a:rPr>
              <a:t>=31C</a:t>
            </a:r>
            <a:r>
              <a:rPr lang="fr-CH" baseline="-25000" dirty="0">
                <a:solidFill>
                  <a:srgbClr val="FF0000"/>
                </a:solidFill>
              </a:rPr>
              <a:t>O</a:t>
            </a:r>
            <a:endParaRPr lang="en-US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9037" y="1896999"/>
                <a:ext cx="2214773" cy="716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1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1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1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37" y="1896999"/>
                <a:ext cx="2214773" cy="7160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48608" y="1988840"/>
                <a:ext cx="112319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100" i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08" y="1988840"/>
                <a:ext cx="1123192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67498" y="2198515"/>
                <a:ext cx="2048318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100" i="0">
                          <a:latin typeface="Cambria Math" panose="02040503050406030204" pitchFamily="18" charset="0"/>
                        </a:rPr>
                        <m:t>′≅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1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100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1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98" y="2198515"/>
                <a:ext cx="2048318" cy="4726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156176" y="4967096"/>
            <a:ext cx="12241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5211" y="494913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frequency</a:t>
            </a:r>
            <a:r>
              <a:rPr lang="fr-CH" dirty="0"/>
              <a:t> </a:t>
            </a:r>
            <a:r>
              <a:rPr lang="fr-CH" dirty="0" err="1"/>
              <a:t>tuning</a:t>
            </a:r>
            <a:r>
              <a:rPr lang="fr-CH" dirty="0"/>
              <a:t> </a:t>
            </a:r>
          </a:p>
          <a:p>
            <a:r>
              <a:rPr lang="fr-CH" dirty="0" err="1"/>
              <a:t>with</a:t>
            </a:r>
            <a:r>
              <a:rPr lang="fr-CH" dirty="0"/>
              <a:t> C</a:t>
            </a:r>
            <a:r>
              <a:rPr lang="fr-CH" baseline="-25000" dirty="0"/>
              <a:t>L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88129" y="190486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B02BA"/>
                </a:solidFill>
              </a:rPr>
              <a:t>M=64</a:t>
            </a:r>
            <a:endParaRPr lang="en-US" dirty="0">
              <a:solidFill>
                <a:srgbClr val="0B02BA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1830" y="1952821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00FFFF"/>
                </a:solidFill>
              </a:rPr>
              <a:t>M’=32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3928" y="4365104"/>
            <a:ext cx="8659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LIMIT</a:t>
            </a:r>
          </a:p>
          <a:p>
            <a:r>
              <a:rPr lang="fr-CH" dirty="0">
                <a:solidFill>
                  <a:srgbClr val="FF0000"/>
                </a:solidFill>
              </a:rPr>
              <a:t>M’=2 !</a:t>
            </a:r>
          </a:p>
          <a:p>
            <a:r>
              <a:rPr lang="fr-CH" dirty="0">
                <a:solidFill>
                  <a:srgbClr val="FF0000"/>
                </a:solidFill>
              </a:rPr>
              <a:t>Q=0</a:t>
            </a:r>
          </a:p>
          <a:p>
            <a:r>
              <a:rPr lang="fr-CH" dirty="0">
                <a:solidFill>
                  <a:srgbClr val="FF0000"/>
                </a:solidFill>
              </a:rPr>
              <a:t>@ </a:t>
            </a:r>
            <a:r>
              <a:rPr lang="fr-CH" dirty="0">
                <a:solidFill>
                  <a:srgbClr val="FF0000"/>
                </a:solidFill>
                <a:sym typeface="Symbol" panose="05050102010706020507" pitchFamily="18" charset="2"/>
              </a:rPr>
              <a:t>=0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880" y="1257095"/>
            <a:ext cx="550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---  R</a:t>
            </a:r>
            <a:r>
              <a:rPr lang="fr-CH" baseline="-25000" dirty="0"/>
              <a:t>P</a:t>
            </a:r>
            <a:r>
              <a:rPr lang="fr-CH" dirty="0"/>
              <a:t>’(C</a:t>
            </a:r>
            <a:r>
              <a:rPr lang="fr-CH" baseline="-25000" dirty="0"/>
              <a:t>L</a:t>
            </a:r>
            <a:r>
              <a:rPr lang="fr-CH" dirty="0"/>
              <a:t>) fit, </a:t>
            </a:r>
            <a:r>
              <a:rPr lang="fr-CH" dirty="0" err="1"/>
              <a:t>reduces</a:t>
            </a:r>
            <a:r>
              <a:rPr lang="fr-CH" dirty="0"/>
              <a:t> </a:t>
            </a:r>
            <a:r>
              <a:rPr lang="fr-CH" dirty="0" err="1"/>
              <a:t>proportionally</a:t>
            </a:r>
            <a:r>
              <a:rPr lang="fr-CH" dirty="0"/>
              <a:t> to 1/(C</a:t>
            </a:r>
            <a:r>
              <a:rPr lang="fr-CH" baseline="-25000" dirty="0"/>
              <a:t>O </a:t>
            </a:r>
            <a:r>
              <a:rPr lang="fr-CH" dirty="0"/>
              <a:t>+ C</a:t>
            </a:r>
            <a:r>
              <a:rPr lang="fr-CH" baseline="-25000" dirty="0"/>
              <a:t>L</a:t>
            </a:r>
            <a:r>
              <a:rPr lang="fr-CH" dirty="0"/>
              <a:t>)</a:t>
            </a:r>
            <a:r>
              <a:rPr lang="fr-CH" baseline="30000" dirty="0"/>
              <a:t>2</a:t>
            </a:r>
            <a:endParaRPr lang="en-US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3808" y="3551066"/>
            <a:ext cx="221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No </a:t>
            </a:r>
            <a:r>
              <a:rPr lang="fr-CH" dirty="0" err="1"/>
              <a:t>effect</a:t>
            </a:r>
            <a:r>
              <a:rPr lang="fr-CH" dirty="0"/>
              <a:t> on </a:t>
            </a:r>
            <a:r>
              <a:rPr lang="fr-CH" dirty="0">
                <a:sym typeface="Symbol" panose="05050102010706020507" pitchFamily="18" charset="2"/>
              </a:rPr>
              <a:t></a:t>
            </a:r>
            <a:r>
              <a:rPr lang="fr-CH" baseline="-25000" dirty="0">
                <a:sym typeface="Symbol" panose="05050102010706020507" pitchFamily="18" charset="2"/>
              </a:rPr>
              <a:t>S</a:t>
            </a:r>
            <a:r>
              <a:rPr lang="fr-CH" dirty="0"/>
              <a:t>, </a:t>
            </a:r>
            <a:r>
              <a:rPr lang="fr-CH" dirty="0" err="1">
                <a:sym typeface="Symbol" panose="05050102010706020507" pitchFamily="18" charset="2"/>
              </a:rPr>
              <a:t>R</a:t>
            </a:r>
            <a:r>
              <a:rPr lang="fr-CH" baseline="-25000" dirty="0" err="1">
                <a:sym typeface="Symbol" panose="05050102010706020507" pitchFamily="18" charset="2"/>
              </a:rPr>
              <a:t>m</a:t>
            </a:r>
            <a:r>
              <a:rPr lang="fr-CH" baseline="-25000" dirty="0">
                <a:sym typeface="Symbol" panose="05050102010706020507" pitchFamily="18" charset="2"/>
              </a:rPr>
              <a:t> 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7111" y="356515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50% of </a:t>
            </a:r>
            <a:r>
              <a:rPr lang="fr-CH" dirty="0" err="1"/>
              <a:t>overall</a:t>
            </a:r>
            <a:r>
              <a:rPr lang="fr-CH" dirty="0"/>
              <a:t> </a:t>
            </a:r>
            <a:r>
              <a:rPr lang="fr-CH" dirty="0" err="1"/>
              <a:t>tunning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0&lt;C</a:t>
            </a:r>
            <a:r>
              <a:rPr lang="fr-CH" baseline="-25000" dirty="0"/>
              <a:t>L</a:t>
            </a:r>
            <a:r>
              <a:rPr lang="fr-CH" dirty="0"/>
              <a:t>&lt;C</a:t>
            </a:r>
            <a:r>
              <a:rPr lang="fr-CH" baseline="-25000" dirty="0"/>
              <a:t>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4351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208480" cy="719137"/>
          </a:xfrm>
        </p:spPr>
        <p:txBody>
          <a:bodyPr/>
          <a:lstStyle/>
          <a:p>
            <a:r>
              <a:rPr lang="fr-CH" dirty="0" err="1"/>
              <a:t>Frequency</a:t>
            </a:r>
            <a:r>
              <a:rPr lang="fr-CH" dirty="0"/>
              <a:t> </a:t>
            </a:r>
            <a:r>
              <a:rPr lang="fr-CH" dirty="0" err="1"/>
              <a:t>tuning</a:t>
            </a:r>
            <a:r>
              <a:rPr lang="fr-CH" dirty="0"/>
              <a:t>, </a:t>
            </a:r>
            <a:r>
              <a:rPr lang="fr-CH" dirty="0" err="1"/>
              <a:t>sensitivity</a:t>
            </a:r>
            <a:r>
              <a:rPr lang="fr-CH" dirty="0"/>
              <a:t> and impact on G</a:t>
            </a:r>
            <a:r>
              <a:rPr lang="fr-CH" baseline="-25000" dirty="0"/>
              <a:t>P</a:t>
            </a:r>
            <a:r>
              <a:rPr lang="fr-CH" dirty="0"/>
              <a:t> vs C</a:t>
            </a:r>
            <a:r>
              <a:rPr lang="fr-CH" baseline="-25000" dirty="0"/>
              <a:t>L</a:t>
            </a:r>
            <a:r>
              <a:rPr lang="fr-CH" dirty="0"/>
              <a:t>/C</a:t>
            </a:r>
            <a:r>
              <a:rPr lang="fr-CH" baseline="-25000" dirty="0"/>
              <a:t>O</a:t>
            </a:r>
            <a:r>
              <a:rPr lang="fr-CH" dirty="0"/>
              <a:t> ratio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76" y="1545076"/>
            <a:ext cx="6617560" cy="4836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1948" y="5672281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10</a:t>
            </a:r>
            <a:r>
              <a:rPr lang="fr-CH" sz="1200" baseline="30000" dirty="0"/>
              <a:t>-7</a:t>
            </a:r>
            <a:endParaRPr lang="en-US" sz="12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261948" y="4664169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10</a:t>
            </a:r>
            <a:r>
              <a:rPr lang="fr-CH" sz="1200" baseline="30000" dirty="0"/>
              <a:t>-3</a:t>
            </a:r>
            <a:endParaRPr lang="en-US" sz="1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3321224"/>
                <a:ext cx="2608470" cy="1182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1224"/>
                <a:ext cx="2608470" cy="11828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3528" y="2132856"/>
                <a:ext cx="2330382" cy="892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2330382" cy="892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23830" y="5013176"/>
                <a:ext cx="3227678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30" y="5013176"/>
                <a:ext cx="3227678" cy="76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3844" y="5685126"/>
                <a:ext cx="82054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44" y="5685126"/>
                <a:ext cx="820545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16200000">
            <a:off x="1147773" y="5125467"/>
            <a:ext cx="152142" cy="10796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1665312"/>
            <a:ext cx="2937921" cy="4572000"/>
          </a:xfrm>
        </p:spPr>
        <p:txBody>
          <a:bodyPr/>
          <a:lstStyle/>
          <a:p>
            <a:r>
              <a:rPr lang="fr-CH" dirty="0" err="1"/>
              <a:t>Frequency</a:t>
            </a:r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Frequency</a:t>
            </a:r>
            <a:r>
              <a:rPr lang="fr-CH" dirty="0"/>
              <a:t> </a:t>
            </a:r>
            <a:r>
              <a:rPr lang="fr-CH" dirty="0" err="1"/>
              <a:t>sensitivity</a:t>
            </a:r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Equivalent conductance 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669198" y="2276872"/>
            <a:ext cx="183890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35896" y="2733659"/>
            <a:ext cx="316835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08104" y="1620000"/>
            <a:ext cx="0" cy="41907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04248" y="1545076"/>
            <a:ext cx="0" cy="42657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24128" y="154921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VCXO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43692" y="4864866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HIGH</a:t>
            </a:r>
          </a:p>
          <a:p>
            <a:endParaRPr lang="fr-CH" dirty="0"/>
          </a:p>
          <a:p>
            <a:r>
              <a:rPr lang="fr-CH" dirty="0"/>
              <a:t>POWER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00886" y="3912636"/>
            <a:ext cx="143821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CH" sz="1600" dirty="0"/>
              <a:t>C</a:t>
            </a:r>
            <a:r>
              <a:rPr lang="fr-CH" sz="1600" baseline="-25000" dirty="0"/>
              <a:t>LMAX</a:t>
            </a:r>
            <a:r>
              <a:rPr lang="fr-CH" sz="1600" dirty="0"/>
              <a:t>/</a:t>
            </a:r>
            <a:r>
              <a:rPr lang="fr-CH" sz="1600" dirty="0" err="1"/>
              <a:t>C</a:t>
            </a:r>
            <a:r>
              <a:rPr lang="fr-CH" sz="1600" baseline="-25000" dirty="0" err="1"/>
              <a:t>Lmin</a:t>
            </a:r>
            <a:r>
              <a:rPr lang="fr-CH" sz="1600" dirty="0"/>
              <a:t>=9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18745" y="3871744"/>
            <a:ext cx="129614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18745" y="116589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achievable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69198" y="2324661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50% of C</a:t>
            </a:r>
            <a:r>
              <a:rPr lang="fr-CH" baseline="-25000" dirty="0"/>
              <a:t>m</a:t>
            </a:r>
            <a:r>
              <a:rPr lang="fr-CH" dirty="0"/>
              <a:t>/2C</a:t>
            </a:r>
            <a:r>
              <a:rPr lang="fr-CH" baseline="-25000" dirty="0"/>
              <a:t>O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18745" y="52160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16/1.7 ratio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19675" y="1291564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Custom </a:t>
            </a:r>
          </a:p>
          <a:p>
            <a:r>
              <a:rPr lang="fr-CH" dirty="0"/>
              <a:t>designs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97061" y="154507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REF XO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3" grpId="0" uiExpand="1" build="p"/>
      <p:bldP spid="24" grpId="0"/>
      <p:bldP spid="27" grpId="0"/>
      <p:bldP spid="28" grpId="0" animBg="1"/>
      <p:bldP spid="16" grpId="0"/>
      <p:bldP spid="18" grpId="0"/>
      <p:bldP spid="2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47515"/>
            <a:ext cx="6738559" cy="5110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352496" cy="719137"/>
          </a:xfrm>
        </p:spPr>
        <p:txBody>
          <a:bodyPr/>
          <a:lstStyle/>
          <a:p>
            <a:r>
              <a:rPr lang="fr-CH" dirty="0" err="1"/>
              <a:t>Effect</a:t>
            </a:r>
            <a:r>
              <a:rPr lang="fr-CH" dirty="0"/>
              <a:t> of a </a:t>
            </a:r>
            <a:r>
              <a:rPr lang="fr-CH" dirty="0" err="1"/>
              <a:t>series</a:t>
            </a:r>
            <a:r>
              <a:rPr lang="fr-CH" dirty="0"/>
              <a:t> </a:t>
            </a:r>
            <a:r>
              <a:rPr lang="fr-CH" dirty="0" err="1"/>
              <a:t>capacitor</a:t>
            </a:r>
            <a:r>
              <a:rPr lang="fr-CH" dirty="0"/>
              <a:t>, C</a:t>
            </a:r>
            <a:r>
              <a:rPr lang="fr-CH" baseline="-25000" dirty="0"/>
              <a:t>S</a:t>
            </a:r>
            <a:r>
              <a:rPr lang="fr-CH" dirty="0"/>
              <a:t>, on the XTAL </a:t>
            </a:r>
            <a:r>
              <a:rPr lang="fr-CH" dirty="0" err="1"/>
              <a:t>impedance</a:t>
            </a:r>
            <a:r>
              <a:rPr lang="fr-CH" dirty="0"/>
              <a:t>: </a:t>
            </a:r>
            <a:r>
              <a:rPr lang="fr-CH" dirty="0">
                <a:sym typeface="Symbol" panose="05050102010706020507" pitchFamily="18" charset="2"/>
              </a:rPr>
              <a:t></a:t>
            </a:r>
            <a:r>
              <a:rPr lang="fr-CH" baseline="-25000" dirty="0"/>
              <a:t>S</a:t>
            </a:r>
            <a:r>
              <a:rPr lang="fr-CH" dirty="0"/>
              <a:t> </a:t>
            </a:r>
            <a:r>
              <a:rPr lang="fr-CH" dirty="0" err="1"/>
              <a:t>Tuning</a:t>
            </a:r>
            <a:r>
              <a:rPr lang="fr-CH" dirty="0"/>
              <a:t>!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76780" y="459776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Cm/2(</a:t>
            </a:r>
            <a:r>
              <a:rPr lang="fr-CH" dirty="0" err="1"/>
              <a:t>Co+C</a:t>
            </a:r>
            <a:r>
              <a:rPr lang="fr-CH" baseline="-25000" dirty="0" err="1"/>
              <a:t>S</a:t>
            </a:r>
            <a:r>
              <a:rPr lang="fr-CH" dirty="0"/>
              <a:t>)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1" y="1620000"/>
            <a:ext cx="2698063" cy="4572000"/>
          </a:xfrm>
        </p:spPr>
        <p:txBody>
          <a:bodyPr/>
          <a:lstStyle/>
          <a:p>
            <a:r>
              <a:rPr lang="fr-CH" dirty="0" err="1"/>
              <a:t>Series</a:t>
            </a:r>
            <a:r>
              <a:rPr lang="fr-CH" dirty="0"/>
              <a:t> </a:t>
            </a:r>
            <a:r>
              <a:rPr lang="fr-CH" dirty="0" err="1"/>
              <a:t>res</a:t>
            </a:r>
            <a:r>
              <a:rPr lang="fr-CH" dirty="0"/>
              <a:t> </a:t>
            </a:r>
            <a:r>
              <a:rPr lang="fr-CH" dirty="0" err="1"/>
              <a:t>freq</a:t>
            </a:r>
            <a:r>
              <a:rPr lang="fr-CH" dirty="0"/>
              <a:t> </a:t>
            </a:r>
            <a:r>
              <a:rPr lang="fr-CH" dirty="0" err="1"/>
              <a:t>shifted</a:t>
            </a:r>
            <a:r>
              <a:rPr lang="fr-CH" dirty="0"/>
              <a:t> by</a:t>
            </a:r>
          </a:p>
          <a:p>
            <a:endParaRPr lang="fr-CH" sz="2000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Easy</a:t>
            </a:r>
            <a:r>
              <a:rPr lang="fr-CH" dirty="0"/>
              <a:t> to </a:t>
            </a:r>
            <a:r>
              <a:rPr lang="fr-CH" dirty="0" err="1"/>
              <a:t>get</a:t>
            </a:r>
            <a:r>
              <a:rPr lang="fr-CH" dirty="0"/>
              <a:t> </a:t>
            </a:r>
            <a:r>
              <a:rPr lang="fr-CH" dirty="0" err="1"/>
              <a:t>Rs</a:t>
            </a:r>
            <a:r>
              <a:rPr lang="fr-CH" dirty="0"/>
              <a:t> </a:t>
            </a:r>
            <a:r>
              <a:rPr lang="fr-CH" dirty="0" err="1"/>
              <a:t>nested</a:t>
            </a:r>
            <a:r>
              <a:rPr lang="fr-CH" dirty="0"/>
              <a:t> in   a capacitive </a:t>
            </a:r>
            <a:r>
              <a:rPr lang="fr-CH" dirty="0" err="1"/>
              <a:t>tap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2974757"/>
            <a:ext cx="875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FFFF"/>
                </a:solidFill>
              </a:rPr>
              <a:t>C</a:t>
            </a:r>
            <a:r>
              <a:rPr lang="fr-CH" baseline="-25000" dirty="0">
                <a:solidFill>
                  <a:srgbClr val="00FFFF"/>
                </a:solidFill>
              </a:rPr>
              <a:t>S</a:t>
            </a:r>
            <a:r>
              <a:rPr lang="fr-CH" dirty="0">
                <a:solidFill>
                  <a:srgbClr val="00FFFF"/>
                </a:solidFill>
              </a:rPr>
              <a:t>=C</a:t>
            </a:r>
            <a:r>
              <a:rPr lang="fr-CH" baseline="-25000" dirty="0">
                <a:solidFill>
                  <a:srgbClr val="00FFFF"/>
                </a:solidFill>
              </a:rPr>
              <a:t>O</a:t>
            </a:r>
            <a:endParaRPr lang="en-US" baseline="-25000" dirty="0">
              <a:solidFill>
                <a:srgbClr val="00FFFF"/>
              </a:solidFill>
            </a:endParaRPr>
          </a:p>
          <a:p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799035" y="2673519"/>
            <a:ext cx="1324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C000"/>
                </a:solidFill>
              </a:rPr>
              <a:t>C</a:t>
            </a:r>
            <a:r>
              <a:rPr lang="fr-CH" baseline="-25000" dirty="0">
                <a:solidFill>
                  <a:srgbClr val="FFC000"/>
                </a:solidFill>
              </a:rPr>
              <a:t>S</a:t>
            </a:r>
            <a:r>
              <a:rPr lang="fr-CH" dirty="0">
                <a:solidFill>
                  <a:srgbClr val="FFC000"/>
                </a:solidFill>
              </a:rPr>
              <a:t>=0.33C</a:t>
            </a:r>
            <a:r>
              <a:rPr lang="fr-CH" baseline="-25000" dirty="0">
                <a:solidFill>
                  <a:srgbClr val="FFC000"/>
                </a:solidFill>
              </a:rPr>
              <a:t>O</a:t>
            </a:r>
            <a:endParaRPr lang="en-US" baseline="-25000" dirty="0">
              <a:solidFill>
                <a:srgbClr val="FFC000"/>
              </a:solidFill>
            </a:endParaRPr>
          </a:p>
          <a:p>
            <a:endParaRPr lang="en-US" baseline="-25000" dirty="0">
              <a:solidFill>
                <a:srgbClr val="0B02B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4496" y="3055421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00B050"/>
                </a:solidFill>
              </a:rPr>
              <a:t>C</a:t>
            </a:r>
            <a:r>
              <a:rPr lang="fr-CH" baseline="-25000" dirty="0">
                <a:solidFill>
                  <a:srgbClr val="00B050"/>
                </a:solidFill>
              </a:rPr>
              <a:t>S</a:t>
            </a:r>
            <a:r>
              <a:rPr lang="fr-CH" dirty="0">
                <a:solidFill>
                  <a:srgbClr val="00B050"/>
                </a:solidFill>
              </a:rPr>
              <a:t>=3C</a:t>
            </a:r>
            <a:r>
              <a:rPr lang="fr-CH" baseline="-25000" dirty="0">
                <a:solidFill>
                  <a:srgbClr val="00B050"/>
                </a:solidFill>
              </a:rPr>
              <a:t>O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7921" y="243600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FF00FF"/>
                </a:solidFill>
              </a:rPr>
              <a:t>C</a:t>
            </a:r>
            <a:r>
              <a:rPr lang="fr-CH" baseline="-25000" dirty="0">
                <a:solidFill>
                  <a:srgbClr val="FF00FF"/>
                </a:solidFill>
              </a:rPr>
              <a:t>S</a:t>
            </a:r>
            <a:r>
              <a:rPr lang="fr-CH" dirty="0">
                <a:solidFill>
                  <a:srgbClr val="FF00FF"/>
                </a:solidFill>
              </a:rPr>
              <a:t>=7C</a:t>
            </a:r>
            <a:r>
              <a:rPr lang="fr-CH" baseline="-25000" dirty="0">
                <a:solidFill>
                  <a:srgbClr val="FF00FF"/>
                </a:solidFill>
              </a:rPr>
              <a:t>O</a:t>
            </a:r>
            <a:endParaRPr lang="en-US" baseline="-25000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54" y="3047485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C</a:t>
            </a:r>
            <a:r>
              <a:rPr lang="fr-CH" baseline="-25000" dirty="0">
                <a:solidFill>
                  <a:srgbClr val="FF0000"/>
                </a:solidFill>
              </a:rPr>
              <a:t>S</a:t>
            </a:r>
            <a:r>
              <a:rPr lang="fr-CH" dirty="0">
                <a:solidFill>
                  <a:srgbClr val="FF0000"/>
                </a:solidFill>
              </a:rPr>
              <a:t>=31C</a:t>
            </a:r>
            <a:r>
              <a:rPr lang="fr-CH" baseline="-25000" dirty="0">
                <a:solidFill>
                  <a:srgbClr val="FF0000"/>
                </a:solidFill>
              </a:rPr>
              <a:t>O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58895" y="4967096"/>
            <a:ext cx="1225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52120" y="494913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frequency</a:t>
            </a:r>
            <a:r>
              <a:rPr lang="fr-CH" dirty="0"/>
              <a:t> </a:t>
            </a:r>
            <a:r>
              <a:rPr lang="fr-CH" dirty="0" err="1"/>
              <a:t>tuning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C</a:t>
            </a:r>
            <a:r>
              <a:rPr lang="fr-CH" baseline="-25000" dirty="0"/>
              <a:t>S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91880" y="1257095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---  R</a:t>
            </a:r>
            <a:r>
              <a:rPr lang="fr-CH" baseline="-25000" dirty="0"/>
              <a:t>S</a:t>
            </a:r>
            <a:r>
              <a:rPr lang="fr-CH" dirty="0"/>
              <a:t>(C</a:t>
            </a:r>
            <a:r>
              <a:rPr lang="fr-CH" baseline="-25000" dirty="0"/>
              <a:t>L</a:t>
            </a:r>
            <a:r>
              <a:rPr lang="fr-CH" dirty="0"/>
              <a:t>) fit</a:t>
            </a:r>
            <a:endParaRPr lang="en-US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50935" y="1175362"/>
            <a:ext cx="242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No </a:t>
            </a:r>
            <a:r>
              <a:rPr lang="fr-CH" dirty="0" err="1"/>
              <a:t>effect</a:t>
            </a:r>
            <a:r>
              <a:rPr lang="fr-CH" dirty="0"/>
              <a:t> on </a:t>
            </a:r>
            <a:r>
              <a:rPr lang="fr-CH" dirty="0">
                <a:sym typeface="Symbol" panose="05050102010706020507" pitchFamily="18" charset="2"/>
              </a:rPr>
              <a:t></a:t>
            </a:r>
            <a:r>
              <a:rPr lang="fr-CH" baseline="-25000" dirty="0">
                <a:sym typeface="Symbol" panose="05050102010706020507" pitchFamily="18" charset="2"/>
              </a:rPr>
              <a:t>P</a:t>
            </a:r>
            <a:r>
              <a:rPr lang="fr-CH" dirty="0">
                <a:sym typeface="Symbol" panose="05050102010706020507" pitchFamily="18" charset="2"/>
              </a:rPr>
              <a:t> , R</a:t>
            </a:r>
            <a:r>
              <a:rPr lang="fr-CH" baseline="-25000" dirty="0">
                <a:sym typeface="Symbol" panose="05050102010706020507" pitchFamily="18" charset="2"/>
              </a:rPr>
              <a:t>P </a:t>
            </a:r>
            <a:r>
              <a:rPr lang="fr-CH" dirty="0"/>
              <a:t> !</a:t>
            </a:r>
            <a:r>
              <a:rPr lang="fr-CH" baseline="-25000" dirty="0">
                <a:sym typeface="Symbol" panose="05050102010706020507" pitchFamily="18" charset="2"/>
              </a:rPr>
              <a:t> </a:t>
            </a:r>
            <a:endParaRPr lang="en-US" baseline="-25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4440" y="3357860"/>
            <a:ext cx="2250853" cy="1511300"/>
            <a:chOff x="1099344" y="1322407"/>
            <a:chExt cx="2250853" cy="1511300"/>
          </a:xfrm>
        </p:grpSpPr>
        <p:grpSp>
          <p:nvGrpSpPr>
            <p:cNvPr id="28" name="Group 137"/>
            <p:cNvGrpSpPr>
              <a:grpSpLocks/>
            </p:cNvGrpSpPr>
            <p:nvPr/>
          </p:nvGrpSpPr>
          <p:grpSpPr bwMode="auto">
            <a:xfrm rot="5400000">
              <a:off x="2241964" y="1481282"/>
              <a:ext cx="306343" cy="610998"/>
              <a:chOff x="1343" y="1535"/>
              <a:chExt cx="193" cy="385"/>
            </a:xfrm>
          </p:grpSpPr>
          <p:sp>
            <p:nvSpPr>
              <p:cNvPr id="30" name="Rectangle 138"/>
              <p:cNvSpPr>
                <a:spLocks noChangeArrowheads="1"/>
              </p:cNvSpPr>
              <p:nvPr/>
            </p:nvSpPr>
            <p:spPr bwMode="auto">
              <a:xfrm rot="10800000">
                <a:off x="1344" y="1536"/>
                <a:ext cx="19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31" name="Line 139"/>
              <p:cNvSpPr>
                <a:spLocks noChangeShapeType="1"/>
              </p:cNvSpPr>
              <p:nvPr/>
            </p:nvSpPr>
            <p:spPr bwMode="auto">
              <a:xfrm rot="16200000" flipH="1">
                <a:off x="1356" y="1835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0"/>
              <p:cNvSpPr>
                <a:spLocks noChangeShapeType="1"/>
              </p:cNvSpPr>
              <p:nvPr/>
            </p:nvSpPr>
            <p:spPr bwMode="auto">
              <a:xfrm rot="16200000" flipH="1">
                <a:off x="1356" y="1618"/>
                <a:ext cx="1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1"/>
              <p:cNvSpPr>
                <a:spLocks noChangeShapeType="1"/>
              </p:cNvSpPr>
              <p:nvPr/>
            </p:nvSpPr>
            <p:spPr bwMode="auto">
              <a:xfrm rot="-5400000">
                <a:off x="1439" y="16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42"/>
              <p:cNvSpPr>
                <a:spLocks noChangeShapeType="1"/>
              </p:cNvSpPr>
              <p:nvPr/>
            </p:nvSpPr>
            <p:spPr bwMode="auto">
              <a:xfrm rot="-5400000">
                <a:off x="1439" y="160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43"/>
            <p:cNvGrpSpPr>
              <a:grpSpLocks/>
            </p:cNvGrpSpPr>
            <p:nvPr/>
          </p:nvGrpSpPr>
          <p:grpSpPr bwMode="auto">
            <a:xfrm rot="5400000">
              <a:off x="1404037" y="1482870"/>
              <a:ext cx="153964" cy="610998"/>
              <a:chOff x="1439" y="1343"/>
              <a:chExt cx="97" cy="385"/>
            </a:xfrm>
          </p:grpSpPr>
          <p:sp>
            <p:nvSpPr>
              <p:cNvPr id="36" name="Rectangle 144"/>
              <p:cNvSpPr>
                <a:spLocks noChangeArrowheads="1"/>
              </p:cNvSpPr>
              <p:nvPr/>
            </p:nvSpPr>
            <p:spPr bwMode="auto">
              <a:xfrm rot="10800000">
                <a:off x="1440" y="1344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37" name="Line 145"/>
              <p:cNvSpPr>
                <a:spLocks noChangeShapeType="1"/>
              </p:cNvSpPr>
              <p:nvPr/>
            </p:nvSpPr>
            <p:spPr bwMode="auto">
              <a:xfrm rot="16200000" flipH="1">
                <a:off x="1440" y="1679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46"/>
              <p:cNvSpPr>
                <a:spLocks noChangeShapeType="1"/>
              </p:cNvSpPr>
              <p:nvPr/>
            </p:nvSpPr>
            <p:spPr bwMode="auto">
              <a:xfrm rot="16200000" flipH="1">
                <a:off x="1439" y="139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47"/>
              <p:cNvSpPr>
                <a:spLocks/>
              </p:cNvSpPr>
              <p:nvPr/>
            </p:nvSpPr>
            <p:spPr bwMode="auto">
              <a:xfrm>
                <a:off x="1439" y="1434"/>
                <a:ext cx="96" cy="203"/>
              </a:xfrm>
              <a:custGeom>
                <a:avLst/>
                <a:gdLst>
                  <a:gd name="T0" fmla="*/ 51 w 96"/>
                  <a:gd name="T1" fmla="*/ 203 h 203"/>
                  <a:gd name="T2" fmla="*/ 1 w 96"/>
                  <a:gd name="T3" fmla="*/ 176 h 203"/>
                  <a:gd name="T4" fmla="*/ 96 w 96"/>
                  <a:gd name="T5" fmla="*/ 154 h 203"/>
                  <a:gd name="T6" fmla="*/ 0 w 96"/>
                  <a:gd name="T7" fmla="*/ 133 h 203"/>
                  <a:gd name="T8" fmla="*/ 96 w 96"/>
                  <a:gd name="T9" fmla="*/ 112 h 203"/>
                  <a:gd name="T10" fmla="*/ 0 w 96"/>
                  <a:gd name="T11" fmla="*/ 90 h 203"/>
                  <a:gd name="T12" fmla="*/ 96 w 96"/>
                  <a:gd name="T13" fmla="*/ 69 h 203"/>
                  <a:gd name="T14" fmla="*/ 0 w 96"/>
                  <a:gd name="T15" fmla="*/ 48 h 203"/>
                  <a:gd name="T16" fmla="*/ 96 w 96"/>
                  <a:gd name="T17" fmla="*/ 26 h 203"/>
                  <a:gd name="T18" fmla="*/ 43 w 96"/>
                  <a:gd name="T19" fmla="*/ 0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203"/>
                  <a:gd name="T32" fmla="*/ 96 w 96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203">
                    <a:moveTo>
                      <a:pt x="51" y="203"/>
                    </a:moveTo>
                    <a:lnTo>
                      <a:pt x="1" y="176"/>
                    </a:lnTo>
                    <a:lnTo>
                      <a:pt x="96" y="154"/>
                    </a:lnTo>
                    <a:lnTo>
                      <a:pt x="0" y="133"/>
                    </a:lnTo>
                    <a:lnTo>
                      <a:pt x="96" y="112"/>
                    </a:lnTo>
                    <a:lnTo>
                      <a:pt x="0" y="90"/>
                    </a:lnTo>
                    <a:lnTo>
                      <a:pt x="96" y="69"/>
                    </a:lnTo>
                    <a:lnTo>
                      <a:pt x="0" y="48"/>
                    </a:lnTo>
                    <a:lnTo>
                      <a:pt x="96" y="26"/>
                    </a:lnTo>
                    <a:lnTo>
                      <a:pt x="43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48"/>
            <p:cNvGrpSpPr>
              <a:grpSpLocks/>
            </p:cNvGrpSpPr>
            <p:nvPr/>
          </p:nvGrpSpPr>
          <p:grpSpPr bwMode="auto">
            <a:xfrm>
              <a:off x="1632578" y="1709798"/>
              <a:ext cx="609411" cy="152378"/>
              <a:chOff x="1392" y="1200"/>
              <a:chExt cx="384" cy="96"/>
            </a:xfrm>
          </p:grpSpPr>
          <p:grpSp>
            <p:nvGrpSpPr>
              <p:cNvPr id="41" name="Group 149"/>
              <p:cNvGrpSpPr>
                <a:grpSpLocks/>
              </p:cNvGrpSpPr>
              <p:nvPr/>
            </p:nvGrpSpPr>
            <p:grpSpPr bwMode="auto">
              <a:xfrm>
                <a:off x="1488" y="1200"/>
                <a:ext cx="192" cy="96"/>
                <a:chOff x="1488" y="1200"/>
                <a:chExt cx="192" cy="96"/>
              </a:xfrm>
            </p:grpSpPr>
            <p:sp>
              <p:nvSpPr>
                <p:cNvPr id="45" name="Arc 150"/>
                <p:cNvSpPr>
                  <a:spLocks/>
                </p:cNvSpPr>
                <p:nvPr/>
              </p:nvSpPr>
              <p:spPr bwMode="auto">
                <a:xfrm flipH="1">
                  <a:off x="1488" y="1200"/>
                  <a:ext cx="55" cy="47"/>
                </a:xfrm>
                <a:custGeom>
                  <a:avLst/>
                  <a:gdLst>
                    <a:gd name="T0" fmla="*/ 0 w 43200"/>
                    <a:gd name="T1" fmla="*/ 0 h 21990"/>
                    <a:gd name="T2" fmla="*/ 0 w 43200"/>
                    <a:gd name="T3" fmla="*/ 0 h 21990"/>
                    <a:gd name="T4" fmla="*/ 0 w 43200"/>
                    <a:gd name="T5" fmla="*/ 0 h 219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990"/>
                    <a:gd name="T11" fmla="*/ 43200 w 43200"/>
                    <a:gd name="T12" fmla="*/ 21990 h 219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990" fill="none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990" stroke="0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3" y="2199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rc 151"/>
                <p:cNvSpPr>
                  <a:spLocks/>
                </p:cNvSpPr>
                <p:nvPr/>
              </p:nvSpPr>
              <p:spPr bwMode="auto">
                <a:xfrm flipH="1">
                  <a:off x="1515" y="1243"/>
                  <a:ext cx="28" cy="53"/>
                </a:xfrm>
                <a:custGeom>
                  <a:avLst/>
                  <a:gdLst>
                    <a:gd name="T0" fmla="*/ 0 w 43200"/>
                    <a:gd name="T1" fmla="*/ 0 h 23466"/>
                    <a:gd name="T2" fmla="*/ 0 w 43200"/>
                    <a:gd name="T3" fmla="*/ 0 h 23466"/>
                    <a:gd name="T4" fmla="*/ 0 w 43200"/>
                    <a:gd name="T5" fmla="*/ 0 h 23466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466"/>
                    <a:gd name="T11" fmla="*/ 43200 w 43200"/>
                    <a:gd name="T12" fmla="*/ 23466 h 234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466" fill="none" extrusionOk="0">
                      <a:moveTo>
                        <a:pt x="43119" y="-1"/>
                      </a:moveTo>
                      <a:cubicBezTo>
                        <a:pt x="43173" y="620"/>
                        <a:pt x="43200" y="1243"/>
                        <a:pt x="43200" y="1866"/>
                      </a:cubicBezTo>
                      <a:cubicBezTo>
                        <a:pt x="43200" y="13795"/>
                        <a:pt x="33529" y="23466"/>
                        <a:pt x="21600" y="23466"/>
                      </a:cubicBezTo>
                      <a:cubicBezTo>
                        <a:pt x="9670" y="23466"/>
                        <a:pt x="0" y="13795"/>
                        <a:pt x="0" y="1866"/>
                      </a:cubicBezTo>
                      <a:cubicBezTo>
                        <a:pt x="-1" y="1316"/>
                        <a:pt x="20" y="766"/>
                        <a:pt x="62" y="218"/>
                      </a:cubicBezTo>
                    </a:path>
                    <a:path w="43200" h="23466" stroke="0" extrusionOk="0">
                      <a:moveTo>
                        <a:pt x="43119" y="-1"/>
                      </a:moveTo>
                      <a:cubicBezTo>
                        <a:pt x="43173" y="620"/>
                        <a:pt x="43200" y="1243"/>
                        <a:pt x="43200" y="1866"/>
                      </a:cubicBezTo>
                      <a:cubicBezTo>
                        <a:pt x="43200" y="13795"/>
                        <a:pt x="33529" y="23466"/>
                        <a:pt x="21600" y="23466"/>
                      </a:cubicBezTo>
                      <a:cubicBezTo>
                        <a:pt x="9670" y="23466"/>
                        <a:pt x="0" y="13795"/>
                        <a:pt x="0" y="1866"/>
                      </a:cubicBezTo>
                      <a:cubicBezTo>
                        <a:pt x="-1" y="1316"/>
                        <a:pt x="20" y="766"/>
                        <a:pt x="62" y="218"/>
                      </a:cubicBezTo>
                      <a:lnTo>
                        <a:pt x="21600" y="1866"/>
                      </a:lnTo>
                      <a:lnTo>
                        <a:pt x="43119" y="-1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rc 152"/>
                <p:cNvSpPr>
                  <a:spLocks/>
                </p:cNvSpPr>
                <p:nvPr/>
              </p:nvSpPr>
              <p:spPr bwMode="auto">
                <a:xfrm flipH="1">
                  <a:off x="1515" y="1200"/>
                  <a:ext cx="83" cy="47"/>
                </a:xfrm>
                <a:custGeom>
                  <a:avLst/>
                  <a:gdLst>
                    <a:gd name="T0" fmla="*/ 0 w 43200"/>
                    <a:gd name="T1" fmla="*/ 0 h 21990"/>
                    <a:gd name="T2" fmla="*/ 0 w 43200"/>
                    <a:gd name="T3" fmla="*/ 0 h 21990"/>
                    <a:gd name="T4" fmla="*/ 0 w 43200"/>
                    <a:gd name="T5" fmla="*/ 0 h 219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990"/>
                    <a:gd name="T11" fmla="*/ 43200 w 43200"/>
                    <a:gd name="T12" fmla="*/ 21990 h 219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990" fill="none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990" stroke="0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3" y="2199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153"/>
                <p:cNvSpPr>
                  <a:spLocks/>
                </p:cNvSpPr>
                <p:nvPr/>
              </p:nvSpPr>
              <p:spPr bwMode="auto">
                <a:xfrm flipH="1">
                  <a:off x="1570" y="1246"/>
                  <a:ext cx="28" cy="50"/>
                </a:xfrm>
                <a:custGeom>
                  <a:avLst/>
                  <a:gdLst>
                    <a:gd name="T0" fmla="*/ 0 w 43200"/>
                    <a:gd name="T1" fmla="*/ 0 h 23466"/>
                    <a:gd name="T2" fmla="*/ 0 w 43200"/>
                    <a:gd name="T3" fmla="*/ 0 h 23466"/>
                    <a:gd name="T4" fmla="*/ 0 w 43200"/>
                    <a:gd name="T5" fmla="*/ 0 h 23466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466"/>
                    <a:gd name="T11" fmla="*/ 43200 w 43200"/>
                    <a:gd name="T12" fmla="*/ 23466 h 234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466" fill="none" extrusionOk="0">
                      <a:moveTo>
                        <a:pt x="43119" y="-1"/>
                      </a:moveTo>
                      <a:cubicBezTo>
                        <a:pt x="43173" y="620"/>
                        <a:pt x="43200" y="1243"/>
                        <a:pt x="43200" y="1866"/>
                      </a:cubicBezTo>
                      <a:cubicBezTo>
                        <a:pt x="43200" y="13795"/>
                        <a:pt x="33529" y="23466"/>
                        <a:pt x="21600" y="23466"/>
                      </a:cubicBezTo>
                      <a:cubicBezTo>
                        <a:pt x="9670" y="23466"/>
                        <a:pt x="0" y="13795"/>
                        <a:pt x="0" y="1866"/>
                      </a:cubicBezTo>
                      <a:cubicBezTo>
                        <a:pt x="-1" y="1316"/>
                        <a:pt x="20" y="766"/>
                        <a:pt x="62" y="218"/>
                      </a:cubicBezTo>
                    </a:path>
                    <a:path w="43200" h="23466" stroke="0" extrusionOk="0">
                      <a:moveTo>
                        <a:pt x="43119" y="-1"/>
                      </a:moveTo>
                      <a:cubicBezTo>
                        <a:pt x="43173" y="620"/>
                        <a:pt x="43200" y="1243"/>
                        <a:pt x="43200" y="1866"/>
                      </a:cubicBezTo>
                      <a:cubicBezTo>
                        <a:pt x="43200" y="13795"/>
                        <a:pt x="33529" y="23466"/>
                        <a:pt x="21600" y="23466"/>
                      </a:cubicBezTo>
                      <a:cubicBezTo>
                        <a:pt x="9670" y="23466"/>
                        <a:pt x="0" y="13795"/>
                        <a:pt x="0" y="1866"/>
                      </a:cubicBezTo>
                      <a:cubicBezTo>
                        <a:pt x="-1" y="1316"/>
                        <a:pt x="20" y="766"/>
                        <a:pt x="62" y="218"/>
                      </a:cubicBezTo>
                      <a:lnTo>
                        <a:pt x="21600" y="1866"/>
                      </a:lnTo>
                      <a:lnTo>
                        <a:pt x="43119" y="-1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rc 154"/>
                <p:cNvSpPr>
                  <a:spLocks/>
                </p:cNvSpPr>
                <p:nvPr/>
              </p:nvSpPr>
              <p:spPr bwMode="auto">
                <a:xfrm flipH="1">
                  <a:off x="1570" y="1200"/>
                  <a:ext cx="83" cy="47"/>
                </a:xfrm>
                <a:custGeom>
                  <a:avLst/>
                  <a:gdLst>
                    <a:gd name="T0" fmla="*/ 0 w 43200"/>
                    <a:gd name="T1" fmla="*/ 0 h 21990"/>
                    <a:gd name="T2" fmla="*/ 0 w 43200"/>
                    <a:gd name="T3" fmla="*/ 0 h 21990"/>
                    <a:gd name="T4" fmla="*/ 0 w 43200"/>
                    <a:gd name="T5" fmla="*/ 0 h 219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990"/>
                    <a:gd name="T11" fmla="*/ 43200 w 43200"/>
                    <a:gd name="T12" fmla="*/ 21990 h 219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990" fill="none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990" stroke="0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3" y="2199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155"/>
                <p:cNvSpPr>
                  <a:spLocks/>
                </p:cNvSpPr>
                <p:nvPr/>
              </p:nvSpPr>
              <p:spPr bwMode="auto">
                <a:xfrm flipH="1">
                  <a:off x="1625" y="1243"/>
                  <a:ext cx="28" cy="53"/>
                </a:xfrm>
                <a:custGeom>
                  <a:avLst/>
                  <a:gdLst>
                    <a:gd name="T0" fmla="*/ 0 w 43200"/>
                    <a:gd name="T1" fmla="*/ 0 h 23466"/>
                    <a:gd name="T2" fmla="*/ 0 w 43200"/>
                    <a:gd name="T3" fmla="*/ 0 h 23466"/>
                    <a:gd name="T4" fmla="*/ 0 w 43200"/>
                    <a:gd name="T5" fmla="*/ 0 h 23466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466"/>
                    <a:gd name="T11" fmla="*/ 43200 w 43200"/>
                    <a:gd name="T12" fmla="*/ 23466 h 234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466" fill="none" extrusionOk="0">
                      <a:moveTo>
                        <a:pt x="43119" y="-1"/>
                      </a:moveTo>
                      <a:cubicBezTo>
                        <a:pt x="43173" y="620"/>
                        <a:pt x="43200" y="1243"/>
                        <a:pt x="43200" y="1866"/>
                      </a:cubicBezTo>
                      <a:cubicBezTo>
                        <a:pt x="43200" y="13795"/>
                        <a:pt x="33529" y="23466"/>
                        <a:pt x="21600" y="23466"/>
                      </a:cubicBezTo>
                      <a:cubicBezTo>
                        <a:pt x="9670" y="23466"/>
                        <a:pt x="0" y="13795"/>
                        <a:pt x="0" y="1866"/>
                      </a:cubicBezTo>
                      <a:cubicBezTo>
                        <a:pt x="-1" y="1316"/>
                        <a:pt x="20" y="766"/>
                        <a:pt x="62" y="218"/>
                      </a:cubicBezTo>
                    </a:path>
                    <a:path w="43200" h="23466" stroke="0" extrusionOk="0">
                      <a:moveTo>
                        <a:pt x="43119" y="-1"/>
                      </a:moveTo>
                      <a:cubicBezTo>
                        <a:pt x="43173" y="620"/>
                        <a:pt x="43200" y="1243"/>
                        <a:pt x="43200" y="1866"/>
                      </a:cubicBezTo>
                      <a:cubicBezTo>
                        <a:pt x="43200" y="13795"/>
                        <a:pt x="33529" y="23466"/>
                        <a:pt x="21600" y="23466"/>
                      </a:cubicBezTo>
                      <a:cubicBezTo>
                        <a:pt x="9670" y="23466"/>
                        <a:pt x="0" y="13795"/>
                        <a:pt x="0" y="1866"/>
                      </a:cubicBezTo>
                      <a:cubicBezTo>
                        <a:pt x="-1" y="1316"/>
                        <a:pt x="20" y="766"/>
                        <a:pt x="62" y="218"/>
                      </a:cubicBezTo>
                      <a:lnTo>
                        <a:pt x="21600" y="1866"/>
                      </a:lnTo>
                      <a:lnTo>
                        <a:pt x="43119" y="-1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Arc 156"/>
                <p:cNvSpPr>
                  <a:spLocks/>
                </p:cNvSpPr>
                <p:nvPr/>
              </p:nvSpPr>
              <p:spPr bwMode="auto">
                <a:xfrm flipH="1">
                  <a:off x="1625" y="1200"/>
                  <a:ext cx="55" cy="47"/>
                </a:xfrm>
                <a:custGeom>
                  <a:avLst/>
                  <a:gdLst>
                    <a:gd name="T0" fmla="*/ 0 w 43200"/>
                    <a:gd name="T1" fmla="*/ 0 h 21990"/>
                    <a:gd name="T2" fmla="*/ 0 w 43200"/>
                    <a:gd name="T3" fmla="*/ 0 h 21990"/>
                    <a:gd name="T4" fmla="*/ 0 w 43200"/>
                    <a:gd name="T5" fmla="*/ 0 h 2199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990"/>
                    <a:gd name="T11" fmla="*/ 43200 w 43200"/>
                    <a:gd name="T12" fmla="*/ 21990 h 219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990" fill="none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990" stroke="0" extrusionOk="0">
                      <a:moveTo>
                        <a:pt x="3" y="21990"/>
                      </a:moveTo>
                      <a:cubicBezTo>
                        <a:pt x="1" y="21860"/>
                        <a:pt x="0" y="2173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lnTo>
                        <a:pt x="3" y="2199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" name="Rectangle 157"/>
              <p:cNvSpPr>
                <a:spLocks noChangeArrowheads="1"/>
              </p:cNvSpPr>
              <p:nvPr/>
            </p:nvSpPr>
            <p:spPr bwMode="auto">
              <a:xfrm rot="-5400000">
                <a:off x="1536" y="1056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43" name="Line 158"/>
              <p:cNvSpPr>
                <a:spLocks noChangeShapeType="1"/>
              </p:cNvSpPr>
              <p:nvPr/>
            </p:nvSpPr>
            <p:spPr bwMode="auto">
              <a:xfrm flipH="1">
                <a:off x="1392" y="1248"/>
                <a:ext cx="1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9"/>
              <p:cNvSpPr>
                <a:spLocks noChangeShapeType="1"/>
              </p:cNvSpPr>
              <p:nvPr/>
            </p:nvSpPr>
            <p:spPr bwMode="auto">
              <a:xfrm flipH="1">
                <a:off x="1672" y="1248"/>
                <a:ext cx="1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Line 169"/>
            <p:cNvSpPr>
              <a:spLocks noChangeShapeType="1"/>
            </p:cNvSpPr>
            <p:nvPr/>
          </p:nvSpPr>
          <p:spPr bwMode="auto">
            <a:xfrm>
              <a:off x="2165812" y="2166932"/>
              <a:ext cx="5332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70"/>
            <p:cNvSpPr>
              <a:spLocks noChangeShapeType="1"/>
            </p:cNvSpPr>
            <p:nvPr/>
          </p:nvSpPr>
          <p:spPr bwMode="auto">
            <a:xfrm>
              <a:off x="1175520" y="2166932"/>
              <a:ext cx="5332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78"/>
            <p:cNvSpPr txBox="1">
              <a:spLocks noChangeArrowheads="1"/>
            </p:cNvSpPr>
            <p:nvPr/>
          </p:nvSpPr>
          <p:spPr bwMode="auto">
            <a:xfrm>
              <a:off x="1251697" y="1328854"/>
              <a:ext cx="1156928" cy="36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R</a:t>
              </a:r>
              <a:r>
                <a:rPr lang="en-GB" altLang="en-US" sz="1200"/>
                <a:t>m</a:t>
              </a:r>
              <a:r>
                <a:rPr lang="en-GB" altLang="en-US" sz="1800"/>
                <a:t>  L</a:t>
              </a:r>
              <a:r>
                <a:rPr lang="en-GB" altLang="en-US" sz="1200"/>
                <a:t>m</a:t>
              </a:r>
              <a:r>
                <a:rPr lang="en-GB" altLang="en-US" sz="1800"/>
                <a:t> C</a:t>
              </a:r>
              <a:r>
                <a:rPr lang="en-GB" altLang="en-US" sz="1200"/>
                <a:t>m</a:t>
              </a:r>
            </a:p>
          </p:txBody>
        </p:sp>
        <p:sp>
          <p:nvSpPr>
            <p:cNvPr id="55" name="Text Box 188"/>
            <p:cNvSpPr txBox="1">
              <a:spLocks noChangeArrowheads="1"/>
            </p:cNvSpPr>
            <p:nvPr/>
          </p:nvSpPr>
          <p:spPr bwMode="auto">
            <a:xfrm>
              <a:off x="2480740" y="1322407"/>
              <a:ext cx="445817" cy="3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H" altLang="en-US" sz="1800"/>
                <a:t>Z</a:t>
              </a:r>
              <a:r>
                <a:rPr lang="fr-CH" altLang="en-US" sz="1200"/>
                <a:t>m</a:t>
              </a:r>
              <a:endParaRPr lang="en-GB" altLang="en-US" sz="1200"/>
            </a:p>
          </p:txBody>
        </p:sp>
        <p:sp>
          <p:nvSpPr>
            <p:cNvPr id="56" name="Line 169"/>
            <p:cNvSpPr>
              <a:spLocks noChangeShapeType="1"/>
            </p:cNvSpPr>
            <p:nvPr/>
          </p:nvSpPr>
          <p:spPr bwMode="auto">
            <a:xfrm rot="5400000">
              <a:off x="2506193" y="1972492"/>
              <a:ext cx="3888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69"/>
            <p:cNvSpPr>
              <a:spLocks noChangeShapeType="1"/>
            </p:cNvSpPr>
            <p:nvPr/>
          </p:nvSpPr>
          <p:spPr bwMode="auto">
            <a:xfrm rot="5400000">
              <a:off x="908859" y="2055824"/>
              <a:ext cx="5333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193"/>
            <p:cNvGrpSpPr>
              <a:grpSpLocks/>
            </p:cNvGrpSpPr>
            <p:nvPr/>
          </p:nvGrpSpPr>
          <p:grpSpPr bwMode="auto">
            <a:xfrm rot="16200000" flipV="1">
              <a:off x="1061237" y="2281228"/>
              <a:ext cx="228567" cy="152353"/>
              <a:chOff x="2016" y="3600"/>
              <a:chExt cx="144" cy="96"/>
            </a:xfrm>
          </p:grpSpPr>
          <p:sp>
            <p:nvSpPr>
              <p:cNvPr id="59" name="Rectangle 194"/>
              <p:cNvSpPr>
                <a:spLocks noChangeArrowheads="1"/>
              </p:cNvSpPr>
              <p:nvPr/>
            </p:nvSpPr>
            <p:spPr bwMode="auto">
              <a:xfrm rot="-5400000">
                <a:off x="2041" y="357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 flipH="1">
                <a:off x="2064" y="36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196"/>
              <p:cNvSpPr>
                <a:spLocks noChangeArrowheads="1"/>
              </p:cNvSpPr>
              <p:nvPr/>
            </p:nvSpPr>
            <p:spPr bwMode="auto">
              <a:xfrm>
                <a:off x="2016" y="36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</p:grpSp>
        <p:grpSp>
          <p:nvGrpSpPr>
            <p:cNvPr id="62" name="Group 193"/>
            <p:cNvGrpSpPr>
              <a:grpSpLocks/>
            </p:cNvGrpSpPr>
            <p:nvPr/>
          </p:nvGrpSpPr>
          <p:grpSpPr bwMode="auto">
            <a:xfrm rot="16200000" flipV="1">
              <a:off x="3159737" y="2281228"/>
              <a:ext cx="228567" cy="152353"/>
              <a:chOff x="2016" y="3600"/>
              <a:chExt cx="144" cy="96"/>
            </a:xfrm>
          </p:grpSpPr>
          <p:sp>
            <p:nvSpPr>
              <p:cNvPr id="63" name="Rectangle 194"/>
              <p:cNvSpPr>
                <a:spLocks noChangeArrowheads="1"/>
              </p:cNvSpPr>
              <p:nvPr/>
            </p:nvSpPr>
            <p:spPr bwMode="auto">
              <a:xfrm rot="-5400000">
                <a:off x="2041" y="357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64" name="Line 195"/>
              <p:cNvSpPr>
                <a:spLocks noChangeShapeType="1"/>
              </p:cNvSpPr>
              <p:nvPr/>
            </p:nvSpPr>
            <p:spPr bwMode="auto">
              <a:xfrm flipH="1">
                <a:off x="2064" y="36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196"/>
              <p:cNvSpPr>
                <a:spLocks noChangeArrowheads="1"/>
              </p:cNvSpPr>
              <p:nvPr/>
            </p:nvSpPr>
            <p:spPr bwMode="auto">
              <a:xfrm>
                <a:off x="2016" y="36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</p:grpSp>
        <p:sp>
          <p:nvSpPr>
            <p:cNvPr id="66" name="Text Box 188"/>
            <p:cNvSpPr txBox="1">
              <a:spLocks noChangeArrowheads="1"/>
            </p:cNvSpPr>
            <p:nvPr/>
          </p:nvSpPr>
          <p:spPr bwMode="auto">
            <a:xfrm>
              <a:off x="1269065" y="2464429"/>
              <a:ext cx="974644" cy="3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H" altLang="en-US" sz="1800"/>
                <a:t>Z</a:t>
              </a:r>
              <a:r>
                <a:rPr lang="fr-CH" altLang="en-US" sz="1200"/>
                <a:t>XT_EQ_S</a:t>
              </a:r>
              <a:endParaRPr lang="en-GB" altLang="en-US" sz="1200"/>
            </a:p>
          </p:txBody>
        </p:sp>
        <p:grpSp>
          <p:nvGrpSpPr>
            <p:cNvPr id="67" name="Group 160"/>
            <p:cNvGrpSpPr>
              <a:grpSpLocks/>
            </p:cNvGrpSpPr>
            <p:nvPr/>
          </p:nvGrpSpPr>
          <p:grpSpPr bwMode="auto">
            <a:xfrm rot="5400000">
              <a:off x="1774509" y="1859256"/>
              <a:ext cx="306615" cy="611042"/>
              <a:chOff x="1343" y="1535"/>
              <a:chExt cx="193" cy="385"/>
            </a:xfrm>
          </p:grpSpPr>
          <p:sp>
            <p:nvSpPr>
              <p:cNvPr id="68" name="Rectangle 161"/>
              <p:cNvSpPr>
                <a:spLocks noChangeArrowheads="1"/>
              </p:cNvSpPr>
              <p:nvPr/>
            </p:nvSpPr>
            <p:spPr bwMode="auto">
              <a:xfrm rot="10800000">
                <a:off x="1344" y="1536"/>
                <a:ext cx="19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69" name="Line 162"/>
              <p:cNvSpPr>
                <a:spLocks noChangeShapeType="1"/>
              </p:cNvSpPr>
              <p:nvPr/>
            </p:nvSpPr>
            <p:spPr bwMode="auto">
              <a:xfrm rot="16200000" flipH="1">
                <a:off x="1356" y="1835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63"/>
              <p:cNvSpPr>
                <a:spLocks noChangeShapeType="1"/>
              </p:cNvSpPr>
              <p:nvPr/>
            </p:nvSpPr>
            <p:spPr bwMode="auto">
              <a:xfrm rot="16200000" flipH="1">
                <a:off x="1356" y="1618"/>
                <a:ext cx="1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64"/>
              <p:cNvSpPr>
                <a:spLocks noChangeShapeType="1"/>
              </p:cNvSpPr>
              <p:nvPr/>
            </p:nvSpPr>
            <p:spPr bwMode="auto">
              <a:xfrm rot="-5400000">
                <a:off x="1439" y="16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5"/>
              <p:cNvSpPr>
                <a:spLocks noChangeShapeType="1"/>
              </p:cNvSpPr>
              <p:nvPr/>
            </p:nvSpPr>
            <p:spPr bwMode="auto">
              <a:xfrm rot="-5400000">
                <a:off x="1439" y="160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Line 169"/>
            <p:cNvSpPr>
              <a:spLocks noChangeShapeType="1"/>
            </p:cNvSpPr>
            <p:nvPr/>
          </p:nvSpPr>
          <p:spPr bwMode="auto">
            <a:xfrm>
              <a:off x="2155568" y="2163983"/>
              <a:ext cx="533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70"/>
            <p:cNvSpPr>
              <a:spLocks noChangeShapeType="1"/>
            </p:cNvSpPr>
            <p:nvPr/>
          </p:nvSpPr>
          <p:spPr bwMode="auto">
            <a:xfrm>
              <a:off x="1165205" y="2163983"/>
              <a:ext cx="533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179"/>
            <p:cNvSpPr txBox="1">
              <a:spLocks noChangeArrowheads="1"/>
            </p:cNvSpPr>
            <p:nvPr/>
          </p:nvSpPr>
          <p:spPr bwMode="auto">
            <a:xfrm>
              <a:off x="1960370" y="2120670"/>
              <a:ext cx="103425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fr-CH" altLang="en-US" sz="1800" dirty="0"/>
                <a:t>C</a:t>
              </a:r>
              <a:r>
                <a:rPr lang="fr-CH" altLang="en-US" sz="1200" dirty="0"/>
                <a:t>O        </a:t>
              </a:r>
              <a:r>
                <a:rPr lang="fr-CH" altLang="en-US" sz="1800" dirty="0"/>
                <a:t>C</a:t>
              </a:r>
              <a:r>
                <a:rPr lang="fr-CH" altLang="en-US" sz="1200" dirty="0"/>
                <a:t>S</a:t>
              </a:r>
              <a:endParaRPr lang="en-GB" altLang="en-US" sz="12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200" dirty="0"/>
            </a:p>
          </p:txBody>
        </p:sp>
        <p:grpSp>
          <p:nvGrpSpPr>
            <p:cNvPr id="76" name="Group 160"/>
            <p:cNvGrpSpPr>
              <a:grpSpLocks/>
            </p:cNvGrpSpPr>
            <p:nvPr/>
          </p:nvGrpSpPr>
          <p:grpSpPr bwMode="auto">
            <a:xfrm rot="5400000">
              <a:off x="2809897" y="1860050"/>
              <a:ext cx="306615" cy="611042"/>
              <a:chOff x="1343" y="1535"/>
              <a:chExt cx="193" cy="385"/>
            </a:xfrm>
          </p:grpSpPr>
          <p:sp>
            <p:nvSpPr>
              <p:cNvPr id="77" name="Rectangle 161"/>
              <p:cNvSpPr>
                <a:spLocks noChangeArrowheads="1"/>
              </p:cNvSpPr>
              <p:nvPr/>
            </p:nvSpPr>
            <p:spPr bwMode="auto">
              <a:xfrm rot="10800000">
                <a:off x="1344" y="1536"/>
                <a:ext cx="19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en-US" sz="2400"/>
              </a:p>
            </p:txBody>
          </p:sp>
          <p:sp>
            <p:nvSpPr>
              <p:cNvPr id="78" name="Line 162"/>
              <p:cNvSpPr>
                <a:spLocks noChangeShapeType="1"/>
              </p:cNvSpPr>
              <p:nvPr/>
            </p:nvSpPr>
            <p:spPr bwMode="auto">
              <a:xfrm rot="16200000" flipH="1">
                <a:off x="1356" y="1835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63"/>
              <p:cNvSpPr>
                <a:spLocks noChangeShapeType="1"/>
              </p:cNvSpPr>
              <p:nvPr/>
            </p:nvSpPr>
            <p:spPr bwMode="auto">
              <a:xfrm rot="16200000" flipH="1">
                <a:off x="1356" y="1618"/>
                <a:ext cx="1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4"/>
              <p:cNvSpPr>
                <a:spLocks noChangeShapeType="1"/>
              </p:cNvSpPr>
              <p:nvPr/>
            </p:nvSpPr>
            <p:spPr bwMode="auto">
              <a:xfrm rot="-5400000">
                <a:off x="1439" y="16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65"/>
              <p:cNvSpPr>
                <a:spLocks noChangeShapeType="1"/>
              </p:cNvSpPr>
              <p:nvPr/>
            </p:nvSpPr>
            <p:spPr bwMode="auto">
              <a:xfrm rot="-5400000">
                <a:off x="1439" y="160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Line 169"/>
            <p:cNvSpPr>
              <a:spLocks noChangeShapeType="1"/>
            </p:cNvSpPr>
            <p:nvPr/>
          </p:nvSpPr>
          <p:spPr bwMode="auto">
            <a:xfrm rot="5400000">
              <a:off x="3197820" y="2243135"/>
              <a:ext cx="152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6041" y="5395926"/>
                <a:ext cx="2430216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1" y="5395926"/>
                <a:ext cx="2430216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442" y="2060848"/>
                <a:ext cx="286437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′≅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2" y="2060848"/>
                <a:ext cx="2864374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7138" y="2714345"/>
                <a:ext cx="2762808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8" y="2714345"/>
                <a:ext cx="2762808" cy="598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95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Drive </a:t>
            </a:r>
            <a:r>
              <a:rPr lang="fr-CH" dirty="0" err="1"/>
              <a:t>level</a:t>
            </a:r>
            <a:r>
              <a:rPr lang="fr-CH" dirty="0"/>
              <a:t> </a:t>
            </a:r>
            <a:r>
              <a:rPr lang="fr-CH" dirty="0" err="1"/>
              <a:t>calculation</a:t>
            </a:r>
            <a:r>
              <a:rPr lang="fr-CH" dirty="0"/>
              <a:t> (Max P</a:t>
            </a:r>
            <a:r>
              <a:rPr lang="fr-CH" baseline="-25000" dirty="0"/>
              <a:t>DISS</a:t>
            </a:r>
            <a:r>
              <a:rPr lang="fr-CH" dirty="0"/>
              <a:t> </a:t>
            </a:r>
            <a:r>
              <a:rPr lang="fr-CH" dirty="0" err="1"/>
              <a:t>limit</a:t>
            </a:r>
            <a:r>
              <a:rPr lang="fr-CH" dirty="0"/>
              <a:t> </a:t>
            </a:r>
            <a:r>
              <a:rPr lang="fr-CH" dirty="0" err="1"/>
              <a:t>derived</a:t>
            </a:r>
            <a:r>
              <a:rPr lang="fr-CH" dirty="0"/>
              <a:t> by manufacturer)</a:t>
            </a:r>
            <a:endParaRPr lang="en-US" dirty="0"/>
          </a:p>
        </p:txBody>
      </p:sp>
      <p:sp>
        <p:nvSpPr>
          <p:cNvPr id="159" name="Text Placeholder 158"/>
          <p:cNvSpPr>
            <a:spLocks noGrp="1"/>
          </p:cNvSpPr>
          <p:nvPr>
            <p:ph type="body" sz="quarter" idx="11"/>
          </p:nvPr>
        </p:nvSpPr>
        <p:spPr>
          <a:xfrm>
            <a:off x="684000" y="1412776"/>
            <a:ext cx="7848440" cy="4572000"/>
          </a:xfrm>
        </p:spPr>
        <p:txBody>
          <a:bodyPr/>
          <a:lstStyle/>
          <a:p>
            <a:r>
              <a:rPr lang="fr-CH" dirty="0"/>
              <a:t>Non-</a:t>
            </a:r>
            <a:r>
              <a:rPr lang="fr-CH" dirty="0" err="1"/>
              <a:t>linearity</a:t>
            </a:r>
            <a:r>
              <a:rPr lang="fr-CH" dirty="0"/>
              <a:t> of </a:t>
            </a:r>
            <a:r>
              <a:rPr lang="fr-CH" dirty="0" err="1"/>
              <a:t>XTALs</a:t>
            </a:r>
            <a:r>
              <a:rPr lang="fr-CH" dirty="0"/>
              <a:t> </a:t>
            </a:r>
            <a:r>
              <a:rPr lang="fr-CH" dirty="0" err="1"/>
              <a:t>determine</a:t>
            </a:r>
            <a:r>
              <a:rPr lang="fr-CH" dirty="0"/>
              <a:t> admissible drive </a:t>
            </a:r>
            <a:r>
              <a:rPr lang="fr-CH" dirty="0" err="1"/>
              <a:t>level</a:t>
            </a:r>
            <a:r>
              <a:rPr lang="fr-CH" dirty="0"/>
              <a:t> (shift of </a:t>
            </a:r>
            <a:r>
              <a:rPr lang="fr-CH" dirty="0" err="1"/>
              <a:t>parameters</a:t>
            </a:r>
            <a:r>
              <a:rPr lang="fr-CH" dirty="0"/>
              <a:t>)</a:t>
            </a:r>
          </a:p>
          <a:p>
            <a:r>
              <a:rPr lang="fr-CH" dirty="0" err="1"/>
              <a:t>Overdriving</a:t>
            </a:r>
            <a:r>
              <a:rPr lang="fr-CH" dirty="0"/>
              <a:t> </a:t>
            </a:r>
            <a:r>
              <a:rPr lang="fr-CH" dirty="0" err="1"/>
              <a:t>reduces</a:t>
            </a:r>
            <a:r>
              <a:rPr lang="fr-CH" dirty="0"/>
              <a:t> MTBF and </a:t>
            </a:r>
            <a:r>
              <a:rPr lang="fr-CH" dirty="0" err="1"/>
              <a:t>can</a:t>
            </a:r>
            <a:r>
              <a:rPr lang="fr-CH" dirty="0"/>
              <a:t> lead to destruction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27" y="1688485"/>
            <a:ext cx="1782381" cy="3396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1641616" y="5611950"/>
                <a:ext cx="243348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16" y="5611950"/>
                <a:ext cx="2433487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5477186" y="5723263"/>
                <a:ext cx="3485891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fr-CH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186" y="5723263"/>
                <a:ext cx="3485891" cy="658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1306108" y="4948552"/>
                <a:ext cx="3409908" cy="71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𝐷𝐼𝑆𝑆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𝑂𝑆𝐶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𝑂𝑆𝐶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108" y="4948552"/>
                <a:ext cx="3409908" cy="7126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5423325" y="4950348"/>
                <a:ext cx="3469155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𝐷𝐼𝑆𝑆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𝑂𝑆𝐶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𝑂𝑆𝐶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25" y="4950348"/>
                <a:ext cx="3469155" cy="7109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" name="Picture 1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168" y="2234818"/>
            <a:ext cx="2291633" cy="28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Loaded</a:t>
            </a:r>
            <a:r>
              <a:rPr lang="fr-CH" dirty="0"/>
              <a:t>-Q </a:t>
            </a:r>
            <a:r>
              <a:rPr lang="fr-CH" dirty="0" err="1"/>
              <a:t>calculation</a:t>
            </a:r>
            <a:r>
              <a:rPr lang="fr-CH" dirty="0"/>
              <a:t> or approximation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 err="1"/>
              <a:t>XTALs</a:t>
            </a:r>
            <a:r>
              <a:rPr lang="fr-CH" b="1" dirty="0"/>
              <a:t> </a:t>
            </a:r>
            <a:r>
              <a:rPr lang="fr-CH" b="1" dirty="0" err="1"/>
              <a:t>may</a:t>
            </a:r>
            <a:r>
              <a:rPr lang="fr-CH" b="1" dirty="0"/>
              <a:t> have Q-factor of up to 1 million! How to </a:t>
            </a:r>
            <a:r>
              <a:rPr lang="fr-CH" b="1" dirty="0" err="1"/>
              <a:t>preserve</a:t>
            </a:r>
            <a:r>
              <a:rPr lang="fr-CH" b="1" dirty="0"/>
              <a:t> </a:t>
            </a:r>
            <a:r>
              <a:rPr lang="fr-CH" b="1" dirty="0" err="1"/>
              <a:t>it</a:t>
            </a:r>
            <a:r>
              <a:rPr lang="fr-CH" b="1" dirty="0"/>
              <a:t>? </a:t>
            </a:r>
            <a:r>
              <a:rPr lang="fr-CH" b="1" dirty="0" err="1"/>
              <a:t>Effect</a:t>
            </a:r>
            <a:r>
              <a:rPr lang="fr-CH" b="1" dirty="0"/>
              <a:t> of LOAD ?</a:t>
            </a:r>
          </a:p>
          <a:p>
            <a:r>
              <a:rPr lang="fr-CH" dirty="0"/>
              <a:t>Use </a:t>
            </a:r>
            <a:r>
              <a:rPr lang="fr-CH" dirty="0" err="1"/>
              <a:t>tap</a:t>
            </a:r>
            <a:r>
              <a:rPr lang="fr-CH" dirty="0"/>
              <a:t> and </a:t>
            </a:r>
            <a:r>
              <a:rPr lang="fr-CH" dirty="0" err="1"/>
              <a:t>series</a:t>
            </a:r>
            <a:r>
              <a:rPr lang="fr-CH" dirty="0"/>
              <a:t> </a:t>
            </a:r>
            <a:r>
              <a:rPr lang="fr-CH" dirty="0" err="1"/>
              <a:t>parallel</a:t>
            </a:r>
            <a:r>
              <a:rPr lang="fr-CH" dirty="0"/>
              <a:t> transformation to </a:t>
            </a:r>
            <a:r>
              <a:rPr lang="fr-CH" dirty="0" err="1"/>
              <a:t>determine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conductance  (G</a:t>
            </a:r>
            <a:r>
              <a:rPr lang="fr-CH" baseline="-25000" dirty="0"/>
              <a:t>L</a:t>
            </a:r>
            <a:r>
              <a:rPr lang="fr-CH" dirty="0"/>
              <a:t>, </a:t>
            </a:r>
            <a:r>
              <a:rPr lang="fr-CH" dirty="0" err="1"/>
              <a:t>gm-based</a:t>
            </a:r>
            <a:r>
              <a:rPr lang="fr-CH" dirty="0"/>
              <a:t>) or </a:t>
            </a:r>
            <a:r>
              <a:rPr lang="fr-CH" dirty="0" err="1"/>
              <a:t>resistance</a:t>
            </a:r>
            <a:r>
              <a:rPr lang="fr-CH" dirty="0"/>
              <a:t> (R</a:t>
            </a:r>
            <a:r>
              <a:rPr lang="fr-CH" baseline="-25000" dirty="0"/>
              <a:t>S</a:t>
            </a:r>
            <a:r>
              <a:rPr lang="fr-CH" dirty="0"/>
              <a:t>, TIA) of </a:t>
            </a:r>
            <a:r>
              <a:rPr lang="fr-CH" dirty="0" err="1"/>
              <a:t>load</a:t>
            </a:r>
            <a:endParaRPr lang="fr-CH" dirty="0"/>
          </a:p>
          <a:p>
            <a:r>
              <a:rPr lang="fr-CH" dirty="0" err="1"/>
              <a:t>Perform</a:t>
            </a:r>
            <a:r>
              <a:rPr lang="fr-CH" dirty="0"/>
              <a:t> </a:t>
            </a:r>
            <a:r>
              <a:rPr lang="fr-CH" dirty="0" err="1"/>
              <a:t>similarly</a:t>
            </a:r>
            <a:r>
              <a:rPr lang="fr-CH" dirty="0"/>
              <a:t> te </a:t>
            </a:r>
            <a:r>
              <a:rPr lang="fr-CH" dirty="0" err="1"/>
              <a:t>determine</a:t>
            </a:r>
            <a:r>
              <a:rPr lang="fr-CH" dirty="0"/>
              <a:t> </a:t>
            </a:r>
            <a:r>
              <a:rPr lang="fr-CH" dirty="0" err="1"/>
              <a:t>loading</a:t>
            </a:r>
            <a:r>
              <a:rPr lang="fr-CH" dirty="0"/>
              <a:t> </a:t>
            </a:r>
            <a:r>
              <a:rPr lang="fr-CH" dirty="0" err="1"/>
              <a:t>reactive</a:t>
            </a:r>
            <a:r>
              <a:rPr lang="fr-CH" dirty="0"/>
              <a:t> part</a:t>
            </a:r>
          </a:p>
          <a:p>
            <a:r>
              <a:rPr lang="fr-CH" dirty="0" err="1"/>
              <a:t>Determine</a:t>
            </a:r>
            <a:r>
              <a:rPr lang="fr-CH" dirty="0"/>
              <a:t> the operating </a:t>
            </a:r>
            <a:r>
              <a:rPr lang="fr-CH" dirty="0" err="1"/>
              <a:t>frequency</a:t>
            </a:r>
            <a:r>
              <a:rPr lang="fr-CH" dirty="0"/>
              <a:t> of the XTAL </a:t>
            </a:r>
            <a:r>
              <a:rPr lang="fr-CH" dirty="0" err="1"/>
              <a:t>according</a:t>
            </a:r>
            <a:r>
              <a:rPr lang="fr-CH" dirty="0"/>
              <a:t> to the </a:t>
            </a:r>
            <a:r>
              <a:rPr lang="fr-CH" dirty="0" err="1"/>
              <a:t>reactive</a:t>
            </a:r>
            <a:r>
              <a:rPr lang="fr-CH" dirty="0"/>
              <a:t> </a:t>
            </a:r>
            <a:r>
              <a:rPr lang="fr-CH" dirty="0" err="1"/>
              <a:t>load</a:t>
            </a:r>
            <a:r>
              <a:rPr lang="fr-CH" dirty="0"/>
              <a:t> and </a:t>
            </a:r>
            <a:r>
              <a:rPr lang="fr-CH" dirty="0" err="1"/>
              <a:t>get</a:t>
            </a:r>
            <a:r>
              <a:rPr lang="fr-CH" dirty="0"/>
              <a:t> </a:t>
            </a:r>
            <a:r>
              <a:rPr lang="fr-CH" dirty="0" err="1"/>
              <a:t>either</a:t>
            </a:r>
            <a:r>
              <a:rPr lang="fr-CH" dirty="0"/>
              <a:t> R</a:t>
            </a:r>
            <a:r>
              <a:rPr lang="fr-CH" baseline="-25000" dirty="0"/>
              <a:t>S</a:t>
            </a:r>
            <a:r>
              <a:rPr lang="fr-CH" dirty="0"/>
              <a:t>’ or R</a:t>
            </a:r>
            <a:r>
              <a:rPr lang="fr-CH" baseline="-25000" dirty="0"/>
              <a:t>P</a:t>
            </a:r>
            <a:r>
              <a:rPr lang="fr-CH" dirty="0"/>
              <a:t>’ to </a:t>
            </a:r>
            <a:r>
              <a:rPr lang="fr-CH" dirty="0" err="1"/>
              <a:t>see</a:t>
            </a:r>
            <a:r>
              <a:rPr lang="fr-CH" dirty="0"/>
              <a:t> how </a:t>
            </a:r>
            <a:r>
              <a:rPr lang="fr-CH" dirty="0" err="1"/>
              <a:t>R</a:t>
            </a:r>
            <a:r>
              <a:rPr lang="fr-CH" baseline="-25000" dirty="0" err="1"/>
              <a:t>m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transformed</a:t>
            </a:r>
            <a:endParaRPr lang="fr-CH" dirty="0"/>
          </a:p>
          <a:p>
            <a:r>
              <a:rPr lang="fr-CH" dirty="0" err="1"/>
              <a:t>Sum</a:t>
            </a:r>
            <a:r>
              <a:rPr lang="fr-CH" dirty="0"/>
              <a:t> the </a:t>
            </a:r>
            <a:r>
              <a:rPr lang="fr-CH" dirty="0" err="1"/>
              <a:t>series</a:t>
            </a:r>
            <a:r>
              <a:rPr lang="fr-CH" dirty="0"/>
              <a:t> </a:t>
            </a:r>
            <a:r>
              <a:rPr lang="fr-CH" dirty="0" err="1"/>
              <a:t>resistances</a:t>
            </a:r>
            <a:r>
              <a:rPr lang="fr-CH" dirty="0"/>
              <a:t> (TIA) or the conductances (</a:t>
            </a:r>
            <a:r>
              <a:rPr lang="fr-CH" dirty="0" err="1"/>
              <a:t>gm-based</a:t>
            </a:r>
            <a:r>
              <a:rPr lang="fr-CH" dirty="0"/>
              <a:t>) </a:t>
            </a:r>
          </a:p>
          <a:p>
            <a:r>
              <a:rPr lang="fr-CH" dirty="0" err="1"/>
              <a:t>Loaded</a:t>
            </a:r>
            <a:r>
              <a:rPr lang="fr-CH" dirty="0"/>
              <a:t>-Q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readily</a:t>
            </a:r>
            <a:r>
              <a:rPr lang="fr-CH" dirty="0"/>
              <a:t> </a:t>
            </a:r>
            <a:r>
              <a:rPr lang="fr-CH" dirty="0" err="1"/>
              <a:t>obtained</a:t>
            </a:r>
            <a:r>
              <a:rPr lang="fr-CH" dirty="0"/>
              <a:t> via </a:t>
            </a:r>
            <a:r>
              <a:rPr lang="fr-CH" dirty="0" err="1"/>
              <a:t>calculation</a:t>
            </a:r>
            <a:r>
              <a:rPr lang="fr-CH" dirty="0"/>
              <a:t>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provided</a:t>
            </a:r>
            <a:r>
              <a:rPr lang="fr-CH" dirty="0"/>
              <a:t> formulas!</a:t>
            </a:r>
          </a:p>
          <a:p>
            <a:r>
              <a:rPr lang="fr-CH" dirty="0" err="1"/>
              <a:t>Rule</a:t>
            </a:r>
            <a:r>
              <a:rPr lang="fr-CH" dirty="0"/>
              <a:t> of </a:t>
            </a:r>
            <a:r>
              <a:rPr lang="fr-CH" dirty="0" err="1"/>
              <a:t>thumb</a:t>
            </a:r>
            <a:r>
              <a:rPr lang="fr-CH" dirty="0"/>
              <a:t>: </a:t>
            </a:r>
            <a:r>
              <a:rPr lang="fr-CH" dirty="0" err="1"/>
              <a:t>limit</a:t>
            </a:r>
            <a:r>
              <a:rPr lang="fr-CH" dirty="0"/>
              <a:t> </a:t>
            </a:r>
            <a:r>
              <a:rPr lang="fr-CH" dirty="0" err="1"/>
              <a:t>added</a:t>
            </a:r>
            <a:r>
              <a:rPr lang="fr-CH" dirty="0"/>
              <a:t> </a:t>
            </a:r>
            <a:r>
              <a:rPr lang="fr-CH" dirty="0" err="1"/>
              <a:t>losses</a:t>
            </a:r>
            <a:r>
              <a:rPr lang="fr-CH" dirty="0"/>
              <a:t> to 10% to </a:t>
            </a:r>
            <a:r>
              <a:rPr lang="fr-CH" dirty="0" err="1"/>
              <a:t>avoid</a:t>
            </a:r>
            <a:r>
              <a:rPr lang="fr-CH" dirty="0"/>
              <a:t> significative Q-</a:t>
            </a:r>
            <a:r>
              <a:rPr lang="fr-CH" dirty="0" err="1"/>
              <a:t>degradation</a:t>
            </a:r>
            <a:endParaRPr lang="fr-CH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656" y="5373216"/>
                <a:ext cx="6616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𝑋𝑇𝐿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𝑔𝑚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𝑋𝑇𝐿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𝑇𝐼𝐴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373216"/>
                <a:ext cx="6616298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Pierce XO open </a:t>
            </a:r>
            <a:r>
              <a:rPr lang="fr-CH" dirty="0" err="1"/>
              <a:t>loop</a:t>
            </a:r>
            <a:r>
              <a:rPr lang="fr-CH" dirty="0"/>
              <a:t> gain (</a:t>
            </a:r>
            <a:r>
              <a:rPr lang="fr-CH" dirty="0" err="1"/>
              <a:t>derivation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83999" y="1620000"/>
            <a:ext cx="8136001" cy="4572000"/>
          </a:xfrm>
        </p:spPr>
        <p:txBody>
          <a:bodyPr/>
          <a:lstStyle/>
          <a:p>
            <a:pPr marL="0" indent="0">
              <a:buNone/>
            </a:pPr>
            <a:r>
              <a:rPr lang="fr-CH" b="1" dirty="0"/>
              <a:t>Set of 2 </a:t>
            </a:r>
            <a:r>
              <a:rPr lang="fr-CH" b="1" dirty="0" err="1"/>
              <a:t>Kirschoff</a:t>
            </a:r>
            <a:r>
              <a:rPr lang="fr-CH" b="1" dirty="0"/>
              <a:t> </a:t>
            </a:r>
            <a:r>
              <a:rPr lang="fr-CH" b="1" dirty="0" err="1"/>
              <a:t>equations</a:t>
            </a:r>
            <a:r>
              <a:rPr lang="fr-CH" b="1" dirty="0"/>
              <a:t> (∑i=0 at all </a:t>
            </a:r>
            <a:r>
              <a:rPr lang="fr-CH" b="1" dirty="0" err="1"/>
              <a:t>nodes</a:t>
            </a:r>
            <a:r>
              <a:rPr lang="fr-CH" b="1" dirty="0"/>
              <a:t>)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With</a:t>
            </a:r>
            <a:r>
              <a:rPr lang="fr-CH" dirty="0"/>
              <a:t> Y</a:t>
            </a:r>
            <a:r>
              <a:rPr lang="fr-CH" baseline="-25000" dirty="0"/>
              <a:t>1</a:t>
            </a:r>
            <a:r>
              <a:rPr lang="fr-CH" dirty="0"/>
              <a:t>, admittance at </a:t>
            </a:r>
            <a:r>
              <a:rPr lang="fr-CH" dirty="0" err="1"/>
              <a:t>gate</a:t>
            </a:r>
            <a:r>
              <a:rPr lang="fr-CH" dirty="0"/>
              <a:t> </a:t>
            </a:r>
            <a:r>
              <a:rPr lang="fr-CH" dirty="0" err="1"/>
              <a:t>including</a:t>
            </a:r>
            <a:r>
              <a:rPr lang="fr-CH" dirty="0"/>
              <a:t> pad		 		             &amp; </a:t>
            </a:r>
            <a:r>
              <a:rPr lang="fr-CH" dirty="0" err="1"/>
              <a:t>gate</a:t>
            </a:r>
            <a:r>
              <a:rPr lang="fr-CH" dirty="0"/>
              <a:t> cap, </a:t>
            </a:r>
            <a:r>
              <a:rPr lang="fr-CH" dirty="0" err="1"/>
              <a:t>biasing</a:t>
            </a:r>
            <a:r>
              <a:rPr lang="fr-CH" dirty="0"/>
              <a:t> </a:t>
            </a:r>
            <a:r>
              <a:rPr lang="fr-CH" dirty="0" err="1"/>
              <a:t>resistor</a:t>
            </a:r>
            <a:r>
              <a:rPr lang="fr-CH" dirty="0"/>
              <a:t>, ESD clamp</a:t>
            </a:r>
          </a:p>
          <a:p>
            <a:r>
              <a:rPr lang="fr-CH" dirty="0"/>
              <a:t>Y</a:t>
            </a:r>
            <a:r>
              <a:rPr lang="fr-CH" baseline="-25000" dirty="0"/>
              <a:t>2</a:t>
            </a:r>
            <a:r>
              <a:rPr lang="fr-CH" dirty="0"/>
              <a:t>, admittance at drain </a:t>
            </a:r>
            <a:r>
              <a:rPr lang="fr-CH" dirty="0" err="1"/>
              <a:t>including</a:t>
            </a:r>
            <a:r>
              <a:rPr lang="fr-CH" dirty="0"/>
              <a:t> output 				  conductance </a:t>
            </a:r>
            <a:r>
              <a:rPr lang="fr-CH" dirty="0" err="1"/>
              <a:t>from</a:t>
            </a:r>
            <a:r>
              <a:rPr lang="fr-CH" dirty="0"/>
              <a:t> gain and </a:t>
            </a:r>
            <a:r>
              <a:rPr lang="fr-CH" dirty="0" err="1"/>
              <a:t>biasing</a:t>
            </a:r>
            <a:r>
              <a:rPr lang="fr-CH" dirty="0"/>
              <a:t> MOST</a:t>
            </a:r>
          </a:p>
          <a:p>
            <a:r>
              <a:rPr lang="fr-CH" dirty="0"/>
              <a:t>Y</a:t>
            </a:r>
            <a:r>
              <a:rPr lang="fr-CH" baseline="-25000" dirty="0"/>
              <a:t>XT</a:t>
            </a:r>
            <a:r>
              <a:rPr lang="fr-CH" dirty="0"/>
              <a:t>, XTAL admittance </a:t>
            </a:r>
            <a:r>
              <a:rPr lang="fr-CH" dirty="0" err="1"/>
              <a:t>including</a:t>
            </a:r>
            <a:r>
              <a:rPr lang="fr-CH" dirty="0"/>
              <a:t> MOS C</a:t>
            </a:r>
            <a:r>
              <a:rPr lang="fr-CH" baseline="-25000" dirty="0"/>
              <a:t>GD</a:t>
            </a:r>
            <a:r>
              <a:rPr lang="fr-CH" dirty="0"/>
              <a:t>, R</a:t>
            </a:r>
            <a:r>
              <a:rPr lang="fr-CH" baseline="-25000" dirty="0"/>
              <a:t>GD</a:t>
            </a:r>
            <a:r>
              <a:rPr lang="fr-CH" dirty="0"/>
              <a:t> </a:t>
            </a:r>
            <a:r>
              <a:rPr lang="fr-CH" dirty="0" err="1"/>
              <a:t>biasing</a:t>
            </a:r>
            <a:r>
              <a:rPr lang="fr-CH" dirty="0"/>
              <a:t> </a:t>
            </a:r>
            <a:r>
              <a:rPr lang="fr-CH" dirty="0" err="1"/>
              <a:t>resistor</a:t>
            </a:r>
            <a:endParaRPr lang="fr-CH" dirty="0"/>
          </a:p>
          <a:p>
            <a:pPr marL="0" indent="0">
              <a:buNone/>
            </a:pPr>
            <a:r>
              <a:rPr lang="fr-CH" b="1" dirty="0"/>
              <a:t>One </a:t>
            </a:r>
            <a:r>
              <a:rPr lang="fr-CH" b="1" dirty="0" err="1"/>
              <a:t>gets</a:t>
            </a:r>
            <a:r>
              <a:rPr lang="fr-CH" b="1" dirty="0"/>
              <a:t>: 			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9892" y="2023650"/>
                <a:ext cx="44250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2" y="2023650"/>
                <a:ext cx="442505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9892" y="2483604"/>
                <a:ext cx="3317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2" y="2483604"/>
                <a:ext cx="331725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4386" y="5405188"/>
                <a:ext cx="202401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6" y="5405188"/>
                <a:ext cx="2024016" cy="656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6645" y="5436771"/>
                <a:ext cx="368735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45" y="5436771"/>
                <a:ext cx="3687356" cy="656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062" y="1527549"/>
            <a:ext cx="3657770" cy="2453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0032" y="4948616"/>
            <a:ext cx="3289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CH" b="1" dirty="0">
                <a:latin typeface="+mj-lt"/>
              </a:rPr>
              <a:t>Open </a:t>
            </a:r>
            <a:r>
              <a:rPr lang="fr-CH" b="1" dirty="0" err="1">
                <a:latin typeface="+mj-lt"/>
              </a:rPr>
              <a:t>loop</a:t>
            </a:r>
            <a:r>
              <a:rPr lang="fr-CH" b="1" dirty="0">
                <a:latin typeface="+mj-lt"/>
              </a:rPr>
              <a:t> gain </a:t>
            </a:r>
            <a:r>
              <a:rPr lang="fr-CH" b="1" dirty="0" err="1">
                <a:latin typeface="+mj-lt"/>
              </a:rPr>
              <a:t>transfer</a:t>
            </a:r>
            <a:r>
              <a:rPr lang="fr-CH" b="1" dirty="0">
                <a:latin typeface="+mj-lt"/>
              </a:rPr>
              <a:t> </a:t>
            </a:r>
            <a:r>
              <a:rPr lang="fr-CH" b="1" dirty="0" err="1">
                <a:latin typeface="+mj-lt"/>
              </a:rPr>
              <a:t>function</a:t>
            </a:r>
            <a:endParaRPr lang="fr-CH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6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/>
      <p:bldP spid="5" grpId="0"/>
      <p:bldP spid="6" grpId="0"/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Pierce XO open </a:t>
            </a:r>
            <a:r>
              <a:rPr lang="fr-CH" dirty="0" err="1"/>
              <a:t>loop</a:t>
            </a:r>
            <a:r>
              <a:rPr lang="fr-CH" dirty="0"/>
              <a:t> gain (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analysis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XO OLG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Rearranging</a:t>
            </a:r>
            <a:r>
              <a:rPr lang="fr-CH" dirty="0"/>
              <a:t> one </a:t>
            </a:r>
            <a:r>
              <a:rPr lang="fr-CH" dirty="0" err="1"/>
              <a:t>gets</a:t>
            </a:r>
            <a:r>
              <a:rPr lang="fr-CH" dirty="0"/>
              <a:t>: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Alternative </a:t>
            </a:r>
            <a:r>
              <a:rPr lang="fr-CH" dirty="0" err="1"/>
              <a:t>form</a:t>
            </a:r>
            <a:r>
              <a:rPr lang="fr-CH" dirty="0"/>
              <a:t>: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87" y="1938033"/>
                <a:ext cx="368735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7" y="1938033"/>
                <a:ext cx="3687356" cy="6562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62" y="2636912"/>
            <a:ext cx="3657770" cy="2453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3101" y="3291973"/>
                <a:ext cx="4189801" cy="13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𝑋𝑇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1" y="3291973"/>
                <a:ext cx="4189801" cy="13774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1387" y="5367201"/>
                <a:ext cx="287078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 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7" y="5367201"/>
                <a:ext cx="2870786" cy="656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699792" y="44848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=Y</a:t>
            </a:r>
            <a:r>
              <a:rPr lang="fr-CH" baseline="-25000" dirty="0"/>
              <a:t>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630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7" grpId="0"/>
      <p:bldP spid="13" grpId="0"/>
      <p:bldP spid="15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Pierce XO open </a:t>
            </a:r>
            <a:r>
              <a:rPr lang="fr-CH" dirty="0" err="1"/>
              <a:t>loop</a:t>
            </a:r>
            <a:r>
              <a:rPr lang="fr-CH" dirty="0"/>
              <a:t> gain (more </a:t>
            </a:r>
            <a:r>
              <a:rPr lang="fr-CH" dirty="0" err="1"/>
              <a:t>analysis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1966412"/>
                <a:ext cx="368735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𝑋𝑇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66412"/>
                <a:ext cx="3687356" cy="6562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1860" y="2975792"/>
                <a:ext cx="19303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60" y="2975792"/>
                <a:ext cx="1930336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1860" y="3993660"/>
                <a:ext cx="3789050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60" y="3993660"/>
                <a:ext cx="3789050" cy="65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9817" y="5661248"/>
                <a:ext cx="3527441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7" y="5661248"/>
                <a:ext cx="3527441" cy="65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48090" y="5501279"/>
                <a:ext cx="2500235" cy="880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90" y="5501279"/>
                <a:ext cx="2500235" cy="8800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42470" y="5540731"/>
                <a:ext cx="1594026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470" y="5540731"/>
                <a:ext cx="1594026" cy="659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18"/>
          <p:cNvSpPr txBox="1">
            <a:spLocks/>
          </p:cNvSpPr>
          <p:nvPr/>
        </p:nvSpPr>
        <p:spPr>
          <a:xfrm>
            <a:off x="684000" y="1620000"/>
            <a:ext cx="4200054" cy="4572000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65225" indent="-2667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11313" indent="-2667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2775" indent="-539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5pPr>
            <a:lvl6pPr marL="23399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6pPr>
            <a:lvl7pPr marL="27971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7pPr>
            <a:lvl8pPr marL="32543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8pPr>
            <a:lvl9pPr marL="37115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 err="1"/>
              <a:t>With</a:t>
            </a:r>
            <a:r>
              <a:rPr lang="fr-CH" kern="0" dirty="0"/>
              <a:t> XO OLG</a:t>
            </a:r>
          </a:p>
          <a:p>
            <a:endParaRPr lang="fr-CH" kern="0" dirty="0"/>
          </a:p>
          <a:p>
            <a:endParaRPr lang="fr-CH" sz="800" kern="0" dirty="0"/>
          </a:p>
          <a:p>
            <a:r>
              <a:rPr lang="fr-CH" kern="0" dirty="0"/>
              <a:t>And </a:t>
            </a:r>
            <a:r>
              <a:rPr lang="fr-CH" kern="0" dirty="0" err="1"/>
              <a:t>knowing</a:t>
            </a:r>
            <a:r>
              <a:rPr lang="fr-CH" kern="0" dirty="0"/>
              <a:t> </a:t>
            </a:r>
            <a:r>
              <a:rPr lang="fr-CH" kern="0" dirty="0" err="1"/>
              <a:t>that</a:t>
            </a:r>
            <a:endParaRPr lang="fr-CH" kern="0" dirty="0"/>
          </a:p>
          <a:p>
            <a:pPr marL="0" indent="0">
              <a:buNone/>
            </a:pPr>
            <a:endParaRPr lang="fr-CH" sz="2800" kern="0" dirty="0"/>
          </a:p>
          <a:p>
            <a:r>
              <a:rPr lang="fr-CH" kern="0" dirty="0"/>
              <a:t>The oscillation conditions </a:t>
            </a:r>
            <a:r>
              <a:rPr lang="fr-CH" kern="0" dirty="0" err="1"/>
              <a:t>become</a:t>
            </a:r>
            <a:endParaRPr lang="fr-CH" kern="0" dirty="0"/>
          </a:p>
          <a:p>
            <a:endParaRPr lang="fr-CH" sz="2000" kern="0" dirty="0"/>
          </a:p>
          <a:p>
            <a:r>
              <a:rPr lang="fr-CH" kern="0" dirty="0"/>
              <a:t>It </a:t>
            </a:r>
            <a:r>
              <a:rPr lang="fr-CH" kern="0" dirty="0" err="1"/>
              <a:t>is</a:t>
            </a:r>
            <a:r>
              <a:rPr lang="fr-CH" kern="0" dirty="0"/>
              <a:t> a </a:t>
            </a:r>
            <a:r>
              <a:rPr lang="fr-CH" kern="0" dirty="0" err="1"/>
              <a:t>bilinear</a:t>
            </a:r>
            <a:r>
              <a:rPr lang="fr-CH" kern="0" dirty="0"/>
              <a:t> </a:t>
            </a:r>
            <a:r>
              <a:rPr lang="fr-CH" kern="0" dirty="0" err="1"/>
              <a:t>function</a:t>
            </a:r>
            <a:r>
              <a:rPr lang="fr-CH" kern="0" dirty="0"/>
              <a:t> of </a:t>
            </a:r>
            <a:r>
              <a:rPr lang="fr-CH" kern="0" dirty="0" err="1"/>
              <a:t>gm</a:t>
            </a:r>
            <a:r>
              <a:rPr lang="fr-CH" kern="0" dirty="0"/>
              <a:t> </a:t>
            </a:r>
            <a:r>
              <a:rPr lang="fr-CH" kern="0" dirty="0" err="1"/>
              <a:t>hence</a:t>
            </a:r>
            <a:r>
              <a:rPr lang="fr-CH" kern="0" dirty="0"/>
              <a:t> the Z locus </a:t>
            </a:r>
            <a:r>
              <a:rPr lang="fr-CH" kern="0" dirty="0" err="1"/>
              <a:t>is</a:t>
            </a:r>
            <a:r>
              <a:rPr lang="fr-CH" kern="0" dirty="0"/>
              <a:t> a </a:t>
            </a:r>
            <a:r>
              <a:rPr lang="fr-CH" kern="0" dirty="0" err="1"/>
              <a:t>circle</a:t>
            </a:r>
            <a:r>
              <a:rPr lang="fr-CH" kern="0" dirty="0"/>
              <a:t> in the complexe plane</a:t>
            </a:r>
          </a:p>
          <a:p>
            <a:r>
              <a:rPr lang="fr-CH" kern="0" dirty="0" err="1"/>
              <a:t>Defining</a:t>
            </a:r>
            <a:r>
              <a:rPr lang="fr-CH" kern="0" dirty="0"/>
              <a:t> the circuit </a:t>
            </a:r>
            <a:r>
              <a:rPr lang="fr-CH" kern="0" dirty="0" err="1"/>
              <a:t>impedance</a:t>
            </a:r>
            <a:r>
              <a:rPr lang="fr-CH" kern="0" dirty="0"/>
              <a:t> 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9212" y="569711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one </a:t>
            </a:r>
            <a:r>
              <a:rPr lang="fr-CH" dirty="0" err="1"/>
              <a:t>gets</a:t>
            </a:r>
            <a:endParaRPr lang="en-US" dirty="0"/>
          </a:p>
        </p:txBody>
      </p:sp>
      <p:sp>
        <p:nvSpPr>
          <p:cNvPr id="15" name="Line 187"/>
          <p:cNvSpPr>
            <a:spLocks noChangeShapeType="1"/>
          </p:cNvSpPr>
          <p:nvPr/>
        </p:nvSpPr>
        <p:spPr bwMode="auto">
          <a:xfrm>
            <a:off x="5891837" y="428292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37"/>
          <p:cNvGrpSpPr>
            <a:grpSpLocks/>
          </p:cNvGrpSpPr>
          <p:nvPr/>
        </p:nvGrpSpPr>
        <p:grpSpPr bwMode="auto">
          <a:xfrm rot="5400000">
            <a:off x="7334625" y="3695879"/>
            <a:ext cx="306615" cy="611042"/>
            <a:chOff x="1343" y="1535"/>
            <a:chExt cx="193" cy="385"/>
          </a:xfrm>
        </p:grpSpPr>
        <p:sp>
          <p:nvSpPr>
            <p:cNvPr id="17" name="Rectangle 138"/>
            <p:cNvSpPr>
              <a:spLocks noChangeArrowheads="1"/>
            </p:cNvSpPr>
            <p:nvPr/>
          </p:nvSpPr>
          <p:spPr bwMode="auto">
            <a:xfrm rot="10800000">
              <a:off x="1344" y="1536"/>
              <a:ext cx="1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en-US" sz="2400"/>
            </a:p>
          </p:txBody>
        </p:sp>
        <p:sp>
          <p:nvSpPr>
            <p:cNvPr id="18" name="Line 139"/>
            <p:cNvSpPr>
              <a:spLocks noChangeShapeType="1"/>
            </p:cNvSpPr>
            <p:nvPr/>
          </p:nvSpPr>
          <p:spPr bwMode="auto">
            <a:xfrm rot="16200000" flipH="1">
              <a:off x="1356" y="1835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0"/>
            <p:cNvSpPr>
              <a:spLocks noChangeShapeType="1"/>
            </p:cNvSpPr>
            <p:nvPr/>
          </p:nvSpPr>
          <p:spPr bwMode="auto">
            <a:xfrm rot="16200000" flipH="1">
              <a:off x="1356" y="1618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1"/>
            <p:cNvSpPr>
              <a:spLocks noChangeShapeType="1"/>
            </p:cNvSpPr>
            <p:nvPr/>
          </p:nvSpPr>
          <p:spPr bwMode="auto">
            <a:xfrm rot="-5400000">
              <a:off x="1439" y="165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2"/>
            <p:cNvSpPr>
              <a:spLocks noChangeShapeType="1"/>
            </p:cNvSpPr>
            <p:nvPr/>
          </p:nvSpPr>
          <p:spPr bwMode="auto">
            <a:xfrm rot="-5400000">
              <a:off x="1439" y="160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43"/>
          <p:cNvGrpSpPr>
            <a:grpSpLocks/>
          </p:cNvGrpSpPr>
          <p:nvPr/>
        </p:nvGrpSpPr>
        <p:grpSpPr bwMode="auto">
          <a:xfrm rot="5400000">
            <a:off x="6496701" y="3697468"/>
            <a:ext cx="154101" cy="611042"/>
            <a:chOff x="1439" y="1343"/>
            <a:chExt cx="97" cy="385"/>
          </a:xfrm>
        </p:grpSpPr>
        <p:sp>
          <p:nvSpPr>
            <p:cNvPr id="23" name="Rectangle 144"/>
            <p:cNvSpPr>
              <a:spLocks noChangeArrowheads="1"/>
            </p:cNvSpPr>
            <p:nvPr/>
          </p:nvSpPr>
          <p:spPr bwMode="auto">
            <a:xfrm rot="10800000">
              <a:off x="1440" y="1344"/>
              <a:ext cx="9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en-US" sz="2400"/>
            </a:p>
          </p:txBody>
        </p:sp>
        <p:sp>
          <p:nvSpPr>
            <p:cNvPr id="24" name="Line 145"/>
            <p:cNvSpPr>
              <a:spLocks noChangeShapeType="1"/>
            </p:cNvSpPr>
            <p:nvPr/>
          </p:nvSpPr>
          <p:spPr bwMode="auto">
            <a:xfrm rot="16200000" flipH="1">
              <a:off x="1440" y="1679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46"/>
            <p:cNvSpPr>
              <a:spLocks noChangeShapeType="1"/>
            </p:cNvSpPr>
            <p:nvPr/>
          </p:nvSpPr>
          <p:spPr bwMode="auto">
            <a:xfrm rot="16200000" flipH="1">
              <a:off x="1439" y="139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7"/>
            <p:cNvSpPr>
              <a:spLocks/>
            </p:cNvSpPr>
            <p:nvPr/>
          </p:nvSpPr>
          <p:spPr bwMode="auto">
            <a:xfrm>
              <a:off x="1439" y="1434"/>
              <a:ext cx="96" cy="203"/>
            </a:xfrm>
            <a:custGeom>
              <a:avLst/>
              <a:gdLst>
                <a:gd name="T0" fmla="*/ 51 w 96"/>
                <a:gd name="T1" fmla="*/ 203 h 203"/>
                <a:gd name="T2" fmla="*/ 1 w 96"/>
                <a:gd name="T3" fmla="*/ 176 h 203"/>
                <a:gd name="T4" fmla="*/ 96 w 96"/>
                <a:gd name="T5" fmla="*/ 154 h 203"/>
                <a:gd name="T6" fmla="*/ 0 w 96"/>
                <a:gd name="T7" fmla="*/ 133 h 203"/>
                <a:gd name="T8" fmla="*/ 96 w 96"/>
                <a:gd name="T9" fmla="*/ 112 h 203"/>
                <a:gd name="T10" fmla="*/ 0 w 96"/>
                <a:gd name="T11" fmla="*/ 90 h 203"/>
                <a:gd name="T12" fmla="*/ 96 w 96"/>
                <a:gd name="T13" fmla="*/ 69 h 203"/>
                <a:gd name="T14" fmla="*/ 0 w 96"/>
                <a:gd name="T15" fmla="*/ 48 h 203"/>
                <a:gd name="T16" fmla="*/ 96 w 96"/>
                <a:gd name="T17" fmla="*/ 26 h 203"/>
                <a:gd name="T18" fmla="*/ 43 w 96"/>
                <a:gd name="T19" fmla="*/ 0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203"/>
                <a:gd name="T32" fmla="*/ 96 w 96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203">
                  <a:moveTo>
                    <a:pt x="51" y="203"/>
                  </a:moveTo>
                  <a:lnTo>
                    <a:pt x="1" y="176"/>
                  </a:lnTo>
                  <a:lnTo>
                    <a:pt x="96" y="154"/>
                  </a:lnTo>
                  <a:lnTo>
                    <a:pt x="0" y="133"/>
                  </a:lnTo>
                  <a:lnTo>
                    <a:pt x="96" y="112"/>
                  </a:lnTo>
                  <a:lnTo>
                    <a:pt x="0" y="90"/>
                  </a:lnTo>
                  <a:lnTo>
                    <a:pt x="96" y="69"/>
                  </a:lnTo>
                  <a:lnTo>
                    <a:pt x="0" y="48"/>
                  </a:lnTo>
                  <a:lnTo>
                    <a:pt x="96" y="26"/>
                  </a:lnTo>
                  <a:lnTo>
                    <a:pt x="4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48"/>
          <p:cNvGrpSpPr>
            <a:grpSpLocks/>
          </p:cNvGrpSpPr>
          <p:nvPr/>
        </p:nvGrpSpPr>
        <p:grpSpPr bwMode="auto">
          <a:xfrm>
            <a:off x="6725321" y="3924349"/>
            <a:ext cx="609454" cy="152513"/>
            <a:chOff x="1392" y="1200"/>
            <a:chExt cx="384" cy="96"/>
          </a:xfrm>
        </p:grpSpPr>
        <p:grpSp>
          <p:nvGrpSpPr>
            <p:cNvPr id="28" name="Group 149"/>
            <p:cNvGrpSpPr>
              <a:grpSpLocks/>
            </p:cNvGrpSpPr>
            <p:nvPr/>
          </p:nvGrpSpPr>
          <p:grpSpPr bwMode="auto">
            <a:xfrm>
              <a:off x="1488" y="1200"/>
              <a:ext cx="192" cy="96"/>
              <a:chOff x="1488" y="1200"/>
              <a:chExt cx="192" cy="96"/>
            </a:xfrm>
          </p:grpSpPr>
          <p:sp>
            <p:nvSpPr>
              <p:cNvPr id="32" name="Arc 150"/>
              <p:cNvSpPr>
                <a:spLocks/>
              </p:cNvSpPr>
              <p:nvPr/>
            </p:nvSpPr>
            <p:spPr bwMode="auto">
              <a:xfrm flipH="1">
                <a:off x="1488" y="1200"/>
                <a:ext cx="55" cy="47"/>
              </a:xfrm>
              <a:custGeom>
                <a:avLst/>
                <a:gdLst>
                  <a:gd name="T0" fmla="*/ 0 w 43200"/>
                  <a:gd name="T1" fmla="*/ 0 h 21990"/>
                  <a:gd name="T2" fmla="*/ 0 w 43200"/>
                  <a:gd name="T3" fmla="*/ 0 h 21990"/>
                  <a:gd name="T4" fmla="*/ 0 w 43200"/>
                  <a:gd name="T5" fmla="*/ 0 h 2199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990"/>
                  <a:gd name="T11" fmla="*/ 43200 w 43200"/>
                  <a:gd name="T12" fmla="*/ 21990 h 219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990" fill="none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90" stroke="0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3" y="2199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151"/>
              <p:cNvSpPr>
                <a:spLocks/>
              </p:cNvSpPr>
              <p:nvPr/>
            </p:nvSpPr>
            <p:spPr bwMode="auto">
              <a:xfrm flipH="1">
                <a:off x="1515" y="1243"/>
                <a:ext cx="28" cy="53"/>
              </a:xfrm>
              <a:custGeom>
                <a:avLst/>
                <a:gdLst>
                  <a:gd name="T0" fmla="*/ 0 w 43200"/>
                  <a:gd name="T1" fmla="*/ 0 h 23466"/>
                  <a:gd name="T2" fmla="*/ 0 w 43200"/>
                  <a:gd name="T3" fmla="*/ 0 h 23466"/>
                  <a:gd name="T4" fmla="*/ 0 w 43200"/>
                  <a:gd name="T5" fmla="*/ 0 h 2346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466"/>
                  <a:gd name="T11" fmla="*/ 43200 w 43200"/>
                  <a:gd name="T12" fmla="*/ 23466 h 23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466" fill="none" extrusionOk="0">
                    <a:moveTo>
                      <a:pt x="43119" y="-1"/>
                    </a:moveTo>
                    <a:cubicBezTo>
                      <a:pt x="43173" y="620"/>
                      <a:pt x="43200" y="1243"/>
                      <a:pt x="43200" y="1866"/>
                    </a:cubicBezTo>
                    <a:cubicBezTo>
                      <a:pt x="43200" y="13795"/>
                      <a:pt x="33529" y="23466"/>
                      <a:pt x="21600" y="23466"/>
                    </a:cubicBezTo>
                    <a:cubicBezTo>
                      <a:pt x="9670" y="23466"/>
                      <a:pt x="0" y="13795"/>
                      <a:pt x="0" y="1866"/>
                    </a:cubicBezTo>
                    <a:cubicBezTo>
                      <a:pt x="-1" y="1316"/>
                      <a:pt x="20" y="766"/>
                      <a:pt x="62" y="218"/>
                    </a:cubicBezTo>
                  </a:path>
                  <a:path w="43200" h="23466" stroke="0" extrusionOk="0">
                    <a:moveTo>
                      <a:pt x="43119" y="-1"/>
                    </a:moveTo>
                    <a:cubicBezTo>
                      <a:pt x="43173" y="620"/>
                      <a:pt x="43200" y="1243"/>
                      <a:pt x="43200" y="1866"/>
                    </a:cubicBezTo>
                    <a:cubicBezTo>
                      <a:pt x="43200" y="13795"/>
                      <a:pt x="33529" y="23466"/>
                      <a:pt x="21600" y="23466"/>
                    </a:cubicBezTo>
                    <a:cubicBezTo>
                      <a:pt x="9670" y="23466"/>
                      <a:pt x="0" y="13795"/>
                      <a:pt x="0" y="1866"/>
                    </a:cubicBezTo>
                    <a:cubicBezTo>
                      <a:pt x="-1" y="1316"/>
                      <a:pt x="20" y="766"/>
                      <a:pt x="62" y="218"/>
                    </a:cubicBezTo>
                    <a:lnTo>
                      <a:pt x="21600" y="1866"/>
                    </a:lnTo>
                    <a:lnTo>
                      <a:pt x="43119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152"/>
              <p:cNvSpPr>
                <a:spLocks/>
              </p:cNvSpPr>
              <p:nvPr/>
            </p:nvSpPr>
            <p:spPr bwMode="auto">
              <a:xfrm flipH="1">
                <a:off x="1515" y="1200"/>
                <a:ext cx="83" cy="47"/>
              </a:xfrm>
              <a:custGeom>
                <a:avLst/>
                <a:gdLst>
                  <a:gd name="T0" fmla="*/ 0 w 43200"/>
                  <a:gd name="T1" fmla="*/ 0 h 21990"/>
                  <a:gd name="T2" fmla="*/ 0 w 43200"/>
                  <a:gd name="T3" fmla="*/ 0 h 21990"/>
                  <a:gd name="T4" fmla="*/ 0 w 43200"/>
                  <a:gd name="T5" fmla="*/ 0 h 2199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990"/>
                  <a:gd name="T11" fmla="*/ 43200 w 43200"/>
                  <a:gd name="T12" fmla="*/ 21990 h 219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990" fill="none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90" stroke="0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3" y="2199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rc 153"/>
              <p:cNvSpPr>
                <a:spLocks/>
              </p:cNvSpPr>
              <p:nvPr/>
            </p:nvSpPr>
            <p:spPr bwMode="auto">
              <a:xfrm flipH="1">
                <a:off x="1570" y="1246"/>
                <a:ext cx="28" cy="50"/>
              </a:xfrm>
              <a:custGeom>
                <a:avLst/>
                <a:gdLst>
                  <a:gd name="T0" fmla="*/ 0 w 43200"/>
                  <a:gd name="T1" fmla="*/ 0 h 23466"/>
                  <a:gd name="T2" fmla="*/ 0 w 43200"/>
                  <a:gd name="T3" fmla="*/ 0 h 23466"/>
                  <a:gd name="T4" fmla="*/ 0 w 43200"/>
                  <a:gd name="T5" fmla="*/ 0 h 2346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466"/>
                  <a:gd name="T11" fmla="*/ 43200 w 43200"/>
                  <a:gd name="T12" fmla="*/ 23466 h 23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466" fill="none" extrusionOk="0">
                    <a:moveTo>
                      <a:pt x="43119" y="-1"/>
                    </a:moveTo>
                    <a:cubicBezTo>
                      <a:pt x="43173" y="620"/>
                      <a:pt x="43200" y="1243"/>
                      <a:pt x="43200" y="1866"/>
                    </a:cubicBezTo>
                    <a:cubicBezTo>
                      <a:pt x="43200" y="13795"/>
                      <a:pt x="33529" y="23466"/>
                      <a:pt x="21600" y="23466"/>
                    </a:cubicBezTo>
                    <a:cubicBezTo>
                      <a:pt x="9670" y="23466"/>
                      <a:pt x="0" y="13795"/>
                      <a:pt x="0" y="1866"/>
                    </a:cubicBezTo>
                    <a:cubicBezTo>
                      <a:pt x="-1" y="1316"/>
                      <a:pt x="20" y="766"/>
                      <a:pt x="62" y="218"/>
                    </a:cubicBezTo>
                  </a:path>
                  <a:path w="43200" h="23466" stroke="0" extrusionOk="0">
                    <a:moveTo>
                      <a:pt x="43119" y="-1"/>
                    </a:moveTo>
                    <a:cubicBezTo>
                      <a:pt x="43173" y="620"/>
                      <a:pt x="43200" y="1243"/>
                      <a:pt x="43200" y="1866"/>
                    </a:cubicBezTo>
                    <a:cubicBezTo>
                      <a:pt x="43200" y="13795"/>
                      <a:pt x="33529" y="23466"/>
                      <a:pt x="21600" y="23466"/>
                    </a:cubicBezTo>
                    <a:cubicBezTo>
                      <a:pt x="9670" y="23466"/>
                      <a:pt x="0" y="13795"/>
                      <a:pt x="0" y="1866"/>
                    </a:cubicBezTo>
                    <a:cubicBezTo>
                      <a:pt x="-1" y="1316"/>
                      <a:pt x="20" y="766"/>
                      <a:pt x="62" y="218"/>
                    </a:cubicBezTo>
                    <a:lnTo>
                      <a:pt x="21600" y="1866"/>
                    </a:lnTo>
                    <a:lnTo>
                      <a:pt x="43119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rc 154"/>
              <p:cNvSpPr>
                <a:spLocks/>
              </p:cNvSpPr>
              <p:nvPr/>
            </p:nvSpPr>
            <p:spPr bwMode="auto">
              <a:xfrm flipH="1">
                <a:off x="1570" y="1200"/>
                <a:ext cx="83" cy="47"/>
              </a:xfrm>
              <a:custGeom>
                <a:avLst/>
                <a:gdLst>
                  <a:gd name="T0" fmla="*/ 0 w 43200"/>
                  <a:gd name="T1" fmla="*/ 0 h 21990"/>
                  <a:gd name="T2" fmla="*/ 0 w 43200"/>
                  <a:gd name="T3" fmla="*/ 0 h 21990"/>
                  <a:gd name="T4" fmla="*/ 0 w 43200"/>
                  <a:gd name="T5" fmla="*/ 0 h 2199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990"/>
                  <a:gd name="T11" fmla="*/ 43200 w 43200"/>
                  <a:gd name="T12" fmla="*/ 21990 h 219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990" fill="none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90" stroke="0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3" y="2199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rc 155"/>
              <p:cNvSpPr>
                <a:spLocks/>
              </p:cNvSpPr>
              <p:nvPr/>
            </p:nvSpPr>
            <p:spPr bwMode="auto">
              <a:xfrm flipH="1">
                <a:off x="1625" y="1243"/>
                <a:ext cx="28" cy="53"/>
              </a:xfrm>
              <a:custGeom>
                <a:avLst/>
                <a:gdLst>
                  <a:gd name="T0" fmla="*/ 0 w 43200"/>
                  <a:gd name="T1" fmla="*/ 0 h 23466"/>
                  <a:gd name="T2" fmla="*/ 0 w 43200"/>
                  <a:gd name="T3" fmla="*/ 0 h 23466"/>
                  <a:gd name="T4" fmla="*/ 0 w 43200"/>
                  <a:gd name="T5" fmla="*/ 0 h 2346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466"/>
                  <a:gd name="T11" fmla="*/ 43200 w 43200"/>
                  <a:gd name="T12" fmla="*/ 23466 h 23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466" fill="none" extrusionOk="0">
                    <a:moveTo>
                      <a:pt x="43119" y="-1"/>
                    </a:moveTo>
                    <a:cubicBezTo>
                      <a:pt x="43173" y="620"/>
                      <a:pt x="43200" y="1243"/>
                      <a:pt x="43200" y="1866"/>
                    </a:cubicBezTo>
                    <a:cubicBezTo>
                      <a:pt x="43200" y="13795"/>
                      <a:pt x="33529" y="23466"/>
                      <a:pt x="21600" y="23466"/>
                    </a:cubicBezTo>
                    <a:cubicBezTo>
                      <a:pt x="9670" y="23466"/>
                      <a:pt x="0" y="13795"/>
                      <a:pt x="0" y="1866"/>
                    </a:cubicBezTo>
                    <a:cubicBezTo>
                      <a:pt x="-1" y="1316"/>
                      <a:pt x="20" y="766"/>
                      <a:pt x="62" y="218"/>
                    </a:cubicBezTo>
                  </a:path>
                  <a:path w="43200" h="23466" stroke="0" extrusionOk="0">
                    <a:moveTo>
                      <a:pt x="43119" y="-1"/>
                    </a:moveTo>
                    <a:cubicBezTo>
                      <a:pt x="43173" y="620"/>
                      <a:pt x="43200" y="1243"/>
                      <a:pt x="43200" y="1866"/>
                    </a:cubicBezTo>
                    <a:cubicBezTo>
                      <a:pt x="43200" y="13795"/>
                      <a:pt x="33529" y="23466"/>
                      <a:pt x="21600" y="23466"/>
                    </a:cubicBezTo>
                    <a:cubicBezTo>
                      <a:pt x="9670" y="23466"/>
                      <a:pt x="0" y="13795"/>
                      <a:pt x="0" y="1866"/>
                    </a:cubicBezTo>
                    <a:cubicBezTo>
                      <a:pt x="-1" y="1316"/>
                      <a:pt x="20" y="766"/>
                      <a:pt x="62" y="218"/>
                    </a:cubicBezTo>
                    <a:lnTo>
                      <a:pt x="21600" y="1866"/>
                    </a:lnTo>
                    <a:lnTo>
                      <a:pt x="43119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rc 156"/>
              <p:cNvSpPr>
                <a:spLocks/>
              </p:cNvSpPr>
              <p:nvPr/>
            </p:nvSpPr>
            <p:spPr bwMode="auto">
              <a:xfrm flipH="1">
                <a:off x="1625" y="1200"/>
                <a:ext cx="55" cy="47"/>
              </a:xfrm>
              <a:custGeom>
                <a:avLst/>
                <a:gdLst>
                  <a:gd name="T0" fmla="*/ 0 w 43200"/>
                  <a:gd name="T1" fmla="*/ 0 h 21990"/>
                  <a:gd name="T2" fmla="*/ 0 w 43200"/>
                  <a:gd name="T3" fmla="*/ 0 h 21990"/>
                  <a:gd name="T4" fmla="*/ 0 w 43200"/>
                  <a:gd name="T5" fmla="*/ 0 h 2199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990"/>
                  <a:gd name="T11" fmla="*/ 43200 w 43200"/>
                  <a:gd name="T12" fmla="*/ 21990 h 219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990" fill="none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990" stroke="0" extrusionOk="0">
                    <a:moveTo>
                      <a:pt x="3" y="21990"/>
                    </a:moveTo>
                    <a:cubicBezTo>
                      <a:pt x="1" y="21860"/>
                      <a:pt x="0" y="2173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3" y="2199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ectangle 157"/>
            <p:cNvSpPr>
              <a:spLocks noChangeArrowheads="1"/>
            </p:cNvSpPr>
            <p:nvPr/>
          </p:nvSpPr>
          <p:spPr bwMode="auto">
            <a:xfrm rot="-5400000">
              <a:off x="1536" y="1056"/>
              <a:ext cx="9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en-US" sz="2400"/>
            </a:p>
          </p:txBody>
        </p:sp>
        <p:sp>
          <p:nvSpPr>
            <p:cNvPr id="30" name="Line 158"/>
            <p:cNvSpPr>
              <a:spLocks noChangeShapeType="1"/>
            </p:cNvSpPr>
            <p:nvPr/>
          </p:nvSpPr>
          <p:spPr bwMode="auto">
            <a:xfrm flipH="1">
              <a:off x="1392" y="1248"/>
              <a:ext cx="1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59"/>
            <p:cNvSpPr>
              <a:spLocks noChangeShapeType="1"/>
            </p:cNvSpPr>
            <p:nvPr/>
          </p:nvSpPr>
          <p:spPr bwMode="auto">
            <a:xfrm flipH="1">
              <a:off x="1672" y="1248"/>
              <a:ext cx="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160"/>
          <p:cNvGrpSpPr>
            <a:grpSpLocks/>
          </p:cNvGrpSpPr>
          <p:nvPr/>
        </p:nvGrpSpPr>
        <p:grpSpPr bwMode="auto">
          <a:xfrm rot="5400000">
            <a:off x="6850725" y="4338216"/>
            <a:ext cx="306615" cy="611042"/>
            <a:chOff x="1343" y="1535"/>
            <a:chExt cx="193" cy="385"/>
          </a:xfrm>
        </p:grpSpPr>
        <p:sp>
          <p:nvSpPr>
            <p:cNvPr id="40" name="Rectangle 161"/>
            <p:cNvSpPr>
              <a:spLocks noChangeArrowheads="1"/>
            </p:cNvSpPr>
            <p:nvPr/>
          </p:nvSpPr>
          <p:spPr bwMode="auto">
            <a:xfrm rot="10800000">
              <a:off x="1344" y="1536"/>
              <a:ext cx="1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en-US" sz="2400"/>
            </a:p>
          </p:txBody>
        </p:sp>
        <p:sp>
          <p:nvSpPr>
            <p:cNvPr id="41" name="Line 162"/>
            <p:cNvSpPr>
              <a:spLocks noChangeShapeType="1"/>
            </p:cNvSpPr>
            <p:nvPr/>
          </p:nvSpPr>
          <p:spPr bwMode="auto">
            <a:xfrm rot="16200000" flipH="1">
              <a:off x="1356" y="1835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63"/>
            <p:cNvSpPr>
              <a:spLocks noChangeShapeType="1"/>
            </p:cNvSpPr>
            <p:nvPr/>
          </p:nvSpPr>
          <p:spPr bwMode="auto">
            <a:xfrm rot="16200000" flipH="1">
              <a:off x="1356" y="1618"/>
              <a:ext cx="16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4"/>
            <p:cNvSpPr>
              <a:spLocks noChangeShapeType="1"/>
            </p:cNvSpPr>
            <p:nvPr/>
          </p:nvSpPr>
          <p:spPr bwMode="auto">
            <a:xfrm rot="-5400000">
              <a:off x="1439" y="1655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65"/>
            <p:cNvSpPr>
              <a:spLocks noChangeShapeType="1"/>
            </p:cNvSpPr>
            <p:nvPr/>
          </p:nvSpPr>
          <p:spPr bwMode="auto">
            <a:xfrm rot="-5400000">
              <a:off x="1439" y="160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Line 169"/>
          <p:cNvSpPr>
            <a:spLocks noChangeShapeType="1"/>
          </p:cNvSpPr>
          <p:nvPr/>
        </p:nvSpPr>
        <p:spPr bwMode="auto">
          <a:xfrm>
            <a:off x="7258594" y="4647064"/>
            <a:ext cx="5332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70"/>
          <p:cNvSpPr>
            <a:spLocks noChangeShapeType="1"/>
          </p:cNvSpPr>
          <p:nvPr/>
        </p:nvSpPr>
        <p:spPr bwMode="auto">
          <a:xfrm>
            <a:off x="6269819" y="4647063"/>
            <a:ext cx="5332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178"/>
          <p:cNvSpPr txBox="1">
            <a:spLocks noChangeArrowheads="1"/>
          </p:cNvSpPr>
          <p:nvPr/>
        </p:nvSpPr>
        <p:spPr bwMode="auto">
          <a:xfrm>
            <a:off x="6344413" y="3543066"/>
            <a:ext cx="1157011" cy="3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</a:t>
            </a:r>
            <a:r>
              <a:rPr lang="en-GB" altLang="en-US" sz="1200"/>
              <a:t>m</a:t>
            </a:r>
            <a:r>
              <a:rPr lang="en-GB" altLang="en-US" sz="1800"/>
              <a:t>  L</a:t>
            </a:r>
            <a:r>
              <a:rPr lang="en-GB" altLang="en-US" sz="1200"/>
              <a:t>m</a:t>
            </a:r>
            <a:r>
              <a:rPr lang="en-GB" altLang="en-US" sz="1800"/>
              <a:t> C</a:t>
            </a:r>
            <a:r>
              <a:rPr lang="en-GB" altLang="en-US" sz="1200"/>
              <a:t>m</a:t>
            </a:r>
          </a:p>
        </p:txBody>
      </p:sp>
      <p:sp>
        <p:nvSpPr>
          <p:cNvPr id="48" name="Text Box 179"/>
          <p:cNvSpPr txBox="1">
            <a:spLocks noChangeArrowheads="1"/>
          </p:cNvSpPr>
          <p:nvPr/>
        </p:nvSpPr>
        <p:spPr bwMode="auto">
          <a:xfrm>
            <a:off x="7064237" y="4635507"/>
            <a:ext cx="445980" cy="3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800" dirty="0"/>
              <a:t>C</a:t>
            </a:r>
            <a:r>
              <a:rPr lang="fr-CH" altLang="en-US" sz="1200" dirty="0"/>
              <a:t>O</a:t>
            </a:r>
            <a:endParaRPr lang="en-GB" altLang="en-US" sz="1200" dirty="0"/>
          </a:p>
        </p:txBody>
      </p:sp>
      <p:sp>
        <p:nvSpPr>
          <p:cNvPr id="49" name="Text Box 188"/>
          <p:cNvSpPr txBox="1">
            <a:spLocks noChangeArrowheads="1"/>
          </p:cNvSpPr>
          <p:nvPr/>
        </p:nvSpPr>
        <p:spPr bwMode="auto">
          <a:xfrm>
            <a:off x="5735300" y="3849959"/>
            <a:ext cx="445849" cy="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800" dirty="0" err="1"/>
              <a:t>Z</a:t>
            </a:r>
            <a:r>
              <a:rPr lang="fr-CH" altLang="en-US" sz="1200" dirty="0" err="1"/>
              <a:t>m</a:t>
            </a:r>
            <a:endParaRPr lang="en-GB" altLang="en-US" sz="1200" dirty="0"/>
          </a:p>
        </p:txBody>
      </p:sp>
      <p:sp>
        <p:nvSpPr>
          <p:cNvPr id="50" name="Line 169"/>
          <p:cNvSpPr>
            <a:spLocks noChangeShapeType="1"/>
          </p:cNvSpPr>
          <p:nvPr/>
        </p:nvSpPr>
        <p:spPr bwMode="auto">
          <a:xfrm rot="5400000">
            <a:off x="7310712" y="4475403"/>
            <a:ext cx="9654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69"/>
          <p:cNvSpPr>
            <a:spLocks noChangeShapeType="1"/>
          </p:cNvSpPr>
          <p:nvPr/>
        </p:nvSpPr>
        <p:spPr bwMode="auto">
          <a:xfrm rot="5400000">
            <a:off x="5796610" y="4475404"/>
            <a:ext cx="94324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88"/>
          <p:cNvSpPr txBox="1">
            <a:spLocks noChangeArrowheads="1"/>
          </p:cNvSpPr>
          <p:nvPr/>
        </p:nvSpPr>
        <p:spPr bwMode="auto">
          <a:xfrm>
            <a:off x="5724128" y="4309884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800" dirty="0"/>
              <a:t>Z</a:t>
            </a:r>
            <a:r>
              <a:rPr lang="fr-CH" altLang="en-US" sz="1200" dirty="0"/>
              <a:t>C</a:t>
            </a:r>
            <a:endParaRPr lang="en-GB" alt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6181149" y="4947025"/>
            <a:ext cx="1694793" cy="498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CIRCUIT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444208" y="1979548"/>
                <a:ext cx="1273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79548"/>
                <a:ext cx="127361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743721" y="2903579"/>
                <a:ext cx="23566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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ym typeface="Symbol" panose="05050102010706020507" pitchFamily="18" charset="2"/>
                  </a:rPr>
                  <a:t>      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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21" y="2903579"/>
                <a:ext cx="2356671" cy="646331"/>
              </a:xfrm>
              <a:prstGeom prst="rect">
                <a:avLst/>
              </a:prstGeom>
              <a:blipFill rotWithShape="0">
                <a:blip r:embed="rId9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Placeholder 18"/>
          <p:cNvSpPr txBox="1">
            <a:spLocks/>
          </p:cNvSpPr>
          <p:nvPr/>
        </p:nvSpPr>
        <p:spPr>
          <a:xfrm>
            <a:off x="5268490" y="1620000"/>
            <a:ext cx="3515510" cy="4572000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65225" indent="-2667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11313" indent="-2667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2775" indent="-539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5pPr>
            <a:lvl6pPr marL="23399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6pPr>
            <a:lvl7pPr marL="27971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7pPr>
            <a:lvl8pPr marL="32543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8pPr>
            <a:lvl9pPr marL="37115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dirty="0"/>
              <a:t>Simple oscillation conditions</a:t>
            </a:r>
          </a:p>
          <a:p>
            <a:endParaRPr lang="fr-CH" dirty="0"/>
          </a:p>
          <a:p>
            <a:r>
              <a:rPr lang="fr-CH" dirty="0" err="1"/>
              <a:t>Which</a:t>
            </a:r>
            <a:r>
              <a:rPr lang="fr-CH" dirty="0"/>
              <a:t> one </a:t>
            </a:r>
            <a:r>
              <a:rPr lang="fr-CH" dirty="0" err="1"/>
              <a:t>can</a:t>
            </a:r>
            <a:r>
              <a:rPr lang="fr-CH" dirty="0"/>
              <a:t> rewrite as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152450" y="2903580"/>
            <a:ext cx="1796787" cy="669436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652120" y="3226744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</a:t>
            </a:r>
            <a:r>
              <a:rPr lang="fr-CH" baseline="-25000" dirty="0"/>
              <a:t>P</a:t>
            </a:r>
            <a:r>
              <a:rPr lang="fr-CH" dirty="0"/>
              <a:t>’		        C</a:t>
            </a:r>
            <a:r>
              <a:rPr lang="fr-CH" baseline="-25000" dirty="0"/>
              <a:t>P</a:t>
            </a:r>
            <a:r>
              <a:rPr lang="fr-CH" dirty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45" grpId="0" animBg="1"/>
      <p:bldP spid="46" grpId="0" animBg="1"/>
      <p:bldP spid="47" grpId="0"/>
      <p:bldP spid="48" grpId="0"/>
      <p:bldP spid="49" grpId="0"/>
      <p:bldP spid="50" grpId="0" animBg="1"/>
      <p:bldP spid="51" grpId="0" animBg="1"/>
      <p:bldP spid="52" grpId="0"/>
      <p:bldP spid="53" grpId="0" animBg="1"/>
      <p:bldP spid="54" grpId="0"/>
      <p:bldP spid="55" grpId="0"/>
      <p:bldP spid="59" grpId="0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Circuit </a:t>
            </a:r>
            <a:r>
              <a:rPr lang="fr-CH" dirty="0" err="1"/>
              <a:t>impedance</a:t>
            </a:r>
            <a:r>
              <a:rPr lang="fr-CH" dirty="0"/>
              <a:t> </a:t>
            </a:r>
            <a:r>
              <a:rPr lang="fr-CH" dirty="0" err="1"/>
              <a:t>calculation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1167" y="1439516"/>
                <a:ext cx="159710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67" y="1439516"/>
                <a:ext cx="1597104" cy="6562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1167" y="2248728"/>
                <a:ext cx="2755563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67" y="2248728"/>
                <a:ext cx="2755563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1167" y="3104349"/>
                <a:ext cx="250427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67" y="3104349"/>
                <a:ext cx="2504275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1167" y="4025698"/>
                <a:ext cx="3048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67" y="4025698"/>
                <a:ext cx="304865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1167" y="4658727"/>
                <a:ext cx="3540136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67" y="4658727"/>
                <a:ext cx="3540136" cy="6784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4000" y="5481930"/>
                <a:ext cx="2668295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" y="5481930"/>
                <a:ext cx="2668295" cy="6769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78170" y="5600879"/>
                <a:ext cx="1621982" cy="48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70" y="5600879"/>
                <a:ext cx="1621982" cy="484556"/>
              </a:xfrm>
              <a:prstGeom prst="rect">
                <a:avLst/>
              </a:prstGeom>
              <a:blipFill rotWithShape="0">
                <a:blip r:embed="rId8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6988" y="1667180"/>
            <a:ext cx="3827012" cy="43037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2120" y="66496"/>
            <a:ext cx="2749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Do </a:t>
            </a:r>
            <a:r>
              <a:rPr lang="fr-CH" dirty="0" err="1"/>
              <a:t>this</a:t>
            </a:r>
            <a:r>
              <a:rPr lang="fr-CH" dirty="0"/>
              <a:t> in AC simulation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R</a:t>
            </a:r>
            <a:r>
              <a:rPr lang="fr-CH" baseline="-25000" dirty="0" err="1"/>
              <a:t>m</a:t>
            </a:r>
            <a:r>
              <a:rPr lang="fr-CH" dirty="0" err="1"/>
              <a:t>L</a:t>
            </a:r>
            <a:r>
              <a:rPr lang="fr-CH" baseline="-25000" dirty="0" err="1"/>
              <a:t>m</a:t>
            </a:r>
            <a:r>
              <a:rPr lang="fr-CH" dirty="0" err="1"/>
              <a:t>C</a:t>
            </a:r>
            <a:r>
              <a:rPr lang="fr-CH" baseline="-25000" dirty="0" err="1"/>
              <a:t>m</a:t>
            </a:r>
            <a:endParaRPr lang="fr-CH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Apply</a:t>
            </a:r>
            <a:r>
              <a:rPr lang="fr-CH" dirty="0"/>
              <a:t> unit AC </a:t>
            </a:r>
            <a:r>
              <a:rPr lang="fr-CH" dirty="0" err="1"/>
              <a:t>current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Plot V</a:t>
            </a:r>
            <a:r>
              <a:rPr lang="fr-CH" baseline="-25000" dirty="0"/>
              <a:t>21</a:t>
            </a:r>
            <a:r>
              <a:rPr lang="fr-CH" dirty="0"/>
              <a:t>(</a:t>
            </a:r>
            <a:r>
              <a:rPr lang="fr-CH" dirty="0">
                <a:sym typeface="Symbol" panose="05050102010706020507" pitchFamily="18" charset="2"/>
              </a:rPr>
              <a:t>,,,</a:t>
            </a:r>
            <a:r>
              <a:rPr lang="fr-CH" dirty="0"/>
              <a:t>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880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7688"/>
            <a:ext cx="8568952" cy="719137"/>
          </a:xfrm>
        </p:spPr>
        <p:txBody>
          <a:bodyPr/>
          <a:lstStyle/>
          <a:p>
            <a:r>
              <a:rPr lang="fr-CH" dirty="0" err="1"/>
              <a:t>Solving</a:t>
            </a:r>
            <a:r>
              <a:rPr lang="fr-CH" dirty="0"/>
              <a:t> </a:t>
            </a:r>
            <a:r>
              <a:rPr lang="fr-CH" dirty="0" err="1"/>
              <a:t>graphically</a:t>
            </a:r>
            <a:r>
              <a:rPr lang="fr-CH" dirty="0"/>
              <a:t> the                   Pierce circuit oscillation condition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88025" y="1052736"/>
            <a:ext cx="4182756" cy="4572000"/>
          </a:xfrm>
        </p:spPr>
        <p:txBody>
          <a:bodyPr/>
          <a:lstStyle/>
          <a:p>
            <a:pPr marL="0" indent="0">
              <a:buNone/>
            </a:pPr>
            <a:endParaRPr lang="fr-CH" sz="1800" dirty="0"/>
          </a:p>
          <a:p>
            <a:r>
              <a:rPr lang="fr-CH" sz="1800" dirty="0" err="1"/>
              <a:t>Let’s</a:t>
            </a:r>
            <a:r>
              <a:rPr lang="fr-CH" sz="1800" dirty="0"/>
              <a:t> </a:t>
            </a:r>
            <a:r>
              <a:rPr lang="fr-CH" sz="1800" dirty="0" err="1"/>
              <a:t>define</a:t>
            </a:r>
            <a:r>
              <a:rPr lang="fr-CH" sz="1800" dirty="0"/>
              <a:t> </a:t>
            </a:r>
            <a:r>
              <a:rPr lang="fr-CH" sz="1800" dirty="0" err="1"/>
              <a:t>g</a:t>
            </a:r>
            <a:r>
              <a:rPr lang="fr-CH" sz="1800" baseline="-25000" dirty="0" err="1"/>
              <a:t>m,CRIT</a:t>
            </a:r>
            <a:r>
              <a:rPr lang="fr-CH" sz="1800" dirty="0"/>
              <a:t> as the </a:t>
            </a:r>
            <a:r>
              <a:rPr lang="fr-CH" sz="1800" dirty="0" err="1"/>
              <a:t>g</a:t>
            </a:r>
            <a:r>
              <a:rPr lang="fr-CH" sz="1800" baseline="-25000" dirty="0" err="1"/>
              <a:t>m</a:t>
            </a:r>
            <a:r>
              <a:rPr lang="fr-CH" sz="1800" dirty="0"/>
              <a:t> value </a:t>
            </a:r>
            <a:r>
              <a:rPr lang="fr-CH" sz="1800" dirty="0" err="1"/>
              <a:t>yielding</a:t>
            </a:r>
            <a:endParaRPr lang="fr-CH" sz="1800" baseline="-25000" dirty="0"/>
          </a:p>
          <a:p>
            <a:endParaRPr lang="fr-CH" sz="1800" dirty="0"/>
          </a:p>
          <a:p>
            <a:r>
              <a:rPr lang="fr-CH" sz="1800" dirty="0"/>
              <a:t>Distance </a:t>
            </a:r>
            <a:r>
              <a:rPr lang="fr-CH" sz="1800" dirty="0" err="1"/>
              <a:t>from</a:t>
            </a:r>
            <a:r>
              <a:rPr lang="fr-CH" sz="1800" dirty="0"/>
              <a:t> horizontal axis (X</a:t>
            </a:r>
            <a:r>
              <a:rPr lang="fr-CH" sz="1800" baseline="-25000" dirty="0"/>
              <a:t>C</a:t>
            </a:r>
            <a:r>
              <a:rPr lang="fr-CH" sz="1800" dirty="0"/>
              <a:t>) </a:t>
            </a:r>
            <a:r>
              <a:rPr lang="fr-CH" sz="1800" dirty="0" err="1"/>
              <a:t>yields</a:t>
            </a:r>
            <a:endParaRPr lang="fr-CH" sz="1800" dirty="0"/>
          </a:p>
          <a:p>
            <a:endParaRPr lang="fr-CH" sz="1800" dirty="0"/>
          </a:p>
          <a:p>
            <a:r>
              <a:rPr lang="fr-CH" sz="1800" dirty="0"/>
              <a:t>Circle radius &amp; max –</a:t>
            </a:r>
            <a:r>
              <a:rPr lang="fr-CH" sz="1800" dirty="0" err="1"/>
              <a:t>R</a:t>
            </a:r>
            <a:r>
              <a:rPr lang="fr-CH" sz="1800" baseline="-25000" dirty="0" err="1"/>
              <a:t>c</a:t>
            </a:r>
            <a:r>
              <a:rPr lang="fr-CH" sz="1800" dirty="0"/>
              <a:t> are </a:t>
            </a:r>
            <a:r>
              <a:rPr lang="fr-CH" sz="1800" dirty="0" err="1"/>
              <a:t>defined</a:t>
            </a:r>
            <a:r>
              <a:rPr lang="fr-CH" sz="1800" dirty="0"/>
              <a:t> by </a:t>
            </a:r>
          </a:p>
          <a:p>
            <a:pPr lvl="1"/>
            <a:r>
              <a:rPr lang="fr-CH" sz="1800" dirty="0"/>
              <a:t>C</a:t>
            </a:r>
            <a:r>
              <a:rPr lang="fr-CH" sz="1800" baseline="-25000" dirty="0"/>
              <a:t>O</a:t>
            </a:r>
            <a:r>
              <a:rPr lang="fr-CH" sz="1800" dirty="0"/>
              <a:t> (and </a:t>
            </a:r>
            <a:r>
              <a:rPr lang="fr-CH" sz="1800" dirty="0" err="1"/>
              <a:t>any</a:t>
            </a:r>
            <a:r>
              <a:rPr lang="fr-CH" sz="1800" dirty="0"/>
              <a:t> </a:t>
            </a:r>
            <a:r>
              <a:rPr lang="fr-CH" sz="1800" dirty="0" err="1"/>
              <a:t>added</a:t>
            </a:r>
            <a:r>
              <a:rPr lang="fr-CH" sz="1800" dirty="0"/>
              <a:t> C</a:t>
            </a:r>
            <a:r>
              <a:rPr lang="fr-CH" sz="1800" baseline="-25000" dirty="0"/>
              <a:t>P</a:t>
            </a:r>
            <a:r>
              <a:rPr lang="fr-CH" sz="1800" dirty="0"/>
              <a:t>!)    </a:t>
            </a:r>
          </a:p>
          <a:p>
            <a:pPr lvl="1"/>
            <a:r>
              <a:rPr lang="fr-CH" sz="1800" dirty="0"/>
              <a:t>C</a:t>
            </a:r>
            <a:r>
              <a:rPr lang="fr-CH" sz="1800" baseline="-25000" dirty="0"/>
              <a:t>12</a:t>
            </a:r>
            <a:r>
              <a:rPr lang="fr-CH" sz="1800" dirty="0"/>
              <a:t>= C</a:t>
            </a:r>
            <a:r>
              <a:rPr lang="fr-CH" sz="1800" baseline="-25000" dirty="0"/>
              <a:t>1</a:t>
            </a:r>
            <a:r>
              <a:rPr lang="fr-CH" sz="1800" dirty="0"/>
              <a:t>·C</a:t>
            </a:r>
            <a:r>
              <a:rPr lang="fr-CH" sz="1800" baseline="-25000" dirty="0"/>
              <a:t>2</a:t>
            </a:r>
            <a:r>
              <a:rPr lang="fr-CH" sz="1800" dirty="0"/>
              <a:t>/(C</a:t>
            </a:r>
            <a:r>
              <a:rPr lang="fr-CH" sz="1800" baseline="-25000" dirty="0"/>
              <a:t>1</a:t>
            </a:r>
            <a:r>
              <a:rPr lang="fr-CH" sz="1800" dirty="0"/>
              <a:t>+C</a:t>
            </a:r>
            <a:r>
              <a:rPr lang="fr-CH" sz="1800" baseline="-25000" dirty="0"/>
              <a:t>2</a:t>
            </a:r>
            <a:r>
              <a:rPr lang="fr-CH" sz="1800" dirty="0"/>
              <a:t>) </a:t>
            </a:r>
            <a:r>
              <a:rPr lang="fr-CH" sz="1800" dirty="0" err="1"/>
              <a:t>with</a:t>
            </a:r>
            <a:r>
              <a:rPr lang="fr-CH" sz="1800" dirty="0"/>
              <a:t> 2 S-E caps !</a:t>
            </a:r>
          </a:p>
          <a:p>
            <a:r>
              <a:rPr lang="fr-CH" sz="1800" baseline="-25000" dirty="0"/>
              <a:t> </a:t>
            </a:r>
            <a:r>
              <a:rPr lang="fr-CH" sz="1800" dirty="0" err="1"/>
              <a:t>Avoid</a:t>
            </a:r>
            <a:r>
              <a:rPr lang="fr-CH" sz="1800" dirty="0"/>
              <a:t> </a:t>
            </a:r>
            <a:r>
              <a:rPr lang="fr-CH" sz="1800" dirty="0" err="1"/>
              <a:t>any</a:t>
            </a:r>
            <a:r>
              <a:rPr lang="fr-CH" sz="1800" dirty="0"/>
              <a:t> </a:t>
            </a:r>
            <a:r>
              <a:rPr lang="fr-CH" sz="1800" dirty="0" err="1"/>
              <a:t>differential</a:t>
            </a:r>
            <a:r>
              <a:rPr lang="fr-CH" sz="1800" dirty="0"/>
              <a:t> </a:t>
            </a:r>
            <a:r>
              <a:rPr lang="fr-CH" sz="1800" dirty="0" err="1"/>
              <a:t>capacitor</a:t>
            </a:r>
            <a:r>
              <a:rPr lang="fr-CH" sz="1800" dirty="0"/>
              <a:t> !            (at IC, </a:t>
            </a:r>
            <a:r>
              <a:rPr lang="fr-CH" sz="1800" dirty="0" err="1"/>
              <a:t>layout</a:t>
            </a:r>
            <a:r>
              <a:rPr lang="fr-CH" sz="1800" dirty="0"/>
              <a:t>, </a:t>
            </a:r>
            <a:r>
              <a:rPr lang="fr-CH" sz="1800" dirty="0" err="1"/>
              <a:t>routing</a:t>
            </a:r>
            <a:r>
              <a:rPr lang="fr-CH" sz="1800" dirty="0"/>
              <a:t>, IO &amp; PCB </a:t>
            </a:r>
            <a:r>
              <a:rPr lang="fr-CH" sz="1800" dirty="0" err="1"/>
              <a:t>levels</a:t>
            </a:r>
            <a:r>
              <a:rPr lang="fr-CH" sz="1800" dirty="0"/>
              <a:t>)</a:t>
            </a:r>
            <a:endParaRPr lang="fr-CH" sz="2800" baseline="-25000" dirty="0"/>
          </a:p>
          <a:p>
            <a:r>
              <a:rPr lang="fr-CH" sz="1800" dirty="0" err="1"/>
              <a:t>Higher</a:t>
            </a:r>
            <a:r>
              <a:rPr lang="fr-CH" sz="1800" dirty="0"/>
              <a:t> C</a:t>
            </a:r>
            <a:r>
              <a:rPr lang="fr-CH" sz="1800" baseline="-25000" dirty="0"/>
              <a:t>12</a:t>
            </a:r>
            <a:r>
              <a:rPr lang="fr-CH" sz="1800" dirty="0"/>
              <a:t> </a:t>
            </a:r>
            <a:r>
              <a:rPr lang="fr-CH" sz="1800" dirty="0" err="1"/>
              <a:t>reduces</a:t>
            </a:r>
            <a:r>
              <a:rPr lang="fr-CH" sz="1800" dirty="0"/>
              <a:t> </a:t>
            </a:r>
            <a:r>
              <a:rPr lang="fr-CH" sz="1800" dirty="0" err="1"/>
              <a:t>sensitivity</a:t>
            </a:r>
            <a:r>
              <a:rPr lang="fr-CH" sz="1800" dirty="0"/>
              <a:t> of </a:t>
            </a:r>
            <a:r>
              <a:rPr lang="fr-CH" sz="1800" dirty="0">
                <a:sym typeface="Symbol" panose="05050102010706020507" pitchFamily="18" charset="2"/>
              </a:rPr>
              <a:t></a:t>
            </a:r>
            <a:r>
              <a:rPr lang="fr-CH" sz="1800" baseline="-25000" dirty="0"/>
              <a:t>O</a:t>
            </a:r>
            <a:r>
              <a:rPr lang="fr-CH" sz="1800" dirty="0"/>
              <a:t>           to </a:t>
            </a:r>
            <a:r>
              <a:rPr lang="fr-CH" sz="1800" dirty="0" err="1"/>
              <a:t>gm</a:t>
            </a:r>
            <a:r>
              <a:rPr lang="fr-CH" sz="1800" dirty="0"/>
              <a:t> (</a:t>
            </a:r>
            <a:r>
              <a:rPr lang="fr-CH" sz="1800" dirty="0" err="1"/>
              <a:t>hence</a:t>
            </a:r>
            <a:r>
              <a:rPr lang="fr-CH" sz="1800" dirty="0"/>
              <a:t> </a:t>
            </a:r>
            <a:r>
              <a:rPr lang="fr-CH" sz="1800" dirty="0" err="1"/>
              <a:t>losses</a:t>
            </a:r>
            <a:r>
              <a:rPr lang="fr-CH" sz="1800" dirty="0"/>
              <a:t> variations) </a:t>
            </a:r>
            <a:r>
              <a:rPr lang="fr-CH" sz="1800" dirty="0" err="1"/>
              <a:t>leading</a:t>
            </a:r>
            <a:r>
              <a:rPr lang="fr-CH" sz="1800" dirty="0"/>
              <a:t>   to </a:t>
            </a:r>
            <a:r>
              <a:rPr lang="fr-CH" sz="1800" dirty="0" err="1"/>
              <a:t>improved</a:t>
            </a:r>
            <a:r>
              <a:rPr lang="fr-CH" sz="1800" dirty="0"/>
              <a:t> </a:t>
            </a:r>
            <a:r>
              <a:rPr lang="fr-CH" sz="1800" dirty="0" err="1"/>
              <a:t>frequency</a:t>
            </a:r>
            <a:r>
              <a:rPr lang="fr-CH" sz="1800" dirty="0"/>
              <a:t> </a:t>
            </a:r>
            <a:r>
              <a:rPr lang="fr-CH" sz="1800" dirty="0" err="1"/>
              <a:t>stability</a:t>
            </a:r>
            <a:endParaRPr lang="fr-CH" sz="1800" dirty="0"/>
          </a:p>
          <a:p>
            <a:pPr marL="0" indent="0">
              <a:buNone/>
            </a:pPr>
            <a:endParaRPr lang="fr-CH" sz="1800" baseline="-250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80000"/>
            <a:ext cx="8286781" cy="285730"/>
          </a:xfrm>
        </p:spPr>
        <p:txBody>
          <a:bodyPr/>
          <a:lstStyle/>
          <a:p>
            <a:r>
              <a:rPr lang="fr-CH" dirty="0" err="1"/>
              <a:t>Losless</a:t>
            </a:r>
            <a:r>
              <a:rPr lang="fr-CH" dirty="0"/>
              <a:t> case 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1" y="1263778"/>
            <a:ext cx="4661285" cy="50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3250806" y="708184"/>
                <a:ext cx="14176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fr-CH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fr-CH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06" y="708184"/>
                <a:ext cx="141763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5120842" y="2554975"/>
                <a:ext cx="2976584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42" y="2554975"/>
                <a:ext cx="2976584" cy="6580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5102506" y="1772816"/>
                <a:ext cx="223285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𝐶𝑅𝐼𝑇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506" y="1772816"/>
                <a:ext cx="2232854" cy="404983"/>
              </a:xfrm>
              <a:prstGeom prst="rect">
                <a:avLst/>
              </a:prstGeom>
              <a:blipFill rotWithShape="0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/>
          <p:cNvSpPr/>
          <p:nvPr/>
        </p:nvSpPr>
        <p:spPr>
          <a:xfrm>
            <a:off x="3162908" y="1600358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Z</a:t>
            </a:r>
            <a:r>
              <a:rPr lang="fr-CH" baseline="-25000" dirty="0"/>
              <a:t>C</a:t>
            </a:r>
            <a:r>
              <a:rPr lang="fr-CH" dirty="0"/>
              <a:t>=</a:t>
            </a:r>
            <a:r>
              <a:rPr lang="fr-CH" dirty="0" err="1"/>
              <a:t>R</a:t>
            </a:r>
            <a:r>
              <a:rPr lang="fr-CH" baseline="-25000" dirty="0" err="1"/>
              <a:t>C</a:t>
            </a:r>
            <a:r>
              <a:rPr lang="fr-CH" dirty="0" err="1"/>
              <a:t>+j·X</a:t>
            </a:r>
            <a:r>
              <a:rPr lang="fr-CH" baseline="-25000" dirty="0" err="1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6531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Co≡C3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28" grpId="0"/>
      <p:bldP spid="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Outline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4000" y="1412776"/>
            <a:ext cx="8136000" cy="4572000"/>
          </a:xfrm>
        </p:spPr>
        <p:txBody>
          <a:bodyPr/>
          <a:lstStyle/>
          <a:p>
            <a:r>
              <a:rPr lang="fr-CH" dirty="0"/>
              <a:t>Motivations: </a:t>
            </a:r>
            <a:r>
              <a:rPr lang="fr-CH" dirty="0" err="1"/>
              <a:t>Why</a:t>
            </a:r>
            <a:r>
              <a:rPr lang="fr-CH" dirty="0"/>
              <a:t> do </a:t>
            </a:r>
            <a:r>
              <a:rPr lang="fr-CH" dirty="0" err="1"/>
              <a:t>we</a:t>
            </a:r>
            <a:r>
              <a:rPr lang="fr-CH" dirty="0"/>
              <a:t> </a:t>
            </a:r>
            <a:r>
              <a:rPr lang="fr-CH" dirty="0" err="1"/>
              <a:t>need</a:t>
            </a:r>
            <a:r>
              <a:rPr lang="fr-CH" dirty="0"/>
              <a:t> high performance </a:t>
            </a:r>
            <a:r>
              <a:rPr lang="fr-CH" dirty="0" err="1"/>
              <a:t>XOs</a:t>
            </a:r>
            <a:r>
              <a:rPr lang="fr-CH" dirty="0"/>
              <a:t>?</a:t>
            </a:r>
          </a:p>
          <a:p>
            <a:r>
              <a:rPr lang="fr-CH" dirty="0"/>
              <a:t>Introduction on the </a:t>
            </a:r>
            <a:r>
              <a:rPr lang="fr-CH" dirty="0" err="1"/>
              <a:t>two</a:t>
            </a:r>
            <a:r>
              <a:rPr lang="fr-CH" dirty="0"/>
              <a:t> main </a:t>
            </a:r>
            <a:r>
              <a:rPr lang="fr-CH" dirty="0" err="1"/>
              <a:t>families</a:t>
            </a:r>
            <a:r>
              <a:rPr lang="fr-CH" dirty="0"/>
              <a:t> of </a:t>
            </a:r>
            <a:r>
              <a:rPr lang="fr-CH" dirty="0" err="1"/>
              <a:t>XTALs</a:t>
            </a:r>
            <a:endParaRPr lang="fr-CH" dirty="0"/>
          </a:p>
          <a:p>
            <a:r>
              <a:rPr lang="fr-CH" dirty="0" err="1"/>
              <a:t>Electrical</a:t>
            </a:r>
            <a:r>
              <a:rPr lang="fr-CH" dirty="0"/>
              <a:t> model of the </a:t>
            </a:r>
            <a:r>
              <a:rPr lang="fr-CH" dirty="0" err="1"/>
              <a:t>resonator</a:t>
            </a:r>
            <a:r>
              <a:rPr lang="fr-CH" dirty="0"/>
              <a:t>, handling </a:t>
            </a:r>
            <a:r>
              <a:rPr lang="fr-CH" dirty="0" err="1"/>
              <a:t>series</a:t>
            </a:r>
            <a:r>
              <a:rPr lang="fr-CH" dirty="0"/>
              <a:t> </a:t>
            </a:r>
            <a:r>
              <a:rPr lang="fr-CH" dirty="0" err="1"/>
              <a:t>parallel</a:t>
            </a:r>
            <a:r>
              <a:rPr lang="fr-CH" dirty="0"/>
              <a:t> transformations</a:t>
            </a:r>
          </a:p>
          <a:p>
            <a:r>
              <a:rPr lang="fr-CH" dirty="0" err="1"/>
              <a:t>Two</a:t>
            </a:r>
            <a:r>
              <a:rPr lang="fr-CH" dirty="0"/>
              <a:t> classes of XTAL </a:t>
            </a:r>
            <a:r>
              <a:rPr lang="fr-CH" dirty="0" err="1"/>
              <a:t>oscillators</a:t>
            </a:r>
            <a:r>
              <a:rPr lang="fr-CH" dirty="0"/>
              <a:t>: TIA and </a:t>
            </a:r>
            <a:r>
              <a:rPr lang="fr-CH" dirty="0" err="1"/>
              <a:t>gm-based</a:t>
            </a:r>
            <a:endParaRPr lang="fr-CH" dirty="0"/>
          </a:p>
          <a:p>
            <a:r>
              <a:rPr lang="fr-CH" dirty="0" err="1"/>
              <a:t>Detailed</a:t>
            </a:r>
            <a:r>
              <a:rPr lang="fr-CH" dirty="0"/>
              <a:t> analyses of the Pierce </a:t>
            </a:r>
            <a:r>
              <a:rPr lang="fr-CH" dirty="0" err="1"/>
              <a:t>oscillator</a:t>
            </a:r>
            <a:r>
              <a:rPr lang="fr-CH" dirty="0"/>
              <a:t>: open </a:t>
            </a:r>
            <a:r>
              <a:rPr lang="fr-CH" dirty="0" err="1"/>
              <a:t>loop</a:t>
            </a:r>
            <a:r>
              <a:rPr lang="fr-CH" dirty="0"/>
              <a:t> gain, </a:t>
            </a:r>
            <a:r>
              <a:rPr lang="fr-CH" dirty="0" err="1"/>
              <a:t>impedance</a:t>
            </a:r>
            <a:r>
              <a:rPr lang="fr-CH" dirty="0"/>
              <a:t> locus</a:t>
            </a:r>
          </a:p>
          <a:p>
            <a:r>
              <a:rPr lang="fr-CH" dirty="0"/>
              <a:t>Drive </a:t>
            </a:r>
            <a:r>
              <a:rPr lang="fr-CH" dirty="0" err="1"/>
              <a:t>level</a:t>
            </a:r>
            <a:r>
              <a:rPr lang="fr-CH" dirty="0"/>
              <a:t>, start-up time</a:t>
            </a:r>
          </a:p>
          <a:p>
            <a:r>
              <a:rPr lang="fr-CH" dirty="0"/>
              <a:t>Phase noise, timing </a:t>
            </a:r>
            <a:r>
              <a:rPr lang="fr-CH" dirty="0" err="1"/>
              <a:t>jitter</a:t>
            </a:r>
            <a:r>
              <a:rPr lang="fr-CH" dirty="0"/>
              <a:t>, Allan </a:t>
            </a:r>
            <a:r>
              <a:rPr lang="fr-CH" dirty="0" err="1"/>
              <a:t>deviation</a:t>
            </a:r>
            <a:endParaRPr lang="fr-CH" dirty="0"/>
          </a:p>
          <a:p>
            <a:r>
              <a:rPr lang="fr-CH" dirty="0" err="1"/>
              <a:t>Temperature</a:t>
            </a:r>
            <a:r>
              <a:rPr lang="fr-CH" dirty="0"/>
              <a:t> compensation</a:t>
            </a:r>
          </a:p>
          <a:p>
            <a:r>
              <a:rPr lang="fr-CH" dirty="0" err="1"/>
              <a:t>Differential</a:t>
            </a:r>
            <a:r>
              <a:rPr lang="fr-CH" dirty="0"/>
              <a:t> </a:t>
            </a:r>
            <a:r>
              <a:rPr lang="fr-CH" dirty="0" err="1"/>
              <a:t>oscillator</a:t>
            </a:r>
            <a:r>
              <a:rPr lang="fr-CH" dirty="0"/>
              <a:t> structure </a:t>
            </a:r>
          </a:p>
          <a:p>
            <a:r>
              <a:rPr lang="fr-CH" dirty="0" err="1"/>
              <a:t>Silicon</a:t>
            </a:r>
            <a:r>
              <a:rPr lang="fr-CH" dirty="0"/>
              <a:t> </a:t>
            </a:r>
            <a:r>
              <a:rPr lang="fr-CH" dirty="0" err="1"/>
              <a:t>resonators</a:t>
            </a:r>
            <a:r>
              <a:rPr lang="fr-CH" dirty="0"/>
              <a:t>, </a:t>
            </a:r>
            <a:r>
              <a:rPr lang="fr-CH" dirty="0" err="1"/>
              <a:t>anything</a:t>
            </a:r>
            <a:r>
              <a:rPr lang="fr-CH" dirty="0"/>
              <a:t> </a:t>
            </a:r>
            <a:r>
              <a:rPr lang="fr-CH" dirty="0" err="1"/>
              <a:t>better</a:t>
            </a:r>
            <a:r>
              <a:rPr lang="fr-CH" dirty="0"/>
              <a:t>?</a:t>
            </a:r>
          </a:p>
          <a:p>
            <a:r>
              <a:rPr lang="fr-CH" dirty="0" err="1"/>
              <a:t>Examples</a:t>
            </a:r>
            <a:r>
              <a:rPr lang="fr-CH" dirty="0"/>
              <a:t> of timing modules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Expliciting</a:t>
            </a:r>
            <a:r>
              <a:rPr lang="fr-CH" dirty="0"/>
              <a:t> the circuit </a:t>
            </a:r>
            <a:r>
              <a:rPr lang="fr-CH" dirty="0" err="1"/>
              <a:t>impedance</a:t>
            </a:r>
            <a:r>
              <a:rPr lang="fr-CH" dirty="0"/>
              <a:t> </a:t>
            </a:r>
            <a:r>
              <a:rPr lang="fr-CH" dirty="0" err="1"/>
              <a:t>while</a:t>
            </a:r>
            <a:r>
              <a:rPr lang="fr-CH" dirty="0"/>
              <a:t> </a:t>
            </a:r>
            <a:r>
              <a:rPr lang="fr-CH" dirty="0" err="1"/>
              <a:t>neglecting</a:t>
            </a:r>
            <a:r>
              <a:rPr lang="fr-CH" dirty="0"/>
              <a:t> </a:t>
            </a:r>
            <a:r>
              <a:rPr lang="fr-CH" dirty="0" err="1"/>
              <a:t>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620000"/>
            <a:ext cx="8136000" cy="4572000"/>
          </a:xfrm>
        </p:spPr>
        <p:txBody>
          <a:bodyPr/>
          <a:lstStyle/>
          <a:p>
            <a:r>
              <a:rPr lang="fr-CH" dirty="0"/>
              <a:t>The circuit </a:t>
            </a:r>
            <a:r>
              <a:rPr lang="fr-CH" dirty="0" err="1"/>
              <a:t>impedance</a:t>
            </a:r>
            <a:r>
              <a:rPr lang="fr-CH" dirty="0"/>
              <a:t> Z</a:t>
            </a:r>
            <a:r>
              <a:rPr lang="fr-CH" baseline="-25000" dirty="0"/>
              <a:t>C</a:t>
            </a:r>
            <a:r>
              <a:rPr lang="fr-CH" dirty="0"/>
              <a:t>=</a:t>
            </a:r>
            <a:r>
              <a:rPr lang="fr-CH" dirty="0" err="1"/>
              <a:t>R</a:t>
            </a:r>
            <a:r>
              <a:rPr lang="fr-CH" baseline="-25000" dirty="0" err="1"/>
              <a:t>C</a:t>
            </a:r>
            <a:r>
              <a:rPr lang="fr-CH" dirty="0" err="1"/>
              <a:t>+j·X</a:t>
            </a:r>
            <a:r>
              <a:rPr lang="fr-CH" baseline="-25000" dirty="0" err="1"/>
              <a:t>C</a:t>
            </a:r>
            <a:r>
              <a:rPr lang="fr-CH" dirty="0"/>
              <a:t> </a:t>
            </a:r>
            <a:r>
              <a:rPr lang="fr-CH" dirty="0" err="1"/>
              <a:t>may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further</a:t>
            </a:r>
            <a:r>
              <a:rPr lang="fr-CH" dirty="0"/>
              <a:t> </a:t>
            </a:r>
            <a:r>
              <a:rPr lang="fr-CH" dirty="0" err="1"/>
              <a:t>decomposed</a:t>
            </a:r>
            <a:r>
              <a:rPr lang="fr-CH" dirty="0"/>
              <a:t> </a:t>
            </a:r>
            <a:r>
              <a:rPr lang="fr-CH" dirty="0" err="1"/>
              <a:t>into</a:t>
            </a:r>
            <a:r>
              <a:rPr lang="fr-CH" dirty="0"/>
              <a:t> </a:t>
            </a:r>
            <a:r>
              <a:rPr lang="fr-CH" dirty="0" err="1"/>
              <a:t>its</a:t>
            </a:r>
            <a:r>
              <a:rPr lang="fr-CH" dirty="0"/>
              <a:t> </a:t>
            </a:r>
            <a:r>
              <a:rPr lang="fr-CH" dirty="0">
                <a:sym typeface="Symbol" panose="05050102010706020507" pitchFamily="18" charset="2"/>
              </a:rPr>
              <a:t> &amp;  parts</a:t>
            </a:r>
          </a:p>
          <a:p>
            <a:endParaRPr lang="fr-CH" baseline="-25000" dirty="0">
              <a:sym typeface="Symbol" panose="05050102010706020507" pitchFamily="18" charset="2"/>
            </a:endParaRPr>
          </a:p>
          <a:p>
            <a:endParaRPr lang="fr-CH" baseline="-25000" dirty="0">
              <a:sym typeface="Symbol" panose="05050102010706020507" pitchFamily="18" charset="2"/>
            </a:endParaRPr>
          </a:p>
          <a:p>
            <a:endParaRPr lang="fr-CH" baseline="-25000" dirty="0">
              <a:sym typeface="Symbol" panose="05050102010706020507" pitchFamily="18" charset="2"/>
            </a:endParaRPr>
          </a:p>
          <a:p>
            <a:endParaRPr lang="fr-CH" sz="2800" baseline="-25000" dirty="0">
              <a:sym typeface="Symbol" panose="05050102010706020507" pitchFamily="18" charset="2"/>
            </a:endParaRPr>
          </a:p>
          <a:p>
            <a:r>
              <a:rPr lang="fr-CH" dirty="0" err="1">
                <a:sym typeface="Symbol" panose="05050102010706020507" pitchFamily="18" charset="2"/>
              </a:rPr>
              <a:t>Sensitivity</a:t>
            </a:r>
            <a:r>
              <a:rPr lang="fr-CH" dirty="0">
                <a:sym typeface="Symbol" panose="05050102010706020507" pitchFamily="18" charset="2"/>
              </a:rPr>
              <a:t> of f to Q </a:t>
            </a:r>
            <a:r>
              <a:rPr lang="fr-CH" dirty="0" err="1">
                <a:sym typeface="Symbol" panose="05050102010706020507" pitchFamily="18" charset="2"/>
              </a:rPr>
              <a:t>varation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is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given</a:t>
            </a:r>
            <a:r>
              <a:rPr lang="fr-CH" dirty="0">
                <a:sym typeface="Symbol" panose="05050102010706020507" pitchFamily="18" charset="2"/>
              </a:rPr>
              <a:t> by</a:t>
            </a:r>
          </a:p>
          <a:p>
            <a:r>
              <a:rPr lang="fr-CH" dirty="0">
                <a:sym typeface="Symbol" panose="05050102010706020507" pitchFamily="18" charset="2"/>
              </a:rPr>
              <a:t>The maximum </a:t>
            </a:r>
            <a:r>
              <a:rPr lang="fr-CH" dirty="0" err="1">
                <a:sym typeface="Symbol" panose="05050102010706020507" pitchFamily="18" charset="2"/>
              </a:rPr>
              <a:t>negative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resistance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is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given</a:t>
            </a:r>
            <a:r>
              <a:rPr lang="fr-CH" dirty="0">
                <a:sym typeface="Symbol" panose="05050102010706020507" pitchFamily="18" charset="2"/>
              </a:rPr>
              <a:t> by</a:t>
            </a:r>
          </a:p>
          <a:p>
            <a:endParaRPr lang="fr-CH" dirty="0">
              <a:sym typeface="Symbol" panose="05050102010706020507" pitchFamily="18" charset="2"/>
            </a:endParaRPr>
          </a:p>
          <a:p>
            <a:endParaRPr lang="fr-CH" sz="800" dirty="0">
              <a:sym typeface="Symbol" panose="05050102010706020507" pitchFamily="18" charset="2"/>
            </a:endParaRPr>
          </a:p>
          <a:p>
            <a:r>
              <a:rPr lang="fr-CH" dirty="0"/>
              <a:t>To </a:t>
            </a:r>
            <a:r>
              <a:rPr lang="fr-CH" dirty="0" err="1"/>
              <a:t>guaranty</a:t>
            </a:r>
            <a:r>
              <a:rPr lang="fr-CH" dirty="0"/>
              <a:t> oscillations, the </a:t>
            </a:r>
            <a:r>
              <a:rPr lang="fr-CH" dirty="0" err="1"/>
              <a:t>equivalent</a:t>
            </a:r>
            <a:r>
              <a:rPr lang="fr-CH" dirty="0"/>
              <a:t> capacitance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satisfy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552" y="1975577"/>
                <a:ext cx="5670376" cy="661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𝑔𝑚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75577"/>
                <a:ext cx="5670376" cy="6613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8124" y="2588255"/>
                <a:ext cx="6552728" cy="696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𝑔𝑚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𝑔𝑚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24" y="2588255"/>
                <a:ext cx="6552728" cy="6967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1560" y="4186155"/>
                <a:ext cx="4310346" cy="899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86155"/>
                <a:ext cx="4310346" cy="8990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65826" y="4149080"/>
                <a:ext cx="361823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𝑅𝑀𝐴𝑋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26" y="4149080"/>
                <a:ext cx="3618234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16960" y="43467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@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3568" y="5448665"/>
                <a:ext cx="2914644" cy="883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8665"/>
                <a:ext cx="2914644" cy="8834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18711" y="561903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unloaded</a:t>
            </a:r>
            <a:r>
              <a:rPr lang="fr-CH" dirty="0"/>
              <a:t> </a:t>
            </a:r>
            <a:r>
              <a:rPr lang="fr-CH" dirty="0" err="1"/>
              <a:t>resonator</a:t>
            </a:r>
            <a:r>
              <a:rPr lang="fr-CH" dirty="0"/>
              <a:t> FOM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32040" y="3393327"/>
                <a:ext cx="4002699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𝐶𝑅𝐼𝑇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93327"/>
                <a:ext cx="4002699" cy="6674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75650" y="2099868"/>
                <a:ext cx="223285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𝐶𝑅𝐼𝑇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50" y="2099868"/>
                <a:ext cx="2232854" cy="404983"/>
              </a:xfrm>
              <a:prstGeom prst="rect">
                <a:avLst/>
              </a:prstGeom>
              <a:blipFill rotWithShape="0"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37002" y="2617494"/>
                <a:ext cx="1971502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02" y="2617494"/>
                <a:ext cx="1971502" cy="6674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/>
      <p:bldP spid="11" grpId="0"/>
      <p:bldP spid="12" grpId="0"/>
      <p:bldP spid="15" grpId="0"/>
      <p:bldP spid="18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Start-up time, time constants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err="1"/>
              <a:t>Solving</a:t>
            </a:r>
            <a:r>
              <a:rPr lang="fr-CH" dirty="0"/>
              <a:t> </a:t>
            </a:r>
            <a:r>
              <a:rPr lang="fr-CH" dirty="0" err="1"/>
              <a:t>damped</a:t>
            </a:r>
            <a:r>
              <a:rPr lang="fr-CH" dirty="0"/>
              <a:t> </a:t>
            </a:r>
            <a:r>
              <a:rPr lang="fr-CH" dirty="0" err="1"/>
              <a:t>oscillator</a:t>
            </a:r>
            <a:r>
              <a:rPr lang="fr-CH" dirty="0"/>
              <a:t> </a:t>
            </a:r>
            <a:r>
              <a:rPr lang="fr-CH" dirty="0" err="1"/>
              <a:t>differential</a:t>
            </a:r>
            <a:r>
              <a:rPr lang="fr-CH" dirty="0"/>
              <a:t> </a:t>
            </a:r>
            <a:r>
              <a:rPr lang="fr-CH" dirty="0" err="1"/>
              <a:t>equation</a:t>
            </a:r>
            <a:r>
              <a:rPr lang="fr-CH" dirty="0"/>
              <a:t> </a:t>
            </a:r>
            <a:r>
              <a:rPr lang="fr-CH" dirty="0" err="1"/>
              <a:t>yields</a:t>
            </a:r>
            <a:endParaRPr lang="fr-CH" dirty="0"/>
          </a:p>
          <a:p>
            <a:pPr marL="0" indent="0">
              <a:buNone/>
            </a:pPr>
            <a:endParaRPr lang="fr-CH" dirty="0"/>
          </a:p>
          <a:p>
            <a:r>
              <a:rPr lang="fr-CH" dirty="0" err="1"/>
              <a:t>With</a:t>
            </a:r>
            <a:r>
              <a:rPr lang="fr-CH" dirty="0"/>
              <a:t> time constant, </a:t>
            </a:r>
            <a:r>
              <a:rPr lang="fr-CH" dirty="0">
                <a:sym typeface="Symbol" panose="05050102010706020507" pitchFamily="18" charset="2"/>
              </a:rPr>
              <a:t></a:t>
            </a:r>
            <a:r>
              <a:rPr lang="fr-CH" dirty="0"/>
              <a:t>, </a:t>
            </a:r>
            <a:r>
              <a:rPr lang="fr-CH" dirty="0" err="1"/>
              <a:t>given</a:t>
            </a:r>
            <a:r>
              <a:rPr lang="fr-CH" dirty="0"/>
              <a:t> by</a:t>
            </a:r>
          </a:p>
          <a:p>
            <a:endParaRPr lang="fr-CH" sz="2400" dirty="0"/>
          </a:p>
          <a:p>
            <a:r>
              <a:rPr lang="fr-CH" dirty="0"/>
              <a:t>3 cases to </a:t>
            </a:r>
            <a:r>
              <a:rPr lang="fr-CH" dirty="0" err="1"/>
              <a:t>consider</a:t>
            </a:r>
            <a:r>
              <a:rPr lang="fr-CH" dirty="0"/>
              <a:t>:</a:t>
            </a:r>
          </a:p>
          <a:p>
            <a:pPr marL="0" indent="0">
              <a:buNone/>
            </a:pPr>
            <a:r>
              <a:rPr lang="fr-CH" dirty="0"/>
              <a:t> </a:t>
            </a:r>
            <a:r>
              <a:rPr lang="fr-CH" b="1" u="sng" dirty="0"/>
              <a:t>Start-up</a:t>
            </a:r>
            <a:r>
              <a:rPr lang="fr-CH" dirty="0"/>
              <a:t>		               </a:t>
            </a:r>
            <a:r>
              <a:rPr lang="fr-CH" b="1" u="sng" dirty="0" err="1"/>
              <a:t>Steady</a:t>
            </a:r>
            <a:r>
              <a:rPr lang="fr-CH" b="1" u="sng" dirty="0"/>
              <a:t>-State</a:t>
            </a:r>
            <a:r>
              <a:rPr lang="fr-CH" dirty="0"/>
              <a:t>		 </a:t>
            </a:r>
            <a:r>
              <a:rPr lang="fr-CH" b="1" u="sng" dirty="0"/>
              <a:t>Self </a:t>
            </a:r>
            <a:r>
              <a:rPr lang="fr-CH" b="1" u="sng" dirty="0" err="1"/>
              <a:t>damping</a:t>
            </a:r>
            <a:r>
              <a:rPr lang="fr-CH" b="1" u="sng" dirty="0"/>
              <a:t> (IC off)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1600" y="1916832"/>
                <a:ext cx="2843279" cy="49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16832"/>
                <a:ext cx="2843279" cy="491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1600" y="2841147"/>
                <a:ext cx="1512658" cy="65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41147"/>
                <a:ext cx="1512658" cy="659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1840" y="4931876"/>
                <a:ext cx="239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931876"/>
                <a:ext cx="239456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62553" y="4509120"/>
                <a:ext cx="23638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53" y="4509120"/>
                <a:ext cx="236385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84168" y="4365104"/>
                <a:ext cx="201747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65104"/>
                <a:ext cx="2017475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56176" y="5590981"/>
            <a:ext cx="2726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Amplitude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attenuated</a:t>
            </a:r>
            <a:r>
              <a:rPr lang="fr-CH" dirty="0"/>
              <a:t> </a:t>
            </a:r>
          </a:p>
          <a:p>
            <a:r>
              <a:rPr lang="fr-CH" dirty="0"/>
              <a:t>by ‘e’ </a:t>
            </a:r>
            <a:r>
              <a:rPr lang="fr-CH" dirty="0" err="1"/>
              <a:t>every</a:t>
            </a:r>
            <a:r>
              <a:rPr lang="fr-CH" dirty="0"/>
              <a:t> </a:t>
            </a:r>
            <a:r>
              <a:rPr lang="fr-CH" dirty="0">
                <a:sym typeface="Symbol" panose="05050102010706020507" pitchFamily="18" charset="2"/>
              </a:rPr>
              <a:t>Q/ </a:t>
            </a:r>
            <a:r>
              <a:rPr lang="fr-CH" dirty="0" err="1">
                <a:sym typeface="Symbol" panose="05050102010706020507" pitchFamily="18" charset="2"/>
              </a:rPr>
              <a:t>periods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4106" y="4509120"/>
                <a:ext cx="1331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6" y="4509120"/>
                <a:ext cx="133139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95031" y="5569669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Non-</a:t>
            </a:r>
            <a:r>
              <a:rPr lang="fr-CH" dirty="0" err="1"/>
              <a:t>linearity</a:t>
            </a:r>
            <a:r>
              <a:rPr lang="fr-CH" dirty="0"/>
              <a:t> of circuit</a:t>
            </a:r>
          </a:p>
          <a:p>
            <a:r>
              <a:rPr lang="fr-CH" dirty="0"/>
              <a:t>must </a:t>
            </a:r>
            <a:r>
              <a:rPr lang="fr-CH" dirty="0" err="1"/>
              <a:t>ensure</a:t>
            </a:r>
            <a:r>
              <a:rPr lang="fr-CH" dirty="0"/>
              <a:t> R</a:t>
            </a:r>
            <a:r>
              <a:rPr lang="fr-CH" baseline="-25000" dirty="0"/>
              <a:t>C </a:t>
            </a:r>
            <a:r>
              <a:rPr lang="fr-CH" dirty="0"/>
              <a:t>= -</a:t>
            </a:r>
            <a:r>
              <a:rPr lang="fr-CH" dirty="0" err="1"/>
              <a:t>R</a:t>
            </a:r>
            <a:r>
              <a:rPr lang="fr-CH" baseline="-25000" dirty="0" err="1"/>
              <a:t>m</a:t>
            </a:r>
            <a:endParaRPr lang="fr-CH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171" y="5569669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Exponential</a:t>
            </a:r>
            <a:r>
              <a:rPr lang="fr-CH" dirty="0"/>
              <a:t> </a:t>
            </a:r>
            <a:r>
              <a:rPr lang="fr-CH" dirty="0" err="1"/>
              <a:t>grow</a:t>
            </a:r>
            <a:endParaRPr lang="fr-CH" dirty="0"/>
          </a:p>
          <a:p>
            <a:r>
              <a:rPr lang="fr-CH" dirty="0" err="1"/>
              <a:t>starting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8711" y="4723210"/>
                <a:ext cx="2260747" cy="581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CH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fr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CH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1" y="4723210"/>
                <a:ext cx="2260747" cy="5813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84168" y="4863911"/>
                <a:ext cx="2266005" cy="547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CH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fr-CH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863911"/>
                <a:ext cx="2266005" cy="5475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6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Start-up time </a:t>
            </a:r>
            <a:r>
              <a:rPr lang="fr-CH" dirty="0" err="1"/>
              <a:t>calculation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The RMS noise in the </a:t>
            </a:r>
            <a:r>
              <a:rPr lang="fr-CH" dirty="0" err="1"/>
              <a:t>resonator</a:t>
            </a:r>
            <a:r>
              <a:rPr lang="fr-CH" dirty="0"/>
              <a:t>  </a:t>
            </a:r>
            <a:r>
              <a:rPr lang="fr-CH" dirty="0" err="1"/>
              <a:t>when</a:t>
            </a:r>
            <a:r>
              <a:rPr lang="fr-CH" dirty="0"/>
              <a:t> the circuit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turned</a:t>
            </a:r>
            <a:r>
              <a:rPr lang="fr-CH" dirty="0"/>
              <a:t> on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by</a:t>
            </a:r>
          </a:p>
          <a:p>
            <a:endParaRPr lang="fr-CH" dirty="0"/>
          </a:p>
          <a:p>
            <a:endParaRPr lang="fr-CH" sz="2400" dirty="0"/>
          </a:p>
          <a:p>
            <a:r>
              <a:rPr lang="fr-CH" dirty="0"/>
              <a:t>The </a:t>
            </a:r>
            <a:r>
              <a:rPr lang="fr-CH" dirty="0" err="1"/>
              <a:t>growth</a:t>
            </a:r>
            <a:r>
              <a:rPr lang="fr-CH" dirty="0"/>
              <a:t> of oscillation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by</a:t>
            </a:r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  <a:p>
            <a:r>
              <a:rPr lang="fr-CH" dirty="0" err="1"/>
              <a:t>Neglecting</a:t>
            </a:r>
            <a:r>
              <a:rPr lang="fr-CH" dirty="0"/>
              <a:t> the </a:t>
            </a:r>
            <a:r>
              <a:rPr lang="fr-CH" dirty="0" err="1"/>
              <a:t>dependency</a:t>
            </a:r>
            <a:r>
              <a:rPr lang="fr-CH" dirty="0"/>
              <a:t> of R</a:t>
            </a:r>
            <a:r>
              <a:rPr lang="fr-CH" baseline="-25000" dirty="0"/>
              <a:t>C</a:t>
            </a:r>
            <a:r>
              <a:rPr lang="fr-CH" dirty="0"/>
              <a:t> on A, one </a:t>
            </a:r>
            <a:r>
              <a:rPr lang="fr-CH" dirty="0" err="1"/>
              <a:t>gets</a:t>
            </a:r>
            <a:r>
              <a:rPr lang="fr-CH" dirty="0"/>
              <a:t> as an </a:t>
            </a:r>
            <a:r>
              <a:rPr lang="fr-CH" dirty="0" err="1"/>
              <a:t>approximate</a:t>
            </a:r>
            <a:r>
              <a:rPr lang="fr-CH" dirty="0"/>
              <a:t> start-up time </a:t>
            </a:r>
            <a:r>
              <a:rPr lang="fr-CH" dirty="0" err="1"/>
              <a:t>until</a:t>
            </a:r>
            <a:r>
              <a:rPr lang="fr-CH" dirty="0"/>
              <a:t> an amplitude A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attained</a:t>
            </a:r>
            <a:endParaRPr lang="fr-CH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Startup duration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typically</a:t>
            </a:r>
            <a:r>
              <a:rPr lang="fr-CH" dirty="0"/>
              <a:t> about 15·</a:t>
            </a:r>
            <a:r>
              <a:rPr lang="fr-CH" dirty="0">
                <a:sym typeface="Symbol" panose="05050102010706020507" pitchFamily="18" charset="2"/>
              </a:rPr>
              <a:t> </a:t>
            </a:r>
            <a:r>
              <a:rPr lang="fr-CH" dirty="0" err="1">
                <a:sym typeface="Symbol" panose="05050102010706020507" pitchFamily="18" charset="2"/>
              </a:rPr>
              <a:t>so</a:t>
            </a:r>
            <a:r>
              <a:rPr lang="fr-CH" dirty="0">
                <a:sym typeface="Symbol" panose="05050102010706020507" pitchFamily="18" charset="2"/>
              </a:rPr>
              <a:t> as to </a:t>
            </a:r>
            <a:r>
              <a:rPr lang="fr-CH" dirty="0" err="1">
                <a:sym typeface="Symbol" panose="05050102010706020507" pitchFamily="18" charset="2"/>
              </a:rPr>
              <a:t>reach</a:t>
            </a:r>
            <a:r>
              <a:rPr lang="fr-CH" dirty="0">
                <a:sym typeface="Symbol" panose="05050102010706020507" pitchFamily="18" charset="2"/>
              </a:rPr>
              <a:t> ~150mV</a:t>
            </a:r>
            <a:endParaRPr lang="fr-CH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31640" y="3644065"/>
                <a:ext cx="2376869" cy="531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44065"/>
                <a:ext cx="2376869" cy="5316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4" y="5080197"/>
                <a:ext cx="5412379" cy="941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𝑆𝑇𝐴𝑅𝑇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≅−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80197"/>
                <a:ext cx="5412379" cy="941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29514" y="3628042"/>
                <a:ext cx="120545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14" y="3628042"/>
                <a:ext cx="1205458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82758" y="3729890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+mn-lt"/>
              </a:rPr>
              <a:t>at a rate 		          </a:t>
            </a:r>
            <a:r>
              <a:rPr lang="fr-CH" dirty="0" err="1">
                <a:latin typeface="+mn-lt"/>
              </a:rPr>
              <a:t>with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31640" y="1899024"/>
                <a:ext cx="6552728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𝑅𝑀𝑆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4∙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CH">
                                              <a:latin typeface="Cambria Math" panose="02040503050406030204" pitchFamily="18" charset="0"/>
                                            </a:rPr>
                                            <m:t>j</m:t>
                                          </m:r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r>
                                            <a:rPr lang="fr-CH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CH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  <m:r>
                                                <a:rPr lang="fr-CH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CH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den>
                                          </m:f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b>
                                          </m:s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′−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CH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99024"/>
                <a:ext cx="6552728" cy="1169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76256" y="3631728"/>
                <a:ext cx="1530162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31728"/>
                <a:ext cx="1530162" cy="659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Amplitude limitation via transconductance non-</a:t>
            </a:r>
            <a:r>
              <a:rPr lang="fr-CH" dirty="0" err="1"/>
              <a:t>linearity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err="1"/>
              <a:t>Motional</a:t>
            </a:r>
            <a:r>
              <a:rPr lang="fr-CH" dirty="0"/>
              <a:t> </a:t>
            </a:r>
            <a:r>
              <a:rPr lang="fr-CH" dirty="0" err="1"/>
              <a:t>branch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to a high-Q </a:t>
            </a:r>
            <a:r>
              <a:rPr lang="fr-CH" dirty="0" err="1"/>
              <a:t>bandpass</a:t>
            </a:r>
            <a:r>
              <a:rPr lang="fr-CH" dirty="0"/>
              <a:t> </a:t>
            </a:r>
            <a:r>
              <a:rPr lang="fr-CH" dirty="0" err="1"/>
              <a:t>resonator</a:t>
            </a:r>
            <a:endParaRPr lang="fr-CH" dirty="0"/>
          </a:p>
          <a:p>
            <a:pPr lvl="1"/>
            <a:r>
              <a:rPr lang="fr-CH" dirty="0" err="1"/>
              <a:t>Electrical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flowing</a:t>
            </a:r>
            <a:r>
              <a:rPr lang="fr-CH" dirty="0"/>
              <a:t> </a:t>
            </a:r>
            <a:r>
              <a:rPr lang="fr-CH" dirty="0" err="1"/>
              <a:t>through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hence</a:t>
            </a:r>
            <a:r>
              <a:rPr lang="fr-CH" dirty="0"/>
              <a:t> </a:t>
            </a:r>
            <a:r>
              <a:rPr lang="fr-CH" dirty="0" err="1"/>
              <a:t>mostly</a:t>
            </a:r>
            <a:r>
              <a:rPr lang="fr-CH" dirty="0"/>
              <a:t> at </a:t>
            </a:r>
            <a:r>
              <a:rPr lang="fr-CH" dirty="0" err="1"/>
              <a:t>fundamental</a:t>
            </a:r>
            <a:r>
              <a:rPr lang="fr-CH" dirty="0"/>
              <a:t> </a:t>
            </a:r>
            <a:r>
              <a:rPr lang="fr-CH" dirty="0" err="1"/>
              <a:t>frequency</a:t>
            </a:r>
            <a:endParaRPr lang="fr-CH" dirty="0"/>
          </a:p>
          <a:p>
            <a:pPr lvl="1"/>
            <a:r>
              <a:rPr lang="fr-CH" dirty="0"/>
              <a:t> The </a:t>
            </a:r>
            <a:r>
              <a:rPr lang="fr-CH" dirty="0" err="1"/>
              <a:t>gate</a:t>
            </a:r>
            <a:r>
              <a:rPr lang="fr-CH" dirty="0"/>
              <a:t> voltage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then</a:t>
            </a:r>
            <a:r>
              <a:rPr lang="fr-CH" dirty="0"/>
              <a:t> </a:t>
            </a:r>
            <a:r>
              <a:rPr lang="fr-CH" dirty="0" err="1"/>
              <a:t>mostly</a:t>
            </a:r>
            <a:r>
              <a:rPr lang="fr-CH" dirty="0"/>
              <a:t> </a:t>
            </a:r>
            <a:r>
              <a:rPr lang="fr-CH" dirty="0" err="1"/>
              <a:t>sinusoidal</a:t>
            </a:r>
            <a:endParaRPr lang="fr-CH" dirty="0"/>
          </a:p>
          <a:p>
            <a:r>
              <a:rPr lang="fr-CH" dirty="0" err="1"/>
              <a:t>Since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flows</a:t>
            </a:r>
            <a:r>
              <a:rPr lang="fr-CH" dirty="0"/>
              <a:t> </a:t>
            </a:r>
            <a:r>
              <a:rPr lang="fr-CH" dirty="0" err="1"/>
              <a:t>through</a:t>
            </a:r>
            <a:r>
              <a:rPr lang="fr-CH" dirty="0"/>
              <a:t> Z</a:t>
            </a:r>
            <a:r>
              <a:rPr lang="fr-CH" baseline="-25000" dirty="0"/>
              <a:t>C</a:t>
            </a:r>
            <a:r>
              <a:rPr lang="fr-CH" dirty="0"/>
              <a:t>, the large signal circuit </a:t>
            </a:r>
            <a:r>
              <a:rPr lang="fr-CH" dirty="0" err="1"/>
              <a:t>impedance</a:t>
            </a:r>
            <a:r>
              <a:rPr lang="fr-CH" dirty="0"/>
              <a:t>, Z</a:t>
            </a:r>
            <a:r>
              <a:rPr lang="fr-CH" baseline="-25000" dirty="0"/>
              <a:t>C,LS</a:t>
            </a:r>
            <a:r>
              <a:rPr lang="fr-CH" dirty="0"/>
              <a:t>               </a:t>
            </a:r>
            <a:r>
              <a:rPr lang="fr-CH" dirty="0" err="1"/>
              <a:t>is</a:t>
            </a:r>
            <a:r>
              <a:rPr lang="fr-CH" dirty="0"/>
              <a:t> the ratio of the </a:t>
            </a:r>
            <a:r>
              <a:rPr lang="fr-CH" dirty="0" err="1"/>
              <a:t>fundamental</a:t>
            </a:r>
            <a:r>
              <a:rPr lang="fr-CH" dirty="0"/>
              <a:t> voltage, V</a:t>
            </a:r>
            <a:r>
              <a:rPr lang="fr-CH" baseline="-25000" dirty="0"/>
              <a:t>1</a:t>
            </a:r>
            <a:r>
              <a:rPr lang="fr-CH" baseline="-25000" dirty="0">
                <a:sym typeface="Symbol" panose="05050102010706020507" pitchFamily="18" charset="2"/>
              </a:rPr>
              <a:t></a:t>
            </a:r>
            <a:r>
              <a:rPr lang="fr-CH" baseline="-25000" dirty="0"/>
              <a:t> </a:t>
            </a:r>
            <a:r>
              <a:rPr lang="fr-CH" dirty="0" err="1"/>
              <a:t>divided</a:t>
            </a:r>
            <a:r>
              <a:rPr lang="fr-CH" dirty="0"/>
              <a:t> by the </a:t>
            </a:r>
            <a:r>
              <a:rPr lang="fr-CH" dirty="0" err="1"/>
              <a:t>motional</a:t>
            </a:r>
            <a:r>
              <a:rPr lang="fr-CH" dirty="0"/>
              <a:t> </a:t>
            </a:r>
            <a:r>
              <a:rPr lang="fr-CH" dirty="0" err="1"/>
              <a:t>current</a:t>
            </a:r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As Z</a:t>
            </a:r>
            <a:r>
              <a:rPr lang="fr-CH" baseline="-25000" dirty="0"/>
              <a:t>C</a:t>
            </a:r>
            <a:r>
              <a:rPr lang="fr-CH" dirty="0"/>
              <a:t> </a:t>
            </a:r>
            <a:r>
              <a:rPr lang="fr-CH" dirty="0" err="1"/>
              <a:t>depends</a:t>
            </a:r>
            <a:r>
              <a:rPr lang="fr-CH" dirty="0"/>
              <a:t> on </a:t>
            </a:r>
            <a:r>
              <a:rPr lang="fr-CH" dirty="0" err="1"/>
              <a:t>g</a:t>
            </a:r>
            <a:r>
              <a:rPr lang="fr-CH" baseline="-25000" dirty="0" err="1"/>
              <a:t>m</a:t>
            </a:r>
            <a:r>
              <a:rPr lang="fr-CH" dirty="0"/>
              <a:t>, non-</a:t>
            </a:r>
            <a:r>
              <a:rPr lang="fr-CH" dirty="0" err="1"/>
              <a:t>linearity</a:t>
            </a:r>
            <a:r>
              <a:rPr lang="fr-CH" dirty="0"/>
              <a:t> </a:t>
            </a:r>
            <a:r>
              <a:rPr lang="fr-CH" dirty="0" err="1"/>
              <a:t>eventually</a:t>
            </a:r>
            <a:r>
              <a:rPr lang="fr-CH" dirty="0"/>
              <a:t> leads to a gain </a:t>
            </a:r>
            <a:r>
              <a:rPr lang="fr-CH" dirty="0" err="1"/>
              <a:t>reduction</a:t>
            </a:r>
            <a:endParaRPr lang="fr-CH" dirty="0"/>
          </a:p>
          <a:p>
            <a:r>
              <a:rPr lang="fr-CH" dirty="0"/>
              <a:t>The large signal </a:t>
            </a:r>
            <a:r>
              <a:rPr lang="fr-CH" dirty="0" err="1"/>
              <a:t>characteristic</a:t>
            </a:r>
            <a:r>
              <a:rPr lang="fr-CH" dirty="0"/>
              <a:t> of the circuit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investigated</a:t>
            </a:r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1600" y="3645024"/>
                <a:ext cx="1377685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1377685" cy="6576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Biasing</a:t>
            </a:r>
            <a:r>
              <a:rPr lang="fr-CH" dirty="0"/>
              <a:t> the XO in </a:t>
            </a:r>
            <a:r>
              <a:rPr lang="fr-CH" dirty="0" err="1"/>
              <a:t>sub-threshold</a:t>
            </a:r>
            <a:r>
              <a:rPr lang="fr-CH" dirty="0"/>
              <a:t> </a:t>
            </a:r>
            <a:r>
              <a:rPr lang="fr-CH" dirty="0" err="1"/>
              <a:t>regime</a:t>
            </a:r>
            <a:r>
              <a:rPr lang="fr-CH" dirty="0"/>
              <a:t> to </a:t>
            </a:r>
            <a:r>
              <a:rPr lang="fr-CH" dirty="0" err="1"/>
              <a:t>spare</a:t>
            </a:r>
            <a:r>
              <a:rPr lang="fr-CH" dirty="0"/>
              <a:t> power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8280488" cy="4572000"/>
          </a:xfrm>
        </p:spPr>
        <p:txBody>
          <a:bodyPr/>
          <a:lstStyle/>
          <a:p>
            <a:r>
              <a:rPr lang="fr-CH" dirty="0"/>
              <a:t>To </a:t>
            </a:r>
            <a:r>
              <a:rPr lang="fr-CH" dirty="0" err="1"/>
              <a:t>ensure</a:t>
            </a:r>
            <a:r>
              <a:rPr lang="fr-CH" dirty="0"/>
              <a:t> </a:t>
            </a:r>
            <a:r>
              <a:rPr lang="fr-CH" dirty="0" err="1"/>
              <a:t>reliable</a:t>
            </a:r>
            <a:r>
              <a:rPr lang="fr-CH" dirty="0"/>
              <a:t> and </a:t>
            </a:r>
            <a:r>
              <a:rPr lang="fr-CH" dirty="0" err="1"/>
              <a:t>fast</a:t>
            </a:r>
            <a:r>
              <a:rPr lang="fr-CH" dirty="0"/>
              <a:t> start-up one </a:t>
            </a:r>
            <a:r>
              <a:rPr lang="fr-CH" dirty="0" err="1"/>
              <a:t>needs</a:t>
            </a:r>
            <a:r>
              <a:rPr lang="fr-CH" dirty="0"/>
              <a:t>  </a:t>
            </a:r>
          </a:p>
          <a:p>
            <a:r>
              <a:rPr lang="fr-CH" dirty="0"/>
              <a:t>R</a:t>
            </a:r>
            <a:r>
              <a:rPr lang="fr-CH" baseline="-25000" dirty="0"/>
              <a:t>C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non-</a:t>
            </a:r>
            <a:r>
              <a:rPr lang="fr-CH" dirty="0" err="1"/>
              <a:t>linear</a:t>
            </a:r>
            <a:r>
              <a:rPr lang="fr-CH" dirty="0"/>
              <a:t> </a:t>
            </a:r>
            <a:r>
              <a:rPr lang="fr-CH" dirty="0" err="1"/>
              <a:t>function</a:t>
            </a:r>
            <a:r>
              <a:rPr lang="fr-CH" dirty="0"/>
              <a:t> of </a:t>
            </a:r>
            <a:r>
              <a:rPr lang="fr-CH" dirty="0" err="1"/>
              <a:t>gm</a:t>
            </a:r>
            <a:r>
              <a:rPr lang="fr-CH" dirty="0"/>
              <a:t>; in </a:t>
            </a:r>
            <a:r>
              <a:rPr lang="fr-CH" dirty="0" err="1"/>
              <a:t>strong</a:t>
            </a:r>
            <a:r>
              <a:rPr lang="fr-CH" dirty="0"/>
              <a:t> inversion </a:t>
            </a:r>
            <a:r>
              <a:rPr lang="fr-CH" dirty="0" err="1"/>
              <a:t>g</a:t>
            </a:r>
            <a:r>
              <a:rPr lang="fr-CH" baseline="-25000" dirty="0" err="1"/>
              <a:t>m</a:t>
            </a:r>
            <a:r>
              <a:rPr lang="fr-CH" baseline="-25000" dirty="0"/>
              <a:t> </a:t>
            </a:r>
            <a:r>
              <a:rPr lang="fr-CH" dirty="0">
                <a:sym typeface="Symbol" panose="05050102010706020507" pitchFamily="18" charset="2"/>
              </a:rPr>
              <a:t> (I</a:t>
            </a:r>
            <a:r>
              <a:rPr lang="fr-CH" baseline="-25000" dirty="0">
                <a:sym typeface="Symbol" panose="05050102010706020507" pitchFamily="18" charset="2"/>
              </a:rPr>
              <a:t>BIAS</a:t>
            </a:r>
            <a:r>
              <a:rPr lang="fr-CH" dirty="0">
                <a:sym typeface="Symbol" panose="05050102010706020507" pitchFamily="18" charset="2"/>
              </a:rPr>
              <a:t>)</a:t>
            </a:r>
            <a:r>
              <a:rPr lang="fr-CH" baseline="30000" dirty="0">
                <a:sym typeface="Symbol" panose="05050102010706020507" pitchFamily="18" charset="2"/>
              </a:rPr>
              <a:t>0.5</a:t>
            </a:r>
          </a:p>
          <a:p>
            <a:pPr lvl="1"/>
            <a:r>
              <a:rPr lang="fr-CH" dirty="0" err="1"/>
              <a:t>would</a:t>
            </a:r>
            <a:r>
              <a:rPr lang="fr-CH" dirty="0"/>
              <a:t> </a:t>
            </a:r>
            <a:r>
              <a:rPr lang="fr-CH" dirty="0" err="1"/>
              <a:t>require</a:t>
            </a:r>
            <a:r>
              <a:rPr lang="fr-CH" dirty="0"/>
              <a:t> excessive overdrive voltage and </a:t>
            </a:r>
            <a:r>
              <a:rPr lang="fr-CH" dirty="0" err="1"/>
              <a:t>very</a:t>
            </a:r>
            <a:r>
              <a:rPr lang="fr-CH" dirty="0"/>
              <a:t> large </a:t>
            </a:r>
            <a:r>
              <a:rPr lang="fr-CH" dirty="0" err="1"/>
              <a:t>current</a:t>
            </a:r>
            <a:endParaRPr lang="fr-CH" dirty="0"/>
          </a:p>
          <a:p>
            <a:r>
              <a:rPr lang="fr-CH" dirty="0" err="1"/>
              <a:t>Bias</a:t>
            </a:r>
            <a:r>
              <a:rPr lang="fr-CH" dirty="0"/>
              <a:t> the transistor in </a:t>
            </a:r>
            <a:r>
              <a:rPr lang="fr-CH" dirty="0" err="1"/>
              <a:t>sub-threshold</a:t>
            </a:r>
            <a:r>
              <a:rPr lang="fr-CH" dirty="0"/>
              <a:t> </a:t>
            </a:r>
            <a:r>
              <a:rPr lang="fr-CH" dirty="0" err="1"/>
              <a:t>regime</a:t>
            </a:r>
            <a:r>
              <a:rPr lang="fr-CH" dirty="0"/>
              <a:t> </a:t>
            </a:r>
            <a:r>
              <a:rPr lang="fr-CH" dirty="0" err="1"/>
              <a:t>instead</a:t>
            </a:r>
            <a:r>
              <a:rPr lang="fr-CH" dirty="0"/>
              <a:t> (IC&lt;&lt;1)</a:t>
            </a:r>
          </a:p>
          <a:p>
            <a:endParaRPr lang="fr-CH" sz="2000" dirty="0"/>
          </a:p>
          <a:p>
            <a:pPr lvl="1"/>
            <a:r>
              <a:rPr lang="fr-CH" dirty="0" err="1"/>
              <a:t>where</a:t>
            </a:r>
            <a:r>
              <a:rPr lang="fr-CH" dirty="0"/>
              <a:t> the inversion coefficient, IC, </a:t>
            </a:r>
            <a:r>
              <a:rPr lang="fr-CH" dirty="0" err="1"/>
              <a:t>is</a:t>
            </a:r>
            <a:r>
              <a:rPr lang="fr-CH" dirty="0"/>
              <a:t> the drain over </a:t>
            </a:r>
            <a:r>
              <a:rPr lang="fr-CH" dirty="0" err="1"/>
              <a:t>specific</a:t>
            </a:r>
            <a:r>
              <a:rPr lang="fr-CH" dirty="0"/>
              <a:t> </a:t>
            </a:r>
            <a:r>
              <a:rPr lang="fr-CH" dirty="0" err="1"/>
              <a:t>current</a:t>
            </a:r>
            <a:endParaRPr lang="fr-CH" dirty="0"/>
          </a:p>
          <a:p>
            <a:pPr lvl="1"/>
            <a:r>
              <a:rPr lang="fr-CH" dirty="0" err="1"/>
              <a:t>g</a:t>
            </a:r>
            <a:r>
              <a:rPr lang="fr-CH" baseline="-25000" dirty="0" err="1"/>
              <a:t>m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by		         </a:t>
            </a:r>
            <a:r>
              <a:rPr lang="fr-CH" dirty="0" err="1"/>
              <a:t>with</a:t>
            </a:r>
            <a:endParaRPr lang="fr-CH" dirty="0"/>
          </a:p>
          <a:p>
            <a:r>
              <a:rPr lang="fr-CH" dirty="0" err="1"/>
              <a:t>With</a:t>
            </a:r>
            <a:r>
              <a:rPr lang="fr-CH" dirty="0"/>
              <a:t> an oscillation amplitude A, the transistor drain </a:t>
            </a:r>
            <a:r>
              <a:rPr lang="fr-CH" dirty="0" err="1"/>
              <a:t>current</a:t>
            </a:r>
            <a:r>
              <a:rPr lang="fr-CH" dirty="0"/>
              <a:t> and </a:t>
            </a:r>
            <a:r>
              <a:rPr lang="fr-CH" dirty="0" err="1"/>
              <a:t>its</a:t>
            </a:r>
            <a:r>
              <a:rPr lang="fr-CH" dirty="0"/>
              <a:t> </a:t>
            </a:r>
            <a:r>
              <a:rPr lang="fr-CH" dirty="0" err="1"/>
              <a:t>mean</a:t>
            </a:r>
            <a:r>
              <a:rPr lang="fr-CH" dirty="0"/>
              <a:t> are </a:t>
            </a:r>
            <a:r>
              <a:rPr lang="fr-CH" dirty="0" err="1"/>
              <a:t>given</a:t>
            </a:r>
            <a:r>
              <a:rPr lang="fr-CH" dirty="0"/>
              <a:t> by</a:t>
            </a:r>
          </a:p>
          <a:p>
            <a:endParaRPr lang="fr-CH" sz="2800" dirty="0"/>
          </a:p>
          <a:p>
            <a:r>
              <a:rPr lang="fr-CH" dirty="0" err="1"/>
              <a:t>where</a:t>
            </a:r>
            <a:r>
              <a:rPr lang="fr-CH" dirty="0"/>
              <a:t>  		 ,                            , I</a:t>
            </a:r>
            <a:r>
              <a:rPr lang="fr-CH" baseline="-25000" dirty="0"/>
              <a:t>BO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the 0</a:t>
            </a:r>
            <a:r>
              <a:rPr lang="fr-CH" baseline="30000" dirty="0"/>
              <a:t>th</a:t>
            </a:r>
            <a:r>
              <a:rPr lang="fr-CH" dirty="0"/>
              <a:t> </a:t>
            </a:r>
            <a:r>
              <a:rPr lang="fr-CH" dirty="0" err="1"/>
              <a:t>order</a:t>
            </a:r>
            <a:r>
              <a:rPr lang="fr-CH" dirty="0"/>
              <a:t> </a:t>
            </a:r>
            <a:r>
              <a:rPr lang="fr-CH" dirty="0" err="1"/>
              <a:t>mod</a:t>
            </a:r>
            <a:r>
              <a:rPr lang="fr-CH" dirty="0"/>
              <a:t>. Bessel </a:t>
            </a:r>
            <a:r>
              <a:rPr lang="fr-CH" dirty="0" err="1"/>
              <a:t>function</a:t>
            </a:r>
            <a:r>
              <a:rPr lang="fr-CH" dirty="0"/>
              <a:t> 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5941" y="3341142"/>
                <a:ext cx="1829795" cy="530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41" y="3341142"/>
                <a:ext cx="1829795" cy="5302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4168" y="3459564"/>
                <a:ext cx="2042034" cy="38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68" y="3459564"/>
                <a:ext cx="2042034" cy="385939"/>
              </a:xfrm>
              <a:prstGeom prst="rect">
                <a:avLst/>
              </a:prstGeom>
              <a:blipFill rotWithShape="0"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39952" y="3356992"/>
                <a:ext cx="174034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𝑂𝑋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56992"/>
                <a:ext cx="1740348" cy="609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758785" y="3759037"/>
                <a:ext cx="100078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85" y="3759037"/>
                <a:ext cx="1000787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27784" y="4140947"/>
                <a:ext cx="217091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140947"/>
                <a:ext cx="2170914" cy="6562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36096" y="4132546"/>
                <a:ext cx="2615138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1+4∙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132546"/>
                <a:ext cx="2615138" cy="6646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68144" y="3307938"/>
                <a:ext cx="2923557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@ 25°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307938"/>
                <a:ext cx="2923557" cy="6595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7646" y="5182789"/>
                <a:ext cx="3516284" cy="566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46" y="5182789"/>
                <a:ext cx="3516284" cy="5664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75656" y="5661248"/>
                <a:ext cx="2113719" cy="547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661248"/>
                <a:ext cx="2113719" cy="5471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14099" y="5224594"/>
                <a:ext cx="5112096" cy="72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ℬ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99" y="5224594"/>
                <a:ext cx="5112096" cy="7246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505498" y="5802755"/>
                <a:ext cx="1570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𝐵𝐼𝐴𝑆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498" y="5802755"/>
                <a:ext cx="1570558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28842" y="1591843"/>
                <a:ext cx="1331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42" y="1591843"/>
                <a:ext cx="133139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7688"/>
            <a:ext cx="8280488" cy="719137"/>
          </a:xfrm>
        </p:spPr>
        <p:txBody>
          <a:bodyPr/>
          <a:lstStyle/>
          <a:p>
            <a:r>
              <a:rPr lang="fr-CH" dirty="0"/>
              <a:t>Evolution of the </a:t>
            </a:r>
            <a:r>
              <a:rPr lang="fr-CH" dirty="0" err="1"/>
              <a:t>gate</a:t>
            </a:r>
            <a:r>
              <a:rPr lang="fr-CH" dirty="0"/>
              <a:t> voltage as a </a:t>
            </a:r>
            <a:r>
              <a:rPr lang="fr-CH" dirty="0" err="1"/>
              <a:t>function</a:t>
            </a:r>
            <a:r>
              <a:rPr lang="fr-CH" dirty="0"/>
              <a:t> of the XO amplitude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60" y="2067658"/>
            <a:ext cx="5751560" cy="4313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50096" y="1292820"/>
                <a:ext cx="5958408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𝐵𝐼𝐴𝑆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96" y="1292820"/>
                <a:ext cx="5958408" cy="9840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620000"/>
            <a:ext cx="2951896" cy="4572000"/>
          </a:xfrm>
        </p:spPr>
        <p:txBody>
          <a:bodyPr/>
          <a:lstStyle/>
          <a:p>
            <a:r>
              <a:rPr lang="fr-CH" dirty="0" err="1"/>
              <a:t>Solving</a:t>
            </a:r>
            <a:r>
              <a:rPr lang="fr-CH" dirty="0"/>
              <a:t> for V</a:t>
            </a:r>
            <a:r>
              <a:rPr lang="fr-CH" baseline="-25000" dirty="0"/>
              <a:t>G,DC</a:t>
            </a:r>
            <a:r>
              <a:rPr lang="fr-CH" dirty="0"/>
              <a:t> </a:t>
            </a:r>
            <a:r>
              <a:rPr lang="fr-CH" dirty="0" err="1"/>
              <a:t>yields</a:t>
            </a:r>
            <a:r>
              <a:rPr lang="fr-CH" dirty="0"/>
              <a:t>:</a:t>
            </a:r>
            <a:endParaRPr lang="fr-CH" baseline="-25000" dirty="0"/>
          </a:p>
          <a:p>
            <a:r>
              <a:rPr lang="fr-CH" dirty="0"/>
              <a:t>The positive </a:t>
            </a:r>
            <a:r>
              <a:rPr lang="fr-CH" dirty="0" err="1"/>
              <a:t>peak</a:t>
            </a:r>
            <a:r>
              <a:rPr lang="fr-CH" dirty="0"/>
              <a:t> XO </a:t>
            </a:r>
            <a:r>
              <a:rPr lang="fr-CH" dirty="0" err="1"/>
              <a:t>gate</a:t>
            </a:r>
            <a:r>
              <a:rPr lang="fr-CH" dirty="0"/>
              <a:t> voltage </a:t>
            </a:r>
            <a:r>
              <a:rPr lang="fr-CH" dirty="0" err="1"/>
              <a:t>barely</a:t>
            </a:r>
            <a:r>
              <a:rPr lang="fr-CH" dirty="0"/>
              <a:t> </a:t>
            </a:r>
            <a:r>
              <a:rPr lang="fr-CH" dirty="0" err="1"/>
              <a:t>depends</a:t>
            </a:r>
            <a:r>
              <a:rPr lang="fr-CH" dirty="0"/>
              <a:t> on A</a:t>
            </a:r>
          </a:p>
          <a:p>
            <a:r>
              <a:rPr lang="fr-CH" dirty="0"/>
              <a:t>The DC voltage </a:t>
            </a:r>
            <a:r>
              <a:rPr lang="fr-CH" dirty="0" err="1"/>
              <a:t>almost</a:t>
            </a:r>
            <a:r>
              <a:rPr lang="fr-CH" dirty="0"/>
              <a:t> drop by A due to the non-</a:t>
            </a:r>
            <a:r>
              <a:rPr lang="fr-CH" dirty="0" err="1"/>
              <a:t>linear</a:t>
            </a:r>
            <a:r>
              <a:rPr lang="fr-CH" dirty="0"/>
              <a:t> MOS </a:t>
            </a:r>
            <a:r>
              <a:rPr lang="fr-CH" dirty="0" err="1"/>
              <a:t>behaviour</a:t>
            </a:r>
            <a:r>
              <a:rPr lang="fr-CH" dirty="0"/>
              <a:t> </a:t>
            </a:r>
          </a:p>
          <a:p>
            <a:r>
              <a:rPr lang="fr-CH" dirty="0"/>
              <a:t>The </a:t>
            </a:r>
            <a:r>
              <a:rPr lang="fr-CH" dirty="0" err="1"/>
              <a:t>negative</a:t>
            </a:r>
            <a:r>
              <a:rPr lang="fr-CH" dirty="0"/>
              <a:t> </a:t>
            </a:r>
            <a:r>
              <a:rPr lang="fr-CH" dirty="0" err="1"/>
              <a:t>peak</a:t>
            </a:r>
            <a:r>
              <a:rPr lang="fr-CH" dirty="0"/>
              <a:t> XO </a:t>
            </a:r>
            <a:r>
              <a:rPr lang="fr-CH" dirty="0" err="1"/>
              <a:t>gate</a:t>
            </a:r>
            <a:r>
              <a:rPr lang="fr-CH" dirty="0"/>
              <a:t> voltage </a:t>
            </a:r>
            <a:r>
              <a:rPr lang="fr-CH" dirty="0" err="1"/>
              <a:t>reaches</a:t>
            </a:r>
            <a:r>
              <a:rPr lang="fr-CH" dirty="0"/>
              <a:t> ~-2·A</a:t>
            </a:r>
          </a:p>
          <a:p>
            <a:r>
              <a:rPr lang="fr-CH" dirty="0"/>
              <a:t>May use high-V</a:t>
            </a:r>
            <a:r>
              <a:rPr lang="fr-CH" baseline="-25000" dirty="0"/>
              <a:t>T</a:t>
            </a:r>
            <a:r>
              <a:rPr lang="fr-CH" dirty="0"/>
              <a:t> </a:t>
            </a:r>
            <a:r>
              <a:rPr lang="fr-CH" dirty="0" err="1"/>
              <a:t>core</a:t>
            </a:r>
            <a:r>
              <a:rPr lang="fr-CH" dirty="0"/>
              <a:t> or </a:t>
            </a:r>
            <a:r>
              <a:rPr lang="fr-CH" dirty="0" err="1"/>
              <a:t>even</a:t>
            </a:r>
            <a:r>
              <a:rPr lang="fr-CH" dirty="0"/>
              <a:t> IO MOS transistors to </a:t>
            </a:r>
            <a:r>
              <a:rPr lang="fr-CH" dirty="0" err="1"/>
              <a:t>avoid</a:t>
            </a:r>
            <a:r>
              <a:rPr lang="fr-CH" dirty="0"/>
              <a:t> </a:t>
            </a:r>
            <a:r>
              <a:rPr lang="fr-CH" dirty="0" err="1"/>
              <a:t>reaching</a:t>
            </a:r>
            <a:r>
              <a:rPr lang="fr-CH" dirty="0"/>
              <a:t> the </a:t>
            </a:r>
            <a:r>
              <a:rPr lang="fr-CH" dirty="0" err="1"/>
              <a:t>supply</a:t>
            </a:r>
            <a:r>
              <a:rPr lang="fr-CH" dirty="0"/>
              <a:t> rail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7688"/>
            <a:ext cx="8136000" cy="719137"/>
          </a:xfrm>
        </p:spPr>
        <p:txBody>
          <a:bodyPr/>
          <a:lstStyle/>
          <a:p>
            <a:r>
              <a:rPr lang="fr-CH" dirty="0"/>
              <a:t>I(V) </a:t>
            </a:r>
            <a:r>
              <a:rPr lang="fr-CH" dirty="0" err="1"/>
              <a:t>behaviour</a:t>
            </a:r>
            <a:r>
              <a:rPr lang="fr-CH" dirty="0"/>
              <a:t> of the XO </a:t>
            </a:r>
            <a:r>
              <a:rPr lang="fr-CH" dirty="0" err="1"/>
              <a:t>operated</a:t>
            </a:r>
            <a:r>
              <a:rPr lang="fr-CH" dirty="0"/>
              <a:t> in </a:t>
            </a:r>
            <a:r>
              <a:rPr lang="fr-CH" dirty="0" err="1"/>
              <a:t>sub-threshold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2448272" cy="4572000"/>
          </a:xfrm>
        </p:spPr>
        <p:txBody>
          <a:bodyPr/>
          <a:lstStyle/>
          <a:p>
            <a:r>
              <a:rPr lang="fr-CH" dirty="0"/>
              <a:t>I at H1 </a:t>
            </a:r>
            <a:r>
              <a:rPr lang="fr-CH" dirty="0" err="1"/>
              <a:t>is</a:t>
            </a:r>
            <a:r>
              <a:rPr lang="fr-CH" dirty="0"/>
              <a:t>:</a:t>
            </a:r>
          </a:p>
          <a:p>
            <a:r>
              <a:rPr lang="fr-CH" dirty="0" err="1"/>
              <a:t>Using</a:t>
            </a:r>
            <a:endParaRPr lang="fr-CH" dirty="0"/>
          </a:p>
          <a:p>
            <a:endParaRPr lang="fr-CH" sz="2400" dirty="0"/>
          </a:p>
          <a:p>
            <a:r>
              <a:rPr lang="fr-CH" dirty="0"/>
              <a:t>And in </a:t>
            </a:r>
            <a:r>
              <a:rPr lang="fr-CH" dirty="0" err="1"/>
              <a:t>steady</a:t>
            </a:r>
            <a:r>
              <a:rPr lang="fr-CH" dirty="0"/>
              <a:t>-state</a:t>
            </a:r>
          </a:p>
          <a:p>
            <a:endParaRPr lang="fr-CH" sz="2400" dirty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The XO I(V) </a:t>
            </a:r>
            <a:r>
              <a:rPr lang="fr-CH" dirty="0" err="1"/>
              <a:t>behaviour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7544" y="2242904"/>
                <a:ext cx="142981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𝐵𝐼𝐴𝑆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42904"/>
                <a:ext cx="1429815" cy="6562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4299" y="3349043"/>
                <a:ext cx="223285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𝐶𝑅𝐼𝑇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9" y="3349043"/>
                <a:ext cx="2232854" cy="404983"/>
              </a:xfrm>
              <a:prstGeom prst="rect">
                <a:avLst/>
              </a:prstGeom>
              <a:blipFill rotWithShape="0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7544" y="3724351"/>
                <a:ext cx="2066528" cy="64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𝐶𝑅𝐼𝑇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24351"/>
                <a:ext cx="2066528" cy="6407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920663"/>
            <a:ext cx="5958839" cy="4460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79712" y="1336162"/>
                <a:ext cx="6984776" cy="72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∙2∙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ℬ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336162"/>
                <a:ext cx="6984776" cy="7246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8908" y="4941168"/>
                <a:ext cx="3362972" cy="1114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8" y="4941168"/>
                <a:ext cx="3362972" cy="11140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235358" y="1844824"/>
            <a:ext cx="3793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/>
              <a:t>I</a:t>
            </a:r>
            <a:r>
              <a:rPr lang="fr-CH" sz="1600" baseline="-25000" dirty="0"/>
              <a:t>B1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the 1</a:t>
            </a:r>
            <a:r>
              <a:rPr lang="fr-CH" sz="1600" baseline="30000" dirty="0"/>
              <a:t>st</a:t>
            </a:r>
            <a:r>
              <a:rPr lang="fr-CH" sz="1600" dirty="0"/>
              <a:t> </a:t>
            </a:r>
            <a:r>
              <a:rPr lang="fr-CH" sz="1600" dirty="0" err="1"/>
              <a:t>order</a:t>
            </a:r>
            <a:r>
              <a:rPr lang="fr-CH" sz="1600" dirty="0"/>
              <a:t> </a:t>
            </a:r>
            <a:r>
              <a:rPr lang="fr-CH" sz="1600" dirty="0" err="1"/>
              <a:t>mod</a:t>
            </a:r>
            <a:r>
              <a:rPr lang="fr-CH" sz="1600" dirty="0"/>
              <a:t>. Bessel </a:t>
            </a:r>
            <a:r>
              <a:rPr lang="fr-CH" sz="1600" dirty="0" err="1"/>
              <a:t>function</a:t>
            </a:r>
            <a:r>
              <a:rPr lang="fr-CH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27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13" grpId="0"/>
      <p:bldP spid="15" grpId="0"/>
      <p:bldP spid="10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64" y="1340768"/>
            <a:ext cx="6730196" cy="5047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88" y="547688"/>
            <a:ext cx="8136000" cy="719137"/>
          </a:xfrm>
        </p:spPr>
        <p:txBody>
          <a:bodyPr/>
          <a:lstStyle/>
          <a:p>
            <a:r>
              <a:rPr lang="fr-CH" dirty="0"/>
              <a:t> Large  signal circuit transconductance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2288" y="1628800"/>
            <a:ext cx="2798515" cy="4572000"/>
          </a:xfrm>
        </p:spPr>
        <p:txBody>
          <a:bodyPr/>
          <a:lstStyle/>
          <a:p>
            <a:r>
              <a:rPr lang="fr-CH" dirty="0"/>
              <a:t>The large signal </a:t>
            </a:r>
            <a:r>
              <a:rPr lang="fr-CH" dirty="0" err="1"/>
              <a:t>gm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:       	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As A -&gt; 0, one </a:t>
            </a:r>
            <a:r>
              <a:rPr lang="fr-CH" dirty="0" err="1"/>
              <a:t>gets</a:t>
            </a:r>
            <a:r>
              <a:rPr lang="fr-CH" dirty="0"/>
              <a:t> the </a:t>
            </a:r>
            <a:r>
              <a:rPr lang="fr-CH" dirty="0" err="1"/>
              <a:t>small</a:t>
            </a:r>
            <a:r>
              <a:rPr lang="fr-CH" dirty="0"/>
              <a:t>-signal </a:t>
            </a:r>
            <a:r>
              <a:rPr lang="fr-CH" dirty="0" err="1"/>
              <a:t>gm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979" y="1916832"/>
                <a:ext cx="1916101" cy="64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9" y="1916832"/>
                <a:ext cx="1916101" cy="640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0069" y="4645003"/>
                <a:ext cx="209403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𝐵𝐼𝐴𝑆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9" y="4645003"/>
                <a:ext cx="2094035" cy="656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6246" y="2601936"/>
                <a:ext cx="2972160" cy="1029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acc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6" y="2601936"/>
                <a:ext cx="2972160" cy="10291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94264" y="177253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</a:t>
            </a:r>
            <a:r>
              <a:rPr lang="fr-CH" baseline="-25000" dirty="0"/>
              <a:t>BIAS</a:t>
            </a:r>
            <a:r>
              <a:rPr lang="fr-CH" dirty="0"/>
              <a:t>=8*I</a:t>
            </a:r>
            <a:r>
              <a:rPr lang="fr-CH" baseline="-25000" dirty="0"/>
              <a:t>CRIT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 rot="2616423">
            <a:off x="3693434" y="3715039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</a:t>
            </a:r>
            <a:r>
              <a:rPr lang="fr-CH" baseline="-25000" dirty="0"/>
              <a:t>BIAS</a:t>
            </a:r>
            <a:r>
              <a:rPr lang="fr-CH" dirty="0"/>
              <a:t>=4*I</a:t>
            </a:r>
            <a:r>
              <a:rPr lang="fr-CH" baseline="-25000" dirty="0"/>
              <a:t>CRIT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 rot="2111868">
            <a:off x="3783119" y="459469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</a:t>
            </a:r>
            <a:r>
              <a:rPr lang="fr-CH" baseline="-25000" dirty="0"/>
              <a:t>BIAS</a:t>
            </a:r>
            <a:r>
              <a:rPr lang="fr-CH" dirty="0"/>
              <a:t>=2*I</a:t>
            </a:r>
            <a:r>
              <a:rPr lang="fr-CH" baseline="-25000" dirty="0"/>
              <a:t>CRIT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2439" y="547604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</a:t>
            </a:r>
            <a:r>
              <a:rPr lang="fr-CH" baseline="-25000" dirty="0"/>
              <a:t>BIAS</a:t>
            </a:r>
            <a:r>
              <a:rPr lang="fr-CH" dirty="0"/>
              <a:t>=I</a:t>
            </a:r>
            <a:r>
              <a:rPr lang="fr-CH" baseline="-25000" dirty="0"/>
              <a:t>CRIT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3972123" y="1349280"/>
            <a:ext cx="4910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Non-</a:t>
            </a:r>
            <a:r>
              <a:rPr lang="fr-CH" dirty="0" err="1"/>
              <a:t>linear</a:t>
            </a:r>
            <a:r>
              <a:rPr lang="fr-CH" dirty="0"/>
              <a:t> conductance for </a:t>
            </a:r>
            <a:r>
              <a:rPr lang="fr-CH" dirty="0" err="1"/>
              <a:t>diff</a:t>
            </a:r>
            <a:r>
              <a:rPr lang="fr-CH" dirty="0"/>
              <a:t>. </a:t>
            </a:r>
            <a:r>
              <a:rPr lang="fr-CH" dirty="0" err="1"/>
              <a:t>gm</a:t>
            </a:r>
            <a:r>
              <a:rPr lang="fr-CH" dirty="0"/>
              <a:t>/</a:t>
            </a:r>
            <a:r>
              <a:rPr lang="fr-CH" dirty="0" err="1"/>
              <a:t>gcrit</a:t>
            </a:r>
            <a:r>
              <a:rPr lang="fr-CH" dirty="0"/>
              <a:t> ratios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74584" y="4486710"/>
                <a:ext cx="2066528" cy="64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𝐶𝑅𝐼𝑇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584" y="4486710"/>
                <a:ext cx="2066528" cy="6407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570971" y="44289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---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8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Simulated</a:t>
            </a:r>
            <a:r>
              <a:rPr lang="fr-CH" dirty="0"/>
              <a:t> Z</a:t>
            </a:r>
            <a:r>
              <a:rPr lang="fr-CH" baseline="-25000" dirty="0"/>
              <a:t>C</a:t>
            </a:r>
            <a:r>
              <a:rPr lang="fr-CH" dirty="0"/>
              <a:t> locus for </a:t>
            </a:r>
            <a:r>
              <a:rPr lang="fr-CH" dirty="0" err="1"/>
              <a:t>different</a:t>
            </a:r>
            <a:r>
              <a:rPr lang="fr-CH" dirty="0"/>
              <a:t> </a:t>
            </a:r>
            <a:r>
              <a:rPr lang="fr-CH" dirty="0" err="1"/>
              <a:t>load</a:t>
            </a:r>
            <a:r>
              <a:rPr lang="fr-CH" dirty="0"/>
              <a:t> capacitance values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632"/>
            <a:ext cx="7561099" cy="50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14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Simplified</a:t>
            </a:r>
            <a:r>
              <a:rPr lang="fr-CH" dirty="0"/>
              <a:t> XO circuit </a:t>
            </a:r>
            <a:r>
              <a:rPr lang="fr-CH" dirty="0" err="1"/>
              <a:t>including</a:t>
            </a:r>
            <a:r>
              <a:rPr lang="fr-CH" dirty="0"/>
              <a:t> an AGC </a:t>
            </a:r>
            <a:r>
              <a:rPr lang="fr-CH" dirty="0" err="1"/>
              <a:t>loop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8629563" cy="4572000"/>
          </a:xfrm>
        </p:spPr>
        <p:txBody>
          <a:bodyPr/>
          <a:lstStyle/>
          <a:p>
            <a:r>
              <a:rPr lang="fr-CH" dirty="0"/>
              <a:t>PTAT </a:t>
            </a:r>
            <a:r>
              <a:rPr lang="fr-CH" dirty="0" err="1"/>
              <a:t>biasing</a:t>
            </a:r>
            <a:r>
              <a:rPr lang="fr-CH" dirty="0"/>
              <a:t> circuit </a:t>
            </a:r>
            <a:r>
              <a:rPr lang="fr-CH" dirty="0" err="1"/>
              <a:t>defines</a:t>
            </a:r>
            <a:r>
              <a:rPr lang="fr-CH" dirty="0"/>
              <a:t> start-up </a:t>
            </a:r>
            <a:r>
              <a:rPr lang="fr-CH" dirty="0" err="1"/>
              <a:t>current</a:t>
            </a:r>
            <a:r>
              <a:rPr lang="fr-CH" dirty="0"/>
              <a:t> I</a:t>
            </a:r>
            <a:r>
              <a:rPr lang="fr-CH" baseline="-25000" dirty="0"/>
              <a:t>M4</a:t>
            </a:r>
            <a:r>
              <a:rPr lang="fr-CH" dirty="0"/>
              <a:t>=L·U</a:t>
            </a:r>
            <a:r>
              <a:rPr lang="fr-CH" baseline="-25000" dirty="0"/>
              <a:t>T</a:t>
            </a:r>
            <a:r>
              <a:rPr lang="fr-CH" dirty="0"/>
              <a:t>/R</a:t>
            </a:r>
            <a:r>
              <a:rPr lang="fr-CH" baseline="-25000" dirty="0"/>
              <a:t>1</a:t>
            </a:r>
            <a:r>
              <a:rPr lang="fr-CH" dirty="0"/>
              <a:t>·ln(K·L)  </a:t>
            </a:r>
            <a:r>
              <a:rPr lang="fr-CH" dirty="0" err="1"/>
              <a:t>with</a:t>
            </a:r>
            <a:r>
              <a:rPr lang="fr-CH" dirty="0"/>
              <a:t> L, M </a:t>
            </a:r>
            <a:r>
              <a:rPr lang="fr-CH" dirty="0" err="1"/>
              <a:t>mirror</a:t>
            </a:r>
            <a:r>
              <a:rPr lang="fr-CH" dirty="0"/>
              <a:t> ratios</a:t>
            </a:r>
          </a:p>
          <a:p>
            <a:r>
              <a:rPr lang="fr-CH" dirty="0"/>
              <a:t>Non-</a:t>
            </a:r>
            <a:r>
              <a:rPr lang="fr-CH" dirty="0" err="1"/>
              <a:t>linearity</a:t>
            </a:r>
            <a:r>
              <a:rPr lang="fr-CH" dirty="0"/>
              <a:t> </a:t>
            </a:r>
            <a:r>
              <a:rPr lang="fr-CH" dirty="0" err="1"/>
              <a:t>induced</a:t>
            </a:r>
            <a:r>
              <a:rPr lang="fr-CH" dirty="0"/>
              <a:t> VG drop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sensed</a:t>
            </a:r>
            <a:r>
              <a:rPr lang="fr-CH" dirty="0"/>
              <a:t> by M</a:t>
            </a:r>
            <a:r>
              <a:rPr lang="fr-CH" baseline="-25000" dirty="0"/>
              <a:t>2</a:t>
            </a:r>
            <a:r>
              <a:rPr lang="fr-CH" dirty="0"/>
              <a:t> via R</a:t>
            </a:r>
            <a:r>
              <a:rPr lang="fr-CH" baseline="-25000" dirty="0"/>
              <a:t>2</a:t>
            </a:r>
            <a:r>
              <a:rPr lang="fr-CH" dirty="0"/>
              <a:t>C</a:t>
            </a:r>
            <a:r>
              <a:rPr lang="fr-CH" baseline="-25000" dirty="0"/>
              <a:t>3</a:t>
            </a:r>
            <a:r>
              <a:rPr lang="fr-CH" dirty="0"/>
              <a:t> LPF, </a:t>
            </a:r>
            <a:r>
              <a:rPr lang="fr-CH" dirty="0" err="1"/>
              <a:t>hence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 </a:t>
            </a:r>
            <a:r>
              <a:rPr lang="fr-CH" sz="2400" dirty="0"/>
              <a:t> </a:t>
            </a:r>
            <a:r>
              <a:rPr lang="fr-CH" sz="3200" dirty="0"/>
              <a:t> </a:t>
            </a:r>
            <a:endParaRPr lang="fr-CH" dirty="0"/>
          </a:p>
          <a:p>
            <a:r>
              <a:rPr lang="fr-CH" dirty="0" err="1"/>
              <a:t>Biasing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reduced</a:t>
            </a:r>
            <a:r>
              <a:rPr lang="fr-CH" dirty="0"/>
              <a:t> </a:t>
            </a:r>
            <a:r>
              <a:rPr lang="fr-CH" dirty="0" err="1"/>
              <a:t>until</a:t>
            </a:r>
            <a:r>
              <a:rPr lang="fr-CH" dirty="0"/>
              <a:t>						   </a:t>
            </a:r>
            <a:r>
              <a:rPr lang="fr-CH" dirty="0">
                <a:sym typeface="Symbol" panose="05050102010706020507" pitchFamily="18" charset="2"/>
              </a:rPr>
              <a:t></a:t>
            </a:r>
            <a:r>
              <a:rPr lang="fr-CH" dirty="0"/>
              <a:t>(Z</a:t>
            </a:r>
            <a:r>
              <a:rPr lang="fr-CH" baseline="-25000" dirty="0"/>
              <a:t>C</a:t>
            </a:r>
            <a:r>
              <a:rPr lang="fr-CH" dirty="0"/>
              <a:t>)=-</a:t>
            </a:r>
            <a:r>
              <a:rPr lang="fr-CH" dirty="0" err="1"/>
              <a:t>R</a:t>
            </a:r>
            <a:r>
              <a:rPr lang="fr-CH" baseline="-25000" dirty="0" err="1"/>
              <a:t>m</a:t>
            </a:r>
            <a:endParaRPr lang="fr-CH" baseline="-25000" dirty="0"/>
          </a:p>
          <a:p>
            <a:r>
              <a:rPr lang="fr-CH" dirty="0" err="1"/>
              <a:t>Gate</a:t>
            </a:r>
            <a:r>
              <a:rPr lang="fr-CH" dirty="0"/>
              <a:t> </a:t>
            </a:r>
            <a:r>
              <a:rPr lang="fr-CH" dirty="0" err="1"/>
              <a:t>biasing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MOS or R</a:t>
            </a:r>
          </a:p>
          <a:p>
            <a:r>
              <a:rPr lang="fr-CH" dirty="0" err="1"/>
              <a:t>Coupling</a:t>
            </a:r>
            <a:r>
              <a:rPr lang="fr-CH" dirty="0"/>
              <a:t> on </a:t>
            </a:r>
            <a:r>
              <a:rPr lang="fr-CH" dirty="0" err="1"/>
              <a:t>gate</a:t>
            </a:r>
            <a:r>
              <a:rPr lang="fr-CH" dirty="0"/>
              <a:t> </a:t>
            </a:r>
            <a:r>
              <a:rPr lang="fr-CH" dirty="0" err="1"/>
              <a:t>may</a:t>
            </a:r>
            <a:r>
              <a:rPr lang="fr-CH" dirty="0"/>
              <a:t> lead to large 					                drain </a:t>
            </a:r>
            <a:r>
              <a:rPr lang="fr-CH" dirty="0" err="1"/>
              <a:t>ringing</a:t>
            </a:r>
            <a:r>
              <a:rPr lang="fr-CH" dirty="0"/>
              <a:t> (</a:t>
            </a:r>
            <a:r>
              <a:rPr lang="fr-CH" dirty="0" err="1"/>
              <a:t>severe</a:t>
            </a:r>
            <a:r>
              <a:rPr lang="fr-CH" dirty="0"/>
              <a:t> at 32kHz)</a:t>
            </a:r>
          </a:p>
          <a:p>
            <a:pPr lvl="1"/>
            <a:r>
              <a:rPr lang="fr-CH" dirty="0" err="1"/>
              <a:t>Avoid</a:t>
            </a:r>
            <a:r>
              <a:rPr lang="fr-CH" dirty="0"/>
              <a:t> </a:t>
            </a:r>
            <a:r>
              <a:rPr lang="fr-CH" dirty="0" err="1"/>
              <a:t>diff</a:t>
            </a:r>
            <a:r>
              <a:rPr lang="fr-CH" dirty="0"/>
              <a:t> amplifier</a:t>
            </a:r>
          </a:p>
          <a:p>
            <a:r>
              <a:rPr lang="fr-CH" dirty="0"/>
              <a:t>Power </a:t>
            </a:r>
            <a:r>
              <a:rPr lang="fr-CH" dirty="0" err="1"/>
              <a:t>gate</a:t>
            </a:r>
            <a:r>
              <a:rPr lang="fr-CH" dirty="0"/>
              <a:t> </a:t>
            </a:r>
            <a:r>
              <a:rPr lang="fr-CH" dirty="0" err="1"/>
              <a:t>amp</a:t>
            </a:r>
            <a:r>
              <a:rPr lang="fr-CH" dirty="0"/>
              <a:t> </a:t>
            </a:r>
            <a:r>
              <a:rPr lang="fr-CH" dirty="0" err="1"/>
              <a:t>during</a:t>
            </a:r>
            <a:r>
              <a:rPr lang="fr-CH" dirty="0"/>
              <a:t> start-up</a:t>
            </a:r>
          </a:p>
          <a:p>
            <a:pPr lvl="1"/>
            <a:r>
              <a:rPr lang="fr-CH" dirty="0" err="1"/>
              <a:t>Added</a:t>
            </a:r>
            <a:r>
              <a:rPr lang="fr-CH" dirty="0"/>
              <a:t> </a:t>
            </a:r>
            <a:r>
              <a:rPr lang="fr-CH" dirty="0" err="1"/>
              <a:t>losses</a:t>
            </a:r>
            <a:r>
              <a:rPr lang="fr-CH" dirty="0"/>
              <a:t> via Miller cap   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490938"/>
            <a:ext cx="5656659" cy="3701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7536" y="25649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L:1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552" y="2276872"/>
                <a:ext cx="3456384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16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3456384" cy="8850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20072" y="580879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1:K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Miniature </a:t>
            </a:r>
            <a:r>
              <a:rPr lang="fr-CH" dirty="0" err="1"/>
              <a:t>advanced</a:t>
            </a:r>
            <a:r>
              <a:rPr lang="fr-CH" dirty="0"/>
              <a:t> AT-XTAL </a:t>
            </a:r>
            <a:r>
              <a:rPr lang="fr-CH" dirty="0" err="1"/>
              <a:t>from</a:t>
            </a:r>
            <a:r>
              <a:rPr lang="fr-CH" dirty="0"/>
              <a:t> NDK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http://www.ndk.com/images/products/catalog/c_NX1612SB_e.pdf</a:t>
            </a:r>
            <a:r>
              <a:rPr lang="en-US" dirty="0"/>
              <a:t> (NX1210AB_e.pdf)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0" y="1538042"/>
            <a:ext cx="19621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12749"/>
            <a:ext cx="3238500" cy="20955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73409"/>
              </p:ext>
            </p:extLst>
          </p:nvPr>
        </p:nvGraphicFramePr>
        <p:xfrm>
          <a:off x="3995936" y="1537133"/>
          <a:ext cx="4931632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fr-CH" dirty="0" err="1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1612 </a:t>
                      </a:r>
                      <a:r>
                        <a:rPr lang="fr-CH" dirty="0" err="1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1210 </a:t>
                      </a:r>
                      <a:r>
                        <a:rPr lang="fr-CH" dirty="0" err="1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Nominal</a:t>
                      </a:r>
                      <a:r>
                        <a:rPr lang="fr-CH" baseline="0" dirty="0"/>
                        <a:t> </a:t>
                      </a:r>
                      <a:r>
                        <a:rPr lang="fr-CH" baseline="0" dirty="0" err="1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26 to 76.8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26 to 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Package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1.6x1.2x0.45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1.2x1.0x0.3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/>
                        <a:t>Ftol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±10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±10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Operating</a:t>
                      </a:r>
                      <a:r>
                        <a:rPr lang="fr-CH" baseline="0" dirty="0"/>
                        <a:t> </a:t>
                      </a:r>
                      <a:r>
                        <a:rPr lang="fr-CH" baseline="0" dirty="0" err="1"/>
                        <a:t>temp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-30 to 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-30 to 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°C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/>
                        <a:t>Temp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±12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±15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ppm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MAX ESR</a:t>
                      </a:r>
                    </a:p>
                    <a:p>
                      <a:r>
                        <a:rPr lang="fr-CH" dirty="0"/>
                        <a:t>(</a:t>
                      </a:r>
                      <a:r>
                        <a:rPr lang="fr-CH" dirty="0" err="1"/>
                        <a:t>freq</a:t>
                      </a:r>
                      <a:r>
                        <a:rPr lang="fr-CH" dirty="0"/>
                        <a:t> in MHz) </a:t>
                      </a:r>
                      <a:r>
                        <a:rPr lang="fr-CH" baseline="0" dirty="0"/>
                        <a:t>                         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  <a:p>
                      <a:r>
                        <a:rPr lang="fr-CH" dirty="0"/>
                        <a:t>80 (&lt;38.4)</a:t>
                      </a:r>
                    </a:p>
                    <a:p>
                      <a:r>
                        <a:rPr lang="fr-CH" dirty="0"/>
                        <a:t>50 (&gt;38.4)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150 (26-32)</a:t>
                      </a:r>
                    </a:p>
                    <a:p>
                      <a:r>
                        <a:rPr lang="fr-CH" dirty="0"/>
                        <a:t>100 (32-40)</a:t>
                      </a:r>
                    </a:p>
                    <a:p>
                      <a:r>
                        <a:rPr lang="fr-CH" dirty="0"/>
                        <a:t>60   (40-52)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Ω</a:t>
                      </a:r>
                      <a:endParaRPr lang="fr-CH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pF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Drive</a:t>
                      </a:r>
                      <a:r>
                        <a:rPr lang="fr-CH" baseline="0" dirty="0"/>
                        <a:t> </a:t>
                      </a:r>
                      <a:r>
                        <a:rPr lang="fr-CH" baseline="0" dirty="0" err="1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10 (max 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</a:t>
                      </a:r>
                      <a:r>
                        <a:rPr lang="fr-CH" dirty="0"/>
                        <a:t>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19" y="1973465"/>
            <a:ext cx="1292113" cy="1079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203" y="3501008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Footprints</a:t>
            </a:r>
            <a:endParaRPr lang="fr-CH" dirty="0"/>
          </a:p>
          <a:p>
            <a:r>
              <a:rPr lang="fr-CH" dirty="0"/>
              <a:t>(1612 </a:t>
            </a:r>
            <a:r>
              <a:rPr lang="fr-CH" dirty="0" err="1"/>
              <a:t>includes</a:t>
            </a:r>
            <a:r>
              <a:rPr lang="fr-CH" dirty="0"/>
              <a:t> thermistor)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4779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1612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4468" y="14779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1210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3286" y="603729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Missing</a:t>
            </a:r>
            <a:r>
              <a:rPr lang="fr-CH" dirty="0"/>
              <a:t> Cm, Co </a:t>
            </a:r>
            <a:r>
              <a:rPr lang="fr-CH" dirty="0" err="1"/>
              <a:t>parameters</a:t>
            </a:r>
            <a:r>
              <a:rPr lang="fr-CH" dirty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97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XO </a:t>
            </a:r>
            <a:r>
              <a:rPr lang="fr-CH" dirty="0" err="1"/>
              <a:t>with</a:t>
            </a:r>
            <a:r>
              <a:rPr lang="fr-CH" dirty="0"/>
              <a:t> AGC </a:t>
            </a:r>
            <a:r>
              <a:rPr lang="fr-CH" dirty="0" err="1"/>
              <a:t>loop</a:t>
            </a:r>
            <a:r>
              <a:rPr lang="fr-CH" dirty="0"/>
              <a:t> </a:t>
            </a:r>
            <a:r>
              <a:rPr lang="fr-CH" dirty="0" err="1"/>
              <a:t>characteristic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3681"/>
            <a:ext cx="6730196" cy="5047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21326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K·L=64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569" y="378904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K·L=16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9" y="436960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K·L=4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136" y="1556792"/>
            <a:ext cx="1787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Adjust</a:t>
            </a:r>
            <a:r>
              <a:rPr lang="fr-CH" dirty="0"/>
              <a:t> K, L</a:t>
            </a:r>
          </a:p>
          <a:p>
            <a:r>
              <a:rPr lang="fr-CH" dirty="0"/>
              <a:t>to </a:t>
            </a:r>
            <a:r>
              <a:rPr lang="fr-CH" dirty="0" err="1"/>
              <a:t>get</a:t>
            </a:r>
            <a:r>
              <a:rPr lang="fr-CH" dirty="0"/>
              <a:t> </a:t>
            </a:r>
            <a:r>
              <a:rPr lang="fr-CH" dirty="0" err="1"/>
              <a:t>desired</a:t>
            </a:r>
            <a:r>
              <a:rPr lang="fr-CH" dirty="0"/>
              <a:t> A</a:t>
            </a:r>
          </a:p>
          <a:p>
            <a:endParaRPr lang="fr-CH" dirty="0"/>
          </a:p>
        </p:txBody>
      </p:sp>
      <p:sp>
        <p:nvSpPr>
          <p:cNvPr id="13" name="TextBox 12"/>
          <p:cNvSpPr txBox="1"/>
          <p:nvPr/>
        </p:nvSpPr>
        <p:spPr>
          <a:xfrm>
            <a:off x="7782500" y="4748951"/>
            <a:ext cx="132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Adjust</a:t>
            </a:r>
            <a:r>
              <a:rPr lang="fr-CH" dirty="0"/>
              <a:t> </a:t>
            </a:r>
          </a:p>
          <a:p>
            <a:r>
              <a:rPr lang="fr-CH" dirty="0"/>
              <a:t>I</a:t>
            </a:r>
            <a:r>
              <a:rPr lang="fr-CH" baseline="-25000" dirty="0"/>
              <a:t>START</a:t>
            </a:r>
          </a:p>
          <a:p>
            <a:r>
              <a:rPr lang="fr-CH" dirty="0"/>
              <a:t>to </a:t>
            </a:r>
            <a:r>
              <a:rPr lang="fr-CH" dirty="0" err="1"/>
              <a:t>get</a:t>
            </a:r>
            <a:r>
              <a:rPr lang="fr-CH" dirty="0"/>
              <a:t> </a:t>
            </a:r>
            <a:r>
              <a:rPr lang="fr-CH" dirty="0" err="1"/>
              <a:t>safe</a:t>
            </a:r>
            <a:r>
              <a:rPr lang="fr-CH" dirty="0"/>
              <a:t> </a:t>
            </a:r>
          </a:p>
          <a:p>
            <a:r>
              <a:rPr lang="fr-CH" dirty="0"/>
              <a:t>start-up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8523" y="59959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±20% R VAR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7568" y="4988313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ym typeface="Symbol" panose="05050102010706020507" pitchFamily="18" charset="2"/>
              </a:rPr>
              <a:t></a:t>
            </a:r>
            <a:r>
              <a:rPr lang="fr-CH" dirty="0"/>
              <a:t>(Z</a:t>
            </a:r>
            <a:r>
              <a:rPr lang="fr-CH" baseline="-25000" dirty="0"/>
              <a:t>C</a:t>
            </a:r>
            <a:r>
              <a:rPr lang="fr-CH" dirty="0"/>
              <a:t>)=-</a:t>
            </a:r>
            <a:r>
              <a:rPr lang="fr-CH" dirty="0" err="1"/>
              <a:t>R</a:t>
            </a:r>
            <a:r>
              <a:rPr lang="fr-CH" baseline="-25000" dirty="0" err="1"/>
              <a:t>m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992416" y="4680000"/>
            <a:ext cx="216024" cy="21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9512" y="5617752"/>
            <a:ext cx="206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 </a:t>
            </a:r>
            <a:r>
              <a:rPr lang="fr-CH" dirty="0" err="1"/>
              <a:t>start</a:t>
            </a:r>
            <a:r>
              <a:rPr lang="fr-CH" dirty="0"/>
              <a:t> variations</a:t>
            </a:r>
          </a:p>
          <a:p>
            <a:r>
              <a:rPr lang="fr-CH" dirty="0"/>
              <a:t>lead to min A </a:t>
            </a:r>
            <a:r>
              <a:rPr lang="fr-CH" dirty="0" err="1"/>
              <a:t>ones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815452" y="1556792"/>
            <a:ext cx="1723549" cy="2417898"/>
            <a:chOff x="3679263" y="1601917"/>
            <a:chExt cx="1723549" cy="2417898"/>
          </a:xfrm>
        </p:grpSpPr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4395216" y="2344674"/>
              <a:ext cx="609600" cy="609600"/>
              <a:chOff x="1344" y="1488"/>
              <a:chExt cx="384" cy="384"/>
            </a:xfrm>
          </p:grpSpPr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9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1344" y="1584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1488" y="158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344" y="168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536" y="1488"/>
                <a:ext cx="96" cy="384"/>
              </a:xfrm>
              <a:custGeom>
                <a:avLst/>
                <a:gdLst>
                  <a:gd name="T0" fmla="*/ 96 w 96"/>
                  <a:gd name="T1" fmla="*/ 0 h 384"/>
                  <a:gd name="T2" fmla="*/ 96 w 96"/>
                  <a:gd name="T3" fmla="*/ 96 h 384"/>
                  <a:gd name="T4" fmla="*/ 0 w 96"/>
                  <a:gd name="T5" fmla="*/ 96 h 384"/>
                  <a:gd name="T6" fmla="*/ 0 w 96"/>
                  <a:gd name="T7" fmla="*/ 288 h 384"/>
                  <a:gd name="T8" fmla="*/ 96 w 96"/>
                  <a:gd name="T9" fmla="*/ 288 h 384"/>
                  <a:gd name="T10" fmla="*/ 96 w 96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384"/>
                  <a:gd name="T20" fmla="*/ 96 w 96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384">
                    <a:moveTo>
                      <a:pt x="96" y="0"/>
                    </a:moveTo>
                    <a:lnTo>
                      <a:pt x="96" y="96"/>
                    </a:lnTo>
                    <a:lnTo>
                      <a:pt x="0" y="96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96" y="38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4700016" y="3310191"/>
              <a:ext cx="304800" cy="304800"/>
              <a:chOff x="2352" y="2640"/>
              <a:chExt cx="192" cy="192"/>
            </a:xfrm>
          </p:grpSpPr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2352" y="2736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Rectangle 32"/>
              <p:cNvSpPr>
                <a:spLocks noChangeArrowheads="1"/>
              </p:cNvSpPr>
              <p:nvPr/>
            </p:nvSpPr>
            <p:spPr bwMode="auto">
              <a:xfrm>
                <a:off x="2352" y="26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flipV="1">
                <a:off x="2448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9" name="Line 34"/>
              <p:cNvSpPr>
                <a:spLocks noChangeShapeType="1"/>
              </p:cNvSpPr>
              <p:nvPr/>
            </p:nvSpPr>
            <p:spPr bwMode="auto">
              <a:xfrm flipH="1">
                <a:off x="2382" y="2772"/>
                <a:ext cx="1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 flipH="1">
                <a:off x="2426" y="2801"/>
                <a:ext cx="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1" name="Group 41"/>
            <p:cNvGrpSpPr>
              <a:grpSpLocks/>
            </p:cNvGrpSpPr>
            <p:nvPr/>
          </p:nvGrpSpPr>
          <p:grpSpPr bwMode="auto">
            <a:xfrm>
              <a:off x="4242816" y="2657093"/>
              <a:ext cx="306388" cy="611188"/>
              <a:chOff x="1343" y="1535"/>
              <a:chExt cx="193" cy="385"/>
            </a:xfrm>
          </p:grpSpPr>
          <p:sp>
            <p:nvSpPr>
              <p:cNvPr id="32" name="Rectangle 42"/>
              <p:cNvSpPr>
                <a:spLocks noChangeArrowheads="1"/>
              </p:cNvSpPr>
              <p:nvPr/>
            </p:nvSpPr>
            <p:spPr bwMode="auto">
              <a:xfrm rot="10800000">
                <a:off x="1344" y="1536"/>
                <a:ext cx="19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 rot="16200000" flipH="1">
                <a:off x="1356" y="1835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4" name="Line 44"/>
              <p:cNvSpPr>
                <a:spLocks noChangeShapeType="1"/>
              </p:cNvSpPr>
              <p:nvPr/>
            </p:nvSpPr>
            <p:spPr bwMode="auto">
              <a:xfrm rot="16200000" flipH="1">
                <a:off x="1356" y="1618"/>
                <a:ext cx="1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 rot="-5400000">
                <a:off x="1439" y="16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auto">
              <a:xfrm rot="-5400000">
                <a:off x="1439" y="160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37" name="Group 248"/>
            <p:cNvGrpSpPr>
              <a:grpSpLocks/>
            </p:cNvGrpSpPr>
            <p:nvPr/>
          </p:nvGrpSpPr>
          <p:grpSpPr bwMode="auto">
            <a:xfrm>
              <a:off x="3842798" y="2039875"/>
              <a:ext cx="990600" cy="304800"/>
              <a:chOff x="4080" y="720"/>
              <a:chExt cx="624" cy="192"/>
            </a:xfrm>
          </p:grpSpPr>
          <p:sp>
            <p:nvSpPr>
              <p:cNvPr id="38" name="Rectangle 249"/>
              <p:cNvSpPr>
                <a:spLocks noChangeArrowheads="1"/>
              </p:cNvSpPr>
              <p:nvPr/>
            </p:nvSpPr>
            <p:spPr bwMode="auto">
              <a:xfrm>
                <a:off x="4320" y="720"/>
                <a:ext cx="144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39" name="Line 250"/>
              <p:cNvSpPr>
                <a:spLocks noChangeShapeType="1"/>
              </p:cNvSpPr>
              <p:nvPr/>
            </p:nvSpPr>
            <p:spPr bwMode="auto">
              <a:xfrm>
                <a:off x="4272" y="72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0" name="Line 251"/>
              <p:cNvSpPr>
                <a:spLocks noChangeShapeType="1"/>
              </p:cNvSpPr>
              <p:nvPr/>
            </p:nvSpPr>
            <p:spPr bwMode="auto">
              <a:xfrm>
                <a:off x="4512" y="720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" name="Line 252"/>
              <p:cNvSpPr>
                <a:spLocks noChangeShapeType="1"/>
              </p:cNvSpPr>
              <p:nvPr/>
            </p:nvSpPr>
            <p:spPr bwMode="auto">
              <a:xfrm flipH="1">
                <a:off x="4080" y="816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" name="Line 253"/>
              <p:cNvSpPr>
                <a:spLocks noChangeShapeType="1"/>
              </p:cNvSpPr>
              <p:nvPr/>
            </p:nvSpPr>
            <p:spPr bwMode="auto">
              <a:xfrm flipH="1">
                <a:off x="4512" y="816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43" name="Group 41"/>
            <p:cNvGrpSpPr>
              <a:grpSpLocks/>
            </p:cNvGrpSpPr>
            <p:nvPr/>
          </p:nvGrpSpPr>
          <p:grpSpPr bwMode="auto">
            <a:xfrm rot="5400000">
              <a:off x="3986054" y="2343086"/>
              <a:ext cx="306388" cy="611188"/>
              <a:chOff x="1343" y="1535"/>
              <a:chExt cx="193" cy="385"/>
            </a:xfrm>
          </p:grpSpPr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 rot="10800000">
                <a:off x="1344" y="1536"/>
                <a:ext cx="19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rot="16200000" flipH="1">
                <a:off x="1356" y="1835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 rot="16200000" flipH="1">
                <a:off x="1356" y="1618"/>
                <a:ext cx="16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rot="-5400000">
                <a:off x="1439" y="165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 rot="-5400000">
                <a:off x="1439" y="160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4395216" y="3266693"/>
              <a:ext cx="4635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620641" y="3108958"/>
              <a:ext cx="4635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614071" y="2416111"/>
              <a:ext cx="4635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4626991" y="2200215"/>
              <a:ext cx="4635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86"/>
            <p:cNvGrpSpPr>
              <a:grpSpLocks/>
            </p:cNvGrpSpPr>
            <p:nvPr/>
          </p:nvGrpSpPr>
          <p:grpSpPr bwMode="auto">
            <a:xfrm>
              <a:off x="4700016" y="1601917"/>
              <a:ext cx="381000" cy="611188"/>
              <a:chOff x="1680" y="1536"/>
              <a:chExt cx="240" cy="385"/>
            </a:xfrm>
          </p:grpSpPr>
          <p:sp>
            <p:nvSpPr>
              <p:cNvPr id="54" name="Rectangle 87"/>
              <p:cNvSpPr>
                <a:spLocks noChangeArrowheads="1"/>
              </p:cNvSpPr>
              <p:nvPr/>
            </p:nvSpPr>
            <p:spPr bwMode="auto">
              <a:xfrm rot="10800000">
                <a:off x="1729" y="1537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55" name="Oval 88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56" name="Rectangle 89"/>
              <p:cNvSpPr>
                <a:spLocks noChangeArrowheads="1"/>
              </p:cNvSpPr>
              <p:nvPr/>
            </p:nvSpPr>
            <p:spPr bwMode="auto">
              <a:xfrm rot="10800000">
                <a:off x="1728" y="1536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57" name="Line 90"/>
              <p:cNvSpPr>
                <a:spLocks noChangeShapeType="1"/>
              </p:cNvSpPr>
              <p:nvPr/>
            </p:nvSpPr>
            <p:spPr bwMode="auto">
              <a:xfrm rot="16200000" flipH="1">
                <a:off x="1584" y="1728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91"/>
              <p:cNvSpPr>
                <a:spLocks noChangeShapeType="1"/>
              </p:cNvSpPr>
              <p:nvPr/>
            </p:nvSpPr>
            <p:spPr bwMode="auto">
              <a:xfrm>
                <a:off x="1920" y="1584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679263" y="268410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C</a:t>
              </a:r>
              <a:r>
                <a:rPr lang="fr-CH" baseline="-25000" dirty="0"/>
                <a:t>A</a:t>
              </a:r>
            </a:p>
            <a:p>
              <a:r>
                <a:rPr lang="fr-CH" dirty="0"/>
                <a:t>   C</a:t>
              </a:r>
              <a:r>
                <a:rPr lang="fr-CH" baseline="-25000" dirty="0"/>
                <a:t>B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679263" y="3373484"/>
              <a:ext cx="1723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H" dirty="0"/>
            </a:p>
            <a:p>
              <a:r>
                <a:rPr lang="fr-CH" dirty="0"/>
                <a:t>M=C</a:t>
              </a:r>
              <a:r>
                <a:rPr lang="fr-CH" baseline="-25000" dirty="0"/>
                <a:t>A</a:t>
              </a:r>
              <a:r>
                <a:rPr lang="fr-CH" dirty="0"/>
                <a:t>/(C</a:t>
              </a:r>
              <a:r>
                <a:rPr lang="fr-CH" baseline="-25000" dirty="0"/>
                <a:t>A</a:t>
              </a:r>
              <a:r>
                <a:rPr lang="fr-CH" dirty="0"/>
                <a:t>+C</a:t>
              </a:r>
              <a:r>
                <a:rPr lang="fr-CH" baseline="-25000" dirty="0"/>
                <a:t>B</a:t>
              </a:r>
              <a:r>
                <a:rPr lang="fr-CH" dirty="0"/>
                <a:t>)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736003" y="2344812"/>
            <a:ext cx="15165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Axis </a:t>
            </a:r>
            <a:r>
              <a:rPr lang="fr-CH" dirty="0" err="1"/>
              <a:t>scales</a:t>
            </a:r>
            <a:endParaRPr lang="fr-CH" dirty="0"/>
          </a:p>
          <a:p>
            <a:r>
              <a:rPr lang="fr-CH" dirty="0" err="1"/>
              <a:t>M·g</a:t>
            </a:r>
            <a:r>
              <a:rPr lang="fr-CH" baseline="-25000" dirty="0" err="1"/>
              <a:t>m,CRIT</a:t>
            </a:r>
            <a:endParaRPr lang="fr-CH" baseline="-25000" dirty="0"/>
          </a:p>
          <a:p>
            <a:r>
              <a:rPr lang="fr-CH" dirty="0"/>
              <a:t>A/(</a:t>
            </a:r>
            <a:r>
              <a:rPr lang="fr-CH" dirty="0" err="1"/>
              <a:t>M·n·U</a:t>
            </a:r>
            <a:r>
              <a:rPr lang="fr-CH" baseline="-25000" dirty="0" err="1"/>
              <a:t>T</a:t>
            </a:r>
            <a:r>
              <a:rPr lang="fr-CH" dirty="0"/>
              <a:t>)</a:t>
            </a:r>
          </a:p>
          <a:p>
            <a:endParaRPr lang="fr-CH" sz="800" dirty="0"/>
          </a:p>
          <a:p>
            <a:r>
              <a:rPr lang="fr-CH" dirty="0"/>
              <a:t>or</a:t>
            </a:r>
          </a:p>
          <a:p>
            <a:endParaRPr lang="fr-CH" sz="800" baseline="-25000" dirty="0"/>
          </a:p>
          <a:p>
            <a:r>
              <a:rPr lang="fr-CH" dirty="0"/>
              <a:t>M=g(IC) in </a:t>
            </a:r>
            <a:r>
              <a:rPr lang="fr-CH" dirty="0" err="1"/>
              <a:t>strong</a:t>
            </a:r>
            <a:r>
              <a:rPr lang="fr-CH" dirty="0"/>
              <a:t> inversion</a:t>
            </a:r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63" name="Rectangle 62"/>
          <p:cNvSpPr/>
          <p:nvPr/>
        </p:nvSpPr>
        <p:spPr>
          <a:xfrm>
            <a:off x="7704496" y="1333415"/>
            <a:ext cx="1411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Use C </a:t>
            </a:r>
            <a:r>
              <a:rPr lang="fr-CH" dirty="0" err="1"/>
              <a:t>divider</a:t>
            </a:r>
            <a:endParaRPr lang="fr-CH" dirty="0"/>
          </a:p>
          <a:p>
            <a:r>
              <a:rPr lang="fr-CH" dirty="0"/>
              <a:t>for </a:t>
            </a:r>
            <a:r>
              <a:rPr lang="fr-CH" dirty="0" err="1"/>
              <a:t>larger</a:t>
            </a:r>
            <a:r>
              <a:rPr lang="fr-CH" dirty="0"/>
              <a:t> A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736003" y="1333415"/>
            <a:ext cx="1300493" cy="19515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721966" y="3674733"/>
            <a:ext cx="1300493" cy="8646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VI </a:t>
            </a:r>
            <a:r>
              <a:rPr lang="fr-CH" dirty="0" err="1"/>
              <a:t>temperature</a:t>
            </a:r>
            <a:r>
              <a:rPr lang="fr-CH" dirty="0"/>
              <a:t> </a:t>
            </a:r>
            <a:r>
              <a:rPr lang="fr-CH" dirty="0" err="1"/>
              <a:t>dependency</a:t>
            </a:r>
            <a:r>
              <a:rPr lang="fr-CH" dirty="0"/>
              <a:t> of the XO </a:t>
            </a:r>
            <a:r>
              <a:rPr lang="fr-CH" dirty="0" err="1"/>
              <a:t>with</a:t>
            </a:r>
            <a:r>
              <a:rPr lang="fr-CH" dirty="0"/>
              <a:t> AGC </a:t>
            </a:r>
            <a:r>
              <a:rPr lang="fr-CH" dirty="0" err="1"/>
              <a:t>loop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32" y="1337359"/>
            <a:ext cx="6730196" cy="50476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9913" y="3543087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ym typeface="Symbol" panose="05050102010706020507" pitchFamily="18" charset="2"/>
              </a:rPr>
              <a:t></a:t>
            </a:r>
            <a:r>
              <a:rPr lang="fr-CH" dirty="0"/>
              <a:t>(Z</a:t>
            </a:r>
            <a:r>
              <a:rPr lang="fr-CH" baseline="-25000" dirty="0"/>
              <a:t>C</a:t>
            </a:r>
            <a:r>
              <a:rPr lang="fr-CH" dirty="0"/>
              <a:t>)=-</a:t>
            </a:r>
            <a:r>
              <a:rPr lang="fr-CH" dirty="0" err="1"/>
              <a:t>R</a:t>
            </a:r>
            <a:r>
              <a:rPr lang="fr-CH" baseline="-25000" dirty="0" err="1"/>
              <a:t>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82792" y="4488839"/>
            <a:ext cx="216024" cy="216000"/>
          </a:xfrm>
          <a:prstGeom prst="ellipse">
            <a:avLst/>
          </a:prstGeom>
          <a:noFill/>
          <a:ln>
            <a:solidFill>
              <a:srgbClr val="0B0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26808" y="4180526"/>
            <a:ext cx="216024" cy="216000"/>
          </a:xfrm>
          <a:prstGeom prst="ellipse">
            <a:avLst/>
          </a:prstGeom>
          <a:noFill/>
          <a:ln>
            <a:solidFill>
              <a:srgbClr val="03F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31222" y="3861182"/>
            <a:ext cx="216024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3528" y="1620000"/>
            <a:ext cx="8136000" cy="4572000"/>
          </a:xfrm>
        </p:spPr>
        <p:txBody>
          <a:bodyPr/>
          <a:lstStyle/>
          <a:p>
            <a:r>
              <a:rPr lang="fr-CH" dirty="0"/>
              <a:t>I</a:t>
            </a:r>
            <a:r>
              <a:rPr lang="fr-CH" baseline="-25000" dirty="0"/>
              <a:t>START </a:t>
            </a:r>
            <a:r>
              <a:rPr lang="fr-CH" dirty="0">
                <a:sym typeface="Symbol" panose="05050102010706020507" pitchFamily="18" charset="2"/>
              </a:rPr>
              <a:t> TEMP</a:t>
            </a:r>
          </a:p>
          <a:p>
            <a:r>
              <a:rPr lang="fr-CH" dirty="0"/>
              <a:t>I</a:t>
            </a:r>
            <a:r>
              <a:rPr lang="fr-CH" baseline="-25000" dirty="0"/>
              <a:t>CRIT </a:t>
            </a:r>
            <a:r>
              <a:rPr lang="fr-CH" dirty="0">
                <a:sym typeface="Symbol" panose="05050102010706020507" pitchFamily="18" charset="2"/>
              </a:rPr>
              <a:t> TEMP if </a:t>
            </a:r>
            <a:r>
              <a:rPr lang="fr-CH" dirty="0" err="1">
                <a:sym typeface="Symbol" panose="05050102010706020507" pitchFamily="18" charset="2"/>
              </a:rPr>
              <a:t>R</a:t>
            </a:r>
            <a:r>
              <a:rPr lang="fr-CH" baseline="-25000" dirty="0" err="1">
                <a:sym typeface="Symbol" panose="05050102010706020507" pitchFamily="18" charset="2"/>
              </a:rPr>
              <a:t>m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cst</a:t>
            </a:r>
            <a:endParaRPr lang="fr-CH" dirty="0">
              <a:sym typeface="Symbol" panose="05050102010706020507" pitchFamily="18" charset="2"/>
            </a:endParaRPr>
          </a:p>
          <a:p>
            <a:r>
              <a:rPr lang="fr-CH" dirty="0">
                <a:sym typeface="Symbol" panose="05050102010706020507" pitchFamily="18" charset="2"/>
              </a:rPr>
              <a:t>±21% over -40 to 85°C</a:t>
            </a:r>
          </a:p>
          <a:p>
            <a:r>
              <a:rPr lang="fr-CH" dirty="0">
                <a:sym typeface="Symbol" panose="05050102010706020507" pitchFamily="18" charset="2"/>
              </a:rPr>
              <a:t>Ratio </a:t>
            </a:r>
            <a:r>
              <a:rPr lang="fr-CH" dirty="0"/>
              <a:t>I</a:t>
            </a:r>
            <a:r>
              <a:rPr lang="fr-CH" baseline="-25000" dirty="0"/>
              <a:t>START</a:t>
            </a:r>
            <a:r>
              <a:rPr lang="fr-CH" dirty="0"/>
              <a:t>/I</a:t>
            </a:r>
            <a:r>
              <a:rPr lang="fr-CH" baseline="-25000" dirty="0"/>
              <a:t>CRIT</a:t>
            </a:r>
            <a:r>
              <a:rPr lang="fr-CH" dirty="0"/>
              <a:t> </a:t>
            </a:r>
            <a:r>
              <a:rPr lang="fr-CH" dirty="0" err="1"/>
              <a:t>cst</a:t>
            </a:r>
            <a:endParaRPr lang="fr-CH" dirty="0"/>
          </a:p>
          <a:p>
            <a:r>
              <a:rPr lang="fr-CH" dirty="0">
                <a:sym typeface="Symbol" panose="05050102010706020507" pitchFamily="18" charset="2"/>
              </a:rPr>
              <a:t>XO amplitude &amp; 			85°C				   </a:t>
            </a:r>
            <a:r>
              <a:rPr lang="fr-CH" dirty="0" err="1">
                <a:sym typeface="Symbol" panose="05050102010706020507" pitchFamily="18" charset="2"/>
              </a:rPr>
              <a:t>current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hence</a:t>
            </a:r>
            <a:r>
              <a:rPr lang="fr-CH" dirty="0">
                <a:sym typeface="Symbol" panose="05050102010706020507" pitchFamily="18" charset="2"/>
              </a:rPr>
              <a:t> PTAT</a:t>
            </a:r>
          </a:p>
          <a:p>
            <a:r>
              <a:rPr lang="fr-CH" dirty="0">
                <a:sym typeface="Symbol" panose="05050102010706020507" pitchFamily="18" charset="2"/>
              </a:rPr>
              <a:t>Swing </a:t>
            </a:r>
            <a:r>
              <a:rPr lang="fr-CH" dirty="0" err="1">
                <a:sym typeface="Symbol" panose="05050102010706020507" pitchFamily="18" charset="2"/>
              </a:rPr>
              <a:t>needed</a:t>
            </a:r>
            <a:r>
              <a:rPr lang="fr-CH" dirty="0">
                <a:sym typeface="Symbol" panose="05050102010706020507" pitchFamily="18" charset="2"/>
              </a:rPr>
              <a:t> to switch 						    </a:t>
            </a:r>
            <a:r>
              <a:rPr lang="fr-CH" dirty="0" err="1">
                <a:sym typeface="Symbol" panose="05050102010706020507" pitchFamily="18" charset="2"/>
              </a:rPr>
              <a:t>current</a:t>
            </a:r>
            <a:r>
              <a:rPr lang="fr-CH" dirty="0">
                <a:sym typeface="Symbol" panose="05050102010706020507" pitchFamily="18" charset="2"/>
              </a:rPr>
              <a:t> source in OTA						             </a:t>
            </a:r>
            <a:r>
              <a:rPr lang="fr-CH" dirty="0" err="1">
                <a:sym typeface="Symbol" panose="05050102010706020507" pitchFamily="18" charset="2"/>
              </a:rPr>
              <a:t>is</a:t>
            </a:r>
            <a:r>
              <a:rPr lang="fr-CH" dirty="0">
                <a:sym typeface="Symbol" panose="05050102010706020507" pitchFamily="18" charset="2"/>
              </a:rPr>
              <a:t> </a:t>
            </a:r>
            <a:r>
              <a:rPr lang="fr-CH" dirty="0" err="1">
                <a:sym typeface="Symbol" panose="05050102010706020507" pitchFamily="18" charset="2"/>
              </a:rPr>
              <a:t>also</a:t>
            </a:r>
            <a:r>
              <a:rPr lang="fr-CH" dirty="0">
                <a:sym typeface="Symbol" panose="05050102010706020507" pitchFamily="18" charset="2"/>
              </a:rPr>
              <a:t> PTAT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50345" y="479715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ym typeface="Symbol" panose="05050102010706020507" pitchFamily="18" charset="2"/>
              </a:rPr>
              <a:t>-40°C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31222" y="412837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ym typeface="Symbol" panose="05050102010706020507" pitchFamily="18" charset="2"/>
              </a:rPr>
              <a:t>25°C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18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Deriving</a:t>
            </a:r>
            <a:r>
              <a:rPr lang="fr-CH" dirty="0"/>
              <a:t> the XO noise PSD </a:t>
            </a:r>
            <a:r>
              <a:rPr lang="fr-CH" dirty="0" err="1"/>
              <a:t>using</a:t>
            </a:r>
            <a:r>
              <a:rPr lang="fr-CH" dirty="0"/>
              <a:t> the </a:t>
            </a:r>
            <a:r>
              <a:rPr lang="fr-CH" dirty="0" err="1"/>
              <a:t>parallel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circuit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The XO </a:t>
            </a:r>
            <a:r>
              <a:rPr lang="fr-CH" dirty="0" err="1"/>
              <a:t>current</a:t>
            </a:r>
            <a:r>
              <a:rPr lang="fr-CH" dirty="0"/>
              <a:t> noise PSD at </a:t>
            </a:r>
            <a:r>
              <a:rPr lang="fr-CH" dirty="0" err="1"/>
              <a:t>steady</a:t>
            </a:r>
            <a:r>
              <a:rPr lang="fr-CH" dirty="0"/>
              <a:t> state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by </a:t>
            </a:r>
          </a:p>
          <a:p>
            <a:endParaRPr lang="fr-CH" dirty="0"/>
          </a:p>
          <a:p>
            <a:r>
              <a:rPr lang="fr-CH" dirty="0"/>
              <a:t>It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shaped</a:t>
            </a:r>
            <a:r>
              <a:rPr lang="fr-CH" dirty="0"/>
              <a:t> </a:t>
            </a:r>
            <a:r>
              <a:rPr lang="fr-CH" dirty="0" err="1"/>
              <a:t>into</a:t>
            </a:r>
            <a:r>
              <a:rPr lang="fr-CH" dirty="0"/>
              <a:t> a voltage PSD by the </a:t>
            </a:r>
            <a:r>
              <a:rPr lang="fr-CH" dirty="0" err="1"/>
              <a:t>reactance</a:t>
            </a:r>
            <a:r>
              <a:rPr lang="fr-CH" dirty="0"/>
              <a:t> </a:t>
            </a:r>
            <a:r>
              <a:rPr lang="fr-CH" dirty="0" err="1"/>
              <a:t>presented</a:t>
            </a:r>
            <a:r>
              <a:rPr lang="fr-CH" dirty="0"/>
              <a:t> by the XTAL and circuit</a:t>
            </a:r>
          </a:p>
          <a:p>
            <a:pPr marL="0" indent="0">
              <a:buNone/>
            </a:pPr>
            <a:r>
              <a:rPr lang="fr-CH" dirty="0"/>
              <a:t>				  </a:t>
            </a:r>
            <a:r>
              <a:rPr lang="fr-CH" dirty="0" err="1"/>
              <a:t>where</a:t>
            </a:r>
            <a:r>
              <a:rPr lang="fr-CH" dirty="0"/>
              <a:t> </a:t>
            </a:r>
          </a:p>
          <a:p>
            <a:endParaRPr lang="fr-CH" sz="800" dirty="0"/>
          </a:p>
          <a:p>
            <a:r>
              <a:rPr lang="fr-CH" dirty="0" err="1"/>
              <a:t>After</a:t>
            </a:r>
            <a:r>
              <a:rPr lang="fr-CH" dirty="0"/>
              <a:t> </a:t>
            </a:r>
            <a:r>
              <a:rPr lang="fr-CH" dirty="0" err="1"/>
              <a:t>rearranging</a:t>
            </a:r>
            <a:r>
              <a:rPr lang="fr-CH" dirty="0"/>
              <a:t> the </a:t>
            </a:r>
            <a:r>
              <a:rPr lang="fr-CH" dirty="0" err="1"/>
              <a:t>terms</a:t>
            </a:r>
            <a:r>
              <a:rPr lang="fr-CH" dirty="0"/>
              <a:t>, one </a:t>
            </a:r>
            <a:r>
              <a:rPr lang="fr-CH" dirty="0" err="1"/>
              <a:t>obtains</a:t>
            </a:r>
            <a:endParaRPr lang="fr-CH" dirty="0"/>
          </a:p>
          <a:p>
            <a:endParaRPr lang="fr-CH" dirty="0"/>
          </a:p>
          <a:p>
            <a:endParaRPr lang="fr-CH" sz="800" dirty="0"/>
          </a:p>
          <a:p>
            <a:r>
              <a:rPr lang="fr-CH" dirty="0"/>
              <a:t>That </a:t>
            </a:r>
            <a:r>
              <a:rPr lang="fr-CH" dirty="0" err="1"/>
              <a:t>could</a:t>
            </a:r>
            <a:r>
              <a:rPr lang="fr-CH" dirty="0"/>
              <a:t>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rewritten</a:t>
            </a:r>
            <a:r>
              <a:rPr lang="fr-CH" dirty="0"/>
              <a:t> as a fonction of the XTAL mode </a:t>
            </a:r>
            <a:r>
              <a:rPr lang="fr-CH" dirty="0" err="1"/>
              <a:t>coupling</a:t>
            </a:r>
            <a:r>
              <a:rPr lang="fr-CH" dirty="0"/>
              <a:t> and Q-factor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			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1168" y="1971523"/>
                <a:ext cx="3472104" cy="40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=4∙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𝐶𝑅𝐼𝑇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1971523"/>
                <a:ext cx="3472104" cy="406330"/>
              </a:xfrm>
              <a:prstGeom prst="rect">
                <a:avLst/>
              </a:prstGeom>
              <a:blipFill rotWithShape="0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3728" y="2830575"/>
                <a:ext cx="3509872" cy="737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=4∙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𝐶𝑅𝐼𝑇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28" y="2830575"/>
                <a:ext cx="3509872" cy="7378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92080" y="2780928"/>
                <a:ext cx="333347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780928"/>
                <a:ext cx="3333477" cy="76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584" y="4005064"/>
                <a:ext cx="4021101" cy="71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4021101" cy="7144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224" y="5085184"/>
                <a:ext cx="6534000" cy="1171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" y="5085184"/>
                <a:ext cx="6534000" cy="11710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Deriving</a:t>
            </a:r>
            <a:r>
              <a:rPr lang="fr-CH" dirty="0"/>
              <a:t> the XO phase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fr-CH" dirty="0" err="1"/>
                  <a:t>Assuming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split </a:t>
                </a:r>
                <a:r>
                  <a:rPr lang="fr-CH" dirty="0" err="1"/>
                  <a:t>equally</a:t>
                </a:r>
                <a:r>
                  <a:rPr lang="fr-CH" dirty="0"/>
                  <a:t> </a:t>
                </a:r>
                <a:r>
                  <a:rPr lang="fr-CH" dirty="0" err="1"/>
                  <a:t>between</a:t>
                </a:r>
                <a:r>
                  <a:rPr lang="fr-CH" dirty="0"/>
                  <a:t> amplitude &amp; phase noise, the </a:t>
                </a:r>
                <a:r>
                  <a:rPr lang="fr-CH" dirty="0" err="1"/>
                  <a:t>later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given</a:t>
                </a:r>
                <a:r>
                  <a:rPr lang="fr-CH" dirty="0"/>
                  <a:t> by</a:t>
                </a:r>
              </a:p>
              <a:p>
                <a:endParaRPr lang="fr-CH" sz="800" dirty="0"/>
              </a:p>
              <a:p>
                <a:pPr marL="0" indent="0">
                  <a:buNone/>
                </a:pPr>
                <a:r>
                  <a:rPr lang="fr-CH" dirty="0"/>
                  <a:t>					        </a:t>
                </a:r>
                <a:r>
                  <a:rPr lang="fr-CH" dirty="0" err="1"/>
                  <a:t>where</a:t>
                </a:r>
                <a:r>
                  <a:rPr lang="fr-CH" dirty="0"/>
                  <a:t> V</a:t>
                </a:r>
                <a:r>
                  <a:rPr lang="fr-CH" baseline="-25000" dirty="0"/>
                  <a:t>OSC</a:t>
                </a:r>
                <a:r>
                  <a:rPr lang="fr-CH" dirty="0"/>
                  <a:t>=A </a:t>
                </a:r>
                <a:r>
                  <a:rPr lang="fr-CH" dirty="0" err="1"/>
                  <a:t>is</a:t>
                </a:r>
                <a:r>
                  <a:rPr lang="fr-CH" dirty="0"/>
                  <a:t> the signal </a:t>
                </a:r>
                <a:r>
                  <a:rPr lang="fr-CH" dirty="0" err="1"/>
                  <a:t>amp</a:t>
                </a:r>
                <a:r>
                  <a:rPr lang="fr-CH" dirty="0"/>
                  <a:t>.</a:t>
                </a:r>
              </a:p>
              <a:p>
                <a:pPr marL="0" indent="0">
                  <a:buNone/>
                </a:pPr>
                <a:endParaRPr lang="fr-CH" dirty="0"/>
              </a:p>
              <a:p>
                <a:r>
                  <a:rPr lang="fr-CH" dirty="0"/>
                  <a:t>A </a:t>
                </a:r>
                <a:r>
                  <a:rPr lang="fr-CH" dirty="0" err="1"/>
                  <a:t>weakly</a:t>
                </a:r>
                <a:r>
                  <a:rPr lang="fr-CH" dirty="0"/>
                  <a:t> </a:t>
                </a:r>
                <a:r>
                  <a:rPr lang="fr-CH" dirty="0" err="1"/>
                  <a:t>coupled</a:t>
                </a:r>
                <a:r>
                  <a:rPr lang="fr-CH" dirty="0"/>
                  <a:t>, high-Q, </a:t>
                </a:r>
                <a:r>
                  <a:rPr lang="fr-CH" dirty="0" err="1"/>
                  <a:t>low</a:t>
                </a:r>
                <a:r>
                  <a:rPr lang="fr-CH" dirty="0"/>
                  <a:t> </a:t>
                </a:r>
                <a:r>
                  <a:rPr lang="fr-CH" dirty="0" err="1"/>
                  <a:t>impedance</a:t>
                </a:r>
                <a:r>
                  <a:rPr lang="fr-CH" dirty="0"/>
                  <a:t> XTAL leads to the best phase noise</a:t>
                </a:r>
              </a:p>
              <a:p>
                <a:pPr lvl="1"/>
                <a:r>
                  <a:rPr lang="fr-CH" dirty="0"/>
                  <a:t>High-end Telecom applications do </a:t>
                </a:r>
                <a:r>
                  <a:rPr lang="fr-CH" dirty="0" err="1"/>
                  <a:t>hence</a:t>
                </a:r>
                <a:r>
                  <a:rPr lang="fr-CH" dirty="0"/>
                  <a:t> </a:t>
                </a:r>
                <a:r>
                  <a:rPr lang="fr-CH" dirty="0" err="1"/>
                  <a:t>rely</a:t>
                </a:r>
                <a:r>
                  <a:rPr lang="fr-CH" dirty="0"/>
                  <a:t> on </a:t>
                </a:r>
                <a:r>
                  <a:rPr lang="fr-CH" dirty="0" err="1"/>
                  <a:t>bulky</a:t>
                </a:r>
                <a:r>
                  <a:rPr lang="fr-CH" dirty="0"/>
                  <a:t>, high-Q, </a:t>
                </a:r>
                <a:r>
                  <a:rPr lang="fr-CH" dirty="0" err="1"/>
                  <a:t>special</a:t>
                </a:r>
                <a:r>
                  <a:rPr lang="fr-CH" dirty="0"/>
                  <a:t> </a:t>
                </a:r>
                <a:r>
                  <a:rPr lang="fr-CH" dirty="0" err="1"/>
                  <a:t>XTALs</a:t>
                </a:r>
                <a:endParaRPr lang="fr-CH" dirty="0"/>
              </a:p>
              <a:p>
                <a:r>
                  <a:rPr lang="fr-CH" dirty="0"/>
                  <a:t>The XO designer </a:t>
                </a:r>
                <a:r>
                  <a:rPr lang="fr-CH" dirty="0" err="1"/>
                  <a:t>can</a:t>
                </a:r>
                <a:r>
                  <a:rPr lang="fr-CH" dirty="0"/>
                  <a:t> </a:t>
                </a:r>
                <a:r>
                  <a:rPr lang="fr-CH" dirty="0" err="1"/>
                  <a:t>play</a:t>
                </a:r>
                <a:r>
                  <a:rPr lang="fr-CH" dirty="0"/>
                  <a:t> on the amplitude and C</a:t>
                </a:r>
                <a:r>
                  <a:rPr lang="fr-CH" baseline="-25000" dirty="0"/>
                  <a:t>L</a:t>
                </a:r>
                <a:r>
                  <a:rPr lang="fr-CH" dirty="0"/>
                  <a:t> to </a:t>
                </a:r>
                <a:r>
                  <a:rPr lang="fr-CH" dirty="0" err="1"/>
                  <a:t>improve</a:t>
                </a:r>
                <a:r>
                  <a:rPr lang="fr-CH" dirty="0"/>
                  <a:t> the phase noise up to  the </a:t>
                </a:r>
                <a:r>
                  <a:rPr lang="fr-CH" dirty="0" err="1"/>
                  <a:t>recommended</a:t>
                </a:r>
                <a:r>
                  <a:rPr lang="fr-CH" dirty="0"/>
                  <a:t> drive </a:t>
                </a:r>
                <a:r>
                  <a:rPr lang="fr-CH" dirty="0" err="1"/>
                  <a:t>level</a:t>
                </a:r>
                <a:endParaRPr lang="fr-CH" dirty="0"/>
              </a:p>
              <a:p>
                <a:r>
                  <a:rPr lang="fr-CH" dirty="0"/>
                  <a:t>One </a:t>
                </a:r>
                <a:r>
                  <a:rPr lang="fr-CH" dirty="0" err="1"/>
                  <a:t>should</a:t>
                </a:r>
                <a:r>
                  <a:rPr lang="fr-CH" dirty="0"/>
                  <a:t> note </a:t>
                </a:r>
                <a:r>
                  <a:rPr lang="fr-CH" dirty="0" err="1"/>
                  <a:t>that</a:t>
                </a:r>
                <a:r>
                  <a:rPr lang="fr-CH" dirty="0"/>
                  <a:t> </a:t>
                </a:r>
                <a:r>
                  <a:rPr lang="fr-CH" dirty="0" err="1"/>
                  <a:t>apart</a:t>
                </a:r>
                <a:r>
                  <a:rPr lang="fr-CH" dirty="0"/>
                  <a:t> </a:t>
                </a:r>
                <a:r>
                  <a:rPr lang="fr-CH" dirty="0" err="1"/>
                  <a:t>very</a:t>
                </a:r>
                <a:r>
                  <a:rPr lang="fr-CH" dirty="0"/>
                  <a:t> close to carrier, the XO phase noise </a:t>
                </a:r>
                <a:r>
                  <a:rPr lang="fr-CH" dirty="0" err="1"/>
                  <a:t>will</a:t>
                </a:r>
                <a:r>
                  <a:rPr lang="fr-CH" dirty="0"/>
                  <a:t> </a:t>
                </a:r>
                <a:r>
                  <a:rPr lang="fr-CH" dirty="0" err="1"/>
                  <a:t>however</a:t>
                </a:r>
                <a:r>
                  <a:rPr lang="fr-CH" dirty="0"/>
                  <a:t> </a:t>
                </a:r>
                <a:r>
                  <a:rPr lang="fr-CH" dirty="0" err="1"/>
                  <a:t>be</a:t>
                </a:r>
                <a:r>
                  <a:rPr lang="fr-CH" dirty="0"/>
                  <a:t> </a:t>
                </a:r>
                <a:r>
                  <a:rPr lang="fr-CH" dirty="0" err="1"/>
                  <a:t>mostly</a:t>
                </a:r>
                <a:r>
                  <a:rPr lang="fr-CH" dirty="0"/>
                  <a:t> </a:t>
                </a:r>
                <a:r>
                  <a:rPr lang="fr-CH" dirty="0" err="1"/>
                  <a:t>limited</a:t>
                </a:r>
                <a:r>
                  <a:rPr lang="fr-CH" dirty="0"/>
                  <a:t> by the thermal noise of the amplifier </a:t>
                </a:r>
                <a:r>
                  <a:rPr lang="fr-CH" dirty="0" err="1"/>
                  <a:t>generating</a:t>
                </a:r>
                <a:r>
                  <a:rPr lang="fr-CH" dirty="0"/>
                  <a:t> a rail to rail signal</a:t>
                </a:r>
              </a:p>
              <a:p>
                <a:r>
                  <a:rPr lang="fr-CH" dirty="0"/>
                  <a:t>This noise source </a:t>
                </a:r>
                <a:r>
                  <a:rPr lang="fr-CH" dirty="0" err="1"/>
                  <a:t>is</a:t>
                </a:r>
                <a:r>
                  <a:rPr lang="fr-CH" dirty="0"/>
                  <a:t> not </a:t>
                </a:r>
                <a:r>
                  <a:rPr lang="fr-CH" dirty="0" err="1"/>
                  <a:t>filtered</a:t>
                </a:r>
                <a:r>
                  <a:rPr lang="fr-CH" dirty="0"/>
                  <a:t> by the </a:t>
                </a:r>
                <a:r>
                  <a:rPr lang="fr-CH" dirty="0" err="1"/>
                  <a:t>resonator</a:t>
                </a:r>
                <a:r>
                  <a:rPr lang="fr-CH" dirty="0"/>
                  <a:t> and </a:t>
                </a:r>
                <a:r>
                  <a:rPr lang="fr-CH" dirty="0" err="1"/>
                  <a:t>defines</a:t>
                </a:r>
                <a:r>
                  <a:rPr lang="fr-CH" dirty="0"/>
                  <a:t> a plateau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0">
                <a:blip r:embed="rId3"/>
                <a:stretch>
                  <a:fillRect l="-1723" t="-1200" r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520" y="1969942"/>
                <a:ext cx="5616624" cy="1171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𝑂𝑆𝐶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69942"/>
                <a:ext cx="5616624" cy="11710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3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noise impact on power dissipation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The phase noise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by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The power </a:t>
            </a:r>
            <a:r>
              <a:rPr lang="fr-CH" dirty="0" err="1"/>
              <a:t>consumption</a:t>
            </a:r>
            <a:r>
              <a:rPr lang="fr-CH" dirty="0"/>
              <a:t> of the XO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proportional</a:t>
            </a:r>
            <a:r>
              <a:rPr lang="fr-CH" dirty="0"/>
              <a:t> to 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The phase noise power </a:t>
            </a:r>
            <a:r>
              <a:rPr lang="fr-CH" dirty="0" err="1"/>
              <a:t>product</a:t>
            </a:r>
            <a:r>
              <a:rPr lang="fr-CH" dirty="0"/>
              <a:t>,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mininized</a:t>
            </a:r>
            <a:r>
              <a:rPr lang="fr-CH" dirty="0"/>
              <a:t> </a:t>
            </a:r>
            <a:r>
              <a:rPr lang="fr-CH" dirty="0" err="1"/>
              <a:t>then</a:t>
            </a:r>
            <a:r>
              <a:rPr lang="fr-CH" dirty="0"/>
              <a:t> </a:t>
            </a:r>
            <a:r>
              <a:rPr lang="fr-CH" dirty="0" err="1"/>
              <a:t>depends</a:t>
            </a:r>
            <a:r>
              <a:rPr lang="fr-CH" dirty="0"/>
              <a:t> on 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Best performances are </a:t>
            </a:r>
            <a:r>
              <a:rPr lang="fr-CH" dirty="0" err="1"/>
              <a:t>hence</a:t>
            </a:r>
            <a:r>
              <a:rPr lang="fr-CH" dirty="0"/>
              <a:t> </a:t>
            </a:r>
            <a:r>
              <a:rPr lang="fr-CH" dirty="0" err="1"/>
              <a:t>obtained</a:t>
            </a:r>
            <a:r>
              <a:rPr lang="fr-CH" dirty="0"/>
              <a:t> </a:t>
            </a:r>
            <a:r>
              <a:rPr lang="fr-CH" dirty="0" err="1"/>
              <a:t>when</a:t>
            </a:r>
            <a:r>
              <a:rPr lang="fr-CH" dirty="0"/>
              <a:t> the </a:t>
            </a:r>
            <a:r>
              <a:rPr lang="fr-CH" dirty="0" err="1"/>
              <a:t>loaded</a:t>
            </a:r>
            <a:r>
              <a:rPr lang="fr-CH" dirty="0"/>
              <a:t> Q-factor and the XO amplitude are </a:t>
            </a:r>
            <a:r>
              <a:rPr lang="fr-CH" dirty="0" err="1"/>
              <a:t>both</a:t>
            </a:r>
            <a:r>
              <a:rPr lang="fr-CH" dirty="0"/>
              <a:t> </a:t>
            </a:r>
            <a:r>
              <a:rPr lang="fr-CH" dirty="0" err="1"/>
              <a:t>maximized</a:t>
            </a:r>
            <a:endParaRPr lang="fr-CH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8136" y="3356992"/>
                <a:ext cx="3846758" cy="969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𝑋𝑂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𝑂𝑆𝐶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36" y="3356992"/>
                <a:ext cx="3846758" cy="9695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33264" y="4725144"/>
                <a:ext cx="2324932" cy="65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𝑋𝑂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𝑂𝑆𝐶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64" y="4725144"/>
                <a:ext cx="2324932" cy="659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9552" y="1753918"/>
                <a:ext cx="5616624" cy="1171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𝑂𝑆𝐶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53918"/>
                <a:ext cx="5616624" cy="11710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95936" y="488994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Does</a:t>
            </a:r>
            <a:r>
              <a:rPr lang="fr-CH" dirty="0"/>
              <a:t> not </a:t>
            </a:r>
            <a:r>
              <a:rPr lang="fr-CH" dirty="0" err="1"/>
              <a:t>depend</a:t>
            </a:r>
            <a:r>
              <a:rPr lang="fr-CH" dirty="0"/>
              <a:t> on </a:t>
            </a:r>
            <a:r>
              <a:rPr lang="fr-CH" dirty="0" err="1"/>
              <a:t>load</a:t>
            </a:r>
            <a:r>
              <a:rPr lang="fr-CH" dirty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68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Phase noise to </a:t>
            </a:r>
            <a:r>
              <a:rPr lang="fr-CH" dirty="0" err="1"/>
              <a:t>jitter</a:t>
            </a:r>
            <a:r>
              <a:rPr lang="fr-CH" dirty="0"/>
              <a:t>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fr-CH" dirty="0"/>
                  <a:t>The </a:t>
                </a:r>
                <a:r>
                  <a:rPr lang="fr-CH" dirty="0" err="1"/>
                  <a:t>accumulated</a:t>
                </a:r>
                <a:r>
                  <a:rPr lang="fr-CH" dirty="0"/>
                  <a:t> </a:t>
                </a:r>
                <a:r>
                  <a:rPr lang="fr-CH" dirty="0" err="1"/>
                  <a:t>jitter</a:t>
                </a:r>
                <a:r>
                  <a:rPr lang="fr-CH" dirty="0"/>
                  <a:t> </a:t>
                </a:r>
                <a:r>
                  <a:rPr lang="fr-CH" dirty="0" err="1"/>
                  <a:t>can</a:t>
                </a:r>
                <a:r>
                  <a:rPr lang="fr-CH" dirty="0"/>
                  <a:t> </a:t>
                </a:r>
                <a:r>
                  <a:rPr lang="fr-CH" dirty="0" err="1"/>
                  <a:t>be</a:t>
                </a:r>
                <a:r>
                  <a:rPr lang="fr-CH" dirty="0"/>
                  <a:t> </a:t>
                </a:r>
                <a:r>
                  <a:rPr lang="fr-CH" dirty="0" err="1"/>
                  <a:t>derived</a:t>
                </a:r>
                <a:r>
                  <a:rPr lang="fr-CH" dirty="0"/>
                  <a:t> </a:t>
                </a:r>
                <a:r>
                  <a:rPr lang="fr-CH" dirty="0" err="1"/>
                  <a:t>from</a:t>
                </a:r>
                <a:r>
                  <a:rPr lang="fr-CH" dirty="0"/>
                  <a:t> phase noise </a:t>
                </a:r>
                <a:r>
                  <a:rPr lang="fr-CH" dirty="0" err="1"/>
                  <a:t>using</a:t>
                </a:r>
                <a:endParaRPr lang="fr-CH" dirty="0"/>
              </a:p>
              <a:p>
                <a:endParaRPr lang="fr-CH" sz="2800" dirty="0"/>
              </a:p>
              <a:p>
                <a:r>
                  <a:rPr lang="fr-CH" dirty="0"/>
                  <a:t>The </a:t>
                </a:r>
                <a:r>
                  <a:rPr lang="fr-CH" dirty="0" err="1"/>
                  <a:t>accumulated</a:t>
                </a:r>
                <a:r>
                  <a:rPr lang="fr-CH" dirty="0"/>
                  <a:t> </a:t>
                </a:r>
                <a:r>
                  <a:rPr lang="fr-CH" dirty="0" err="1"/>
                  <a:t>jitter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composed</a:t>
                </a:r>
                <a:r>
                  <a:rPr lang="fr-CH" dirty="0"/>
                  <a:t> of a </a:t>
                </a:r>
                <a:r>
                  <a:rPr lang="fr-CH" dirty="0" err="1"/>
                  <a:t>term</a:t>
                </a:r>
                <a:r>
                  <a:rPr lang="fr-CH" dirty="0"/>
                  <a:t> </a:t>
                </a:r>
                <a:r>
                  <a:rPr lang="fr-CH" dirty="0" err="1"/>
                  <a:t>growing</a:t>
                </a:r>
                <a:r>
                  <a:rPr lang="fr-CH" dirty="0"/>
                  <a:t> </a:t>
                </a:r>
                <a:r>
                  <a:rPr lang="fr-CH" dirty="0" err="1"/>
                  <a:t>proportionaly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time  </a:t>
                </a:r>
                <a:r>
                  <a:rPr lang="fr-CH" dirty="0" err="1"/>
                  <a:t>resulting</a:t>
                </a:r>
                <a:r>
                  <a:rPr lang="fr-CH" dirty="0"/>
                  <a:t> </a:t>
                </a:r>
                <a:r>
                  <a:rPr lang="fr-CH" dirty="0" err="1"/>
                  <a:t>from</a:t>
                </a:r>
                <a:r>
                  <a:rPr lang="fr-CH" dirty="0"/>
                  <a:t> a </a:t>
                </a:r>
                <a:r>
                  <a:rPr lang="fr-CH" dirty="0" err="1"/>
                  <a:t>correlated</a:t>
                </a:r>
                <a:r>
                  <a:rPr lang="fr-CH" dirty="0"/>
                  <a:t> 1/f noise source and a </a:t>
                </a:r>
                <a:r>
                  <a:rPr lang="fr-CH" dirty="0" err="1"/>
                  <a:t>term</a:t>
                </a:r>
                <a:r>
                  <a:rPr lang="fr-CH" dirty="0"/>
                  <a:t> </a:t>
                </a:r>
                <a:r>
                  <a:rPr lang="fr-CH" dirty="0" err="1"/>
                  <a:t>growing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the square </a:t>
                </a:r>
                <a:r>
                  <a:rPr lang="fr-CH" dirty="0" err="1"/>
                  <a:t>root</a:t>
                </a:r>
                <a:r>
                  <a:rPr lang="fr-CH" dirty="0"/>
                  <a:t> of time </a:t>
                </a:r>
                <a:r>
                  <a:rPr lang="fr-CH" dirty="0" err="1"/>
                  <a:t>resulting</a:t>
                </a:r>
                <a:r>
                  <a:rPr lang="fr-CH" dirty="0"/>
                  <a:t> </a:t>
                </a:r>
                <a:r>
                  <a:rPr lang="fr-CH" dirty="0" err="1"/>
                  <a:t>from</a:t>
                </a:r>
                <a:r>
                  <a:rPr lang="fr-CH" dirty="0"/>
                  <a:t> an </a:t>
                </a:r>
                <a:r>
                  <a:rPr lang="fr-CH" dirty="0" err="1"/>
                  <a:t>uncorrelated</a:t>
                </a:r>
                <a:r>
                  <a:rPr lang="fr-CH" dirty="0"/>
                  <a:t>, thermal noise source</a:t>
                </a:r>
              </a:p>
              <a:p>
                <a:endParaRPr lang="fr-CH" sz="2400" dirty="0"/>
              </a:p>
              <a:p>
                <a:r>
                  <a:rPr lang="fr-CH" dirty="0" err="1"/>
                  <a:t>With</a:t>
                </a:r>
                <a:r>
                  <a:rPr lang="fr-CH" dirty="0"/>
                  <a:t> </a:t>
                </a:r>
                <a:r>
                  <a:rPr lang="fr-CH" dirty="0" err="1"/>
                  <a:t>fc</a:t>
                </a:r>
                <a:r>
                  <a:rPr lang="fr-CH" dirty="0"/>
                  <a:t>, the 1/f</a:t>
                </a:r>
                <a:r>
                  <a:rPr lang="fr-CH" baseline="30000" dirty="0"/>
                  <a:t>3</a:t>
                </a:r>
                <a:r>
                  <a:rPr lang="fr-CH" dirty="0"/>
                  <a:t> corner </a:t>
                </a:r>
                <a:r>
                  <a:rPr lang="fr-CH" dirty="0" err="1"/>
                  <a:t>frequency</a:t>
                </a:r>
                <a:r>
                  <a:rPr lang="fr-CH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fr-CH" dirty="0"/>
                  <a:t> the phase noise at </a:t>
                </a:r>
                <a:r>
                  <a:rPr lang="fr-CH" dirty="0" err="1"/>
                  <a:t>any</a:t>
                </a:r>
                <a:r>
                  <a:rPr lang="fr-CH" dirty="0"/>
                  <a:t> offset </a:t>
                </a:r>
                <a:r>
                  <a:rPr lang="fr-CH" dirty="0">
                    <a:sym typeface="Symbol" panose="05050102010706020507" pitchFamily="18" charset="2"/>
                  </a:rPr>
                  <a:t>f </a:t>
                </a:r>
                <a:r>
                  <a:rPr lang="fr-CH" dirty="0" err="1">
                    <a:sym typeface="Symbol" panose="05050102010706020507" pitchFamily="18" charset="2"/>
                  </a:rPr>
                  <a:t>where</a:t>
                </a:r>
                <a:r>
                  <a:rPr lang="fr-CH" dirty="0">
                    <a:sym typeface="Symbol" panose="05050102010706020507" pitchFamily="18" charset="2"/>
                  </a:rPr>
                  <a:t> the phase noise </a:t>
                </a:r>
                <a:r>
                  <a:rPr lang="fr-CH" dirty="0" err="1">
                    <a:sym typeface="Symbol" panose="05050102010706020507" pitchFamily="18" charset="2"/>
                  </a:rPr>
                  <a:t>decays</a:t>
                </a:r>
                <a:r>
                  <a:rPr lang="fr-CH" dirty="0">
                    <a:sym typeface="Symbol" panose="05050102010706020507" pitchFamily="18" charset="2"/>
                  </a:rPr>
                  <a:t> in f</a:t>
                </a:r>
                <a:r>
                  <a:rPr lang="fr-CH" baseline="30000" dirty="0">
                    <a:sym typeface="Symbol" panose="05050102010706020507" pitchFamily="18" charset="2"/>
                  </a:rPr>
                  <a:t>-2</a:t>
                </a:r>
                <a:r>
                  <a:rPr lang="fr-CH" dirty="0">
                    <a:sym typeface="Symbol" panose="05050102010706020507" pitchFamily="18" charset="2"/>
                  </a:rPr>
                  <a:t>, the </a:t>
                </a:r>
                <a:r>
                  <a:rPr lang="fr-CH" dirty="0" err="1">
                    <a:sym typeface="Symbol" panose="05050102010706020507" pitchFamily="18" charset="2"/>
                  </a:rPr>
                  <a:t>two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terms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can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be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computed</a:t>
                </a:r>
                <a:r>
                  <a:rPr lang="fr-CH" dirty="0">
                    <a:sym typeface="Symbol" panose="05050102010706020507" pitchFamily="18" charset="2"/>
                  </a:rPr>
                  <a:t> as</a:t>
                </a:r>
              </a:p>
              <a:p>
                <a:endParaRPr lang="fr-CH" baseline="30000" dirty="0">
                  <a:sym typeface="Symbol" panose="05050102010706020507" pitchFamily="18" charset="2"/>
                </a:endParaRPr>
              </a:p>
              <a:p>
                <a:endParaRPr lang="fr-CH" baseline="30000" dirty="0">
                  <a:sym typeface="Symbol" panose="05050102010706020507" pitchFamily="18" charset="2"/>
                </a:endParaRPr>
              </a:p>
              <a:p>
                <a:r>
                  <a:rPr lang="fr-CH" dirty="0">
                    <a:sym typeface="Symbol" panose="05050102010706020507" pitchFamily="18" charset="2"/>
                  </a:rPr>
                  <a:t>In a log-log plot, the </a:t>
                </a:r>
                <a:r>
                  <a:rPr lang="fr-CH" dirty="0" err="1">
                    <a:sym typeface="Symbol" panose="05050102010706020507" pitchFamily="18" charset="2"/>
                  </a:rPr>
                  <a:t>jitter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grows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with</a:t>
                </a:r>
                <a:r>
                  <a:rPr lang="fr-CH" dirty="0">
                    <a:sym typeface="Symbol" panose="05050102010706020507" pitchFamily="18" charset="2"/>
                  </a:rPr>
                  <a:t> a </a:t>
                </a:r>
                <a:r>
                  <a:rPr lang="fr-CH" dirty="0" err="1">
                    <a:sym typeface="Symbol" panose="05050102010706020507" pitchFamily="18" charset="2"/>
                  </a:rPr>
                  <a:t>slope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equal</a:t>
                </a:r>
                <a:r>
                  <a:rPr lang="fr-CH" dirty="0">
                    <a:sym typeface="Symbol" panose="05050102010706020507" pitchFamily="18" charset="2"/>
                  </a:rPr>
                  <a:t> to ½ at first and </a:t>
                </a:r>
                <a:r>
                  <a:rPr lang="fr-CH" dirty="0" err="1">
                    <a:sym typeface="Symbol" panose="05050102010706020507" pitchFamily="18" charset="2"/>
                  </a:rPr>
                  <a:t>then</a:t>
                </a:r>
                <a:r>
                  <a:rPr lang="fr-CH" dirty="0">
                    <a:sym typeface="Symbol" panose="05050102010706020507" pitchFamily="18" charset="2"/>
                  </a:rPr>
                  <a:t> 1</a:t>
                </a: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11" name="Tex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0">
                <a:blip r:embed="rId2"/>
                <a:stretch>
                  <a:fillRect l="-1723" t="-1200" b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C. Liu and J. McNeill, “Jitter in Oscillators with 1/f Noise Sources,” in Proc. IEEE Int. </a:t>
            </a:r>
            <a:r>
              <a:rPr lang="en-GB" dirty="0" err="1"/>
              <a:t>Symp</a:t>
            </a:r>
            <a:r>
              <a:rPr lang="en-GB" dirty="0"/>
              <a:t>. Circuits and Systems (ISCAS), 2004, pp. 773-776.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9631" y="3140967"/>
            <a:ext cx="10470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1"/>
            <a:ext cx="125963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3393" y="2000063"/>
                <a:ext cx="6540850" cy="70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𝐴𝐶𝐶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" y="2000063"/>
                <a:ext cx="6540850" cy="7092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6353" y="5132171"/>
                <a:ext cx="2917465" cy="729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𝐶𝑇𝐶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𝑈𝑁𝐶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53" y="5132171"/>
                <a:ext cx="2917465" cy="7297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62189" y="5082424"/>
                <a:ext cx="3277179" cy="722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𝐶𝑇𝐶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𝐶𝑂𝑅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25∙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𝐶𝑇𝐶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𝑈𝑁𝐶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189" y="5082424"/>
                <a:ext cx="3277179" cy="7221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32756" y="3681879"/>
                <a:ext cx="4559004" cy="691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𝐴𝐶𝐶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𝐶𝑇𝐶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𝑈𝑁𝐶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𝐶𝑇𝐶</m:t>
                              </m:r>
                              <m:r>
                                <m:rPr>
                                  <m:lit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𝐶𝑂𝑅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56" y="3681879"/>
                <a:ext cx="4559004" cy="6915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7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Allan </a:t>
            </a:r>
            <a:r>
              <a:rPr lang="fr-CH" dirty="0" err="1"/>
              <a:t>deviation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accumulated</a:t>
            </a:r>
            <a:r>
              <a:rPr lang="fr-CH" dirty="0"/>
              <a:t> </a:t>
            </a:r>
            <a:r>
              <a:rPr lang="fr-CH" dirty="0" err="1"/>
              <a:t>jitter</a:t>
            </a:r>
            <a:r>
              <a:rPr lang="fr-CH" dirty="0"/>
              <a:t> and </a:t>
            </a:r>
            <a:r>
              <a:rPr lang="fr-CH" dirty="0" err="1"/>
              <a:t>freq</a:t>
            </a:r>
            <a:r>
              <a:rPr lang="fr-CH" dirty="0"/>
              <a:t> </a:t>
            </a:r>
            <a:r>
              <a:rPr lang="fr-CH" dirty="0" err="1"/>
              <a:t>measurement</a:t>
            </a:r>
            <a:r>
              <a:rPr lang="fr-CH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39552" y="1556792"/>
                <a:ext cx="8208912" cy="4572000"/>
              </a:xfrm>
            </p:spPr>
            <p:txBody>
              <a:bodyPr/>
              <a:lstStyle/>
              <a:p>
                <a:r>
                  <a:rPr lang="fr-CH" dirty="0"/>
                  <a:t>The Allan </a:t>
                </a:r>
                <a:r>
                  <a:rPr lang="fr-CH" dirty="0" err="1"/>
                  <a:t>deviation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a </a:t>
                </a:r>
                <a:r>
                  <a:rPr lang="fr-CH" dirty="0" err="1"/>
                  <a:t>measure</a:t>
                </a:r>
                <a:r>
                  <a:rPr lang="fr-CH" dirty="0"/>
                  <a:t> of the distribution of the </a:t>
                </a:r>
                <a:r>
                  <a:rPr lang="fr-CH" dirty="0" err="1"/>
                  <a:t>frequency</a:t>
                </a:r>
                <a:r>
                  <a:rPr lang="fr-CH" dirty="0"/>
                  <a:t> </a:t>
                </a:r>
                <a:r>
                  <a:rPr lang="fr-CH" dirty="0" err="1"/>
                  <a:t>instability</a:t>
                </a:r>
                <a:r>
                  <a:rPr lang="fr-CH" dirty="0"/>
                  <a:t> over an observation time </a:t>
                </a:r>
                <a:r>
                  <a:rPr lang="fr-CH" dirty="0">
                    <a:sym typeface="Symbol" panose="05050102010706020507" pitchFamily="18" charset="2"/>
                  </a:rPr>
                  <a:t></a:t>
                </a:r>
              </a:p>
              <a:p>
                <a:r>
                  <a:rPr lang="fr-CH" dirty="0">
                    <a:sym typeface="Symbol" panose="05050102010706020507" pitchFamily="18" charset="2"/>
                  </a:rPr>
                  <a:t>One </a:t>
                </a:r>
                <a:r>
                  <a:rPr lang="fr-CH" dirty="0" err="1">
                    <a:sym typeface="Symbol" panose="05050102010706020507" pitchFamily="18" charset="2"/>
                  </a:rPr>
                  <a:t>can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get</a:t>
                </a:r>
                <a:r>
                  <a:rPr lang="fr-CH" dirty="0">
                    <a:sym typeface="Symbol" panose="05050102010706020507" pitchFamily="18" charset="2"/>
                  </a:rPr>
                  <a:t> the Allan </a:t>
                </a:r>
                <a:r>
                  <a:rPr lang="fr-CH" dirty="0" err="1">
                    <a:sym typeface="Symbol" panose="05050102010706020507" pitchFamily="18" charset="2"/>
                  </a:rPr>
                  <a:t>deviation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from</a:t>
                </a:r>
                <a:r>
                  <a:rPr lang="fr-CH" dirty="0">
                    <a:sym typeface="Symbol" panose="05050102010706020507" pitchFamily="18" charset="2"/>
                  </a:rPr>
                  <a:t> the </a:t>
                </a:r>
                <a:r>
                  <a:rPr lang="fr-CH" dirty="0" err="1">
                    <a:sym typeface="Symbol" panose="05050102010706020507" pitchFamily="18" charset="2"/>
                  </a:rPr>
                  <a:t>accumulated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jitter</a:t>
                </a:r>
                <a:r>
                  <a:rPr lang="fr-CH" dirty="0">
                    <a:sym typeface="Symbol" panose="05050102010706020507" pitchFamily="18" charset="2"/>
                  </a:rPr>
                  <a:t> by </a:t>
                </a:r>
                <a:r>
                  <a:rPr lang="fr-CH" dirty="0" err="1">
                    <a:sym typeface="Symbol" panose="05050102010706020507" pitchFamily="18" charset="2"/>
                  </a:rPr>
                  <a:t>dividing</a:t>
                </a:r>
                <a:r>
                  <a:rPr lang="fr-CH" dirty="0">
                    <a:sym typeface="Symbol" panose="05050102010706020507" pitchFamily="18" charset="2"/>
                  </a:rPr>
                  <a:t> the time axis by </a:t>
                </a:r>
              </a:p>
              <a:p>
                <a:r>
                  <a:rPr lang="fr-CH" dirty="0">
                    <a:sym typeface="Symbol" panose="05050102010706020507" pitchFamily="18" charset="2"/>
                  </a:rPr>
                  <a:t>The </a:t>
                </a:r>
                <a:r>
                  <a:rPr lang="fr-CH" dirty="0" err="1">
                    <a:sym typeface="Symbol" panose="05050102010706020507" pitchFamily="18" charset="2"/>
                  </a:rPr>
                  <a:t>slopes</a:t>
                </a:r>
                <a:r>
                  <a:rPr lang="fr-CH" dirty="0">
                    <a:sym typeface="Symbol" panose="05050102010706020507" pitchFamily="18" charset="2"/>
                  </a:rPr>
                  <a:t> in a log-log plot </a:t>
                </a:r>
                <a:r>
                  <a:rPr lang="fr-CH" dirty="0" err="1">
                    <a:sym typeface="Symbol" panose="05050102010706020507" pitchFamily="18" charset="2"/>
                  </a:rPr>
                  <a:t>becomes</a:t>
                </a:r>
                <a:r>
                  <a:rPr lang="fr-CH" dirty="0">
                    <a:sym typeface="Symbol" panose="05050102010706020507" pitchFamily="18" charset="2"/>
                  </a:rPr>
                  <a:t> -1/2 and 0 for the </a:t>
                </a:r>
                <a:r>
                  <a:rPr lang="fr-CH" dirty="0" err="1">
                    <a:sym typeface="Symbol" panose="05050102010706020507" pitchFamily="18" charset="2"/>
                  </a:rPr>
                  <a:t>regions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dominated</a:t>
                </a:r>
                <a:r>
                  <a:rPr lang="fr-CH" dirty="0">
                    <a:sym typeface="Symbol" panose="05050102010706020507" pitchFamily="18" charset="2"/>
                  </a:rPr>
                  <a:t> by thermal and 1/f noise </a:t>
                </a:r>
                <a:r>
                  <a:rPr lang="fr-CH" dirty="0" err="1">
                    <a:sym typeface="Symbol" panose="05050102010706020507" pitchFamily="18" charset="2"/>
                  </a:rPr>
                  <a:t>respectively</a:t>
                </a:r>
                <a:endParaRPr lang="fr-CH" dirty="0">
                  <a:sym typeface="Symbol" panose="05050102010706020507" pitchFamily="18" charset="2"/>
                </a:endParaRPr>
              </a:p>
              <a:p>
                <a:r>
                  <a:rPr lang="fr-CH" dirty="0">
                    <a:sym typeface="Symbol" panose="05050102010706020507" pitchFamily="18" charset="2"/>
                  </a:rPr>
                  <a:t>The Allan variance at a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is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given</a:t>
                </a:r>
                <a:r>
                  <a:rPr lang="fr-CH" dirty="0">
                    <a:sym typeface="Symbol" panose="05050102010706020507" pitchFamily="18" charset="2"/>
                  </a:rPr>
                  <a:t> by </a:t>
                </a:r>
              </a:p>
              <a:p>
                <a:endParaRPr lang="fr-CH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fr-CH" dirty="0">
                    <a:sym typeface="Symbol" panose="05050102010706020507" pitchFamily="18" charset="2"/>
                  </a:rPr>
                  <a:t>     </a:t>
                </a:r>
                <a:r>
                  <a:rPr lang="fr-CH" dirty="0" err="1">
                    <a:sym typeface="Symbol" panose="05050102010706020507" pitchFamily="18" charset="2"/>
                  </a:rPr>
                  <a:t>where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is</a:t>
                </a:r>
                <a:r>
                  <a:rPr lang="fr-CH" dirty="0">
                    <a:sym typeface="Symbol" panose="05050102010706020507" pitchFamily="18" charset="2"/>
                  </a:rPr>
                  <a:t> the </a:t>
                </a:r>
                <a:r>
                  <a:rPr lang="fr-CH" dirty="0" err="1">
                    <a:sym typeface="Symbol" panose="05050102010706020507" pitchFamily="18" charset="2"/>
                  </a:rPr>
                  <a:t>n</a:t>
                </a:r>
                <a:r>
                  <a:rPr lang="fr-CH" baseline="30000" dirty="0" err="1">
                    <a:sym typeface="Symbol" panose="05050102010706020507" pitchFamily="18" charset="2"/>
                  </a:rPr>
                  <a:t>th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fractional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frequency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average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sample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measured</a:t>
                </a:r>
                <a:r>
                  <a:rPr lang="fr-CH" dirty="0">
                    <a:sym typeface="Symbol" panose="05050102010706020507" pitchFamily="18" charset="2"/>
                  </a:rPr>
                  <a:t> over an </a:t>
                </a:r>
              </a:p>
              <a:p>
                <a:pPr marL="0" indent="0">
                  <a:buNone/>
                </a:pPr>
                <a:r>
                  <a:rPr lang="fr-CH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fr-CH" dirty="0" err="1">
                    <a:sym typeface="Symbol" panose="05050102010706020507" pitchFamily="18" charset="2"/>
                  </a:rPr>
                  <a:t>Frequency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meter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can</a:t>
                </a:r>
                <a:r>
                  <a:rPr lang="fr-CH" dirty="0">
                    <a:sym typeface="Symbol" panose="05050102010706020507" pitchFamily="18" charset="2"/>
                  </a:rPr>
                  <a:t> log </a:t>
                </a:r>
                <a:r>
                  <a:rPr lang="fr-CH" dirty="0" err="1">
                    <a:sym typeface="Symbol" panose="05050102010706020507" pitchFamily="18" charset="2"/>
                  </a:rPr>
                  <a:t>consecutive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measured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samples</a:t>
                </a:r>
                <a:r>
                  <a:rPr lang="fr-CH" dirty="0">
                    <a:sym typeface="Symbol" panose="05050102010706020507" pitchFamily="18" charset="2"/>
                  </a:rPr>
                  <a:t> to permit the Allan </a:t>
                </a:r>
                <a:r>
                  <a:rPr lang="fr-CH" dirty="0" err="1">
                    <a:sym typeface="Symbol" panose="05050102010706020507" pitchFamily="18" charset="2"/>
                  </a:rPr>
                  <a:t>deviation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calculation</a:t>
                </a:r>
                <a:r>
                  <a:rPr lang="fr-CH" dirty="0">
                    <a:sym typeface="Symbol" panose="05050102010706020507" pitchFamily="18" charset="2"/>
                  </a:rPr>
                  <a:t>; </a:t>
                </a:r>
                <a:r>
                  <a:rPr lang="fr-CH" dirty="0" err="1">
                    <a:sym typeface="Symbol" panose="05050102010706020507" pitchFamily="18" charset="2"/>
                  </a:rPr>
                  <a:t>specific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meas</a:t>
                </a:r>
                <a:r>
                  <a:rPr lang="fr-CH" dirty="0">
                    <a:sym typeface="Symbol" panose="05050102010706020507" pitchFamily="18" charset="2"/>
                  </a:rPr>
                  <a:t>. </a:t>
                </a:r>
                <a:r>
                  <a:rPr lang="fr-CH" dirty="0" err="1">
                    <a:sym typeface="Symbol" panose="05050102010706020507" pitchFamily="18" charset="2"/>
                  </a:rPr>
                  <a:t>equipments</a:t>
                </a:r>
                <a:r>
                  <a:rPr lang="fr-CH" dirty="0">
                    <a:sym typeface="Symbol" panose="05050102010706020507" pitchFamily="18" charset="2"/>
                  </a:rPr>
                  <a:t> are </a:t>
                </a:r>
                <a:r>
                  <a:rPr lang="fr-CH" dirty="0" err="1">
                    <a:sym typeface="Symbol" panose="05050102010706020507" pitchFamily="18" charset="2"/>
                  </a:rPr>
                  <a:t>required</a:t>
                </a:r>
                <a:r>
                  <a:rPr lang="fr-CH" dirty="0">
                    <a:sym typeface="Symbol" panose="05050102010706020507" pitchFamily="18" charset="2"/>
                  </a:rPr>
                  <a:t> for </a:t>
                </a:r>
                <a:r>
                  <a:rPr lang="fr-CH" dirty="0" err="1">
                    <a:sym typeface="Symbol" panose="05050102010706020507" pitchFamily="18" charset="2"/>
                  </a:rPr>
                  <a:t>low</a:t>
                </a:r>
                <a:r>
                  <a:rPr lang="fr-CH" dirty="0">
                    <a:sym typeface="Symbol" panose="05050102010706020507" pitchFamily="18" charset="2"/>
                  </a:rPr>
                  <a:t> </a:t>
                </a:r>
                <a:r>
                  <a:rPr lang="fr-CH" dirty="0" err="1">
                    <a:sym typeface="Symbol" panose="05050102010706020507" pitchFamily="18" charset="2"/>
                  </a:rPr>
                  <a:t>jitter</a:t>
                </a:r>
                <a:r>
                  <a:rPr lang="fr-CH" dirty="0">
                    <a:sym typeface="Symbol" panose="05050102010706020507" pitchFamily="18" charset="2"/>
                  </a:rPr>
                  <a:t> XO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39552" y="1556792"/>
                <a:ext cx="8208912" cy="4572000"/>
              </a:xfrm>
              <a:blipFill rotWithShape="0">
                <a:blip r:embed="rId2"/>
                <a:stretch>
                  <a:fillRect l="-1783" t="-1200" r="-13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7610" y="4149080"/>
                <a:ext cx="346639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𝐴𝐿𝐿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10" y="4149080"/>
                <a:ext cx="3466398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1824" y="5049983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dirty="0">
                <a:latin typeface="+mn-lt"/>
                <a:sym typeface="Symbol" panose="05050102010706020507" pitchFamily="18" charset="2"/>
              </a:rPr>
              <a:t>observation time  and &lt;&gt; corresponds to </a:t>
            </a:r>
            <a:r>
              <a:rPr lang="fr-CH" dirty="0" err="1">
                <a:latin typeface="+mn-lt"/>
                <a:sym typeface="Symbol" panose="05050102010706020507" pitchFamily="18" charset="2"/>
              </a:rPr>
              <a:t>further</a:t>
            </a:r>
            <a:r>
              <a:rPr lang="fr-CH" dirty="0">
                <a:latin typeface="+mn-lt"/>
                <a:sym typeface="Symbol" panose="05050102010706020507" pitchFamily="18" charset="2"/>
              </a:rPr>
              <a:t> </a:t>
            </a:r>
            <a:r>
              <a:rPr lang="fr-CH" dirty="0" err="1">
                <a:latin typeface="+mn-lt"/>
                <a:sym typeface="Symbol" panose="05050102010706020507" pitchFamily="18" charset="2"/>
              </a:rPr>
              <a:t>averaging</a:t>
            </a:r>
            <a:r>
              <a:rPr lang="fr-CH" dirty="0">
                <a:latin typeface="+mn-lt"/>
                <a:sym typeface="Symbol" panose="05050102010706020507" pitchFamily="18" charset="2"/>
              </a:rPr>
              <a:t> n </a:t>
            </a:r>
            <a:r>
              <a:rPr lang="fr-CH" dirty="0" err="1">
                <a:latin typeface="+mn-lt"/>
                <a:sym typeface="Symbol" panose="05050102010706020507" pitchFamily="18" charset="2"/>
              </a:rPr>
              <a:t>such</a:t>
            </a:r>
            <a:r>
              <a:rPr lang="fr-CH" dirty="0">
                <a:latin typeface="+mn-lt"/>
                <a:sym typeface="Symbol" panose="05050102010706020507" pitchFamily="18" charset="2"/>
              </a:rPr>
              <a:t> </a:t>
            </a:r>
            <a:r>
              <a:rPr lang="fr-CH" dirty="0" err="1">
                <a:latin typeface="+mn-lt"/>
                <a:sym typeface="Symbol" panose="05050102010706020507" pitchFamily="18" charset="2"/>
              </a:rPr>
              <a:t>several</a:t>
            </a:r>
            <a:r>
              <a:rPr lang="fr-CH" dirty="0">
                <a:latin typeface="+mn-lt"/>
                <a:sym typeface="Symbol" panose="05050102010706020507" pitchFamily="18" charset="2"/>
              </a:rPr>
              <a:t> </a:t>
            </a:r>
            <a:r>
              <a:rPr lang="fr-CH" dirty="0" err="1">
                <a:latin typeface="+mn-lt"/>
                <a:sym typeface="Symbol" panose="05050102010706020507" pitchFamily="18" charset="2"/>
              </a:rPr>
              <a:t>samples</a:t>
            </a:r>
            <a:endParaRPr lang="fr-CH" dirty="0">
              <a:latin typeface="+mn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42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AT-</a:t>
            </a:r>
            <a:r>
              <a:rPr lang="fr-CH" dirty="0" err="1"/>
              <a:t>cut</a:t>
            </a:r>
            <a:r>
              <a:rPr lang="fr-CH" dirty="0"/>
              <a:t> XTAL </a:t>
            </a:r>
            <a:r>
              <a:rPr lang="fr-CH" dirty="0" err="1"/>
              <a:t>temperature</a:t>
            </a:r>
            <a:r>
              <a:rPr lang="fr-CH" dirty="0"/>
              <a:t> </a:t>
            </a:r>
            <a:r>
              <a:rPr lang="fr-CH" dirty="0" err="1"/>
              <a:t>stability</a:t>
            </a:r>
            <a:r>
              <a:rPr lang="fr-CH" dirty="0"/>
              <a:t> versus </a:t>
            </a:r>
            <a:r>
              <a:rPr lang="fr-CH" dirty="0" err="1"/>
              <a:t>cut</a:t>
            </a:r>
            <a:r>
              <a:rPr lang="fr-CH" dirty="0"/>
              <a:t> angle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/>
              <a:t>3rd </a:t>
            </a:r>
            <a:r>
              <a:rPr lang="fr-CH" dirty="0" err="1"/>
              <a:t>order</a:t>
            </a:r>
            <a:r>
              <a:rPr lang="fr-CH" dirty="0"/>
              <a:t> TCF </a:t>
            </a:r>
            <a:r>
              <a:rPr lang="fr-CH" dirty="0" err="1"/>
              <a:t>dominates</a:t>
            </a:r>
            <a:r>
              <a:rPr lang="fr-CH" dirty="0"/>
              <a:t> (</a:t>
            </a:r>
            <a:r>
              <a:rPr lang="el-GR" dirty="0"/>
              <a:t>α</a:t>
            </a:r>
            <a:r>
              <a:rPr lang="fr-CH" dirty="0"/>
              <a:t>=</a:t>
            </a:r>
            <a:r>
              <a:rPr lang="el-GR" dirty="0"/>
              <a:t>β</a:t>
            </a:r>
            <a:r>
              <a:rPr lang="fr-CH" dirty="0"/>
              <a:t>=0 </a:t>
            </a:r>
            <a:r>
              <a:rPr lang="fr-CH" dirty="0" err="1"/>
              <a:t>cut</a:t>
            </a:r>
            <a:r>
              <a:rPr lang="fr-CH" dirty="0"/>
              <a:t>); </a:t>
            </a:r>
            <a:r>
              <a:rPr lang="fr-CH" dirty="0" err="1"/>
              <a:t>strong</a:t>
            </a:r>
            <a:r>
              <a:rPr lang="fr-CH" dirty="0"/>
              <a:t> </a:t>
            </a:r>
            <a:r>
              <a:rPr lang="fr-CH" dirty="0" err="1"/>
              <a:t>sensitivity</a:t>
            </a:r>
            <a:r>
              <a:rPr lang="fr-CH" dirty="0"/>
              <a:t> to XTAL </a:t>
            </a:r>
            <a:r>
              <a:rPr lang="fr-CH" dirty="0" err="1"/>
              <a:t>cut</a:t>
            </a:r>
            <a:r>
              <a:rPr lang="fr-CH" dirty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08348"/>
            <a:ext cx="6448425" cy="454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5582441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-40    -25             0		 50	  75    85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7309" y="1916832"/>
            <a:ext cx="51809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20</a:t>
            </a:r>
          </a:p>
          <a:p>
            <a:endParaRPr lang="fr-CH" sz="1200" dirty="0"/>
          </a:p>
          <a:p>
            <a:endParaRPr lang="fr-CH" dirty="0"/>
          </a:p>
          <a:p>
            <a:r>
              <a:rPr lang="fr-CH" dirty="0"/>
              <a:t>10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sz="2800" dirty="0"/>
          </a:p>
          <a:p>
            <a:r>
              <a:rPr lang="fr-CH" dirty="0"/>
              <a:t>-10</a:t>
            </a:r>
          </a:p>
          <a:p>
            <a:endParaRPr lang="fr-CH" sz="1200" dirty="0"/>
          </a:p>
          <a:p>
            <a:endParaRPr lang="fr-CH" dirty="0"/>
          </a:p>
          <a:p>
            <a:r>
              <a:rPr lang="fr-CH" dirty="0"/>
              <a:t>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XTAL </a:t>
            </a:r>
            <a:r>
              <a:rPr lang="fr-CH" dirty="0" err="1"/>
              <a:t>resonator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model and </a:t>
            </a:r>
            <a:r>
              <a:rPr lang="fr-CH" dirty="0" err="1"/>
              <a:t>analysis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4214381" cy="4572000"/>
          </a:xfrm>
        </p:spPr>
        <p:txBody>
          <a:bodyPr/>
          <a:lstStyle/>
          <a:p>
            <a:r>
              <a:rPr lang="fr-CH" dirty="0" err="1"/>
              <a:t>Impedance</a:t>
            </a:r>
            <a:r>
              <a:rPr lang="fr-CH" dirty="0"/>
              <a:t>/admittance </a:t>
            </a:r>
            <a:r>
              <a:rPr lang="fr-CH" dirty="0" err="1"/>
              <a:t>calculation</a:t>
            </a:r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 err="1"/>
              <a:t>Series</a:t>
            </a:r>
            <a:r>
              <a:rPr lang="fr-CH" dirty="0"/>
              <a:t> &amp; </a:t>
            </a:r>
            <a:r>
              <a:rPr lang="fr-CH" dirty="0" err="1"/>
              <a:t>parallel</a:t>
            </a:r>
            <a:r>
              <a:rPr lang="fr-CH" dirty="0"/>
              <a:t> </a:t>
            </a:r>
            <a:r>
              <a:rPr lang="fr-CH" dirty="0" err="1"/>
              <a:t>resonance</a:t>
            </a:r>
            <a:r>
              <a:rPr lang="fr-CH" dirty="0"/>
              <a:t> </a:t>
            </a:r>
            <a:r>
              <a:rPr lang="fr-CH" dirty="0" err="1"/>
              <a:t>calculation</a:t>
            </a:r>
            <a:r>
              <a:rPr lang="fr-CH" dirty="0"/>
              <a:t>      </a:t>
            </a:r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0626" y="4653136"/>
                <a:ext cx="1742721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6" y="4653136"/>
                <a:ext cx="1742721" cy="729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0626" y="5312035"/>
                <a:ext cx="4207755" cy="98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6" y="5312035"/>
                <a:ext cx="4207755" cy="987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0404" y="2060848"/>
                <a:ext cx="3147400" cy="661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4" y="2060848"/>
                <a:ext cx="3147400" cy="6612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2771" y="2744160"/>
                <a:ext cx="2111732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71" y="2744160"/>
                <a:ext cx="2111732" cy="659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Placeholder 63"/>
          <p:cNvSpPr txBox="1">
            <a:spLocks/>
          </p:cNvSpPr>
          <p:nvPr/>
        </p:nvSpPr>
        <p:spPr bwMode="auto">
          <a:xfrm>
            <a:off x="5110147" y="1628800"/>
            <a:ext cx="42143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baseline="0">
                <a:solidFill>
                  <a:schemeClr val="tx1"/>
                </a:solidFill>
                <a:latin typeface="+mn-lt"/>
              </a:defRPr>
            </a:lvl2pPr>
            <a:lvl3pPr marL="1165225" indent="-266700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baseline="0">
                <a:solidFill>
                  <a:schemeClr val="tx1"/>
                </a:solidFill>
                <a:latin typeface="+mn-lt"/>
              </a:defRPr>
            </a:lvl3pPr>
            <a:lvl4pPr marL="1611313" indent="-266700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baseline="0">
                <a:solidFill>
                  <a:schemeClr val="tx1"/>
                </a:solidFill>
                <a:latin typeface="+mn-lt"/>
              </a:defRPr>
            </a:lvl4pPr>
            <a:lvl5pPr marL="1882775" indent="-53975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baseline="0">
                <a:solidFill>
                  <a:schemeClr val="tx1"/>
                </a:solidFill>
                <a:latin typeface="+mn-lt"/>
              </a:defRPr>
            </a:lvl5pPr>
            <a:lvl6pPr marL="23399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6pPr>
            <a:lvl7pPr marL="27971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7pPr>
            <a:lvl8pPr marL="32543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8pPr>
            <a:lvl9pPr marL="37115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/>
              <a:t>Q-factor </a:t>
            </a:r>
          </a:p>
          <a:p>
            <a:endParaRPr lang="fr-CH" kern="0" dirty="0"/>
          </a:p>
          <a:p>
            <a:endParaRPr lang="fr-CH" kern="0" dirty="0"/>
          </a:p>
          <a:p>
            <a:endParaRPr lang="fr-CH" kern="0" dirty="0"/>
          </a:p>
          <a:p>
            <a:endParaRPr lang="fr-CH" kern="0" dirty="0"/>
          </a:p>
          <a:p>
            <a:endParaRPr lang="fr-CH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099059" y="1747182"/>
                <a:ext cx="3622337" cy="96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59" y="1747182"/>
                <a:ext cx="3622337" cy="9617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2128" y="2598524"/>
            <a:ext cx="1782381" cy="13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  <p:bldP spid="10" grpId="0"/>
      <p:bldP spid="11" grpId="0"/>
      <p:bldP spid="12" grpId="0"/>
      <p:bldP spid="13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Coupling</a:t>
            </a:r>
            <a:r>
              <a:rPr lang="fr-CH" dirty="0"/>
              <a:t> of mode and FOM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3650686" cy="4572000"/>
          </a:xfrm>
        </p:spPr>
        <p:txBody>
          <a:bodyPr/>
          <a:lstStyle/>
          <a:p>
            <a:r>
              <a:rPr lang="fr-CH" dirty="0" err="1"/>
              <a:t>Coupling</a:t>
            </a:r>
            <a:r>
              <a:rPr lang="fr-CH" dirty="0"/>
              <a:t> of mode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defined</a:t>
            </a:r>
            <a:r>
              <a:rPr lang="fr-CH" dirty="0"/>
              <a:t> by the ratio of the </a:t>
            </a:r>
            <a:r>
              <a:rPr lang="fr-CH" dirty="0" err="1"/>
              <a:t>motional</a:t>
            </a:r>
            <a:r>
              <a:rPr lang="fr-CH" dirty="0"/>
              <a:t> over </a:t>
            </a:r>
            <a:r>
              <a:rPr lang="fr-CH" dirty="0" err="1"/>
              <a:t>dielectric</a:t>
            </a:r>
            <a:r>
              <a:rPr lang="fr-CH" dirty="0"/>
              <a:t> capacitances 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It </a:t>
            </a:r>
            <a:r>
              <a:rPr lang="fr-CH" dirty="0" err="1"/>
              <a:t>is</a:t>
            </a:r>
            <a:r>
              <a:rPr lang="fr-CH" dirty="0"/>
              <a:t> the ratio of the </a:t>
            </a:r>
            <a:r>
              <a:rPr lang="fr-CH" dirty="0" err="1"/>
              <a:t>strain</a:t>
            </a:r>
            <a:r>
              <a:rPr lang="fr-CH" dirty="0"/>
              <a:t> over </a:t>
            </a:r>
            <a:r>
              <a:rPr lang="fr-CH" dirty="0" err="1"/>
              <a:t>dielectric</a:t>
            </a:r>
            <a:r>
              <a:rPr lang="fr-CH" dirty="0"/>
              <a:t>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when</a:t>
            </a:r>
            <a:r>
              <a:rPr lang="fr-CH" dirty="0"/>
              <a:t> a </a:t>
            </a:r>
            <a:r>
              <a:rPr lang="fr-CH" dirty="0" err="1"/>
              <a:t>static</a:t>
            </a:r>
            <a:r>
              <a:rPr lang="fr-CH" dirty="0"/>
              <a:t> </a:t>
            </a:r>
            <a:r>
              <a:rPr lang="fr-CH" dirty="0" err="1"/>
              <a:t>bias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applied</a:t>
            </a:r>
            <a:r>
              <a:rPr lang="fr-CH" dirty="0"/>
              <a:t> </a:t>
            </a:r>
            <a:r>
              <a:rPr lang="fr-CH" dirty="0" err="1"/>
              <a:t>across</a:t>
            </a:r>
            <a:r>
              <a:rPr lang="fr-CH" dirty="0"/>
              <a:t> the </a:t>
            </a:r>
            <a:r>
              <a:rPr lang="fr-CH" dirty="0" err="1"/>
              <a:t>resonator</a:t>
            </a:r>
            <a:r>
              <a:rPr lang="fr-CH" dirty="0"/>
              <a:t> </a:t>
            </a:r>
            <a:r>
              <a:rPr lang="fr-CH" dirty="0" err="1"/>
              <a:t>electrodes</a:t>
            </a:r>
            <a:endParaRPr lang="fr-CH" dirty="0"/>
          </a:p>
          <a:p>
            <a:r>
              <a:rPr lang="fr-CH" dirty="0"/>
              <a:t>It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typically</a:t>
            </a:r>
            <a:r>
              <a:rPr lang="fr-CH" dirty="0"/>
              <a:t> a few ‰ to % for quartz and BAW </a:t>
            </a:r>
            <a:r>
              <a:rPr lang="fr-CH" dirty="0" err="1"/>
              <a:t>resonators</a:t>
            </a:r>
            <a:r>
              <a:rPr lang="fr-CH" dirty="0"/>
              <a:t> </a:t>
            </a:r>
            <a:r>
              <a:rPr lang="fr-CH" dirty="0" err="1"/>
              <a:t>resp</a:t>
            </a:r>
            <a:r>
              <a:rPr lang="fr-CH" dirty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36096" y="2556112"/>
                <a:ext cx="2823593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556112"/>
                <a:ext cx="2823593" cy="6597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61" y="3215908"/>
            <a:ext cx="1690899" cy="1797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5199583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/>
              <a:t>Equal</a:t>
            </a:r>
            <a:r>
              <a:rPr lang="fr-CH" sz="2400" b="1" dirty="0"/>
              <a:t> to </a:t>
            </a:r>
            <a:r>
              <a:rPr lang="fr-CH" sz="2400" b="1" dirty="0" err="1"/>
              <a:t>i</a:t>
            </a:r>
            <a:r>
              <a:rPr lang="fr-CH" sz="2400" b="1" baseline="-25000" dirty="0" err="1"/>
              <a:t>m</a:t>
            </a:r>
            <a:r>
              <a:rPr lang="fr-CH" sz="2400" b="1" dirty="0"/>
              <a:t>/</a:t>
            </a:r>
            <a:r>
              <a:rPr lang="fr-CH" sz="2400" b="1" dirty="0" err="1"/>
              <a:t>i</a:t>
            </a:r>
            <a:r>
              <a:rPr lang="fr-CH" sz="2400" b="1" baseline="-25000" dirty="0" err="1"/>
              <a:t>O</a:t>
            </a:r>
            <a:r>
              <a:rPr lang="fr-CH" sz="2400" b="1" dirty="0"/>
              <a:t> @ </a:t>
            </a:r>
            <a:r>
              <a:rPr lang="fr-CH" sz="2400" b="1" dirty="0">
                <a:sym typeface="Symbol" panose="05050102010706020507" pitchFamily="18" charset="2"/>
              </a:rPr>
              <a:t></a:t>
            </a:r>
            <a:r>
              <a:rPr lang="fr-CH" sz="2400" b="1" baseline="-25000" dirty="0">
                <a:sym typeface="Symbol" panose="05050102010706020507" pitchFamily="18" charset="2"/>
              </a:rPr>
              <a:t>S</a:t>
            </a:r>
            <a:endParaRPr lang="en-US" sz="2400" b="1" baseline="-25000" dirty="0"/>
          </a:p>
        </p:txBody>
      </p:sp>
      <p:sp>
        <p:nvSpPr>
          <p:cNvPr id="8" name="Text Placeholder 63"/>
          <p:cNvSpPr txBox="1">
            <a:spLocks/>
          </p:cNvSpPr>
          <p:nvPr/>
        </p:nvSpPr>
        <p:spPr bwMode="auto">
          <a:xfrm>
            <a:off x="5110147" y="1628800"/>
            <a:ext cx="42143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8288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baseline="0">
                <a:solidFill>
                  <a:schemeClr val="tx1"/>
                </a:solidFill>
                <a:latin typeface="+mn-lt"/>
              </a:defRPr>
            </a:lvl2pPr>
            <a:lvl3pPr marL="1165225" indent="-266700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•"/>
              <a:defRPr baseline="0">
                <a:solidFill>
                  <a:schemeClr val="tx1"/>
                </a:solidFill>
                <a:latin typeface="+mn-lt"/>
              </a:defRPr>
            </a:lvl3pPr>
            <a:lvl4pPr marL="1611313" indent="-266700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baseline="0">
                <a:solidFill>
                  <a:schemeClr val="tx1"/>
                </a:solidFill>
                <a:latin typeface="+mn-lt"/>
              </a:defRPr>
            </a:lvl4pPr>
            <a:lvl5pPr marL="1882775" indent="-53975" algn="l" rtl="0" eaLnBrk="1" fontAlgn="base" hangingPunct="1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baseline="0">
                <a:solidFill>
                  <a:schemeClr val="tx1"/>
                </a:solidFill>
                <a:latin typeface="+mn-lt"/>
              </a:defRPr>
            </a:lvl5pPr>
            <a:lvl6pPr marL="23399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6pPr>
            <a:lvl7pPr marL="27971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7pPr>
            <a:lvl8pPr marL="32543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8pPr>
            <a:lvl9pPr marL="3711575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 err="1"/>
              <a:t>Resonator</a:t>
            </a:r>
            <a:r>
              <a:rPr lang="fr-CH" kern="0" dirty="0"/>
              <a:t> Figure of </a:t>
            </a:r>
            <a:r>
              <a:rPr lang="fr-CH" kern="0" dirty="0" err="1"/>
              <a:t>Merit</a:t>
            </a:r>
            <a:r>
              <a:rPr lang="fr-CH" kern="0" dirty="0"/>
              <a:t> (FOM)      </a:t>
            </a:r>
            <a:endParaRPr lang="en-US" kern="0" dirty="0"/>
          </a:p>
          <a:p>
            <a:endParaRPr lang="fr-CH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5616" y="2769139"/>
                <a:ext cx="1089209" cy="659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69139"/>
                <a:ext cx="1089209" cy="659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5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280488" cy="719137"/>
          </a:xfrm>
          <a:ln>
            <a:noFill/>
          </a:ln>
        </p:spPr>
        <p:txBody>
          <a:bodyPr/>
          <a:lstStyle/>
          <a:p>
            <a:r>
              <a:rPr lang="fr-CH" dirty="0" err="1"/>
              <a:t>Mag</a:t>
            </a:r>
            <a:r>
              <a:rPr lang="fr-CH" dirty="0"/>
              <a:t> and </a:t>
            </a:r>
            <a:r>
              <a:rPr lang="fr-CH" dirty="0">
                <a:sym typeface="Symbol" panose="05050102010706020507" pitchFamily="18" charset="2"/>
              </a:rPr>
              <a:t></a:t>
            </a:r>
            <a:r>
              <a:rPr lang="fr-CH" dirty="0"/>
              <a:t> of Z</a:t>
            </a:r>
            <a:r>
              <a:rPr lang="fr-CH" baseline="-25000" dirty="0"/>
              <a:t>XT</a:t>
            </a:r>
            <a:r>
              <a:rPr lang="fr-CH" dirty="0"/>
              <a:t>(</a:t>
            </a:r>
            <a:r>
              <a:rPr lang="fr-CH" dirty="0">
                <a:sym typeface="Symbol" panose="05050102010706020507" pitchFamily="18" charset="2"/>
              </a:rPr>
              <a:t></a:t>
            </a:r>
            <a:r>
              <a:rPr lang="fr-CH" baseline="-25000" dirty="0">
                <a:sym typeface="Symbol" panose="05050102010706020507" pitchFamily="18" charset="2"/>
              </a:rPr>
              <a:t>s</a:t>
            </a:r>
            <a:r>
              <a:rPr lang="fr-CH" dirty="0">
                <a:sym typeface="Symbol" panose="05050102010706020507" pitchFamily="18" charset="2"/>
              </a:rPr>
              <a:t>[1+</a:t>
            </a:r>
            <a:r>
              <a:rPr lang="fr-CH" dirty="0"/>
              <a:t>df/f])/</a:t>
            </a:r>
            <a:r>
              <a:rPr lang="fr-CH" dirty="0" err="1"/>
              <a:t>Rm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Cm/Co=1‰, Q=64k, M=64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353383" y="1620000"/>
            <a:ext cx="2237677" cy="4572000"/>
          </a:xfrm>
        </p:spPr>
        <p:txBody>
          <a:bodyPr/>
          <a:lstStyle/>
          <a:p>
            <a:pPr marL="0" indent="0">
              <a:buNone/>
            </a:pPr>
            <a:r>
              <a:rPr lang="fr-CH" b="1" dirty="0"/>
              <a:t>For </a:t>
            </a:r>
            <a:r>
              <a:rPr lang="fr-CH" b="1" dirty="0">
                <a:sym typeface="Symbol" panose="05050102010706020507" pitchFamily="18" charset="2"/>
              </a:rPr>
              <a:t>&lt;&lt;</a:t>
            </a:r>
            <a:r>
              <a:rPr lang="fr-CH" b="1" baseline="-25000" dirty="0">
                <a:sym typeface="Symbol" panose="05050102010706020507" pitchFamily="18" charset="2"/>
              </a:rPr>
              <a:t>S</a:t>
            </a:r>
            <a:r>
              <a:rPr lang="fr-CH" b="1" dirty="0">
                <a:sym typeface="Symbol" panose="05050102010706020507" pitchFamily="18" charset="2"/>
              </a:rPr>
              <a:t> or &gt;&gt;</a:t>
            </a:r>
            <a:r>
              <a:rPr lang="fr-CH" b="1" baseline="-25000" dirty="0">
                <a:sym typeface="Symbol" panose="05050102010706020507" pitchFamily="18" charset="2"/>
              </a:rPr>
              <a:t>S</a:t>
            </a:r>
          </a:p>
          <a:p>
            <a:r>
              <a:rPr lang="fr-CH" dirty="0">
                <a:sym typeface="Symbol" panose="05050102010706020507" pitchFamily="18" charset="2"/>
              </a:rPr>
              <a:t>Z</a:t>
            </a:r>
            <a:r>
              <a:rPr lang="fr-CH" baseline="-25000" dirty="0">
                <a:sym typeface="Symbol" panose="05050102010706020507" pitchFamily="18" charset="2"/>
              </a:rPr>
              <a:t>XT</a:t>
            </a:r>
            <a:r>
              <a:rPr lang="fr-CH" dirty="0">
                <a:sym typeface="Symbol" panose="05050102010706020507" pitchFamily="18" charset="2"/>
              </a:rPr>
              <a:t>=1/·Co</a:t>
            </a:r>
            <a:endParaRPr lang="en-US" dirty="0"/>
          </a:p>
          <a:p>
            <a:pPr marL="0" indent="0">
              <a:buNone/>
            </a:pPr>
            <a:r>
              <a:rPr lang="fr-CH" b="1" dirty="0">
                <a:sym typeface="Symbol" panose="05050102010706020507" pitchFamily="18" charset="2"/>
              </a:rPr>
              <a:t>(Anti-)</a:t>
            </a:r>
            <a:r>
              <a:rPr lang="fr-CH" b="1" dirty="0" err="1">
                <a:sym typeface="Symbol" panose="05050102010706020507" pitchFamily="18" charset="2"/>
              </a:rPr>
              <a:t>Resonances</a:t>
            </a:r>
            <a:r>
              <a:rPr lang="fr-CH" b="1" dirty="0">
                <a:sym typeface="Symbol" panose="05050102010706020507" pitchFamily="18" charset="2"/>
              </a:rPr>
              <a:t> are </a:t>
            </a:r>
            <a:r>
              <a:rPr lang="fr-CH" b="1" dirty="0" err="1">
                <a:sym typeface="Symbol" panose="05050102010706020507" pitchFamily="18" charset="2"/>
              </a:rPr>
              <a:t>symmetrically</a:t>
            </a:r>
            <a:r>
              <a:rPr lang="fr-CH" b="1" dirty="0">
                <a:sym typeface="Symbol" panose="05050102010706020507" pitchFamily="18" charset="2"/>
              </a:rPr>
              <a:t> </a:t>
            </a:r>
            <a:r>
              <a:rPr lang="fr-CH" b="1" dirty="0" err="1">
                <a:sym typeface="Symbol" panose="05050102010706020507" pitchFamily="18" charset="2"/>
              </a:rPr>
              <a:t>located</a:t>
            </a:r>
            <a:r>
              <a:rPr lang="fr-CH" b="1" dirty="0">
                <a:sym typeface="Symbol" panose="05050102010706020507" pitchFamily="18" charset="2"/>
              </a:rPr>
              <a:t> </a:t>
            </a:r>
          </a:p>
          <a:p>
            <a:r>
              <a:rPr lang="fr-CH" dirty="0">
                <a:sym typeface="Symbol" panose="05050102010706020507" pitchFamily="18" charset="2"/>
              </a:rPr>
              <a:t> </a:t>
            </a:r>
          </a:p>
          <a:p>
            <a:r>
              <a:rPr lang="fr-CH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fr-CH" b="1" dirty="0">
                <a:sym typeface="Symbol" panose="05050102010706020507" pitchFamily="18" charset="2"/>
              </a:rPr>
              <a:t>To </a:t>
            </a:r>
            <a:r>
              <a:rPr lang="fr-CH" b="1" dirty="0" err="1">
                <a:sym typeface="Symbol" panose="05050102010706020507" pitchFamily="18" charset="2"/>
              </a:rPr>
              <a:t>get</a:t>
            </a:r>
            <a:r>
              <a:rPr lang="fr-CH" b="1" dirty="0">
                <a:sym typeface="Symbol" panose="05050102010706020507" pitchFamily="18" charset="2"/>
              </a:rPr>
              <a:t> </a:t>
            </a:r>
            <a:r>
              <a:rPr lang="fr-CH" b="1" dirty="0" err="1">
                <a:sym typeface="Symbol" panose="05050102010706020507" pitchFamily="18" charset="2"/>
              </a:rPr>
              <a:t>fP</a:t>
            </a:r>
            <a:r>
              <a:rPr lang="fr-CH" b="1" dirty="0">
                <a:sym typeface="Symbol" panose="05050102010706020507" pitchFamily="18" charset="2"/>
              </a:rPr>
              <a:t> </a:t>
            </a:r>
          </a:p>
          <a:p>
            <a:r>
              <a:rPr lang="fr-CH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fr-CH" b="1" dirty="0">
                <a:sym typeface="Symbol" panose="05050102010706020507" pitchFamily="18" charset="2"/>
              </a:rPr>
              <a:t>Q conservation ?</a:t>
            </a:r>
          </a:p>
          <a:p>
            <a:r>
              <a:rPr lang="fr-CH" dirty="0">
                <a:sym typeface="Symbol" panose="05050102010706020507" pitchFamily="18" charset="2"/>
              </a:rPr>
              <a:t>   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79" y="1324086"/>
            <a:ext cx="6829349" cy="5057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30120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f=</a:t>
            </a:r>
            <a:r>
              <a:rPr lang="fr-CH" sz="2400" dirty="0" err="1"/>
              <a:t>f</a:t>
            </a:r>
            <a:r>
              <a:rPr lang="fr-CH" sz="2400" baseline="-25000" dirty="0" err="1"/>
              <a:t>S</a:t>
            </a:r>
            <a:r>
              <a:rPr lang="fr-CH" sz="2400" dirty="0"/>
              <a:t>		</a:t>
            </a:r>
            <a:r>
              <a:rPr lang="fr-CH" sz="2400" dirty="0" err="1"/>
              <a:t>df</a:t>
            </a:r>
            <a:r>
              <a:rPr lang="fr-CH" sz="2400" dirty="0"/>
              <a:t>=</a:t>
            </a:r>
            <a:r>
              <a:rPr lang="fr-CH" sz="2400" dirty="0" err="1"/>
              <a:t>f</a:t>
            </a:r>
            <a:r>
              <a:rPr lang="fr-CH" sz="2400" baseline="-25000" dirty="0" err="1"/>
              <a:t>P</a:t>
            </a:r>
            <a:r>
              <a:rPr lang="fr-CH" sz="2400" dirty="0" err="1"/>
              <a:t>-f</a:t>
            </a:r>
            <a:r>
              <a:rPr lang="fr-CH" sz="2400" baseline="-25000" dirty="0" err="1"/>
              <a:t>S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073939" y="4271155"/>
            <a:ext cx="199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Inductive </a:t>
            </a:r>
            <a:r>
              <a:rPr lang="fr-CH" dirty="0" err="1"/>
              <a:t>region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38106" y="2564904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8106" y="290145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3480" y="29433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rgbClr val="00B050"/>
                </a:solidFill>
              </a:rPr>
              <a:t>Rm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733" y="255561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B050"/>
                </a:solidFill>
              </a:rPr>
              <a:t>1/</a:t>
            </a:r>
            <a:r>
              <a:rPr lang="fr-CH" dirty="0">
                <a:solidFill>
                  <a:srgbClr val="00B050"/>
                </a:solidFill>
                <a:sym typeface="Symbol" panose="05050102010706020507" pitchFamily="18" charset="2"/>
              </a:rPr>
              <a:t>·Co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20324" y="3300988"/>
            <a:ext cx="2206295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20324" y="2574052"/>
            <a:ext cx="3720028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34251" y="1903469"/>
            <a:ext cx="0" cy="6705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34251" y="22400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80012" y="4971630"/>
            <a:ext cx="265423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226" y="49251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Cm/2Co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69078" y="1844824"/>
            <a:ext cx="2206295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27360" y="2923654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>
                <a:solidFill>
                  <a:srgbClr val="FF00FF"/>
                </a:solidFill>
              </a:rPr>
              <a:t>Zs</a:t>
            </a:r>
            <a:r>
              <a:rPr lang="fr-CH" dirty="0">
                <a:solidFill>
                  <a:srgbClr val="FF00FF"/>
                </a:solidFill>
              </a:rPr>
              <a:t>=</a:t>
            </a:r>
            <a:r>
              <a:rPr lang="fr-CH" dirty="0" err="1">
                <a:solidFill>
                  <a:srgbClr val="FF00FF"/>
                </a:solidFill>
              </a:rPr>
              <a:t>Zm</a:t>
            </a:r>
            <a:endParaRPr lang="en-US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5586" y="3259850"/>
                <a:ext cx="1607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6" y="3259850"/>
                <a:ext cx="160762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1233" y="4315806"/>
                <a:ext cx="192334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3" y="4315806"/>
                <a:ext cx="1923347" cy="769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3292" y="3501777"/>
                <a:ext cx="2432524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2" y="3501777"/>
                <a:ext cx="2432524" cy="769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02828" y="5359295"/>
                <a:ext cx="135729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8" y="5359295"/>
                <a:ext cx="1357295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261501" y="182440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rgbClr val="00B050"/>
                </a:solidFill>
              </a:rPr>
              <a:t>Rp</a:t>
            </a:r>
            <a:r>
              <a:rPr lang="fr-CH" dirty="0">
                <a:solidFill>
                  <a:srgbClr val="00B050"/>
                </a:solidFill>
              </a:rPr>
              <a:t>	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200" y="182440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00B050"/>
                </a:solidFill>
              </a:rPr>
              <a:t>	    </a:t>
            </a:r>
            <a:r>
              <a:rPr lang="fr-CH" dirty="0" err="1">
                <a:solidFill>
                  <a:srgbClr val="FF0000"/>
                </a:solidFill>
              </a:rPr>
              <a:t>Zp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5" grpId="0"/>
      <p:bldP spid="6" grpId="0"/>
      <p:bldP spid="9" grpId="0"/>
      <p:bldP spid="10" grpId="0"/>
      <p:bldP spid="11" grpId="0"/>
      <p:bldP spid="18" grpId="0"/>
      <p:bldP spid="23" grpId="0"/>
      <p:bldP spid="26" grpId="0"/>
      <p:bldP spid="27" grpId="0"/>
      <p:bldP spid="28" grpId="0"/>
      <p:bldP spid="29" grpId="0"/>
      <p:bldP spid="34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Approximation of XTAL </a:t>
            </a:r>
            <a:r>
              <a:rPr lang="fr-CH" dirty="0" err="1"/>
              <a:t>resonances</a:t>
            </a:r>
            <a:r>
              <a:rPr lang="fr-CH" dirty="0"/>
              <a:t> to </a:t>
            </a:r>
            <a:r>
              <a:rPr lang="fr-CH" dirty="0" err="1"/>
              <a:t>calculate</a:t>
            </a:r>
            <a:r>
              <a:rPr lang="fr-CH" dirty="0"/>
              <a:t> XO </a:t>
            </a:r>
            <a:r>
              <a:rPr lang="fr-CH" dirty="0" err="1"/>
              <a:t>loop</a:t>
            </a:r>
            <a:r>
              <a:rPr lang="fr-CH" dirty="0"/>
              <a:t> gain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061" y="1916832"/>
            <a:ext cx="1828123" cy="162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516" y="4229143"/>
            <a:ext cx="1675652" cy="16481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3637716" cy="3981741"/>
          </a:xfrm>
        </p:spPr>
        <p:txBody>
          <a:bodyPr/>
          <a:lstStyle/>
          <a:p>
            <a:r>
              <a:rPr lang="fr-CH" dirty="0"/>
              <a:t>XTAL </a:t>
            </a:r>
            <a:r>
              <a:rPr lang="fr-CH" dirty="0" err="1"/>
              <a:t>is</a:t>
            </a:r>
            <a:r>
              <a:rPr lang="fr-CH" dirty="0"/>
              <a:t> phase </a:t>
            </a:r>
            <a:r>
              <a:rPr lang="fr-CH" dirty="0" err="1"/>
              <a:t>selective</a:t>
            </a:r>
            <a:r>
              <a:rPr lang="fr-CH" dirty="0"/>
              <a:t> component</a:t>
            </a:r>
          </a:p>
          <a:p>
            <a:r>
              <a:rPr lang="fr-CH" dirty="0" err="1"/>
              <a:t>Series</a:t>
            </a:r>
            <a:r>
              <a:rPr lang="fr-CH" dirty="0"/>
              <a:t> or </a:t>
            </a:r>
            <a:r>
              <a:rPr lang="fr-CH" dirty="0" err="1"/>
              <a:t>parallel</a:t>
            </a:r>
            <a:r>
              <a:rPr lang="fr-CH" dirty="0"/>
              <a:t> </a:t>
            </a:r>
            <a:r>
              <a:rPr lang="fr-CH" dirty="0" err="1"/>
              <a:t>XOs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built</a:t>
            </a:r>
            <a:r>
              <a:rPr lang="fr-CH" dirty="0"/>
              <a:t> at </a:t>
            </a:r>
            <a:r>
              <a:rPr lang="fr-CH" dirty="0">
                <a:sym typeface="Symbol" panose="05050102010706020507" pitchFamily="18" charset="2"/>
              </a:rPr>
              <a:t></a:t>
            </a:r>
            <a:r>
              <a:rPr lang="fr-CH" baseline="-25000" dirty="0"/>
              <a:t>S</a:t>
            </a:r>
            <a:r>
              <a:rPr lang="fr-CH" dirty="0"/>
              <a:t> or</a:t>
            </a:r>
            <a:r>
              <a:rPr lang="fr-CH" dirty="0">
                <a:sym typeface="Symbol" panose="05050102010706020507" pitchFamily="18" charset="2"/>
              </a:rPr>
              <a:t> </a:t>
            </a:r>
            <a:r>
              <a:rPr lang="fr-CH" baseline="-25000" dirty="0">
                <a:sym typeface="Symbol" panose="05050102010706020507" pitchFamily="18" charset="2"/>
              </a:rPr>
              <a:t>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022" y="3513801"/>
            <a:ext cx="1782381" cy="1381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863" y="4986772"/>
                <a:ext cx="4006097" cy="962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3" y="4986772"/>
                <a:ext cx="4006097" cy="9625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72200" y="3976965"/>
                <a:ext cx="2294026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976965"/>
                <a:ext cx="2294026" cy="769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4655" y="4685707"/>
                <a:ext cx="1923347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655" y="4685707"/>
                <a:ext cx="1923347" cy="7693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83086" y="5395926"/>
                <a:ext cx="2432524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86" y="5395926"/>
                <a:ext cx="2432524" cy="7693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248"/>
          <p:cNvGrpSpPr>
            <a:grpSpLocks/>
          </p:cNvGrpSpPr>
          <p:nvPr/>
        </p:nvGrpSpPr>
        <p:grpSpPr bwMode="auto">
          <a:xfrm>
            <a:off x="1769360" y="3276600"/>
            <a:ext cx="990600" cy="304800"/>
            <a:chOff x="4080" y="720"/>
            <a:chExt cx="624" cy="192"/>
          </a:xfrm>
        </p:grpSpPr>
        <p:sp>
          <p:nvSpPr>
            <p:cNvPr id="21" name="Rectangle 249"/>
            <p:cNvSpPr>
              <a:spLocks noChangeArrowheads="1"/>
            </p:cNvSpPr>
            <p:nvPr/>
          </p:nvSpPr>
          <p:spPr bwMode="auto">
            <a:xfrm>
              <a:off x="4320" y="720"/>
              <a:ext cx="144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22" name="Line 250"/>
            <p:cNvSpPr>
              <a:spLocks noChangeShapeType="1"/>
            </p:cNvSpPr>
            <p:nvPr/>
          </p:nvSpPr>
          <p:spPr bwMode="auto">
            <a:xfrm>
              <a:off x="4272" y="7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251"/>
            <p:cNvSpPr>
              <a:spLocks noChangeShapeType="1"/>
            </p:cNvSpPr>
            <p:nvPr/>
          </p:nvSpPr>
          <p:spPr bwMode="auto">
            <a:xfrm>
              <a:off x="4512" y="7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252"/>
            <p:cNvSpPr>
              <a:spLocks noChangeShapeType="1"/>
            </p:cNvSpPr>
            <p:nvPr/>
          </p:nvSpPr>
          <p:spPr bwMode="auto">
            <a:xfrm flipH="1">
              <a:off x="4080" y="81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253"/>
            <p:cNvSpPr>
              <a:spLocks noChangeShapeType="1"/>
            </p:cNvSpPr>
            <p:nvPr/>
          </p:nvSpPr>
          <p:spPr bwMode="auto">
            <a:xfrm flipH="1">
              <a:off x="4512" y="81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04117" y="1619508"/>
            <a:ext cx="4010953" cy="1809492"/>
            <a:chOff x="4404117" y="1619508"/>
            <a:chExt cx="4010953" cy="18094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681342" y="2745737"/>
              <a:ext cx="7337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/>
            <p:cNvSpPr/>
            <p:nvPr/>
          </p:nvSpPr>
          <p:spPr>
            <a:xfrm rot="5400000">
              <a:off x="7256496" y="2373713"/>
              <a:ext cx="948664" cy="7312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11517" y="1718624"/>
              <a:ext cx="587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R</a:t>
              </a:r>
              <a:r>
                <a:rPr lang="fr-CH" baseline="-25000" dirty="0"/>
                <a:t>TIA</a:t>
              </a:r>
              <a:endParaRPr lang="en-US" baseline="-25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476296" y="3429000"/>
              <a:ext cx="393877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415070" y="2143599"/>
              <a:ext cx="0" cy="12854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383086" y="2534034"/>
              <a:ext cx="9881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116977" y="2143599"/>
              <a:ext cx="0" cy="4041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638604" y="2145236"/>
              <a:ext cx="77646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75785" y="2942353"/>
              <a:ext cx="4110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0"/>
            <p:cNvGrpSpPr>
              <a:grpSpLocks/>
            </p:cNvGrpSpPr>
            <p:nvPr/>
          </p:nvGrpSpPr>
          <p:grpSpPr bwMode="auto">
            <a:xfrm>
              <a:off x="6817830" y="2950340"/>
              <a:ext cx="304800" cy="304800"/>
              <a:chOff x="2352" y="2640"/>
              <a:chExt cx="192" cy="192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H="1">
                <a:off x="2352" y="2736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3" name="Rectangle 32"/>
              <p:cNvSpPr>
                <a:spLocks noChangeArrowheads="1"/>
              </p:cNvSpPr>
              <p:nvPr/>
            </p:nvSpPr>
            <p:spPr bwMode="auto">
              <a:xfrm>
                <a:off x="2352" y="26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V="1">
                <a:off x="2448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 flipH="1">
                <a:off x="2382" y="2772"/>
                <a:ext cx="1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 flipH="1">
                <a:off x="2426" y="2801"/>
                <a:ext cx="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349316" y="2341683"/>
              <a:ext cx="3193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-</a:t>
              </a:r>
            </a:p>
            <a:p>
              <a:endParaRPr lang="fr-CH" sz="800" dirty="0"/>
            </a:p>
            <a:p>
              <a:r>
                <a:rPr lang="fr-CH" dirty="0"/>
                <a:t>+</a:t>
              </a:r>
              <a:endParaRPr lang="en-US" dirty="0"/>
            </a:p>
          </p:txBody>
        </p:sp>
        <p:grpSp>
          <p:nvGrpSpPr>
            <p:cNvPr id="63" name="Group 36"/>
            <p:cNvGrpSpPr>
              <a:grpSpLocks/>
            </p:cNvGrpSpPr>
            <p:nvPr/>
          </p:nvGrpSpPr>
          <p:grpSpPr bwMode="auto">
            <a:xfrm rot="5400000">
              <a:off x="7355696" y="1840436"/>
              <a:ext cx="153988" cy="611188"/>
              <a:chOff x="1439" y="1343"/>
              <a:chExt cx="97" cy="385"/>
            </a:xfrm>
          </p:grpSpPr>
          <p:sp>
            <p:nvSpPr>
              <p:cNvPr id="64" name="Rectangle 37"/>
              <p:cNvSpPr>
                <a:spLocks noChangeArrowheads="1"/>
              </p:cNvSpPr>
              <p:nvPr/>
            </p:nvSpPr>
            <p:spPr bwMode="auto">
              <a:xfrm rot="10800000">
                <a:off x="1440" y="1344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65" name="Line 38"/>
              <p:cNvSpPr>
                <a:spLocks noChangeShapeType="1"/>
              </p:cNvSpPr>
              <p:nvPr/>
            </p:nvSpPr>
            <p:spPr bwMode="auto">
              <a:xfrm rot="16200000" flipH="1">
                <a:off x="1440" y="1679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1439" y="139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7" name="Freeform 40"/>
              <p:cNvSpPr>
                <a:spLocks/>
              </p:cNvSpPr>
              <p:nvPr/>
            </p:nvSpPr>
            <p:spPr bwMode="auto">
              <a:xfrm>
                <a:off x="1439" y="1434"/>
                <a:ext cx="96" cy="203"/>
              </a:xfrm>
              <a:custGeom>
                <a:avLst/>
                <a:gdLst>
                  <a:gd name="T0" fmla="*/ 51 w 96"/>
                  <a:gd name="T1" fmla="*/ 203 h 203"/>
                  <a:gd name="T2" fmla="*/ 1 w 96"/>
                  <a:gd name="T3" fmla="*/ 176 h 203"/>
                  <a:gd name="T4" fmla="*/ 96 w 96"/>
                  <a:gd name="T5" fmla="*/ 154 h 203"/>
                  <a:gd name="T6" fmla="*/ 0 w 96"/>
                  <a:gd name="T7" fmla="*/ 133 h 203"/>
                  <a:gd name="T8" fmla="*/ 96 w 96"/>
                  <a:gd name="T9" fmla="*/ 112 h 203"/>
                  <a:gd name="T10" fmla="*/ 0 w 96"/>
                  <a:gd name="T11" fmla="*/ 90 h 203"/>
                  <a:gd name="T12" fmla="*/ 96 w 96"/>
                  <a:gd name="T13" fmla="*/ 69 h 203"/>
                  <a:gd name="T14" fmla="*/ 0 w 96"/>
                  <a:gd name="T15" fmla="*/ 48 h 203"/>
                  <a:gd name="T16" fmla="*/ 96 w 96"/>
                  <a:gd name="T17" fmla="*/ 26 h 203"/>
                  <a:gd name="T18" fmla="*/ 43 w 96"/>
                  <a:gd name="T19" fmla="*/ 0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203"/>
                  <a:gd name="T32" fmla="*/ 96 w 96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203">
                    <a:moveTo>
                      <a:pt x="51" y="203"/>
                    </a:moveTo>
                    <a:lnTo>
                      <a:pt x="1" y="176"/>
                    </a:lnTo>
                    <a:lnTo>
                      <a:pt x="96" y="154"/>
                    </a:lnTo>
                    <a:lnTo>
                      <a:pt x="0" y="133"/>
                    </a:lnTo>
                    <a:lnTo>
                      <a:pt x="96" y="112"/>
                    </a:lnTo>
                    <a:lnTo>
                      <a:pt x="0" y="90"/>
                    </a:lnTo>
                    <a:lnTo>
                      <a:pt x="96" y="69"/>
                    </a:lnTo>
                    <a:lnTo>
                      <a:pt x="0" y="48"/>
                    </a:lnTo>
                    <a:lnTo>
                      <a:pt x="96" y="26"/>
                    </a:lnTo>
                    <a:lnTo>
                      <a:pt x="43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grpSp>
          <p:nvGrpSpPr>
            <p:cNvPr id="73" name="Group 193"/>
            <p:cNvGrpSpPr>
              <a:grpSpLocks/>
            </p:cNvGrpSpPr>
            <p:nvPr/>
          </p:nvGrpSpPr>
          <p:grpSpPr bwMode="auto">
            <a:xfrm>
              <a:off x="6140486" y="2950340"/>
              <a:ext cx="228600" cy="152400"/>
              <a:chOff x="2016" y="3600"/>
              <a:chExt cx="144" cy="96"/>
            </a:xfrm>
          </p:grpSpPr>
          <p:sp>
            <p:nvSpPr>
              <p:cNvPr id="74" name="Rectangle 194"/>
              <p:cNvSpPr>
                <a:spLocks noChangeArrowheads="1"/>
              </p:cNvSpPr>
              <p:nvPr/>
            </p:nvSpPr>
            <p:spPr bwMode="auto">
              <a:xfrm rot="-5400000">
                <a:off x="2041" y="357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75" name="Line 195"/>
              <p:cNvSpPr>
                <a:spLocks noChangeShapeType="1"/>
              </p:cNvSpPr>
              <p:nvPr/>
            </p:nvSpPr>
            <p:spPr bwMode="auto">
              <a:xfrm flipH="1">
                <a:off x="2064" y="36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" name="Oval 196"/>
              <p:cNvSpPr>
                <a:spLocks noChangeArrowheads="1"/>
              </p:cNvSpPr>
              <p:nvPr/>
            </p:nvSpPr>
            <p:spPr bwMode="auto">
              <a:xfrm>
                <a:off x="2016" y="36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6383086" y="2534034"/>
              <a:ext cx="0" cy="492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193"/>
            <p:cNvGrpSpPr>
              <a:grpSpLocks/>
            </p:cNvGrpSpPr>
            <p:nvPr/>
          </p:nvGrpSpPr>
          <p:grpSpPr bwMode="auto">
            <a:xfrm rot="5400000" flipV="1">
              <a:off x="4366017" y="3238500"/>
              <a:ext cx="228600" cy="152400"/>
              <a:chOff x="2016" y="3600"/>
              <a:chExt cx="144" cy="96"/>
            </a:xfrm>
          </p:grpSpPr>
          <p:sp>
            <p:nvSpPr>
              <p:cNvPr id="84" name="Rectangle 194"/>
              <p:cNvSpPr>
                <a:spLocks noChangeArrowheads="1"/>
              </p:cNvSpPr>
              <p:nvPr/>
            </p:nvSpPr>
            <p:spPr bwMode="auto">
              <a:xfrm rot="-5400000">
                <a:off x="2041" y="357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85" name="Line 195"/>
              <p:cNvSpPr>
                <a:spLocks noChangeShapeType="1"/>
              </p:cNvSpPr>
              <p:nvPr/>
            </p:nvSpPr>
            <p:spPr bwMode="auto">
              <a:xfrm flipH="1">
                <a:off x="2064" y="36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86" name="Oval 196"/>
              <p:cNvSpPr>
                <a:spLocks noChangeArrowheads="1"/>
              </p:cNvSpPr>
              <p:nvPr/>
            </p:nvSpPr>
            <p:spPr bwMode="auto">
              <a:xfrm>
                <a:off x="2016" y="36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4496717" y="1619508"/>
              <a:ext cx="292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Trans </a:t>
              </a:r>
              <a:r>
                <a:rPr lang="fr-CH" dirty="0" err="1"/>
                <a:t>Impedance</a:t>
              </a:r>
              <a:r>
                <a:rPr lang="fr-CH" dirty="0"/>
                <a:t> Amplifier</a:t>
              </a:r>
              <a:endParaRPr lang="en-US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476296" y="3779748"/>
            <a:ext cx="30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Transconductance Amplifier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63026" y="2560912"/>
                <a:ext cx="1509259" cy="708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026" y="2560912"/>
                <a:ext cx="1509259" cy="70859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/>
          <p:cNvGrpSpPr/>
          <p:nvPr/>
        </p:nvGrpSpPr>
        <p:grpSpPr>
          <a:xfrm>
            <a:off x="4402167" y="5046247"/>
            <a:ext cx="1687816" cy="1335081"/>
            <a:chOff x="4402167" y="5046247"/>
            <a:chExt cx="1687816" cy="133508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496717" y="5941975"/>
              <a:ext cx="151674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92"/>
            <p:cNvGrpSpPr>
              <a:grpSpLocks/>
            </p:cNvGrpSpPr>
            <p:nvPr/>
          </p:nvGrpSpPr>
          <p:grpSpPr bwMode="auto">
            <a:xfrm rot="16200000" flipH="1">
              <a:off x="5053492" y="5637968"/>
              <a:ext cx="304800" cy="611188"/>
              <a:chOff x="2112" y="1680"/>
              <a:chExt cx="192" cy="385"/>
            </a:xfrm>
          </p:grpSpPr>
          <p:sp>
            <p:nvSpPr>
              <p:cNvPr id="114" name="Rectangle 93"/>
              <p:cNvSpPr>
                <a:spLocks noChangeArrowheads="1"/>
              </p:cNvSpPr>
              <p:nvPr/>
            </p:nvSpPr>
            <p:spPr bwMode="auto">
              <a:xfrm rot="10800000">
                <a:off x="2161" y="1681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115" name="Line 94"/>
              <p:cNvSpPr>
                <a:spLocks noChangeShapeType="1"/>
              </p:cNvSpPr>
              <p:nvPr/>
            </p:nvSpPr>
            <p:spPr bwMode="auto">
              <a:xfrm rot="16200000" flipH="1">
                <a:off x="2161" y="20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6" name="Line 95"/>
              <p:cNvSpPr>
                <a:spLocks noChangeShapeType="1"/>
              </p:cNvSpPr>
              <p:nvPr/>
            </p:nvSpPr>
            <p:spPr bwMode="auto">
              <a:xfrm rot="16200000" flipH="1">
                <a:off x="2160" y="172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17" name="AutoShape 96"/>
              <p:cNvSpPr>
                <a:spLocks noChangeArrowheads="1"/>
              </p:cNvSpPr>
              <p:nvPr/>
            </p:nvSpPr>
            <p:spPr bwMode="auto">
              <a:xfrm flipV="1">
                <a:off x="2170" y="1706"/>
                <a:ext cx="76" cy="4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118" name="Rectangle 97"/>
              <p:cNvSpPr>
                <a:spLocks noChangeArrowheads="1"/>
              </p:cNvSpPr>
              <p:nvPr/>
            </p:nvSpPr>
            <p:spPr bwMode="auto">
              <a:xfrm rot="10800000">
                <a:off x="2160" y="1680"/>
                <a:ext cx="9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119" name="AutoShape 98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192" cy="192"/>
              </a:xfrm>
              <a:prstGeom prst="diamond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120" name="Line 99"/>
              <p:cNvSpPr>
                <a:spLocks noChangeShapeType="1"/>
              </p:cNvSpPr>
              <p:nvPr/>
            </p:nvSpPr>
            <p:spPr bwMode="auto">
              <a:xfrm>
                <a:off x="2112" y="1872"/>
                <a:ext cx="1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4684170" y="6011996"/>
                  <a:ext cx="10972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𝑔𝑚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H">
                                <a:latin typeface="Cambria Math" panose="02040503050406030204" pitchFamily="18" charset="0"/>
                              </a:rPr>
                              <m:t>XT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4170" y="6011996"/>
                  <a:ext cx="109728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2" name="Group 193"/>
            <p:cNvGrpSpPr>
              <a:grpSpLocks/>
            </p:cNvGrpSpPr>
            <p:nvPr/>
          </p:nvGrpSpPr>
          <p:grpSpPr bwMode="auto">
            <a:xfrm rot="5400000" flipV="1">
              <a:off x="4364067" y="5541932"/>
              <a:ext cx="228600" cy="152400"/>
              <a:chOff x="2016" y="3600"/>
              <a:chExt cx="144" cy="96"/>
            </a:xfrm>
          </p:grpSpPr>
          <p:sp>
            <p:nvSpPr>
              <p:cNvPr id="123" name="Rectangle 194"/>
              <p:cNvSpPr>
                <a:spLocks noChangeArrowheads="1"/>
              </p:cNvSpPr>
              <p:nvPr/>
            </p:nvSpPr>
            <p:spPr bwMode="auto">
              <a:xfrm rot="-5400000">
                <a:off x="2041" y="357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124" name="Line 195"/>
              <p:cNvSpPr>
                <a:spLocks noChangeShapeType="1"/>
              </p:cNvSpPr>
              <p:nvPr/>
            </p:nvSpPr>
            <p:spPr bwMode="auto">
              <a:xfrm flipH="1">
                <a:off x="2064" y="36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25" name="Oval 196"/>
              <p:cNvSpPr>
                <a:spLocks noChangeArrowheads="1"/>
              </p:cNvSpPr>
              <p:nvPr/>
            </p:nvSpPr>
            <p:spPr bwMode="auto">
              <a:xfrm>
                <a:off x="2016" y="36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>
              <a:off x="4476982" y="5697530"/>
              <a:ext cx="0" cy="246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93"/>
            <p:cNvGrpSpPr>
              <a:grpSpLocks/>
            </p:cNvGrpSpPr>
            <p:nvPr/>
          </p:nvGrpSpPr>
          <p:grpSpPr bwMode="auto">
            <a:xfrm rot="5400000" flipV="1">
              <a:off x="5899483" y="5542727"/>
              <a:ext cx="228600" cy="152400"/>
              <a:chOff x="2016" y="3600"/>
              <a:chExt cx="144" cy="96"/>
            </a:xfrm>
          </p:grpSpPr>
          <p:sp>
            <p:nvSpPr>
              <p:cNvPr id="128" name="Rectangle 194"/>
              <p:cNvSpPr>
                <a:spLocks noChangeArrowheads="1"/>
              </p:cNvSpPr>
              <p:nvPr/>
            </p:nvSpPr>
            <p:spPr bwMode="auto">
              <a:xfrm rot="-5400000">
                <a:off x="2041" y="3576"/>
                <a:ext cx="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  <p:sp>
            <p:nvSpPr>
              <p:cNvPr id="129" name="Line 195"/>
              <p:cNvSpPr>
                <a:spLocks noChangeShapeType="1"/>
              </p:cNvSpPr>
              <p:nvPr/>
            </p:nvSpPr>
            <p:spPr bwMode="auto">
              <a:xfrm flipH="1">
                <a:off x="2064" y="36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130" name="Oval 196"/>
              <p:cNvSpPr>
                <a:spLocks noChangeArrowheads="1"/>
              </p:cNvSpPr>
              <p:nvPr/>
            </p:nvSpPr>
            <p:spPr bwMode="auto">
              <a:xfrm>
                <a:off x="2016" y="36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CH" altLang="fr-FR"/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>
              <a:off x="6012398" y="5698325"/>
              <a:ext cx="0" cy="246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606505" y="5407640"/>
              <a:ext cx="12526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5279188" y="5046247"/>
                  <a:ext cx="589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H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XT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9188" y="5046247"/>
                  <a:ext cx="58996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210391" y="5736914"/>
                <a:ext cx="3031279" cy="661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91" y="5736914"/>
                <a:ext cx="3031279" cy="6612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3222910" y="5899065"/>
                <a:ext cx="1319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910" y="5899065"/>
                <a:ext cx="1319785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/>
          <p:cNvSpPr/>
          <p:nvPr/>
        </p:nvSpPr>
        <p:spPr>
          <a:xfrm rot="16200000">
            <a:off x="7560528" y="3192704"/>
            <a:ext cx="477774" cy="46794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89873" y="32186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Determining</a:t>
            </a:r>
            <a:r>
              <a:rPr lang="fr-CH" dirty="0"/>
              <a:t> oscillation conditions via open </a:t>
            </a:r>
            <a:r>
              <a:rPr lang="fr-CH" dirty="0" err="1"/>
              <a:t>loop</a:t>
            </a:r>
            <a:r>
              <a:rPr lang="fr-CH" dirty="0"/>
              <a:t> gain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/>
          <p:cNvSpPr txBox="1">
            <a:spLocks noGrp="1"/>
          </p:cNvSpPr>
          <p:nvPr>
            <p:ph type="body" sz="quarter" idx="11"/>
          </p:nvPr>
        </p:nvSpPr>
        <p:spPr>
          <a:xfrm>
            <a:off x="684213" y="1382003"/>
            <a:ext cx="3329758" cy="481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CH" b="1" dirty="0"/>
              <a:t>Trans </a:t>
            </a:r>
            <a:r>
              <a:rPr lang="fr-CH" b="1" dirty="0" err="1"/>
              <a:t>Impedance</a:t>
            </a:r>
            <a:r>
              <a:rPr lang="fr-CH" b="1" dirty="0"/>
              <a:t> Amplifier</a:t>
            </a:r>
          </a:p>
          <a:p>
            <a:r>
              <a:rPr lang="fr-CH" dirty="0" err="1"/>
              <a:t>Provided</a:t>
            </a:r>
            <a:r>
              <a:rPr lang="fr-CH" dirty="0"/>
              <a:t> </a:t>
            </a:r>
            <a:r>
              <a:rPr lang="fr-CH" dirty="0" err="1"/>
              <a:t>Zin</a:t>
            </a:r>
            <a:r>
              <a:rPr lang="fr-CH" dirty="0"/>
              <a:t> of OPA </a:t>
            </a:r>
            <a:r>
              <a:rPr lang="fr-CH" dirty="0" err="1"/>
              <a:t>is</a:t>
            </a:r>
            <a:r>
              <a:rPr lang="fr-CH" dirty="0"/>
              <a:t> &lt;&lt; R</a:t>
            </a:r>
            <a:r>
              <a:rPr lang="fr-CH" baseline="-25000" dirty="0"/>
              <a:t>TIA</a:t>
            </a:r>
          </a:p>
          <a:p>
            <a:r>
              <a:rPr lang="fr-CH" dirty="0"/>
              <a:t>OPA input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virtual</a:t>
            </a:r>
            <a:r>
              <a:rPr lang="fr-CH" dirty="0"/>
              <a:t> GND</a:t>
            </a:r>
          </a:p>
          <a:p>
            <a:endParaRPr lang="fr-CH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b="1" dirty="0"/>
          </a:p>
          <a:p>
            <a:pPr marL="0" indent="0">
              <a:buNone/>
            </a:pPr>
            <a:r>
              <a:rPr lang="fr-CH" b="1" dirty="0"/>
              <a:t>Transconductance Amplifier</a:t>
            </a:r>
          </a:p>
          <a:p>
            <a:r>
              <a:rPr lang="fr-CH" dirty="0" err="1"/>
              <a:t>Provided</a:t>
            </a:r>
            <a:r>
              <a:rPr lang="fr-CH" dirty="0"/>
              <a:t> </a:t>
            </a:r>
            <a:r>
              <a:rPr lang="fr-CH" dirty="0" err="1"/>
              <a:t>Zin</a:t>
            </a:r>
            <a:r>
              <a:rPr lang="fr-CH" dirty="0"/>
              <a:t> of </a:t>
            </a:r>
            <a:r>
              <a:rPr lang="fr-CH" dirty="0" err="1"/>
              <a:t>gm</a:t>
            </a:r>
            <a:r>
              <a:rPr lang="fr-CH" dirty="0"/>
              <a:t> stage </a:t>
            </a:r>
            <a:r>
              <a:rPr lang="fr-CH" dirty="0" err="1"/>
              <a:t>is</a:t>
            </a:r>
            <a:r>
              <a:rPr lang="fr-CH" dirty="0"/>
              <a:t> &gt;&gt; R</a:t>
            </a:r>
            <a:r>
              <a:rPr lang="fr-CH" baseline="-25000" dirty="0"/>
              <a:t>P</a:t>
            </a:r>
            <a:endParaRPr lang="en-US" baseline="-250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67290" y="5725123"/>
                <a:ext cx="2491131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90" y="5725123"/>
                <a:ext cx="2491131" cy="6562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38607" y="2615689"/>
                <a:ext cx="239610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𝑇𝐼𝐴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07" y="2615689"/>
                <a:ext cx="2396104" cy="6562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1560" y="3314039"/>
            <a:ext cx="8563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/>
              <a:t>Barkhausen</a:t>
            </a:r>
            <a:r>
              <a:rPr lang="fr-CH" sz="2400" b="1" dirty="0"/>
              <a:t> </a:t>
            </a:r>
            <a:r>
              <a:rPr lang="fr-CH" sz="2400" b="1" dirty="0" err="1"/>
              <a:t>criterion</a:t>
            </a:r>
            <a:r>
              <a:rPr lang="fr-CH" sz="2400" b="1" dirty="0"/>
              <a:t> for stable oscillations: G(</a:t>
            </a:r>
            <a:r>
              <a:rPr lang="fr-CH" sz="2400" b="1" dirty="0">
                <a:sym typeface="Symbol" panose="05050102010706020507" pitchFamily="18" charset="2"/>
              </a:rPr>
              <a:t></a:t>
            </a:r>
            <a:r>
              <a:rPr lang="fr-CH" sz="2400" b="1" baseline="-25000" dirty="0">
                <a:sym typeface="Symbol" panose="05050102010706020507" pitchFamily="18" charset="2"/>
              </a:rPr>
              <a:t>O</a:t>
            </a:r>
            <a:r>
              <a:rPr lang="fr-CH" sz="2400" b="1" dirty="0">
                <a:sym typeface="Symbol" panose="05050102010706020507" pitchFamily="18" charset="2"/>
              </a:rPr>
              <a:t>, A</a:t>
            </a:r>
            <a:r>
              <a:rPr lang="fr-CH" sz="2400" b="1" baseline="-25000" dirty="0">
                <a:sym typeface="Symbol" panose="05050102010706020507" pitchFamily="18" charset="2"/>
              </a:rPr>
              <a:t>O</a:t>
            </a:r>
            <a:r>
              <a:rPr lang="fr-CH" sz="2400" b="1" dirty="0"/>
              <a:t>)=1</a:t>
            </a:r>
            <a:endParaRPr lang="en-US" sz="2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4400061" y="1340768"/>
            <a:ext cx="4148499" cy="1961075"/>
            <a:chOff x="4400061" y="1340768"/>
            <a:chExt cx="4148499" cy="19610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0061" y="1679585"/>
              <a:ext cx="1828123" cy="1622258"/>
            </a:xfrm>
            <a:prstGeom prst="rect">
              <a:avLst/>
            </a:prstGeom>
          </p:spPr>
        </p:pic>
        <p:grpSp>
          <p:nvGrpSpPr>
            <p:cNvPr id="109" name="Group 108"/>
            <p:cNvGrpSpPr/>
            <p:nvPr/>
          </p:nvGrpSpPr>
          <p:grpSpPr>
            <a:xfrm>
              <a:off x="4404117" y="1481377"/>
              <a:ext cx="4144443" cy="1710376"/>
              <a:chOff x="4404117" y="1718624"/>
              <a:chExt cx="4144443" cy="171037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7681342" y="2745737"/>
                <a:ext cx="73372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/>
              <p:cNvSpPr/>
              <p:nvPr/>
            </p:nvSpPr>
            <p:spPr>
              <a:xfrm rot="5400000">
                <a:off x="7256496" y="2373713"/>
                <a:ext cx="948664" cy="73127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11517" y="1718624"/>
                <a:ext cx="11370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R</a:t>
                </a:r>
                <a:r>
                  <a:rPr lang="fr-CH" baseline="-25000" dirty="0"/>
                  <a:t>TIA</a:t>
                </a:r>
                <a:r>
                  <a:rPr lang="fr-CH" dirty="0"/>
                  <a:t> = </a:t>
                </a:r>
                <a:r>
                  <a:rPr lang="fr-CH" dirty="0" err="1"/>
                  <a:t>R</a:t>
                </a:r>
                <a:r>
                  <a:rPr lang="fr-CH" baseline="-25000" dirty="0" err="1"/>
                  <a:t>m</a:t>
                </a:r>
                <a:endParaRPr lang="en-US" baseline="-25000" dirty="0"/>
              </a:p>
              <a:p>
                <a:endParaRPr lang="en-US" baseline="-250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476296" y="3429000"/>
                <a:ext cx="393877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415070" y="2143599"/>
                <a:ext cx="0" cy="12854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383086" y="2534034"/>
                <a:ext cx="9881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116977" y="2143599"/>
                <a:ext cx="0" cy="404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638604" y="2145236"/>
                <a:ext cx="77646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975785" y="2942353"/>
                <a:ext cx="4110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30"/>
              <p:cNvGrpSpPr>
                <a:grpSpLocks/>
              </p:cNvGrpSpPr>
              <p:nvPr/>
            </p:nvGrpSpPr>
            <p:grpSpPr bwMode="auto">
              <a:xfrm>
                <a:off x="6817830" y="2950340"/>
                <a:ext cx="304800" cy="304800"/>
                <a:chOff x="2352" y="2640"/>
                <a:chExt cx="192" cy="192"/>
              </a:xfrm>
            </p:grpSpPr>
            <p:sp>
              <p:nvSpPr>
                <p:cNvPr id="4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352" y="2736"/>
                  <a:ext cx="19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43" name="Rectangle 32"/>
                <p:cNvSpPr>
                  <a:spLocks noChangeArrowheads="1"/>
                </p:cNvSpPr>
                <p:nvPr/>
              </p:nvSpPr>
              <p:spPr bwMode="auto">
                <a:xfrm>
                  <a:off x="2352" y="2640"/>
                  <a:ext cx="19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4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448" y="264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4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382" y="2772"/>
                  <a:ext cx="13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4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426" y="2801"/>
                  <a:ext cx="5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7349316" y="2341683"/>
                <a:ext cx="3193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-</a:t>
                </a:r>
              </a:p>
              <a:p>
                <a:endParaRPr lang="fr-CH" sz="800" dirty="0"/>
              </a:p>
              <a:p>
                <a:r>
                  <a:rPr lang="fr-CH" dirty="0"/>
                  <a:t>+</a:t>
                </a:r>
                <a:endParaRPr lang="en-US" dirty="0"/>
              </a:p>
            </p:txBody>
          </p:sp>
          <p:grpSp>
            <p:nvGrpSpPr>
              <p:cNvPr id="63" name="Group 36"/>
              <p:cNvGrpSpPr>
                <a:grpSpLocks/>
              </p:cNvGrpSpPr>
              <p:nvPr/>
            </p:nvGrpSpPr>
            <p:grpSpPr bwMode="auto">
              <a:xfrm rot="5400000">
                <a:off x="7355696" y="1840436"/>
                <a:ext cx="153988" cy="611188"/>
                <a:chOff x="1439" y="1343"/>
                <a:chExt cx="97" cy="385"/>
              </a:xfrm>
            </p:grpSpPr>
            <p:sp>
              <p:nvSpPr>
                <p:cNvPr id="64" name="Rectangle 37"/>
                <p:cNvSpPr>
                  <a:spLocks noChangeArrowheads="1"/>
                </p:cNvSpPr>
                <p:nvPr/>
              </p:nvSpPr>
              <p:spPr bwMode="auto">
                <a:xfrm rot="10800000">
                  <a:off x="1440" y="1344"/>
                  <a:ext cx="9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65" name="Line 3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440" y="1679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6" name="Line 3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439" y="1391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auto">
                <a:xfrm>
                  <a:off x="1439" y="1434"/>
                  <a:ext cx="96" cy="203"/>
                </a:xfrm>
                <a:custGeom>
                  <a:avLst/>
                  <a:gdLst>
                    <a:gd name="T0" fmla="*/ 51 w 96"/>
                    <a:gd name="T1" fmla="*/ 203 h 203"/>
                    <a:gd name="T2" fmla="*/ 1 w 96"/>
                    <a:gd name="T3" fmla="*/ 176 h 203"/>
                    <a:gd name="T4" fmla="*/ 96 w 96"/>
                    <a:gd name="T5" fmla="*/ 154 h 203"/>
                    <a:gd name="T6" fmla="*/ 0 w 96"/>
                    <a:gd name="T7" fmla="*/ 133 h 203"/>
                    <a:gd name="T8" fmla="*/ 96 w 96"/>
                    <a:gd name="T9" fmla="*/ 112 h 203"/>
                    <a:gd name="T10" fmla="*/ 0 w 96"/>
                    <a:gd name="T11" fmla="*/ 90 h 203"/>
                    <a:gd name="T12" fmla="*/ 96 w 96"/>
                    <a:gd name="T13" fmla="*/ 69 h 203"/>
                    <a:gd name="T14" fmla="*/ 0 w 96"/>
                    <a:gd name="T15" fmla="*/ 48 h 203"/>
                    <a:gd name="T16" fmla="*/ 96 w 96"/>
                    <a:gd name="T17" fmla="*/ 26 h 203"/>
                    <a:gd name="T18" fmla="*/ 43 w 96"/>
                    <a:gd name="T19" fmla="*/ 0 h 2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203"/>
                    <a:gd name="T32" fmla="*/ 96 w 96"/>
                    <a:gd name="T33" fmla="*/ 203 h 2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203">
                      <a:moveTo>
                        <a:pt x="51" y="203"/>
                      </a:moveTo>
                      <a:lnTo>
                        <a:pt x="1" y="176"/>
                      </a:lnTo>
                      <a:lnTo>
                        <a:pt x="96" y="154"/>
                      </a:lnTo>
                      <a:lnTo>
                        <a:pt x="0" y="133"/>
                      </a:lnTo>
                      <a:lnTo>
                        <a:pt x="96" y="112"/>
                      </a:lnTo>
                      <a:lnTo>
                        <a:pt x="0" y="90"/>
                      </a:lnTo>
                      <a:lnTo>
                        <a:pt x="96" y="69"/>
                      </a:lnTo>
                      <a:lnTo>
                        <a:pt x="0" y="48"/>
                      </a:lnTo>
                      <a:lnTo>
                        <a:pt x="96" y="26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73" name="Group 193"/>
              <p:cNvGrpSpPr>
                <a:grpSpLocks/>
              </p:cNvGrpSpPr>
              <p:nvPr/>
            </p:nvGrpSpPr>
            <p:grpSpPr bwMode="auto">
              <a:xfrm>
                <a:off x="6140486" y="2950340"/>
                <a:ext cx="228600" cy="152400"/>
                <a:chOff x="2016" y="3600"/>
                <a:chExt cx="144" cy="96"/>
              </a:xfrm>
            </p:grpSpPr>
            <p:sp>
              <p:nvSpPr>
                <p:cNvPr id="74" name="Rectangle 194"/>
                <p:cNvSpPr>
                  <a:spLocks noChangeArrowheads="1"/>
                </p:cNvSpPr>
                <p:nvPr/>
              </p:nvSpPr>
              <p:spPr bwMode="auto">
                <a:xfrm rot="-5400000">
                  <a:off x="2041" y="3576"/>
                  <a:ext cx="96" cy="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75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64" y="36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" name="Oval 196"/>
                <p:cNvSpPr>
                  <a:spLocks noChangeArrowheads="1"/>
                </p:cNvSpPr>
                <p:nvPr/>
              </p:nvSpPr>
              <p:spPr bwMode="auto">
                <a:xfrm>
                  <a:off x="2016" y="362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</p:grpSp>
          <p:cxnSp>
            <p:nvCxnSpPr>
              <p:cNvPr id="78" name="Straight Connector 77"/>
              <p:cNvCxnSpPr/>
              <p:nvPr/>
            </p:nvCxnSpPr>
            <p:spPr>
              <a:xfrm>
                <a:off x="6383086" y="2534034"/>
                <a:ext cx="0" cy="4920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193"/>
              <p:cNvGrpSpPr>
                <a:grpSpLocks/>
              </p:cNvGrpSpPr>
              <p:nvPr/>
            </p:nvGrpSpPr>
            <p:grpSpPr bwMode="auto">
              <a:xfrm rot="5400000" flipV="1">
                <a:off x="4366017" y="3238500"/>
                <a:ext cx="228600" cy="152400"/>
                <a:chOff x="2016" y="3600"/>
                <a:chExt cx="144" cy="96"/>
              </a:xfrm>
            </p:grpSpPr>
            <p:sp>
              <p:nvSpPr>
                <p:cNvPr id="84" name="Rectangle 194"/>
                <p:cNvSpPr>
                  <a:spLocks noChangeArrowheads="1"/>
                </p:cNvSpPr>
                <p:nvPr/>
              </p:nvSpPr>
              <p:spPr bwMode="auto">
                <a:xfrm rot="-5400000">
                  <a:off x="2041" y="3576"/>
                  <a:ext cx="96" cy="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85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64" y="36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6" name="Oval 196"/>
                <p:cNvSpPr>
                  <a:spLocks noChangeArrowheads="1"/>
                </p:cNvSpPr>
                <p:nvPr/>
              </p:nvSpPr>
              <p:spPr bwMode="auto">
                <a:xfrm>
                  <a:off x="2016" y="362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4498478" y="1340768"/>
              <a:ext cx="2571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b="1" dirty="0" err="1">
                  <a:sym typeface="Symbol" panose="05050102010706020507" pitchFamily="18" charset="2"/>
                </a:rPr>
                <a:t>A</a:t>
              </a:r>
              <a:r>
                <a:rPr lang="fr-CH" b="1" baseline="-25000" dirty="0" err="1">
                  <a:sym typeface="Symbol" panose="05050102010706020507" pitchFamily="18" charset="2"/>
                </a:rPr>
                <a:t>O</a:t>
              </a:r>
              <a:r>
                <a:rPr lang="fr-CH" b="1" dirty="0" err="1">
                  <a:sym typeface="Symbol" panose="05050102010706020507" pitchFamily="18" charset="2"/>
                </a:rPr>
                <a:t>·sin</a:t>
              </a:r>
              <a:r>
                <a:rPr lang="fr-CH" b="1" dirty="0">
                  <a:sym typeface="Symbol" panose="05050102010706020507" pitchFamily="18" charset="2"/>
                </a:rPr>
                <a:t>(</a:t>
              </a:r>
              <a:r>
                <a:rPr lang="fr-CH" b="1" baseline="-25000" dirty="0" err="1">
                  <a:sym typeface="Symbol" panose="05050102010706020507" pitchFamily="18" charset="2"/>
                </a:rPr>
                <a:t>O</a:t>
              </a:r>
              <a:r>
                <a:rPr lang="fr-CH" b="1" dirty="0" err="1">
                  <a:sym typeface="Symbol" panose="05050102010706020507" pitchFamily="18" charset="2"/>
                </a:rPr>
                <a:t>·t</a:t>
              </a:r>
              <a:r>
                <a:rPr lang="fr-CH" b="1" dirty="0">
                  <a:sym typeface="Symbol" panose="05050102010706020507" pitchFamily="18" charset="2"/>
                </a:rPr>
                <a:t>)     </a:t>
              </a:r>
              <a:r>
                <a:rPr lang="fr-CH" b="1" baseline="-25000" dirty="0">
                  <a:sym typeface="Symbol" panose="05050102010706020507" pitchFamily="18" charset="2"/>
                </a:rPr>
                <a:t>O </a:t>
              </a:r>
              <a:r>
                <a:rPr lang="fr-CH" b="1" dirty="0">
                  <a:sym typeface="Symbol" panose="05050102010706020507" pitchFamily="18" charset="2"/>
                </a:rPr>
                <a:t>= </a:t>
              </a:r>
              <a:r>
                <a:rPr lang="fr-CH" b="1" baseline="-25000" dirty="0">
                  <a:sym typeface="Symbol" panose="05050102010706020507" pitchFamily="18" charset="2"/>
                </a:rPr>
                <a:t>S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50851" y="4077072"/>
                <a:ext cx="2397836" cy="737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&lt;0 @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1" y="4077072"/>
                <a:ext cx="2397836" cy="737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761257" y="4077072"/>
                <a:ext cx="2386807" cy="737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&lt;0 @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57" y="4077072"/>
                <a:ext cx="2386807" cy="7375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03143" y="3789040"/>
            <a:ext cx="476284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		      Amplitude </a:t>
            </a:r>
            <a:r>
              <a:rPr lang="fr-CH" dirty="0" err="1"/>
              <a:t>stability</a:t>
            </a:r>
            <a:endParaRPr lang="fr-CH" dirty="0"/>
          </a:p>
          <a:p>
            <a:endParaRPr lang="fr-CH" dirty="0"/>
          </a:p>
          <a:p>
            <a:r>
              <a:rPr lang="fr-CH" dirty="0"/>
              <a:t> </a:t>
            </a:r>
            <a:r>
              <a:rPr lang="fr-CH" sz="2800" dirty="0"/>
              <a:t> </a:t>
            </a:r>
            <a:endParaRPr lang="fr-CH" dirty="0"/>
          </a:p>
          <a:p>
            <a:r>
              <a:rPr lang="fr-CH" dirty="0"/>
              <a:t>			   via non-</a:t>
            </a:r>
            <a:r>
              <a:rPr lang="fr-CH" dirty="0" err="1"/>
              <a:t>linearity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11560" y="378920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Phase </a:t>
            </a:r>
            <a:r>
              <a:rPr lang="fr-CH" dirty="0" err="1"/>
              <a:t>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64189" y="3046543"/>
                <a:ext cx="1451744" cy="450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CH" sz="1200" b="0" i="1" smtClean="0">
                                      <a:latin typeface="Cambria Math" panose="02040503050406030204" pitchFamily="18" charset="0"/>
                                    </a:rPr>
                                    <m:t>𝑋𝑇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1200" i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fr-CH" sz="1200" b="0" i="0" smtClean="0">
                          <a:latin typeface="Cambria Math" panose="02040503050406030204" pitchFamily="18" charset="0"/>
                        </a:rPr>
                        <m:t> @ </m:t>
                      </m:r>
                      <m:sSub>
                        <m:sSubPr>
                          <m:ctrlPr>
                            <a:rPr lang="fr-CH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89" y="3046543"/>
                <a:ext cx="1451744" cy="450701"/>
              </a:xfrm>
              <a:prstGeom prst="rect">
                <a:avLst/>
              </a:prstGeom>
              <a:blipFill rotWithShape="0"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2527863" y="5610888"/>
                <a:ext cx="1525097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CH" sz="1200" b="0" i="1" smtClean="0">
                                      <a:latin typeface="Cambria Math" panose="02040503050406030204" pitchFamily="18" charset="0"/>
                                    </a:rPr>
                                    <m:t>𝑋𝑇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1200" i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fr-CH" sz="1200" b="0" i="0" smtClean="0">
                          <a:latin typeface="Cambria Math" panose="02040503050406030204" pitchFamily="18" charset="0"/>
                        </a:rPr>
                        <m:t> @ </m:t>
                      </m:r>
                      <m:sSub>
                        <m:sSubPr>
                          <m:ctrlPr>
                            <a:rPr lang="fr-CH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CH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63" y="5610888"/>
                <a:ext cx="1525097" cy="4551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260448" y="3872555"/>
            <a:ext cx="3909040" cy="2508773"/>
            <a:chOff x="5260448" y="3872555"/>
            <a:chExt cx="3909040" cy="25087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66797" y="4229143"/>
              <a:ext cx="1675652" cy="16481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875462" y="4323050"/>
                  <a:ext cx="2294026" cy="7693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462" y="4323050"/>
                  <a:ext cx="2294026" cy="76937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/>
            <p:cNvSpPr/>
            <p:nvPr/>
          </p:nvSpPr>
          <p:spPr>
            <a:xfrm>
              <a:off x="5329999" y="3872555"/>
              <a:ext cx="257153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b="1" dirty="0" err="1">
                  <a:sym typeface="Symbol" panose="05050102010706020507" pitchFamily="18" charset="2"/>
                </a:rPr>
                <a:t>A</a:t>
              </a:r>
              <a:r>
                <a:rPr lang="fr-CH" b="1" baseline="-25000" dirty="0" err="1">
                  <a:sym typeface="Symbol" panose="05050102010706020507" pitchFamily="18" charset="2"/>
                </a:rPr>
                <a:t>O</a:t>
              </a:r>
              <a:r>
                <a:rPr lang="fr-CH" b="1" dirty="0" err="1">
                  <a:sym typeface="Symbol" panose="05050102010706020507" pitchFamily="18" charset="2"/>
                </a:rPr>
                <a:t>·sin</a:t>
              </a:r>
              <a:r>
                <a:rPr lang="fr-CH" b="1" dirty="0">
                  <a:sym typeface="Symbol" panose="05050102010706020507" pitchFamily="18" charset="2"/>
                </a:rPr>
                <a:t>(</a:t>
              </a:r>
              <a:r>
                <a:rPr lang="fr-CH" b="1" baseline="-25000" dirty="0" err="1">
                  <a:sym typeface="Symbol" panose="05050102010706020507" pitchFamily="18" charset="2"/>
                </a:rPr>
                <a:t>O</a:t>
              </a:r>
              <a:r>
                <a:rPr lang="fr-CH" b="1" dirty="0" err="1">
                  <a:sym typeface="Symbol" panose="05050102010706020507" pitchFamily="18" charset="2"/>
                </a:rPr>
                <a:t>·t</a:t>
              </a:r>
              <a:r>
                <a:rPr lang="fr-CH" b="1" dirty="0">
                  <a:sym typeface="Symbol" panose="05050102010706020507" pitchFamily="18" charset="2"/>
                </a:rPr>
                <a:t>)     </a:t>
              </a:r>
              <a:r>
                <a:rPr lang="fr-CH" b="1" baseline="-25000" dirty="0">
                  <a:sym typeface="Symbol" panose="05050102010706020507" pitchFamily="18" charset="2"/>
                </a:rPr>
                <a:t>O </a:t>
              </a:r>
              <a:r>
                <a:rPr lang="fr-CH" b="1" dirty="0">
                  <a:sym typeface="Symbol" panose="05050102010706020507" pitchFamily="18" charset="2"/>
                </a:rPr>
                <a:t>= </a:t>
              </a:r>
              <a:r>
                <a:rPr lang="fr-CH" b="1" baseline="-25000" dirty="0">
                  <a:sym typeface="Symbol" panose="05050102010706020507" pitchFamily="18" charset="2"/>
                </a:rPr>
                <a:t>P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910164" y="6006969"/>
                  <a:ext cx="15703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𝑔𝑚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164" y="6006969"/>
                  <a:ext cx="157030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111"/>
            <p:cNvGrpSpPr/>
            <p:nvPr/>
          </p:nvGrpSpPr>
          <p:grpSpPr>
            <a:xfrm>
              <a:off x="5260448" y="5046247"/>
              <a:ext cx="1687816" cy="1335081"/>
              <a:chOff x="4402167" y="5046247"/>
              <a:chExt cx="1687816" cy="133508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4496717" y="5941975"/>
                <a:ext cx="151674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92"/>
              <p:cNvGrpSpPr>
                <a:grpSpLocks/>
              </p:cNvGrpSpPr>
              <p:nvPr/>
            </p:nvGrpSpPr>
            <p:grpSpPr bwMode="auto">
              <a:xfrm rot="16200000" flipH="1">
                <a:off x="5053492" y="5637968"/>
                <a:ext cx="304800" cy="611188"/>
                <a:chOff x="2112" y="1680"/>
                <a:chExt cx="192" cy="385"/>
              </a:xfrm>
            </p:grpSpPr>
            <p:sp>
              <p:nvSpPr>
                <p:cNvPr id="128" name="Rectangle 93"/>
                <p:cNvSpPr>
                  <a:spLocks noChangeArrowheads="1"/>
                </p:cNvSpPr>
                <p:nvPr/>
              </p:nvSpPr>
              <p:spPr bwMode="auto">
                <a:xfrm rot="10800000">
                  <a:off x="2161" y="1681"/>
                  <a:ext cx="9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129" name="Line 94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161" y="201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0" name="Line 95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160" y="172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31" name="AutoShape 96"/>
                <p:cNvSpPr>
                  <a:spLocks noChangeArrowheads="1"/>
                </p:cNvSpPr>
                <p:nvPr/>
              </p:nvSpPr>
              <p:spPr bwMode="auto">
                <a:xfrm flipV="1">
                  <a:off x="2170" y="1706"/>
                  <a:ext cx="7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132" name="Rectangle 97"/>
                <p:cNvSpPr>
                  <a:spLocks noChangeArrowheads="1"/>
                </p:cNvSpPr>
                <p:nvPr/>
              </p:nvSpPr>
              <p:spPr bwMode="auto">
                <a:xfrm rot="10800000">
                  <a:off x="2160" y="1680"/>
                  <a:ext cx="9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133" name="AutoShape 98"/>
                <p:cNvSpPr>
                  <a:spLocks noChangeArrowheads="1"/>
                </p:cNvSpPr>
                <p:nvPr/>
              </p:nvSpPr>
              <p:spPr bwMode="auto">
                <a:xfrm>
                  <a:off x="2112" y="1776"/>
                  <a:ext cx="192" cy="192"/>
                </a:xfrm>
                <a:prstGeom prst="diamond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134" name="Line 99"/>
                <p:cNvSpPr>
                  <a:spLocks noChangeShapeType="1"/>
                </p:cNvSpPr>
                <p:nvPr/>
              </p:nvSpPr>
              <p:spPr bwMode="auto">
                <a:xfrm>
                  <a:off x="2112" y="1872"/>
                  <a:ext cx="19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Rectangle 114"/>
                  <p:cNvSpPr/>
                  <p:nvPr/>
                </p:nvSpPr>
                <p:spPr>
                  <a:xfrm>
                    <a:off x="4684170" y="6011996"/>
                    <a:ext cx="10972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𝑔𝑚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H">
                                  <a:latin typeface="Cambria Math" panose="02040503050406030204" pitchFamily="18" charset="0"/>
                                </a:rPr>
                                <m:t>XT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5" name="Rectangle 1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4170" y="6011996"/>
                    <a:ext cx="1097288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6" name="Group 193"/>
              <p:cNvGrpSpPr>
                <a:grpSpLocks/>
              </p:cNvGrpSpPr>
              <p:nvPr/>
            </p:nvGrpSpPr>
            <p:grpSpPr bwMode="auto">
              <a:xfrm rot="5400000" flipV="1">
                <a:off x="4364067" y="5541932"/>
                <a:ext cx="228600" cy="152400"/>
                <a:chOff x="2016" y="3600"/>
                <a:chExt cx="144" cy="96"/>
              </a:xfrm>
            </p:grpSpPr>
            <p:sp>
              <p:nvSpPr>
                <p:cNvPr id="125" name="Rectangle 194"/>
                <p:cNvSpPr>
                  <a:spLocks noChangeArrowheads="1"/>
                </p:cNvSpPr>
                <p:nvPr/>
              </p:nvSpPr>
              <p:spPr bwMode="auto">
                <a:xfrm rot="-5400000">
                  <a:off x="2041" y="3576"/>
                  <a:ext cx="96" cy="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126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64" y="36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7" name="Oval 196"/>
                <p:cNvSpPr>
                  <a:spLocks noChangeArrowheads="1"/>
                </p:cNvSpPr>
                <p:nvPr/>
              </p:nvSpPr>
              <p:spPr bwMode="auto">
                <a:xfrm>
                  <a:off x="2016" y="362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</p:grpSp>
          <p:cxnSp>
            <p:nvCxnSpPr>
              <p:cNvPr id="117" name="Straight Connector 116"/>
              <p:cNvCxnSpPr/>
              <p:nvPr/>
            </p:nvCxnSpPr>
            <p:spPr>
              <a:xfrm>
                <a:off x="4476982" y="5697530"/>
                <a:ext cx="0" cy="246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oup 193"/>
              <p:cNvGrpSpPr>
                <a:grpSpLocks/>
              </p:cNvGrpSpPr>
              <p:nvPr/>
            </p:nvGrpSpPr>
            <p:grpSpPr bwMode="auto">
              <a:xfrm rot="5400000" flipV="1">
                <a:off x="5899483" y="5542727"/>
                <a:ext cx="228600" cy="152400"/>
                <a:chOff x="2016" y="3600"/>
                <a:chExt cx="144" cy="96"/>
              </a:xfrm>
            </p:grpSpPr>
            <p:sp>
              <p:nvSpPr>
                <p:cNvPr id="122" name="Rectangle 194"/>
                <p:cNvSpPr>
                  <a:spLocks noChangeArrowheads="1"/>
                </p:cNvSpPr>
                <p:nvPr/>
              </p:nvSpPr>
              <p:spPr bwMode="auto">
                <a:xfrm rot="-5400000">
                  <a:off x="2041" y="3576"/>
                  <a:ext cx="96" cy="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  <p:sp>
              <p:nvSpPr>
                <p:cNvPr id="123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2064" y="36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124" name="Oval 196"/>
                <p:cNvSpPr>
                  <a:spLocks noChangeArrowheads="1"/>
                </p:cNvSpPr>
                <p:nvPr/>
              </p:nvSpPr>
              <p:spPr bwMode="auto">
                <a:xfrm>
                  <a:off x="2016" y="362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fr-CH" altLang="fr-FR"/>
                </a:p>
              </p:txBody>
            </p:sp>
          </p:grpSp>
          <p:cxnSp>
            <p:nvCxnSpPr>
              <p:cNvPr id="119" name="Straight Connector 118"/>
              <p:cNvCxnSpPr/>
              <p:nvPr/>
            </p:nvCxnSpPr>
            <p:spPr>
              <a:xfrm>
                <a:off x="6012398" y="5698325"/>
                <a:ext cx="0" cy="246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4606505" y="5407640"/>
                <a:ext cx="12526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5279188" y="5046247"/>
                    <a:ext cx="5899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H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XT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9188" y="5046247"/>
                    <a:ext cx="589969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9" name="Isosceles Triangle 78"/>
          <p:cNvSpPr/>
          <p:nvPr/>
        </p:nvSpPr>
        <p:spPr>
          <a:xfrm rot="16200000">
            <a:off x="7447406" y="2958004"/>
            <a:ext cx="477774" cy="46794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576751" y="29839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27" grpId="0"/>
      <p:bldP spid="29" grpId="0"/>
      <p:bldP spid="30" grpId="0"/>
      <p:bldP spid="34" grpId="0"/>
      <p:bldP spid="105" grpId="0"/>
      <p:bldP spid="79" grpId="0" animBg="1"/>
      <p:bldP spid="80" grpId="0"/>
    </p:bldLst>
  </p:timing>
</p:sld>
</file>

<file path=ppt/theme/theme1.xml><?xml version="1.0" encoding="utf-8"?>
<a:theme xmlns:a="http://schemas.openxmlformats.org/drawingml/2006/main" name="Slides_EN">
  <a:themeElements>
    <a:clrScheme name="CSEM Color Scheme">
      <a:dk1>
        <a:srgbClr val="3C3C3C"/>
      </a:dk1>
      <a:lt1>
        <a:srgbClr val="FFFFFF"/>
      </a:lt1>
      <a:dk2>
        <a:srgbClr val="5A5A5A"/>
      </a:dk2>
      <a:lt2>
        <a:srgbClr val="C4C4BA"/>
      </a:lt2>
      <a:accent1>
        <a:srgbClr val="0070BC"/>
      </a:accent1>
      <a:accent2>
        <a:srgbClr val="E1005A"/>
      </a:accent2>
      <a:accent3>
        <a:srgbClr val="FFFFFF"/>
      </a:accent3>
      <a:accent4>
        <a:srgbClr val="323232"/>
      </a:accent4>
      <a:accent5>
        <a:srgbClr val="88C1E9"/>
      </a:accent5>
      <a:accent6>
        <a:srgbClr val="CC0051"/>
      </a:accent6>
      <a:hlink>
        <a:srgbClr val="88C1E9"/>
      </a:hlink>
      <a:folHlink>
        <a:srgbClr val="C1B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C3C3C"/>
        </a:dk1>
        <a:lt1>
          <a:srgbClr val="FFFFFF"/>
        </a:lt1>
        <a:dk2>
          <a:srgbClr val="5A5A5A"/>
        </a:dk2>
        <a:lt2>
          <a:srgbClr val="C4C4BA"/>
        </a:lt2>
        <a:accent1>
          <a:srgbClr val="0070BC"/>
        </a:accent1>
        <a:accent2>
          <a:srgbClr val="E1005A"/>
        </a:accent2>
        <a:accent3>
          <a:srgbClr val="FFFFFF"/>
        </a:accent3>
        <a:accent4>
          <a:srgbClr val="323232"/>
        </a:accent4>
        <a:accent5>
          <a:srgbClr val="AABBDA"/>
        </a:accent5>
        <a:accent6>
          <a:srgbClr val="CC0051"/>
        </a:accent6>
        <a:hlink>
          <a:srgbClr val="88C1E9"/>
        </a:hlink>
        <a:folHlink>
          <a:srgbClr val="C1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s-CSEM.potx" id="{38CFF1F2-42C0-4731-B563-810DFC4DCD9C}" vid="{C1D28C37-883B-4578-91BC-90556F17C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Slides-CSEM</Template>
  <TotalTime>0</TotalTime>
  <Words>3405</Words>
  <Application>Microsoft Office PowerPoint</Application>
  <PresentationFormat>On-screen Show (4:3)</PresentationFormat>
  <Paragraphs>618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Verdana</vt:lpstr>
      <vt:lpstr>Slides_EN</vt:lpstr>
      <vt:lpstr>Designing XTAL and MEMS oscillators from MHz to GHz</vt:lpstr>
      <vt:lpstr>Outline</vt:lpstr>
      <vt:lpstr>Miniature advanced AT-XTAL from NDK</vt:lpstr>
      <vt:lpstr>AT-cut XTAL temperature stability versus cut angle</vt:lpstr>
      <vt:lpstr>XTAL resonator equivalent model and analysis</vt:lpstr>
      <vt:lpstr>Coupling of mode and FOM</vt:lpstr>
      <vt:lpstr>Mag and  of ZXT(s[1+df/f])/Rm with Cm/Co=1‰, Q=64k, M=64</vt:lpstr>
      <vt:lpstr>Approximation of XTAL resonances to calculate XO loop gain </vt:lpstr>
      <vt:lpstr>Determining oscillation conditions via open loop gain </vt:lpstr>
      <vt:lpstr>Effect of a parallel capacitor, CL, on the XTAL impedance: P Tuning!  </vt:lpstr>
      <vt:lpstr>Frequency tuning, sensitivity and impact on GP vs CL/CO ratio</vt:lpstr>
      <vt:lpstr>Effect of a series capacitor, CS, on the XTAL impedance: S Tuning!  </vt:lpstr>
      <vt:lpstr>Drive level calculation (Max PDISS limit derived by manufacturer)</vt:lpstr>
      <vt:lpstr>Loaded-Q calculation or approximation</vt:lpstr>
      <vt:lpstr>Pierce XO open loop gain (derivation)</vt:lpstr>
      <vt:lpstr>Pierce XO open loop gain (some analysis)</vt:lpstr>
      <vt:lpstr>Pierce XO open loop gain (more analysis)</vt:lpstr>
      <vt:lpstr>Circuit impedance calculation</vt:lpstr>
      <vt:lpstr>Solving graphically the                   Pierce circuit oscillation condition  </vt:lpstr>
      <vt:lpstr>Expliciting the circuit impedance while neglecting losses</vt:lpstr>
      <vt:lpstr>Start-up time, time constants</vt:lpstr>
      <vt:lpstr>Start-up time calculation</vt:lpstr>
      <vt:lpstr>Amplitude limitation via transconductance non-linearity</vt:lpstr>
      <vt:lpstr>Biasing the XO in sub-threshold regime to spare power </vt:lpstr>
      <vt:lpstr>Evolution of the gate voltage as a function of the XO amplitude A</vt:lpstr>
      <vt:lpstr>I(V) behaviour of the XO operated in sub-threshold</vt:lpstr>
      <vt:lpstr> Large  signal circuit transconductance</vt:lpstr>
      <vt:lpstr>Simulated ZC locus for different load capacitance values</vt:lpstr>
      <vt:lpstr>Simplified XO circuit including an AGC loop</vt:lpstr>
      <vt:lpstr>XO with AGC loop characteristic</vt:lpstr>
      <vt:lpstr>VI temperature dependency of the XO with AGC loop</vt:lpstr>
      <vt:lpstr>Deriving the XO noise PSD using the parallel equivalent circuit</vt:lpstr>
      <vt:lpstr>Deriving the XO phase noise</vt:lpstr>
      <vt:lpstr>Phase noise impact on power dissipation</vt:lpstr>
      <vt:lpstr>Phase noise to jitter conversion</vt:lpstr>
      <vt:lpstr>Allan deviation from accumulated jitter and freq measurement </vt:lpstr>
    </vt:vector>
  </TitlesOfParts>
  <Company>CSEM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XTAL and MEMS oscillators from MHz to GHz</dc:title>
  <dc:creator>RUFFIEUX David</dc:creator>
  <cp:lastModifiedBy>RUFFIEUX David</cp:lastModifiedBy>
  <cp:revision>391</cp:revision>
  <dcterms:created xsi:type="dcterms:W3CDTF">2017-06-05T19:39:06Z</dcterms:created>
  <dcterms:modified xsi:type="dcterms:W3CDTF">2022-11-30T06:50:03Z</dcterms:modified>
</cp:coreProperties>
</file>