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7" r:id="rId2"/>
    <p:sldId id="824" r:id="rId3"/>
    <p:sldId id="785" r:id="rId4"/>
    <p:sldId id="786" r:id="rId5"/>
    <p:sldId id="787" r:id="rId6"/>
    <p:sldId id="788" r:id="rId7"/>
    <p:sldId id="789" r:id="rId8"/>
    <p:sldId id="790" r:id="rId9"/>
    <p:sldId id="791" r:id="rId10"/>
    <p:sldId id="792" r:id="rId11"/>
    <p:sldId id="793" r:id="rId12"/>
    <p:sldId id="794" r:id="rId13"/>
    <p:sldId id="795" r:id="rId14"/>
    <p:sldId id="796" r:id="rId15"/>
    <p:sldId id="797" r:id="rId16"/>
    <p:sldId id="798" r:id="rId17"/>
    <p:sldId id="799" r:id="rId18"/>
    <p:sldId id="800" r:id="rId19"/>
    <p:sldId id="801" r:id="rId20"/>
    <p:sldId id="802" r:id="rId21"/>
    <p:sldId id="803" r:id="rId22"/>
    <p:sldId id="804" r:id="rId23"/>
    <p:sldId id="805" r:id="rId24"/>
    <p:sldId id="806" r:id="rId25"/>
    <p:sldId id="807" r:id="rId26"/>
    <p:sldId id="808" r:id="rId27"/>
    <p:sldId id="809" r:id="rId28"/>
    <p:sldId id="810" r:id="rId29"/>
    <p:sldId id="811" r:id="rId30"/>
    <p:sldId id="812" r:id="rId31"/>
    <p:sldId id="813" r:id="rId32"/>
    <p:sldId id="814" r:id="rId33"/>
    <p:sldId id="815" r:id="rId34"/>
    <p:sldId id="816" r:id="rId35"/>
    <p:sldId id="817" r:id="rId36"/>
    <p:sldId id="818" r:id="rId37"/>
    <p:sldId id="819" r:id="rId38"/>
    <p:sldId id="820" r:id="rId39"/>
    <p:sldId id="821" r:id="rId4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ACA1"/>
    <a:srgbClr val="0000FF"/>
    <a:srgbClr val="0066FF"/>
    <a:srgbClr val="99FFC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31" autoAdjust="0"/>
    <p:restoredTop sz="89921" autoAdjust="0"/>
  </p:normalViewPr>
  <p:slideViewPr>
    <p:cSldViewPr>
      <p:cViewPr varScale="1">
        <p:scale>
          <a:sx n="127" d="100"/>
          <a:sy n="127" d="100"/>
        </p:scale>
        <p:origin x="149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7" Type="http://schemas.openxmlformats.org/officeDocument/2006/relationships/image" Target="../media/image47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48.wmf"/><Relationship Id="rId1" Type="http://schemas.openxmlformats.org/officeDocument/2006/relationships/image" Target="../media/image43.w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2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38.wmf"/><Relationship Id="rId4" Type="http://schemas.openxmlformats.org/officeDocument/2006/relationships/image" Target="../media/image5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56.wmf"/><Relationship Id="rId4" Type="http://schemas.openxmlformats.org/officeDocument/2006/relationships/image" Target="../media/image6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56.wmf"/><Relationship Id="rId4" Type="http://schemas.openxmlformats.org/officeDocument/2006/relationships/image" Target="../media/image63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4" Type="http://schemas.openxmlformats.org/officeDocument/2006/relationships/image" Target="../media/image67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image" Target="../media/image71.wmf"/><Relationship Id="rId7" Type="http://schemas.openxmlformats.org/officeDocument/2006/relationships/image" Target="../media/image75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6" Type="http://schemas.openxmlformats.org/officeDocument/2006/relationships/image" Target="../media/image74.wmf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image" Target="../media/image71.wmf"/><Relationship Id="rId7" Type="http://schemas.openxmlformats.org/officeDocument/2006/relationships/image" Target="../media/image78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6" Type="http://schemas.openxmlformats.org/officeDocument/2006/relationships/image" Target="../media/image74.wmf"/><Relationship Id="rId5" Type="http://schemas.openxmlformats.org/officeDocument/2006/relationships/image" Target="../media/image77.wmf"/><Relationship Id="rId4" Type="http://schemas.openxmlformats.org/officeDocument/2006/relationships/image" Target="../media/image72.wmf"/><Relationship Id="rId9" Type="http://schemas.openxmlformats.org/officeDocument/2006/relationships/image" Target="../media/image80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Relationship Id="rId5" Type="http://schemas.openxmlformats.org/officeDocument/2006/relationships/image" Target="../media/image85.wmf"/><Relationship Id="rId4" Type="http://schemas.openxmlformats.org/officeDocument/2006/relationships/image" Target="../media/image8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Relationship Id="rId5" Type="http://schemas.openxmlformats.org/officeDocument/2006/relationships/image" Target="../media/image88.wmf"/><Relationship Id="rId4" Type="http://schemas.openxmlformats.org/officeDocument/2006/relationships/image" Target="../media/image87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Relationship Id="rId6" Type="http://schemas.openxmlformats.org/officeDocument/2006/relationships/image" Target="../media/image94.wmf"/><Relationship Id="rId5" Type="http://schemas.openxmlformats.org/officeDocument/2006/relationships/image" Target="../media/image93.wmf"/><Relationship Id="rId4" Type="http://schemas.openxmlformats.org/officeDocument/2006/relationships/image" Target="../media/image92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4" Type="http://schemas.openxmlformats.org/officeDocument/2006/relationships/image" Target="../media/image96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Relationship Id="rId5" Type="http://schemas.openxmlformats.org/officeDocument/2006/relationships/image" Target="../media/image104.wmf"/><Relationship Id="rId4" Type="http://schemas.openxmlformats.org/officeDocument/2006/relationships/image" Target="../media/image103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Relationship Id="rId5" Type="http://schemas.openxmlformats.org/officeDocument/2006/relationships/image" Target="../media/image109.wmf"/><Relationship Id="rId4" Type="http://schemas.openxmlformats.org/officeDocument/2006/relationships/image" Target="../media/image108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wmf"/><Relationship Id="rId1" Type="http://schemas.openxmlformats.org/officeDocument/2006/relationships/image" Target="../media/image110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7" Type="http://schemas.openxmlformats.org/officeDocument/2006/relationships/image" Target="../media/image117.wmf"/><Relationship Id="rId2" Type="http://schemas.openxmlformats.org/officeDocument/2006/relationships/image" Target="../media/image113.wmf"/><Relationship Id="rId1" Type="http://schemas.openxmlformats.org/officeDocument/2006/relationships/image" Target="../media/image112.wmf"/><Relationship Id="rId6" Type="http://schemas.openxmlformats.org/officeDocument/2006/relationships/image" Target="../media/image116.wmf"/><Relationship Id="rId5" Type="http://schemas.openxmlformats.org/officeDocument/2006/relationships/image" Target="../media/image88.wmf"/><Relationship Id="rId4" Type="http://schemas.openxmlformats.org/officeDocument/2006/relationships/image" Target="../media/image115.wmf"/></Relationships>
</file>

<file path=ppt/drawings/_rels/vmlDrawing2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wmf"/><Relationship Id="rId3" Type="http://schemas.openxmlformats.org/officeDocument/2006/relationships/image" Target="../media/image120.wmf"/><Relationship Id="rId7" Type="http://schemas.openxmlformats.org/officeDocument/2006/relationships/image" Target="../media/image124.wmf"/><Relationship Id="rId2" Type="http://schemas.openxmlformats.org/officeDocument/2006/relationships/image" Target="../media/image119.wmf"/><Relationship Id="rId1" Type="http://schemas.openxmlformats.org/officeDocument/2006/relationships/image" Target="../media/image118.wmf"/><Relationship Id="rId6" Type="http://schemas.openxmlformats.org/officeDocument/2006/relationships/image" Target="../media/image123.wmf"/><Relationship Id="rId5" Type="http://schemas.openxmlformats.org/officeDocument/2006/relationships/image" Target="../media/image122.wmf"/><Relationship Id="rId10" Type="http://schemas.openxmlformats.org/officeDocument/2006/relationships/image" Target="../media/image127.wmf"/><Relationship Id="rId4" Type="http://schemas.openxmlformats.org/officeDocument/2006/relationships/image" Target="../media/image121.wmf"/><Relationship Id="rId9" Type="http://schemas.openxmlformats.org/officeDocument/2006/relationships/image" Target="../media/image126.w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wmf"/><Relationship Id="rId3" Type="http://schemas.openxmlformats.org/officeDocument/2006/relationships/image" Target="../media/image128.wmf"/><Relationship Id="rId7" Type="http://schemas.openxmlformats.org/officeDocument/2006/relationships/image" Target="../media/image132.wmf"/><Relationship Id="rId12" Type="http://schemas.openxmlformats.org/officeDocument/2006/relationships/image" Target="../media/image137.wmf"/><Relationship Id="rId2" Type="http://schemas.openxmlformats.org/officeDocument/2006/relationships/image" Target="../media/image116.wmf"/><Relationship Id="rId1" Type="http://schemas.openxmlformats.org/officeDocument/2006/relationships/image" Target="../media/image114.wmf"/><Relationship Id="rId6" Type="http://schemas.openxmlformats.org/officeDocument/2006/relationships/image" Target="../media/image131.wmf"/><Relationship Id="rId11" Type="http://schemas.openxmlformats.org/officeDocument/2006/relationships/image" Target="../media/image136.wmf"/><Relationship Id="rId5" Type="http://schemas.openxmlformats.org/officeDocument/2006/relationships/image" Target="../media/image130.wmf"/><Relationship Id="rId10" Type="http://schemas.openxmlformats.org/officeDocument/2006/relationships/image" Target="../media/image135.wmf"/><Relationship Id="rId4" Type="http://schemas.openxmlformats.org/officeDocument/2006/relationships/image" Target="../media/image129.wmf"/><Relationship Id="rId9" Type="http://schemas.openxmlformats.org/officeDocument/2006/relationships/image" Target="../media/image13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7" Type="http://schemas.openxmlformats.org/officeDocument/2006/relationships/image" Target="../media/image140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6" Type="http://schemas.openxmlformats.org/officeDocument/2006/relationships/image" Target="../media/image139.wmf"/><Relationship Id="rId5" Type="http://schemas.openxmlformats.org/officeDocument/2006/relationships/image" Target="../media/image138.wmf"/><Relationship Id="rId4" Type="http://schemas.openxmlformats.org/officeDocument/2006/relationships/image" Target="../media/image67.wmf"/></Relationships>
</file>

<file path=ppt/drawings/_rels/vmlDrawing3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wmf"/><Relationship Id="rId3" Type="http://schemas.openxmlformats.org/officeDocument/2006/relationships/image" Target="../media/image66.wmf"/><Relationship Id="rId7" Type="http://schemas.openxmlformats.org/officeDocument/2006/relationships/image" Target="../media/image144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6" Type="http://schemas.openxmlformats.org/officeDocument/2006/relationships/image" Target="../media/image143.wmf"/><Relationship Id="rId5" Type="http://schemas.openxmlformats.org/officeDocument/2006/relationships/image" Target="../media/image142.wmf"/><Relationship Id="rId4" Type="http://schemas.openxmlformats.org/officeDocument/2006/relationships/image" Target="../media/image67.wmf"/></Relationships>
</file>

<file path=ppt/drawings/_rels/vmlDrawing3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wmf"/><Relationship Id="rId3" Type="http://schemas.openxmlformats.org/officeDocument/2006/relationships/image" Target="../media/image66.wmf"/><Relationship Id="rId7" Type="http://schemas.openxmlformats.org/officeDocument/2006/relationships/image" Target="../media/image149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6" Type="http://schemas.openxmlformats.org/officeDocument/2006/relationships/image" Target="../media/image148.wmf"/><Relationship Id="rId5" Type="http://schemas.openxmlformats.org/officeDocument/2006/relationships/image" Target="../media/image147.wmf"/><Relationship Id="rId4" Type="http://schemas.openxmlformats.org/officeDocument/2006/relationships/image" Target="../media/image67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wmf"/><Relationship Id="rId1" Type="http://schemas.openxmlformats.org/officeDocument/2006/relationships/image" Target="../media/image152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wmf"/><Relationship Id="rId1" Type="http://schemas.openxmlformats.org/officeDocument/2006/relationships/image" Target="../media/image15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image" Target="../media/image3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7" Type="http://schemas.openxmlformats.org/officeDocument/2006/relationships/image" Target="../media/image29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7" Type="http://schemas.openxmlformats.org/officeDocument/2006/relationships/image" Target="../media/image42.wmf"/><Relationship Id="rId2" Type="http://schemas.openxmlformats.org/officeDocument/2006/relationships/image" Target="../media/image30.wmf"/><Relationship Id="rId1" Type="http://schemas.openxmlformats.org/officeDocument/2006/relationships/image" Target="../media/image41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482C0-8164-1645-8096-5E3023845D6F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A019E-9808-0740-B5DF-CA8850773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1959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F0CC5-F015-41A4-81F4-EE9BE5C1D8F7}" type="datetimeFigureOut">
              <a:rPr lang="fr-FR" smtClean="0"/>
              <a:pPr/>
              <a:t>13/11/2019</a:t>
            </a:fld>
            <a:endParaRPr lang="fr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20FC94-215E-4E97-95D8-9E4EB0DC4B9D}" type="slidenum">
              <a:rPr lang="fr-CH" smtClean="0"/>
              <a:pPr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070458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A11EF78E-F8B5-4998-BF45-E54434B597C8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8223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4370353-ADFD-2D4A-BB9A-DFB3437D4A02}" type="slidenum">
              <a:rPr lang="it-IT" sz="900"/>
              <a:pPr/>
              <a:t>10</a:t>
            </a:fld>
            <a:endParaRPr lang="it-IT" sz="9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551D81E-D66C-B242-A494-F0EADCBD5AE7}" type="slidenum">
              <a:rPr lang="it-IT" sz="900"/>
              <a:pPr/>
              <a:t>11</a:t>
            </a:fld>
            <a:endParaRPr lang="it-IT" sz="9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6C32577-BCDB-BF48-8C95-390931E0449B}" type="slidenum">
              <a:rPr lang="it-IT" sz="900"/>
              <a:pPr/>
              <a:t>12</a:t>
            </a:fld>
            <a:endParaRPr lang="it-IT" sz="9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FACCE2D-3DD9-3C49-AA39-C305EF4071D7}" type="slidenum">
              <a:rPr lang="it-IT" sz="900"/>
              <a:pPr/>
              <a:t>13</a:t>
            </a:fld>
            <a:endParaRPr lang="it-IT" sz="9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8CCB5EA-C0E9-6E4B-ACD6-B6ACC9094FAB}" type="slidenum">
              <a:rPr lang="it-IT" sz="900"/>
              <a:pPr/>
              <a:t>14</a:t>
            </a:fld>
            <a:endParaRPr lang="it-IT" sz="9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7AF2A71-D423-214D-9F32-F6D1B8D6AE1C}" type="slidenum">
              <a:rPr lang="it-IT" sz="900"/>
              <a:pPr/>
              <a:t>15</a:t>
            </a:fld>
            <a:endParaRPr lang="it-IT" sz="9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82EC015-942B-3E45-854F-32CB037181D5}" type="slidenum">
              <a:rPr lang="it-IT" sz="900"/>
              <a:pPr/>
              <a:t>16</a:t>
            </a:fld>
            <a:endParaRPr lang="it-IT" sz="9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D98FAAB-8F77-A14B-A7E7-F5B46F239802}" type="slidenum">
              <a:rPr lang="it-IT" sz="900"/>
              <a:pPr/>
              <a:t>17</a:t>
            </a:fld>
            <a:endParaRPr lang="it-IT" sz="90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C5A1503-6910-9448-90EC-F34739AE611F}" type="slidenum">
              <a:rPr lang="it-IT" sz="900"/>
              <a:pPr/>
              <a:t>18</a:t>
            </a:fld>
            <a:endParaRPr lang="it-IT" sz="90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7D65537-94F0-BF45-BBED-9496203EFB7D}" type="slidenum">
              <a:rPr lang="it-IT" sz="900"/>
              <a:pPr/>
              <a:t>19</a:t>
            </a:fld>
            <a:endParaRPr lang="it-IT" sz="90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20FEF7C-CFE5-CF4A-B28E-637F3A9940E0}" type="slidenum">
              <a:rPr lang="it-IT" sz="900"/>
              <a:pPr/>
              <a:t>2</a:t>
            </a:fld>
            <a:endParaRPr lang="it-IT" sz="9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6D6AEAE-E764-6844-A2BC-6D6445E70380}" type="slidenum">
              <a:rPr lang="it-IT" sz="900"/>
              <a:pPr/>
              <a:t>20</a:t>
            </a:fld>
            <a:endParaRPr lang="it-IT" sz="90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6CC3700-2B64-E243-B477-F680F6D0EE6A}" type="slidenum">
              <a:rPr lang="it-IT" sz="900"/>
              <a:pPr/>
              <a:t>21</a:t>
            </a:fld>
            <a:endParaRPr lang="it-IT" sz="90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F6856BC-3783-9F48-8D85-4E28D2F46A80}" type="slidenum">
              <a:rPr lang="it-IT" sz="900"/>
              <a:pPr/>
              <a:t>22</a:t>
            </a:fld>
            <a:endParaRPr lang="it-IT" sz="9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8D63465-59B8-EB4F-9938-8196784FD936}" type="slidenum">
              <a:rPr lang="it-IT" sz="900"/>
              <a:pPr/>
              <a:t>23</a:t>
            </a:fld>
            <a:endParaRPr lang="it-IT" sz="90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D86D478-F44E-9847-B970-6EE14A42ECD8}" type="slidenum">
              <a:rPr lang="it-IT" sz="900"/>
              <a:pPr/>
              <a:t>24</a:t>
            </a:fld>
            <a:endParaRPr lang="it-IT" sz="9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E8B6127-CCC3-C64B-AAB8-B3BE6A6FEA5E}" type="slidenum">
              <a:rPr lang="it-IT" sz="900"/>
              <a:pPr/>
              <a:t>25</a:t>
            </a:fld>
            <a:endParaRPr lang="it-IT" sz="9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5B6EA52-16CA-904F-B2A8-75D6518A2CD0}" type="slidenum">
              <a:rPr lang="it-IT" sz="900"/>
              <a:pPr/>
              <a:t>26</a:t>
            </a:fld>
            <a:endParaRPr lang="it-IT" sz="90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B59EC85-C14D-D74E-813D-59168CB054AD}" type="slidenum">
              <a:rPr lang="it-IT" sz="900"/>
              <a:pPr/>
              <a:t>27</a:t>
            </a:fld>
            <a:endParaRPr lang="it-IT" sz="90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51087BC-9C36-7543-9D45-70787145DAB8}" type="slidenum">
              <a:rPr lang="it-IT" sz="900"/>
              <a:pPr/>
              <a:t>28</a:t>
            </a:fld>
            <a:endParaRPr lang="it-IT" sz="900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581C319-67D4-074A-B3FF-326F1E2FEC6B}" type="slidenum">
              <a:rPr lang="it-IT" sz="900"/>
              <a:pPr/>
              <a:t>29</a:t>
            </a:fld>
            <a:endParaRPr lang="it-IT" sz="900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9A1C8D6-CFAC-7744-BEC7-259A6EAC9F54}" type="slidenum">
              <a:rPr lang="it-IT" sz="900"/>
              <a:pPr/>
              <a:t>3</a:t>
            </a:fld>
            <a:endParaRPr lang="it-IT" sz="9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83EAF6F-F9BE-3147-AA44-2364E4DAB7EA}" type="slidenum">
              <a:rPr lang="it-IT" sz="900"/>
              <a:pPr/>
              <a:t>30</a:t>
            </a:fld>
            <a:endParaRPr lang="it-IT" sz="90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6B8DD07-7D55-F040-895F-5FDEFA2BC02F}" type="slidenum">
              <a:rPr lang="it-IT" sz="900"/>
              <a:pPr/>
              <a:t>31</a:t>
            </a:fld>
            <a:endParaRPr lang="it-IT" sz="90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3971DFE-5F16-CD4B-9E90-2DD2E68E55E0}" type="slidenum">
              <a:rPr lang="it-IT" sz="900"/>
              <a:pPr/>
              <a:t>32</a:t>
            </a:fld>
            <a:endParaRPr lang="it-IT" sz="90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AF88180-AD70-2A48-B942-09BBBA7CE5C3}" type="slidenum">
              <a:rPr lang="it-IT" sz="900"/>
              <a:pPr/>
              <a:t>33</a:t>
            </a:fld>
            <a:endParaRPr lang="it-IT" sz="90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F727DD7-B6F2-3C44-8584-B2C1BFE6A155}" type="slidenum">
              <a:rPr lang="it-IT" sz="900"/>
              <a:pPr/>
              <a:t>34</a:t>
            </a:fld>
            <a:endParaRPr lang="it-IT" sz="90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F08AA32-AEAD-6242-BC0F-DEABEABF25A8}" type="slidenum">
              <a:rPr lang="it-IT" sz="900"/>
              <a:pPr/>
              <a:t>35</a:t>
            </a:fld>
            <a:endParaRPr lang="it-IT" sz="90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753CCA9-9B9B-A34A-8556-A4BE0FAF16C9}" type="slidenum">
              <a:rPr lang="it-IT" sz="900"/>
              <a:pPr/>
              <a:t>36</a:t>
            </a:fld>
            <a:endParaRPr lang="it-IT" sz="900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D091524-E8C1-C341-AD22-D3776B7D3A40}" type="slidenum">
              <a:rPr lang="it-IT" sz="900"/>
              <a:pPr/>
              <a:t>37</a:t>
            </a:fld>
            <a:endParaRPr lang="it-IT" sz="900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DA9D044-548F-3C4A-BEB0-C1E61F8F71AF}" type="slidenum">
              <a:rPr lang="it-IT" sz="900"/>
              <a:pPr/>
              <a:t>38</a:t>
            </a:fld>
            <a:endParaRPr lang="it-IT" sz="900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C9A7D49-1A18-6C40-9DD7-35E9CF7A6D7D}" type="slidenum">
              <a:rPr lang="it-IT" sz="900"/>
              <a:pPr/>
              <a:t>39</a:t>
            </a:fld>
            <a:endParaRPr lang="it-IT" sz="900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5C2F5EE-CC2F-B246-BF09-22FFF66E1596}" type="slidenum">
              <a:rPr lang="it-IT" sz="900"/>
              <a:pPr/>
              <a:t>4</a:t>
            </a:fld>
            <a:endParaRPr lang="it-IT" sz="9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58B6062-FCBD-8946-B431-A7159C2203AC}" type="slidenum">
              <a:rPr lang="it-IT" sz="900"/>
              <a:pPr/>
              <a:t>5</a:t>
            </a:fld>
            <a:endParaRPr lang="it-IT" sz="9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050F576-F3E0-7143-AC28-30370DE99915}" type="slidenum">
              <a:rPr lang="it-IT" sz="900"/>
              <a:pPr/>
              <a:t>6</a:t>
            </a:fld>
            <a:endParaRPr lang="it-IT" sz="9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F754D14-00F0-6447-832C-E1C6D9998FEA}" type="slidenum">
              <a:rPr lang="it-IT" sz="900"/>
              <a:pPr/>
              <a:t>7</a:t>
            </a:fld>
            <a:endParaRPr lang="it-IT" sz="9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84E6EBE-59F8-A949-BEC2-F5A7B3E8FD8B}" type="slidenum">
              <a:rPr lang="it-IT" sz="900"/>
              <a:pPr/>
              <a:t>8</a:t>
            </a:fld>
            <a:endParaRPr lang="it-IT" sz="9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524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59E434E-BD80-6442-8E98-26531DF03DD7}" type="slidenum">
              <a:rPr lang="it-IT" sz="900"/>
              <a:pPr/>
              <a:t>9</a:t>
            </a:fld>
            <a:endParaRPr lang="it-IT" sz="9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3D0B-3495-C446-AFF5-9793AFFC4F32}" type="datetime1">
              <a:rPr lang="en-US" smtClean="0"/>
              <a:t>11/13/19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9C27-4D69-4C17-8F32-EDD96442AC39}" type="slidenum">
              <a:rPr lang="fr-CH" smtClean="0"/>
              <a:pPr/>
              <a:t>‹#›</a:t>
            </a:fld>
            <a:endParaRPr lang="fr-C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0485-9A3D-504E-A567-AA6B3B31AB00}" type="datetime1">
              <a:rPr lang="en-US" smtClean="0"/>
              <a:t>11/13/19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9C27-4D69-4C17-8F32-EDD96442AC39}" type="slidenum">
              <a:rPr lang="fr-CH" smtClean="0"/>
              <a:pPr/>
              <a:t>‹#›</a:t>
            </a:fld>
            <a:endParaRPr lang="fr-C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8BCF7-B2A3-9E46-80E8-59F84F7E695F}" type="datetime1">
              <a:rPr lang="en-US" smtClean="0"/>
              <a:t>11/13/19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9C27-4D69-4C17-8F32-EDD96442AC39}" type="slidenum">
              <a:rPr lang="fr-CH" smtClean="0"/>
              <a:pPr/>
              <a:t>‹#›</a:t>
            </a:fld>
            <a:endParaRPr lang="fr-C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6FB7-6BCD-B045-A469-F7F5FA59893F}" type="datetime1">
              <a:rPr lang="en-US" smtClean="0"/>
              <a:t>11/13/19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9C27-4D69-4C17-8F32-EDD96442AC39}" type="slidenum">
              <a:rPr lang="fr-CH" smtClean="0"/>
              <a:pPr/>
              <a:t>‹#›</a:t>
            </a:fld>
            <a:endParaRPr lang="fr-C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7CD5B-31FB-4E4A-B5EA-2585BA0AC2BD}" type="datetime1">
              <a:rPr lang="en-US" smtClean="0"/>
              <a:t>11/13/19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9C27-4D69-4C17-8F32-EDD96442AC39}" type="slidenum">
              <a:rPr lang="fr-CH" smtClean="0"/>
              <a:pPr/>
              <a:t>‹#›</a:t>
            </a:fld>
            <a:endParaRPr lang="fr-C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3A96-4D1F-B145-9047-E9719CA81DE7}" type="datetime1">
              <a:rPr lang="en-US" smtClean="0"/>
              <a:t>11/13/19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9C27-4D69-4C17-8F32-EDD96442AC39}" type="slidenum">
              <a:rPr lang="fr-CH" smtClean="0"/>
              <a:pPr/>
              <a:t>‹#›</a:t>
            </a:fld>
            <a:endParaRPr lang="fr-C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5874C-6494-3A45-913A-5FF07505F305}" type="datetime1">
              <a:rPr lang="en-US" smtClean="0"/>
              <a:t>11/13/19</a:t>
            </a:fld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9C27-4D69-4C17-8F32-EDD96442AC39}" type="slidenum">
              <a:rPr lang="fr-CH" smtClean="0"/>
              <a:pPr/>
              <a:t>‹#›</a:t>
            </a:fld>
            <a:endParaRPr lang="fr-C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2262-C60B-7849-B2ED-7B40E1D3BD44}" type="datetime1">
              <a:rPr lang="en-US" smtClean="0"/>
              <a:t>11/13/19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9C27-4D69-4C17-8F32-EDD96442AC39}" type="slidenum">
              <a:rPr lang="fr-CH" smtClean="0"/>
              <a:pPr/>
              <a:t>‹#›</a:t>
            </a:fld>
            <a:endParaRPr lang="fr-C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29E0A-13A7-244E-B3B0-384A7124EE81}" type="datetime1">
              <a:rPr lang="en-US" smtClean="0"/>
              <a:t>11/13/19</a:t>
            </a:fld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9C27-4D69-4C17-8F32-EDD96442AC39}" type="slidenum">
              <a:rPr lang="fr-CH" smtClean="0"/>
              <a:pPr/>
              <a:t>‹#›</a:t>
            </a:fld>
            <a:endParaRPr lang="fr-C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4D17D-67BE-E548-BEB5-2A3546973F92}" type="datetime1">
              <a:rPr lang="en-US" smtClean="0"/>
              <a:t>11/13/19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9C27-4D69-4C17-8F32-EDD96442AC39}" type="slidenum">
              <a:rPr lang="fr-CH" smtClean="0"/>
              <a:pPr/>
              <a:t>‹#›</a:t>
            </a:fld>
            <a:endParaRPr lang="fr-C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F5B09-5079-CE43-9D98-C6DC44DBCB75}" type="datetime1">
              <a:rPr lang="en-US" smtClean="0"/>
              <a:t>11/13/19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9C27-4D69-4C17-8F32-EDD96442AC39}" type="slidenum">
              <a:rPr lang="fr-CH" smtClean="0"/>
              <a:pPr/>
              <a:t>‹#›</a:t>
            </a:fld>
            <a:endParaRPr lang="fr-C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D2C93-C3BE-B84A-B658-D5F4B2AFE0BA}" type="datetime1">
              <a:rPr lang="en-US" smtClean="0"/>
              <a:t>11/13/19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F9C27-4D69-4C17-8F32-EDD96442AC39}" type="slidenum">
              <a:rPr lang="fr-CH" smtClean="0"/>
              <a:pPr/>
              <a:t>‹#›</a:t>
            </a:fld>
            <a:endParaRPr lang="fr-C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37.wmf"/><Relationship Id="rId5" Type="http://schemas.openxmlformats.org/officeDocument/2006/relationships/image" Target="../media/image34.wmf"/><Relationship Id="rId10" Type="http://schemas.openxmlformats.org/officeDocument/2006/relationships/oleObject" Target="../embeddings/oleObject39.bin"/><Relationship Id="rId4" Type="http://schemas.openxmlformats.org/officeDocument/2006/relationships/oleObject" Target="../embeddings/oleObject36.bin"/><Relationship Id="rId9" Type="http://schemas.openxmlformats.org/officeDocument/2006/relationships/image" Target="../media/image36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40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13" Type="http://schemas.openxmlformats.org/officeDocument/2006/relationships/image" Target="../media/image28.w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0.wmf"/><Relationship Id="rId12" Type="http://schemas.openxmlformats.org/officeDocument/2006/relationships/oleObject" Target="../embeddings/oleObject46.bin"/><Relationship Id="rId17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8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27.wmf"/><Relationship Id="rId5" Type="http://schemas.openxmlformats.org/officeDocument/2006/relationships/image" Target="../media/image41.wmf"/><Relationship Id="rId15" Type="http://schemas.openxmlformats.org/officeDocument/2006/relationships/image" Target="../media/image29.wmf"/><Relationship Id="rId10" Type="http://schemas.openxmlformats.org/officeDocument/2006/relationships/oleObject" Target="../embeddings/oleObject45.bin"/><Relationship Id="rId4" Type="http://schemas.openxmlformats.org/officeDocument/2006/relationships/oleObject" Target="../embeddings/oleObject42.bin"/><Relationship Id="rId9" Type="http://schemas.openxmlformats.org/officeDocument/2006/relationships/image" Target="../media/image31.wmf"/><Relationship Id="rId14" Type="http://schemas.openxmlformats.org/officeDocument/2006/relationships/oleObject" Target="../embeddings/oleObject47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13" Type="http://schemas.openxmlformats.org/officeDocument/2006/relationships/image" Target="../media/image45.w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4.wmf"/><Relationship Id="rId12" Type="http://schemas.openxmlformats.org/officeDocument/2006/relationships/oleObject" Target="../embeddings/oleObject53.bin"/><Relationship Id="rId17" Type="http://schemas.openxmlformats.org/officeDocument/2006/relationships/image" Target="../media/image4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5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0.bin"/><Relationship Id="rId11" Type="http://schemas.openxmlformats.org/officeDocument/2006/relationships/image" Target="../media/image29.wmf"/><Relationship Id="rId5" Type="http://schemas.openxmlformats.org/officeDocument/2006/relationships/image" Target="../media/image43.wmf"/><Relationship Id="rId15" Type="http://schemas.openxmlformats.org/officeDocument/2006/relationships/image" Target="../media/image46.wmf"/><Relationship Id="rId10" Type="http://schemas.openxmlformats.org/officeDocument/2006/relationships/oleObject" Target="../embeddings/oleObject52.bin"/><Relationship Id="rId4" Type="http://schemas.openxmlformats.org/officeDocument/2006/relationships/oleObject" Target="../embeddings/oleObject49.bin"/><Relationship Id="rId9" Type="http://schemas.openxmlformats.org/officeDocument/2006/relationships/image" Target="../media/image28.wmf"/><Relationship Id="rId14" Type="http://schemas.openxmlformats.org/officeDocument/2006/relationships/oleObject" Target="../embeddings/oleObject54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13" Type="http://schemas.openxmlformats.org/officeDocument/2006/relationships/image" Target="../media/image49.w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8.wmf"/><Relationship Id="rId12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7.bin"/><Relationship Id="rId11" Type="http://schemas.openxmlformats.org/officeDocument/2006/relationships/image" Target="../media/image29.wmf"/><Relationship Id="rId5" Type="http://schemas.openxmlformats.org/officeDocument/2006/relationships/image" Target="../media/image43.wmf"/><Relationship Id="rId15" Type="http://schemas.openxmlformats.org/officeDocument/2006/relationships/image" Target="../media/image50.wmf"/><Relationship Id="rId10" Type="http://schemas.openxmlformats.org/officeDocument/2006/relationships/oleObject" Target="../embeddings/oleObject59.bin"/><Relationship Id="rId4" Type="http://schemas.openxmlformats.org/officeDocument/2006/relationships/oleObject" Target="../embeddings/oleObject56.bin"/><Relationship Id="rId9" Type="http://schemas.openxmlformats.org/officeDocument/2006/relationships/image" Target="../media/image28.wmf"/><Relationship Id="rId14" Type="http://schemas.openxmlformats.org/officeDocument/2006/relationships/oleObject" Target="../embeddings/oleObject6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13" Type="http://schemas.openxmlformats.org/officeDocument/2006/relationships/image" Target="../media/image55.wm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52.wmf"/><Relationship Id="rId12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63.bin"/><Relationship Id="rId11" Type="http://schemas.openxmlformats.org/officeDocument/2006/relationships/image" Target="../media/image54.wmf"/><Relationship Id="rId5" Type="http://schemas.openxmlformats.org/officeDocument/2006/relationships/image" Target="../media/image51.wmf"/><Relationship Id="rId10" Type="http://schemas.openxmlformats.org/officeDocument/2006/relationships/oleObject" Target="../embeddings/oleObject65.bin"/><Relationship Id="rId4" Type="http://schemas.openxmlformats.org/officeDocument/2006/relationships/oleObject" Target="../embeddings/oleObject62.bin"/><Relationship Id="rId9" Type="http://schemas.openxmlformats.org/officeDocument/2006/relationships/image" Target="../media/image53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5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68.bin"/><Relationship Id="rId11" Type="http://schemas.openxmlformats.org/officeDocument/2006/relationships/image" Target="../media/image58.wmf"/><Relationship Id="rId5" Type="http://schemas.openxmlformats.org/officeDocument/2006/relationships/image" Target="../media/image38.wmf"/><Relationship Id="rId10" Type="http://schemas.openxmlformats.org/officeDocument/2006/relationships/oleObject" Target="../embeddings/oleObject70.bin"/><Relationship Id="rId4" Type="http://schemas.openxmlformats.org/officeDocument/2006/relationships/oleObject" Target="../embeddings/oleObject67.bin"/><Relationship Id="rId9" Type="http://schemas.openxmlformats.org/officeDocument/2006/relationships/image" Target="../media/image5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gif"/><Relationship Id="rId4" Type="http://schemas.openxmlformats.org/officeDocument/2006/relationships/hyperlink" Target="phasor-slow.html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6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72.bin"/><Relationship Id="rId11" Type="http://schemas.openxmlformats.org/officeDocument/2006/relationships/image" Target="../media/image63.wmf"/><Relationship Id="rId5" Type="http://schemas.openxmlformats.org/officeDocument/2006/relationships/image" Target="../media/image56.wmf"/><Relationship Id="rId10" Type="http://schemas.openxmlformats.org/officeDocument/2006/relationships/oleObject" Target="../embeddings/oleObject74.bin"/><Relationship Id="rId4" Type="http://schemas.openxmlformats.org/officeDocument/2006/relationships/oleObject" Target="../embeddings/oleObject71.bin"/><Relationship Id="rId9" Type="http://schemas.openxmlformats.org/officeDocument/2006/relationships/image" Target="../media/image62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6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76.bin"/><Relationship Id="rId11" Type="http://schemas.openxmlformats.org/officeDocument/2006/relationships/image" Target="../media/image63.wmf"/><Relationship Id="rId5" Type="http://schemas.openxmlformats.org/officeDocument/2006/relationships/image" Target="../media/image56.wmf"/><Relationship Id="rId10" Type="http://schemas.openxmlformats.org/officeDocument/2006/relationships/oleObject" Target="../embeddings/oleObject78.bin"/><Relationship Id="rId4" Type="http://schemas.openxmlformats.org/officeDocument/2006/relationships/oleObject" Target="../embeddings/oleObject75.bin"/><Relationship Id="rId9" Type="http://schemas.openxmlformats.org/officeDocument/2006/relationships/image" Target="../media/image6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1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65.wmf"/><Relationship Id="rId12" Type="http://schemas.openxmlformats.org/officeDocument/2006/relationships/image" Target="../media/image6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80.bin"/><Relationship Id="rId11" Type="http://schemas.openxmlformats.org/officeDocument/2006/relationships/image" Target="../media/image67.wmf"/><Relationship Id="rId5" Type="http://schemas.openxmlformats.org/officeDocument/2006/relationships/image" Target="../media/image64.wmf"/><Relationship Id="rId10" Type="http://schemas.openxmlformats.org/officeDocument/2006/relationships/oleObject" Target="../embeddings/oleObject82.bin"/><Relationship Id="rId4" Type="http://schemas.openxmlformats.org/officeDocument/2006/relationships/oleObject" Target="../embeddings/oleObject79.bin"/><Relationship Id="rId9" Type="http://schemas.openxmlformats.org/officeDocument/2006/relationships/image" Target="../media/image66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5.bin"/><Relationship Id="rId13" Type="http://schemas.openxmlformats.org/officeDocument/2006/relationships/image" Target="../media/image73.wmf"/><Relationship Id="rId18" Type="http://schemas.openxmlformats.org/officeDocument/2006/relationships/oleObject" Target="../embeddings/oleObject90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70.wmf"/><Relationship Id="rId12" Type="http://schemas.openxmlformats.org/officeDocument/2006/relationships/oleObject" Target="../embeddings/oleObject87.bin"/><Relationship Id="rId17" Type="http://schemas.openxmlformats.org/officeDocument/2006/relationships/image" Target="../media/image7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9.bin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84.bin"/><Relationship Id="rId11" Type="http://schemas.openxmlformats.org/officeDocument/2006/relationships/image" Target="../media/image72.wmf"/><Relationship Id="rId5" Type="http://schemas.openxmlformats.org/officeDocument/2006/relationships/image" Target="../media/image69.wmf"/><Relationship Id="rId15" Type="http://schemas.openxmlformats.org/officeDocument/2006/relationships/image" Target="../media/image74.wmf"/><Relationship Id="rId10" Type="http://schemas.openxmlformats.org/officeDocument/2006/relationships/oleObject" Target="../embeddings/oleObject86.bin"/><Relationship Id="rId19" Type="http://schemas.openxmlformats.org/officeDocument/2006/relationships/image" Target="../media/image76.wmf"/><Relationship Id="rId4" Type="http://schemas.openxmlformats.org/officeDocument/2006/relationships/oleObject" Target="../embeddings/oleObject83.bin"/><Relationship Id="rId9" Type="http://schemas.openxmlformats.org/officeDocument/2006/relationships/image" Target="../media/image71.wmf"/><Relationship Id="rId14" Type="http://schemas.openxmlformats.org/officeDocument/2006/relationships/oleObject" Target="../embeddings/oleObject88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3.bin"/><Relationship Id="rId13" Type="http://schemas.openxmlformats.org/officeDocument/2006/relationships/image" Target="../media/image77.wmf"/><Relationship Id="rId18" Type="http://schemas.openxmlformats.org/officeDocument/2006/relationships/oleObject" Target="../embeddings/oleObject98.bin"/><Relationship Id="rId3" Type="http://schemas.openxmlformats.org/officeDocument/2006/relationships/notesSlide" Target="../notesSlides/notesSlide22.xml"/><Relationship Id="rId21" Type="http://schemas.openxmlformats.org/officeDocument/2006/relationships/image" Target="../media/image80.wmf"/><Relationship Id="rId7" Type="http://schemas.openxmlformats.org/officeDocument/2006/relationships/image" Target="../media/image70.wmf"/><Relationship Id="rId12" Type="http://schemas.openxmlformats.org/officeDocument/2006/relationships/oleObject" Target="../embeddings/oleObject95.bin"/><Relationship Id="rId17" Type="http://schemas.openxmlformats.org/officeDocument/2006/relationships/image" Target="../media/image7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7.bin"/><Relationship Id="rId20" Type="http://schemas.openxmlformats.org/officeDocument/2006/relationships/oleObject" Target="../embeddings/oleObject99.bin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92.bin"/><Relationship Id="rId11" Type="http://schemas.openxmlformats.org/officeDocument/2006/relationships/image" Target="../media/image72.wmf"/><Relationship Id="rId5" Type="http://schemas.openxmlformats.org/officeDocument/2006/relationships/image" Target="../media/image69.wmf"/><Relationship Id="rId15" Type="http://schemas.openxmlformats.org/officeDocument/2006/relationships/image" Target="../media/image74.wmf"/><Relationship Id="rId10" Type="http://schemas.openxmlformats.org/officeDocument/2006/relationships/oleObject" Target="../embeddings/oleObject94.bin"/><Relationship Id="rId19" Type="http://schemas.openxmlformats.org/officeDocument/2006/relationships/image" Target="../media/image79.wmf"/><Relationship Id="rId4" Type="http://schemas.openxmlformats.org/officeDocument/2006/relationships/oleObject" Target="../embeddings/oleObject91.bin"/><Relationship Id="rId9" Type="http://schemas.openxmlformats.org/officeDocument/2006/relationships/image" Target="../media/image71.wmf"/><Relationship Id="rId14" Type="http://schemas.openxmlformats.org/officeDocument/2006/relationships/oleObject" Target="../embeddings/oleObject96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2.bin"/><Relationship Id="rId13" Type="http://schemas.openxmlformats.org/officeDocument/2006/relationships/image" Target="../media/image85.wmf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82.wmf"/><Relationship Id="rId12" Type="http://schemas.openxmlformats.org/officeDocument/2006/relationships/oleObject" Target="../embeddings/oleObject10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01.bin"/><Relationship Id="rId11" Type="http://schemas.openxmlformats.org/officeDocument/2006/relationships/image" Target="../media/image84.wmf"/><Relationship Id="rId5" Type="http://schemas.openxmlformats.org/officeDocument/2006/relationships/image" Target="../media/image81.wmf"/><Relationship Id="rId10" Type="http://schemas.openxmlformats.org/officeDocument/2006/relationships/oleObject" Target="../embeddings/oleObject103.bin"/><Relationship Id="rId4" Type="http://schemas.openxmlformats.org/officeDocument/2006/relationships/oleObject" Target="../embeddings/oleObject100.bin"/><Relationship Id="rId9" Type="http://schemas.openxmlformats.org/officeDocument/2006/relationships/image" Target="../media/image83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7.bin"/><Relationship Id="rId13" Type="http://schemas.openxmlformats.org/officeDocument/2006/relationships/image" Target="../media/image88.wmf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82.wmf"/><Relationship Id="rId12" Type="http://schemas.openxmlformats.org/officeDocument/2006/relationships/oleObject" Target="../embeddings/oleObject10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06.bin"/><Relationship Id="rId11" Type="http://schemas.openxmlformats.org/officeDocument/2006/relationships/image" Target="../media/image87.wmf"/><Relationship Id="rId5" Type="http://schemas.openxmlformats.org/officeDocument/2006/relationships/image" Target="../media/image81.wmf"/><Relationship Id="rId10" Type="http://schemas.openxmlformats.org/officeDocument/2006/relationships/oleObject" Target="../embeddings/oleObject108.bin"/><Relationship Id="rId4" Type="http://schemas.openxmlformats.org/officeDocument/2006/relationships/oleObject" Target="../embeddings/oleObject105.bin"/><Relationship Id="rId9" Type="http://schemas.openxmlformats.org/officeDocument/2006/relationships/image" Target="../media/image86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2.bin"/><Relationship Id="rId13" Type="http://schemas.openxmlformats.org/officeDocument/2006/relationships/image" Target="../media/image93.wmf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90.wmf"/><Relationship Id="rId12" Type="http://schemas.openxmlformats.org/officeDocument/2006/relationships/oleObject" Target="../embeddings/oleObject1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11.bin"/><Relationship Id="rId11" Type="http://schemas.openxmlformats.org/officeDocument/2006/relationships/image" Target="../media/image92.wmf"/><Relationship Id="rId5" Type="http://schemas.openxmlformats.org/officeDocument/2006/relationships/image" Target="../media/image89.wmf"/><Relationship Id="rId15" Type="http://schemas.openxmlformats.org/officeDocument/2006/relationships/image" Target="../media/image94.wmf"/><Relationship Id="rId10" Type="http://schemas.openxmlformats.org/officeDocument/2006/relationships/oleObject" Target="../embeddings/oleObject113.bin"/><Relationship Id="rId4" Type="http://schemas.openxmlformats.org/officeDocument/2006/relationships/oleObject" Target="../embeddings/oleObject110.bin"/><Relationship Id="rId9" Type="http://schemas.openxmlformats.org/officeDocument/2006/relationships/image" Target="../media/image91.wmf"/><Relationship Id="rId14" Type="http://schemas.openxmlformats.org/officeDocument/2006/relationships/oleObject" Target="../embeddings/oleObject115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8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9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17.bin"/><Relationship Id="rId11" Type="http://schemas.openxmlformats.org/officeDocument/2006/relationships/image" Target="../media/image96.wmf"/><Relationship Id="rId5" Type="http://schemas.openxmlformats.org/officeDocument/2006/relationships/image" Target="../media/image92.wmf"/><Relationship Id="rId10" Type="http://schemas.openxmlformats.org/officeDocument/2006/relationships/oleObject" Target="../embeddings/oleObject119.bin"/><Relationship Id="rId4" Type="http://schemas.openxmlformats.org/officeDocument/2006/relationships/oleObject" Target="../embeddings/oleObject116.bin"/><Relationship Id="rId9" Type="http://schemas.openxmlformats.org/officeDocument/2006/relationships/image" Target="../media/image95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2.bin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9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21.bin"/><Relationship Id="rId5" Type="http://schemas.openxmlformats.org/officeDocument/2006/relationships/image" Target="../media/image97.wmf"/><Relationship Id="rId4" Type="http://schemas.openxmlformats.org/officeDocument/2006/relationships/oleObject" Target="../embeddings/oleObject120.bin"/><Relationship Id="rId9" Type="http://schemas.openxmlformats.org/officeDocument/2006/relationships/image" Target="../media/image99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5.bin"/><Relationship Id="rId13" Type="http://schemas.openxmlformats.org/officeDocument/2006/relationships/image" Target="../media/image104.wmf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101.wmf"/><Relationship Id="rId12" Type="http://schemas.openxmlformats.org/officeDocument/2006/relationships/oleObject" Target="../embeddings/oleObject1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24.bin"/><Relationship Id="rId11" Type="http://schemas.openxmlformats.org/officeDocument/2006/relationships/image" Target="../media/image103.wmf"/><Relationship Id="rId5" Type="http://schemas.openxmlformats.org/officeDocument/2006/relationships/image" Target="../media/image100.wmf"/><Relationship Id="rId10" Type="http://schemas.openxmlformats.org/officeDocument/2006/relationships/oleObject" Target="../embeddings/oleObject126.bin"/><Relationship Id="rId4" Type="http://schemas.openxmlformats.org/officeDocument/2006/relationships/oleObject" Target="../embeddings/oleObject123.bin"/><Relationship Id="rId9" Type="http://schemas.openxmlformats.org/officeDocument/2006/relationships/image" Target="../media/image10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0.bin"/><Relationship Id="rId13" Type="http://schemas.openxmlformats.org/officeDocument/2006/relationships/image" Target="../media/image109.wmf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106.wmf"/><Relationship Id="rId12" Type="http://schemas.openxmlformats.org/officeDocument/2006/relationships/oleObject" Target="../embeddings/oleObject1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29.bin"/><Relationship Id="rId11" Type="http://schemas.openxmlformats.org/officeDocument/2006/relationships/image" Target="../media/image108.wmf"/><Relationship Id="rId5" Type="http://schemas.openxmlformats.org/officeDocument/2006/relationships/image" Target="../media/image105.wmf"/><Relationship Id="rId10" Type="http://schemas.openxmlformats.org/officeDocument/2006/relationships/oleObject" Target="../embeddings/oleObject131.bin"/><Relationship Id="rId4" Type="http://schemas.openxmlformats.org/officeDocument/2006/relationships/oleObject" Target="../embeddings/oleObject128.bin"/><Relationship Id="rId9" Type="http://schemas.openxmlformats.org/officeDocument/2006/relationships/image" Target="../media/image107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1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34.bin"/><Relationship Id="rId5" Type="http://schemas.openxmlformats.org/officeDocument/2006/relationships/image" Target="../media/image110.wmf"/><Relationship Id="rId4" Type="http://schemas.openxmlformats.org/officeDocument/2006/relationships/oleObject" Target="../embeddings/oleObject133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7.bin"/><Relationship Id="rId13" Type="http://schemas.openxmlformats.org/officeDocument/2006/relationships/image" Target="../media/image88.wmf"/><Relationship Id="rId18" Type="http://schemas.openxmlformats.org/officeDocument/2006/relationships/oleObject" Target="../embeddings/oleObject142.bin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113.wmf"/><Relationship Id="rId12" Type="http://schemas.openxmlformats.org/officeDocument/2006/relationships/oleObject" Target="../embeddings/oleObject139.bin"/><Relationship Id="rId17" Type="http://schemas.openxmlformats.org/officeDocument/2006/relationships/image" Target="../media/image11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1.bin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36.bin"/><Relationship Id="rId11" Type="http://schemas.openxmlformats.org/officeDocument/2006/relationships/image" Target="../media/image115.wmf"/><Relationship Id="rId5" Type="http://schemas.openxmlformats.org/officeDocument/2006/relationships/image" Target="../media/image112.wmf"/><Relationship Id="rId15" Type="http://schemas.openxmlformats.org/officeDocument/2006/relationships/image" Target="../media/image116.wmf"/><Relationship Id="rId10" Type="http://schemas.openxmlformats.org/officeDocument/2006/relationships/oleObject" Target="../embeddings/oleObject138.bin"/><Relationship Id="rId4" Type="http://schemas.openxmlformats.org/officeDocument/2006/relationships/oleObject" Target="../embeddings/oleObject135.bin"/><Relationship Id="rId9" Type="http://schemas.openxmlformats.org/officeDocument/2006/relationships/image" Target="../media/image114.wmf"/><Relationship Id="rId14" Type="http://schemas.openxmlformats.org/officeDocument/2006/relationships/oleObject" Target="../embeddings/oleObject140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5.bin"/><Relationship Id="rId13" Type="http://schemas.openxmlformats.org/officeDocument/2006/relationships/image" Target="../media/image122.wmf"/><Relationship Id="rId18" Type="http://schemas.openxmlformats.org/officeDocument/2006/relationships/oleObject" Target="../embeddings/oleObject150.bin"/><Relationship Id="rId3" Type="http://schemas.openxmlformats.org/officeDocument/2006/relationships/notesSlide" Target="../notesSlides/notesSlide33.xml"/><Relationship Id="rId21" Type="http://schemas.openxmlformats.org/officeDocument/2006/relationships/image" Target="../media/image126.wmf"/><Relationship Id="rId7" Type="http://schemas.openxmlformats.org/officeDocument/2006/relationships/image" Target="../media/image119.wmf"/><Relationship Id="rId12" Type="http://schemas.openxmlformats.org/officeDocument/2006/relationships/oleObject" Target="../embeddings/oleObject147.bin"/><Relationship Id="rId17" Type="http://schemas.openxmlformats.org/officeDocument/2006/relationships/image" Target="../media/image12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9.bin"/><Relationship Id="rId20" Type="http://schemas.openxmlformats.org/officeDocument/2006/relationships/oleObject" Target="../embeddings/oleObject151.bin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144.bin"/><Relationship Id="rId11" Type="http://schemas.openxmlformats.org/officeDocument/2006/relationships/image" Target="../media/image121.wmf"/><Relationship Id="rId5" Type="http://schemas.openxmlformats.org/officeDocument/2006/relationships/image" Target="../media/image118.wmf"/><Relationship Id="rId15" Type="http://schemas.openxmlformats.org/officeDocument/2006/relationships/image" Target="../media/image123.wmf"/><Relationship Id="rId23" Type="http://schemas.openxmlformats.org/officeDocument/2006/relationships/image" Target="../media/image127.wmf"/><Relationship Id="rId10" Type="http://schemas.openxmlformats.org/officeDocument/2006/relationships/oleObject" Target="../embeddings/oleObject146.bin"/><Relationship Id="rId19" Type="http://schemas.openxmlformats.org/officeDocument/2006/relationships/image" Target="../media/image125.wmf"/><Relationship Id="rId4" Type="http://schemas.openxmlformats.org/officeDocument/2006/relationships/oleObject" Target="../embeddings/oleObject143.bin"/><Relationship Id="rId9" Type="http://schemas.openxmlformats.org/officeDocument/2006/relationships/image" Target="../media/image120.wmf"/><Relationship Id="rId14" Type="http://schemas.openxmlformats.org/officeDocument/2006/relationships/oleObject" Target="../embeddings/oleObject148.bin"/><Relationship Id="rId22" Type="http://schemas.openxmlformats.org/officeDocument/2006/relationships/oleObject" Target="../embeddings/oleObject152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5.bin"/><Relationship Id="rId13" Type="http://schemas.openxmlformats.org/officeDocument/2006/relationships/image" Target="../media/image130.wmf"/><Relationship Id="rId18" Type="http://schemas.openxmlformats.org/officeDocument/2006/relationships/oleObject" Target="../embeddings/oleObject160.bin"/><Relationship Id="rId26" Type="http://schemas.openxmlformats.org/officeDocument/2006/relationships/oleObject" Target="../embeddings/oleObject164.bin"/><Relationship Id="rId3" Type="http://schemas.openxmlformats.org/officeDocument/2006/relationships/notesSlide" Target="../notesSlides/notesSlide34.xml"/><Relationship Id="rId21" Type="http://schemas.openxmlformats.org/officeDocument/2006/relationships/image" Target="../media/image134.wmf"/><Relationship Id="rId7" Type="http://schemas.openxmlformats.org/officeDocument/2006/relationships/image" Target="../media/image116.wmf"/><Relationship Id="rId12" Type="http://schemas.openxmlformats.org/officeDocument/2006/relationships/oleObject" Target="../embeddings/oleObject157.bin"/><Relationship Id="rId17" Type="http://schemas.openxmlformats.org/officeDocument/2006/relationships/image" Target="../media/image132.wmf"/><Relationship Id="rId25" Type="http://schemas.openxmlformats.org/officeDocument/2006/relationships/image" Target="../media/image13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59.bin"/><Relationship Id="rId20" Type="http://schemas.openxmlformats.org/officeDocument/2006/relationships/oleObject" Target="../embeddings/oleObject161.bin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154.bin"/><Relationship Id="rId11" Type="http://schemas.openxmlformats.org/officeDocument/2006/relationships/image" Target="../media/image129.wmf"/><Relationship Id="rId24" Type="http://schemas.openxmlformats.org/officeDocument/2006/relationships/oleObject" Target="../embeddings/oleObject163.bin"/><Relationship Id="rId5" Type="http://schemas.openxmlformats.org/officeDocument/2006/relationships/image" Target="../media/image114.wmf"/><Relationship Id="rId15" Type="http://schemas.openxmlformats.org/officeDocument/2006/relationships/image" Target="../media/image131.wmf"/><Relationship Id="rId23" Type="http://schemas.openxmlformats.org/officeDocument/2006/relationships/image" Target="../media/image135.wmf"/><Relationship Id="rId10" Type="http://schemas.openxmlformats.org/officeDocument/2006/relationships/oleObject" Target="../embeddings/oleObject156.bin"/><Relationship Id="rId19" Type="http://schemas.openxmlformats.org/officeDocument/2006/relationships/image" Target="../media/image133.wmf"/><Relationship Id="rId4" Type="http://schemas.openxmlformats.org/officeDocument/2006/relationships/oleObject" Target="../embeddings/oleObject153.bin"/><Relationship Id="rId9" Type="http://schemas.openxmlformats.org/officeDocument/2006/relationships/image" Target="../media/image128.wmf"/><Relationship Id="rId14" Type="http://schemas.openxmlformats.org/officeDocument/2006/relationships/oleObject" Target="../embeddings/oleObject158.bin"/><Relationship Id="rId22" Type="http://schemas.openxmlformats.org/officeDocument/2006/relationships/oleObject" Target="../embeddings/oleObject162.bin"/><Relationship Id="rId27" Type="http://schemas.openxmlformats.org/officeDocument/2006/relationships/image" Target="../media/image137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13" Type="http://schemas.openxmlformats.org/officeDocument/2006/relationships/oleObject" Target="../embeddings/oleObject169.bin"/><Relationship Id="rId18" Type="http://schemas.openxmlformats.org/officeDocument/2006/relationships/image" Target="../media/image140.wmf"/><Relationship Id="rId3" Type="http://schemas.openxmlformats.org/officeDocument/2006/relationships/notesSlide" Target="../notesSlides/notesSlide35.xml"/><Relationship Id="rId7" Type="http://schemas.openxmlformats.org/officeDocument/2006/relationships/oleObject" Target="../embeddings/oleObject166.bin"/><Relationship Id="rId12" Type="http://schemas.openxmlformats.org/officeDocument/2006/relationships/image" Target="../media/image67.wmf"/><Relationship Id="rId17" Type="http://schemas.openxmlformats.org/officeDocument/2006/relationships/oleObject" Target="../embeddings/oleObject17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9.wmf"/><Relationship Id="rId1" Type="http://schemas.openxmlformats.org/officeDocument/2006/relationships/vmlDrawing" Target="../drawings/vmlDrawing30.vml"/><Relationship Id="rId6" Type="http://schemas.openxmlformats.org/officeDocument/2006/relationships/image" Target="../media/image64.wmf"/><Relationship Id="rId11" Type="http://schemas.openxmlformats.org/officeDocument/2006/relationships/oleObject" Target="../embeddings/oleObject168.bin"/><Relationship Id="rId5" Type="http://schemas.openxmlformats.org/officeDocument/2006/relationships/oleObject" Target="../embeddings/oleObject165.bin"/><Relationship Id="rId15" Type="http://schemas.openxmlformats.org/officeDocument/2006/relationships/oleObject" Target="../embeddings/oleObject170.bin"/><Relationship Id="rId10" Type="http://schemas.openxmlformats.org/officeDocument/2006/relationships/image" Target="../media/image66.wmf"/><Relationship Id="rId4" Type="http://schemas.openxmlformats.org/officeDocument/2006/relationships/image" Target="../media/image141.png"/><Relationship Id="rId9" Type="http://schemas.openxmlformats.org/officeDocument/2006/relationships/oleObject" Target="../embeddings/oleObject167.bin"/><Relationship Id="rId14" Type="http://schemas.openxmlformats.org/officeDocument/2006/relationships/image" Target="../media/image138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13" Type="http://schemas.openxmlformats.org/officeDocument/2006/relationships/oleObject" Target="../embeddings/oleObject176.bin"/><Relationship Id="rId18" Type="http://schemas.openxmlformats.org/officeDocument/2006/relationships/image" Target="../media/image144.wmf"/><Relationship Id="rId3" Type="http://schemas.openxmlformats.org/officeDocument/2006/relationships/notesSlide" Target="../notesSlides/notesSlide36.xml"/><Relationship Id="rId7" Type="http://schemas.openxmlformats.org/officeDocument/2006/relationships/oleObject" Target="../embeddings/oleObject173.bin"/><Relationship Id="rId12" Type="http://schemas.openxmlformats.org/officeDocument/2006/relationships/image" Target="../media/image67.wmf"/><Relationship Id="rId17" Type="http://schemas.openxmlformats.org/officeDocument/2006/relationships/oleObject" Target="../embeddings/oleObject17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3.wmf"/><Relationship Id="rId20" Type="http://schemas.openxmlformats.org/officeDocument/2006/relationships/image" Target="../media/image145.wmf"/><Relationship Id="rId1" Type="http://schemas.openxmlformats.org/officeDocument/2006/relationships/vmlDrawing" Target="../drawings/vmlDrawing31.vml"/><Relationship Id="rId6" Type="http://schemas.openxmlformats.org/officeDocument/2006/relationships/image" Target="../media/image64.wmf"/><Relationship Id="rId11" Type="http://schemas.openxmlformats.org/officeDocument/2006/relationships/oleObject" Target="../embeddings/oleObject175.bin"/><Relationship Id="rId5" Type="http://schemas.openxmlformats.org/officeDocument/2006/relationships/oleObject" Target="../embeddings/oleObject172.bin"/><Relationship Id="rId15" Type="http://schemas.openxmlformats.org/officeDocument/2006/relationships/oleObject" Target="../embeddings/oleObject177.bin"/><Relationship Id="rId10" Type="http://schemas.openxmlformats.org/officeDocument/2006/relationships/image" Target="../media/image66.wmf"/><Relationship Id="rId19" Type="http://schemas.openxmlformats.org/officeDocument/2006/relationships/oleObject" Target="../embeddings/oleObject179.bin"/><Relationship Id="rId4" Type="http://schemas.openxmlformats.org/officeDocument/2006/relationships/image" Target="../media/image146.jpeg"/><Relationship Id="rId9" Type="http://schemas.openxmlformats.org/officeDocument/2006/relationships/oleObject" Target="../embeddings/oleObject174.bin"/><Relationship Id="rId14" Type="http://schemas.openxmlformats.org/officeDocument/2006/relationships/image" Target="../media/image142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13" Type="http://schemas.openxmlformats.org/officeDocument/2006/relationships/oleObject" Target="../embeddings/oleObject184.bin"/><Relationship Id="rId18" Type="http://schemas.openxmlformats.org/officeDocument/2006/relationships/image" Target="../media/image149.wmf"/><Relationship Id="rId3" Type="http://schemas.openxmlformats.org/officeDocument/2006/relationships/notesSlide" Target="../notesSlides/notesSlide37.xml"/><Relationship Id="rId7" Type="http://schemas.openxmlformats.org/officeDocument/2006/relationships/oleObject" Target="../embeddings/oleObject181.bin"/><Relationship Id="rId12" Type="http://schemas.openxmlformats.org/officeDocument/2006/relationships/image" Target="../media/image67.wmf"/><Relationship Id="rId17" Type="http://schemas.openxmlformats.org/officeDocument/2006/relationships/oleObject" Target="../embeddings/oleObject18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8.wmf"/><Relationship Id="rId20" Type="http://schemas.openxmlformats.org/officeDocument/2006/relationships/image" Target="../media/image150.wmf"/><Relationship Id="rId1" Type="http://schemas.openxmlformats.org/officeDocument/2006/relationships/vmlDrawing" Target="../drawings/vmlDrawing32.vml"/><Relationship Id="rId6" Type="http://schemas.openxmlformats.org/officeDocument/2006/relationships/image" Target="../media/image64.wmf"/><Relationship Id="rId11" Type="http://schemas.openxmlformats.org/officeDocument/2006/relationships/oleObject" Target="../embeddings/oleObject183.bin"/><Relationship Id="rId5" Type="http://schemas.openxmlformats.org/officeDocument/2006/relationships/oleObject" Target="../embeddings/oleObject180.bin"/><Relationship Id="rId15" Type="http://schemas.openxmlformats.org/officeDocument/2006/relationships/oleObject" Target="../embeddings/oleObject185.bin"/><Relationship Id="rId10" Type="http://schemas.openxmlformats.org/officeDocument/2006/relationships/image" Target="../media/image66.wmf"/><Relationship Id="rId19" Type="http://schemas.openxmlformats.org/officeDocument/2006/relationships/oleObject" Target="../embeddings/oleObject187.bin"/><Relationship Id="rId4" Type="http://schemas.openxmlformats.org/officeDocument/2006/relationships/image" Target="../media/image151.jpeg"/><Relationship Id="rId9" Type="http://schemas.openxmlformats.org/officeDocument/2006/relationships/oleObject" Target="../embeddings/oleObject182.bin"/><Relationship Id="rId14" Type="http://schemas.openxmlformats.org/officeDocument/2006/relationships/image" Target="../media/image147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wmf"/><Relationship Id="rId3" Type="http://schemas.openxmlformats.org/officeDocument/2006/relationships/notesSlide" Target="../notesSlides/notesSlide38.xml"/><Relationship Id="rId7" Type="http://schemas.openxmlformats.org/officeDocument/2006/relationships/oleObject" Target="../embeddings/oleObject18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52.wmf"/><Relationship Id="rId5" Type="http://schemas.openxmlformats.org/officeDocument/2006/relationships/oleObject" Target="../embeddings/oleObject188.bin"/><Relationship Id="rId4" Type="http://schemas.openxmlformats.org/officeDocument/2006/relationships/image" Target="../media/image15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wmf"/><Relationship Id="rId3" Type="http://schemas.openxmlformats.org/officeDocument/2006/relationships/notesSlide" Target="../notesSlides/notesSlide39.xml"/><Relationship Id="rId7" Type="http://schemas.openxmlformats.org/officeDocument/2006/relationships/oleObject" Target="../embeddings/oleObject19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52.wmf"/><Relationship Id="rId5" Type="http://schemas.openxmlformats.org/officeDocument/2006/relationships/oleObject" Target="../embeddings/oleObject190.bin"/><Relationship Id="rId4" Type="http://schemas.openxmlformats.org/officeDocument/2006/relationships/image" Target="../media/image15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oleObject" Target="../embeddings/oleObject5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.wmf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4.bin"/><Relationship Id="rId5" Type="http://schemas.openxmlformats.org/officeDocument/2006/relationships/image" Target="../media/image3.wmf"/><Relationship Id="rId10" Type="http://schemas.openxmlformats.org/officeDocument/2006/relationships/image" Target="../media/image5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Relationship Id="rId1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2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3.wmf"/><Relationship Id="rId5" Type="http://schemas.openxmlformats.org/officeDocument/2006/relationships/image" Target="../media/image9.wmf"/><Relationship Id="rId15" Type="http://schemas.openxmlformats.org/officeDocument/2006/relationships/image" Target="../media/image13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1.wmf"/><Relationship Id="rId14" Type="http://schemas.openxmlformats.org/officeDocument/2006/relationships/oleObject" Target="../embeddings/oleObject1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6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22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26.wmf"/><Relationship Id="rId18" Type="http://schemas.openxmlformats.org/officeDocument/2006/relationships/oleObject" Target="../embeddings/oleObject28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25.bin"/><Relationship Id="rId1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7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25.wmf"/><Relationship Id="rId5" Type="http://schemas.openxmlformats.org/officeDocument/2006/relationships/image" Target="../media/image3.wmf"/><Relationship Id="rId15" Type="http://schemas.openxmlformats.org/officeDocument/2006/relationships/image" Target="../media/image27.wmf"/><Relationship Id="rId10" Type="http://schemas.openxmlformats.org/officeDocument/2006/relationships/oleObject" Target="../embeddings/oleObject24.bin"/><Relationship Id="rId19" Type="http://schemas.openxmlformats.org/officeDocument/2006/relationships/image" Target="../media/image29.w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24.wmf"/><Relationship Id="rId14" Type="http://schemas.openxmlformats.org/officeDocument/2006/relationships/oleObject" Target="../embeddings/oleObject26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32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33.bin"/><Relationship Id="rId1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5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28.wmf"/><Relationship Id="rId5" Type="http://schemas.openxmlformats.org/officeDocument/2006/relationships/image" Target="../media/image30.wmf"/><Relationship Id="rId15" Type="http://schemas.openxmlformats.org/officeDocument/2006/relationships/image" Target="../media/image33.wmf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9.bin"/><Relationship Id="rId9" Type="http://schemas.openxmlformats.org/officeDocument/2006/relationships/image" Target="../media/image27.wmf"/><Relationship Id="rId14" Type="http://schemas.openxmlformats.org/officeDocument/2006/relationships/oleObject" Target="../embeddings/oleObject3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166D9650-ACB4-D34A-91FD-E3E1291FF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hangingPunct="0"/>
            <a:r>
              <a:rPr lang="en-US" sz="3200" dirty="0"/>
              <a:t>Fundamentals of Electrical Circuits and Systems</a:t>
            </a:r>
          </a:p>
          <a:p>
            <a:pPr algn="ctr" hangingPunct="0"/>
            <a:endParaRPr lang="en-US" sz="3200" dirty="0"/>
          </a:p>
          <a:p>
            <a:pPr algn="ctr" hangingPunct="0"/>
            <a:r>
              <a:rPr lang="en-US" sz="3600" dirty="0"/>
              <a:t>Chapter 5: AC Circuits 2</a:t>
            </a:r>
          </a:p>
          <a:p>
            <a:pPr algn="ctr" hangingPunct="0"/>
            <a:endParaRPr lang="en-GB" sz="3600" b="1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GB" sz="2400" kern="1200" dirty="0">
                <a:solidFill>
                  <a:srgbClr val="000000"/>
                </a:solidFill>
                <a:latin typeface="+mj-lt"/>
              </a:rPr>
              <a:t>Farhad </a:t>
            </a:r>
            <a:r>
              <a:rPr lang="en-GB" sz="2400" kern="1200" dirty="0" err="1">
                <a:solidFill>
                  <a:srgbClr val="000000"/>
                </a:solidFill>
                <a:latin typeface="+mj-lt"/>
              </a:rPr>
              <a:t>Rachidi</a:t>
            </a:r>
            <a:endParaRPr lang="en-GB" sz="2400" kern="1200" dirty="0">
              <a:solidFill>
                <a:srgbClr val="000000"/>
              </a:solidFill>
              <a:latin typeface="+mj-lt"/>
            </a:endParaRP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 err="1">
                <a:solidFill>
                  <a:srgbClr val="000000"/>
                </a:solidFill>
                <a:latin typeface="+mj-lt"/>
              </a:rPr>
              <a:t>École</a:t>
            </a:r>
            <a:r>
              <a:rPr lang="en-GB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+mj-lt"/>
              </a:rPr>
              <a:t>Polytechnique</a:t>
            </a:r>
            <a:r>
              <a:rPr lang="en-GB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+mj-lt"/>
              </a:rPr>
              <a:t>Fédérale</a:t>
            </a:r>
            <a:r>
              <a:rPr lang="en-GB" sz="2400" dirty="0">
                <a:solidFill>
                  <a:srgbClr val="000000"/>
                </a:solidFill>
                <a:latin typeface="+mj-lt"/>
              </a:rPr>
              <a:t> de Lausanne</a:t>
            </a:r>
            <a:endParaRPr lang="en-GB" sz="2400" kern="1200" dirty="0">
              <a:solidFill>
                <a:srgbClr val="000000"/>
              </a:solidFill>
              <a:latin typeface="+mj-lt"/>
            </a:endParaRP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  <a:latin typeface="+mj-lt"/>
              </a:rPr>
              <a:t>Lausanne, Switzerland</a:t>
            </a:r>
            <a:endParaRPr lang="en-GB" sz="2400" kern="12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296BDF-B7C5-FE44-8F86-F8D80F6C6B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650" y="5523607"/>
            <a:ext cx="1282700" cy="5551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xfrm>
            <a:off x="492125" y="268288"/>
            <a:ext cx="7772400" cy="11049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Complex</a:t>
            </a:r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 </a:t>
            </a: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numbers</a:t>
            </a:r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: </a:t>
            </a: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Other</a:t>
            </a:r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 </a:t>
            </a: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properties</a:t>
            </a:r>
            <a:endParaRPr lang="en-US" sz="3200" dirty="0">
              <a:solidFill>
                <a:srgbClr val="FF6600"/>
              </a:solidFill>
              <a:latin typeface="Consolas"/>
              <a:ea typeface="+mn-ea"/>
              <a:cs typeface="Consolas"/>
            </a:endParaRPr>
          </a:p>
        </p:txBody>
      </p:sp>
      <p:graphicFrame>
        <p:nvGraphicFramePr>
          <p:cNvPr id="31748" name="Object 16"/>
          <p:cNvGraphicFramePr>
            <a:graphicFrameLocks noChangeAspect="1"/>
          </p:cNvGraphicFramePr>
          <p:nvPr/>
        </p:nvGraphicFramePr>
        <p:xfrm>
          <a:off x="1130300" y="1727200"/>
          <a:ext cx="2306638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311" name="Equation" r:id="rId4" imgW="748975" imgH="203112" progId="Equation.3">
                  <p:embed/>
                </p:oleObj>
              </mc:Choice>
              <mc:Fallback>
                <p:oleObj name="Equation" r:id="rId4" imgW="748975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300" y="1727200"/>
                        <a:ext cx="2306638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20"/>
          <p:cNvGraphicFramePr>
            <a:graphicFrameLocks noChangeAspect="1"/>
          </p:cNvGraphicFramePr>
          <p:nvPr/>
        </p:nvGraphicFramePr>
        <p:xfrm>
          <a:off x="1139825" y="2446338"/>
          <a:ext cx="2774950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312" name="Equation" r:id="rId6" imgW="901309" imgH="203112" progId="Equation.3">
                  <p:embed/>
                </p:oleObj>
              </mc:Choice>
              <mc:Fallback>
                <p:oleObj name="Equation" r:id="rId6" imgW="901309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9825" y="2446338"/>
                        <a:ext cx="2774950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0" name="Object 21"/>
          <p:cNvGraphicFramePr>
            <a:graphicFrameLocks noChangeAspect="1"/>
          </p:cNvGraphicFramePr>
          <p:nvPr/>
        </p:nvGraphicFramePr>
        <p:xfrm>
          <a:off x="1193800" y="3143250"/>
          <a:ext cx="2774950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313" name="Equation" r:id="rId8" imgW="901309" imgH="203112" progId="Equation.3">
                  <p:embed/>
                </p:oleObj>
              </mc:Choice>
              <mc:Fallback>
                <p:oleObj name="Equation" r:id="rId8" imgW="901309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3143250"/>
                        <a:ext cx="2774950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42" name="Text Box 22"/>
          <p:cNvSpPr txBox="1">
            <a:spLocks noChangeArrowheads="1"/>
          </p:cNvSpPr>
          <p:nvPr/>
        </p:nvSpPr>
        <p:spPr bwMode="auto">
          <a:xfrm>
            <a:off x="1190625" y="4013200"/>
            <a:ext cx="53523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 dirty="0">
                <a:solidFill>
                  <a:srgbClr val="1F497D"/>
                </a:solidFill>
                <a:latin typeface="+mj-lt"/>
              </a:rPr>
              <a:t>Distance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between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two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complex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numbers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:</a:t>
            </a:r>
            <a:endParaRPr lang="en-US" dirty="0">
              <a:solidFill>
                <a:srgbClr val="1F497D"/>
              </a:solidFill>
              <a:latin typeface="+mj-lt"/>
            </a:endParaRPr>
          </a:p>
        </p:txBody>
      </p:sp>
      <p:graphicFrame>
        <p:nvGraphicFramePr>
          <p:cNvPr id="491543" name="Object 23"/>
          <p:cNvGraphicFramePr>
            <a:graphicFrameLocks noChangeAspect="1"/>
          </p:cNvGraphicFramePr>
          <p:nvPr/>
        </p:nvGraphicFramePr>
        <p:xfrm>
          <a:off x="1292225" y="4652963"/>
          <a:ext cx="5002213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314" name="Equation" r:id="rId10" imgW="1624895" imgH="266584" progId="Equation.DSMT4">
                  <p:embed/>
                </p:oleObj>
              </mc:Choice>
              <mc:Fallback>
                <p:oleObj name="Equation" r:id="rId10" imgW="1624895" imgH="26658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2225" y="4652963"/>
                        <a:ext cx="5002213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646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9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9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92125" y="268288"/>
            <a:ext cx="7772400" cy="11049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Complex</a:t>
            </a:r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 </a:t>
            </a: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numbers</a:t>
            </a:r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: </a:t>
            </a: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Euler’s</a:t>
            </a:r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 Formula</a:t>
            </a:r>
            <a:endParaRPr lang="en-US" sz="3200" dirty="0">
              <a:solidFill>
                <a:srgbClr val="FF6600"/>
              </a:solidFill>
              <a:latin typeface="Consolas"/>
              <a:ea typeface="+mn-ea"/>
              <a:cs typeface="Consolas"/>
            </a:endParaRPr>
          </a:p>
        </p:txBody>
      </p:sp>
      <p:graphicFrame>
        <p:nvGraphicFramePr>
          <p:cNvPr id="33796" name="Object 3"/>
          <p:cNvGraphicFramePr>
            <a:graphicFrameLocks noChangeAspect="1"/>
          </p:cNvGraphicFramePr>
          <p:nvPr/>
        </p:nvGraphicFramePr>
        <p:xfrm>
          <a:off x="1069975" y="1722438"/>
          <a:ext cx="289242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289" name="Equation" r:id="rId4" imgW="939392" imgH="215806" progId="Equation.3">
                  <p:embed/>
                </p:oleObj>
              </mc:Choice>
              <mc:Fallback>
                <p:oleObj name="Equation" r:id="rId4" imgW="939392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975" y="1722438"/>
                        <a:ext cx="2892425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ject 8"/>
          <p:cNvGraphicFramePr>
            <a:graphicFrameLocks noChangeAspect="1"/>
          </p:cNvGraphicFramePr>
          <p:nvPr/>
        </p:nvGraphicFramePr>
        <p:xfrm>
          <a:off x="1816100" y="2530475"/>
          <a:ext cx="3362325" cy="199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290" name="Equation" r:id="rId6" imgW="1091726" imgH="647419" progId="Equation.DSMT4">
                  <p:embed/>
                </p:oleObj>
              </mc:Choice>
              <mc:Fallback>
                <p:oleObj name="Equation" r:id="rId6" imgW="1091726" imgH="64741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100" y="2530475"/>
                        <a:ext cx="3362325" cy="199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8" name="AutoShape 9"/>
          <p:cNvSpPr>
            <a:spLocks noChangeArrowheads="1"/>
          </p:cNvSpPr>
          <p:nvPr/>
        </p:nvSpPr>
        <p:spPr bwMode="auto">
          <a:xfrm>
            <a:off x="709613" y="3357563"/>
            <a:ext cx="682625" cy="341312"/>
          </a:xfrm>
          <a:prstGeom prst="leftRightArrow">
            <a:avLst>
              <a:gd name="adj1" fmla="val 50000"/>
              <a:gd name="adj2" fmla="val 40000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CH"/>
          </a:p>
        </p:txBody>
      </p:sp>
      <p:sp>
        <p:nvSpPr>
          <p:cNvPr id="33799" name="AutoShape 10"/>
          <p:cNvSpPr>
            <a:spLocks/>
          </p:cNvSpPr>
          <p:nvPr/>
        </p:nvSpPr>
        <p:spPr bwMode="auto">
          <a:xfrm>
            <a:off x="1528763" y="2825750"/>
            <a:ext cx="231775" cy="1431925"/>
          </a:xfrm>
          <a:prstGeom prst="leftBrace">
            <a:avLst>
              <a:gd name="adj1" fmla="val 5148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492555" name="Text Box 11"/>
          <p:cNvSpPr txBox="1">
            <a:spLocks noChangeArrowheads="1"/>
          </p:cNvSpPr>
          <p:nvPr/>
        </p:nvSpPr>
        <p:spPr bwMode="auto">
          <a:xfrm>
            <a:off x="2597150" y="4973638"/>
            <a:ext cx="368141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fr-CH" sz="2000" dirty="0">
                <a:solidFill>
                  <a:srgbClr val="1F497D"/>
                </a:solidFill>
                <a:latin typeface="+mj-lt"/>
              </a:rPr>
              <a:t>Leonhard </a:t>
            </a:r>
            <a:r>
              <a:rPr lang="fr-CH" sz="2000" b="1" dirty="0">
                <a:solidFill>
                  <a:srgbClr val="1F497D"/>
                </a:solidFill>
                <a:latin typeface="+mj-lt"/>
              </a:rPr>
              <a:t>Euler</a:t>
            </a:r>
            <a:r>
              <a:rPr lang="fr-CH" sz="2000" dirty="0">
                <a:solidFill>
                  <a:srgbClr val="1F497D"/>
                </a:solidFill>
                <a:latin typeface="+mj-lt"/>
              </a:rPr>
              <a:t> (1707-1783), </a:t>
            </a:r>
            <a:r>
              <a:rPr lang="fr-CH" sz="2000" dirty="0" err="1">
                <a:solidFill>
                  <a:srgbClr val="1F497D"/>
                </a:solidFill>
                <a:latin typeface="+mj-lt"/>
              </a:rPr>
              <a:t>Swiss</a:t>
            </a:r>
            <a:r>
              <a:rPr lang="fr-CH" sz="2000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sz="2000" dirty="0" err="1">
                <a:solidFill>
                  <a:srgbClr val="1F497D"/>
                </a:solidFill>
                <a:latin typeface="+mj-lt"/>
              </a:rPr>
              <a:t>mathematician</a:t>
            </a:r>
            <a:r>
              <a:rPr lang="fr-CH" sz="2000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sz="2000" dirty="0" err="1">
                <a:solidFill>
                  <a:srgbClr val="1F497D"/>
                </a:solidFill>
                <a:latin typeface="+mj-lt"/>
              </a:rPr>
              <a:t>died</a:t>
            </a:r>
            <a:r>
              <a:rPr lang="fr-CH" sz="2000" dirty="0">
                <a:solidFill>
                  <a:srgbClr val="1F497D"/>
                </a:solidFill>
                <a:latin typeface="+mj-lt"/>
              </a:rPr>
              <a:t> in St. Petersburg.</a:t>
            </a:r>
            <a:endParaRPr lang="en-US" sz="2000" dirty="0">
              <a:solidFill>
                <a:srgbClr val="1F497D"/>
              </a:solidFill>
              <a:latin typeface="+mj-lt"/>
            </a:endParaRPr>
          </a:p>
          <a:p>
            <a:pPr eaLnBrk="1" hangingPunct="1"/>
            <a:endParaRPr lang="en-US" dirty="0"/>
          </a:p>
        </p:txBody>
      </p:sp>
      <p:pic>
        <p:nvPicPr>
          <p:cNvPr id="492558" name="Picture 14" descr="Euler_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138" y="4610100"/>
            <a:ext cx="2179637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408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9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9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5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492125" y="268288"/>
            <a:ext cx="7772400" cy="11049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H" sz="3200" dirty="0" err="1">
                <a:solidFill>
                  <a:srgbClr val="FF6600"/>
                </a:solidFill>
                <a:latin typeface="Consolas"/>
                <a:cs typeface="Consolas"/>
              </a:rPr>
              <a:t>Complex</a:t>
            </a:r>
            <a:r>
              <a:rPr lang="fr-CH" sz="3200" dirty="0">
                <a:solidFill>
                  <a:srgbClr val="FF6600"/>
                </a:solidFill>
                <a:latin typeface="Consolas"/>
                <a:cs typeface="Consolas"/>
              </a:rPr>
              <a:t> </a:t>
            </a:r>
            <a:r>
              <a:rPr lang="fr-CH" sz="3200" dirty="0" err="1">
                <a:solidFill>
                  <a:srgbClr val="FF6600"/>
                </a:solidFill>
                <a:latin typeface="Consolas"/>
                <a:cs typeface="Consolas"/>
              </a:rPr>
              <a:t>numbers</a:t>
            </a:r>
            <a:r>
              <a:rPr lang="fr-CH" sz="3200" dirty="0">
                <a:solidFill>
                  <a:srgbClr val="FF6600"/>
                </a:solidFill>
                <a:latin typeface="Consolas"/>
                <a:cs typeface="Consolas"/>
              </a:rPr>
              <a:t>: </a:t>
            </a:r>
            <a:r>
              <a:rPr lang="fr-CH" sz="3200" dirty="0" err="1">
                <a:solidFill>
                  <a:srgbClr val="FF6600"/>
                </a:solidFill>
                <a:latin typeface="Consolas"/>
                <a:cs typeface="Consolas"/>
              </a:rPr>
              <a:t>Euler’s</a:t>
            </a:r>
            <a:r>
              <a:rPr lang="fr-CH" sz="3200" dirty="0">
                <a:solidFill>
                  <a:srgbClr val="FF6600"/>
                </a:solidFill>
                <a:latin typeface="Consolas"/>
                <a:cs typeface="Consolas"/>
              </a:rPr>
              <a:t> Formula</a:t>
            </a:r>
            <a:endParaRPr lang="en-US" sz="3200" dirty="0">
              <a:solidFill>
                <a:srgbClr val="FF6600"/>
              </a:solidFill>
              <a:latin typeface="Consolas"/>
              <a:ea typeface="+mn-ea"/>
              <a:cs typeface="Consolas"/>
            </a:endParaRPr>
          </a:p>
        </p:txBody>
      </p:sp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857250" y="1831975"/>
          <a:ext cx="512127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512" name="Equation" r:id="rId4" imgW="1663700" imgH="215900" progId="Equation.3">
                  <p:embed/>
                </p:oleObj>
              </mc:Choice>
              <mc:Fallback>
                <p:oleObj name="Equation" r:id="rId4" imgW="16637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1831975"/>
                        <a:ext cx="5121275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5" name="Line 11"/>
          <p:cNvSpPr>
            <a:spLocks noChangeShapeType="1"/>
          </p:cNvSpPr>
          <p:nvPr/>
        </p:nvSpPr>
        <p:spPr bwMode="auto">
          <a:xfrm>
            <a:off x="2125663" y="4857750"/>
            <a:ext cx="4435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5846" name="Line 12"/>
          <p:cNvSpPr>
            <a:spLocks noChangeShapeType="1"/>
          </p:cNvSpPr>
          <p:nvPr/>
        </p:nvSpPr>
        <p:spPr bwMode="auto">
          <a:xfrm flipV="1">
            <a:off x="2357438" y="3273425"/>
            <a:ext cx="0" cy="18430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5847" name="Text Box 13"/>
          <p:cNvSpPr txBox="1">
            <a:spLocks noChangeArrowheads="1"/>
          </p:cNvSpPr>
          <p:nvPr/>
        </p:nvSpPr>
        <p:spPr bwMode="auto">
          <a:xfrm>
            <a:off x="6619875" y="4645025"/>
            <a:ext cx="10374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 sz="1800" dirty="0"/>
              <a:t>Real axis</a:t>
            </a:r>
            <a:endParaRPr lang="en-US" sz="1800" dirty="0"/>
          </a:p>
        </p:txBody>
      </p:sp>
      <p:sp>
        <p:nvSpPr>
          <p:cNvPr id="35848" name="Text Box 14"/>
          <p:cNvSpPr txBox="1">
            <a:spLocks noChangeArrowheads="1"/>
          </p:cNvSpPr>
          <p:nvPr/>
        </p:nvSpPr>
        <p:spPr bwMode="auto">
          <a:xfrm rot="10800000" flipV="1">
            <a:off x="1008063" y="2866123"/>
            <a:ext cx="14160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 sz="1800" dirty="0" err="1"/>
              <a:t>Imaginary</a:t>
            </a:r>
            <a:r>
              <a:rPr lang="fr-CH" sz="1800" dirty="0"/>
              <a:t> axis</a:t>
            </a:r>
            <a:endParaRPr lang="en-US" sz="1800" dirty="0"/>
          </a:p>
        </p:txBody>
      </p:sp>
      <p:sp>
        <p:nvSpPr>
          <p:cNvPr id="35849" name="Line 15"/>
          <p:cNvSpPr>
            <a:spLocks noChangeShapeType="1"/>
          </p:cNvSpPr>
          <p:nvPr/>
        </p:nvSpPr>
        <p:spPr bwMode="auto">
          <a:xfrm flipV="1">
            <a:off x="2357438" y="3765550"/>
            <a:ext cx="1870075" cy="109220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5850" name="Line 16"/>
          <p:cNvSpPr>
            <a:spLocks noChangeShapeType="1"/>
          </p:cNvSpPr>
          <p:nvPr/>
        </p:nvSpPr>
        <p:spPr bwMode="auto">
          <a:xfrm>
            <a:off x="4200525" y="3765550"/>
            <a:ext cx="0" cy="1092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5851" name="Line 17"/>
          <p:cNvSpPr>
            <a:spLocks noChangeShapeType="1"/>
          </p:cNvSpPr>
          <p:nvPr/>
        </p:nvSpPr>
        <p:spPr bwMode="auto">
          <a:xfrm>
            <a:off x="2344738" y="3778250"/>
            <a:ext cx="1870075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5852" name="Arc 18"/>
          <p:cNvSpPr>
            <a:spLocks/>
          </p:cNvSpPr>
          <p:nvPr/>
        </p:nvSpPr>
        <p:spPr bwMode="auto">
          <a:xfrm>
            <a:off x="2767013" y="4624388"/>
            <a:ext cx="123825" cy="24606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H"/>
          </a:p>
        </p:txBody>
      </p:sp>
      <p:graphicFrame>
        <p:nvGraphicFramePr>
          <p:cNvPr id="35853" name="Object 19"/>
          <p:cNvGraphicFramePr>
            <a:graphicFrameLocks noChangeAspect="1"/>
          </p:cNvGraphicFramePr>
          <p:nvPr/>
        </p:nvGraphicFramePr>
        <p:xfrm>
          <a:off x="3760788" y="4964113"/>
          <a:ext cx="957262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513" name="Equation" r:id="rId6" imgW="507780" imgH="152334" progId="Equation.3">
                  <p:embed/>
                </p:oleObj>
              </mc:Choice>
              <mc:Fallback>
                <p:oleObj name="Equation" r:id="rId6" imgW="507780" imgH="15233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0788" y="4964113"/>
                        <a:ext cx="957262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4" name="Object 20"/>
          <p:cNvGraphicFramePr>
            <a:graphicFrameLocks noChangeAspect="1"/>
          </p:cNvGraphicFramePr>
          <p:nvPr/>
        </p:nvGraphicFramePr>
        <p:xfrm>
          <a:off x="1244600" y="3622675"/>
          <a:ext cx="93345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514" name="Equation" r:id="rId8" imgW="495085" imgH="152334" progId="Equation.3">
                  <p:embed/>
                </p:oleObj>
              </mc:Choice>
              <mc:Fallback>
                <p:oleObj name="Equation" r:id="rId8" imgW="495085" imgH="15233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00" y="3622675"/>
                        <a:ext cx="933450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5" name="Object 21"/>
          <p:cNvGraphicFramePr>
            <a:graphicFrameLocks noChangeAspect="1"/>
          </p:cNvGraphicFramePr>
          <p:nvPr/>
        </p:nvGraphicFramePr>
        <p:xfrm>
          <a:off x="3194050" y="4214813"/>
          <a:ext cx="192088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515" name="Equation" r:id="rId10" imgW="101468" imgH="114151" progId="Equation.3">
                  <p:embed/>
                </p:oleObj>
              </mc:Choice>
              <mc:Fallback>
                <p:oleObj name="Equation" r:id="rId10" imgW="101468" imgH="11415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4050" y="4214813"/>
                        <a:ext cx="192088" cy="215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6" name="Object 22"/>
          <p:cNvGraphicFramePr>
            <a:graphicFrameLocks noChangeAspect="1"/>
          </p:cNvGraphicFramePr>
          <p:nvPr/>
        </p:nvGraphicFramePr>
        <p:xfrm>
          <a:off x="2951163" y="4589463"/>
          <a:ext cx="19050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516" name="Equation" r:id="rId12" imgW="101512" imgH="152268" progId="Equation.3">
                  <p:embed/>
                </p:oleObj>
              </mc:Choice>
              <mc:Fallback>
                <p:oleObj name="Equation" r:id="rId12" imgW="101512" imgH="1522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1163" y="4589463"/>
                        <a:ext cx="190500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7" name="Object 23"/>
          <p:cNvGraphicFramePr>
            <a:graphicFrameLocks noChangeAspect="1"/>
          </p:cNvGraphicFramePr>
          <p:nvPr/>
        </p:nvGraphicFramePr>
        <p:xfrm>
          <a:off x="4159250" y="3330575"/>
          <a:ext cx="312738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517" name="Equation" r:id="rId14" imgW="101512" imgH="101512" progId="Equation.3">
                  <p:embed/>
                </p:oleObj>
              </mc:Choice>
              <mc:Fallback>
                <p:oleObj name="Equation" r:id="rId14" imgW="101512" imgH="1015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9250" y="3330575"/>
                        <a:ext cx="312738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8" name="Object 24"/>
          <p:cNvGraphicFramePr>
            <a:graphicFrameLocks noChangeAspect="1"/>
          </p:cNvGraphicFramePr>
          <p:nvPr/>
        </p:nvGraphicFramePr>
        <p:xfrm>
          <a:off x="2982913" y="5365750"/>
          <a:ext cx="15240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518" name="Equation" r:id="rId16" imgW="494870" imgH="215713" progId="Equation.DSMT4">
                  <p:embed/>
                </p:oleObj>
              </mc:Choice>
              <mc:Fallback>
                <p:oleObj name="Equation" r:id="rId16" imgW="494870" imgH="2157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2913" y="5365750"/>
                        <a:ext cx="1524000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9" name="Text Box 25"/>
          <p:cNvSpPr txBox="1">
            <a:spLocks noChangeArrowheads="1"/>
          </p:cNvSpPr>
          <p:nvPr/>
        </p:nvSpPr>
        <p:spPr bwMode="auto">
          <a:xfrm>
            <a:off x="822325" y="5529263"/>
            <a:ext cx="2127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 dirty="0" err="1">
                <a:solidFill>
                  <a:srgbClr val="1F497D"/>
                </a:solidFill>
                <a:latin typeface="+mj-lt"/>
              </a:rPr>
              <a:t>Particular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case:</a:t>
            </a:r>
            <a:endParaRPr lang="en-US" dirty="0">
              <a:solidFill>
                <a:srgbClr val="1F497D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602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8288"/>
            <a:ext cx="9143999" cy="11049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Complex</a:t>
            </a:r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 </a:t>
            </a: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numbers</a:t>
            </a:r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: </a:t>
            </a: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Derivation</a:t>
            </a:r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 </a:t>
            </a: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from</a:t>
            </a:r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 the argument</a:t>
            </a:r>
            <a:endParaRPr lang="en-US" sz="3200" dirty="0">
              <a:solidFill>
                <a:srgbClr val="FF6600"/>
              </a:solidFill>
              <a:latin typeface="Consolas"/>
              <a:ea typeface="+mn-ea"/>
              <a:cs typeface="Consolas"/>
            </a:endParaRPr>
          </a:p>
        </p:txBody>
      </p:sp>
      <p:graphicFrame>
        <p:nvGraphicFramePr>
          <p:cNvPr id="37892" name="Object 3"/>
          <p:cNvGraphicFramePr>
            <a:graphicFrameLocks noChangeAspect="1"/>
          </p:cNvGraphicFramePr>
          <p:nvPr/>
        </p:nvGraphicFramePr>
        <p:xfrm>
          <a:off x="1270000" y="1743075"/>
          <a:ext cx="1290638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560" name="Equation" r:id="rId4" imgW="418918" imgH="203112" progId="Equation.3">
                  <p:embed/>
                </p:oleObj>
              </mc:Choice>
              <mc:Fallback>
                <p:oleObj name="Equation" r:id="rId4" imgW="418918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0" y="1743075"/>
                        <a:ext cx="1290638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4609" name="Object 17"/>
          <p:cNvGraphicFramePr>
            <a:graphicFrameLocks noChangeAspect="1"/>
          </p:cNvGraphicFramePr>
          <p:nvPr/>
        </p:nvGraphicFramePr>
        <p:xfrm>
          <a:off x="1228725" y="2478088"/>
          <a:ext cx="5434013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561" name="Equation" r:id="rId6" imgW="1764534" imgH="317362" progId="Equation.3">
                  <p:embed/>
                </p:oleObj>
              </mc:Choice>
              <mc:Fallback>
                <p:oleObj name="Equation" r:id="rId6" imgW="1764534" imgH="31736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8725" y="2478088"/>
                        <a:ext cx="5434013" cy="979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4610" name="Line 18"/>
          <p:cNvSpPr>
            <a:spLocks noChangeShapeType="1"/>
          </p:cNvSpPr>
          <p:nvPr/>
        </p:nvSpPr>
        <p:spPr bwMode="auto">
          <a:xfrm>
            <a:off x="2125663" y="5829300"/>
            <a:ext cx="4435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494611" name="Line 19"/>
          <p:cNvSpPr>
            <a:spLocks noChangeShapeType="1"/>
          </p:cNvSpPr>
          <p:nvPr/>
        </p:nvSpPr>
        <p:spPr bwMode="auto">
          <a:xfrm flipV="1">
            <a:off x="4043363" y="3289300"/>
            <a:ext cx="0" cy="2798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494612" name="Text Box 20"/>
          <p:cNvSpPr txBox="1">
            <a:spLocks noChangeArrowheads="1"/>
          </p:cNvSpPr>
          <p:nvPr/>
        </p:nvSpPr>
        <p:spPr bwMode="auto">
          <a:xfrm>
            <a:off x="6619875" y="5616575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 sz="1800"/>
              <a:t>Re</a:t>
            </a:r>
            <a:endParaRPr lang="en-US" sz="1800"/>
          </a:p>
        </p:txBody>
      </p:sp>
      <p:sp>
        <p:nvSpPr>
          <p:cNvPr id="494613" name="Text Box 21"/>
          <p:cNvSpPr txBox="1">
            <a:spLocks noChangeArrowheads="1"/>
          </p:cNvSpPr>
          <p:nvPr/>
        </p:nvSpPr>
        <p:spPr bwMode="auto">
          <a:xfrm rot="10800000" flipV="1">
            <a:off x="4138613" y="3306763"/>
            <a:ext cx="555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 sz="1800"/>
              <a:t>Im</a:t>
            </a:r>
            <a:endParaRPr lang="en-US" sz="1800"/>
          </a:p>
        </p:txBody>
      </p:sp>
      <p:sp>
        <p:nvSpPr>
          <p:cNvPr id="494614" name="Line 22"/>
          <p:cNvSpPr>
            <a:spLocks noChangeShapeType="1"/>
          </p:cNvSpPr>
          <p:nvPr/>
        </p:nvSpPr>
        <p:spPr bwMode="auto">
          <a:xfrm flipV="1">
            <a:off x="4043363" y="4737100"/>
            <a:ext cx="1870075" cy="1092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494617" name="Arc 25"/>
          <p:cNvSpPr>
            <a:spLocks/>
          </p:cNvSpPr>
          <p:nvPr/>
        </p:nvSpPr>
        <p:spPr bwMode="auto">
          <a:xfrm>
            <a:off x="4452938" y="5595938"/>
            <a:ext cx="123825" cy="24606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lg" len="med"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H"/>
          </a:p>
        </p:txBody>
      </p:sp>
      <p:graphicFrame>
        <p:nvGraphicFramePr>
          <p:cNvPr id="494621" name="Object 29"/>
          <p:cNvGraphicFramePr>
            <a:graphicFrameLocks noChangeAspect="1"/>
          </p:cNvGraphicFramePr>
          <p:nvPr/>
        </p:nvGraphicFramePr>
        <p:xfrm>
          <a:off x="4568825" y="5534025"/>
          <a:ext cx="19050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562" name="Equation" r:id="rId8" imgW="101512" imgH="152268" progId="Equation.3">
                  <p:embed/>
                </p:oleObj>
              </mc:Choice>
              <mc:Fallback>
                <p:oleObj name="Equation" r:id="rId8" imgW="101512" imgH="1522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8825" y="5534025"/>
                        <a:ext cx="190500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4622" name="Object 30"/>
          <p:cNvGraphicFramePr>
            <a:graphicFrameLocks noChangeAspect="1"/>
          </p:cNvGraphicFramePr>
          <p:nvPr/>
        </p:nvGraphicFramePr>
        <p:xfrm>
          <a:off x="5845175" y="4302125"/>
          <a:ext cx="312738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563" name="Equation" r:id="rId10" imgW="101512" imgH="101512" progId="Equation.3">
                  <p:embed/>
                </p:oleObj>
              </mc:Choice>
              <mc:Fallback>
                <p:oleObj name="Equation" r:id="rId10" imgW="101512" imgH="1015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5175" y="4302125"/>
                        <a:ext cx="312738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4623" name="Line 31"/>
          <p:cNvSpPr>
            <a:spLocks noChangeShapeType="1"/>
          </p:cNvSpPr>
          <p:nvPr/>
        </p:nvSpPr>
        <p:spPr bwMode="auto">
          <a:xfrm rot="16200000" flipV="1">
            <a:off x="2559050" y="4338638"/>
            <a:ext cx="1870075" cy="109220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494624" name="Arc 32"/>
          <p:cNvSpPr>
            <a:spLocks/>
          </p:cNvSpPr>
          <p:nvPr/>
        </p:nvSpPr>
        <p:spPr bwMode="auto">
          <a:xfrm>
            <a:off x="3705225" y="5184775"/>
            <a:ext cx="923925" cy="452438"/>
          </a:xfrm>
          <a:custGeom>
            <a:avLst/>
            <a:gdLst>
              <a:gd name="T0" fmla="*/ 0 w 25133"/>
              <a:gd name="T1" fmla="*/ 2147483647 h 21600"/>
              <a:gd name="T2" fmla="*/ 2147483647 w 25133"/>
              <a:gd name="T3" fmla="*/ 2147483647 h 21600"/>
              <a:gd name="T4" fmla="*/ 2147483647 w 25133"/>
              <a:gd name="T5" fmla="*/ 2147483647 h 21600"/>
              <a:gd name="T6" fmla="*/ 0 60000 65536"/>
              <a:gd name="T7" fmla="*/ 0 60000 65536"/>
              <a:gd name="T8" fmla="*/ 0 60000 65536"/>
              <a:gd name="T9" fmla="*/ 0 w 25133"/>
              <a:gd name="T10" fmla="*/ 0 h 21600"/>
              <a:gd name="T11" fmla="*/ 25133 w 2513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133" h="21600" fill="none" extrusionOk="0">
                <a:moveTo>
                  <a:pt x="-1" y="719"/>
                </a:moveTo>
                <a:cubicBezTo>
                  <a:pt x="1804" y="241"/>
                  <a:pt x="3663" y="-1"/>
                  <a:pt x="5530" y="0"/>
                </a:cubicBezTo>
                <a:cubicBezTo>
                  <a:pt x="13947" y="0"/>
                  <a:pt x="21597" y="4889"/>
                  <a:pt x="25132" y="12528"/>
                </a:cubicBezTo>
              </a:path>
              <a:path w="25133" h="21600" stroke="0" extrusionOk="0">
                <a:moveTo>
                  <a:pt x="-1" y="719"/>
                </a:moveTo>
                <a:cubicBezTo>
                  <a:pt x="1804" y="241"/>
                  <a:pt x="3663" y="-1"/>
                  <a:pt x="5530" y="0"/>
                </a:cubicBezTo>
                <a:cubicBezTo>
                  <a:pt x="13947" y="0"/>
                  <a:pt x="21597" y="4889"/>
                  <a:pt x="25132" y="12528"/>
                </a:cubicBezTo>
                <a:lnTo>
                  <a:pt x="5530" y="21600"/>
                </a:lnTo>
                <a:lnTo>
                  <a:pt x="-1" y="719"/>
                </a:lnTo>
                <a:close/>
              </a:path>
            </a:pathLst>
          </a:custGeom>
          <a:noFill/>
          <a:ln w="12700">
            <a:solidFill>
              <a:srgbClr val="FF3300"/>
            </a:solidFill>
            <a:round/>
            <a:headEnd type="triangle" w="lg" len="med"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H"/>
          </a:p>
        </p:txBody>
      </p:sp>
      <p:graphicFrame>
        <p:nvGraphicFramePr>
          <p:cNvPr id="494625" name="Object 33"/>
          <p:cNvGraphicFramePr>
            <a:graphicFrameLocks noChangeAspect="1"/>
          </p:cNvGraphicFramePr>
          <p:nvPr/>
        </p:nvGraphicFramePr>
        <p:xfrm>
          <a:off x="3968750" y="4806950"/>
          <a:ext cx="42862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564" name="Equation" r:id="rId12" imgW="228501" imgH="152334" progId="Equation.3">
                  <p:embed/>
                </p:oleObj>
              </mc:Choice>
              <mc:Fallback>
                <p:oleObj name="Equation" r:id="rId12" imgW="228501" imgH="15233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0" y="4806950"/>
                        <a:ext cx="428625" cy="2889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4626" name="Object 34"/>
          <p:cNvGraphicFramePr>
            <a:graphicFrameLocks noChangeAspect="1"/>
          </p:cNvGraphicFramePr>
          <p:nvPr/>
        </p:nvGraphicFramePr>
        <p:xfrm>
          <a:off x="2227263" y="3760788"/>
          <a:ext cx="585787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565" name="Equation" r:id="rId14" imgW="190335" imgH="317225" progId="Equation.3">
                  <p:embed/>
                </p:oleObj>
              </mc:Choice>
              <mc:Fallback>
                <p:oleObj name="Equation" r:id="rId14" imgW="190335" imgH="3172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7263" y="3760788"/>
                        <a:ext cx="585787" cy="982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4629" name="Freeform 37"/>
          <p:cNvSpPr>
            <a:spLocks/>
          </p:cNvSpPr>
          <p:nvPr/>
        </p:nvSpPr>
        <p:spPr bwMode="auto">
          <a:xfrm>
            <a:off x="2347913" y="2238375"/>
            <a:ext cx="1363662" cy="504825"/>
          </a:xfrm>
          <a:custGeom>
            <a:avLst/>
            <a:gdLst>
              <a:gd name="T0" fmla="*/ 0 w 859"/>
              <a:gd name="T1" fmla="*/ 2147483647 h 318"/>
              <a:gd name="T2" fmla="*/ 2147483647 w 859"/>
              <a:gd name="T3" fmla="*/ 2147483647 h 318"/>
              <a:gd name="T4" fmla="*/ 2147483647 w 859"/>
              <a:gd name="T5" fmla="*/ 2147483647 h 318"/>
              <a:gd name="T6" fmla="*/ 2147483647 w 859"/>
              <a:gd name="T7" fmla="*/ 2147483647 h 318"/>
              <a:gd name="T8" fmla="*/ 0 60000 65536"/>
              <a:gd name="T9" fmla="*/ 0 60000 65536"/>
              <a:gd name="T10" fmla="*/ 0 60000 65536"/>
              <a:gd name="T11" fmla="*/ 0 60000 65536"/>
              <a:gd name="T12" fmla="*/ 0 w 859"/>
              <a:gd name="T13" fmla="*/ 0 h 318"/>
              <a:gd name="T14" fmla="*/ 859 w 859"/>
              <a:gd name="T15" fmla="*/ 318 h 3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59" h="318">
                <a:moveTo>
                  <a:pt x="0" y="318"/>
                </a:moveTo>
                <a:cubicBezTo>
                  <a:pt x="52" y="218"/>
                  <a:pt x="105" y="118"/>
                  <a:pt x="215" y="69"/>
                </a:cubicBezTo>
                <a:cubicBezTo>
                  <a:pt x="325" y="20"/>
                  <a:pt x="555" y="0"/>
                  <a:pt x="662" y="26"/>
                </a:cubicBezTo>
                <a:cubicBezTo>
                  <a:pt x="769" y="52"/>
                  <a:pt x="814" y="137"/>
                  <a:pt x="859" y="223"/>
                </a:cubicBezTo>
              </a:path>
            </a:pathLst>
          </a:custGeom>
          <a:noFill/>
          <a:ln w="12700">
            <a:solidFill>
              <a:schemeClr val="folHlink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494630" name="Oval 38"/>
          <p:cNvSpPr>
            <a:spLocks noChangeArrowheads="1"/>
          </p:cNvSpPr>
          <p:nvPr/>
        </p:nvSpPr>
        <p:spPr bwMode="auto">
          <a:xfrm>
            <a:off x="3343275" y="2579688"/>
            <a:ext cx="873125" cy="682625"/>
          </a:xfrm>
          <a:prstGeom prst="ellipse">
            <a:avLst/>
          </a:prstGeom>
          <a:noFill/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494631" name="Line 39"/>
          <p:cNvSpPr>
            <a:spLocks noChangeShapeType="1"/>
          </p:cNvSpPr>
          <p:nvPr/>
        </p:nvSpPr>
        <p:spPr bwMode="auto">
          <a:xfrm>
            <a:off x="4818063" y="2141538"/>
            <a:ext cx="0" cy="62865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graphicFrame>
        <p:nvGraphicFramePr>
          <p:cNvPr id="494632" name="Object 40"/>
          <p:cNvGraphicFramePr>
            <a:graphicFrameLocks noChangeAspect="1"/>
          </p:cNvGraphicFramePr>
          <p:nvPr/>
        </p:nvGraphicFramePr>
        <p:xfrm>
          <a:off x="3656013" y="1700213"/>
          <a:ext cx="2355850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566" name="Equation" r:id="rId16" imgW="1066337" imgH="203112" progId="Equation.DSMT4">
                  <p:embed/>
                </p:oleObj>
              </mc:Choice>
              <mc:Fallback>
                <p:oleObj name="Equation" r:id="rId16" imgW="1066337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6013" y="1700213"/>
                        <a:ext cx="2355850" cy="4492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fol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509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9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9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94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94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94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94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94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9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94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9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9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94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494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494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494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494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49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610" grpId="0" animBg="1"/>
      <p:bldP spid="494611" grpId="0" animBg="1"/>
      <p:bldP spid="494612" grpId="0"/>
      <p:bldP spid="494613" grpId="0"/>
      <p:bldP spid="494614" grpId="0" animBg="1"/>
      <p:bldP spid="494617" grpId="0" animBg="1"/>
      <p:bldP spid="494623" grpId="0" animBg="1"/>
      <p:bldP spid="494624" grpId="0" animBg="1"/>
      <p:bldP spid="494629" grpId="0" animBg="1"/>
      <p:bldP spid="494630" grpId="0" animBg="1"/>
      <p:bldP spid="4946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9"/>
          <p:cNvSpPr>
            <a:spLocks noChangeArrowheads="1"/>
          </p:cNvSpPr>
          <p:nvPr/>
        </p:nvSpPr>
        <p:spPr bwMode="auto">
          <a:xfrm>
            <a:off x="2538413" y="6237288"/>
            <a:ext cx="3711575" cy="42386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CH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8288"/>
            <a:ext cx="9144000" cy="11049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Complex</a:t>
            </a:r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 </a:t>
            </a: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numbers</a:t>
            </a:r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: </a:t>
            </a: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Integration</a:t>
            </a:r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 </a:t>
            </a: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with</a:t>
            </a:r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 the argument</a:t>
            </a:r>
            <a:endParaRPr lang="en-US" sz="3200" dirty="0">
              <a:solidFill>
                <a:srgbClr val="FF6600"/>
              </a:solidFill>
              <a:latin typeface="Consolas"/>
              <a:ea typeface="+mn-ea"/>
              <a:cs typeface="Consolas"/>
            </a:endParaRPr>
          </a:p>
        </p:txBody>
      </p:sp>
      <p:graphicFrame>
        <p:nvGraphicFramePr>
          <p:cNvPr id="39941" name="Object 3"/>
          <p:cNvGraphicFramePr>
            <a:graphicFrameLocks noChangeAspect="1"/>
          </p:cNvGraphicFramePr>
          <p:nvPr/>
        </p:nvGraphicFramePr>
        <p:xfrm>
          <a:off x="1311275" y="1579563"/>
          <a:ext cx="1290638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573" name="Equation" r:id="rId4" imgW="418918" imgH="203112" progId="Equation.3">
                  <p:embed/>
                </p:oleObj>
              </mc:Choice>
              <mc:Fallback>
                <p:oleObj name="Equation" r:id="rId4" imgW="418918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1275" y="1579563"/>
                        <a:ext cx="1290638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5620" name="Object 4"/>
          <p:cNvGraphicFramePr>
            <a:graphicFrameLocks noChangeAspect="1"/>
          </p:cNvGraphicFramePr>
          <p:nvPr/>
        </p:nvGraphicFramePr>
        <p:xfrm>
          <a:off x="1289050" y="2165350"/>
          <a:ext cx="5668963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574" name="Equation" r:id="rId6" imgW="1841500" imgH="228600" progId="Equation.3">
                  <p:embed/>
                </p:oleObj>
              </mc:Choice>
              <mc:Fallback>
                <p:oleObj name="Equation" r:id="rId6" imgW="1841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9050" y="2165350"/>
                        <a:ext cx="5668963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5621" name="Line 5"/>
          <p:cNvSpPr>
            <a:spLocks noChangeShapeType="1"/>
          </p:cNvSpPr>
          <p:nvPr/>
        </p:nvSpPr>
        <p:spPr bwMode="auto">
          <a:xfrm>
            <a:off x="2125663" y="4500563"/>
            <a:ext cx="4435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495622" name="Line 6"/>
          <p:cNvSpPr>
            <a:spLocks noChangeShapeType="1"/>
          </p:cNvSpPr>
          <p:nvPr/>
        </p:nvSpPr>
        <p:spPr bwMode="auto">
          <a:xfrm flipV="1">
            <a:off x="4043363" y="3289300"/>
            <a:ext cx="0" cy="2798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495623" name="Text Box 7"/>
          <p:cNvSpPr txBox="1">
            <a:spLocks noChangeArrowheads="1"/>
          </p:cNvSpPr>
          <p:nvPr/>
        </p:nvSpPr>
        <p:spPr bwMode="auto">
          <a:xfrm>
            <a:off x="6619875" y="4287838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 sz="1800"/>
              <a:t>Re</a:t>
            </a:r>
            <a:endParaRPr lang="en-US" sz="1800"/>
          </a:p>
        </p:txBody>
      </p:sp>
      <p:sp>
        <p:nvSpPr>
          <p:cNvPr id="495624" name="Text Box 8"/>
          <p:cNvSpPr txBox="1">
            <a:spLocks noChangeArrowheads="1"/>
          </p:cNvSpPr>
          <p:nvPr/>
        </p:nvSpPr>
        <p:spPr bwMode="auto">
          <a:xfrm rot="10800000" flipV="1">
            <a:off x="4138613" y="3306763"/>
            <a:ext cx="555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 sz="1800"/>
              <a:t>Im</a:t>
            </a:r>
            <a:endParaRPr lang="en-US" sz="1800"/>
          </a:p>
        </p:txBody>
      </p:sp>
      <p:sp>
        <p:nvSpPr>
          <p:cNvPr id="495625" name="Line 9"/>
          <p:cNvSpPr>
            <a:spLocks noChangeShapeType="1"/>
          </p:cNvSpPr>
          <p:nvPr/>
        </p:nvSpPr>
        <p:spPr bwMode="auto">
          <a:xfrm flipV="1">
            <a:off x="4043363" y="3408363"/>
            <a:ext cx="1870075" cy="1092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495626" name="Arc 10"/>
          <p:cNvSpPr>
            <a:spLocks/>
          </p:cNvSpPr>
          <p:nvPr/>
        </p:nvSpPr>
        <p:spPr bwMode="auto">
          <a:xfrm>
            <a:off x="4452938" y="4267200"/>
            <a:ext cx="123825" cy="246063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lg" len="med"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H"/>
          </a:p>
        </p:txBody>
      </p:sp>
      <p:graphicFrame>
        <p:nvGraphicFramePr>
          <p:cNvPr id="495627" name="Object 11"/>
          <p:cNvGraphicFramePr>
            <a:graphicFrameLocks noChangeAspect="1"/>
          </p:cNvGraphicFramePr>
          <p:nvPr/>
        </p:nvGraphicFramePr>
        <p:xfrm>
          <a:off x="4568825" y="4205288"/>
          <a:ext cx="19050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575" name="Equation" r:id="rId8" imgW="101512" imgH="152268" progId="Equation.3">
                  <p:embed/>
                </p:oleObj>
              </mc:Choice>
              <mc:Fallback>
                <p:oleObj name="Equation" r:id="rId8" imgW="101512" imgH="1522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8825" y="4205288"/>
                        <a:ext cx="190500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5628" name="Object 12"/>
          <p:cNvGraphicFramePr>
            <a:graphicFrameLocks noChangeAspect="1"/>
          </p:cNvGraphicFramePr>
          <p:nvPr/>
        </p:nvGraphicFramePr>
        <p:xfrm>
          <a:off x="6010275" y="3233738"/>
          <a:ext cx="312738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576" name="Equation" r:id="rId10" imgW="101512" imgH="101512" progId="Equation.3">
                  <p:embed/>
                </p:oleObj>
              </mc:Choice>
              <mc:Fallback>
                <p:oleObj name="Equation" r:id="rId10" imgW="101512" imgH="1015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0275" y="3233738"/>
                        <a:ext cx="312738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5631" name="Object 15"/>
          <p:cNvGraphicFramePr>
            <a:graphicFrameLocks noChangeAspect="1"/>
          </p:cNvGraphicFramePr>
          <p:nvPr/>
        </p:nvGraphicFramePr>
        <p:xfrm>
          <a:off x="5140325" y="4719638"/>
          <a:ext cx="57150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577" name="Equation" r:id="rId12" imgW="304536" imgH="152268" progId="Equation.3">
                  <p:embed/>
                </p:oleObj>
              </mc:Choice>
              <mc:Fallback>
                <p:oleObj name="Equation" r:id="rId12" imgW="304536" imgH="1522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0325" y="4719638"/>
                        <a:ext cx="571500" cy="2889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5632" name="Object 16"/>
          <p:cNvGraphicFramePr>
            <a:graphicFrameLocks noChangeAspect="1"/>
          </p:cNvGraphicFramePr>
          <p:nvPr/>
        </p:nvGraphicFramePr>
        <p:xfrm>
          <a:off x="5248275" y="5997575"/>
          <a:ext cx="820738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578" name="Equation" r:id="rId14" imgW="266353" imgH="177569" progId="Equation.DSMT4">
                  <p:embed/>
                </p:oleObj>
              </mc:Choice>
              <mc:Fallback>
                <p:oleObj name="Equation" r:id="rId14" imgW="266353" imgH="1775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8275" y="5997575"/>
                        <a:ext cx="820738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5633" name="Line 17"/>
          <p:cNvSpPr>
            <a:spLocks noChangeShapeType="1"/>
          </p:cNvSpPr>
          <p:nvPr/>
        </p:nvSpPr>
        <p:spPr bwMode="auto">
          <a:xfrm rot="5400000" flipV="1">
            <a:off x="3673475" y="4899026"/>
            <a:ext cx="1870075" cy="109220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495634" name="Arc 18"/>
          <p:cNvSpPr>
            <a:spLocks/>
          </p:cNvSpPr>
          <p:nvPr/>
        </p:nvSpPr>
        <p:spPr bwMode="auto">
          <a:xfrm rot="2645979">
            <a:off x="4298950" y="4144963"/>
            <a:ext cx="900113" cy="1228725"/>
          </a:xfrm>
          <a:custGeom>
            <a:avLst/>
            <a:gdLst>
              <a:gd name="T0" fmla="*/ 0 w 21600"/>
              <a:gd name="T1" fmla="*/ 0 h 27397"/>
              <a:gd name="T2" fmla="*/ 2147483647 w 21600"/>
              <a:gd name="T3" fmla="*/ 2147483647 h 27397"/>
              <a:gd name="T4" fmla="*/ 0 w 21600"/>
              <a:gd name="T5" fmla="*/ 2147483647 h 27397"/>
              <a:gd name="T6" fmla="*/ 0 60000 65536"/>
              <a:gd name="T7" fmla="*/ 0 60000 65536"/>
              <a:gd name="T8" fmla="*/ 0 60000 65536"/>
              <a:gd name="T9" fmla="*/ 0 w 21600"/>
              <a:gd name="T10" fmla="*/ 0 h 27397"/>
              <a:gd name="T11" fmla="*/ 21600 w 21600"/>
              <a:gd name="T12" fmla="*/ 27397 h 273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3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559"/>
                  <a:pt x="21333" y="25509"/>
                  <a:pt x="20807" y="27397"/>
                </a:cubicBezTo>
              </a:path>
              <a:path w="21600" h="273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559"/>
                  <a:pt x="21333" y="25509"/>
                  <a:pt x="20807" y="273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2700">
            <a:solidFill>
              <a:srgbClr val="FF3300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8126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9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9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9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95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9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9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9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95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9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9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95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9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95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5621" grpId="0" animBg="1"/>
      <p:bldP spid="495622" grpId="0" animBg="1"/>
      <p:bldP spid="495623" grpId="0"/>
      <p:bldP spid="495624" grpId="0"/>
      <p:bldP spid="495625" grpId="0" animBg="1"/>
      <p:bldP spid="495626" grpId="0" animBg="1"/>
      <p:bldP spid="495633" grpId="0" animBg="1"/>
      <p:bldP spid="4956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xfrm>
            <a:off x="492125" y="268288"/>
            <a:ext cx="7772400" cy="11049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Complex</a:t>
            </a:r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 </a:t>
            </a: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Numbers</a:t>
            </a:r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: </a:t>
            </a: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Powers</a:t>
            </a:r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 and </a:t>
            </a: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Roots</a:t>
            </a:r>
            <a:endParaRPr lang="en-US" sz="3200" dirty="0">
              <a:solidFill>
                <a:srgbClr val="FF6600"/>
              </a:solidFill>
              <a:latin typeface="Consolas"/>
              <a:ea typeface="+mn-ea"/>
              <a:cs typeface="Consolas"/>
            </a:endParaRPr>
          </a:p>
        </p:txBody>
      </p:sp>
      <p:graphicFrame>
        <p:nvGraphicFramePr>
          <p:cNvPr id="41988" name="Object 4"/>
          <p:cNvGraphicFramePr>
            <a:graphicFrameLocks noChangeAspect="1"/>
          </p:cNvGraphicFramePr>
          <p:nvPr/>
        </p:nvGraphicFramePr>
        <p:xfrm>
          <a:off x="4154488" y="1846263"/>
          <a:ext cx="25400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586" name="Equation" r:id="rId4" imgW="825142" imgH="215806" progId="Equation.3">
                  <p:embed/>
                </p:oleObj>
              </mc:Choice>
              <mc:Fallback>
                <p:oleObj name="Equation" r:id="rId4" imgW="825142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4488" y="1846263"/>
                        <a:ext cx="2540000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9" name="Object 10"/>
          <p:cNvGraphicFramePr>
            <a:graphicFrameLocks noChangeAspect="1"/>
          </p:cNvGraphicFramePr>
          <p:nvPr/>
        </p:nvGraphicFramePr>
        <p:xfrm>
          <a:off x="4203700" y="2530475"/>
          <a:ext cx="1836738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587" name="Equation" r:id="rId6" imgW="596641" imgH="203112" progId="Equation.3">
                  <p:embed/>
                </p:oleObj>
              </mc:Choice>
              <mc:Fallback>
                <p:oleObj name="Equation" r:id="rId6" imgW="596641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3700" y="2530475"/>
                        <a:ext cx="1836738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6651" name="Object 11"/>
          <p:cNvGraphicFramePr>
            <a:graphicFrameLocks noChangeAspect="1"/>
          </p:cNvGraphicFramePr>
          <p:nvPr/>
        </p:nvGraphicFramePr>
        <p:xfrm>
          <a:off x="4341813" y="3873500"/>
          <a:ext cx="226695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588" name="Equation" r:id="rId8" imgW="736280" imgH="215806" progId="Equation.3">
                  <p:embed/>
                </p:oleObj>
              </mc:Choice>
              <mc:Fallback>
                <p:oleObj name="Equation" r:id="rId8" imgW="736280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1813" y="3873500"/>
                        <a:ext cx="2266950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6652" name="Object 12"/>
          <p:cNvGraphicFramePr>
            <a:graphicFrameLocks noChangeAspect="1"/>
          </p:cNvGraphicFramePr>
          <p:nvPr/>
        </p:nvGraphicFramePr>
        <p:xfrm>
          <a:off x="4348163" y="4484688"/>
          <a:ext cx="113347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589" name="Equation" r:id="rId10" imgW="368140" imgH="215806" progId="Equation.3">
                  <p:embed/>
                </p:oleObj>
              </mc:Choice>
              <mc:Fallback>
                <p:oleObj name="Equation" r:id="rId10" imgW="368140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8163" y="4484688"/>
                        <a:ext cx="1133475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6653" name="Object 13"/>
          <p:cNvGraphicFramePr>
            <a:graphicFrameLocks noChangeAspect="1"/>
          </p:cNvGraphicFramePr>
          <p:nvPr/>
        </p:nvGraphicFramePr>
        <p:xfrm>
          <a:off x="4257675" y="5151438"/>
          <a:ext cx="1993900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590" name="Equation" r:id="rId12" imgW="647419" imgH="253890" progId="Equation.DSMT4">
                  <p:embed/>
                </p:oleObj>
              </mc:Choice>
              <mc:Fallback>
                <p:oleObj name="Equation" r:id="rId12" imgW="647419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7675" y="5151438"/>
                        <a:ext cx="1993900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3" name="Text Box 14"/>
          <p:cNvSpPr txBox="1">
            <a:spLocks noChangeArrowheads="1"/>
          </p:cNvSpPr>
          <p:nvPr/>
        </p:nvSpPr>
        <p:spPr bwMode="auto">
          <a:xfrm>
            <a:off x="1735138" y="2085375"/>
            <a:ext cx="11267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 dirty="0">
                <a:solidFill>
                  <a:srgbClr val="1F497D"/>
                </a:solidFill>
                <a:latin typeface="+mj-lt"/>
              </a:rPr>
              <a:t>Power :</a:t>
            </a:r>
            <a:endParaRPr lang="en-US" dirty="0">
              <a:solidFill>
                <a:srgbClr val="1F497D"/>
              </a:solidFill>
              <a:latin typeface="+mj-lt"/>
            </a:endParaRPr>
          </a:p>
        </p:txBody>
      </p:sp>
      <p:sp>
        <p:nvSpPr>
          <p:cNvPr id="496655" name="Text Box 15"/>
          <p:cNvSpPr txBox="1">
            <a:spLocks noChangeArrowheads="1"/>
          </p:cNvSpPr>
          <p:nvPr/>
        </p:nvSpPr>
        <p:spPr bwMode="auto">
          <a:xfrm>
            <a:off x="1735138" y="4121150"/>
            <a:ext cx="10424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 dirty="0" err="1">
                <a:solidFill>
                  <a:srgbClr val="1F497D"/>
                </a:solidFill>
                <a:latin typeface="+mj-lt"/>
              </a:rPr>
              <a:t>Roots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: </a:t>
            </a:r>
            <a:endParaRPr lang="en-US" dirty="0">
              <a:solidFill>
                <a:srgbClr val="1F497D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614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96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9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96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9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665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492125" y="268288"/>
            <a:ext cx="7772400" cy="11049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Complex</a:t>
            </a:r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 </a:t>
            </a: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representation</a:t>
            </a:r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 of a </a:t>
            </a: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sinusoidal</a:t>
            </a:r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 </a:t>
            </a: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quantity</a:t>
            </a:r>
            <a:endParaRPr lang="en-US" sz="3200" dirty="0">
              <a:solidFill>
                <a:srgbClr val="FF6600"/>
              </a:solidFill>
              <a:latin typeface="Consolas"/>
              <a:ea typeface="+mn-ea"/>
              <a:cs typeface="Consolas"/>
            </a:endParaRPr>
          </a:p>
        </p:txBody>
      </p:sp>
      <p:graphicFrame>
        <p:nvGraphicFramePr>
          <p:cNvPr id="4403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6187531"/>
              </p:ext>
            </p:extLst>
          </p:nvPr>
        </p:nvGraphicFramePr>
        <p:xfrm>
          <a:off x="2352675" y="2036763"/>
          <a:ext cx="289242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599" name="Equation" r:id="rId4" imgW="939392" imgH="215806" progId="Equation.3">
                  <p:embed/>
                </p:oleObj>
              </mc:Choice>
              <mc:Fallback>
                <p:oleObj name="Equation" r:id="rId4" imgW="939392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2675" y="2036763"/>
                        <a:ext cx="2892425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7" name="Text Box 11"/>
          <p:cNvSpPr txBox="1">
            <a:spLocks noChangeArrowheads="1"/>
          </p:cNvSpPr>
          <p:nvPr/>
        </p:nvSpPr>
        <p:spPr bwMode="auto">
          <a:xfrm>
            <a:off x="727075" y="1598613"/>
            <a:ext cx="34349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 dirty="0" err="1">
                <a:solidFill>
                  <a:srgbClr val="1F497D"/>
                </a:solidFill>
                <a:latin typeface="+mj-lt"/>
              </a:rPr>
              <a:t>Reminder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: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Euler's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formula</a:t>
            </a:r>
            <a:endParaRPr lang="en-US" dirty="0">
              <a:solidFill>
                <a:srgbClr val="1F497D"/>
              </a:solidFill>
              <a:latin typeface="+mj-lt"/>
            </a:endParaRPr>
          </a:p>
        </p:txBody>
      </p:sp>
      <p:graphicFrame>
        <p:nvGraphicFramePr>
          <p:cNvPr id="49767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2280084"/>
              </p:ext>
            </p:extLst>
          </p:nvPr>
        </p:nvGraphicFramePr>
        <p:xfrm>
          <a:off x="2273300" y="3446463"/>
          <a:ext cx="3400425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600" name="Equation" r:id="rId6" imgW="1104900" imgH="203200" progId="Equation.3">
                  <p:embed/>
                </p:oleObj>
              </mc:Choice>
              <mc:Fallback>
                <p:oleObj name="Equation" r:id="rId6" imgW="11049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3300" y="3446463"/>
                        <a:ext cx="3400425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7677" name="Text Box 13"/>
          <p:cNvSpPr txBox="1">
            <a:spLocks noChangeArrowheads="1"/>
          </p:cNvSpPr>
          <p:nvPr/>
        </p:nvSpPr>
        <p:spPr bwMode="auto">
          <a:xfrm>
            <a:off x="874713" y="2973388"/>
            <a:ext cx="32158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 dirty="0">
                <a:solidFill>
                  <a:srgbClr val="1F497D"/>
                </a:solidFill>
                <a:latin typeface="+mj-lt"/>
              </a:rPr>
              <a:t>Let a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sinusoidal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function</a:t>
            </a:r>
            <a:endParaRPr lang="en-US" dirty="0">
              <a:solidFill>
                <a:srgbClr val="1F497D"/>
              </a:solidFill>
              <a:latin typeface="+mj-lt"/>
            </a:endParaRPr>
          </a:p>
        </p:txBody>
      </p:sp>
      <p:graphicFrame>
        <p:nvGraphicFramePr>
          <p:cNvPr id="49767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9811688"/>
              </p:ext>
            </p:extLst>
          </p:nvPr>
        </p:nvGraphicFramePr>
        <p:xfrm>
          <a:off x="2344738" y="4487863"/>
          <a:ext cx="35560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601" name="Equation" r:id="rId8" imgW="1155199" imgH="215806" progId="Equation.3">
                  <p:embed/>
                </p:oleObj>
              </mc:Choice>
              <mc:Fallback>
                <p:oleObj name="Equation" r:id="rId8" imgW="1155199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4738" y="4487863"/>
                        <a:ext cx="3556000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7679" name="AutoShape 15"/>
          <p:cNvSpPr>
            <a:spLocks noChangeArrowheads="1"/>
          </p:cNvSpPr>
          <p:nvPr/>
        </p:nvSpPr>
        <p:spPr bwMode="auto">
          <a:xfrm>
            <a:off x="1187450" y="4803775"/>
            <a:ext cx="873125" cy="273050"/>
          </a:xfrm>
          <a:prstGeom prst="rightArrow">
            <a:avLst>
              <a:gd name="adj1" fmla="val 50000"/>
              <a:gd name="adj2" fmla="val 7994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CH">
              <a:solidFill>
                <a:srgbClr val="1F497D"/>
              </a:solidFill>
              <a:latin typeface="+mj-lt"/>
            </a:endParaRPr>
          </a:p>
        </p:txBody>
      </p:sp>
      <p:sp>
        <p:nvSpPr>
          <p:cNvPr id="497680" name="Text Box 16"/>
          <p:cNvSpPr txBox="1">
            <a:spLocks noChangeArrowheads="1"/>
          </p:cNvSpPr>
          <p:nvPr/>
        </p:nvSpPr>
        <p:spPr bwMode="auto">
          <a:xfrm>
            <a:off x="3575050" y="5522913"/>
            <a:ext cx="39517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 dirty="0">
                <a:solidFill>
                  <a:srgbClr val="1F497D"/>
                </a:solidFill>
                <a:latin typeface="+mj-lt"/>
              </a:rPr>
              <a:t>: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complex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instantaneous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value</a:t>
            </a:r>
            <a:endParaRPr lang="en-US" dirty="0">
              <a:solidFill>
                <a:srgbClr val="1F497D"/>
              </a:solidFill>
              <a:latin typeface="+mj-lt"/>
            </a:endParaRPr>
          </a:p>
        </p:txBody>
      </p:sp>
      <p:graphicFrame>
        <p:nvGraphicFramePr>
          <p:cNvPr id="49768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052694"/>
              </p:ext>
            </p:extLst>
          </p:nvPr>
        </p:nvGraphicFramePr>
        <p:xfrm>
          <a:off x="1566863" y="5459413"/>
          <a:ext cx="201136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602" name="Equation" r:id="rId10" imgW="850900" imgH="228600" progId="Equation.DSMT4">
                  <p:embed/>
                </p:oleObj>
              </mc:Choice>
              <mc:Fallback>
                <p:oleObj name="Equation" r:id="rId10" imgW="850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6863" y="5459413"/>
                        <a:ext cx="2011362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031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97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97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97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97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97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97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677" grpId="0"/>
      <p:bldP spid="497679" grpId="0" animBg="1"/>
      <p:bldP spid="49768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400" dirty="0" err="1"/>
              <a:t>Electrotechnique</a:t>
            </a:r>
            <a:r>
              <a:rPr lang="it-IT" sz="1400" dirty="0"/>
              <a:t> II - </a:t>
            </a:r>
            <a:r>
              <a:rPr lang="it-IT" sz="1400" dirty="0" err="1"/>
              <a:t>Régime</a:t>
            </a:r>
            <a:r>
              <a:rPr lang="it-IT" sz="1400" dirty="0"/>
              <a:t> </a:t>
            </a:r>
            <a:r>
              <a:rPr lang="it-IT" sz="1400" dirty="0" err="1"/>
              <a:t>sinusoïdal</a:t>
            </a:r>
            <a:r>
              <a:rPr lang="it-IT" sz="1400" dirty="0"/>
              <a:t> II</a:t>
            </a:r>
          </a:p>
        </p:txBody>
      </p:sp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F91ADCD-238A-3342-A204-2E2C0DA1079F}" type="slidenum">
              <a:rPr lang="it-IT" sz="1400"/>
              <a:pPr/>
              <a:t>17</a:t>
            </a:fld>
            <a:endParaRPr lang="it-IT" sz="140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492125" y="268288"/>
            <a:ext cx="7772400" cy="1104900"/>
          </a:xfrm>
          <a:noFill/>
        </p:spPr>
        <p:txBody>
          <a:bodyPr>
            <a:normAutofit/>
          </a:bodyPr>
          <a:lstStyle/>
          <a:p>
            <a:pPr>
              <a:defRPr/>
            </a:pPr>
            <a:r>
              <a:rPr lang="fr-CH" sz="3200" dirty="0" err="1">
                <a:solidFill>
                  <a:srgbClr val="FF6600"/>
                </a:solidFill>
                <a:latin typeface="Consolas"/>
                <a:cs typeface="Consolas"/>
              </a:rPr>
              <a:t>Complex</a:t>
            </a:r>
            <a:r>
              <a:rPr lang="fr-CH" sz="3200" dirty="0">
                <a:solidFill>
                  <a:srgbClr val="FF6600"/>
                </a:solidFill>
                <a:latin typeface="Consolas"/>
                <a:cs typeface="Consolas"/>
              </a:rPr>
              <a:t> </a:t>
            </a:r>
            <a:r>
              <a:rPr lang="fr-CH" sz="3200" dirty="0" err="1">
                <a:solidFill>
                  <a:srgbClr val="FF6600"/>
                </a:solidFill>
                <a:latin typeface="Consolas"/>
                <a:cs typeface="Consolas"/>
              </a:rPr>
              <a:t>representation</a:t>
            </a:r>
            <a:r>
              <a:rPr lang="fr-CH" sz="3200" dirty="0">
                <a:solidFill>
                  <a:srgbClr val="FF6600"/>
                </a:solidFill>
                <a:latin typeface="Consolas"/>
                <a:cs typeface="Consolas"/>
              </a:rPr>
              <a:t> of a </a:t>
            </a:r>
            <a:r>
              <a:rPr lang="fr-CH" sz="3200" dirty="0" err="1">
                <a:solidFill>
                  <a:srgbClr val="FF6600"/>
                </a:solidFill>
                <a:latin typeface="Consolas"/>
                <a:cs typeface="Consolas"/>
              </a:rPr>
              <a:t>sinusoidal</a:t>
            </a:r>
            <a:r>
              <a:rPr lang="fr-CH" sz="3200" dirty="0">
                <a:solidFill>
                  <a:srgbClr val="FF6600"/>
                </a:solidFill>
                <a:latin typeface="Consolas"/>
                <a:cs typeface="Consolas"/>
              </a:rPr>
              <a:t> </a:t>
            </a:r>
            <a:r>
              <a:rPr lang="fr-CH" sz="3200" dirty="0" err="1">
                <a:solidFill>
                  <a:srgbClr val="FF6600"/>
                </a:solidFill>
                <a:latin typeface="Consolas"/>
                <a:cs typeface="Consolas"/>
              </a:rPr>
              <a:t>quantity</a:t>
            </a:r>
            <a:endParaRPr lang="en-US" sz="3200" dirty="0">
              <a:solidFill>
                <a:srgbClr val="FF6600"/>
              </a:solidFill>
              <a:latin typeface="Consolas"/>
              <a:ea typeface="+mn-ea"/>
              <a:cs typeface="Consolas"/>
            </a:endParaRPr>
          </a:p>
        </p:txBody>
      </p:sp>
      <p:pic>
        <p:nvPicPr>
          <p:cNvPr id="4608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348" y="1527105"/>
            <a:ext cx="5832475" cy="523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498704" name="Picture 16" descr="[phasor animation]">
            <a:hlinkClick r:id="rId4" action="ppaction://hlinkfile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325" y="4722054"/>
            <a:ext cx="37052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8705" name="Text Box 17"/>
          <p:cNvSpPr txBox="1">
            <a:spLocks noChangeArrowheads="1"/>
          </p:cNvSpPr>
          <p:nvPr/>
        </p:nvSpPr>
        <p:spPr bwMode="auto">
          <a:xfrm>
            <a:off x="5067300" y="4102104"/>
            <a:ext cx="1485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 dirty="0"/>
              <a:t>Animation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13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98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98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870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26" name="Rectangle 14"/>
          <p:cNvSpPr>
            <a:spLocks noChangeArrowheads="1"/>
          </p:cNvSpPr>
          <p:nvPr/>
        </p:nvSpPr>
        <p:spPr bwMode="auto">
          <a:xfrm>
            <a:off x="6132511" y="5213994"/>
            <a:ext cx="1760538" cy="873125"/>
          </a:xfrm>
          <a:prstGeom prst="rect">
            <a:avLst/>
          </a:prstGeom>
          <a:solidFill>
            <a:srgbClr val="FFFF66"/>
          </a:solidFill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CH">
              <a:solidFill>
                <a:srgbClr val="1F497D"/>
              </a:solidFill>
              <a:latin typeface="+mj-lt"/>
            </a:endParaRPr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>
          <a:xfrm>
            <a:off x="492125" y="268288"/>
            <a:ext cx="7772400" cy="1104900"/>
          </a:xfrm>
          <a:noFill/>
        </p:spPr>
        <p:txBody>
          <a:bodyPr>
            <a:normAutofit/>
          </a:bodyPr>
          <a:lstStyle/>
          <a:p>
            <a:pPr>
              <a:defRPr/>
            </a:pPr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The </a:t>
            </a: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Phasor</a:t>
            </a:r>
            <a:endParaRPr lang="en-US" sz="3200" dirty="0">
              <a:solidFill>
                <a:srgbClr val="FF6600"/>
              </a:solidFill>
              <a:latin typeface="Consolas"/>
              <a:ea typeface="+mn-ea"/>
              <a:cs typeface="Consolas"/>
            </a:endParaRPr>
          </a:p>
        </p:txBody>
      </p:sp>
      <p:graphicFrame>
        <p:nvGraphicFramePr>
          <p:cNvPr id="48133" name="Object 6"/>
          <p:cNvGraphicFramePr>
            <a:graphicFrameLocks noChangeAspect="1"/>
          </p:cNvGraphicFramePr>
          <p:nvPr/>
        </p:nvGraphicFramePr>
        <p:xfrm>
          <a:off x="608013" y="1706563"/>
          <a:ext cx="3400425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695" name="Equation" r:id="rId4" imgW="1104900" imgH="203200" progId="Equation.3">
                  <p:embed/>
                </p:oleObj>
              </mc:Choice>
              <mc:Fallback>
                <p:oleObj name="Equation" r:id="rId4" imgW="11049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013" y="1706563"/>
                        <a:ext cx="3400425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4" name="Object 7"/>
          <p:cNvGraphicFramePr>
            <a:graphicFrameLocks noChangeAspect="1"/>
          </p:cNvGraphicFramePr>
          <p:nvPr/>
        </p:nvGraphicFramePr>
        <p:xfrm>
          <a:off x="5595938" y="1704975"/>
          <a:ext cx="2619375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696" name="Equation" r:id="rId6" imgW="850900" imgH="228600" progId="Equation.3">
                  <p:embed/>
                </p:oleObj>
              </mc:Choice>
              <mc:Fallback>
                <p:oleObj name="Equation" r:id="rId6" imgW="8509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5938" y="1704975"/>
                        <a:ext cx="2619375" cy="70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5" name="AutoShape 8"/>
          <p:cNvSpPr>
            <a:spLocks noChangeArrowheads="1"/>
          </p:cNvSpPr>
          <p:nvPr/>
        </p:nvSpPr>
        <p:spPr bwMode="auto">
          <a:xfrm>
            <a:off x="4122738" y="1903413"/>
            <a:ext cx="1268412" cy="382587"/>
          </a:xfrm>
          <a:prstGeom prst="leftRightArrow">
            <a:avLst>
              <a:gd name="adj1" fmla="val 50000"/>
              <a:gd name="adj2" fmla="val 6630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CH"/>
          </a:p>
        </p:txBody>
      </p:sp>
      <p:graphicFrame>
        <p:nvGraphicFramePr>
          <p:cNvPr id="48136" name="Object 9"/>
          <p:cNvGraphicFramePr>
            <a:graphicFrameLocks noChangeAspect="1"/>
          </p:cNvGraphicFramePr>
          <p:nvPr/>
        </p:nvGraphicFramePr>
        <p:xfrm>
          <a:off x="685800" y="2493963"/>
          <a:ext cx="4768850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697" name="Equation" r:id="rId8" imgW="1549400" imgH="228600" progId="Equation.3">
                  <p:embed/>
                </p:oleObj>
              </mc:Choice>
              <mc:Fallback>
                <p:oleObj name="Equation" r:id="rId8" imgW="1549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493963"/>
                        <a:ext cx="4768850" cy="70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7" name="Text Box 10"/>
          <p:cNvSpPr txBox="1">
            <a:spLocks noChangeArrowheads="1"/>
          </p:cNvSpPr>
          <p:nvPr/>
        </p:nvSpPr>
        <p:spPr bwMode="auto">
          <a:xfrm>
            <a:off x="283369" y="3273874"/>
            <a:ext cx="89471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 dirty="0">
                <a:solidFill>
                  <a:srgbClr val="1F497D"/>
                </a:solidFill>
                <a:latin typeface="+mj-lt"/>
              </a:rPr>
              <a:t>In a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linear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electrical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circuit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with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sinusoidal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sources, all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currents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and voltages have the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same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pulsation </a:t>
            </a:r>
            <a:r>
              <a:rPr lang="el-GR" dirty="0">
                <a:solidFill>
                  <a:srgbClr val="1F497D"/>
                </a:solidFill>
                <a:latin typeface="+mj-lt"/>
              </a:rPr>
              <a:t>ω. 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The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term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exp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(j</a:t>
            </a:r>
            <a:r>
              <a:rPr lang="el-GR" dirty="0">
                <a:solidFill>
                  <a:srgbClr val="1F497D"/>
                </a:solidFill>
                <a:latin typeface="+mj-lt"/>
              </a:rPr>
              <a:t>ω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t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)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is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therefore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common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to all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quantities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(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currents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and tensions) of the circuit.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Any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size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can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be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characterized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only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by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its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amplitude (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rms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value) X and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its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phase </a:t>
            </a:r>
            <a:r>
              <a:rPr lang="el-GR" dirty="0">
                <a:solidFill>
                  <a:srgbClr val="1F497D"/>
                </a:solidFill>
                <a:latin typeface="+mj-lt"/>
              </a:rPr>
              <a:t>θ.</a:t>
            </a:r>
            <a:endParaRPr lang="en-US" dirty="0">
              <a:solidFill>
                <a:srgbClr val="1F497D"/>
              </a:solidFill>
              <a:latin typeface="+mj-lt"/>
            </a:endParaRPr>
          </a:p>
        </p:txBody>
      </p:sp>
      <p:sp>
        <p:nvSpPr>
          <p:cNvPr id="499723" name="AutoShape 11"/>
          <p:cNvSpPr>
            <a:spLocks noChangeArrowheads="1"/>
          </p:cNvSpPr>
          <p:nvPr/>
        </p:nvSpPr>
        <p:spPr bwMode="auto">
          <a:xfrm>
            <a:off x="777875" y="5446713"/>
            <a:ext cx="995363" cy="504825"/>
          </a:xfrm>
          <a:prstGeom prst="rightArrow">
            <a:avLst>
              <a:gd name="adj1" fmla="val 50000"/>
              <a:gd name="adj2" fmla="val 4929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CH">
              <a:solidFill>
                <a:srgbClr val="1F497D"/>
              </a:solidFill>
              <a:latin typeface="+mj-lt"/>
            </a:endParaRPr>
          </a:p>
        </p:txBody>
      </p:sp>
      <p:sp>
        <p:nvSpPr>
          <p:cNvPr id="499724" name="Text Box 12"/>
          <p:cNvSpPr txBox="1">
            <a:spLocks noChangeArrowheads="1"/>
          </p:cNvSpPr>
          <p:nvPr/>
        </p:nvSpPr>
        <p:spPr bwMode="auto">
          <a:xfrm>
            <a:off x="1927225" y="5419725"/>
            <a:ext cx="4168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 dirty="0">
                <a:solidFill>
                  <a:srgbClr val="1F497D"/>
                </a:solidFill>
                <a:latin typeface="+mj-lt"/>
              </a:rPr>
              <a:t>The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phasor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associated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with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x(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t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):</a:t>
            </a:r>
            <a:endParaRPr lang="en-US" dirty="0">
              <a:solidFill>
                <a:srgbClr val="1F497D"/>
              </a:solidFill>
              <a:latin typeface="+mj-lt"/>
            </a:endParaRPr>
          </a:p>
        </p:txBody>
      </p:sp>
      <p:graphicFrame>
        <p:nvGraphicFramePr>
          <p:cNvPr id="49972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844289"/>
              </p:ext>
            </p:extLst>
          </p:nvPr>
        </p:nvGraphicFramePr>
        <p:xfrm>
          <a:off x="6249987" y="5262562"/>
          <a:ext cx="1525587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698" name="Equation" r:id="rId10" imgW="495085" imgH="228501" progId="Equation.DSMT4">
                  <p:embed/>
                </p:oleObj>
              </mc:Choice>
              <mc:Fallback>
                <p:oleObj name="Equation" r:id="rId10" imgW="495085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9987" y="5262562"/>
                        <a:ext cx="1525587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24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99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99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9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499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726" grpId="0" animBg="1"/>
      <p:bldP spid="499723" grpId="0" animBg="1"/>
      <p:bldP spid="4997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12"/>
          <p:cNvSpPr>
            <a:spLocks noChangeArrowheads="1"/>
          </p:cNvSpPr>
          <p:nvPr/>
        </p:nvSpPr>
        <p:spPr bwMode="auto">
          <a:xfrm>
            <a:off x="6108871" y="5153025"/>
            <a:ext cx="1760538" cy="873125"/>
          </a:xfrm>
          <a:prstGeom prst="rect">
            <a:avLst/>
          </a:prstGeom>
          <a:solidFill>
            <a:srgbClr val="FFFF66"/>
          </a:solidFill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CH" dirty="0">
              <a:solidFill>
                <a:srgbClr val="1F497D"/>
              </a:solidFill>
              <a:latin typeface="+mj-lt"/>
            </a:endParaRPr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>
          <a:xfrm>
            <a:off x="492125" y="268288"/>
            <a:ext cx="7772400" cy="11049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The </a:t>
            </a: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Phasor</a:t>
            </a:r>
            <a:endParaRPr lang="en-US" sz="3200" dirty="0">
              <a:solidFill>
                <a:srgbClr val="FF6600"/>
              </a:solidFill>
              <a:latin typeface="Consolas"/>
              <a:ea typeface="+mn-ea"/>
              <a:cs typeface="Consolas"/>
            </a:endParaRPr>
          </a:p>
        </p:txBody>
      </p:sp>
      <p:graphicFrame>
        <p:nvGraphicFramePr>
          <p:cNvPr id="50181" name="Object 3"/>
          <p:cNvGraphicFramePr>
            <a:graphicFrameLocks noChangeAspect="1"/>
          </p:cNvGraphicFramePr>
          <p:nvPr/>
        </p:nvGraphicFramePr>
        <p:xfrm>
          <a:off x="608013" y="1706563"/>
          <a:ext cx="3400425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739" name="Equation" r:id="rId4" imgW="1104900" imgH="203200" progId="Equation.3">
                  <p:embed/>
                </p:oleObj>
              </mc:Choice>
              <mc:Fallback>
                <p:oleObj name="Equation" r:id="rId4" imgW="11049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013" y="1706563"/>
                        <a:ext cx="3400425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2" name="Object 4"/>
          <p:cNvGraphicFramePr>
            <a:graphicFrameLocks noChangeAspect="1"/>
          </p:cNvGraphicFramePr>
          <p:nvPr/>
        </p:nvGraphicFramePr>
        <p:xfrm>
          <a:off x="5595938" y="1704975"/>
          <a:ext cx="2619375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740" name="Equation" r:id="rId6" imgW="850900" imgH="228600" progId="Equation.3">
                  <p:embed/>
                </p:oleObj>
              </mc:Choice>
              <mc:Fallback>
                <p:oleObj name="Equation" r:id="rId6" imgW="8509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5938" y="1704975"/>
                        <a:ext cx="2619375" cy="70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3" name="AutoShape 5"/>
          <p:cNvSpPr>
            <a:spLocks noChangeArrowheads="1"/>
          </p:cNvSpPr>
          <p:nvPr/>
        </p:nvSpPr>
        <p:spPr bwMode="auto">
          <a:xfrm>
            <a:off x="4122738" y="1903413"/>
            <a:ext cx="1268412" cy="382587"/>
          </a:xfrm>
          <a:prstGeom prst="leftRightArrow">
            <a:avLst>
              <a:gd name="adj1" fmla="val 50000"/>
              <a:gd name="adj2" fmla="val 6630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CH"/>
          </a:p>
        </p:txBody>
      </p:sp>
      <p:graphicFrame>
        <p:nvGraphicFramePr>
          <p:cNvPr id="50184" name="Object 6"/>
          <p:cNvGraphicFramePr>
            <a:graphicFrameLocks noChangeAspect="1"/>
          </p:cNvGraphicFramePr>
          <p:nvPr/>
        </p:nvGraphicFramePr>
        <p:xfrm>
          <a:off x="685800" y="2493963"/>
          <a:ext cx="4768850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741" name="Equation" r:id="rId8" imgW="1549400" imgH="228600" progId="Equation.3">
                  <p:embed/>
                </p:oleObj>
              </mc:Choice>
              <mc:Fallback>
                <p:oleObj name="Equation" r:id="rId8" imgW="1549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493963"/>
                        <a:ext cx="4768850" cy="70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5" name="Text Box 7"/>
          <p:cNvSpPr txBox="1">
            <a:spLocks noChangeArrowheads="1"/>
          </p:cNvSpPr>
          <p:nvPr/>
        </p:nvSpPr>
        <p:spPr bwMode="auto">
          <a:xfrm>
            <a:off x="348456" y="3267056"/>
            <a:ext cx="88169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 dirty="0">
                <a:solidFill>
                  <a:srgbClr val="1F497D"/>
                </a:solidFill>
                <a:latin typeface="+mj-lt"/>
              </a:rPr>
              <a:t>In a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linear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electrical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circuit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with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sinusoidal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sources, all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currents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and voltages have the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same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pulsation </a:t>
            </a:r>
            <a:r>
              <a:rPr lang="el-GR" dirty="0">
                <a:solidFill>
                  <a:srgbClr val="1F497D"/>
                </a:solidFill>
                <a:latin typeface="+mj-lt"/>
              </a:rPr>
              <a:t>ω. 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The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term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exp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(j</a:t>
            </a:r>
            <a:r>
              <a:rPr lang="el-GR" dirty="0">
                <a:solidFill>
                  <a:srgbClr val="1F497D"/>
                </a:solidFill>
                <a:latin typeface="+mj-lt"/>
              </a:rPr>
              <a:t>ω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t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)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is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therefore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common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to all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quantities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(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currents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and tensions) of the circuit.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Any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size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can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be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characterized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only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by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its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amplitude (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rms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value) X and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its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phase </a:t>
            </a:r>
            <a:r>
              <a:rPr lang="el-GR" dirty="0">
                <a:solidFill>
                  <a:srgbClr val="1F497D"/>
                </a:solidFill>
                <a:latin typeface="+mj-lt"/>
              </a:rPr>
              <a:t>θ.</a:t>
            </a:r>
            <a:endParaRPr lang="en-US" dirty="0">
              <a:solidFill>
                <a:srgbClr val="1F497D"/>
              </a:solidFill>
              <a:latin typeface="+mj-lt"/>
            </a:endParaRPr>
          </a:p>
        </p:txBody>
      </p:sp>
      <p:sp>
        <p:nvSpPr>
          <p:cNvPr id="50186" name="AutoShape 8"/>
          <p:cNvSpPr>
            <a:spLocks noChangeArrowheads="1"/>
          </p:cNvSpPr>
          <p:nvPr/>
        </p:nvSpPr>
        <p:spPr bwMode="auto">
          <a:xfrm>
            <a:off x="777875" y="5446713"/>
            <a:ext cx="995363" cy="504825"/>
          </a:xfrm>
          <a:prstGeom prst="rightArrow">
            <a:avLst>
              <a:gd name="adj1" fmla="val 50000"/>
              <a:gd name="adj2" fmla="val 4929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CH">
              <a:solidFill>
                <a:srgbClr val="1F497D"/>
              </a:solidFill>
              <a:latin typeface="+mj-lt"/>
            </a:endParaRPr>
          </a:p>
        </p:txBody>
      </p:sp>
      <p:sp>
        <p:nvSpPr>
          <p:cNvPr id="50187" name="Text Box 9"/>
          <p:cNvSpPr txBox="1">
            <a:spLocks noChangeArrowheads="1"/>
          </p:cNvSpPr>
          <p:nvPr/>
        </p:nvSpPr>
        <p:spPr bwMode="auto">
          <a:xfrm>
            <a:off x="1927225" y="5419725"/>
            <a:ext cx="41296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 dirty="0">
                <a:solidFill>
                  <a:srgbClr val="1F497D"/>
                </a:solidFill>
                <a:latin typeface="+mj-lt"/>
              </a:rPr>
              <a:t>The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phasor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associated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with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x(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t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):</a:t>
            </a:r>
            <a:endParaRPr lang="en-US" dirty="0">
              <a:solidFill>
                <a:srgbClr val="1F497D"/>
              </a:solidFill>
              <a:latin typeface="+mj-lt"/>
            </a:endParaRPr>
          </a:p>
        </p:txBody>
      </p:sp>
      <p:graphicFrame>
        <p:nvGraphicFramePr>
          <p:cNvPr id="5018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39211"/>
              </p:ext>
            </p:extLst>
          </p:nvPr>
        </p:nvGraphicFramePr>
        <p:xfrm>
          <a:off x="6226347" y="5198774"/>
          <a:ext cx="1525587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742" name="Equation" r:id="rId10" imgW="495085" imgH="228501" progId="Equation.DSMT4">
                  <p:embed/>
                </p:oleObj>
              </mc:Choice>
              <mc:Fallback>
                <p:oleObj name="Equation" r:id="rId10" imgW="495085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6347" y="5198774"/>
                        <a:ext cx="1525587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6347" name="Rectangle 11"/>
          <p:cNvSpPr>
            <a:spLocks noChangeArrowheads="1"/>
          </p:cNvSpPr>
          <p:nvPr/>
        </p:nvSpPr>
        <p:spPr bwMode="auto">
          <a:xfrm>
            <a:off x="1918493" y="2387006"/>
            <a:ext cx="5676900" cy="1938992"/>
          </a:xfrm>
          <a:prstGeom prst="rect">
            <a:avLst/>
          </a:prstGeom>
          <a:solidFill>
            <a:srgbClr val="E8F37B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indent="457200"/>
            <a:endParaRPr lang="fr-CH" b="1" dirty="0">
              <a:latin typeface="Times" charset="0"/>
              <a:cs typeface="Times New Roman" charset="0"/>
            </a:endParaRPr>
          </a:p>
          <a:p>
            <a:pPr indent="457200"/>
            <a:endParaRPr lang="fr-CH" b="1" dirty="0">
              <a:latin typeface="Times" charset="0"/>
              <a:cs typeface="Times New Roman" charset="0"/>
            </a:endParaRPr>
          </a:p>
          <a:p>
            <a:pPr indent="457200" algn="ctr"/>
            <a:r>
              <a:rPr lang="fr-CH" sz="3200" b="1" dirty="0" err="1">
                <a:latin typeface="+mj-lt"/>
                <a:cs typeface="Times New Roman" charset="0"/>
              </a:rPr>
              <a:t>Phasor</a:t>
            </a:r>
            <a:r>
              <a:rPr lang="fr-CH" sz="3200" b="1" dirty="0">
                <a:latin typeface="+mj-lt"/>
                <a:cs typeface="Times New Roman" charset="0"/>
              </a:rPr>
              <a:t> </a:t>
            </a:r>
            <a:r>
              <a:rPr lang="fr-CH" sz="3200" b="1" dirty="0" err="1">
                <a:latin typeface="+mj-lt"/>
                <a:cs typeface="Times New Roman" charset="0"/>
              </a:rPr>
              <a:t>does</a:t>
            </a:r>
            <a:r>
              <a:rPr lang="fr-CH" sz="3200" b="1" dirty="0">
                <a:latin typeface="+mj-lt"/>
                <a:cs typeface="Times New Roman" charset="0"/>
              </a:rPr>
              <a:t> not </a:t>
            </a:r>
            <a:r>
              <a:rPr lang="fr-CH" sz="3200" b="1" dirty="0" err="1">
                <a:latin typeface="+mj-lt"/>
                <a:cs typeface="Times New Roman" charset="0"/>
              </a:rPr>
              <a:t>depend</a:t>
            </a:r>
            <a:r>
              <a:rPr lang="fr-CH" sz="3200" b="1" dirty="0">
                <a:latin typeface="+mj-lt"/>
                <a:cs typeface="Times New Roman" charset="0"/>
              </a:rPr>
              <a:t> on time</a:t>
            </a:r>
            <a:endParaRPr lang="fr-CH" sz="3200" b="1" dirty="0">
              <a:latin typeface="Times" charset="0"/>
              <a:cs typeface="Times New Roman" charset="0"/>
            </a:endParaRPr>
          </a:p>
          <a:p>
            <a:pPr indent="45720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826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26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371475" y="1625600"/>
            <a:ext cx="7786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xfrm>
            <a:off x="492125" y="268288"/>
            <a:ext cx="7666038" cy="10271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AC Circuits 2</a:t>
            </a:r>
            <a:b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</a:br>
            <a:endParaRPr lang="fr-CH" sz="3200" dirty="0">
              <a:solidFill>
                <a:srgbClr val="FF6600"/>
              </a:solidFill>
              <a:latin typeface="Consolas"/>
              <a:ea typeface="+mn-ea"/>
              <a:cs typeface="Consolas"/>
            </a:endParaRPr>
          </a:p>
        </p:txBody>
      </p:sp>
      <p:sp>
        <p:nvSpPr>
          <p:cNvPr id="15365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CH" sz="2800" dirty="0" err="1">
                <a:solidFill>
                  <a:schemeClr val="tx2"/>
                </a:solidFill>
                <a:latin typeface="+mj-lt"/>
              </a:rPr>
              <a:t>Phasors</a:t>
            </a:r>
            <a:r>
              <a:rPr lang="fr-CH" sz="2800" dirty="0">
                <a:solidFill>
                  <a:schemeClr val="tx2"/>
                </a:solidFill>
                <a:latin typeface="+mj-lt"/>
              </a:rPr>
              <a:t> and </a:t>
            </a:r>
            <a:r>
              <a:rPr lang="fr-CH" sz="2800" dirty="0" err="1">
                <a:solidFill>
                  <a:schemeClr val="tx2"/>
                </a:solidFill>
                <a:latin typeface="+mj-lt"/>
              </a:rPr>
              <a:t>complex</a:t>
            </a:r>
            <a:r>
              <a:rPr lang="fr-CH" sz="2800" dirty="0">
                <a:solidFill>
                  <a:schemeClr val="tx2"/>
                </a:solidFill>
                <a:latin typeface="+mj-lt"/>
              </a:rPr>
              <a:t> </a:t>
            </a:r>
            <a:r>
              <a:rPr lang="fr-CH" sz="2800" dirty="0" err="1">
                <a:solidFill>
                  <a:schemeClr val="tx2"/>
                </a:solidFill>
                <a:latin typeface="+mj-lt"/>
              </a:rPr>
              <a:t>numbers</a:t>
            </a:r>
            <a:endParaRPr lang="fr-CH" sz="2800" dirty="0">
              <a:solidFill>
                <a:schemeClr val="tx2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fr-CH" sz="2800" dirty="0" err="1">
                <a:solidFill>
                  <a:schemeClr val="tx2"/>
                </a:solidFill>
                <a:latin typeface="+mj-lt"/>
              </a:rPr>
              <a:t>Complex</a:t>
            </a:r>
            <a:r>
              <a:rPr lang="fr-CH" sz="2800" dirty="0">
                <a:solidFill>
                  <a:schemeClr val="tx2"/>
                </a:solidFill>
                <a:latin typeface="+mj-lt"/>
              </a:rPr>
              <a:t> </a:t>
            </a:r>
            <a:r>
              <a:rPr lang="fr-CH" sz="2800" dirty="0" err="1">
                <a:solidFill>
                  <a:schemeClr val="tx2"/>
                </a:solidFill>
                <a:latin typeface="+mj-lt"/>
              </a:rPr>
              <a:t>numbers</a:t>
            </a:r>
            <a:endParaRPr lang="fr-CH" sz="2800" dirty="0">
              <a:solidFill>
                <a:schemeClr val="tx2"/>
              </a:solidFill>
              <a:latin typeface="+mj-lt"/>
            </a:endParaRPr>
          </a:p>
          <a:p>
            <a:pPr lvl="1">
              <a:lnSpc>
                <a:spcPct val="90000"/>
              </a:lnSpc>
            </a:pPr>
            <a:r>
              <a:rPr lang="fr-CH" sz="2400" dirty="0">
                <a:solidFill>
                  <a:schemeClr val="tx2"/>
                </a:solidFill>
                <a:latin typeface="+mj-lt"/>
              </a:rPr>
              <a:t>Notions of </a:t>
            </a:r>
            <a:r>
              <a:rPr lang="fr-CH" sz="2400" dirty="0" err="1">
                <a:solidFill>
                  <a:schemeClr val="tx2"/>
                </a:solidFill>
                <a:latin typeface="+mj-lt"/>
              </a:rPr>
              <a:t>complex</a:t>
            </a:r>
            <a:r>
              <a:rPr lang="fr-CH" sz="2400" dirty="0">
                <a:solidFill>
                  <a:schemeClr val="tx2"/>
                </a:solidFill>
                <a:latin typeface="+mj-lt"/>
              </a:rPr>
              <a:t> </a:t>
            </a:r>
            <a:r>
              <a:rPr lang="fr-CH" sz="2400" dirty="0" err="1">
                <a:solidFill>
                  <a:schemeClr val="tx2"/>
                </a:solidFill>
                <a:latin typeface="+mj-lt"/>
              </a:rPr>
              <a:t>algebra</a:t>
            </a:r>
            <a:endParaRPr lang="fr-CH" sz="2400" dirty="0">
              <a:solidFill>
                <a:schemeClr val="tx2"/>
              </a:solidFill>
              <a:latin typeface="+mj-lt"/>
            </a:endParaRPr>
          </a:p>
          <a:p>
            <a:pPr lvl="1">
              <a:lnSpc>
                <a:spcPct val="90000"/>
              </a:lnSpc>
            </a:pPr>
            <a:r>
              <a:rPr lang="fr-CH" sz="2400" dirty="0" err="1">
                <a:solidFill>
                  <a:schemeClr val="tx2"/>
                </a:solidFill>
                <a:latin typeface="+mj-lt"/>
              </a:rPr>
              <a:t>Euler's</a:t>
            </a:r>
            <a:r>
              <a:rPr lang="fr-CH" sz="2400" dirty="0">
                <a:solidFill>
                  <a:schemeClr val="tx2"/>
                </a:solidFill>
                <a:latin typeface="+mj-lt"/>
              </a:rPr>
              <a:t> formula</a:t>
            </a:r>
          </a:p>
          <a:p>
            <a:pPr lvl="1">
              <a:lnSpc>
                <a:spcPct val="90000"/>
              </a:lnSpc>
            </a:pPr>
            <a:r>
              <a:rPr lang="fr-CH" sz="2400" dirty="0" err="1">
                <a:solidFill>
                  <a:schemeClr val="tx2"/>
                </a:solidFill>
                <a:latin typeface="+mj-lt"/>
              </a:rPr>
              <a:t>Derivation</a:t>
            </a:r>
            <a:r>
              <a:rPr lang="fr-CH" sz="2400" dirty="0">
                <a:solidFill>
                  <a:schemeClr val="tx2"/>
                </a:solidFill>
                <a:latin typeface="+mj-lt"/>
              </a:rPr>
              <a:t> and </a:t>
            </a:r>
            <a:r>
              <a:rPr lang="fr-CH" sz="2400" dirty="0" err="1">
                <a:solidFill>
                  <a:schemeClr val="tx2"/>
                </a:solidFill>
                <a:latin typeface="+mj-lt"/>
              </a:rPr>
              <a:t>integration</a:t>
            </a:r>
            <a:endParaRPr lang="fr-CH" sz="2400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</a:pPr>
            <a:r>
              <a:rPr lang="fr-CH" sz="2800" dirty="0" err="1">
                <a:solidFill>
                  <a:schemeClr val="tx2"/>
                </a:solidFill>
                <a:latin typeface="+mj-lt"/>
              </a:rPr>
              <a:t>Phasors</a:t>
            </a:r>
            <a:endParaRPr lang="fr-CH" sz="2800" dirty="0">
              <a:solidFill>
                <a:schemeClr val="tx2"/>
              </a:solidFill>
              <a:latin typeface="+mj-lt"/>
            </a:endParaRPr>
          </a:p>
          <a:p>
            <a:pPr lvl="1" eaLnBrk="1" hangingPunct="1">
              <a:lnSpc>
                <a:spcPct val="90000"/>
              </a:lnSpc>
            </a:pPr>
            <a:r>
              <a:rPr lang="fr-CH" sz="2400" dirty="0" err="1">
                <a:solidFill>
                  <a:schemeClr val="tx2"/>
                </a:solidFill>
                <a:latin typeface="+mj-lt"/>
              </a:rPr>
              <a:t>Definition</a:t>
            </a:r>
            <a:endParaRPr lang="fr-CH" sz="2400" dirty="0">
              <a:solidFill>
                <a:schemeClr val="tx2"/>
              </a:solidFill>
              <a:latin typeface="+mj-lt"/>
            </a:endParaRPr>
          </a:p>
          <a:p>
            <a:pPr lvl="1">
              <a:lnSpc>
                <a:spcPct val="90000"/>
              </a:lnSpc>
            </a:pPr>
            <a:r>
              <a:rPr lang="fr-CH" sz="2400" dirty="0">
                <a:solidFill>
                  <a:schemeClr val="tx2"/>
                </a:solidFill>
                <a:latin typeface="+mj-lt"/>
              </a:rPr>
              <a:t>Basic </a:t>
            </a:r>
            <a:r>
              <a:rPr lang="fr-CH" sz="2400" dirty="0" err="1">
                <a:solidFill>
                  <a:schemeClr val="tx2"/>
                </a:solidFill>
                <a:latin typeface="+mj-lt"/>
              </a:rPr>
              <a:t>operations</a:t>
            </a:r>
            <a:endParaRPr lang="fr-CH" sz="2400" dirty="0">
              <a:solidFill>
                <a:schemeClr val="tx2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fr-CH" sz="2800" dirty="0" err="1">
                <a:solidFill>
                  <a:schemeClr val="tx2"/>
                </a:solidFill>
                <a:latin typeface="+mj-lt"/>
              </a:rPr>
              <a:t>Impedance</a:t>
            </a:r>
            <a:r>
              <a:rPr lang="fr-CH" sz="2800" dirty="0">
                <a:solidFill>
                  <a:schemeClr val="tx2"/>
                </a:solidFill>
                <a:latin typeface="+mj-lt"/>
              </a:rPr>
              <a:t> and admittance</a:t>
            </a:r>
            <a:endParaRPr lang="fr-CH" sz="2400" dirty="0">
              <a:latin typeface="Times New Roman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4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97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492125" y="268288"/>
            <a:ext cx="7772400" cy="11049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Phasor</a:t>
            </a:r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 </a:t>
            </a: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diagram</a:t>
            </a:r>
            <a:endParaRPr lang="en-US" sz="3200" dirty="0">
              <a:solidFill>
                <a:srgbClr val="FF6600"/>
              </a:solidFill>
              <a:latin typeface="Consolas"/>
              <a:ea typeface="+mn-ea"/>
              <a:cs typeface="Consolas"/>
            </a:endParaRPr>
          </a:p>
        </p:txBody>
      </p:sp>
      <p:graphicFrame>
        <p:nvGraphicFramePr>
          <p:cNvPr id="52228" name="Object 3"/>
          <p:cNvGraphicFramePr>
            <a:graphicFrameLocks noChangeAspect="1"/>
          </p:cNvGraphicFramePr>
          <p:nvPr/>
        </p:nvGraphicFramePr>
        <p:xfrm>
          <a:off x="608013" y="1706563"/>
          <a:ext cx="3400425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787" name="Equation" r:id="rId4" imgW="1104900" imgH="203200" progId="Equation.3">
                  <p:embed/>
                </p:oleObj>
              </mc:Choice>
              <mc:Fallback>
                <p:oleObj name="Equation" r:id="rId4" imgW="11049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013" y="1706563"/>
                        <a:ext cx="3400425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9" name="AutoShape 5"/>
          <p:cNvSpPr>
            <a:spLocks noChangeArrowheads="1"/>
          </p:cNvSpPr>
          <p:nvPr/>
        </p:nvSpPr>
        <p:spPr bwMode="auto">
          <a:xfrm>
            <a:off x="4122738" y="1903413"/>
            <a:ext cx="1268412" cy="382587"/>
          </a:xfrm>
          <a:prstGeom prst="leftRightArrow">
            <a:avLst>
              <a:gd name="adj1" fmla="val 50000"/>
              <a:gd name="adj2" fmla="val 6630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CH"/>
          </a:p>
        </p:txBody>
      </p:sp>
      <p:graphicFrame>
        <p:nvGraphicFramePr>
          <p:cNvPr id="52230" name="Object 10"/>
          <p:cNvGraphicFramePr>
            <a:graphicFrameLocks noChangeAspect="1"/>
          </p:cNvGraphicFramePr>
          <p:nvPr/>
        </p:nvGraphicFramePr>
        <p:xfrm>
          <a:off x="5865813" y="1658938"/>
          <a:ext cx="15240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788" name="Equation" r:id="rId6" imgW="495085" imgH="228501" progId="Equation.3">
                  <p:embed/>
                </p:oleObj>
              </mc:Choice>
              <mc:Fallback>
                <p:oleObj name="Equation" r:id="rId6" imgW="495085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5813" y="1658938"/>
                        <a:ext cx="1524000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1" name="Object 11"/>
          <p:cNvGraphicFramePr>
            <a:graphicFrameLocks noChangeAspect="1"/>
          </p:cNvGraphicFramePr>
          <p:nvPr/>
        </p:nvGraphicFramePr>
        <p:xfrm>
          <a:off x="727075" y="2293938"/>
          <a:ext cx="3165475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789" name="Equation" r:id="rId8" imgW="1028254" imgH="203112" progId="Equation.3">
                  <p:embed/>
                </p:oleObj>
              </mc:Choice>
              <mc:Fallback>
                <p:oleObj name="Equation" r:id="rId8" imgW="1028254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" y="2293938"/>
                        <a:ext cx="3165475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2" name="AutoShape 12"/>
          <p:cNvSpPr>
            <a:spLocks noChangeArrowheads="1"/>
          </p:cNvSpPr>
          <p:nvPr/>
        </p:nvSpPr>
        <p:spPr bwMode="auto">
          <a:xfrm>
            <a:off x="4124325" y="2490788"/>
            <a:ext cx="1268413" cy="382587"/>
          </a:xfrm>
          <a:prstGeom prst="leftRightArrow">
            <a:avLst>
              <a:gd name="adj1" fmla="val 50000"/>
              <a:gd name="adj2" fmla="val 6630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CH"/>
          </a:p>
        </p:txBody>
      </p:sp>
      <p:graphicFrame>
        <p:nvGraphicFramePr>
          <p:cNvPr id="52233" name="Object 13"/>
          <p:cNvGraphicFramePr>
            <a:graphicFrameLocks noChangeAspect="1"/>
          </p:cNvGraphicFramePr>
          <p:nvPr/>
        </p:nvGraphicFramePr>
        <p:xfrm>
          <a:off x="5984875" y="2246313"/>
          <a:ext cx="1290638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790" name="Equation" r:id="rId10" imgW="419100" imgH="228600" progId="Equation.DSMT4">
                  <p:embed/>
                </p:oleObj>
              </mc:Choice>
              <mc:Fallback>
                <p:oleObj name="Equation" r:id="rId10" imgW="419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4875" y="2246313"/>
                        <a:ext cx="1290638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2234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88" y="2994025"/>
            <a:ext cx="4873625" cy="38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 useBgFill="1">
        <p:nvSpPr>
          <p:cNvPr id="2" name="ZoneTexte 1">
            <a:extLst>
              <a:ext uri="{FF2B5EF4-FFF2-40B4-BE49-F238E27FC236}">
                <a16:creationId xmlns:a16="http://schemas.microsoft.com/office/drawing/2014/main" id="{D8B1EA92-9E78-1144-9760-AC56D6EBDDCB}"/>
              </a:ext>
            </a:extLst>
          </p:cNvPr>
          <p:cNvSpPr txBox="1"/>
          <p:nvPr/>
        </p:nvSpPr>
        <p:spPr>
          <a:xfrm>
            <a:off x="5412547" y="6251158"/>
            <a:ext cx="704850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fr-FR" sz="1600" dirty="0" err="1"/>
              <a:t>Scale</a:t>
            </a:r>
            <a:r>
              <a:rPr lang="fr-FR" sz="16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72669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492125" y="268288"/>
            <a:ext cx="7772400" cy="11049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Basic </a:t>
            </a: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operations</a:t>
            </a:r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 on </a:t>
            </a: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phasors</a:t>
            </a:r>
            <a:endParaRPr lang="en-US" sz="3200" dirty="0">
              <a:solidFill>
                <a:srgbClr val="FF6600"/>
              </a:solidFill>
              <a:latin typeface="Consolas"/>
              <a:ea typeface="+mn-ea"/>
              <a:cs typeface="Consolas"/>
            </a:endParaRPr>
          </a:p>
        </p:txBody>
      </p:sp>
      <p:sp>
        <p:nvSpPr>
          <p:cNvPr id="54276" name="Rectangle 10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CH" dirty="0">
                <a:solidFill>
                  <a:srgbClr val="1F497D"/>
                </a:solidFill>
                <a:latin typeface="+mj-lt"/>
              </a:rPr>
              <a:t>Addition</a:t>
            </a:r>
            <a:r>
              <a:rPr lang="fr-CH" dirty="0">
                <a:latin typeface="Times New Roman" charset="0"/>
              </a:rPr>
              <a:t> </a:t>
            </a:r>
            <a:endParaRPr lang="en-US" dirty="0">
              <a:latin typeface="Times New Roman" charset="0"/>
            </a:endParaRPr>
          </a:p>
        </p:txBody>
      </p:sp>
      <p:sp>
        <p:nvSpPr>
          <p:cNvPr id="501771" name="Line 11"/>
          <p:cNvSpPr>
            <a:spLocks noChangeShapeType="1"/>
          </p:cNvSpPr>
          <p:nvPr/>
        </p:nvSpPr>
        <p:spPr bwMode="auto">
          <a:xfrm>
            <a:off x="1771650" y="5634038"/>
            <a:ext cx="4435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501772" name="Line 12"/>
          <p:cNvSpPr>
            <a:spLocks noChangeShapeType="1"/>
          </p:cNvSpPr>
          <p:nvPr/>
        </p:nvSpPr>
        <p:spPr bwMode="auto">
          <a:xfrm flipV="1">
            <a:off x="2003425" y="2906713"/>
            <a:ext cx="0" cy="3003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501773" name="Text Box 13"/>
          <p:cNvSpPr txBox="1">
            <a:spLocks noChangeArrowheads="1"/>
          </p:cNvSpPr>
          <p:nvPr/>
        </p:nvSpPr>
        <p:spPr bwMode="auto">
          <a:xfrm>
            <a:off x="6265863" y="5421313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 sz="1800"/>
              <a:t>Re</a:t>
            </a:r>
            <a:endParaRPr lang="en-US" sz="1800"/>
          </a:p>
        </p:txBody>
      </p:sp>
      <p:sp>
        <p:nvSpPr>
          <p:cNvPr id="501774" name="Text Box 14"/>
          <p:cNvSpPr txBox="1">
            <a:spLocks noChangeArrowheads="1"/>
          </p:cNvSpPr>
          <p:nvPr/>
        </p:nvSpPr>
        <p:spPr bwMode="auto">
          <a:xfrm rot="10800000" flipV="1">
            <a:off x="1444625" y="2530475"/>
            <a:ext cx="596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 sz="1800"/>
              <a:t>Im</a:t>
            </a:r>
            <a:endParaRPr lang="en-US" sz="1800"/>
          </a:p>
        </p:txBody>
      </p:sp>
      <p:sp>
        <p:nvSpPr>
          <p:cNvPr id="501775" name="Line 15"/>
          <p:cNvSpPr>
            <a:spLocks noChangeShapeType="1"/>
          </p:cNvSpPr>
          <p:nvPr/>
        </p:nvSpPr>
        <p:spPr bwMode="auto">
          <a:xfrm flipV="1">
            <a:off x="2017713" y="4518025"/>
            <a:ext cx="1870075" cy="109220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501778" name="Arc 18"/>
          <p:cNvSpPr>
            <a:spLocks/>
          </p:cNvSpPr>
          <p:nvPr/>
        </p:nvSpPr>
        <p:spPr bwMode="auto">
          <a:xfrm>
            <a:off x="2413000" y="5400675"/>
            <a:ext cx="123825" cy="246063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H"/>
          </a:p>
        </p:txBody>
      </p:sp>
      <p:graphicFrame>
        <p:nvGraphicFramePr>
          <p:cNvPr id="501782" name="Object 22"/>
          <p:cNvGraphicFramePr>
            <a:graphicFrameLocks noChangeAspect="1"/>
          </p:cNvGraphicFramePr>
          <p:nvPr/>
        </p:nvGraphicFramePr>
        <p:xfrm>
          <a:off x="2549525" y="5314950"/>
          <a:ext cx="285750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971" name="Equation" r:id="rId4" imgW="152202" imgH="177569" progId="Equation.3">
                  <p:embed/>
                </p:oleObj>
              </mc:Choice>
              <mc:Fallback>
                <p:oleObj name="Equation" r:id="rId4" imgW="152202" imgH="1775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9525" y="5314950"/>
                        <a:ext cx="285750" cy="33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83" name="Object 23"/>
          <p:cNvGraphicFramePr>
            <a:graphicFrameLocks noChangeAspect="1"/>
          </p:cNvGraphicFramePr>
          <p:nvPr/>
        </p:nvGraphicFramePr>
        <p:xfrm>
          <a:off x="4002088" y="4572000"/>
          <a:ext cx="40957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972" name="Equation" r:id="rId6" imgW="177646" imgH="190335" progId="Equation.3">
                  <p:embed/>
                </p:oleObj>
              </mc:Choice>
              <mc:Fallback>
                <p:oleObj name="Equation" r:id="rId6" imgW="177646" imgH="1903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2088" y="4572000"/>
                        <a:ext cx="409575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85" name="Object 25"/>
          <p:cNvGraphicFramePr>
            <a:graphicFrameLocks noChangeAspect="1"/>
          </p:cNvGraphicFramePr>
          <p:nvPr/>
        </p:nvGraphicFramePr>
        <p:xfrm>
          <a:off x="2320925" y="2863850"/>
          <a:ext cx="43815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973" name="Equation" r:id="rId8" imgW="190417" imgH="190417" progId="Equation.3">
                  <p:embed/>
                </p:oleObj>
              </mc:Choice>
              <mc:Fallback>
                <p:oleObj name="Equation" r:id="rId8" imgW="190417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0925" y="2863850"/>
                        <a:ext cx="438150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86" name="Object 26"/>
          <p:cNvGraphicFramePr>
            <a:graphicFrameLocks noChangeAspect="1"/>
          </p:cNvGraphicFramePr>
          <p:nvPr/>
        </p:nvGraphicFramePr>
        <p:xfrm>
          <a:off x="2211388" y="5106988"/>
          <a:ext cx="333375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974" name="Equation" r:id="rId10" imgW="177492" imgH="177492" progId="Equation.3">
                  <p:embed/>
                </p:oleObj>
              </mc:Choice>
              <mc:Fallback>
                <p:oleObj name="Equation" r:id="rId10" imgW="177492" imgH="17749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388" y="5106988"/>
                        <a:ext cx="333375" cy="33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787" name="Arc 27"/>
          <p:cNvSpPr>
            <a:spLocks/>
          </p:cNvSpPr>
          <p:nvPr/>
        </p:nvSpPr>
        <p:spPr bwMode="auto">
          <a:xfrm>
            <a:off x="2097088" y="5316538"/>
            <a:ext cx="192087" cy="2730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501784" name="Line 24"/>
          <p:cNvSpPr>
            <a:spLocks noChangeShapeType="1"/>
          </p:cNvSpPr>
          <p:nvPr/>
        </p:nvSpPr>
        <p:spPr bwMode="auto">
          <a:xfrm flipV="1">
            <a:off x="2001838" y="2989263"/>
            <a:ext cx="982662" cy="2633662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501788" name="Line 28"/>
          <p:cNvSpPr>
            <a:spLocks noChangeShapeType="1"/>
          </p:cNvSpPr>
          <p:nvPr/>
        </p:nvSpPr>
        <p:spPr bwMode="auto">
          <a:xfrm flipV="1">
            <a:off x="2970213" y="1922463"/>
            <a:ext cx="1870075" cy="1092200"/>
          </a:xfrm>
          <a:prstGeom prst="line">
            <a:avLst/>
          </a:prstGeom>
          <a:noFill/>
          <a:ln w="12700">
            <a:solidFill>
              <a:srgbClr val="FF3300"/>
            </a:solidFill>
            <a:prstDash val="dash"/>
            <a:round/>
            <a:headEnd type="none" w="sm" len="sm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501789" name="Line 29"/>
          <p:cNvSpPr>
            <a:spLocks noChangeShapeType="1"/>
          </p:cNvSpPr>
          <p:nvPr/>
        </p:nvSpPr>
        <p:spPr bwMode="auto">
          <a:xfrm flipV="1">
            <a:off x="3856038" y="1920875"/>
            <a:ext cx="982662" cy="2633663"/>
          </a:xfrm>
          <a:prstGeom prst="line">
            <a:avLst/>
          </a:prstGeom>
          <a:noFill/>
          <a:ln w="12700">
            <a:solidFill>
              <a:srgbClr val="FF3300"/>
            </a:solidFill>
            <a:prstDash val="dash"/>
            <a:round/>
            <a:headEnd type="none" w="sm" len="sm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501790" name="Line 30"/>
          <p:cNvSpPr>
            <a:spLocks noChangeShapeType="1"/>
          </p:cNvSpPr>
          <p:nvPr/>
        </p:nvSpPr>
        <p:spPr bwMode="auto">
          <a:xfrm flipV="1">
            <a:off x="1990725" y="1938338"/>
            <a:ext cx="2838450" cy="3670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graphicFrame>
        <p:nvGraphicFramePr>
          <p:cNvPr id="501791" name="Object 31"/>
          <p:cNvGraphicFramePr>
            <a:graphicFrameLocks noChangeAspect="1"/>
          </p:cNvGraphicFramePr>
          <p:nvPr/>
        </p:nvGraphicFramePr>
        <p:xfrm>
          <a:off x="5056188" y="1798638"/>
          <a:ext cx="146367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975" name="Equation" r:id="rId12" imgW="634725" imgH="190417" progId="Equation.3">
                  <p:embed/>
                </p:oleObj>
              </mc:Choice>
              <mc:Fallback>
                <p:oleObj name="Equation" r:id="rId12" imgW="634725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6188" y="1798638"/>
                        <a:ext cx="1463675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93" name="Object 33"/>
          <p:cNvGraphicFramePr>
            <a:graphicFrameLocks noChangeAspect="1"/>
          </p:cNvGraphicFramePr>
          <p:nvPr/>
        </p:nvGraphicFramePr>
        <p:xfrm>
          <a:off x="3321050" y="5019675"/>
          <a:ext cx="403225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976" name="Equation" r:id="rId14" imgW="126725" imgH="126725" progId="Equation.3">
                  <p:embed/>
                </p:oleObj>
              </mc:Choice>
              <mc:Fallback>
                <p:oleObj name="Equation" r:id="rId14" imgW="126725" imgH="1267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1050" y="5019675"/>
                        <a:ext cx="403225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792" name="Arc 32"/>
          <p:cNvSpPr>
            <a:spLocks/>
          </p:cNvSpPr>
          <p:nvPr/>
        </p:nvSpPr>
        <p:spPr bwMode="auto">
          <a:xfrm>
            <a:off x="2725738" y="4703763"/>
            <a:ext cx="560387" cy="909637"/>
          </a:xfrm>
          <a:custGeom>
            <a:avLst/>
            <a:gdLst>
              <a:gd name="T0" fmla="*/ 0 w 21600"/>
              <a:gd name="T1" fmla="*/ 0 h 23592"/>
              <a:gd name="T2" fmla="*/ 2147483647 w 21600"/>
              <a:gd name="T3" fmla="*/ 2147483647 h 23592"/>
              <a:gd name="T4" fmla="*/ 0 w 21600"/>
              <a:gd name="T5" fmla="*/ 2147483647 h 23592"/>
              <a:gd name="T6" fmla="*/ 0 60000 65536"/>
              <a:gd name="T7" fmla="*/ 0 60000 65536"/>
              <a:gd name="T8" fmla="*/ 0 60000 65536"/>
              <a:gd name="T9" fmla="*/ 0 w 21600"/>
              <a:gd name="T10" fmla="*/ 0 h 23592"/>
              <a:gd name="T11" fmla="*/ 21600 w 21600"/>
              <a:gd name="T12" fmla="*/ 23592 h 235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3592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265"/>
                  <a:pt x="21569" y="22929"/>
                  <a:pt x="21507" y="23591"/>
                </a:cubicBezTo>
              </a:path>
              <a:path w="21600" h="23592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265"/>
                  <a:pt x="21569" y="22929"/>
                  <a:pt x="21507" y="23591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H"/>
          </a:p>
        </p:txBody>
      </p:sp>
      <p:graphicFrame>
        <p:nvGraphicFramePr>
          <p:cNvPr id="501794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870984"/>
              </p:ext>
            </p:extLst>
          </p:nvPr>
        </p:nvGraphicFramePr>
        <p:xfrm>
          <a:off x="4884737" y="2741684"/>
          <a:ext cx="375602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977" name="Equation" r:id="rId16" imgW="1790700" imgH="266700" progId="Equation.3">
                  <p:embed/>
                </p:oleObj>
              </mc:Choice>
              <mc:Fallback>
                <p:oleObj name="Equation" r:id="rId16" imgW="17907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4737" y="2741684"/>
                        <a:ext cx="3756025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95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8931627"/>
              </p:ext>
            </p:extLst>
          </p:nvPr>
        </p:nvGraphicFramePr>
        <p:xfrm>
          <a:off x="4829175" y="3516384"/>
          <a:ext cx="327025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978" name="Equation" r:id="rId18" imgW="1536700" imgH="342900" progId="Equation.DSMT4">
                  <p:embed/>
                </p:oleObj>
              </mc:Choice>
              <mc:Fallback>
                <p:oleObj name="Equation" r:id="rId18" imgW="1536700" imgH="34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9175" y="3516384"/>
                        <a:ext cx="3270250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048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01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01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01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01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01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01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30" dur="2000" fill="hold"/>
                                        <p:tgtEl>
                                          <p:spTgt spid="5017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32" dur="2000" fill="hold"/>
                                        <p:tgtEl>
                                          <p:spTgt spid="5017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34" dur="2000" fill="hold"/>
                                        <p:tgtEl>
                                          <p:spTgt spid="5017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36" dur="2000" fill="hold"/>
                                        <p:tgtEl>
                                          <p:spTgt spid="5017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38" dur="2000" fill="hold"/>
                                        <p:tgtEl>
                                          <p:spTgt spid="5017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40" dur="2000" fill="hold"/>
                                        <p:tgtEl>
                                          <p:spTgt spid="5017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42" dur="2000" fill="hold"/>
                                        <p:tgtEl>
                                          <p:spTgt spid="5017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44" dur="2000" fill="hold"/>
                                        <p:tgtEl>
                                          <p:spTgt spid="5017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46" dur="2000" fill="hold"/>
                                        <p:tgtEl>
                                          <p:spTgt spid="5017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48" dur="2000" fill="hold"/>
                                        <p:tgtEl>
                                          <p:spTgt spid="5017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50" dur="2000" fill="hold"/>
                                        <p:tgtEl>
                                          <p:spTgt spid="5017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52" dur="2000" fill="hold"/>
                                        <p:tgtEl>
                                          <p:spTgt spid="5017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54" dur="2000" fill="hold"/>
                                        <p:tgtEl>
                                          <p:spTgt spid="5017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56" dur="2000" fill="hold"/>
                                        <p:tgtEl>
                                          <p:spTgt spid="5017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58" dur="2000" fill="hold"/>
                                        <p:tgtEl>
                                          <p:spTgt spid="5017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60" dur="2000" fill="hold"/>
                                        <p:tgtEl>
                                          <p:spTgt spid="5017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62" dur="2000" fill="hold"/>
                                        <p:tgtEl>
                                          <p:spTgt spid="5017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64" dur="2000" fill="hold"/>
                                        <p:tgtEl>
                                          <p:spTgt spid="5017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50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50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71" grpId="0" animBg="1"/>
      <p:bldP spid="501772" grpId="0" animBg="1"/>
      <p:bldP spid="501773" grpId="0"/>
      <p:bldP spid="501774" grpId="0"/>
      <p:bldP spid="501775" grpId="0" animBg="1"/>
      <p:bldP spid="501778" grpId="0" animBg="1"/>
      <p:bldP spid="501787" grpId="0" animBg="1"/>
      <p:bldP spid="501784" grpId="0" animBg="1"/>
      <p:bldP spid="501788" grpId="0" animBg="1"/>
      <p:bldP spid="501788" grpId="1" animBg="1"/>
      <p:bldP spid="501789" grpId="0" animBg="1"/>
      <p:bldP spid="501789" grpId="1" animBg="1"/>
      <p:bldP spid="501790" grpId="0" animBg="1"/>
      <p:bldP spid="501790" grpId="1" animBg="1"/>
      <p:bldP spid="501792" grpId="0" animBg="1"/>
      <p:bldP spid="50179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>
          <a:xfrm>
            <a:off x="492125" y="268288"/>
            <a:ext cx="7772400" cy="11049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H" sz="3200" dirty="0">
                <a:solidFill>
                  <a:srgbClr val="FF6600"/>
                </a:solidFill>
                <a:latin typeface="Consolas"/>
                <a:cs typeface="Consolas"/>
              </a:rPr>
              <a:t>Basic </a:t>
            </a:r>
            <a:r>
              <a:rPr lang="fr-CH" sz="3200" dirty="0" err="1">
                <a:solidFill>
                  <a:srgbClr val="FF6600"/>
                </a:solidFill>
                <a:latin typeface="Consolas"/>
                <a:cs typeface="Consolas"/>
              </a:rPr>
              <a:t>operations</a:t>
            </a:r>
            <a:r>
              <a:rPr lang="fr-CH" sz="3200" dirty="0">
                <a:solidFill>
                  <a:srgbClr val="FF6600"/>
                </a:solidFill>
                <a:latin typeface="Consolas"/>
                <a:cs typeface="Consolas"/>
              </a:rPr>
              <a:t> on </a:t>
            </a:r>
            <a:r>
              <a:rPr lang="fr-CH" sz="3200" dirty="0" err="1">
                <a:solidFill>
                  <a:srgbClr val="FF6600"/>
                </a:solidFill>
                <a:latin typeface="Consolas"/>
                <a:cs typeface="Consolas"/>
              </a:rPr>
              <a:t>phasors</a:t>
            </a:r>
            <a:endParaRPr lang="en-US" sz="3200" dirty="0">
              <a:solidFill>
                <a:srgbClr val="FF6600"/>
              </a:solidFill>
              <a:latin typeface="Consolas"/>
              <a:ea typeface="+mn-ea"/>
              <a:cs typeface="Consolas"/>
            </a:endParaRP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CH" dirty="0" err="1">
                <a:solidFill>
                  <a:srgbClr val="1F497D"/>
                </a:solidFill>
                <a:latin typeface="+mj-lt"/>
              </a:rPr>
              <a:t>Substraction</a:t>
            </a:r>
            <a:endParaRPr lang="en-US" dirty="0">
              <a:solidFill>
                <a:srgbClr val="1F497D"/>
              </a:solidFill>
              <a:latin typeface="+mj-lt"/>
            </a:endParaRPr>
          </a:p>
        </p:txBody>
      </p:sp>
      <p:sp>
        <p:nvSpPr>
          <p:cNvPr id="502788" name="Line 4"/>
          <p:cNvSpPr>
            <a:spLocks noChangeShapeType="1"/>
          </p:cNvSpPr>
          <p:nvPr/>
        </p:nvSpPr>
        <p:spPr bwMode="auto">
          <a:xfrm>
            <a:off x="1868488" y="4616450"/>
            <a:ext cx="4435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502789" name="Line 5"/>
          <p:cNvSpPr>
            <a:spLocks noChangeShapeType="1"/>
          </p:cNvSpPr>
          <p:nvPr/>
        </p:nvSpPr>
        <p:spPr bwMode="auto">
          <a:xfrm flipV="1">
            <a:off x="2100263" y="2871788"/>
            <a:ext cx="0" cy="3500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502790" name="Text Box 6"/>
          <p:cNvSpPr txBox="1">
            <a:spLocks noChangeArrowheads="1"/>
          </p:cNvSpPr>
          <p:nvPr/>
        </p:nvSpPr>
        <p:spPr bwMode="auto">
          <a:xfrm>
            <a:off x="6362700" y="4403725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 sz="1800"/>
              <a:t>Re</a:t>
            </a:r>
            <a:endParaRPr lang="en-US" sz="1800"/>
          </a:p>
        </p:txBody>
      </p:sp>
      <p:sp>
        <p:nvSpPr>
          <p:cNvPr id="502791" name="Text Box 7"/>
          <p:cNvSpPr txBox="1">
            <a:spLocks noChangeArrowheads="1"/>
          </p:cNvSpPr>
          <p:nvPr/>
        </p:nvSpPr>
        <p:spPr bwMode="auto">
          <a:xfrm rot="10800000" flipV="1">
            <a:off x="1649413" y="2578100"/>
            <a:ext cx="596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 sz="1800"/>
              <a:t>Im</a:t>
            </a:r>
            <a:endParaRPr lang="en-US" sz="1800"/>
          </a:p>
        </p:txBody>
      </p:sp>
      <p:sp>
        <p:nvSpPr>
          <p:cNvPr id="502792" name="Line 8"/>
          <p:cNvSpPr>
            <a:spLocks noChangeShapeType="1"/>
          </p:cNvSpPr>
          <p:nvPr/>
        </p:nvSpPr>
        <p:spPr bwMode="auto">
          <a:xfrm flipV="1">
            <a:off x="2114550" y="3500438"/>
            <a:ext cx="1870075" cy="109220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502793" name="Arc 9"/>
          <p:cNvSpPr>
            <a:spLocks/>
          </p:cNvSpPr>
          <p:nvPr/>
        </p:nvSpPr>
        <p:spPr bwMode="auto">
          <a:xfrm>
            <a:off x="2509838" y="4383088"/>
            <a:ext cx="123825" cy="24606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H"/>
          </a:p>
        </p:txBody>
      </p:sp>
      <p:graphicFrame>
        <p:nvGraphicFramePr>
          <p:cNvPr id="502794" name="Object 10"/>
          <p:cNvGraphicFramePr>
            <a:graphicFrameLocks noChangeAspect="1"/>
          </p:cNvGraphicFramePr>
          <p:nvPr/>
        </p:nvGraphicFramePr>
        <p:xfrm>
          <a:off x="2646363" y="4297363"/>
          <a:ext cx="285750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053" name="Equation" r:id="rId4" imgW="152202" imgH="177569" progId="Equation.3">
                  <p:embed/>
                </p:oleObj>
              </mc:Choice>
              <mc:Fallback>
                <p:oleObj name="Equation" r:id="rId4" imgW="152202" imgH="1775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6363" y="4297363"/>
                        <a:ext cx="285750" cy="33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795" name="Object 11"/>
          <p:cNvGraphicFramePr>
            <a:graphicFrameLocks noChangeAspect="1"/>
          </p:cNvGraphicFramePr>
          <p:nvPr/>
        </p:nvGraphicFramePr>
        <p:xfrm>
          <a:off x="4098925" y="3554413"/>
          <a:ext cx="40957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054" name="Equation" r:id="rId6" imgW="177646" imgH="190335" progId="Equation.3">
                  <p:embed/>
                </p:oleObj>
              </mc:Choice>
              <mc:Fallback>
                <p:oleObj name="Equation" r:id="rId6" imgW="177646" imgH="1903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8925" y="3554413"/>
                        <a:ext cx="409575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796" name="Object 12"/>
          <p:cNvGraphicFramePr>
            <a:graphicFrameLocks noChangeAspect="1"/>
          </p:cNvGraphicFramePr>
          <p:nvPr/>
        </p:nvGraphicFramePr>
        <p:xfrm>
          <a:off x="2622550" y="2516188"/>
          <a:ext cx="43815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055" name="Equation" r:id="rId8" imgW="190417" imgH="190417" progId="Equation.3">
                  <p:embed/>
                </p:oleObj>
              </mc:Choice>
              <mc:Fallback>
                <p:oleObj name="Equation" r:id="rId8" imgW="190417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2550" y="2516188"/>
                        <a:ext cx="438150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797" name="Object 13"/>
          <p:cNvGraphicFramePr>
            <a:graphicFrameLocks noChangeAspect="1"/>
          </p:cNvGraphicFramePr>
          <p:nvPr/>
        </p:nvGraphicFramePr>
        <p:xfrm>
          <a:off x="2308225" y="4089400"/>
          <a:ext cx="333375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056" name="Equation" r:id="rId10" imgW="177492" imgH="177492" progId="Equation.3">
                  <p:embed/>
                </p:oleObj>
              </mc:Choice>
              <mc:Fallback>
                <p:oleObj name="Equation" r:id="rId10" imgW="177492" imgH="17749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8225" y="4089400"/>
                        <a:ext cx="333375" cy="33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2798" name="Arc 14"/>
          <p:cNvSpPr>
            <a:spLocks/>
          </p:cNvSpPr>
          <p:nvPr/>
        </p:nvSpPr>
        <p:spPr bwMode="auto">
          <a:xfrm>
            <a:off x="2193925" y="4298950"/>
            <a:ext cx="192088" cy="2730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502799" name="Line 15"/>
          <p:cNvSpPr>
            <a:spLocks noChangeShapeType="1"/>
          </p:cNvSpPr>
          <p:nvPr/>
        </p:nvSpPr>
        <p:spPr bwMode="auto">
          <a:xfrm flipV="1">
            <a:off x="2098675" y="3008313"/>
            <a:ext cx="600075" cy="1597025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graphicFrame>
        <p:nvGraphicFramePr>
          <p:cNvPr id="502803" name="Object 19"/>
          <p:cNvGraphicFramePr>
            <a:graphicFrameLocks noChangeAspect="1"/>
          </p:cNvGraphicFramePr>
          <p:nvPr/>
        </p:nvGraphicFramePr>
        <p:xfrm>
          <a:off x="3473450" y="4956175"/>
          <a:ext cx="146367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057" name="Equation" r:id="rId12" imgW="634725" imgH="190417" progId="Equation.3">
                  <p:embed/>
                </p:oleObj>
              </mc:Choice>
              <mc:Fallback>
                <p:oleObj name="Equation" r:id="rId12" imgW="634725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3450" y="4956175"/>
                        <a:ext cx="1463675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804" name="Object 20"/>
          <p:cNvGraphicFramePr>
            <a:graphicFrameLocks noChangeAspect="1"/>
          </p:cNvGraphicFramePr>
          <p:nvPr/>
        </p:nvGraphicFramePr>
        <p:xfrm>
          <a:off x="2995613" y="4575175"/>
          <a:ext cx="403225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058" name="Equation" r:id="rId14" imgW="126725" imgH="126725" progId="Equation.3">
                  <p:embed/>
                </p:oleObj>
              </mc:Choice>
              <mc:Fallback>
                <p:oleObj name="Equation" r:id="rId14" imgW="126725" imgH="1267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5613" y="4575175"/>
                        <a:ext cx="403225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806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808306"/>
              </p:ext>
            </p:extLst>
          </p:nvPr>
        </p:nvGraphicFramePr>
        <p:xfrm>
          <a:off x="4572000" y="1948070"/>
          <a:ext cx="37290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059" name="Equation" r:id="rId16" imgW="1777229" imgH="266584" progId="Equation.3">
                  <p:embed/>
                </p:oleObj>
              </mc:Choice>
              <mc:Fallback>
                <p:oleObj name="Equation" r:id="rId16" imgW="1777229" imgH="2665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948070"/>
                        <a:ext cx="3729038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807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6002142"/>
              </p:ext>
            </p:extLst>
          </p:nvPr>
        </p:nvGraphicFramePr>
        <p:xfrm>
          <a:off x="4527343" y="2641600"/>
          <a:ext cx="327025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060" name="Equation" r:id="rId18" imgW="1536700" imgH="342900" progId="Equation.3">
                  <p:embed/>
                </p:oleObj>
              </mc:Choice>
              <mc:Fallback>
                <p:oleObj name="Equation" r:id="rId18" imgW="15367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7343" y="2641600"/>
                        <a:ext cx="3270250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2808" name="Line 24"/>
          <p:cNvSpPr>
            <a:spLocks noChangeShapeType="1"/>
          </p:cNvSpPr>
          <p:nvPr/>
        </p:nvSpPr>
        <p:spPr bwMode="auto">
          <a:xfrm flipV="1">
            <a:off x="1509713" y="4602163"/>
            <a:ext cx="600075" cy="1597025"/>
          </a:xfrm>
          <a:prstGeom prst="line">
            <a:avLst/>
          </a:prstGeom>
          <a:noFill/>
          <a:ln w="12700">
            <a:solidFill>
              <a:srgbClr val="FF3300"/>
            </a:solidFill>
            <a:prstDash val="dash"/>
            <a:round/>
            <a:headEnd type="triangle" w="lg" len="lg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graphicFrame>
        <p:nvGraphicFramePr>
          <p:cNvPr id="502809" name="Object 25"/>
          <p:cNvGraphicFramePr>
            <a:graphicFrameLocks noChangeAspect="1"/>
          </p:cNvGraphicFramePr>
          <p:nvPr/>
        </p:nvGraphicFramePr>
        <p:xfrm>
          <a:off x="1112838" y="5299075"/>
          <a:ext cx="5842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061" name="Equation" r:id="rId20" imgW="253890" imgH="190417" progId="Equation.DSMT4">
                  <p:embed/>
                </p:oleObj>
              </mc:Choice>
              <mc:Fallback>
                <p:oleObj name="Equation" r:id="rId20" imgW="253890" imgH="19041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2838" y="5299075"/>
                        <a:ext cx="584200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2810" name="Line 26"/>
          <p:cNvSpPr>
            <a:spLocks noChangeShapeType="1"/>
          </p:cNvSpPr>
          <p:nvPr/>
        </p:nvSpPr>
        <p:spPr bwMode="auto">
          <a:xfrm flipV="1">
            <a:off x="1525588" y="5108575"/>
            <a:ext cx="1870075" cy="1092200"/>
          </a:xfrm>
          <a:prstGeom prst="line">
            <a:avLst/>
          </a:prstGeom>
          <a:noFill/>
          <a:ln w="12700">
            <a:solidFill>
              <a:srgbClr val="FF3300"/>
            </a:solidFill>
            <a:prstDash val="dash"/>
            <a:round/>
            <a:headEnd type="none" w="sm" len="sm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502811" name="Line 27"/>
          <p:cNvSpPr>
            <a:spLocks noChangeShapeType="1"/>
          </p:cNvSpPr>
          <p:nvPr/>
        </p:nvSpPr>
        <p:spPr bwMode="auto">
          <a:xfrm flipV="1">
            <a:off x="3362325" y="3535363"/>
            <a:ext cx="600075" cy="1597025"/>
          </a:xfrm>
          <a:prstGeom prst="line">
            <a:avLst/>
          </a:prstGeom>
          <a:noFill/>
          <a:ln w="12700">
            <a:solidFill>
              <a:srgbClr val="FF3300"/>
            </a:solidFill>
            <a:prstDash val="dash"/>
            <a:round/>
            <a:headEnd type="none" w="lg" len="lg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502812" name="Line 28"/>
          <p:cNvSpPr>
            <a:spLocks noChangeShapeType="1"/>
          </p:cNvSpPr>
          <p:nvPr/>
        </p:nvSpPr>
        <p:spPr bwMode="auto">
          <a:xfrm>
            <a:off x="2116138" y="4605338"/>
            <a:ext cx="1241425" cy="517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502814" name="Arc 30"/>
          <p:cNvSpPr>
            <a:spLocks/>
          </p:cNvSpPr>
          <p:nvPr/>
        </p:nvSpPr>
        <p:spPr bwMode="auto">
          <a:xfrm rot="3081643">
            <a:off x="2823369" y="4637882"/>
            <a:ext cx="192087" cy="2603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687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02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02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02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02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02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02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0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02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36" dur="2000" fill="hold"/>
                                        <p:tgtEl>
                                          <p:spTgt spid="5027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38" dur="2000" fill="hold"/>
                                        <p:tgtEl>
                                          <p:spTgt spid="5027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40" dur="2000" fill="hold"/>
                                        <p:tgtEl>
                                          <p:spTgt spid="5027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42" dur="2000" fill="hold"/>
                                        <p:tgtEl>
                                          <p:spTgt spid="5027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44" dur="2000" fill="hold"/>
                                        <p:tgtEl>
                                          <p:spTgt spid="5027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46" dur="2000" fill="hold"/>
                                        <p:tgtEl>
                                          <p:spTgt spid="5027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48" dur="2000" fill="hold"/>
                                        <p:tgtEl>
                                          <p:spTgt spid="5027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50" dur="2000" fill="hold"/>
                                        <p:tgtEl>
                                          <p:spTgt spid="5027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52" dur="2000" fill="hold"/>
                                        <p:tgtEl>
                                          <p:spTgt spid="5027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54" dur="2000" fill="hold"/>
                                        <p:tgtEl>
                                          <p:spTgt spid="5027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56" dur="2000" fill="hold"/>
                                        <p:tgtEl>
                                          <p:spTgt spid="5027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58" dur="2000" fill="hold"/>
                                        <p:tgtEl>
                                          <p:spTgt spid="5027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60" dur="2000" fill="hold"/>
                                        <p:tgtEl>
                                          <p:spTgt spid="5028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62" dur="2000" fill="hold"/>
                                        <p:tgtEl>
                                          <p:spTgt spid="5028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64" dur="2000" fill="hold"/>
                                        <p:tgtEl>
                                          <p:spTgt spid="5028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66" dur="2000" fill="hold"/>
                                        <p:tgtEl>
                                          <p:spTgt spid="5028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68" dur="2000" fill="hold"/>
                                        <p:tgtEl>
                                          <p:spTgt spid="5028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70" dur="2000" fill="hold"/>
                                        <p:tgtEl>
                                          <p:spTgt spid="5028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72" dur="2000" fill="hold"/>
                                        <p:tgtEl>
                                          <p:spTgt spid="5028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74" dur="2000" fill="hold"/>
                                        <p:tgtEl>
                                          <p:spTgt spid="5028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502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50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788" grpId="0" animBg="1"/>
      <p:bldP spid="502789" grpId="0" animBg="1"/>
      <p:bldP spid="502790" grpId="0"/>
      <p:bldP spid="502791" grpId="0"/>
      <p:bldP spid="502792" grpId="0" animBg="1"/>
      <p:bldP spid="502793" grpId="0" animBg="1"/>
      <p:bldP spid="502798" grpId="0" animBg="1"/>
      <p:bldP spid="502799" grpId="0" animBg="1"/>
      <p:bldP spid="502808" grpId="0" animBg="1"/>
      <p:bldP spid="502808" grpId="1" animBg="1"/>
      <p:bldP spid="502810" grpId="0" animBg="1"/>
      <p:bldP spid="502810" grpId="1" animBg="1"/>
      <p:bldP spid="502811" grpId="0" animBg="1"/>
      <p:bldP spid="502811" grpId="1" animBg="1"/>
      <p:bldP spid="502812" grpId="0" animBg="1"/>
      <p:bldP spid="502812" grpId="1" animBg="1"/>
      <p:bldP spid="502814" grpId="0" animBg="1"/>
      <p:bldP spid="50281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492125" y="268288"/>
            <a:ext cx="7772400" cy="1104900"/>
          </a:xfrm>
          <a:noFill/>
        </p:spPr>
        <p:txBody>
          <a:bodyPr>
            <a:normAutofit/>
          </a:bodyPr>
          <a:lstStyle/>
          <a:p>
            <a:pPr>
              <a:defRPr/>
            </a:pPr>
            <a:r>
              <a:rPr lang="fr-CH" sz="3200" dirty="0">
                <a:solidFill>
                  <a:srgbClr val="FF6600"/>
                </a:solidFill>
                <a:latin typeface="Consolas"/>
                <a:cs typeface="Consolas"/>
              </a:rPr>
              <a:t>Basic </a:t>
            </a:r>
            <a:r>
              <a:rPr lang="fr-CH" sz="3200" dirty="0" err="1">
                <a:solidFill>
                  <a:srgbClr val="FF6600"/>
                </a:solidFill>
                <a:latin typeface="Consolas"/>
                <a:cs typeface="Consolas"/>
              </a:rPr>
              <a:t>operations</a:t>
            </a:r>
            <a:r>
              <a:rPr lang="fr-CH" sz="3200" dirty="0">
                <a:solidFill>
                  <a:srgbClr val="FF6600"/>
                </a:solidFill>
                <a:latin typeface="Consolas"/>
                <a:cs typeface="Consolas"/>
              </a:rPr>
              <a:t> on </a:t>
            </a:r>
            <a:r>
              <a:rPr lang="fr-CH" sz="3200" dirty="0" err="1">
                <a:solidFill>
                  <a:srgbClr val="FF6600"/>
                </a:solidFill>
                <a:latin typeface="Consolas"/>
                <a:cs typeface="Consolas"/>
              </a:rPr>
              <a:t>phasors</a:t>
            </a:r>
            <a:endParaRPr lang="en-US" sz="3200" dirty="0">
              <a:solidFill>
                <a:srgbClr val="FF6600"/>
              </a:solidFill>
              <a:latin typeface="Consolas"/>
              <a:ea typeface="+mn-ea"/>
              <a:cs typeface="Consolas"/>
            </a:endParaRP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1701800"/>
            <a:ext cx="7727950" cy="4114800"/>
          </a:xfrm>
          <a:noFill/>
        </p:spPr>
        <p:txBody>
          <a:bodyPr/>
          <a:lstStyle/>
          <a:p>
            <a:pPr eaLnBrk="1" hangingPunct="1"/>
            <a:r>
              <a:rPr lang="fr-CH" dirty="0">
                <a:solidFill>
                  <a:srgbClr val="1F497D"/>
                </a:solidFill>
                <a:latin typeface="+mj-lt"/>
              </a:rPr>
              <a:t>Multiplication</a:t>
            </a:r>
            <a:endParaRPr lang="en-US" dirty="0">
              <a:solidFill>
                <a:srgbClr val="1F497D"/>
              </a:solidFill>
              <a:latin typeface="+mj-lt"/>
            </a:endParaRPr>
          </a:p>
        </p:txBody>
      </p:sp>
      <p:graphicFrame>
        <p:nvGraphicFramePr>
          <p:cNvPr id="58373" name="Object 26"/>
          <p:cNvGraphicFramePr>
            <a:graphicFrameLocks noChangeAspect="1"/>
          </p:cNvGraphicFramePr>
          <p:nvPr/>
        </p:nvGraphicFramePr>
        <p:xfrm>
          <a:off x="1876425" y="2735263"/>
          <a:ext cx="1563688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965" name="Equation" r:id="rId4" imgW="508000" imgH="228600" progId="Equation.3">
                  <p:embed/>
                </p:oleObj>
              </mc:Choice>
              <mc:Fallback>
                <p:oleObj name="Equation" r:id="rId4" imgW="508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6425" y="2735263"/>
                        <a:ext cx="1563688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4" name="Object 27"/>
          <p:cNvGraphicFramePr>
            <a:graphicFrameLocks noChangeAspect="1"/>
          </p:cNvGraphicFramePr>
          <p:nvPr/>
        </p:nvGraphicFramePr>
        <p:xfrm>
          <a:off x="4202113" y="2735263"/>
          <a:ext cx="1366837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966" name="Equation" r:id="rId6" imgW="444307" imgH="228501" progId="Equation.3">
                  <p:embed/>
                </p:oleObj>
              </mc:Choice>
              <mc:Fallback>
                <p:oleObj name="Equation" r:id="rId6" imgW="444307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2113" y="2735263"/>
                        <a:ext cx="1366837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5" name="Object 28"/>
          <p:cNvGraphicFramePr>
            <a:graphicFrameLocks noChangeAspect="1"/>
          </p:cNvGraphicFramePr>
          <p:nvPr/>
        </p:nvGraphicFramePr>
        <p:xfrm>
          <a:off x="1676400" y="3851275"/>
          <a:ext cx="433705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967" name="Equation" r:id="rId8" imgW="1409700" imgH="228600" progId="Equation.3">
                  <p:embed/>
                </p:oleObj>
              </mc:Choice>
              <mc:Fallback>
                <p:oleObj name="Equation" r:id="rId8" imgW="1409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851275"/>
                        <a:ext cx="4337050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6" name="Object 29"/>
          <p:cNvGraphicFramePr>
            <a:graphicFrameLocks noChangeAspect="1"/>
          </p:cNvGraphicFramePr>
          <p:nvPr/>
        </p:nvGraphicFramePr>
        <p:xfrm>
          <a:off x="2384425" y="5392738"/>
          <a:ext cx="1250950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968" name="Equation" r:id="rId10" imgW="406224" imgH="139639" progId="Equation.3">
                  <p:embed/>
                </p:oleObj>
              </mc:Choice>
              <mc:Fallback>
                <p:oleObj name="Equation" r:id="rId10" imgW="406224" imgH="13963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4425" y="5392738"/>
                        <a:ext cx="1250950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7" name="Text Box 30"/>
          <p:cNvSpPr txBox="1">
            <a:spLocks noChangeArrowheads="1"/>
          </p:cNvSpPr>
          <p:nvPr/>
        </p:nvSpPr>
        <p:spPr bwMode="auto">
          <a:xfrm>
            <a:off x="1384300" y="5376863"/>
            <a:ext cx="7393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0" eaLnBrk="1" hangingPunct="1"/>
            <a:r>
              <a:rPr lang="fr-CH" dirty="0" err="1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with</a:t>
            </a:r>
            <a:endParaRPr lang="en-US" dirty="0">
              <a:solidFill>
                <a:srgbClr val="1F497D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8378" name="Text Box 31"/>
          <p:cNvSpPr txBox="1">
            <a:spLocks noChangeArrowheads="1"/>
          </p:cNvSpPr>
          <p:nvPr/>
        </p:nvSpPr>
        <p:spPr bwMode="auto">
          <a:xfrm>
            <a:off x="3887764" y="5361285"/>
            <a:ext cx="6286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 dirty="0">
                <a:solidFill>
                  <a:schemeClr val="tx2"/>
                </a:solidFill>
              </a:rPr>
              <a:t>and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58379" name="Object 32"/>
          <p:cNvGraphicFramePr>
            <a:graphicFrameLocks noChangeAspect="1"/>
          </p:cNvGraphicFramePr>
          <p:nvPr/>
        </p:nvGraphicFramePr>
        <p:xfrm>
          <a:off x="4741863" y="5324475"/>
          <a:ext cx="14446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969" name="Equation" r:id="rId12" imgW="469696" imgH="165028" progId="Equation.DSMT4">
                  <p:embed/>
                </p:oleObj>
              </mc:Choice>
              <mc:Fallback>
                <p:oleObj name="Equation" r:id="rId12" imgW="469696" imgH="16502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1863" y="5324475"/>
                        <a:ext cx="1444625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217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492125" y="268288"/>
            <a:ext cx="7772400" cy="11049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H" sz="3200" dirty="0">
                <a:solidFill>
                  <a:srgbClr val="FF6600"/>
                </a:solidFill>
                <a:latin typeface="Consolas"/>
                <a:cs typeface="Consolas"/>
              </a:rPr>
              <a:t>Basic </a:t>
            </a:r>
            <a:r>
              <a:rPr lang="fr-CH" sz="3200" dirty="0" err="1">
                <a:solidFill>
                  <a:srgbClr val="FF6600"/>
                </a:solidFill>
                <a:latin typeface="Consolas"/>
                <a:cs typeface="Consolas"/>
              </a:rPr>
              <a:t>operations</a:t>
            </a:r>
            <a:r>
              <a:rPr lang="fr-CH" sz="3200" dirty="0">
                <a:solidFill>
                  <a:srgbClr val="FF6600"/>
                </a:solidFill>
                <a:latin typeface="Consolas"/>
                <a:cs typeface="Consolas"/>
              </a:rPr>
              <a:t> on </a:t>
            </a:r>
            <a:r>
              <a:rPr lang="fr-CH" sz="3200" dirty="0" err="1">
                <a:solidFill>
                  <a:srgbClr val="FF6600"/>
                </a:solidFill>
                <a:latin typeface="Consolas"/>
                <a:cs typeface="Consolas"/>
              </a:rPr>
              <a:t>phasors</a:t>
            </a:r>
            <a:endParaRPr lang="en-US" sz="3200" dirty="0">
              <a:solidFill>
                <a:srgbClr val="FF6600"/>
              </a:solidFill>
              <a:latin typeface="Consolas"/>
              <a:ea typeface="+mn-ea"/>
              <a:cs typeface="Consolas"/>
            </a:endParaRP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775" y="1701800"/>
            <a:ext cx="7727950" cy="4114800"/>
          </a:xfrm>
          <a:noFill/>
        </p:spPr>
        <p:txBody>
          <a:bodyPr/>
          <a:lstStyle/>
          <a:p>
            <a:pPr eaLnBrk="1" hangingPunct="1"/>
            <a:r>
              <a:rPr lang="fr-CH" dirty="0">
                <a:solidFill>
                  <a:srgbClr val="1F497D"/>
                </a:solidFill>
                <a:latin typeface="+mj-lt"/>
              </a:rPr>
              <a:t>Quotient</a:t>
            </a:r>
            <a:endParaRPr lang="en-US" dirty="0">
              <a:solidFill>
                <a:srgbClr val="1F497D"/>
              </a:solidFill>
              <a:latin typeface="+mj-lt"/>
            </a:endParaRPr>
          </a:p>
        </p:txBody>
      </p:sp>
      <p:graphicFrame>
        <p:nvGraphicFramePr>
          <p:cNvPr id="60421" name="Object 4"/>
          <p:cNvGraphicFramePr>
            <a:graphicFrameLocks noChangeAspect="1"/>
          </p:cNvGraphicFramePr>
          <p:nvPr/>
        </p:nvGraphicFramePr>
        <p:xfrm>
          <a:off x="1876425" y="2735263"/>
          <a:ext cx="1563688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013" name="Equation" r:id="rId4" imgW="508000" imgH="228600" progId="Equation.3">
                  <p:embed/>
                </p:oleObj>
              </mc:Choice>
              <mc:Fallback>
                <p:oleObj name="Equation" r:id="rId4" imgW="508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6425" y="2735263"/>
                        <a:ext cx="1563688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2" name="Object 5"/>
          <p:cNvGraphicFramePr>
            <a:graphicFrameLocks noChangeAspect="1"/>
          </p:cNvGraphicFramePr>
          <p:nvPr/>
        </p:nvGraphicFramePr>
        <p:xfrm>
          <a:off x="4202113" y="2735263"/>
          <a:ext cx="1366837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014" name="Equation" r:id="rId6" imgW="444307" imgH="228501" progId="Equation.3">
                  <p:embed/>
                </p:oleObj>
              </mc:Choice>
              <mc:Fallback>
                <p:oleObj name="Equation" r:id="rId6" imgW="444307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2113" y="2735263"/>
                        <a:ext cx="1366837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3" name="Object 6"/>
          <p:cNvGraphicFramePr>
            <a:graphicFrameLocks noChangeAspect="1"/>
          </p:cNvGraphicFramePr>
          <p:nvPr/>
        </p:nvGraphicFramePr>
        <p:xfrm>
          <a:off x="1798638" y="3698875"/>
          <a:ext cx="3438525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015" name="Equation" r:id="rId8" imgW="1117600" imgH="381000" progId="Equation.3">
                  <p:embed/>
                </p:oleObj>
              </mc:Choice>
              <mc:Fallback>
                <p:oleObj name="Equation" r:id="rId8" imgW="11176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8638" y="3698875"/>
                        <a:ext cx="3438525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4" name="Object 7"/>
          <p:cNvGraphicFramePr>
            <a:graphicFrameLocks noChangeAspect="1"/>
          </p:cNvGraphicFramePr>
          <p:nvPr/>
        </p:nvGraphicFramePr>
        <p:xfrm>
          <a:off x="2443163" y="5118100"/>
          <a:ext cx="1133475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016" name="Equation" r:id="rId10" imgW="368140" imgH="317362" progId="Equation.3">
                  <p:embed/>
                </p:oleObj>
              </mc:Choice>
              <mc:Fallback>
                <p:oleObj name="Equation" r:id="rId10" imgW="368140" imgH="31736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3163" y="5118100"/>
                        <a:ext cx="1133475" cy="979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5" name="Text Box 8"/>
          <p:cNvSpPr txBox="1">
            <a:spLocks noChangeArrowheads="1"/>
          </p:cNvSpPr>
          <p:nvPr/>
        </p:nvSpPr>
        <p:spPr bwMode="auto">
          <a:xfrm>
            <a:off x="1384300" y="5376863"/>
            <a:ext cx="7393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 dirty="0" err="1">
                <a:solidFill>
                  <a:srgbClr val="1F497D"/>
                </a:solidFill>
                <a:latin typeface="+mj-lt"/>
              </a:rPr>
              <a:t>with</a:t>
            </a:r>
            <a:endParaRPr lang="en-US" dirty="0">
              <a:solidFill>
                <a:srgbClr val="1F497D"/>
              </a:solidFill>
              <a:latin typeface="+mj-lt"/>
            </a:endParaRPr>
          </a:p>
        </p:txBody>
      </p:sp>
      <p:sp>
        <p:nvSpPr>
          <p:cNvPr id="60426" name="Text Box 9"/>
          <p:cNvSpPr txBox="1">
            <a:spLocks noChangeArrowheads="1"/>
          </p:cNvSpPr>
          <p:nvPr/>
        </p:nvSpPr>
        <p:spPr bwMode="auto">
          <a:xfrm>
            <a:off x="3943302" y="5349528"/>
            <a:ext cx="6286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 dirty="0">
                <a:solidFill>
                  <a:schemeClr val="tx2"/>
                </a:solidFill>
              </a:rPr>
              <a:t>and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60427" name="Object 10"/>
          <p:cNvGraphicFramePr>
            <a:graphicFrameLocks noChangeAspect="1"/>
          </p:cNvGraphicFramePr>
          <p:nvPr/>
        </p:nvGraphicFramePr>
        <p:xfrm>
          <a:off x="4741863" y="5324475"/>
          <a:ext cx="14446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017" name="Equation" r:id="rId12" imgW="469696" imgH="165028" progId="Equation.DSMT4">
                  <p:embed/>
                </p:oleObj>
              </mc:Choice>
              <mc:Fallback>
                <p:oleObj name="Equation" r:id="rId12" imgW="469696" imgH="16502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1863" y="5324475"/>
                        <a:ext cx="1444625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665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xfrm>
            <a:off x="130175" y="229118"/>
            <a:ext cx="8883650" cy="11049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Derivation</a:t>
            </a:r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 of a </a:t>
            </a: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sinusoidal</a:t>
            </a:r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 </a:t>
            </a: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quantity</a:t>
            </a:r>
            <a:endParaRPr lang="en-US" sz="3200" dirty="0">
              <a:solidFill>
                <a:srgbClr val="FF6600"/>
              </a:solidFill>
              <a:latin typeface="Consolas"/>
              <a:ea typeface="+mn-ea"/>
              <a:cs typeface="Consolas"/>
            </a:endParaRPr>
          </a:p>
        </p:txBody>
      </p:sp>
      <p:graphicFrame>
        <p:nvGraphicFramePr>
          <p:cNvPr id="6246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53233"/>
              </p:ext>
            </p:extLst>
          </p:nvPr>
        </p:nvGraphicFramePr>
        <p:xfrm>
          <a:off x="650875" y="1693863"/>
          <a:ext cx="3560763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095" name="Equation" r:id="rId4" imgW="1219200" imgH="228600" progId="Equation.3">
                  <p:embed/>
                </p:oleObj>
              </mc:Choice>
              <mc:Fallback>
                <p:oleObj name="Equation" r:id="rId4" imgW="1219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75" y="1693863"/>
                        <a:ext cx="3560763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9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0809020"/>
              </p:ext>
            </p:extLst>
          </p:nvPr>
        </p:nvGraphicFramePr>
        <p:xfrm>
          <a:off x="747713" y="3084513"/>
          <a:ext cx="15240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096" name="Equation" r:id="rId6" imgW="495085" imgH="228501" progId="Equation.3">
                  <p:embed/>
                </p:oleObj>
              </mc:Choice>
              <mc:Fallback>
                <p:oleObj name="Equation" r:id="rId6" imgW="495085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713" y="3084513"/>
                        <a:ext cx="1524000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1333777"/>
              </p:ext>
            </p:extLst>
          </p:nvPr>
        </p:nvGraphicFramePr>
        <p:xfrm>
          <a:off x="738188" y="2368550"/>
          <a:ext cx="2030412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097" name="Equation" r:id="rId8" imgW="660400" imgH="228600" progId="Equation.3">
                  <p:embed/>
                </p:oleObj>
              </mc:Choice>
              <mc:Fallback>
                <p:oleObj name="Equation" r:id="rId8" imgW="660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188" y="2368550"/>
                        <a:ext cx="2030412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1" name="Text Box 16"/>
          <p:cNvSpPr txBox="1">
            <a:spLocks noChangeArrowheads="1"/>
          </p:cNvSpPr>
          <p:nvPr/>
        </p:nvSpPr>
        <p:spPr bwMode="auto">
          <a:xfrm>
            <a:off x="4641850" y="1829892"/>
            <a:ext cx="25670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 dirty="0" err="1">
                <a:solidFill>
                  <a:srgbClr val="1F497D"/>
                </a:solidFill>
                <a:latin typeface="+mj-lt"/>
              </a:rPr>
              <a:t>Sinusoidal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quantity</a:t>
            </a:r>
            <a:endParaRPr lang="en-US" dirty="0">
              <a:solidFill>
                <a:srgbClr val="1F497D"/>
              </a:solidFill>
              <a:latin typeface="+mj-lt"/>
            </a:endParaRPr>
          </a:p>
        </p:txBody>
      </p:sp>
      <p:sp>
        <p:nvSpPr>
          <p:cNvPr id="62472" name="Text Box 17"/>
          <p:cNvSpPr txBox="1">
            <a:spLocks noChangeArrowheads="1"/>
          </p:cNvSpPr>
          <p:nvPr/>
        </p:nvSpPr>
        <p:spPr bwMode="auto">
          <a:xfrm>
            <a:off x="4641850" y="2486025"/>
            <a:ext cx="38322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 dirty="0" err="1">
                <a:solidFill>
                  <a:srgbClr val="1F497D"/>
                </a:solidFill>
                <a:latin typeface="+mj-lt"/>
              </a:rPr>
              <a:t>Complex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instantaneous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value</a:t>
            </a:r>
            <a:endParaRPr lang="en-US" dirty="0">
              <a:solidFill>
                <a:srgbClr val="1F497D"/>
              </a:solidFill>
              <a:latin typeface="+mj-lt"/>
            </a:endParaRPr>
          </a:p>
        </p:txBody>
      </p:sp>
      <p:sp>
        <p:nvSpPr>
          <p:cNvPr id="62473" name="Text Box 18"/>
          <p:cNvSpPr txBox="1">
            <a:spLocks noChangeArrowheads="1"/>
          </p:cNvSpPr>
          <p:nvPr/>
        </p:nvSpPr>
        <p:spPr bwMode="auto">
          <a:xfrm>
            <a:off x="4641850" y="3212731"/>
            <a:ext cx="10422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 dirty="0" err="1">
                <a:solidFill>
                  <a:srgbClr val="1F497D"/>
                </a:solidFill>
                <a:latin typeface="+mj-lt"/>
              </a:rPr>
              <a:t>Phasor</a:t>
            </a:r>
            <a:endParaRPr lang="en-US" dirty="0">
              <a:solidFill>
                <a:srgbClr val="1F497D"/>
              </a:solidFill>
              <a:latin typeface="+mj-lt"/>
            </a:endParaRPr>
          </a:p>
        </p:txBody>
      </p:sp>
      <p:graphicFrame>
        <p:nvGraphicFramePr>
          <p:cNvPr id="50689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1555011"/>
              </p:ext>
            </p:extLst>
          </p:nvPr>
        </p:nvGraphicFramePr>
        <p:xfrm>
          <a:off x="534988" y="4511675"/>
          <a:ext cx="4294187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098" name="Equation" r:id="rId10" imgW="1396394" imgH="317362" progId="Equation.3">
                  <p:embed/>
                </p:oleObj>
              </mc:Choice>
              <mc:Fallback>
                <p:oleObj name="Equation" r:id="rId10" imgW="1396394" imgH="31736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4511675"/>
                        <a:ext cx="4294187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6900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2178311"/>
              </p:ext>
            </p:extLst>
          </p:nvPr>
        </p:nvGraphicFramePr>
        <p:xfrm>
          <a:off x="6186488" y="4764088"/>
          <a:ext cx="1444625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099" name="Equation" r:id="rId12" imgW="469696" imgH="177723" progId="Equation.3">
                  <p:embed/>
                </p:oleObj>
              </mc:Choice>
              <mc:Fallback>
                <p:oleObj name="Equation" r:id="rId12" imgW="469696" imgH="17772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6488" y="4764088"/>
                        <a:ext cx="1444625" cy="54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6901" name="AutoShape 21"/>
          <p:cNvSpPr>
            <a:spLocks noChangeArrowheads="1"/>
          </p:cNvSpPr>
          <p:nvPr/>
        </p:nvSpPr>
        <p:spPr bwMode="auto">
          <a:xfrm>
            <a:off x="5062538" y="4905375"/>
            <a:ext cx="806450" cy="246063"/>
          </a:xfrm>
          <a:prstGeom prst="leftRightArrow">
            <a:avLst>
              <a:gd name="adj1" fmla="val 50000"/>
              <a:gd name="adj2" fmla="val 65548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CH">
              <a:solidFill>
                <a:srgbClr val="1F497D"/>
              </a:solidFill>
              <a:latin typeface="+mj-lt"/>
            </a:endParaRPr>
          </a:p>
        </p:txBody>
      </p:sp>
      <p:sp>
        <p:nvSpPr>
          <p:cNvPr id="506902" name="Text Box 22"/>
          <p:cNvSpPr txBox="1">
            <a:spLocks noChangeArrowheads="1"/>
          </p:cNvSpPr>
          <p:nvPr/>
        </p:nvSpPr>
        <p:spPr bwMode="auto">
          <a:xfrm>
            <a:off x="706438" y="4024313"/>
            <a:ext cx="43082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 dirty="0" err="1">
                <a:solidFill>
                  <a:srgbClr val="1F497D"/>
                </a:solidFill>
                <a:latin typeface="+mj-lt"/>
              </a:rPr>
              <a:t>Derivation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with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respect to time:</a:t>
            </a:r>
            <a:endParaRPr lang="en-US" dirty="0">
              <a:solidFill>
                <a:srgbClr val="1F497D"/>
              </a:solidFill>
              <a:latin typeface="+mj-lt"/>
            </a:endParaRPr>
          </a:p>
        </p:txBody>
      </p:sp>
      <p:sp>
        <p:nvSpPr>
          <p:cNvPr id="506903" name="Text Box 23"/>
          <p:cNvSpPr txBox="1">
            <a:spLocks noChangeArrowheads="1"/>
          </p:cNvSpPr>
          <p:nvPr/>
        </p:nvSpPr>
        <p:spPr bwMode="auto">
          <a:xfrm>
            <a:off x="650875" y="5611813"/>
            <a:ext cx="47282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 dirty="0">
                <a:solidFill>
                  <a:srgbClr val="1F497D"/>
                </a:solidFill>
                <a:latin typeface="+mj-lt"/>
              </a:rPr>
              <a:t>Equivalent to a multiplication by j</a:t>
            </a:r>
            <a:r>
              <a:rPr lang="el-GR" dirty="0">
                <a:solidFill>
                  <a:srgbClr val="1F497D"/>
                </a:solidFill>
                <a:latin typeface="+mj-lt"/>
              </a:rPr>
              <a:t>ω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</a:t>
            </a:r>
            <a:r>
              <a:rPr lang="el-GR" dirty="0">
                <a:solidFill>
                  <a:srgbClr val="1F497D"/>
                </a:solidFill>
                <a:latin typeface="+mj-lt"/>
              </a:rPr>
              <a:t>!</a:t>
            </a:r>
            <a:endParaRPr lang="en-US" dirty="0">
              <a:solidFill>
                <a:srgbClr val="1F497D"/>
              </a:solidFill>
              <a:latin typeface="+mj-lt"/>
            </a:endParaRPr>
          </a:p>
        </p:txBody>
      </p:sp>
      <p:graphicFrame>
        <p:nvGraphicFramePr>
          <p:cNvPr id="506904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5222853"/>
              </p:ext>
            </p:extLst>
          </p:nvPr>
        </p:nvGraphicFramePr>
        <p:xfrm>
          <a:off x="4914900" y="3786188"/>
          <a:ext cx="1133475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100" name="Equation" r:id="rId14" imgW="368140" imgH="317362" progId="Equation.DSMT4">
                  <p:embed/>
                </p:oleObj>
              </mc:Choice>
              <mc:Fallback>
                <p:oleObj name="Equation" r:id="rId14" imgW="368140" imgH="31736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4900" y="3786188"/>
                        <a:ext cx="1133475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826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06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06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06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06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06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06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6901" grpId="0" animBg="1"/>
      <p:bldP spid="506902" grpId="0"/>
      <p:bldP spid="50690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>
          <a:xfrm>
            <a:off x="176213" y="254000"/>
            <a:ext cx="8883650" cy="11049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H" sz="3200" dirty="0" err="1">
                <a:solidFill>
                  <a:srgbClr val="FF6600"/>
                </a:solidFill>
                <a:latin typeface="Consolas"/>
                <a:cs typeface="Consolas"/>
              </a:rPr>
              <a:t>Derivation</a:t>
            </a:r>
            <a:r>
              <a:rPr lang="fr-CH" sz="3200" dirty="0">
                <a:solidFill>
                  <a:srgbClr val="FF6600"/>
                </a:solidFill>
                <a:latin typeface="Consolas"/>
                <a:cs typeface="Consolas"/>
              </a:rPr>
              <a:t> of a </a:t>
            </a:r>
            <a:r>
              <a:rPr lang="fr-CH" sz="3200" dirty="0" err="1">
                <a:solidFill>
                  <a:srgbClr val="FF6600"/>
                </a:solidFill>
                <a:latin typeface="Consolas"/>
                <a:cs typeface="Consolas"/>
              </a:rPr>
              <a:t>sinusoidal</a:t>
            </a:r>
            <a:r>
              <a:rPr lang="fr-CH" sz="3200" dirty="0">
                <a:solidFill>
                  <a:srgbClr val="FF6600"/>
                </a:solidFill>
                <a:latin typeface="Consolas"/>
                <a:cs typeface="Consolas"/>
              </a:rPr>
              <a:t> </a:t>
            </a:r>
            <a:r>
              <a:rPr lang="fr-CH" sz="3200" dirty="0" err="1">
                <a:solidFill>
                  <a:srgbClr val="FF6600"/>
                </a:solidFill>
                <a:latin typeface="Consolas"/>
                <a:cs typeface="Consolas"/>
              </a:rPr>
              <a:t>quantity</a:t>
            </a:r>
            <a:endParaRPr lang="en-US" sz="3200" dirty="0">
              <a:solidFill>
                <a:srgbClr val="FF6600"/>
              </a:solidFill>
              <a:latin typeface="Consolas"/>
              <a:ea typeface="+mn-ea"/>
              <a:cs typeface="Consolas"/>
            </a:endParaRPr>
          </a:p>
        </p:txBody>
      </p:sp>
      <p:graphicFrame>
        <p:nvGraphicFramePr>
          <p:cNvPr id="64516" name="Object 9"/>
          <p:cNvGraphicFramePr>
            <a:graphicFrameLocks noChangeAspect="1"/>
          </p:cNvGraphicFramePr>
          <p:nvPr/>
        </p:nvGraphicFramePr>
        <p:xfrm>
          <a:off x="412750" y="1644650"/>
          <a:ext cx="4294188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075" name="Equation" r:id="rId4" imgW="1396394" imgH="317362" progId="Equation.3">
                  <p:embed/>
                </p:oleObj>
              </mc:Choice>
              <mc:Fallback>
                <p:oleObj name="Equation" r:id="rId4" imgW="1396394" imgH="31736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" y="1644650"/>
                        <a:ext cx="4294188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7" name="Object 10"/>
          <p:cNvGraphicFramePr>
            <a:graphicFrameLocks noChangeAspect="1"/>
          </p:cNvGraphicFramePr>
          <p:nvPr/>
        </p:nvGraphicFramePr>
        <p:xfrm>
          <a:off x="6064250" y="1897063"/>
          <a:ext cx="1444625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076" name="Equation" r:id="rId6" imgW="469696" imgH="177723" progId="Equation.3">
                  <p:embed/>
                </p:oleObj>
              </mc:Choice>
              <mc:Fallback>
                <p:oleObj name="Equation" r:id="rId6" imgW="469696" imgH="17772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250" y="1897063"/>
                        <a:ext cx="1444625" cy="54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8" name="AutoShape 11"/>
          <p:cNvSpPr>
            <a:spLocks noChangeArrowheads="1"/>
          </p:cNvSpPr>
          <p:nvPr/>
        </p:nvSpPr>
        <p:spPr bwMode="auto">
          <a:xfrm>
            <a:off x="4940300" y="2038350"/>
            <a:ext cx="806450" cy="246063"/>
          </a:xfrm>
          <a:prstGeom prst="leftRightArrow">
            <a:avLst>
              <a:gd name="adj1" fmla="val 50000"/>
              <a:gd name="adj2" fmla="val 65548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CH"/>
          </a:p>
        </p:txBody>
      </p:sp>
      <p:sp>
        <p:nvSpPr>
          <p:cNvPr id="64519" name="Text Box 13"/>
          <p:cNvSpPr txBox="1">
            <a:spLocks noChangeArrowheads="1"/>
          </p:cNvSpPr>
          <p:nvPr/>
        </p:nvSpPr>
        <p:spPr bwMode="auto">
          <a:xfrm>
            <a:off x="487363" y="2724150"/>
            <a:ext cx="21500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 dirty="0" err="1">
                <a:solidFill>
                  <a:srgbClr val="1F497D"/>
                </a:solidFill>
                <a:latin typeface="+mj-lt"/>
              </a:rPr>
              <a:t>Generalization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dirty="0">
                <a:solidFill>
                  <a:srgbClr val="1F497D"/>
                </a:solidFill>
              </a:rPr>
              <a:t>:</a:t>
            </a:r>
            <a:endParaRPr lang="en-US" dirty="0">
              <a:solidFill>
                <a:srgbClr val="1F497D"/>
              </a:solidFill>
            </a:endParaRPr>
          </a:p>
        </p:txBody>
      </p:sp>
      <p:graphicFrame>
        <p:nvGraphicFramePr>
          <p:cNvPr id="64520" name="Object 15"/>
          <p:cNvGraphicFramePr>
            <a:graphicFrameLocks noChangeAspect="1"/>
          </p:cNvGraphicFramePr>
          <p:nvPr/>
        </p:nvGraphicFramePr>
        <p:xfrm>
          <a:off x="522288" y="3255963"/>
          <a:ext cx="2771775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077" name="Equation" r:id="rId8" imgW="901309" imgH="380835" progId="Equation.3">
                  <p:embed/>
                </p:oleObj>
              </mc:Choice>
              <mc:Fallback>
                <p:oleObj name="Equation" r:id="rId8" imgW="901309" imgH="380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88" y="3255963"/>
                        <a:ext cx="2771775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21" name="Object 16"/>
          <p:cNvGraphicFramePr>
            <a:graphicFrameLocks noChangeAspect="1"/>
          </p:cNvGraphicFramePr>
          <p:nvPr/>
        </p:nvGraphicFramePr>
        <p:xfrm>
          <a:off x="5057775" y="3516313"/>
          <a:ext cx="1912938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078" name="Equation" r:id="rId10" imgW="622030" imgH="228501" progId="Equation.DSMT4">
                  <p:embed/>
                </p:oleObj>
              </mc:Choice>
              <mc:Fallback>
                <p:oleObj name="Equation" r:id="rId10" imgW="622030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7775" y="3516313"/>
                        <a:ext cx="1912938" cy="70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2" name="AutoShape 17"/>
          <p:cNvSpPr>
            <a:spLocks noChangeArrowheads="1"/>
          </p:cNvSpPr>
          <p:nvPr/>
        </p:nvSpPr>
        <p:spPr bwMode="auto">
          <a:xfrm>
            <a:off x="3811588" y="3787775"/>
            <a:ext cx="806450" cy="246063"/>
          </a:xfrm>
          <a:prstGeom prst="leftRightArrow">
            <a:avLst>
              <a:gd name="adj1" fmla="val 50000"/>
              <a:gd name="adj2" fmla="val 65548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376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>
          <a:xfrm>
            <a:off x="130175" y="254001"/>
            <a:ext cx="8883650" cy="11049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Integration</a:t>
            </a:r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 of a </a:t>
            </a: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sinusoidal</a:t>
            </a:r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 </a:t>
            </a: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quantity</a:t>
            </a:r>
            <a:endParaRPr lang="en-US" sz="3200" dirty="0">
              <a:solidFill>
                <a:srgbClr val="FF6600"/>
              </a:solidFill>
              <a:latin typeface="Consolas"/>
              <a:ea typeface="+mn-ea"/>
              <a:cs typeface="Consolas"/>
            </a:endParaRPr>
          </a:p>
        </p:txBody>
      </p:sp>
      <p:graphicFrame>
        <p:nvGraphicFramePr>
          <p:cNvPr id="6656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8939158"/>
              </p:ext>
            </p:extLst>
          </p:nvPr>
        </p:nvGraphicFramePr>
        <p:xfrm>
          <a:off x="644525" y="2438400"/>
          <a:ext cx="6557963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89" name="Equation" r:id="rId4" imgW="2133600" imgH="342900" progId="Equation.3">
                  <p:embed/>
                </p:oleObj>
              </mc:Choice>
              <mc:Fallback>
                <p:oleObj name="Equation" r:id="rId4" imgW="21336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" y="2438400"/>
                        <a:ext cx="6557963" cy="105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893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2906341"/>
              </p:ext>
            </p:extLst>
          </p:nvPr>
        </p:nvGraphicFramePr>
        <p:xfrm>
          <a:off x="1844675" y="3552825"/>
          <a:ext cx="1524000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90" name="Equation" r:id="rId6" imgW="495085" imgH="342751" progId="Equation.3">
                  <p:embed/>
                </p:oleObj>
              </mc:Choice>
              <mc:Fallback>
                <p:oleObj name="Equation" r:id="rId6" imgW="495085" imgH="34275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4675" y="3552825"/>
                        <a:ext cx="1524000" cy="1055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8939" name="AutoShape 11"/>
          <p:cNvSpPr>
            <a:spLocks noChangeArrowheads="1"/>
          </p:cNvSpPr>
          <p:nvPr/>
        </p:nvSpPr>
        <p:spPr bwMode="auto">
          <a:xfrm>
            <a:off x="777875" y="3883025"/>
            <a:ext cx="806450" cy="246063"/>
          </a:xfrm>
          <a:prstGeom prst="leftRightArrow">
            <a:avLst>
              <a:gd name="adj1" fmla="val 50000"/>
              <a:gd name="adj2" fmla="val 65548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CH">
              <a:solidFill>
                <a:srgbClr val="1F497D"/>
              </a:solidFill>
              <a:latin typeface="+mj-lt"/>
            </a:endParaRPr>
          </a:p>
        </p:txBody>
      </p:sp>
      <p:sp>
        <p:nvSpPr>
          <p:cNvPr id="66567" name="Text Box 12"/>
          <p:cNvSpPr txBox="1">
            <a:spLocks noChangeArrowheads="1"/>
          </p:cNvSpPr>
          <p:nvPr/>
        </p:nvSpPr>
        <p:spPr bwMode="auto">
          <a:xfrm>
            <a:off x="503238" y="1690688"/>
            <a:ext cx="42322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 dirty="0" err="1">
                <a:solidFill>
                  <a:srgbClr val="1F497D"/>
                </a:solidFill>
                <a:latin typeface="+mj-lt"/>
              </a:rPr>
              <a:t>Integration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with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respect to time:</a:t>
            </a:r>
            <a:endParaRPr lang="en-US" dirty="0">
              <a:solidFill>
                <a:srgbClr val="1F497D"/>
              </a:solidFill>
              <a:latin typeface="+mj-lt"/>
            </a:endParaRPr>
          </a:p>
        </p:txBody>
      </p:sp>
      <p:sp>
        <p:nvSpPr>
          <p:cNvPr id="508941" name="Text Box 13"/>
          <p:cNvSpPr txBox="1">
            <a:spLocks noChangeArrowheads="1"/>
          </p:cNvSpPr>
          <p:nvPr/>
        </p:nvSpPr>
        <p:spPr bwMode="auto">
          <a:xfrm>
            <a:off x="514350" y="4792663"/>
            <a:ext cx="39626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 dirty="0">
                <a:solidFill>
                  <a:srgbClr val="1F497D"/>
                </a:solidFill>
                <a:latin typeface="+mj-lt"/>
              </a:rPr>
              <a:t>Equivalent to a division by j</a:t>
            </a:r>
            <a:r>
              <a:rPr lang="el-GR" dirty="0">
                <a:solidFill>
                  <a:srgbClr val="1F497D"/>
                </a:solidFill>
                <a:latin typeface="+mj-lt"/>
              </a:rPr>
              <a:t>ω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</a:t>
            </a:r>
            <a:r>
              <a:rPr lang="el-GR" dirty="0">
                <a:solidFill>
                  <a:srgbClr val="1F497D"/>
                </a:solidFill>
                <a:latin typeface="+mj-lt"/>
              </a:rPr>
              <a:t>!</a:t>
            </a:r>
            <a:endParaRPr lang="en-US" dirty="0">
              <a:solidFill>
                <a:srgbClr val="1F497D"/>
              </a:solidFill>
              <a:latin typeface="+mj-lt"/>
            </a:endParaRPr>
          </a:p>
        </p:txBody>
      </p:sp>
      <p:graphicFrame>
        <p:nvGraphicFramePr>
          <p:cNvPr id="66569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453628"/>
              </p:ext>
            </p:extLst>
          </p:nvPr>
        </p:nvGraphicFramePr>
        <p:xfrm>
          <a:off x="4876800" y="1628383"/>
          <a:ext cx="1720850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91" name="Equation" r:id="rId8" imgW="558558" imgH="177723" progId="Equation.DSMT4">
                  <p:embed/>
                </p:oleObj>
              </mc:Choice>
              <mc:Fallback>
                <p:oleObj name="Equation" r:id="rId8" imgW="558558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628383"/>
                        <a:ext cx="1720850" cy="54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630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08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08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08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939" grpId="0" animBg="1"/>
      <p:bldP spid="50894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>
          <a:xfrm>
            <a:off x="130175" y="304800"/>
            <a:ext cx="8883650" cy="11049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Derivation</a:t>
            </a:r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 and </a:t>
            </a: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integration</a:t>
            </a:r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 of a </a:t>
            </a: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sinusoidal</a:t>
            </a:r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 </a:t>
            </a: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quantity</a:t>
            </a:r>
            <a:endParaRPr lang="en-US" sz="3200" dirty="0">
              <a:solidFill>
                <a:srgbClr val="FF6600"/>
              </a:solidFill>
              <a:latin typeface="Consolas"/>
              <a:ea typeface="+mn-ea"/>
              <a:cs typeface="Consolas"/>
            </a:endParaRPr>
          </a:p>
        </p:txBody>
      </p:sp>
      <p:sp>
        <p:nvSpPr>
          <p:cNvPr id="509961" name="Rectangle 9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r-CH" dirty="0">
                <a:solidFill>
                  <a:srgbClr val="1F497D"/>
                </a:solidFill>
                <a:latin typeface="+mj-lt"/>
              </a:rPr>
              <a:t>The use of a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complex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representation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of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sinusoidal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quantities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makes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it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possible to replace the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derivation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and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integration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operations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by multiplication or division by j</a:t>
            </a:r>
            <a:r>
              <a:rPr lang="el-GR" dirty="0">
                <a:solidFill>
                  <a:srgbClr val="1F497D"/>
                </a:solidFill>
                <a:latin typeface="+mj-lt"/>
              </a:rPr>
              <a:t>ω.</a:t>
            </a:r>
            <a:endParaRPr lang="fr-CH" dirty="0">
              <a:solidFill>
                <a:srgbClr val="1F497D"/>
              </a:solidFill>
              <a:latin typeface="+mj-lt"/>
            </a:endParaRPr>
          </a:p>
          <a:p>
            <a:endParaRPr lang="fr-CH" dirty="0">
              <a:solidFill>
                <a:srgbClr val="1F497D"/>
              </a:solidFill>
              <a:latin typeface="+mj-lt"/>
            </a:endParaRPr>
          </a:p>
          <a:p>
            <a:r>
              <a:rPr lang="fr-CH" dirty="0" err="1">
                <a:solidFill>
                  <a:srgbClr val="1F497D"/>
                </a:solidFill>
                <a:latin typeface="+mj-lt"/>
              </a:rPr>
              <a:t>Thus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an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integro-differential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equation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is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transformed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into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an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algebraic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equation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!</a:t>
            </a:r>
            <a:endParaRPr lang="en-US" dirty="0">
              <a:solidFill>
                <a:srgbClr val="1F497D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2038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09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996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Geometric</a:t>
            </a:r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 </a:t>
            </a: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interpretation</a:t>
            </a:r>
            <a:endParaRPr lang="en-US" sz="3200" dirty="0">
              <a:solidFill>
                <a:srgbClr val="FF6600"/>
              </a:solidFill>
              <a:latin typeface="Consolas"/>
              <a:ea typeface="+mn-ea"/>
              <a:cs typeface="Consolas"/>
            </a:endParaRPr>
          </a:p>
        </p:txBody>
      </p:sp>
      <p:sp>
        <p:nvSpPr>
          <p:cNvPr id="70660" name="Line 4"/>
          <p:cNvSpPr>
            <a:spLocks noChangeShapeType="1"/>
          </p:cNvSpPr>
          <p:nvPr/>
        </p:nvSpPr>
        <p:spPr bwMode="auto">
          <a:xfrm>
            <a:off x="1947863" y="3976688"/>
            <a:ext cx="6346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 flipV="1">
            <a:off x="5073650" y="1644650"/>
            <a:ext cx="0" cy="4675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8394700" y="3776663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 sz="1800"/>
              <a:t>Re</a:t>
            </a:r>
            <a:endParaRPr lang="en-US" sz="1800"/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 rot="10800000" flipV="1">
            <a:off x="5183188" y="1541463"/>
            <a:ext cx="596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 sz="1800"/>
              <a:t>Im</a:t>
            </a:r>
            <a:endParaRPr lang="en-US" sz="1800"/>
          </a:p>
        </p:txBody>
      </p:sp>
      <p:sp>
        <p:nvSpPr>
          <p:cNvPr id="70664" name="Line 8"/>
          <p:cNvSpPr>
            <a:spLocks noChangeShapeType="1"/>
          </p:cNvSpPr>
          <p:nvPr/>
        </p:nvSpPr>
        <p:spPr bwMode="auto">
          <a:xfrm flipV="1">
            <a:off x="5087938" y="3105150"/>
            <a:ext cx="1487487" cy="846138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70665" name="Arc 9"/>
          <p:cNvSpPr>
            <a:spLocks/>
          </p:cNvSpPr>
          <p:nvPr/>
        </p:nvSpPr>
        <p:spPr bwMode="auto">
          <a:xfrm>
            <a:off x="5537200" y="3687763"/>
            <a:ext cx="123825" cy="24606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lg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H"/>
          </a:p>
        </p:txBody>
      </p:sp>
      <p:graphicFrame>
        <p:nvGraphicFramePr>
          <p:cNvPr id="70666" name="Object 11"/>
          <p:cNvGraphicFramePr>
            <a:graphicFrameLocks noChangeAspect="1"/>
          </p:cNvGraphicFramePr>
          <p:nvPr/>
        </p:nvGraphicFramePr>
        <p:xfrm>
          <a:off x="6650038" y="2817813"/>
          <a:ext cx="350837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253" name="Equation" r:id="rId4" imgW="152202" imgH="177569" progId="Equation.3">
                  <p:embed/>
                </p:oleObj>
              </mc:Choice>
              <mc:Fallback>
                <p:oleObj name="Equation" r:id="rId4" imgW="152202" imgH="1775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0038" y="2817813"/>
                        <a:ext cx="350837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7" name="Object 17"/>
          <p:cNvGraphicFramePr>
            <a:graphicFrameLocks noChangeAspect="1"/>
          </p:cNvGraphicFramePr>
          <p:nvPr/>
        </p:nvGraphicFramePr>
        <p:xfrm>
          <a:off x="5727700" y="3629025"/>
          <a:ext cx="23653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254" name="Equation" r:id="rId6" imgW="101512" imgH="152268" progId="Equation.3">
                  <p:embed/>
                </p:oleObj>
              </mc:Choice>
              <mc:Fallback>
                <p:oleObj name="Equation" r:id="rId6" imgW="101512" imgH="1522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7700" y="3629025"/>
                        <a:ext cx="236538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1000" name="Oval 24"/>
          <p:cNvSpPr>
            <a:spLocks noChangeArrowheads="1"/>
          </p:cNvSpPr>
          <p:nvPr/>
        </p:nvSpPr>
        <p:spPr bwMode="auto">
          <a:xfrm>
            <a:off x="3313113" y="2192338"/>
            <a:ext cx="3494087" cy="3494087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511001" name="Line 25"/>
          <p:cNvSpPr>
            <a:spLocks noChangeShapeType="1"/>
          </p:cNvSpPr>
          <p:nvPr/>
        </p:nvSpPr>
        <p:spPr bwMode="auto">
          <a:xfrm rot="16200000" flipV="1">
            <a:off x="3884613" y="2803525"/>
            <a:ext cx="1487488" cy="846137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511002" name="Arc 26"/>
          <p:cNvSpPr>
            <a:spLocks/>
          </p:cNvSpPr>
          <p:nvPr/>
        </p:nvSpPr>
        <p:spPr bwMode="auto">
          <a:xfrm>
            <a:off x="4881563" y="3644900"/>
            <a:ext cx="436562" cy="13652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lg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H"/>
          </a:p>
        </p:txBody>
      </p:sp>
      <p:graphicFrame>
        <p:nvGraphicFramePr>
          <p:cNvPr id="511003" name="Object 27"/>
          <p:cNvGraphicFramePr>
            <a:graphicFrameLocks noChangeAspect="1"/>
          </p:cNvGraphicFramePr>
          <p:nvPr/>
        </p:nvGraphicFramePr>
        <p:xfrm>
          <a:off x="4905375" y="3276600"/>
          <a:ext cx="482600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255" name="Equation" r:id="rId8" imgW="228501" imgH="152334" progId="Equation.3">
                  <p:embed/>
                </p:oleObj>
              </mc:Choice>
              <mc:Fallback>
                <p:oleObj name="Equation" r:id="rId8" imgW="228501" imgH="15233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375" y="3276600"/>
                        <a:ext cx="482600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1004" name="Object 28"/>
          <p:cNvGraphicFramePr>
            <a:graphicFrameLocks noChangeAspect="1"/>
          </p:cNvGraphicFramePr>
          <p:nvPr/>
        </p:nvGraphicFramePr>
        <p:xfrm>
          <a:off x="3765550" y="1928813"/>
          <a:ext cx="4667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256" name="Equation" r:id="rId10" imgW="202936" imgH="177569" progId="Equation.3">
                  <p:embed/>
                </p:oleObj>
              </mc:Choice>
              <mc:Fallback>
                <p:oleObj name="Equation" r:id="rId10" imgW="202936" imgH="1775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5550" y="1928813"/>
                        <a:ext cx="46672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1005" name="Object 29"/>
          <p:cNvGraphicFramePr>
            <a:graphicFrameLocks noChangeAspect="1"/>
          </p:cNvGraphicFramePr>
          <p:nvPr/>
        </p:nvGraphicFramePr>
        <p:xfrm>
          <a:off x="395288" y="3630613"/>
          <a:ext cx="3605212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257" name="Equation" r:id="rId12" imgW="1358900" imgH="228600" progId="Equation.DSMT4">
                  <p:embed/>
                </p:oleObj>
              </mc:Choice>
              <mc:Fallback>
                <p:oleObj name="Equation" r:id="rId12" imgW="1358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630613"/>
                        <a:ext cx="3605212" cy="6143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881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51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51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51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51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1000" grpId="0" animBg="1"/>
      <p:bldP spid="511001" grpId="0" animBg="1"/>
      <p:bldP spid="51100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371475" y="1625600"/>
            <a:ext cx="7786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title"/>
          </p:nvPr>
        </p:nvSpPr>
        <p:spPr>
          <a:xfrm>
            <a:off x="492125" y="268288"/>
            <a:ext cx="7772400" cy="11049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Phasors</a:t>
            </a:r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 and </a:t>
            </a: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complex</a:t>
            </a:r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 </a:t>
            </a: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numbers</a:t>
            </a:r>
            <a:endParaRPr lang="fr-CH" sz="3200" dirty="0">
              <a:solidFill>
                <a:srgbClr val="FF6600"/>
              </a:solidFill>
              <a:latin typeface="Consolas"/>
              <a:ea typeface="+mn-ea"/>
              <a:cs typeface="Consolas"/>
            </a:endParaRPr>
          </a:p>
        </p:txBody>
      </p:sp>
      <p:sp>
        <p:nvSpPr>
          <p:cNvPr id="17413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z="2800" u="sng" dirty="0" err="1">
                <a:solidFill>
                  <a:srgbClr val="1F497D"/>
                </a:solidFill>
                <a:latin typeface="+mj-lt"/>
              </a:rPr>
              <a:t>Phasor</a:t>
            </a:r>
            <a:r>
              <a:rPr lang="fr-CH" sz="2800" dirty="0">
                <a:solidFill>
                  <a:srgbClr val="1F497D"/>
                </a:solidFill>
                <a:latin typeface="+mj-lt"/>
              </a:rPr>
              <a:t> : simple </a:t>
            </a:r>
            <a:r>
              <a:rPr lang="fr-CH" sz="2800" dirty="0" err="1">
                <a:solidFill>
                  <a:srgbClr val="1F497D"/>
                </a:solidFill>
                <a:latin typeface="+mj-lt"/>
              </a:rPr>
              <a:t>way</a:t>
            </a:r>
            <a:r>
              <a:rPr lang="fr-CH" sz="2800" dirty="0">
                <a:solidFill>
                  <a:srgbClr val="1F497D"/>
                </a:solidFill>
                <a:latin typeface="+mj-lt"/>
              </a:rPr>
              <a:t> to </a:t>
            </a:r>
            <a:r>
              <a:rPr lang="fr-CH" sz="2800" dirty="0" err="1">
                <a:solidFill>
                  <a:srgbClr val="1F497D"/>
                </a:solidFill>
                <a:latin typeface="+mj-lt"/>
              </a:rPr>
              <a:t>represent</a:t>
            </a:r>
            <a:r>
              <a:rPr lang="fr-CH" sz="2800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sz="2800" dirty="0" err="1">
                <a:solidFill>
                  <a:srgbClr val="1F497D"/>
                </a:solidFill>
                <a:latin typeface="+mj-lt"/>
              </a:rPr>
              <a:t>sinusoidal</a:t>
            </a:r>
            <a:r>
              <a:rPr lang="fr-CH" sz="2800" dirty="0">
                <a:solidFill>
                  <a:srgbClr val="1F497D"/>
                </a:solidFill>
                <a:latin typeface="+mj-lt"/>
              </a:rPr>
              <a:t> voltages and </a:t>
            </a:r>
            <a:r>
              <a:rPr lang="fr-CH" sz="2800" dirty="0" err="1">
                <a:solidFill>
                  <a:srgbClr val="1F497D"/>
                </a:solidFill>
                <a:latin typeface="+mj-lt"/>
              </a:rPr>
              <a:t>currents</a:t>
            </a:r>
            <a:r>
              <a:rPr lang="fr-CH" sz="2800" dirty="0">
                <a:solidFill>
                  <a:srgbClr val="1F497D"/>
                </a:solidFill>
                <a:latin typeface="+mj-lt"/>
              </a:rPr>
              <a:t>. This </a:t>
            </a:r>
            <a:r>
              <a:rPr lang="fr-CH" sz="2800" dirty="0" err="1">
                <a:solidFill>
                  <a:srgbClr val="1F497D"/>
                </a:solidFill>
                <a:latin typeface="+mj-lt"/>
              </a:rPr>
              <a:t>method</a:t>
            </a:r>
            <a:r>
              <a:rPr lang="fr-CH" sz="2800" dirty="0">
                <a:solidFill>
                  <a:srgbClr val="1F497D"/>
                </a:solidFill>
                <a:latin typeface="+mj-lt"/>
              </a:rPr>
              <a:t> has been </a:t>
            </a:r>
            <a:r>
              <a:rPr lang="fr-CH" sz="2800" dirty="0" err="1">
                <a:solidFill>
                  <a:srgbClr val="1F497D"/>
                </a:solidFill>
                <a:latin typeface="+mj-lt"/>
              </a:rPr>
              <a:t>proposed</a:t>
            </a:r>
            <a:r>
              <a:rPr lang="fr-CH" sz="2800" dirty="0">
                <a:solidFill>
                  <a:srgbClr val="1F497D"/>
                </a:solidFill>
                <a:latin typeface="+mj-lt"/>
              </a:rPr>
              <a:t> by C.P. Steinmetz and </a:t>
            </a:r>
            <a:r>
              <a:rPr lang="fr-CH" sz="2800" dirty="0" err="1">
                <a:solidFill>
                  <a:srgbClr val="1F497D"/>
                </a:solidFill>
                <a:latin typeface="+mj-lt"/>
              </a:rPr>
              <a:t>is</a:t>
            </a:r>
            <a:r>
              <a:rPr lang="fr-CH" sz="2800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sz="2800" dirty="0" err="1">
                <a:solidFill>
                  <a:srgbClr val="1F497D"/>
                </a:solidFill>
                <a:latin typeface="+mj-lt"/>
              </a:rPr>
              <a:t>based</a:t>
            </a:r>
            <a:r>
              <a:rPr lang="fr-CH" sz="2800" dirty="0">
                <a:solidFill>
                  <a:srgbClr val="1F497D"/>
                </a:solidFill>
                <a:latin typeface="+mj-lt"/>
              </a:rPr>
              <a:t> on </a:t>
            </a:r>
            <a:r>
              <a:rPr lang="fr-CH" sz="2800" dirty="0" err="1">
                <a:solidFill>
                  <a:srgbClr val="1F497D"/>
                </a:solidFill>
                <a:latin typeface="+mj-lt"/>
              </a:rPr>
              <a:t>Euler's</a:t>
            </a:r>
            <a:r>
              <a:rPr lang="fr-CH" sz="2800" dirty="0">
                <a:solidFill>
                  <a:srgbClr val="1F497D"/>
                </a:solidFill>
                <a:latin typeface="+mj-lt"/>
              </a:rPr>
              <a:t> relation.</a:t>
            </a:r>
            <a:endParaRPr lang="en-US" sz="2800" dirty="0">
              <a:solidFill>
                <a:srgbClr val="1F497D"/>
              </a:solidFill>
              <a:latin typeface="+mj-lt"/>
            </a:endParaRPr>
          </a:p>
        </p:txBody>
      </p:sp>
      <p:sp>
        <p:nvSpPr>
          <p:cNvPr id="484357" name="Text Box 5"/>
          <p:cNvSpPr txBox="1">
            <a:spLocks noChangeArrowheads="1"/>
          </p:cNvSpPr>
          <p:nvPr/>
        </p:nvSpPr>
        <p:spPr bwMode="auto">
          <a:xfrm>
            <a:off x="2297113" y="4570680"/>
            <a:ext cx="44735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fr-CH" sz="2000" dirty="0">
                <a:solidFill>
                  <a:srgbClr val="1F497D"/>
                </a:solidFill>
                <a:latin typeface="+mj-lt"/>
              </a:rPr>
              <a:t>Charles Proteus </a:t>
            </a:r>
            <a:r>
              <a:rPr lang="fr-CH" sz="2000" b="1" dirty="0">
                <a:solidFill>
                  <a:srgbClr val="1F497D"/>
                </a:solidFill>
                <a:latin typeface="+mj-lt"/>
              </a:rPr>
              <a:t>Steinmetz</a:t>
            </a:r>
            <a:r>
              <a:rPr lang="fr-CH" sz="2000" dirty="0">
                <a:solidFill>
                  <a:srgbClr val="1F497D"/>
                </a:solidFill>
                <a:latin typeface="+mj-lt"/>
              </a:rPr>
              <a:t> (1865-1923), American </a:t>
            </a:r>
            <a:r>
              <a:rPr lang="fr-CH" sz="2000" dirty="0" err="1">
                <a:solidFill>
                  <a:srgbClr val="1F497D"/>
                </a:solidFill>
                <a:latin typeface="+mj-lt"/>
              </a:rPr>
              <a:t>electrical</a:t>
            </a:r>
            <a:r>
              <a:rPr lang="fr-CH" sz="2000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sz="2000" dirty="0" err="1">
                <a:solidFill>
                  <a:srgbClr val="1F497D"/>
                </a:solidFill>
                <a:latin typeface="+mj-lt"/>
              </a:rPr>
              <a:t>engineer</a:t>
            </a:r>
            <a:r>
              <a:rPr lang="fr-CH" sz="2000" dirty="0">
                <a:solidFill>
                  <a:srgbClr val="1F497D"/>
                </a:solidFill>
                <a:latin typeface="+mj-lt"/>
              </a:rPr>
              <a:t> of </a:t>
            </a:r>
            <a:r>
              <a:rPr lang="fr-CH" sz="2000" dirty="0" err="1">
                <a:solidFill>
                  <a:srgbClr val="1F497D"/>
                </a:solidFill>
                <a:latin typeface="+mj-lt"/>
              </a:rPr>
              <a:t>German</a:t>
            </a:r>
            <a:r>
              <a:rPr lang="fr-CH" sz="2000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sz="2000" dirty="0" err="1">
                <a:solidFill>
                  <a:srgbClr val="1F497D"/>
                </a:solidFill>
                <a:latin typeface="+mj-lt"/>
              </a:rPr>
              <a:t>origin</a:t>
            </a:r>
            <a:r>
              <a:rPr lang="fr-CH" sz="2000" dirty="0">
                <a:solidFill>
                  <a:srgbClr val="1F497D"/>
                </a:solidFill>
                <a:latin typeface="+mj-lt"/>
              </a:rPr>
              <a:t>. He </a:t>
            </a:r>
            <a:r>
              <a:rPr lang="fr-CH" sz="2000" dirty="0" err="1">
                <a:solidFill>
                  <a:srgbClr val="1F497D"/>
                </a:solidFill>
                <a:latin typeface="+mj-lt"/>
              </a:rPr>
              <a:t>developed</a:t>
            </a:r>
            <a:r>
              <a:rPr lang="fr-CH" sz="2000" dirty="0">
                <a:solidFill>
                  <a:srgbClr val="1F497D"/>
                </a:solidFill>
                <a:latin typeface="+mj-lt"/>
              </a:rPr>
              <a:t> the </a:t>
            </a:r>
            <a:r>
              <a:rPr lang="fr-CH" sz="2000" dirty="0" err="1">
                <a:solidFill>
                  <a:srgbClr val="1F497D"/>
                </a:solidFill>
                <a:latin typeface="+mj-lt"/>
              </a:rPr>
              <a:t>symbolic</a:t>
            </a:r>
            <a:r>
              <a:rPr lang="fr-CH" sz="2000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sz="2000" dirty="0" err="1">
                <a:solidFill>
                  <a:srgbClr val="1F497D"/>
                </a:solidFill>
                <a:latin typeface="+mj-lt"/>
              </a:rPr>
              <a:t>method</a:t>
            </a:r>
            <a:r>
              <a:rPr lang="fr-CH" sz="2000" dirty="0">
                <a:solidFill>
                  <a:srgbClr val="1F497D"/>
                </a:solidFill>
                <a:latin typeface="+mj-lt"/>
              </a:rPr>
              <a:t> for AC </a:t>
            </a:r>
            <a:r>
              <a:rPr lang="fr-CH" sz="2000" dirty="0" err="1">
                <a:solidFill>
                  <a:srgbClr val="1F497D"/>
                </a:solidFill>
                <a:latin typeface="+mj-lt"/>
              </a:rPr>
              <a:t>calculations</a:t>
            </a:r>
            <a:r>
              <a:rPr lang="fr-CH" sz="2000" dirty="0">
                <a:solidFill>
                  <a:srgbClr val="1F497D"/>
                </a:solidFill>
                <a:latin typeface="+mj-lt"/>
              </a:rPr>
              <a:t>.</a:t>
            </a:r>
            <a:endParaRPr lang="en-US" dirty="0">
              <a:solidFill>
                <a:srgbClr val="1F497D"/>
              </a:solidFill>
              <a:latin typeface="+mj-lt"/>
            </a:endParaRPr>
          </a:p>
        </p:txBody>
      </p:sp>
      <p:pic>
        <p:nvPicPr>
          <p:cNvPr id="48436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88" y="4546600"/>
            <a:ext cx="947737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412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8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8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435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Geometric</a:t>
            </a:r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 </a:t>
            </a: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interpretation</a:t>
            </a:r>
            <a:endParaRPr lang="en-US" sz="3200" dirty="0">
              <a:solidFill>
                <a:srgbClr val="FF6600"/>
              </a:solidFill>
              <a:latin typeface="Consolas"/>
              <a:ea typeface="+mn-ea"/>
              <a:cs typeface="Consolas"/>
            </a:endParaRPr>
          </a:p>
        </p:txBody>
      </p:sp>
      <p:sp>
        <p:nvSpPr>
          <p:cNvPr id="72708" name="Line 3"/>
          <p:cNvSpPr>
            <a:spLocks noChangeShapeType="1"/>
          </p:cNvSpPr>
          <p:nvPr/>
        </p:nvSpPr>
        <p:spPr bwMode="auto">
          <a:xfrm>
            <a:off x="1947863" y="3976688"/>
            <a:ext cx="6346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72709" name="Line 4"/>
          <p:cNvSpPr>
            <a:spLocks noChangeShapeType="1"/>
          </p:cNvSpPr>
          <p:nvPr/>
        </p:nvSpPr>
        <p:spPr bwMode="auto">
          <a:xfrm flipV="1">
            <a:off x="5073650" y="1644650"/>
            <a:ext cx="0" cy="4675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72710" name="Text Box 5"/>
          <p:cNvSpPr txBox="1">
            <a:spLocks noChangeArrowheads="1"/>
          </p:cNvSpPr>
          <p:nvPr/>
        </p:nvSpPr>
        <p:spPr bwMode="auto">
          <a:xfrm>
            <a:off x="8394700" y="3776663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 sz="1800"/>
              <a:t>Re</a:t>
            </a:r>
            <a:endParaRPr lang="en-US" sz="1800"/>
          </a:p>
        </p:txBody>
      </p:sp>
      <p:sp>
        <p:nvSpPr>
          <p:cNvPr id="72711" name="Text Box 6"/>
          <p:cNvSpPr txBox="1">
            <a:spLocks noChangeArrowheads="1"/>
          </p:cNvSpPr>
          <p:nvPr/>
        </p:nvSpPr>
        <p:spPr bwMode="auto">
          <a:xfrm rot="10800000" flipV="1">
            <a:off x="5183188" y="1541463"/>
            <a:ext cx="596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 sz="1800"/>
              <a:t>Im</a:t>
            </a:r>
            <a:endParaRPr lang="en-US" sz="1800"/>
          </a:p>
        </p:txBody>
      </p:sp>
      <p:sp>
        <p:nvSpPr>
          <p:cNvPr id="72712" name="Line 7"/>
          <p:cNvSpPr>
            <a:spLocks noChangeShapeType="1"/>
          </p:cNvSpPr>
          <p:nvPr/>
        </p:nvSpPr>
        <p:spPr bwMode="auto">
          <a:xfrm flipV="1">
            <a:off x="5087938" y="3105150"/>
            <a:ext cx="1487487" cy="846138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72713" name="Arc 8"/>
          <p:cNvSpPr>
            <a:spLocks/>
          </p:cNvSpPr>
          <p:nvPr/>
        </p:nvSpPr>
        <p:spPr bwMode="auto">
          <a:xfrm>
            <a:off x="5537200" y="3687763"/>
            <a:ext cx="123825" cy="24606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lg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H"/>
          </a:p>
        </p:txBody>
      </p:sp>
      <p:graphicFrame>
        <p:nvGraphicFramePr>
          <p:cNvPr id="72714" name="Object 9"/>
          <p:cNvGraphicFramePr>
            <a:graphicFrameLocks noChangeAspect="1"/>
          </p:cNvGraphicFramePr>
          <p:nvPr/>
        </p:nvGraphicFramePr>
        <p:xfrm>
          <a:off x="6650038" y="2817813"/>
          <a:ext cx="350837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301" name="Equation" r:id="rId4" imgW="152202" imgH="177569" progId="Equation.3">
                  <p:embed/>
                </p:oleObj>
              </mc:Choice>
              <mc:Fallback>
                <p:oleObj name="Equation" r:id="rId4" imgW="152202" imgH="1775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0038" y="2817813"/>
                        <a:ext cx="350837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5" name="Object 10"/>
          <p:cNvGraphicFramePr>
            <a:graphicFrameLocks noChangeAspect="1"/>
          </p:cNvGraphicFramePr>
          <p:nvPr/>
        </p:nvGraphicFramePr>
        <p:xfrm>
          <a:off x="5727700" y="3629025"/>
          <a:ext cx="23653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302" name="Equation" r:id="rId6" imgW="101512" imgH="152268" progId="Equation.3">
                  <p:embed/>
                </p:oleObj>
              </mc:Choice>
              <mc:Fallback>
                <p:oleObj name="Equation" r:id="rId6" imgW="101512" imgH="1522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7700" y="3629025"/>
                        <a:ext cx="236538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11" name="Oval 11"/>
          <p:cNvSpPr>
            <a:spLocks noChangeArrowheads="1"/>
          </p:cNvSpPr>
          <p:nvPr/>
        </p:nvSpPr>
        <p:spPr bwMode="auto">
          <a:xfrm>
            <a:off x="3313113" y="2192338"/>
            <a:ext cx="3494087" cy="3494087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512012" name="Line 12"/>
          <p:cNvSpPr>
            <a:spLocks noChangeShapeType="1"/>
          </p:cNvSpPr>
          <p:nvPr/>
        </p:nvSpPr>
        <p:spPr bwMode="auto">
          <a:xfrm rot="16200000" flipV="1">
            <a:off x="4757738" y="4284663"/>
            <a:ext cx="1487487" cy="846137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 type="triangle" w="lg" len="lg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graphicFrame>
        <p:nvGraphicFramePr>
          <p:cNvPr id="512014" name="Object 14"/>
          <p:cNvGraphicFramePr>
            <a:graphicFrameLocks noChangeAspect="1"/>
          </p:cNvGraphicFramePr>
          <p:nvPr/>
        </p:nvGraphicFramePr>
        <p:xfrm>
          <a:off x="5397500" y="4013200"/>
          <a:ext cx="644525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303" name="Equation" r:id="rId8" imgW="304536" imgH="152268" progId="Equation.3">
                  <p:embed/>
                </p:oleObj>
              </mc:Choice>
              <mc:Fallback>
                <p:oleObj name="Equation" r:id="rId8" imgW="304536" imgH="1522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0" y="4013200"/>
                        <a:ext cx="644525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15" name="Object 15"/>
          <p:cNvGraphicFramePr>
            <a:graphicFrameLocks noChangeAspect="1"/>
          </p:cNvGraphicFramePr>
          <p:nvPr/>
        </p:nvGraphicFramePr>
        <p:xfrm>
          <a:off x="5972175" y="5381625"/>
          <a:ext cx="64135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304" name="Equation" r:id="rId10" imgW="279158" imgH="177646" progId="Equation.3">
                  <p:embed/>
                </p:oleObj>
              </mc:Choice>
              <mc:Fallback>
                <p:oleObj name="Equation" r:id="rId10" imgW="279158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2175" y="5381625"/>
                        <a:ext cx="641350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16" name="Object 16"/>
          <p:cNvGraphicFramePr>
            <a:graphicFrameLocks noChangeAspect="1"/>
          </p:cNvGraphicFramePr>
          <p:nvPr/>
        </p:nvGraphicFramePr>
        <p:xfrm>
          <a:off x="481013" y="3189288"/>
          <a:ext cx="3268662" cy="150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305" name="Equation" r:id="rId12" imgW="1231366" imgH="558558" progId="Equation.DSMT4">
                  <p:embed/>
                </p:oleObj>
              </mc:Choice>
              <mc:Fallback>
                <p:oleObj name="Equation" r:id="rId12" imgW="1231366" imgH="55855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013" y="3189288"/>
                        <a:ext cx="3268662" cy="15001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18" name="Freeform 18"/>
          <p:cNvSpPr>
            <a:spLocks/>
          </p:cNvSpPr>
          <p:nvPr/>
        </p:nvSpPr>
        <p:spPr bwMode="auto">
          <a:xfrm>
            <a:off x="5226050" y="3848100"/>
            <a:ext cx="165100" cy="341313"/>
          </a:xfrm>
          <a:custGeom>
            <a:avLst/>
            <a:gdLst>
              <a:gd name="T0" fmla="*/ 2147483647 w 86"/>
              <a:gd name="T1" fmla="*/ 0 h 207"/>
              <a:gd name="T2" fmla="*/ 2147483647 w 86"/>
              <a:gd name="T3" fmla="*/ 2147483647 h 207"/>
              <a:gd name="T4" fmla="*/ 0 w 86"/>
              <a:gd name="T5" fmla="*/ 2147483647 h 207"/>
              <a:gd name="T6" fmla="*/ 0 60000 65536"/>
              <a:gd name="T7" fmla="*/ 0 60000 65536"/>
              <a:gd name="T8" fmla="*/ 0 60000 65536"/>
              <a:gd name="T9" fmla="*/ 0 w 86"/>
              <a:gd name="T10" fmla="*/ 0 h 207"/>
              <a:gd name="T11" fmla="*/ 86 w 86"/>
              <a:gd name="T12" fmla="*/ 207 h 20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" h="207">
                <a:moveTo>
                  <a:pt x="17" y="0"/>
                </a:moveTo>
                <a:lnTo>
                  <a:pt x="86" y="129"/>
                </a:lnTo>
                <a:lnTo>
                  <a:pt x="0" y="207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9249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512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512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512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512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11" grpId="0" animBg="1"/>
      <p:bldP spid="512012" grpId="0" animBg="1"/>
      <p:bldP spid="5120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>
          <a:xfrm>
            <a:off x="492125" y="268288"/>
            <a:ext cx="8883650" cy="11049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Impedance</a:t>
            </a:r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 and admittance</a:t>
            </a:r>
            <a:endParaRPr lang="en-US" sz="3200" dirty="0">
              <a:solidFill>
                <a:srgbClr val="FF6600"/>
              </a:solidFill>
              <a:latin typeface="Consolas"/>
              <a:ea typeface="+mn-ea"/>
              <a:cs typeface="Consolas"/>
            </a:endParaRPr>
          </a:p>
        </p:txBody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r-CH" dirty="0">
                <a:solidFill>
                  <a:srgbClr val="1F497D"/>
                </a:solidFill>
                <a:latin typeface="+mj-lt"/>
              </a:rPr>
              <a:t>The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complex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impedance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of a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bipole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in a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sinusoidal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circuit :</a:t>
            </a:r>
          </a:p>
        </p:txBody>
      </p:sp>
      <p:graphicFrame>
        <p:nvGraphicFramePr>
          <p:cNvPr id="74757" name="Object 4"/>
          <p:cNvGraphicFramePr>
            <a:graphicFrameLocks noChangeAspect="1"/>
          </p:cNvGraphicFramePr>
          <p:nvPr/>
        </p:nvGraphicFramePr>
        <p:xfrm>
          <a:off x="2954338" y="2946400"/>
          <a:ext cx="1812925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247" name="Equation" r:id="rId4" imgW="558558" imgH="342751" progId="Equation.3">
                  <p:embed/>
                </p:oleObj>
              </mc:Choice>
              <mc:Fallback>
                <p:oleObj name="Equation" r:id="rId4" imgW="558558" imgH="34275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4338" y="2946400"/>
                        <a:ext cx="1812925" cy="11255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029" name="Rectangle 5"/>
          <p:cNvSpPr>
            <a:spLocks noChangeArrowheads="1"/>
          </p:cNvSpPr>
          <p:nvPr/>
        </p:nvSpPr>
        <p:spPr bwMode="auto">
          <a:xfrm>
            <a:off x="533400" y="4038600"/>
            <a:ext cx="77279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Arial" pitchFamily="34" charset="0"/>
              <a:buChar char="•"/>
            </a:pPr>
            <a:r>
              <a:rPr lang="fr-CH" sz="3200" dirty="0">
                <a:solidFill>
                  <a:srgbClr val="1F497D"/>
                </a:solidFill>
                <a:latin typeface="+mj-lt"/>
              </a:rPr>
              <a:t>The </a:t>
            </a:r>
            <a:r>
              <a:rPr lang="fr-CH" sz="3200" dirty="0" err="1">
                <a:solidFill>
                  <a:srgbClr val="1F497D"/>
                </a:solidFill>
                <a:latin typeface="+mj-lt"/>
              </a:rPr>
              <a:t>complex</a:t>
            </a:r>
            <a:r>
              <a:rPr lang="fr-CH" sz="3200" dirty="0">
                <a:solidFill>
                  <a:srgbClr val="1F497D"/>
                </a:solidFill>
                <a:latin typeface="+mj-lt"/>
              </a:rPr>
              <a:t> admittance of a </a:t>
            </a:r>
            <a:r>
              <a:rPr lang="fr-CH" sz="3200" dirty="0" err="1">
                <a:solidFill>
                  <a:srgbClr val="1F497D"/>
                </a:solidFill>
                <a:latin typeface="+mj-lt"/>
              </a:rPr>
              <a:t>bipole</a:t>
            </a:r>
            <a:r>
              <a:rPr lang="fr-CH" sz="3200" dirty="0">
                <a:solidFill>
                  <a:srgbClr val="1F497D"/>
                </a:solidFill>
                <a:latin typeface="+mj-lt"/>
              </a:rPr>
              <a:t> in a </a:t>
            </a:r>
            <a:r>
              <a:rPr lang="fr-CH" sz="3200" dirty="0" err="1">
                <a:solidFill>
                  <a:srgbClr val="1F497D"/>
                </a:solidFill>
                <a:latin typeface="+mj-lt"/>
              </a:rPr>
              <a:t>sinusoidal</a:t>
            </a:r>
            <a:r>
              <a:rPr lang="fr-CH" sz="3200" dirty="0">
                <a:solidFill>
                  <a:srgbClr val="1F497D"/>
                </a:solidFill>
                <a:latin typeface="+mj-lt"/>
              </a:rPr>
              <a:t> circuit :</a:t>
            </a:r>
          </a:p>
        </p:txBody>
      </p:sp>
      <p:graphicFrame>
        <p:nvGraphicFramePr>
          <p:cNvPr id="513030" name="Object 6"/>
          <p:cNvGraphicFramePr>
            <a:graphicFrameLocks noChangeAspect="1"/>
          </p:cNvGraphicFramePr>
          <p:nvPr/>
        </p:nvGraphicFramePr>
        <p:xfrm>
          <a:off x="2779713" y="5140325"/>
          <a:ext cx="2513012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248" name="Equation" r:id="rId6" imgW="774364" imgH="342751" progId="Equation.DSMT4">
                  <p:embed/>
                </p:oleObj>
              </mc:Choice>
              <mc:Fallback>
                <p:oleObj name="Equation" r:id="rId6" imgW="774364" imgH="34275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9713" y="5140325"/>
                        <a:ext cx="2513012" cy="11255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018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1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2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>
          <a:xfrm>
            <a:off x="492125" y="268288"/>
            <a:ext cx="8883650" cy="11049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H" sz="3200" dirty="0" err="1">
                <a:solidFill>
                  <a:srgbClr val="FF6600"/>
                </a:solidFill>
                <a:latin typeface="Consolas"/>
                <a:cs typeface="Consolas"/>
              </a:rPr>
              <a:t>Impedance</a:t>
            </a:r>
            <a:r>
              <a:rPr lang="fr-CH" sz="3200" dirty="0">
                <a:solidFill>
                  <a:srgbClr val="FF6600"/>
                </a:solidFill>
                <a:latin typeface="Consolas"/>
                <a:cs typeface="Consolas"/>
              </a:rPr>
              <a:t> and admittance</a:t>
            </a:r>
            <a:endParaRPr lang="en-US" sz="3200" dirty="0">
              <a:solidFill>
                <a:srgbClr val="FF6600"/>
              </a:solidFill>
              <a:latin typeface="Consolas"/>
              <a:ea typeface="+mn-ea"/>
              <a:cs typeface="Consolas"/>
            </a:endParaRPr>
          </a:p>
        </p:txBody>
      </p:sp>
      <p:graphicFrame>
        <p:nvGraphicFramePr>
          <p:cNvPr id="76804" name="Object 8"/>
          <p:cNvGraphicFramePr>
            <a:graphicFrameLocks noChangeAspect="1"/>
          </p:cNvGraphicFramePr>
          <p:nvPr/>
        </p:nvGraphicFramePr>
        <p:xfrm>
          <a:off x="1279525" y="1716088"/>
          <a:ext cx="1525588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499" name="Equation" r:id="rId4" imgW="495085" imgH="228501" progId="Equation.3">
                  <p:embed/>
                </p:oleObj>
              </mc:Choice>
              <mc:Fallback>
                <p:oleObj name="Equation" r:id="rId4" imgW="495085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9525" y="1716088"/>
                        <a:ext cx="1525588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5" name="Object 9"/>
          <p:cNvGraphicFramePr>
            <a:graphicFrameLocks noChangeAspect="1"/>
          </p:cNvGraphicFramePr>
          <p:nvPr/>
        </p:nvGraphicFramePr>
        <p:xfrm>
          <a:off x="3365500" y="1674813"/>
          <a:ext cx="128905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500" name="Equation" r:id="rId6" imgW="419100" imgH="228600" progId="Equation.3">
                  <p:embed/>
                </p:oleObj>
              </mc:Choice>
              <mc:Fallback>
                <p:oleObj name="Equation" r:id="rId6" imgW="419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0" y="1674813"/>
                        <a:ext cx="1289050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4058" name="Object 10"/>
          <p:cNvGraphicFramePr>
            <a:graphicFrameLocks noChangeAspect="1"/>
          </p:cNvGraphicFramePr>
          <p:nvPr/>
        </p:nvGraphicFramePr>
        <p:xfrm>
          <a:off x="1274763" y="2678113"/>
          <a:ext cx="3360737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501" name="Equation" r:id="rId8" imgW="1091726" imgH="380835" progId="Equation.3">
                  <p:embed/>
                </p:oleObj>
              </mc:Choice>
              <mc:Fallback>
                <p:oleObj name="Equation" r:id="rId8" imgW="1091726" imgH="380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4763" y="2678113"/>
                        <a:ext cx="3360737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4059" name="Object 11"/>
          <p:cNvGraphicFramePr>
            <a:graphicFrameLocks noChangeAspect="1"/>
          </p:cNvGraphicFramePr>
          <p:nvPr/>
        </p:nvGraphicFramePr>
        <p:xfrm>
          <a:off x="1325563" y="4057650"/>
          <a:ext cx="1093787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502" name="Equation" r:id="rId10" imgW="355292" imgH="317225" progId="Equation.3">
                  <p:embed/>
                </p:oleObj>
              </mc:Choice>
              <mc:Fallback>
                <p:oleObj name="Equation" r:id="rId10" imgW="355292" imgH="3172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5563" y="4057650"/>
                        <a:ext cx="1093787" cy="979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4060" name="Object 12"/>
          <p:cNvGraphicFramePr>
            <a:graphicFrameLocks noChangeAspect="1"/>
          </p:cNvGraphicFramePr>
          <p:nvPr/>
        </p:nvGraphicFramePr>
        <p:xfrm>
          <a:off x="2855913" y="4276725"/>
          <a:ext cx="14446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503" name="Equation" r:id="rId12" imgW="469696" imgH="165028" progId="Equation.3">
                  <p:embed/>
                </p:oleObj>
              </mc:Choice>
              <mc:Fallback>
                <p:oleObj name="Equation" r:id="rId12" imgW="469696" imgH="16502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913" y="4276725"/>
                        <a:ext cx="1444625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061" name="Line 13"/>
          <p:cNvSpPr>
            <a:spLocks noChangeShapeType="1"/>
          </p:cNvSpPr>
          <p:nvPr/>
        </p:nvSpPr>
        <p:spPr bwMode="auto">
          <a:xfrm flipH="1">
            <a:off x="4859338" y="2851150"/>
            <a:ext cx="12700" cy="22796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graphicFrame>
        <p:nvGraphicFramePr>
          <p:cNvPr id="514062" name="Object 14"/>
          <p:cNvGraphicFramePr>
            <a:graphicFrameLocks noChangeAspect="1"/>
          </p:cNvGraphicFramePr>
          <p:nvPr/>
        </p:nvGraphicFramePr>
        <p:xfrm>
          <a:off x="5084763" y="2679700"/>
          <a:ext cx="3517900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504" name="Equation" r:id="rId14" imgW="1143000" imgH="381000" progId="Equation.3">
                  <p:embed/>
                </p:oleObj>
              </mc:Choice>
              <mc:Fallback>
                <p:oleObj name="Equation" r:id="rId14" imgW="11430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4763" y="2679700"/>
                        <a:ext cx="3517900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4063" name="Object 15"/>
          <p:cNvGraphicFramePr>
            <a:graphicFrameLocks noChangeAspect="1"/>
          </p:cNvGraphicFramePr>
          <p:nvPr/>
        </p:nvGraphicFramePr>
        <p:xfrm>
          <a:off x="5213350" y="4059238"/>
          <a:ext cx="1093788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505" name="Equation" r:id="rId16" imgW="355292" imgH="317225" progId="Equation.3">
                  <p:embed/>
                </p:oleObj>
              </mc:Choice>
              <mc:Fallback>
                <p:oleObj name="Equation" r:id="rId16" imgW="355292" imgH="3172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3350" y="4059238"/>
                        <a:ext cx="1093788" cy="979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4064" name="Object 16"/>
          <p:cNvGraphicFramePr>
            <a:graphicFrameLocks noChangeAspect="1"/>
          </p:cNvGraphicFramePr>
          <p:nvPr/>
        </p:nvGraphicFramePr>
        <p:xfrm>
          <a:off x="6756400" y="4237038"/>
          <a:ext cx="14446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506" name="Equation" r:id="rId18" imgW="469696" imgH="165028" progId="Equation.DSMT4">
                  <p:embed/>
                </p:oleObj>
              </mc:Choice>
              <mc:Fallback>
                <p:oleObj name="Equation" r:id="rId18" imgW="469696" imgH="16502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6400" y="4237038"/>
                        <a:ext cx="1444625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065" name="Text Box 17"/>
          <p:cNvSpPr txBox="1">
            <a:spLocks noChangeArrowheads="1"/>
          </p:cNvSpPr>
          <p:nvPr/>
        </p:nvSpPr>
        <p:spPr bwMode="auto">
          <a:xfrm>
            <a:off x="1285875" y="5419725"/>
            <a:ext cx="25948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 dirty="0">
                <a:solidFill>
                  <a:srgbClr val="1F497D"/>
                </a:solidFill>
                <a:latin typeface="+mj-lt"/>
              </a:rPr>
              <a:t>Z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expressed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in ohm</a:t>
            </a:r>
            <a:endParaRPr lang="en-US" dirty="0">
              <a:solidFill>
                <a:srgbClr val="1F497D"/>
              </a:solidFill>
              <a:latin typeface="+mj-lt"/>
            </a:endParaRPr>
          </a:p>
        </p:txBody>
      </p:sp>
      <p:sp>
        <p:nvSpPr>
          <p:cNvPr id="514066" name="Text Box 18"/>
          <p:cNvSpPr txBox="1">
            <a:spLocks noChangeArrowheads="1"/>
          </p:cNvSpPr>
          <p:nvPr/>
        </p:nvSpPr>
        <p:spPr bwMode="auto">
          <a:xfrm>
            <a:off x="5314640" y="5419724"/>
            <a:ext cx="30581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 dirty="0">
                <a:solidFill>
                  <a:srgbClr val="1F497D"/>
                </a:solidFill>
                <a:latin typeface="+mj-lt"/>
              </a:rPr>
              <a:t>Y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expressed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in siemens</a:t>
            </a:r>
            <a:endParaRPr lang="en-US" dirty="0">
              <a:solidFill>
                <a:srgbClr val="1F497D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3409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4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14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14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14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14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14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14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14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14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061" grpId="0" animBg="1"/>
      <p:bldP spid="514065" grpId="0"/>
      <p:bldP spid="51406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>
          <a:xfrm>
            <a:off x="492125" y="268288"/>
            <a:ext cx="8883650" cy="11049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H" sz="3200" dirty="0" err="1">
                <a:solidFill>
                  <a:srgbClr val="FF6600"/>
                </a:solidFill>
                <a:latin typeface="Consolas"/>
                <a:cs typeface="Consolas"/>
              </a:rPr>
              <a:t>Impedance</a:t>
            </a:r>
            <a:r>
              <a:rPr lang="fr-CH" sz="3200" dirty="0">
                <a:solidFill>
                  <a:srgbClr val="FF6600"/>
                </a:solidFill>
                <a:latin typeface="Consolas"/>
                <a:cs typeface="Consolas"/>
              </a:rPr>
              <a:t> and admittance</a:t>
            </a:r>
            <a:endParaRPr lang="en-US" sz="3200" dirty="0">
              <a:solidFill>
                <a:srgbClr val="FF6600"/>
              </a:solidFill>
              <a:latin typeface="Consolas"/>
              <a:ea typeface="+mn-ea"/>
              <a:cs typeface="Consolas"/>
            </a:endParaRPr>
          </a:p>
        </p:txBody>
      </p:sp>
      <p:graphicFrame>
        <p:nvGraphicFramePr>
          <p:cNvPr id="5171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6600762"/>
              </p:ext>
            </p:extLst>
          </p:nvPr>
        </p:nvGraphicFramePr>
        <p:xfrm>
          <a:off x="914400" y="1684338"/>
          <a:ext cx="2852738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615" name="Equation" r:id="rId4" imgW="927100" imgH="228600" progId="Equation.3">
                  <p:embed/>
                </p:oleObj>
              </mc:Choice>
              <mc:Fallback>
                <p:oleObj name="Equation" r:id="rId4" imgW="927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684338"/>
                        <a:ext cx="2852738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71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7361544"/>
              </p:ext>
            </p:extLst>
          </p:nvPr>
        </p:nvGraphicFramePr>
        <p:xfrm>
          <a:off x="949325" y="3721100"/>
          <a:ext cx="29718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616" name="Equation" r:id="rId6" imgW="965200" imgH="228600" progId="Equation.3">
                  <p:embed/>
                </p:oleObj>
              </mc:Choice>
              <mc:Fallback>
                <p:oleObj name="Equation" r:id="rId6" imgW="965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9325" y="3721100"/>
                        <a:ext cx="2971800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7132" name="Text Box 12"/>
          <p:cNvSpPr txBox="1">
            <a:spLocks noChangeArrowheads="1"/>
          </p:cNvSpPr>
          <p:nvPr/>
        </p:nvSpPr>
        <p:spPr bwMode="auto">
          <a:xfrm>
            <a:off x="973138" y="2552700"/>
            <a:ext cx="17657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 dirty="0">
                <a:solidFill>
                  <a:srgbClr val="1F497D"/>
                </a:solidFill>
                <a:latin typeface="+mj-lt"/>
              </a:rPr>
              <a:t>R: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resistance</a:t>
            </a:r>
            <a:endParaRPr lang="fr-CH" dirty="0">
              <a:solidFill>
                <a:srgbClr val="1F497D"/>
              </a:solidFill>
              <a:latin typeface="+mj-lt"/>
            </a:endParaRPr>
          </a:p>
          <a:p>
            <a:pPr eaLnBrk="1" hangingPunct="1"/>
            <a:r>
              <a:rPr lang="fr-CH" dirty="0">
                <a:solidFill>
                  <a:srgbClr val="1F497D"/>
                </a:solidFill>
                <a:latin typeface="+mj-lt"/>
              </a:rPr>
              <a:t>X: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reactance</a:t>
            </a:r>
            <a:endParaRPr lang="en-US" dirty="0">
              <a:solidFill>
                <a:srgbClr val="1F497D"/>
              </a:solidFill>
              <a:latin typeface="+mj-lt"/>
            </a:endParaRPr>
          </a:p>
        </p:txBody>
      </p:sp>
      <p:graphicFrame>
        <p:nvGraphicFramePr>
          <p:cNvPr id="51713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3468412"/>
              </p:ext>
            </p:extLst>
          </p:nvPr>
        </p:nvGraphicFramePr>
        <p:xfrm>
          <a:off x="2747963" y="2519363"/>
          <a:ext cx="17208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617" name="Equation" r:id="rId8" imgW="558558" imgH="165028" progId="Equation.3">
                  <p:embed/>
                </p:oleObj>
              </mc:Choice>
              <mc:Fallback>
                <p:oleObj name="Equation" r:id="rId8" imgW="558558" imgH="16502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7963" y="2519363"/>
                        <a:ext cx="17208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713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7037950"/>
              </p:ext>
            </p:extLst>
          </p:nvPr>
        </p:nvGraphicFramePr>
        <p:xfrm>
          <a:off x="2711450" y="2928938"/>
          <a:ext cx="17589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618" name="Equation" r:id="rId10" imgW="571252" imgH="165028" progId="Equation.3">
                  <p:embed/>
                </p:oleObj>
              </mc:Choice>
              <mc:Fallback>
                <p:oleObj name="Equation" r:id="rId10" imgW="571252" imgH="16502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0" y="2928938"/>
                        <a:ext cx="17589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7136" name="Text Box 16"/>
          <p:cNvSpPr txBox="1">
            <a:spLocks noChangeArrowheads="1"/>
          </p:cNvSpPr>
          <p:nvPr/>
        </p:nvSpPr>
        <p:spPr bwMode="auto">
          <a:xfrm>
            <a:off x="989013" y="4525963"/>
            <a:ext cx="21339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 dirty="0">
                <a:solidFill>
                  <a:srgbClr val="1F497D"/>
                </a:solidFill>
                <a:latin typeface="+mj-lt"/>
              </a:rPr>
              <a:t>G: conductance</a:t>
            </a:r>
          </a:p>
          <a:p>
            <a:pPr eaLnBrk="1" hangingPunct="1"/>
            <a:r>
              <a:rPr lang="fr-CH" dirty="0">
                <a:solidFill>
                  <a:srgbClr val="1F497D"/>
                </a:solidFill>
                <a:latin typeface="+mj-lt"/>
              </a:rPr>
              <a:t>B: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susceptance</a:t>
            </a:r>
            <a:endParaRPr lang="en-US" dirty="0">
              <a:solidFill>
                <a:srgbClr val="1F497D"/>
              </a:solidFill>
              <a:latin typeface="+mj-lt"/>
            </a:endParaRPr>
          </a:p>
        </p:txBody>
      </p:sp>
      <p:graphicFrame>
        <p:nvGraphicFramePr>
          <p:cNvPr id="51713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204735"/>
              </p:ext>
            </p:extLst>
          </p:nvPr>
        </p:nvGraphicFramePr>
        <p:xfrm>
          <a:off x="3254375" y="4521200"/>
          <a:ext cx="17208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619" name="Equation" r:id="rId12" imgW="558558" imgH="165028" progId="Equation.3">
                  <p:embed/>
                </p:oleObj>
              </mc:Choice>
              <mc:Fallback>
                <p:oleObj name="Equation" r:id="rId12" imgW="558558" imgH="16502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4375" y="4521200"/>
                        <a:ext cx="17208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713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9985858"/>
              </p:ext>
            </p:extLst>
          </p:nvPr>
        </p:nvGraphicFramePr>
        <p:xfrm>
          <a:off x="3241675" y="4929188"/>
          <a:ext cx="18764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620" name="Equation" r:id="rId14" imgW="609336" imgH="165028" progId="Equation.3">
                  <p:embed/>
                </p:oleObj>
              </mc:Choice>
              <mc:Fallback>
                <p:oleObj name="Equation" r:id="rId14" imgW="609336" imgH="16502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1675" y="4929188"/>
                        <a:ext cx="1876425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713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1389941"/>
              </p:ext>
            </p:extLst>
          </p:nvPr>
        </p:nvGraphicFramePr>
        <p:xfrm>
          <a:off x="5316538" y="2309813"/>
          <a:ext cx="2308225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621" name="Equation" r:id="rId16" imgW="749300" imgH="228600" progId="Equation.3">
                  <p:embed/>
                </p:oleObj>
              </mc:Choice>
              <mc:Fallback>
                <p:oleObj name="Equation" r:id="rId16" imgW="7493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6538" y="2309813"/>
                        <a:ext cx="2308225" cy="70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7140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8210424"/>
              </p:ext>
            </p:extLst>
          </p:nvPr>
        </p:nvGraphicFramePr>
        <p:xfrm>
          <a:off x="5345113" y="2951163"/>
          <a:ext cx="254317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622" name="Equation" r:id="rId18" imgW="825142" imgH="165028" progId="Equation.3">
                  <p:embed/>
                </p:oleObj>
              </mc:Choice>
              <mc:Fallback>
                <p:oleObj name="Equation" r:id="rId18" imgW="825142" imgH="16502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5113" y="2951163"/>
                        <a:ext cx="2543175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714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7075758"/>
              </p:ext>
            </p:extLst>
          </p:nvPr>
        </p:nvGraphicFramePr>
        <p:xfrm>
          <a:off x="6232525" y="4287837"/>
          <a:ext cx="2230437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623" name="Equation" r:id="rId20" imgW="723586" imgH="241195" progId="Equation.3">
                  <p:embed/>
                </p:oleObj>
              </mc:Choice>
              <mc:Fallback>
                <p:oleObj name="Equation" r:id="rId20" imgW="723586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2525" y="4287837"/>
                        <a:ext cx="2230437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7142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390478"/>
              </p:ext>
            </p:extLst>
          </p:nvPr>
        </p:nvGraphicFramePr>
        <p:xfrm>
          <a:off x="6206021" y="4941461"/>
          <a:ext cx="270033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624" name="Equation" r:id="rId22" imgW="875920" imgH="165028" progId="Equation.DSMT4">
                  <p:embed/>
                </p:oleObj>
              </mc:Choice>
              <mc:Fallback>
                <p:oleObj name="Equation" r:id="rId22" imgW="875920" imgH="16502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6021" y="4941461"/>
                        <a:ext cx="2700338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778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7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17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17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17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17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7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17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17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17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17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17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17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32" grpId="0"/>
      <p:bldP spid="51713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2"/>
          <p:cNvSpPr>
            <a:spLocks noGrp="1" noChangeArrowheads="1"/>
          </p:cNvSpPr>
          <p:nvPr>
            <p:ph type="title"/>
          </p:nvPr>
        </p:nvSpPr>
        <p:spPr>
          <a:xfrm>
            <a:off x="492125" y="268288"/>
            <a:ext cx="8883650" cy="11049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H" sz="3200" dirty="0" err="1">
                <a:solidFill>
                  <a:srgbClr val="FF6600"/>
                </a:solidFill>
                <a:latin typeface="Consolas"/>
                <a:cs typeface="Consolas"/>
              </a:rPr>
              <a:t>Impedance</a:t>
            </a:r>
            <a:r>
              <a:rPr lang="fr-CH" sz="3200" dirty="0">
                <a:solidFill>
                  <a:srgbClr val="FF6600"/>
                </a:solidFill>
                <a:latin typeface="Consolas"/>
                <a:cs typeface="Consolas"/>
              </a:rPr>
              <a:t> and admittance</a:t>
            </a:r>
            <a:endParaRPr lang="en-US" sz="3200" dirty="0">
              <a:solidFill>
                <a:srgbClr val="FF6600"/>
              </a:solidFill>
              <a:latin typeface="Consolas"/>
              <a:ea typeface="+mn-ea"/>
              <a:cs typeface="Consolas"/>
            </a:endParaRPr>
          </a:p>
        </p:txBody>
      </p:sp>
      <p:graphicFrame>
        <p:nvGraphicFramePr>
          <p:cNvPr id="80900" name="Object 5"/>
          <p:cNvGraphicFramePr>
            <a:graphicFrameLocks noChangeAspect="1"/>
          </p:cNvGraphicFramePr>
          <p:nvPr/>
        </p:nvGraphicFramePr>
        <p:xfrm>
          <a:off x="274638" y="1435100"/>
          <a:ext cx="3360737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731" name="Equation" r:id="rId4" imgW="1091726" imgH="380835" progId="Equation.3">
                  <p:embed/>
                </p:oleObj>
              </mc:Choice>
              <mc:Fallback>
                <p:oleObj name="Equation" r:id="rId4" imgW="1091726" imgH="380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638" y="1435100"/>
                        <a:ext cx="3360737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1" name="Object 9"/>
          <p:cNvGraphicFramePr>
            <a:graphicFrameLocks noChangeAspect="1"/>
          </p:cNvGraphicFramePr>
          <p:nvPr/>
        </p:nvGraphicFramePr>
        <p:xfrm>
          <a:off x="4084638" y="1436688"/>
          <a:ext cx="3517900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732" name="Equation" r:id="rId6" imgW="1143000" imgH="381000" progId="Equation.3">
                  <p:embed/>
                </p:oleObj>
              </mc:Choice>
              <mc:Fallback>
                <p:oleObj name="Equation" r:id="rId6" imgW="11430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4638" y="1436688"/>
                        <a:ext cx="3517900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2" name="Line 14"/>
          <p:cNvSpPr>
            <a:spLocks noChangeShapeType="1"/>
          </p:cNvSpPr>
          <p:nvPr/>
        </p:nvSpPr>
        <p:spPr bwMode="auto">
          <a:xfrm flipV="1">
            <a:off x="4073525" y="2687638"/>
            <a:ext cx="0" cy="3473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80903" name="Text Box 15"/>
          <p:cNvSpPr txBox="1">
            <a:spLocks noChangeArrowheads="1"/>
          </p:cNvSpPr>
          <p:nvPr/>
        </p:nvSpPr>
        <p:spPr bwMode="auto">
          <a:xfrm>
            <a:off x="7394575" y="481965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 sz="1800"/>
              <a:t>Re</a:t>
            </a:r>
            <a:endParaRPr lang="en-US" sz="1800"/>
          </a:p>
        </p:txBody>
      </p:sp>
      <p:sp>
        <p:nvSpPr>
          <p:cNvPr id="80904" name="Text Box 16"/>
          <p:cNvSpPr txBox="1">
            <a:spLocks noChangeArrowheads="1"/>
          </p:cNvSpPr>
          <p:nvPr/>
        </p:nvSpPr>
        <p:spPr bwMode="auto">
          <a:xfrm rot="10800000" flipV="1">
            <a:off x="4183063" y="2584450"/>
            <a:ext cx="596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 sz="1800"/>
              <a:t>Im</a:t>
            </a:r>
            <a:endParaRPr lang="en-US" sz="1800"/>
          </a:p>
        </p:txBody>
      </p:sp>
      <p:sp>
        <p:nvSpPr>
          <p:cNvPr id="80905" name="Line 17"/>
          <p:cNvSpPr>
            <a:spLocks noChangeShapeType="1"/>
          </p:cNvSpPr>
          <p:nvPr/>
        </p:nvSpPr>
        <p:spPr bwMode="auto">
          <a:xfrm flipV="1">
            <a:off x="4087813" y="4148138"/>
            <a:ext cx="1487487" cy="846137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80906" name="Arc 18"/>
          <p:cNvSpPr>
            <a:spLocks/>
          </p:cNvSpPr>
          <p:nvPr/>
        </p:nvSpPr>
        <p:spPr bwMode="auto">
          <a:xfrm>
            <a:off x="4537075" y="4730750"/>
            <a:ext cx="123825" cy="246063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lg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H"/>
          </a:p>
        </p:txBody>
      </p:sp>
      <p:graphicFrame>
        <p:nvGraphicFramePr>
          <p:cNvPr id="80907" name="Object 19"/>
          <p:cNvGraphicFramePr>
            <a:graphicFrameLocks noChangeAspect="1"/>
          </p:cNvGraphicFramePr>
          <p:nvPr/>
        </p:nvGraphicFramePr>
        <p:xfrm>
          <a:off x="5678488" y="3860800"/>
          <a:ext cx="2921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733" name="Equation" r:id="rId8" imgW="126725" imgH="177415" progId="Equation.3">
                  <p:embed/>
                </p:oleObj>
              </mc:Choice>
              <mc:Fallback>
                <p:oleObj name="Equation" r:id="rId8" imgW="126725" imgH="17741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8488" y="3860800"/>
                        <a:ext cx="292100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8" name="Object 20"/>
          <p:cNvGraphicFramePr>
            <a:graphicFrameLocks noChangeAspect="1"/>
          </p:cNvGraphicFramePr>
          <p:nvPr/>
        </p:nvGraphicFramePr>
        <p:xfrm>
          <a:off x="4713288" y="4686300"/>
          <a:ext cx="2667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734" name="Equation" r:id="rId10" imgW="114201" imgH="139579" progId="Equation.3">
                  <p:embed/>
                </p:oleObj>
              </mc:Choice>
              <mc:Fallback>
                <p:oleObj name="Equation" r:id="rId10" imgW="114201" imgH="13957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3288" y="4686300"/>
                        <a:ext cx="2667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9" name="Object 25"/>
          <p:cNvGraphicFramePr>
            <a:graphicFrameLocks noChangeAspect="1"/>
          </p:cNvGraphicFramePr>
          <p:nvPr/>
        </p:nvGraphicFramePr>
        <p:xfrm>
          <a:off x="5283200" y="5551488"/>
          <a:ext cx="2921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735" name="Equation" r:id="rId12" imgW="126725" imgH="177415" progId="Equation.3">
                  <p:embed/>
                </p:oleObj>
              </mc:Choice>
              <mc:Fallback>
                <p:oleObj name="Equation" r:id="rId12" imgW="126725" imgH="17741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3200" y="5551488"/>
                        <a:ext cx="292100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10" name="Line 26"/>
          <p:cNvSpPr>
            <a:spLocks noChangeShapeType="1"/>
          </p:cNvSpPr>
          <p:nvPr/>
        </p:nvSpPr>
        <p:spPr bwMode="auto">
          <a:xfrm>
            <a:off x="3568700" y="5019675"/>
            <a:ext cx="37258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80911" name="Line 27"/>
          <p:cNvSpPr>
            <a:spLocks noChangeShapeType="1"/>
          </p:cNvSpPr>
          <p:nvPr/>
        </p:nvSpPr>
        <p:spPr bwMode="auto">
          <a:xfrm>
            <a:off x="4086225" y="5033963"/>
            <a:ext cx="1131888" cy="64135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80912" name="Arc 28"/>
          <p:cNvSpPr>
            <a:spLocks/>
          </p:cNvSpPr>
          <p:nvPr/>
        </p:nvSpPr>
        <p:spPr bwMode="auto">
          <a:xfrm flipV="1">
            <a:off x="4538663" y="5003800"/>
            <a:ext cx="123825" cy="246063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lg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H"/>
          </a:p>
        </p:txBody>
      </p:sp>
      <p:graphicFrame>
        <p:nvGraphicFramePr>
          <p:cNvPr id="80913" name="Object 29"/>
          <p:cNvGraphicFramePr>
            <a:graphicFrameLocks noChangeAspect="1"/>
          </p:cNvGraphicFramePr>
          <p:nvPr/>
        </p:nvGraphicFramePr>
        <p:xfrm>
          <a:off x="4678363" y="5119688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736" name="Equation" r:id="rId14" imgW="177646" imgH="139579" progId="Equation.3">
                  <p:embed/>
                </p:oleObj>
              </mc:Choice>
              <mc:Fallback>
                <p:oleObj name="Equation" r:id="rId14" imgW="177646" imgH="13957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8363" y="5119688"/>
                        <a:ext cx="415925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9198" name="Line 30"/>
          <p:cNvSpPr>
            <a:spLocks noChangeShapeType="1"/>
          </p:cNvSpPr>
          <p:nvPr/>
        </p:nvSpPr>
        <p:spPr bwMode="auto">
          <a:xfrm>
            <a:off x="5554663" y="4162425"/>
            <a:ext cx="0" cy="8731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519199" name="Line 31"/>
          <p:cNvSpPr>
            <a:spLocks noChangeShapeType="1"/>
          </p:cNvSpPr>
          <p:nvPr/>
        </p:nvSpPr>
        <p:spPr bwMode="auto">
          <a:xfrm flipH="1">
            <a:off x="4067175" y="4135438"/>
            <a:ext cx="14732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graphicFrame>
        <p:nvGraphicFramePr>
          <p:cNvPr id="519200" name="Object 32"/>
          <p:cNvGraphicFramePr>
            <a:graphicFrameLocks noChangeAspect="1"/>
          </p:cNvGraphicFramePr>
          <p:nvPr/>
        </p:nvGraphicFramePr>
        <p:xfrm>
          <a:off x="5456238" y="5035550"/>
          <a:ext cx="292100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737" name="Equation" r:id="rId16" imgW="126835" imgH="139518" progId="Equation.3">
                  <p:embed/>
                </p:oleObj>
              </mc:Choice>
              <mc:Fallback>
                <p:oleObj name="Equation" r:id="rId16" imgW="126835" imgH="1395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6238" y="5035550"/>
                        <a:ext cx="292100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9201" name="Object 33"/>
          <p:cNvGraphicFramePr>
            <a:graphicFrameLocks noChangeAspect="1"/>
          </p:cNvGraphicFramePr>
          <p:nvPr/>
        </p:nvGraphicFramePr>
        <p:xfrm>
          <a:off x="3717925" y="3968750"/>
          <a:ext cx="350838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738" name="Equation" r:id="rId18" imgW="152334" imgH="139639" progId="Equation.3">
                  <p:embed/>
                </p:oleObj>
              </mc:Choice>
              <mc:Fallback>
                <p:oleObj name="Equation" r:id="rId18" imgW="152334" imgH="13963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7925" y="3968750"/>
                        <a:ext cx="350838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9202" name="Line 34"/>
          <p:cNvSpPr>
            <a:spLocks noChangeShapeType="1"/>
          </p:cNvSpPr>
          <p:nvPr/>
        </p:nvSpPr>
        <p:spPr bwMode="auto">
          <a:xfrm>
            <a:off x="5202238" y="5008563"/>
            <a:ext cx="0" cy="65563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519203" name="Line 35"/>
          <p:cNvSpPr>
            <a:spLocks noChangeShapeType="1"/>
          </p:cNvSpPr>
          <p:nvPr/>
        </p:nvSpPr>
        <p:spPr bwMode="auto">
          <a:xfrm flipH="1">
            <a:off x="4052888" y="5664200"/>
            <a:ext cx="116046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graphicFrame>
        <p:nvGraphicFramePr>
          <p:cNvPr id="519204" name="Object 36"/>
          <p:cNvGraphicFramePr>
            <a:graphicFrameLocks noChangeAspect="1"/>
          </p:cNvGraphicFramePr>
          <p:nvPr/>
        </p:nvGraphicFramePr>
        <p:xfrm>
          <a:off x="3690938" y="5494338"/>
          <a:ext cx="293687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739" name="Equation" r:id="rId20" imgW="126835" imgH="139518" progId="Equation.3">
                  <p:embed/>
                </p:oleObj>
              </mc:Choice>
              <mc:Fallback>
                <p:oleObj name="Equation" r:id="rId20" imgW="126835" imgH="1395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0938" y="5494338"/>
                        <a:ext cx="293687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9205" name="Object 37"/>
          <p:cNvGraphicFramePr>
            <a:graphicFrameLocks noChangeAspect="1"/>
          </p:cNvGraphicFramePr>
          <p:nvPr/>
        </p:nvGraphicFramePr>
        <p:xfrm>
          <a:off x="5038725" y="4645025"/>
          <a:ext cx="323850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740" name="Equation" r:id="rId22" imgW="139639" imgH="152334" progId="Equation.3">
                  <p:embed/>
                </p:oleObj>
              </mc:Choice>
              <mc:Fallback>
                <p:oleObj name="Equation" r:id="rId22" imgW="139639" imgH="15233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8725" y="4645025"/>
                        <a:ext cx="323850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9206" name="Object 38"/>
          <p:cNvGraphicFramePr>
            <a:graphicFrameLocks noChangeAspect="1"/>
          </p:cNvGraphicFramePr>
          <p:nvPr/>
        </p:nvGraphicFramePr>
        <p:xfrm>
          <a:off x="844550" y="4013200"/>
          <a:ext cx="1758950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741" name="Equation" r:id="rId24" imgW="571004" imgH="177646" progId="Equation.3">
                  <p:embed/>
                </p:oleObj>
              </mc:Choice>
              <mc:Fallback>
                <p:oleObj name="Equation" r:id="rId24" imgW="571004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550" y="4013200"/>
                        <a:ext cx="1758950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9208" name="Object 40"/>
          <p:cNvGraphicFramePr>
            <a:graphicFrameLocks noChangeAspect="1"/>
          </p:cNvGraphicFramePr>
          <p:nvPr/>
        </p:nvGraphicFramePr>
        <p:xfrm>
          <a:off x="809625" y="4645025"/>
          <a:ext cx="1719263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742" name="Equation" r:id="rId26" imgW="558558" imgH="177723" progId="Equation.DSMT4">
                  <p:embed/>
                </p:oleObj>
              </mc:Choice>
              <mc:Fallback>
                <p:oleObj name="Equation" r:id="rId26" imgW="558558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625" y="4645025"/>
                        <a:ext cx="1719263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09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9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19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19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19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19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519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9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519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9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519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9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519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9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519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19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19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519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519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519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198" grpId="0" animBg="1"/>
      <p:bldP spid="519198" grpId="1" animBg="1"/>
      <p:bldP spid="519199" grpId="0" animBg="1"/>
      <p:bldP spid="519199" grpId="1" animBg="1"/>
      <p:bldP spid="519202" grpId="0" animBg="1"/>
      <p:bldP spid="51920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61" name="Picture 30" descr="fig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155" y="0"/>
            <a:ext cx="2590800" cy="86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8173" name="Rectangle 29"/>
          <p:cNvSpPr>
            <a:spLocks noChangeArrowheads="1"/>
          </p:cNvSpPr>
          <p:nvPr/>
        </p:nvSpPr>
        <p:spPr bwMode="auto">
          <a:xfrm>
            <a:off x="2060575" y="5116513"/>
            <a:ext cx="4381500" cy="696912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CH"/>
          </a:p>
        </p:txBody>
      </p:sp>
      <p:sp>
        <p:nvSpPr>
          <p:cNvPr id="82948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67410"/>
            <a:ext cx="8883650" cy="11049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Application to the </a:t>
            </a: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resistance</a:t>
            </a:r>
            <a:endParaRPr lang="en-US" sz="3200" dirty="0">
              <a:solidFill>
                <a:srgbClr val="FF6600"/>
              </a:solidFill>
              <a:latin typeface="Consolas"/>
              <a:ea typeface="+mn-ea"/>
              <a:cs typeface="Consolas"/>
            </a:endParaRPr>
          </a:p>
        </p:txBody>
      </p:sp>
      <p:graphicFrame>
        <p:nvGraphicFramePr>
          <p:cNvPr id="518160" name="Object 16"/>
          <p:cNvGraphicFramePr>
            <a:graphicFrameLocks noChangeAspect="1"/>
          </p:cNvGraphicFramePr>
          <p:nvPr/>
        </p:nvGraphicFramePr>
        <p:xfrm>
          <a:off x="635000" y="2238375"/>
          <a:ext cx="3400425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609" name="Equation" r:id="rId5" imgW="1104900" imgH="203200" progId="Equation.3">
                  <p:embed/>
                </p:oleObj>
              </mc:Choice>
              <mc:Fallback>
                <p:oleObj name="Equation" r:id="rId5" imgW="11049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2238375"/>
                        <a:ext cx="3400425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50" name="AutoShape 17"/>
          <p:cNvSpPr>
            <a:spLocks noChangeArrowheads="1"/>
          </p:cNvSpPr>
          <p:nvPr/>
        </p:nvSpPr>
        <p:spPr bwMode="auto">
          <a:xfrm>
            <a:off x="4191000" y="1725613"/>
            <a:ext cx="1268413" cy="382587"/>
          </a:xfrm>
          <a:prstGeom prst="leftRightArrow">
            <a:avLst>
              <a:gd name="adj1" fmla="val 50000"/>
              <a:gd name="adj2" fmla="val 66307"/>
            </a:avLst>
          </a:prstGeom>
          <a:solidFill>
            <a:srgbClr val="FFFF66"/>
          </a:solidFill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CH">
              <a:solidFill>
                <a:srgbClr val="1F497D"/>
              </a:solidFill>
              <a:latin typeface="+mj-lt"/>
            </a:endParaRPr>
          </a:p>
        </p:txBody>
      </p:sp>
      <p:graphicFrame>
        <p:nvGraphicFramePr>
          <p:cNvPr id="518162" name="Object 18"/>
          <p:cNvGraphicFramePr>
            <a:graphicFrameLocks noChangeAspect="1"/>
          </p:cNvGraphicFramePr>
          <p:nvPr/>
        </p:nvGraphicFramePr>
        <p:xfrm>
          <a:off x="6002338" y="2176463"/>
          <a:ext cx="15240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610" name="Equation" r:id="rId7" imgW="495085" imgH="228501" progId="Equation.3">
                  <p:embed/>
                </p:oleObj>
              </mc:Choice>
              <mc:Fallback>
                <p:oleObj name="Equation" r:id="rId7" imgW="495085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2338" y="2176463"/>
                        <a:ext cx="1524000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8163" name="Object 19"/>
          <p:cNvGraphicFramePr>
            <a:graphicFrameLocks noChangeAspect="1"/>
          </p:cNvGraphicFramePr>
          <p:nvPr/>
        </p:nvGraphicFramePr>
        <p:xfrm>
          <a:off x="782638" y="2949575"/>
          <a:ext cx="3165475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611" name="Equation" r:id="rId9" imgW="1028254" imgH="203112" progId="Equation.3">
                  <p:embed/>
                </p:oleObj>
              </mc:Choice>
              <mc:Fallback>
                <p:oleObj name="Equation" r:id="rId9" imgW="1028254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638" y="2949575"/>
                        <a:ext cx="3165475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8165" name="Object 21"/>
          <p:cNvGraphicFramePr>
            <a:graphicFrameLocks noChangeAspect="1"/>
          </p:cNvGraphicFramePr>
          <p:nvPr/>
        </p:nvGraphicFramePr>
        <p:xfrm>
          <a:off x="6040438" y="2955925"/>
          <a:ext cx="1290637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612" name="Equation" r:id="rId11" imgW="419100" imgH="228600" progId="Equation.3">
                  <p:embed/>
                </p:oleObj>
              </mc:Choice>
              <mc:Fallback>
                <p:oleObj name="Equation" r:id="rId11" imgW="419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0438" y="2955925"/>
                        <a:ext cx="1290637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8166" name="Object 22"/>
          <p:cNvGraphicFramePr>
            <a:graphicFrameLocks noChangeAspect="1"/>
          </p:cNvGraphicFramePr>
          <p:nvPr/>
        </p:nvGraphicFramePr>
        <p:xfrm>
          <a:off x="1385888" y="3933825"/>
          <a:ext cx="1758950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613" name="Equation" r:id="rId13" imgW="571252" imgH="165028" progId="Equation.3">
                  <p:embed/>
                </p:oleObj>
              </mc:Choice>
              <mc:Fallback>
                <p:oleObj name="Equation" r:id="rId13" imgW="571252" imgH="16502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888" y="3933825"/>
                        <a:ext cx="1758950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55" name="Text Box 23"/>
          <p:cNvSpPr txBox="1">
            <a:spLocks noChangeArrowheads="1"/>
          </p:cNvSpPr>
          <p:nvPr/>
        </p:nvSpPr>
        <p:spPr bwMode="auto">
          <a:xfrm>
            <a:off x="971550" y="1544638"/>
            <a:ext cx="28096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 dirty="0" err="1">
                <a:solidFill>
                  <a:srgbClr val="1F497D"/>
                </a:solidFill>
                <a:latin typeface="+mj-lt"/>
              </a:rPr>
              <a:t>Instantaneous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values</a:t>
            </a:r>
            <a:endParaRPr lang="en-US" dirty="0">
              <a:solidFill>
                <a:srgbClr val="1F497D"/>
              </a:solidFill>
              <a:latin typeface="+mj-lt"/>
            </a:endParaRPr>
          </a:p>
        </p:txBody>
      </p:sp>
      <p:sp>
        <p:nvSpPr>
          <p:cNvPr id="82956" name="Text Box 24"/>
          <p:cNvSpPr txBox="1">
            <a:spLocks noChangeArrowheads="1"/>
          </p:cNvSpPr>
          <p:nvPr/>
        </p:nvSpPr>
        <p:spPr bwMode="auto">
          <a:xfrm>
            <a:off x="6005513" y="1570038"/>
            <a:ext cx="11572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 dirty="0" err="1">
                <a:solidFill>
                  <a:srgbClr val="1F497D"/>
                </a:solidFill>
                <a:latin typeface="+mj-lt"/>
              </a:rPr>
              <a:t>Phasors</a:t>
            </a:r>
            <a:endParaRPr lang="en-US" dirty="0">
              <a:solidFill>
                <a:srgbClr val="1F497D"/>
              </a:solidFill>
              <a:latin typeface="+mj-lt"/>
            </a:endParaRPr>
          </a:p>
        </p:txBody>
      </p:sp>
      <p:sp>
        <p:nvSpPr>
          <p:cNvPr id="82957" name="Line 25"/>
          <p:cNvSpPr>
            <a:spLocks noChangeShapeType="1"/>
          </p:cNvSpPr>
          <p:nvPr/>
        </p:nvSpPr>
        <p:spPr bwMode="auto">
          <a:xfrm>
            <a:off x="4776788" y="1570038"/>
            <a:ext cx="0" cy="2987675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graphicFrame>
        <p:nvGraphicFramePr>
          <p:cNvPr id="518170" name="Object 26"/>
          <p:cNvGraphicFramePr>
            <a:graphicFrameLocks noChangeAspect="1"/>
          </p:cNvGraphicFramePr>
          <p:nvPr/>
        </p:nvGraphicFramePr>
        <p:xfrm>
          <a:off x="5995988" y="3967163"/>
          <a:ext cx="1211262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614" name="Equation" r:id="rId15" imgW="393359" imgH="177646" progId="Equation.3">
                  <p:embed/>
                </p:oleObj>
              </mc:Choice>
              <mc:Fallback>
                <p:oleObj name="Equation" r:id="rId15" imgW="393359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5988" y="3967163"/>
                        <a:ext cx="1211262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8171" name="AutoShape 27"/>
          <p:cNvSpPr>
            <a:spLocks noChangeArrowheads="1"/>
          </p:cNvSpPr>
          <p:nvPr/>
        </p:nvSpPr>
        <p:spPr bwMode="auto">
          <a:xfrm>
            <a:off x="955675" y="5267325"/>
            <a:ext cx="736600" cy="369888"/>
          </a:xfrm>
          <a:prstGeom prst="rightArrow">
            <a:avLst>
              <a:gd name="adj1" fmla="val 50000"/>
              <a:gd name="adj2" fmla="val 4978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CH"/>
          </a:p>
        </p:txBody>
      </p:sp>
      <p:graphicFrame>
        <p:nvGraphicFramePr>
          <p:cNvPr id="518172" name="Object 28"/>
          <p:cNvGraphicFramePr>
            <a:graphicFrameLocks noChangeAspect="1"/>
          </p:cNvGraphicFramePr>
          <p:nvPr/>
        </p:nvGraphicFramePr>
        <p:xfrm>
          <a:off x="2162175" y="5173663"/>
          <a:ext cx="4178300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615" name="Equation" r:id="rId17" imgW="1358900" imgH="190500" progId="Equation.DSMT4">
                  <p:embed/>
                </p:oleObj>
              </mc:Choice>
              <mc:Fallback>
                <p:oleObj name="Equation" r:id="rId17" imgW="13589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175" y="5173663"/>
                        <a:ext cx="4178300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558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8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18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18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18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18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18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18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18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18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173" grpId="0" animBg="1"/>
      <p:bldP spid="51817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010" name="Picture 18" descr="fig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328" y="0"/>
            <a:ext cx="2494671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0194" name="Rectangle 2"/>
          <p:cNvSpPr>
            <a:spLocks noChangeArrowheads="1"/>
          </p:cNvSpPr>
          <p:nvPr/>
        </p:nvSpPr>
        <p:spPr bwMode="auto">
          <a:xfrm>
            <a:off x="1760538" y="5116513"/>
            <a:ext cx="5186362" cy="668337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CH"/>
          </a:p>
        </p:txBody>
      </p:sp>
      <p:sp>
        <p:nvSpPr>
          <p:cNvPr id="84996" name="Rectangle 3"/>
          <p:cNvSpPr>
            <a:spLocks noGrp="1" noChangeArrowheads="1"/>
          </p:cNvSpPr>
          <p:nvPr>
            <p:ph type="title"/>
          </p:nvPr>
        </p:nvSpPr>
        <p:spPr>
          <a:xfrm>
            <a:off x="130175" y="287338"/>
            <a:ext cx="8883650" cy="11049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Application to inductance</a:t>
            </a:r>
            <a:endParaRPr lang="en-US" sz="3200" dirty="0">
              <a:solidFill>
                <a:srgbClr val="FF6600"/>
              </a:solidFill>
              <a:latin typeface="Consolas"/>
              <a:ea typeface="+mn-ea"/>
              <a:cs typeface="Consolas"/>
            </a:endParaRPr>
          </a:p>
        </p:txBody>
      </p:sp>
      <p:graphicFrame>
        <p:nvGraphicFramePr>
          <p:cNvPr id="520196" name="Object 4"/>
          <p:cNvGraphicFramePr>
            <a:graphicFrameLocks noChangeAspect="1"/>
          </p:cNvGraphicFramePr>
          <p:nvPr/>
        </p:nvGraphicFramePr>
        <p:xfrm>
          <a:off x="635000" y="2238375"/>
          <a:ext cx="3400425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691" name="Equation" r:id="rId5" imgW="1104900" imgH="203200" progId="Equation.3">
                  <p:embed/>
                </p:oleObj>
              </mc:Choice>
              <mc:Fallback>
                <p:oleObj name="Equation" r:id="rId5" imgW="11049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2238375"/>
                        <a:ext cx="3400425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998" name="AutoShape 5"/>
          <p:cNvSpPr>
            <a:spLocks noChangeArrowheads="1"/>
          </p:cNvSpPr>
          <p:nvPr/>
        </p:nvSpPr>
        <p:spPr bwMode="auto">
          <a:xfrm>
            <a:off x="4191000" y="1725613"/>
            <a:ext cx="1268413" cy="382587"/>
          </a:xfrm>
          <a:prstGeom prst="leftRightArrow">
            <a:avLst>
              <a:gd name="adj1" fmla="val 50000"/>
              <a:gd name="adj2" fmla="val 66307"/>
            </a:avLst>
          </a:prstGeom>
          <a:solidFill>
            <a:srgbClr val="FFFF66"/>
          </a:solidFill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CH">
              <a:solidFill>
                <a:srgbClr val="1F497D"/>
              </a:solidFill>
              <a:latin typeface="+mj-lt"/>
            </a:endParaRPr>
          </a:p>
        </p:txBody>
      </p:sp>
      <p:graphicFrame>
        <p:nvGraphicFramePr>
          <p:cNvPr id="520198" name="Object 6"/>
          <p:cNvGraphicFramePr>
            <a:graphicFrameLocks noChangeAspect="1"/>
          </p:cNvGraphicFramePr>
          <p:nvPr/>
        </p:nvGraphicFramePr>
        <p:xfrm>
          <a:off x="6002338" y="2176463"/>
          <a:ext cx="15240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692" name="Equation" r:id="rId7" imgW="495085" imgH="228501" progId="Equation.3">
                  <p:embed/>
                </p:oleObj>
              </mc:Choice>
              <mc:Fallback>
                <p:oleObj name="Equation" r:id="rId7" imgW="495085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2338" y="2176463"/>
                        <a:ext cx="1524000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0199" name="Object 7"/>
          <p:cNvGraphicFramePr>
            <a:graphicFrameLocks noChangeAspect="1"/>
          </p:cNvGraphicFramePr>
          <p:nvPr/>
        </p:nvGraphicFramePr>
        <p:xfrm>
          <a:off x="782638" y="2949575"/>
          <a:ext cx="3165475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693" name="Equation" r:id="rId9" imgW="1028254" imgH="203112" progId="Equation.3">
                  <p:embed/>
                </p:oleObj>
              </mc:Choice>
              <mc:Fallback>
                <p:oleObj name="Equation" r:id="rId9" imgW="1028254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638" y="2949575"/>
                        <a:ext cx="3165475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0200" name="Object 8"/>
          <p:cNvGraphicFramePr>
            <a:graphicFrameLocks noChangeAspect="1"/>
          </p:cNvGraphicFramePr>
          <p:nvPr/>
        </p:nvGraphicFramePr>
        <p:xfrm>
          <a:off x="6040438" y="2955925"/>
          <a:ext cx="1290637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694" name="Equation" r:id="rId11" imgW="419100" imgH="228600" progId="Equation.3">
                  <p:embed/>
                </p:oleObj>
              </mc:Choice>
              <mc:Fallback>
                <p:oleObj name="Equation" r:id="rId11" imgW="419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0438" y="2955925"/>
                        <a:ext cx="1290637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0201" name="Object 9"/>
          <p:cNvGraphicFramePr>
            <a:graphicFrameLocks noChangeAspect="1"/>
          </p:cNvGraphicFramePr>
          <p:nvPr/>
        </p:nvGraphicFramePr>
        <p:xfrm>
          <a:off x="1423988" y="3698875"/>
          <a:ext cx="1681162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695" name="Equation" r:id="rId13" imgW="545626" imgH="317225" progId="Equation.3">
                  <p:embed/>
                </p:oleObj>
              </mc:Choice>
              <mc:Fallback>
                <p:oleObj name="Equation" r:id="rId13" imgW="545626" imgH="3172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3988" y="3698875"/>
                        <a:ext cx="1681162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03" name="Text Box 10"/>
          <p:cNvSpPr txBox="1">
            <a:spLocks noChangeArrowheads="1"/>
          </p:cNvSpPr>
          <p:nvPr/>
        </p:nvSpPr>
        <p:spPr bwMode="auto">
          <a:xfrm>
            <a:off x="971550" y="1544638"/>
            <a:ext cx="28096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 dirty="0" err="1">
                <a:solidFill>
                  <a:srgbClr val="1F497D"/>
                </a:solidFill>
                <a:latin typeface="+mj-lt"/>
              </a:rPr>
              <a:t>Instantaneous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values</a:t>
            </a:r>
          </a:p>
        </p:txBody>
      </p:sp>
      <p:sp>
        <p:nvSpPr>
          <p:cNvPr id="85004" name="Text Box 11"/>
          <p:cNvSpPr txBox="1">
            <a:spLocks noChangeArrowheads="1"/>
          </p:cNvSpPr>
          <p:nvPr/>
        </p:nvSpPr>
        <p:spPr bwMode="auto">
          <a:xfrm>
            <a:off x="6005513" y="1570038"/>
            <a:ext cx="11572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 dirty="0" err="1">
                <a:solidFill>
                  <a:srgbClr val="1F497D"/>
                </a:solidFill>
                <a:latin typeface="+mj-lt"/>
              </a:rPr>
              <a:t>Phasors</a:t>
            </a:r>
            <a:endParaRPr lang="en-US" dirty="0">
              <a:solidFill>
                <a:srgbClr val="1F497D"/>
              </a:solidFill>
              <a:latin typeface="+mj-lt"/>
            </a:endParaRPr>
          </a:p>
        </p:txBody>
      </p:sp>
      <p:sp>
        <p:nvSpPr>
          <p:cNvPr id="85005" name="Line 12"/>
          <p:cNvSpPr>
            <a:spLocks noChangeShapeType="1"/>
          </p:cNvSpPr>
          <p:nvPr/>
        </p:nvSpPr>
        <p:spPr bwMode="auto">
          <a:xfrm>
            <a:off x="4776788" y="1570038"/>
            <a:ext cx="0" cy="2987675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graphicFrame>
        <p:nvGraphicFramePr>
          <p:cNvPr id="520205" name="Object 13"/>
          <p:cNvGraphicFramePr>
            <a:graphicFrameLocks noChangeAspect="1"/>
          </p:cNvGraphicFramePr>
          <p:nvPr/>
        </p:nvGraphicFramePr>
        <p:xfrm>
          <a:off x="5821363" y="3967163"/>
          <a:ext cx="15621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696" name="Equation" r:id="rId15" imgW="507780" imgH="177723" progId="Equation.3">
                  <p:embed/>
                </p:oleObj>
              </mc:Choice>
              <mc:Fallback>
                <p:oleObj name="Equation" r:id="rId15" imgW="507780" imgH="17772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1363" y="3967163"/>
                        <a:ext cx="156210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0206" name="AutoShape 14"/>
          <p:cNvSpPr>
            <a:spLocks noChangeArrowheads="1"/>
          </p:cNvSpPr>
          <p:nvPr/>
        </p:nvSpPr>
        <p:spPr bwMode="auto">
          <a:xfrm>
            <a:off x="955675" y="5267325"/>
            <a:ext cx="736600" cy="369888"/>
          </a:xfrm>
          <a:prstGeom prst="rightArrow">
            <a:avLst>
              <a:gd name="adj1" fmla="val 50000"/>
              <a:gd name="adj2" fmla="val 4978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CH"/>
          </a:p>
        </p:txBody>
      </p:sp>
      <p:graphicFrame>
        <p:nvGraphicFramePr>
          <p:cNvPr id="52020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233542"/>
              </p:ext>
            </p:extLst>
          </p:nvPr>
        </p:nvGraphicFramePr>
        <p:xfrm>
          <a:off x="1782762" y="5156200"/>
          <a:ext cx="5076825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697" name="Equation" r:id="rId17" imgW="1651000" imgH="190500" progId="Equation.3">
                  <p:embed/>
                </p:oleObj>
              </mc:Choice>
              <mc:Fallback>
                <p:oleObj name="Equation" r:id="rId17" imgW="16510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2762" y="5156200"/>
                        <a:ext cx="5076825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0208" name="Object 16"/>
          <p:cNvGraphicFramePr>
            <a:graphicFrameLocks noChangeAspect="1"/>
          </p:cNvGraphicFramePr>
          <p:nvPr/>
        </p:nvGraphicFramePr>
        <p:xfrm>
          <a:off x="1839913" y="5859463"/>
          <a:ext cx="2481262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698" name="Equation" r:id="rId19" imgW="926698" imgH="177723" progId="Equation.DSMT4">
                  <p:embed/>
                </p:oleObj>
              </mc:Choice>
              <mc:Fallback>
                <p:oleObj name="Equation" r:id="rId19" imgW="926698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9913" y="5859463"/>
                        <a:ext cx="2481262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940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20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20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20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20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20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20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20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20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20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20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194" grpId="0" animBg="1"/>
      <p:bldP spid="52020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58" name="Picture 17" descr="fig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-1"/>
            <a:ext cx="1752600" cy="92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1218" name="Rectangle 2"/>
          <p:cNvSpPr>
            <a:spLocks noChangeArrowheads="1"/>
          </p:cNvSpPr>
          <p:nvPr/>
        </p:nvSpPr>
        <p:spPr bwMode="auto">
          <a:xfrm>
            <a:off x="1760538" y="5116513"/>
            <a:ext cx="6208712" cy="64135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CH"/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title"/>
          </p:nvPr>
        </p:nvSpPr>
        <p:spPr>
          <a:xfrm>
            <a:off x="130175" y="280988"/>
            <a:ext cx="8883650" cy="11049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Application to capacitance</a:t>
            </a:r>
            <a:endParaRPr lang="en-US" sz="3200" dirty="0">
              <a:solidFill>
                <a:srgbClr val="FF6600"/>
              </a:solidFill>
              <a:latin typeface="Consolas"/>
              <a:ea typeface="+mn-ea"/>
              <a:cs typeface="Consolas"/>
            </a:endParaRPr>
          </a:p>
        </p:txBody>
      </p:sp>
      <p:graphicFrame>
        <p:nvGraphicFramePr>
          <p:cNvPr id="521220" name="Object 4"/>
          <p:cNvGraphicFramePr>
            <a:graphicFrameLocks noChangeAspect="1"/>
          </p:cNvGraphicFramePr>
          <p:nvPr/>
        </p:nvGraphicFramePr>
        <p:xfrm>
          <a:off x="635000" y="2238375"/>
          <a:ext cx="3400425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739" name="Equation" r:id="rId5" imgW="1104900" imgH="203200" progId="Equation.3">
                  <p:embed/>
                </p:oleObj>
              </mc:Choice>
              <mc:Fallback>
                <p:oleObj name="Equation" r:id="rId5" imgW="11049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2238375"/>
                        <a:ext cx="3400425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6" name="AutoShape 5"/>
          <p:cNvSpPr>
            <a:spLocks noChangeArrowheads="1"/>
          </p:cNvSpPr>
          <p:nvPr/>
        </p:nvSpPr>
        <p:spPr bwMode="auto">
          <a:xfrm>
            <a:off x="4191000" y="1639888"/>
            <a:ext cx="1268413" cy="382587"/>
          </a:xfrm>
          <a:prstGeom prst="leftRightArrow">
            <a:avLst>
              <a:gd name="adj1" fmla="val 50000"/>
              <a:gd name="adj2" fmla="val 66307"/>
            </a:avLst>
          </a:prstGeom>
          <a:solidFill>
            <a:srgbClr val="FFFF66"/>
          </a:solidFill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CH">
              <a:solidFill>
                <a:srgbClr val="1F497D"/>
              </a:solidFill>
              <a:latin typeface="+mj-lt"/>
            </a:endParaRPr>
          </a:p>
        </p:txBody>
      </p:sp>
      <p:graphicFrame>
        <p:nvGraphicFramePr>
          <p:cNvPr id="521222" name="Object 6"/>
          <p:cNvGraphicFramePr>
            <a:graphicFrameLocks noChangeAspect="1"/>
          </p:cNvGraphicFramePr>
          <p:nvPr/>
        </p:nvGraphicFramePr>
        <p:xfrm>
          <a:off x="6002338" y="2176463"/>
          <a:ext cx="15240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740" name="Equation" r:id="rId7" imgW="495085" imgH="228501" progId="Equation.3">
                  <p:embed/>
                </p:oleObj>
              </mc:Choice>
              <mc:Fallback>
                <p:oleObj name="Equation" r:id="rId7" imgW="495085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2338" y="2176463"/>
                        <a:ext cx="1524000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1223" name="Object 7"/>
          <p:cNvGraphicFramePr>
            <a:graphicFrameLocks noChangeAspect="1"/>
          </p:cNvGraphicFramePr>
          <p:nvPr/>
        </p:nvGraphicFramePr>
        <p:xfrm>
          <a:off x="782638" y="2949575"/>
          <a:ext cx="3165475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741" name="Equation" r:id="rId9" imgW="1028254" imgH="203112" progId="Equation.3">
                  <p:embed/>
                </p:oleObj>
              </mc:Choice>
              <mc:Fallback>
                <p:oleObj name="Equation" r:id="rId9" imgW="1028254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638" y="2949575"/>
                        <a:ext cx="3165475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1224" name="Object 8"/>
          <p:cNvGraphicFramePr>
            <a:graphicFrameLocks noChangeAspect="1"/>
          </p:cNvGraphicFramePr>
          <p:nvPr/>
        </p:nvGraphicFramePr>
        <p:xfrm>
          <a:off x="6040438" y="2955925"/>
          <a:ext cx="1290637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742" name="Equation" r:id="rId11" imgW="419100" imgH="228600" progId="Equation.3">
                  <p:embed/>
                </p:oleObj>
              </mc:Choice>
              <mc:Fallback>
                <p:oleObj name="Equation" r:id="rId11" imgW="419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0438" y="2955925"/>
                        <a:ext cx="1290637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1225" name="Object 9"/>
          <p:cNvGraphicFramePr>
            <a:graphicFrameLocks noChangeAspect="1"/>
          </p:cNvGraphicFramePr>
          <p:nvPr/>
        </p:nvGraphicFramePr>
        <p:xfrm>
          <a:off x="1404938" y="3698875"/>
          <a:ext cx="1719262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743" name="Equation" r:id="rId13" imgW="558558" imgH="317362" progId="Equation.3">
                  <p:embed/>
                </p:oleObj>
              </mc:Choice>
              <mc:Fallback>
                <p:oleObj name="Equation" r:id="rId13" imgW="558558" imgH="31736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4938" y="3698875"/>
                        <a:ext cx="1719262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51" name="Text Box 10"/>
          <p:cNvSpPr txBox="1">
            <a:spLocks noChangeArrowheads="1"/>
          </p:cNvSpPr>
          <p:nvPr/>
        </p:nvSpPr>
        <p:spPr bwMode="auto">
          <a:xfrm>
            <a:off x="971550" y="1544638"/>
            <a:ext cx="28096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 dirty="0" err="1">
                <a:solidFill>
                  <a:srgbClr val="1F497D"/>
                </a:solidFill>
                <a:latin typeface="+mj-lt"/>
              </a:rPr>
              <a:t>Instantaneous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values</a:t>
            </a:r>
          </a:p>
        </p:txBody>
      </p:sp>
      <p:sp>
        <p:nvSpPr>
          <p:cNvPr id="87052" name="Text Box 11"/>
          <p:cNvSpPr txBox="1">
            <a:spLocks noChangeArrowheads="1"/>
          </p:cNvSpPr>
          <p:nvPr/>
        </p:nvSpPr>
        <p:spPr bwMode="auto">
          <a:xfrm>
            <a:off x="6005513" y="1570038"/>
            <a:ext cx="11572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 dirty="0" err="1">
                <a:solidFill>
                  <a:srgbClr val="1F497D"/>
                </a:solidFill>
                <a:latin typeface="+mj-lt"/>
              </a:rPr>
              <a:t>Phasors</a:t>
            </a:r>
            <a:endParaRPr lang="en-US" dirty="0">
              <a:solidFill>
                <a:srgbClr val="1F497D"/>
              </a:solidFill>
              <a:latin typeface="+mj-lt"/>
            </a:endParaRPr>
          </a:p>
        </p:txBody>
      </p:sp>
      <p:sp>
        <p:nvSpPr>
          <p:cNvPr id="87053" name="Line 12"/>
          <p:cNvSpPr>
            <a:spLocks noChangeShapeType="1"/>
          </p:cNvSpPr>
          <p:nvPr/>
        </p:nvSpPr>
        <p:spPr bwMode="auto">
          <a:xfrm>
            <a:off x="4776788" y="1570038"/>
            <a:ext cx="0" cy="2987675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graphicFrame>
        <p:nvGraphicFramePr>
          <p:cNvPr id="521229" name="Object 13"/>
          <p:cNvGraphicFramePr>
            <a:graphicFrameLocks noChangeAspect="1"/>
          </p:cNvGraphicFramePr>
          <p:nvPr/>
        </p:nvGraphicFramePr>
        <p:xfrm>
          <a:off x="5781675" y="3967163"/>
          <a:ext cx="164147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744" name="Equation" r:id="rId15" imgW="532937" imgH="177646" progId="Equation.3">
                  <p:embed/>
                </p:oleObj>
              </mc:Choice>
              <mc:Fallback>
                <p:oleObj name="Equation" r:id="rId15" imgW="532937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1675" y="3967163"/>
                        <a:ext cx="1641475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1230" name="AutoShape 14"/>
          <p:cNvSpPr>
            <a:spLocks noChangeArrowheads="1"/>
          </p:cNvSpPr>
          <p:nvPr/>
        </p:nvSpPr>
        <p:spPr bwMode="auto">
          <a:xfrm>
            <a:off x="955675" y="5267325"/>
            <a:ext cx="736600" cy="369888"/>
          </a:xfrm>
          <a:prstGeom prst="rightArrow">
            <a:avLst>
              <a:gd name="adj1" fmla="val 50000"/>
              <a:gd name="adj2" fmla="val 4978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CH"/>
          </a:p>
        </p:txBody>
      </p:sp>
      <p:graphicFrame>
        <p:nvGraphicFramePr>
          <p:cNvPr id="521231" name="Object 15"/>
          <p:cNvGraphicFramePr>
            <a:graphicFrameLocks noChangeAspect="1"/>
          </p:cNvGraphicFramePr>
          <p:nvPr/>
        </p:nvGraphicFramePr>
        <p:xfrm>
          <a:off x="1820863" y="5160963"/>
          <a:ext cx="6092825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745" name="Equation" r:id="rId17" imgW="1981200" imgH="190500" progId="Equation.3">
                  <p:embed/>
                </p:oleObj>
              </mc:Choice>
              <mc:Fallback>
                <p:oleObj name="Equation" r:id="rId17" imgW="19812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0863" y="5160963"/>
                        <a:ext cx="6092825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1232" name="Object 16"/>
          <p:cNvGraphicFramePr>
            <a:graphicFrameLocks noChangeAspect="1"/>
          </p:cNvGraphicFramePr>
          <p:nvPr/>
        </p:nvGraphicFramePr>
        <p:xfrm>
          <a:off x="1825625" y="5818188"/>
          <a:ext cx="3057525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746" name="Equation" r:id="rId19" imgW="1142504" imgH="177723" progId="Equation.DSMT4">
                  <p:embed/>
                </p:oleObj>
              </mc:Choice>
              <mc:Fallback>
                <p:oleObj name="Equation" r:id="rId19" imgW="1142504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25" y="5818188"/>
                        <a:ext cx="3057525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514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2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2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2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2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21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21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2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21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2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21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218" grpId="0" animBg="1"/>
      <p:bldP spid="52123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Example</a:t>
            </a:r>
            <a:endParaRPr lang="en-US" sz="3200" dirty="0">
              <a:solidFill>
                <a:srgbClr val="FF6600"/>
              </a:solidFill>
              <a:latin typeface="Consolas"/>
              <a:ea typeface="+mn-ea"/>
              <a:cs typeface="Consolas"/>
            </a:endParaRPr>
          </a:p>
        </p:txBody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fr-CH" sz="2400" dirty="0" err="1">
                <a:solidFill>
                  <a:srgbClr val="1F497D"/>
                </a:solidFill>
              </a:rPr>
              <a:t>Evaluate</a:t>
            </a:r>
            <a:r>
              <a:rPr lang="fr-CH" sz="2400" dirty="0">
                <a:solidFill>
                  <a:srgbClr val="1F497D"/>
                </a:solidFill>
              </a:rPr>
              <a:t> </a:t>
            </a:r>
            <a:r>
              <a:rPr lang="fr-CH" sz="2400" dirty="0" err="1">
                <a:solidFill>
                  <a:srgbClr val="1F497D"/>
                </a:solidFill>
              </a:rPr>
              <a:t>rms</a:t>
            </a:r>
            <a:r>
              <a:rPr lang="fr-CH" sz="2400" dirty="0">
                <a:solidFill>
                  <a:srgbClr val="1F497D"/>
                </a:solidFill>
              </a:rPr>
              <a:t> value, </a:t>
            </a:r>
            <a:r>
              <a:rPr lang="fr-CH" sz="2400" dirty="0" err="1">
                <a:solidFill>
                  <a:srgbClr val="1F497D"/>
                </a:solidFill>
              </a:rPr>
              <a:t>frequency</a:t>
            </a:r>
            <a:r>
              <a:rPr lang="fr-CH" sz="2400" dirty="0">
                <a:solidFill>
                  <a:srgbClr val="1F497D"/>
                </a:solidFill>
              </a:rPr>
              <a:t> and </a:t>
            </a:r>
            <a:r>
              <a:rPr lang="fr-CH" sz="2400" dirty="0" err="1">
                <a:solidFill>
                  <a:srgbClr val="1F497D"/>
                </a:solidFill>
              </a:rPr>
              <a:t>period</a:t>
            </a:r>
            <a:r>
              <a:rPr lang="fr-CH" sz="2400" dirty="0">
                <a:solidFill>
                  <a:srgbClr val="1F497D"/>
                </a:solidFill>
              </a:rPr>
              <a:t> of total </a:t>
            </a:r>
            <a:r>
              <a:rPr lang="fr-CH" sz="2400" dirty="0" err="1">
                <a:solidFill>
                  <a:srgbClr val="1F497D"/>
                </a:solidFill>
              </a:rPr>
              <a:t>current</a:t>
            </a:r>
            <a:r>
              <a:rPr lang="fr-CH" sz="2400" dirty="0">
                <a:solidFill>
                  <a:srgbClr val="1F497D"/>
                </a:solidFill>
              </a:rPr>
              <a:t> i(</a:t>
            </a:r>
            <a:r>
              <a:rPr lang="fr-CH" sz="2400" dirty="0" err="1">
                <a:solidFill>
                  <a:srgbClr val="1F497D"/>
                </a:solidFill>
              </a:rPr>
              <a:t>t</a:t>
            </a:r>
            <a:r>
              <a:rPr lang="fr-CH" sz="2400" dirty="0">
                <a:solidFill>
                  <a:srgbClr val="1F497D"/>
                </a:solidFill>
              </a:rPr>
              <a:t>)</a:t>
            </a:r>
          </a:p>
          <a:p>
            <a:pPr>
              <a:defRPr/>
            </a:pPr>
            <a:r>
              <a:rPr lang="fr-CH" sz="2400" dirty="0" err="1">
                <a:solidFill>
                  <a:srgbClr val="1F497D"/>
                </a:solidFill>
              </a:rPr>
              <a:t>Analytically</a:t>
            </a:r>
            <a:r>
              <a:rPr lang="fr-CH" sz="2400" dirty="0">
                <a:solidFill>
                  <a:srgbClr val="1F497D"/>
                </a:solidFill>
              </a:rPr>
              <a:t> </a:t>
            </a:r>
            <a:r>
              <a:rPr lang="fr-CH" sz="2400" dirty="0" err="1">
                <a:solidFill>
                  <a:srgbClr val="1F497D"/>
                </a:solidFill>
              </a:rPr>
              <a:t>determine</a:t>
            </a:r>
            <a:r>
              <a:rPr lang="fr-CH" sz="2400" dirty="0">
                <a:solidFill>
                  <a:srgbClr val="1F497D"/>
                </a:solidFill>
              </a:rPr>
              <a:t> the </a:t>
            </a:r>
            <a:r>
              <a:rPr lang="fr-CH" sz="2400" dirty="0" err="1">
                <a:solidFill>
                  <a:srgbClr val="1F497D"/>
                </a:solidFill>
              </a:rPr>
              <a:t>current</a:t>
            </a:r>
            <a:r>
              <a:rPr lang="fr-CH" sz="2400" dirty="0">
                <a:solidFill>
                  <a:srgbClr val="1F497D"/>
                </a:solidFill>
              </a:rPr>
              <a:t> in </a:t>
            </a:r>
            <a:r>
              <a:rPr lang="fr-CH" sz="2400" dirty="0" err="1">
                <a:solidFill>
                  <a:srgbClr val="1F497D"/>
                </a:solidFill>
              </a:rPr>
              <a:t>each</a:t>
            </a:r>
            <a:r>
              <a:rPr lang="fr-CH" sz="2400" dirty="0">
                <a:solidFill>
                  <a:srgbClr val="1F497D"/>
                </a:solidFill>
              </a:rPr>
              <a:t> </a:t>
            </a:r>
            <a:r>
              <a:rPr lang="fr-CH" sz="2400" dirty="0" err="1">
                <a:solidFill>
                  <a:srgbClr val="1F497D"/>
                </a:solidFill>
              </a:rPr>
              <a:t>element</a:t>
            </a:r>
            <a:r>
              <a:rPr lang="fr-CH" sz="2400" dirty="0">
                <a:solidFill>
                  <a:srgbClr val="1F497D"/>
                </a:solidFill>
              </a:rPr>
              <a:t> and </a:t>
            </a:r>
            <a:r>
              <a:rPr lang="fr-CH" sz="2400" dirty="0" err="1">
                <a:solidFill>
                  <a:srgbClr val="1F497D"/>
                </a:solidFill>
              </a:rPr>
              <a:t>that</a:t>
            </a:r>
            <a:r>
              <a:rPr lang="fr-CH" sz="2400" dirty="0">
                <a:solidFill>
                  <a:srgbClr val="1F497D"/>
                </a:solidFill>
              </a:rPr>
              <a:t> </a:t>
            </a:r>
            <a:r>
              <a:rPr lang="fr-CH" sz="2400" dirty="0" err="1">
                <a:solidFill>
                  <a:srgbClr val="1F497D"/>
                </a:solidFill>
              </a:rPr>
              <a:t>provided</a:t>
            </a:r>
            <a:r>
              <a:rPr lang="fr-CH" sz="2400" dirty="0">
                <a:solidFill>
                  <a:srgbClr val="1F497D"/>
                </a:solidFill>
              </a:rPr>
              <a:t> by the source</a:t>
            </a:r>
          </a:p>
          <a:p>
            <a:pPr>
              <a:defRPr/>
            </a:pPr>
            <a:r>
              <a:rPr lang="fr-CH" sz="2400" dirty="0" err="1">
                <a:solidFill>
                  <a:srgbClr val="1F497D"/>
                </a:solidFill>
              </a:rPr>
              <a:t>Draw</a:t>
            </a:r>
            <a:r>
              <a:rPr lang="fr-CH" sz="2400" dirty="0">
                <a:solidFill>
                  <a:srgbClr val="1F497D"/>
                </a:solidFill>
              </a:rPr>
              <a:t> </a:t>
            </a:r>
            <a:r>
              <a:rPr lang="fr-CH" sz="2400" dirty="0" err="1">
                <a:solidFill>
                  <a:srgbClr val="1F497D"/>
                </a:solidFill>
              </a:rPr>
              <a:t>each</a:t>
            </a:r>
            <a:r>
              <a:rPr lang="fr-CH" sz="2400" dirty="0">
                <a:solidFill>
                  <a:srgbClr val="1F497D"/>
                </a:solidFill>
              </a:rPr>
              <a:t> of </a:t>
            </a:r>
            <a:r>
              <a:rPr lang="fr-CH" sz="2400" dirty="0" err="1">
                <a:solidFill>
                  <a:srgbClr val="1F497D"/>
                </a:solidFill>
              </a:rPr>
              <a:t>these</a:t>
            </a:r>
            <a:r>
              <a:rPr lang="fr-CH" sz="2400" dirty="0">
                <a:solidFill>
                  <a:srgbClr val="1F497D"/>
                </a:solidFill>
              </a:rPr>
              <a:t> </a:t>
            </a:r>
            <a:r>
              <a:rPr lang="fr-CH" sz="2400" dirty="0" err="1">
                <a:solidFill>
                  <a:srgbClr val="1F497D"/>
                </a:solidFill>
              </a:rPr>
              <a:t>currents</a:t>
            </a:r>
            <a:endParaRPr lang="en-US" sz="2400" dirty="0">
              <a:solidFill>
                <a:srgbClr val="1F497D"/>
              </a:solidFill>
            </a:endParaRPr>
          </a:p>
        </p:txBody>
      </p:sp>
      <p:pic>
        <p:nvPicPr>
          <p:cNvPr id="8909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263" y="3800475"/>
            <a:ext cx="4105275" cy="289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89094" name="Rectangle 5"/>
          <p:cNvSpPr>
            <a:spLocks noChangeArrowheads="1"/>
          </p:cNvSpPr>
          <p:nvPr/>
        </p:nvSpPr>
        <p:spPr bwMode="auto">
          <a:xfrm>
            <a:off x="4241800" y="4230688"/>
            <a:ext cx="614363" cy="2019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CH"/>
          </a:p>
        </p:txBody>
      </p:sp>
      <p:sp>
        <p:nvSpPr>
          <p:cNvPr id="89095" name="Line 6"/>
          <p:cNvSpPr>
            <a:spLocks noChangeShapeType="1"/>
          </p:cNvSpPr>
          <p:nvPr/>
        </p:nvSpPr>
        <p:spPr bwMode="auto">
          <a:xfrm>
            <a:off x="4529138" y="3984625"/>
            <a:ext cx="0" cy="2511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89096" name="Rectangle 7"/>
          <p:cNvSpPr>
            <a:spLocks noChangeArrowheads="1"/>
          </p:cNvSpPr>
          <p:nvPr/>
        </p:nvSpPr>
        <p:spPr bwMode="auto">
          <a:xfrm>
            <a:off x="2974975" y="6196013"/>
            <a:ext cx="1433513" cy="4635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CH"/>
          </a:p>
        </p:txBody>
      </p:sp>
      <p:sp>
        <p:nvSpPr>
          <p:cNvPr id="89097" name="Oval 8"/>
          <p:cNvSpPr>
            <a:spLocks noChangeArrowheads="1"/>
          </p:cNvSpPr>
          <p:nvPr/>
        </p:nvSpPr>
        <p:spPr bwMode="auto">
          <a:xfrm>
            <a:off x="4121150" y="4735513"/>
            <a:ext cx="833438" cy="9017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89098" name="Line 9"/>
          <p:cNvSpPr>
            <a:spLocks noChangeShapeType="1"/>
          </p:cNvSpPr>
          <p:nvPr/>
        </p:nvSpPr>
        <p:spPr bwMode="auto">
          <a:xfrm flipH="1">
            <a:off x="3903663" y="4586288"/>
            <a:ext cx="12700" cy="1268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graphicFrame>
        <p:nvGraphicFramePr>
          <p:cNvPr id="89099" name="Object 10"/>
          <p:cNvGraphicFramePr>
            <a:graphicFrameLocks noChangeAspect="1"/>
          </p:cNvGraphicFramePr>
          <p:nvPr/>
        </p:nvGraphicFramePr>
        <p:xfrm>
          <a:off x="688975" y="4983163"/>
          <a:ext cx="310515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583" name="Equation" r:id="rId5" imgW="1307532" imgH="165028" progId="Equation.3">
                  <p:embed/>
                </p:oleObj>
              </mc:Choice>
              <mc:Fallback>
                <p:oleObj name="Equation" r:id="rId5" imgW="1307532" imgH="16502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975" y="4983163"/>
                        <a:ext cx="3105150" cy="3921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00" name="Object 11"/>
          <p:cNvGraphicFramePr>
            <a:graphicFrameLocks noChangeAspect="1"/>
          </p:cNvGraphicFramePr>
          <p:nvPr/>
        </p:nvGraphicFramePr>
        <p:xfrm>
          <a:off x="1201738" y="5543550"/>
          <a:ext cx="1077912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584" name="Equation" r:id="rId7" imgW="609600" imgH="508000" progId="Equation.DSMT4">
                  <p:embed/>
                </p:oleObj>
              </mc:Choice>
              <mc:Fallback>
                <p:oleObj name="Equation" r:id="rId7" imgW="6096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1738" y="5543550"/>
                        <a:ext cx="1077912" cy="8985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467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Example</a:t>
            </a:r>
            <a:endParaRPr lang="en-US" sz="3200" dirty="0">
              <a:solidFill>
                <a:srgbClr val="FF6600"/>
              </a:solidFill>
              <a:latin typeface="Consolas"/>
              <a:ea typeface="+mn-ea"/>
              <a:cs typeface="Consolas"/>
            </a:endParaRPr>
          </a:p>
        </p:txBody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fr-CH" sz="2400" dirty="0" err="1">
                <a:solidFill>
                  <a:srgbClr val="1F497D"/>
                </a:solidFill>
              </a:rPr>
              <a:t>Evaluate</a:t>
            </a:r>
            <a:r>
              <a:rPr lang="fr-CH" sz="2400" dirty="0">
                <a:solidFill>
                  <a:srgbClr val="1F497D"/>
                </a:solidFill>
              </a:rPr>
              <a:t> </a:t>
            </a:r>
            <a:r>
              <a:rPr lang="fr-CH" sz="2400" dirty="0" err="1">
                <a:solidFill>
                  <a:srgbClr val="1F497D"/>
                </a:solidFill>
              </a:rPr>
              <a:t>rms</a:t>
            </a:r>
            <a:r>
              <a:rPr lang="fr-CH" sz="2400" dirty="0">
                <a:solidFill>
                  <a:srgbClr val="1F497D"/>
                </a:solidFill>
              </a:rPr>
              <a:t> value, </a:t>
            </a:r>
            <a:r>
              <a:rPr lang="fr-CH" sz="2400" dirty="0" err="1">
                <a:solidFill>
                  <a:srgbClr val="1F497D"/>
                </a:solidFill>
              </a:rPr>
              <a:t>frequency</a:t>
            </a:r>
            <a:r>
              <a:rPr lang="fr-CH" sz="2400" dirty="0">
                <a:solidFill>
                  <a:srgbClr val="1F497D"/>
                </a:solidFill>
              </a:rPr>
              <a:t> and </a:t>
            </a:r>
            <a:r>
              <a:rPr lang="fr-CH" sz="2400" dirty="0" err="1">
                <a:solidFill>
                  <a:srgbClr val="1F497D"/>
                </a:solidFill>
              </a:rPr>
              <a:t>period</a:t>
            </a:r>
            <a:r>
              <a:rPr lang="fr-CH" sz="2400" dirty="0">
                <a:solidFill>
                  <a:srgbClr val="1F497D"/>
                </a:solidFill>
              </a:rPr>
              <a:t> of total </a:t>
            </a:r>
            <a:r>
              <a:rPr lang="fr-CH" sz="2400" dirty="0" err="1">
                <a:solidFill>
                  <a:srgbClr val="1F497D"/>
                </a:solidFill>
              </a:rPr>
              <a:t>current</a:t>
            </a:r>
            <a:r>
              <a:rPr lang="fr-CH" sz="2400" dirty="0">
                <a:solidFill>
                  <a:srgbClr val="1F497D"/>
                </a:solidFill>
              </a:rPr>
              <a:t> i(</a:t>
            </a:r>
            <a:r>
              <a:rPr lang="fr-CH" sz="2400" dirty="0" err="1">
                <a:solidFill>
                  <a:srgbClr val="1F497D"/>
                </a:solidFill>
              </a:rPr>
              <a:t>t</a:t>
            </a:r>
            <a:r>
              <a:rPr lang="fr-CH" sz="2400" dirty="0">
                <a:solidFill>
                  <a:srgbClr val="1F497D"/>
                </a:solidFill>
              </a:rPr>
              <a:t>)</a:t>
            </a:r>
          </a:p>
          <a:p>
            <a:pPr>
              <a:defRPr/>
            </a:pPr>
            <a:r>
              <a:rPr lang="fr-CH" sz="2400" dirty="0" err="1">
                <a:solidFill>
                  <a:srgbClr val="1F497D"/>
                </a:solidFill>
              </a:rPr>
              <a:t>Analytically</a:t>
            </a:r>
            <a:r>
              <a:rPr lang="fr-CH" sz="2400" dirty="0">
                <a:solidFill>
                  <a:srgbClr val="1F497D"/>
                </a:solidFill>
              </a:rPr>
              <a:t> </a:t>
            </a:r>
            <a:r>
              <a:rPr lang="fr-CH" sz="2400" dirty="0" err="1">
                <a:solidFill>
                  <a:srgbClr val="1F497D"/>
                </a:solidFill>
              </a:rPr>
              <a:t>determine</a:t>
            </a:r>
            <a:r>
              <a:rPr lang="fr-CH" sz="2400" dirty="0">
                <a:solidFill>
                  <a:srgbClr val="1F497D"/>
                </a:solidFill>
              </a:rPr>
              <a:t> the </a:t>
            </a:r>
            <a:r>
              <a:rPr lang="fr-CH" sz="2400" dirty="0" err="1">
                <a:solidFill>
                  <a:srgbClr val="1F497D"/>
                </a:solidFill>
              </a:rPr>
              <a:t>current</a:t>
            </a:r>
            <a:r>
              <a:rPr lang="fr-CH" sz="2400" dirty="0">
                <a:solidFill>
                  <a:srgbClr val="1F497D"/>
                </a:solidFill>
              </a:rPr>
              <a:t> in </a:t>
            </a:r>
            <a:r>
              <a:rPr lang="fr-CH" sz="2400" dirty="0" err="1">
                <a:solidFill>
                  <a:srgbClr val="1F497D"/>
                </a:solidFill>
              </a:rPr>
              <a:t>each</a:t>
            </a:r>
            <a:r>
              <a:rPr lang="fr-CH" sz="2400" dirty="0">
                <a:solidFill>
                  <a:srgbClr val="1F497D"/>
                </a:solidFill>
              </a:rPr>
              <a:t> </a:t>
            </a:r>
            <a:r>
              <a:rPr lang="fr-CH" sz="2400" dirty="0" err="1">
                <a:solidFill>
                  <a:srgbClr val="1F497D"/>
                </a:solidFill>
              </a:rPr>
              <a:t>element</a:t>
            </a:r>
            <a:r>
              <a:rPr lang="fr-CH" sz="2400" dirty="0">
                <a:solidFill>
                  <a:srgbClr val="1F497D"/>
                </a:solidFill>
              </a:rPr>
              <a:t> and </a:t>
            </a:r>
            <a:r>
              <a:rPr lang="fr-CH" sz="2400" dirty="0" err="1">
                <a:solidFill>
                  <a:srgbClr val="1F497D"/>
                </a:solidFill>
              </a:rPr>
              <a:t>that</a:t>
            </a:r>
            <a:r>
              <a:rPr lang="fr-CH" sz="2400" dirty="0">
                <a:solidFill>
                  <a:srgbClr val="1F497D"/>
                </a:solidFill>
              </a:rPr>
              <a:t> </a:t>
            </a:r>
            <a:r>
              <a:rPr lang="fr-CH" sz="2400" dirty="0" err="1">
                <a:solidFill>
                  <a:srgbClr val="1F497D"/>
                </a:solidFill>
              </a:rPr>
              <a:t>provided</a:t>
            </a:r>
            <a:r>
              <a:rPr lang="fr-CH" sz="2400" dirty="0">
                <a:solidFill>
                  <a:srgbClr val="1F497D"/>
                </a:solidFill>
              </a:rPr>
              <a:t> by the source</a:t>
            </a:r>
          </a:p>
          <a:p>
            <a:pPr>
              <a:defRPr/>
            </a:pPr>
            <a:r>
              <a:rPr lang="fr-CH" sz="2400" dirty="0" err="1">
                <a:solidFill>
                  <a:srgbClr val="1F497D"/>
                </a:solidFill>
              </a:rPr>
              <a:t>Draw</a:t>
            </a:r>
            <a:r>
              <a:rPr lang="fr-CH" sz="2400" dirty="0">
                <a:solidFill>
                  <a:srgbClr val="1F497D"/>
                </a:solidFill>
              </a:rPr>
              <a:t> </a:t>
            </a:r>
            <a:r>
              <a:rPr lang="fr-CH" sz="2400" dirty="0" err="1">
                <a:solidFill>
                  <a:srgbClr val="1F497D"/>
                </a:solidFill>
              </a:rPr>
              <a:t>each</a:t>
            </a:r>
            <a:r>
              <a:rPr lang="fr-CH" sz="2400" dirty="0">
                <a:solidFill>
                  <a:srgbClr val="1F497D"/>
                </a:solidFill>
              </a:rPr>
              <a:t> of </a:t>
            </a:r>
            <a:r>
              <a:rPr lang="fr-CH" sz="2400" dirty="0" err="1">
                <a:solidFill>
                  <a:srgbClr val="1F497D"/>
                </a:solidFill>
              </a:rPr>
              <a:t>these</a:t>
            </a:r>
            <a:r>
              <a:rPr lang="fr-CH" sz="2400" dirty="0">
                <a:solidFill>
                  <a:srgbClr val="1F497D"/>
                </a:solidFill>
              </a:rPr>
              <a:t> </a:t>
            </a:r>
            <a:r>
              <a:rPr lang="fr-CH" sz="2400" dirty="0" err="1">
                <a:solidFill>
                  <a:srgbClr val="1F497D"/>
                </a:solidFill>
              </a:rPr>
              <a:t>currents</a:t>
            </a:r>
            <a:endParaRPr lang="en-US" sz="2400" dirty="0">
              <a:solidFill>
                <a:srgbClr val="1F497D"/>
              </a:solidFill>
            </a:endParaRPr>
          </a:p>
        </p:txBody>
      </p:sp>
      <p:pic>
        <p:nvPicPr>
          <p:cNvPr id="9114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263" y="3800475"/>
            <a:ext cx="4105275" cy="289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91142" name="Rectangle 5"/>
          <p:cNvSpPr>
            <a:spLocks noChangeArrowheads="1"/>
          </p:cNvSpPr>
          <p:nvPr/>
        </p:nvSpPr>
        <p:spPr bwMode="auto">
          <a:xfrm>
            <a:off x="4241800" y="4230688"/>
            <a:ext cx="614363" cy="2019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CH"/>
          </a:p>
        </p:txBody>
      </p:sp>
      <p:sp>
        <p:nvSpPr>
          <p:cNvPr id="91143" name="Line 6"/>
          <p:cNvSpPr>
            <a:spLocks noChangeShapeType="1"/>
          </p:cNvSpPr>
          <p:nvPr/>
        </p:nvSpPr>
        <p:spPr bwMode="auto">
          <a:xfrm>
            <a:off x="4529138" y="3984625"/>
            <a:ext cx="0" cy="2511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91145" name="Oval 8"/>
          <p:cNvSpPr>
            <a:spLocks noChangeArrowheads="1"/>
          </p:cNvSpPr>
          <p:nvPr/>
        </p:nvSpPr>
        <p:spPr bwMode="auto">
          <a:xfrm>
            <a:off x="4121150" y="4735513"/>
            <a:ext cx="833438" cy="9017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91146" name="Line 9"/>
          <p:cNvSpPr>
            <a:spLocks noChangeShapeType="1"/>
          </p:cNvSpPr>
          <p:nvPr/>
        </p:nvSpPr>
        <p:spPr bwMode="auto">
          <a:xfrm flipH="1">
            <a:off x="3903663" y="4586288"/>
            <a:ext cx="12700" cy="1268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graphicFrame>
        <p:nvGraphicFramePr>
          <p:cNvPr id="91147" name="Object 10"/>
          <p:cNvGraphicFramePr>
            <a:graphicFrameLocks noChangeAspect="1"/>
          </p:cNvGraphicFramePr>
          <p:nvPr/>
        </p:nvGraphicFramePr>
        <p:xfrm>
          <a:off x="688975" y="4983163"/>
          <a:ext cx="310515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631" name="Equation" r:id="rId5" imgW="1307532" imgH="165028" progId="Equation.3">
                  <p:embed/>
                </p:oleObj>
              </mc:Choice>
              <mc:Fallback>
                <p:oleObj name="Equation" r:id="rId5" imgW="1307532" imgH="16502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975" y="4983163"/>
                        <a:ext cx="3105150" cy="3921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8" name="Object 11"/>
          <p:cNvGraphicFramePr>
            <a:graphicFrameLocks noChangeAspect="1"/>
          </p:cNvGraphicFramePr>
          <p:nvPr/>
        </p:nvGraphicFramePr>
        <p:xfrm>
          <a:off x="1201738" y="5543550"/>
          <a:ext cx="1077912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632" name="Equation" r:id="rId7" imgW="609600" imgH="508000" progId="Equation.DSMT4">
                  <p:embed/>
                </p:oleObj>
              </mc:Choice>
              <mc:Fallback>
                <p:oleObj name="Equation" r:id="rId7" imgW="6096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1738" y="5543550"/>
                        <a:ext cx="1077912" cy="8985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49" name="Rectangle 12"/>
          <p:cNvSpPr>
            <a:spLocks noChangeArrowheads="1"/>
          </p:cNvSpPr>
          <p:nvPr/>
        </p:nvSpPr>
        <p:spPr bwMode="auto">
          <a:xfrm>
            <a:off x="1710531" y="2485937"/>
            <a:ext cx="5676900" cy="1938992"/>
          </a:xfrm>
          <a:prstGeom prst="rect">
            <a:avLst/>
          </a:prstGeom>
          <a:solidFill>
            <a:srgbClr val="E8F37B"/>
          </a:solidFill>
          <a:ln w="9525">
            <a:solidFill>
              <a:srgbClr val="FF33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indent="457200"/>
            <a:endParaRPr lang="fr-CH" b="1" dirty="0">
              <a:latin typeface="Times" charset="0"/>
              <a:cs typeface="Times New Roman" charset="0"/>
            </a:endParaRPr>
          </a:p>
          <a:p>
            <a:pPr indent="457200"/>
            <a:endParaRPr lang="fr-CH" b="1" dirty="0">
              <a:latin typeface="Times" charset="0"/>
              <a:cs typeface="Times New Roman" charset="0"/>
            </a:endParaRPr>
          </a:p>
          <a:p>
            <a:pPr indent="457200" algn="ctr"/>
            <a:r>
              <a:rPr lang="fr-CH" sz="3200" b="1" dirty="0" err="1">
                <a:solidFill>
                  <a:srgbClr val="1F497D"/>
                </a:solidFill>
                <a:latin typeface="+mj-lt"/>
                <a:cs typeface="Times New Roman" charset="0"/>
              </a:rPr>
              <a:t>Calculation</a:t>
            </a:r>
            <a:r>
              <a:rPr lang="fr-CH" sz="3200" b="1" dirty="0">
                <a:solidFill>
                  <a:srgbClr val="1F497D"/>
                </a:solidFill>
                <a:latin typeface="+mj-lt"/>
                <a:cs typeface="Times New Roman" charset="0"/>
              </a:rPr>
              <a:t> on the </a:t>
            </a:r>
            <a:r>
              <a:rPr lang="fr-CH" sz="3200" b="1" dirty="0" err="1">
                <a:solidFill>
                  <a:srgbClr val="1F497D"/>
                </a:solidFill>
                <a:latin typeface="+mj-lt"/>
                <a:cs typeface="Times New Roman" charset="0"/>
              </a:rPr>
              <a:t>board</a:t>
            </a:r>
            <a:r>
              <a:rPr lang="fr-CH" sz="3200" b="1" dirty="0">
                <a:solidFill>
                  <a:srgbClr val="1F497D"/>
                </a:solidFill>
                <a:latin typeface="+mj-lt"/>
                <a:cs typeface="Times New Roman" charset="0"/>
              </a:rPr>
              <a:t>!</a:t>
            </a:r>
          </a:p>
          <a:p>
            <a:pPr indent="457200" algn="ctr"/>
            <a:r>
              <a:rPr lang="fr-CH" sz="3200" b="1" dirty="0">
                <a:solidFill>
                  <a:srgbClr val="1F497D"/>
                </a:solidFill>
                <a:latin typeface="+mj-lt"/>
                <a:cs typeface="Times New Roman" charset="0"/>
              </a:rPr>
              <a:t>But </a:t>
            </a:r>
            <a:r>
              <a:rPr lang="fr-CH" sz="3200" b="1" dirty="0" err="1">
                <a:solidFill>
                  <a:srgbClr val="1F497D"/>
                </a:solidFill>
                <a:latin typeface="+mj-lt"/>
                <a:cs typeface="Times New Roman" charset="0"/>
              </a:rPr>
              <a:t>this</a:t>
            </a:r>
            <a:r>
              <a:rPr lang="fr-CH" sz="3200" b="1" dirty="0">
                <a:solidFill>
                  <a:srgbClr val="1F497D"/>
                </a:solidFill>
                <a:latin typeface="+mj-lt"/>
                <a:cs typeface="Times New Roman" charset="0"/>
              </a:rPr>
              <a:t> time </a:t>
            </a:r>
            <a:r>
              <a:rPr lang="fr-CH" sz="3200" b="1" dirty="0" err="1">
                <a:solidFill>
                  <a:srgbClr val="1F497D"/>
                </a:solidFill>
                <a:latin typeface="+mj-lt"/>
                <a:cs typeface="Times New Roman" charset="0"/>
              </a:rPr>
              <a:t>using</a:t>
            </a:r>
            <a:r>
              <a:rPr lang="fr-CH" sz="3200" b="1" dirty="0">
                <a:solidFill>
                  <a:srgbClr val="1F497D"/>
                </a:solidFill>
                <a:latin typeface="+mj-lt"/>
                <a:cs typeface="Times New Roman" charset="0"/>
              </a:rPr>
              <a:t> </a:t>
            </a:r>
            <a:r>
              <a:rPr lang="fr-CH" sz="3200" b="1" dirty="0" err="1">
                <a:solidFill>
                  <a:srgbClr val="1F497D"/>
                </a:solidFill>
                <a:latin typeface="+mj-lt"/>
                <a:cs typeface="Times New Roman" charset="0"/>
              </a:rPr>
              <a:t>phasors</a:t>
            </a:r>
            <a:r>
              <a:rPr lang="fr-CH" sz="3200" b="1" dirty="0">
                <a:solidFill>
                  <a:srgbClr val="1F497D"/>
                </a:solidFill>
                <a:latin typeface="+mj-lt"/>
                <a:cs typeface="Times New Roman" charset="0"/>
              </a:rPr>
              <a:t>!</a:t>
            </a:r>
            <a:endParaRPr lang="fr-CH" sz="3200" b="1" dirty="0">
              <a:latin typeface="Times" charset="0"/>
              <a:cs typeface="Times New Roman" charset="0"/>
            </a:endParaRPr>
          </a:p>
          <a:p>
            <a:pPr indent="45720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2232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371475" y="1625600"/>
            <a:ext cx="7786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title"/>
          </p:nvPr>
        </p:nvSpPr>
        <p:spPr>
          <a:xfrm>
            <a:off x="492125" y="268288"/>
            <a:ext cx="7772400" cy="11049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Complex</a:t>
            </a:r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 </a:t>
            </a: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numbers</a:t>
            </a:r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: </a:t>
            </a: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definition</a:t>
            </a:r>
            <a:endParaRPr lang="en-US" sz="3200" dirty="0">
              <a:solidFill>
                <a:srgbClr val="FF6600"/>
              </a:solidFill>
              <a:latin typeface="Consolas"/>
              <a:ea typeface="+mn-ea"/>
              <a:cs typeface="Consolas"/>
            </a:endParaRPr>
          </a:p>
        </p:txBody>
      </p:sp>
      <p:sp>
        <p:nvSpPr>
          <p:cNvPr id="19461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z="2400" dirty="0" err="1">
                <a:solidFill>
                  <a:srgbClr val="1F497D"/>
                </a:solidFill>
                <a:latin typeface="+mj-lt"/>
              </a:rPr>
              <a:t>We</a:t>
            </a:r>
            <a:r>
              <a:rPr lang="fr-CH" sz="2400" dirty="0">
                <a:solidFill>
                  <a:srgbClr val="1F497D"/>
                </a:solidFill>
                <a:latin typeface="+mj-lt"/>
              </a:rPr>
              <a:t> call </a:t>
            </a:r>
            <a:r>
              <a:rPr lang="fr-CH" sz="2400" dirty="0" err="1">
                <a:solidFill>
                  <a:srgbClr val="1F497D"/>
                </a:solidFill>
                <a:latin typeface="+mj-lt"/>
              </a:rPr>
              <a:t>complex</a:t>
            </a:r>
            <a:r>
              <a:rPr lang="fr-CH" sz="2400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sz="2400" dirty="0" err="1">
                <a:solidFill>
                  <a:srgbClr val="1F497D"/>
                </a:solidFill>
                <a:latin typeface="+mj-lt"/>
              </a:rPr>
              <a:t>number</a:t>
            </a:r>
            <a:r>
              <a:rPr lang="fr-CH" sz="2400" dirty="0">
                <a:solidFill>
                  <a:srgbClr val="1F497D"/>
                </a:solidFill>
                <a:latin typeface="+mj-lt"/>
              </a:rPr>
              <a:t> z </a:t>
            </a:r>
            <a:r>
              <a:rPr lang="fr-CH" sz="2400" dirty="0" err="1">
                <a:solidFill>
                  <a:srgbClr val="1F497D"/>
                </a:solidFill>
                <a:latin typeface="+mj-lt"/>
              </a:rPr>
              <a:t>any</a:t>
            </a:r>
            <a:r>
              <a:rPr lang="fr-CH" sz="2400" dirty="0">
                <a:solidFill>
                  <a:srgbClr val="1F497D"/>
                </a:solidFill>
                <a:latin typeface="+mj-lt"/>
              </a:rPr>
              <a:t> expression of the </a:t>
            </a:r>
            <a:r>
              <a:rPr lang="fr-CH" sz="2400" dirty="0" err="1">
                <a:solidFill>
                  <a:srgbClr val="1F497D"/>
                </a:solidFill>
                <a:latin typeface="+mj-lt"/>
              </a:rPr>
              <a:t>form</a:t>
            </a:r>
            <a:endParaRPr lang="en-US" sz="2400" dirty="0">
              <a:solidFill>
                <a:srgbClr val="1F497D"/>
              </a:solidFill>
              <a:latin typeface="+mj-lt"/>
            </a:endParaRPr>
          </a:p>
        </p:txBody>
      </p:sp>
      <p:sp>
        <p:nvSpPr>
          <p:cNvPr id="485381" name="Text Box 5"/>
          <p:cNvSpPr txBox="1">
            <a:spLocks noChangeArrowheads="1"/>
          </p:cNvSpPr>
          <p:nvPr/>
        </p:nvSpPr>
        <p:spPr bwMode="auto">
          <a:xfrm>
            <a:off x="812800" y="4711700"/>
            <a:ext cx="50863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fr-CH" sz="2000" dirty="0">
                <a:solidFill>
                  <a:srgbClr val="1F497D"/>
                </a:solidFill>
                <a:latin typeface="+mj-lt"/>
              </a:rPr>
              <a:t>Carl Friedrich </a:t>
            </a:r>
            <a:r>
              <a:rPr lang="fr-CH" sz="2000" b="1" dirty="0">
                <a:solidFill>
                  <a:srgbClr val="1F497D"/>
                </a:solidFill>
                <a:latin typeface="+mj-lt"/>
              </a:rPr>
              <a:t>Gauss</a:t>
            </a:r>
            <a:r>
              <a:rPr lang="fr-CH" sz="2000" dirty="0">
                <a:solidFill>
                  <a:srgbClr val="1F497D"/>
                </a:solidFill>
                <a:latin typeface="+mj-lt"/>
              </a:rPr>
              <a:t> (1777-1855), </a:t>
            </a:r>
            <a:r>
              <a:rPr lang="fr-CH" sz="2000" dirty="0" err="1">
                <a:solidFill>
                  <a:srgbClr val="1F497D"/>
                </a:solidFill>
                <a:latin typeface="+mj-lt"/>
              </a:rPr>
              <a:t>astronomer</a:t>
            </a:r>
            <a:r>
              <a:rPr lang="fr-CH" sz="2000" dirty="0">
                <a:solidFill>
                  <a:srgbClr val="1F497D"/>
                </a:solidFill>
                <a:latin typeface="+mj-lt"/>
              </a:rPr>
              <a:t>, </a:t>
            </a:r>
            <a:r>
              <a:rPr lang="fr-CH" sz="2000" dirty="0" err="1">
                <a:solidFill>
                  <a:srgbClr val="1F497D"/>
                </a:solidFill>
                <a:latin typeface="+mj-lt"/>
              </a:rPr>
              <a:t>mathematician</a:t>
            </a:r>
            <a:r>
              <a:rPr lang="fr-CH" sz="2000" dirty="0">
                <a:solidFill>
                  <a:srgbClr val="1F497D"/>
                </a:solidFill>
                <a:latin typeface="+mj-lt"/>
              </a:rPr>
              <a:t> and </a:t>
            </a:r>
            <a:r>
              <a:rPr lang="fr-CH" sz="2000" dirty="0" err="1">
                <a:solidFill>
                  <a:srgbClr val="1F497D"/>
                </a:solidFill>
                <a:latin typeface="+mj-lt"/>
              </a:rPr>
              <a:t>German</a:t>
            </a:r>
            <a:r>
              <a:rPr lang="fr-CH" sz="2000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sz="2000" dirty="0" err="1">
                <a:solidFill>
                  <a:srgbClr val="1F497D"/>
                </a:solidFill>
                <a:latin typeface="+mj-lt"/>
              </a:rPr>
              <a:t>physicist</a:t>
            </a:r>
            <a:r>
              <a:rPr lang="fr-CH" sz="2000" dirty="0">
                <a:solidFill>
                  <a:srgbClr val="1F497D"/>
                </a:solidFill>
                <a:latin typeface="+mj-lt"/>
              </a:rPr>
              <a:t>. He </a:t>
            </a:r>
            <a:r>
              <a:rPr lang="fr-CH" sz="2000" dirty="0" err="1">
                <a:solidFill>
                  <a:srgbClr val="1F497D"/>
                </a:solidFill>
                <a:latin typeface="+mj-lt"/>
              </a:rPr>
              <a:t>introduced</a:t>
            </a:r>
            <a:r>
              <a:rPr lang="fr-CH" sz="2000" dirty="0">
                <a:solidFill>
                  <a:srgbClr val="1F497D"/>
                </a:solidFill>
                <a:latin typeface="+mj-lt"/>
              </a:rPr>
              <a:t> the </a:t>
            </a:r>
            <a:r>
              <a:rPr lang="fr-CH" sz="2000" dirty="0" err="1">
                <a:solidFill>
                  <a:srgbClr val="1F497D"/>
                </a:solidFill>
                <a:latin typeface="+mj-lt"/>
              </a:rPr>
              <a:t>complex</a:t>
            </a:r>
            <a:r>
              <a:rPr lang="fr-CH" sz="2000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sz="2000" dirty="0" err="1">
                <a:solidFill>
                  <a:srgbClr val="1F497D"/>
                </a:solidFill>
                <a:latin typeface="+mj-lt"/>
              </a:rPr>
              <a:t>calculus</a:t>
            </a:r>
            <a:r>
              <a:rPr lang="fr-CH" sz="2000" dirty="0">
                <a:solidFill>
                  <a:srgbClr val="1F497D"/>
                </a:solidFill>
                <a:latin typeface="+mj-lt"/>
              </a:rPr>
              <a:t> in 1801.</a:t>
            </a:r>
            <a:endParaRPr lang="en-US" dirty="0">
              <a:solidFill>
                <a:srgbClr val="1F497D"/>
              </a:solidFill>
              <a:latin typeface="+mj-lt"/>
            </a:endParaRPr>
          </a:p>
        </p:txBody>
      </p:sp>
      <p:graphicFrame>
        <p:nvGraphicFramePr>
          <p:cNvPr id="19463" name="Object 7"/>
          <p:cNvGraphicFramePr>
            <a:graphicFrameLocks noChangeAspect="1"/>
          </p:cNvGraphicFramePr>
          <p:nvPr/>
        </p:nvGraphicFramePr>
        <p:xfrm>
          <a:off x="2571750" y="2197100"/>
          <a:ext cx="1525588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053" name="Equation" r:id="rId4" imgW="494870" imgH="164957" progId="Equation.3">
                  <p:embed/>
                </p:oleObj>
              </mc:Choice>
              <mc:Fallback>
                <p:oleObj name="Equation" r:id="rId4" imgW="494870" imgH="1649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2197100"/>
                        <a:ext cx="1525588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4" name="Text Box 9"/>
          <p:cNvSpPr txBox="1">
            <a:spLocks noChangeArrowheads="1"/>
          </p:cNvSpPr>
          <p:nvPr/>
        </p:nvSpPr>
        <p:spPr bwMode="auto">
          <a:xfrm>
            <a:off x="1204913" y="3017838"/>
            <a:ext cx="936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 dirty="0" err="1">
                <a:cs typeface="Times New Roman" charset="0"/>
              </a:rPr>
              <a:t>where</a:t>
            </a:r>
            <a:endParaRPr lang="en-US" dirty="0">
              <a:cs typeface="Times New Roman" charset="0"/>
            </a:endParaRPr>
          </a:p>
        </p:txBody>
      </p:sp>
      <p:graphicFrame>
        <p:nvGraphicFramePr>
          <p:cNvPr id="19465" name="Object 10"/>
          <p:cNvGraphicFramePr>
            <a:graphicFrameLocks noChangeAspect="1"/>
          </p:cNvGraphicFramePr>
          <p:nvPr/>
        </p:nvGraphicFramePr>
        <p:xfrm>
          <a:off x="2425700" y="2900363"/>
          <a:ext cx="1292225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054" name="Equation" r:id="rId6" imgW="418918" imgH="203112" progId="Equation.3">
                  <p:embed/>
                </p:oleObj>
              </mc:Choice>
              <mc:Fallback>
                <p:oleObj name="Equation" r:id="rId6" imgW="418918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5700" y="2900363"/>
                        <a:ext cx="1292225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85389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5" y="4700588"/>
            <a:ext cx="27241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graphicFrame>
        <p:nvGraphicFramePr>
          <p:cNvPr id="19467" name="Object 14"/>
          <p:cNvGraphicFramePr>
            <a:graphicFrameLocks noChangeAspect="1"/>
          </p:cNvGraphicFramePr>
          <p:nvPr/>
        </p:nvGraphicFramePr>
        <p:xfrm>
          <a:off x="4406900" y="2851150"/>
          <a:ext cx="1174750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055" name="Equation" r:id="rId9" imgW="380835" imgH="215806" progId="Equation.3">
                  <p:embed/>
                </p:oleObj>
              </mc:Choice>
              <mc:Fallback>
                <p:oleObj name="Equation" r:id="rId9" imgW="380835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6900" y="2851150"/>
                        <a:ext cx="1174750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8" name="Object 15"/>
          <p:cNvGraphicFramePr>
            <a:graphicFrameLocks noChangeAspect="1"/>
          </p:cNvGraphicFramePr>
          <p:nvPr/>
        </p:nvGraphicFramePr>
        <p:xfrm>
          <a:off x="1924050" y="3735388"/>
          <a:ext cx="1138238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056" name="Equation" r:id="rId11" imgW="368140" imgH="215806" progId="Equation.3">
                  <p:embed/>
                </p:oleObj>
              </mc:Choice>
              <mc:Fallback>
                <p:oleObj name="Equation" r:id="rId11" imgW="368140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4050" y="3735388"/>
                        <a:ext cx="1138238" cy="66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9" name="Object 16"/>
          <p:cNvGraphicFramePr>
            <a:graphicFrameLocks noChangeAspect="1"/>
          </p:cNvGraphicFramePr>
          <p:nvPr/>
        </p:nvGraphicFramePr>
        <p:xfrm>
          <a:off x="3606800" y="3760788"/>
          <a:ext cx="941388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057" name="Equation" r:id="rId13" imgW="304536" imgH="215713" progId="Equation.DSMT4">
                  <p:embed/>
                </p:oleObj>
              </mc:Choice>
              <mc:Fallback>
                <p:oleObj name="Equation" r:id="rId13" imgW="304536" imgH="2157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800" y="3760788"/>
                        <a:ext cx="941388" cy="66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0" name="Text Box 17"/>
          <p:cNvSpPr txBox="1">
            <a:spLocks noChangeArrowheads="1"/>
          </p:cNvSpPr>
          <p:nvPr/>
        </p:nvSpPr>
        <p:spPr bwMode="auto">
          <a:xfrm>
            <a:off x="1325563" y="3887788"/>
            <a:ext cx="6286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 dirty="0">
                <a:cs typeface="Times New Roman" charset="0"/>
              </a:rPr>
              <a:t>and</a:t>
            </a:r>
            <a:endParaRPr lang="en-US" dirty="0">
              <a:cs typeface="Times New Roman" charset="0"/>
            </a:endParaRPr>
          </a:p>
        </p:txBody>
      </p:sp>
      <p:sp>
        <p:nvSpPr>
          <p:cNvPr id="19471" name="Text Box 18"/>
          <p:cNvSpPr txBox="1">
            <a:spLocks noChangeArrowheads="1"/>
          </p:cNvSpPr>
          <p:nvPr/>
        </p:nvSpPr>
        <p:spPr bwMode="auto">
          <a:xfrm>
            <a:off x="5145088" y="3940175"/>
            <a:ext cx="665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/>
              <a:t>Etc.</a:t>
            </a:r>
            <a:endParaRPr lang="en-US"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48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8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85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8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371475" y="1625600"/>
            <a:ext cx="7786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title"/>
          </p:nvPr>
        </p:nvSpPr>
        <p:spPr>
          <a:xfrm>
            <a:off x="492125" y="268288"/>
            <a:ext cx="7772400" cy="11049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Notions of </a:t>
            </a: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complex</a:t>
            </a:r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 </a:t>
            </a: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algebra</a:t>
            </a:r>
            <a:endParaRPr lang="fr-CH" sz="3200" dirty="0">
              <a:solidFill>
                <a:srgbClr val="FF6600"/>
              </a:solidFill>
              <a:latin typeface="Consolas"/>
              <a:ea typeface="+mn-ea"/>
              <a:cs typeface="Consolas"/>
            </a:endParaRPr>
          </a:p>
        </p:txBody>
      </p:sp>
      <p:sp>
        <p:nvSpPr>
          <p:cNvPr id="2150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88988" y="1566863"/>
            <a:ext cx="7727950" cy="728662"/>
          </a:xfrm>
        </p:spPr>
        <p:txBody>
          <a:bodyPr/>
          <a:lstStyle/>
          <a:p>
            <a:r>
              <a:rPr lang="fr-CH" sz="2400" dirty="0" err="1">
                <a:solidFill>
                  <a:srgbClr val="1F497D"/>
                </a:solidFill>
                <a:latin typeface="+mj-lt"/>
              </a:rPr>
              <a:t>Equality</a:t>
            </a:r>
            <a:r>
              <a:rPr lang="fr-CH" sz="2400" dirty="0">
                <a:solidFill>
                  <a:srgbClr val="1F497D"/>
                </a:solidFill>
                <a:latin typeface="+mj-lt"/>
              </a:rPr>
              <a:t> of </a:t>
            </a:r>
            <a:r>
              <a:rPr lang="fr-CH" sz="2400" dirty="0" err="1">
                <a:solidFill>
                  <a:srgbClr val="1F497D"/>
                </a:solidFill>
                <a:latin typeface="+mj-lt"/>
              </a:rPr>
              <a:t>two</a:t>
            </a:r>
            <a:r>
              <a:rPr lang="fr-CH" sz="2400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sz="2400" dirty="0" err="1">
                <a:solidFill>
                  <a:srgbClr val="1F497D"/>
                </a:solidFill>
                <a:latin typeface="+mj-lt"/>
              </a:rPr>
              <a:t>complex</a:t>
            </a:r>
            <a:r>
              <a:rPr lang="fr-CH" sz="2400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sz="2400" dirty="0" err="1">
                <a:solidFill>
                  <a:srgbClr val="1F497D"/>
                </a:solidFill>
                <a:latin typeface="+mj-lt"/>
              </a:rPr>
              <a:t>numbers</a:t>
            </a:r>
            <a:endParaRPr lang="en-US" sz="2400" dirty="0">
              <a:latin typeface="Times New Roman" charset="0"/>
            </a:endParaRPr>
          </a:p>
        </p:txBody>
      </p:sp>
      <p:graphicFrame>
        <p:nvGraphicFramePr>
          <p:cNvPr id="21510" name="Object 21"/>
          <p:cNvGraphicFramePr>
            <a:graphicFrameLocks noChangeAspect="1"/>
          </p:cNvGraphicFramePr>
          <p:nvPr/>
        </p:nvGraphicFramePr>
        <p:xfrm>
          <a:off x="1479550" y="2855913"/>
          <a:ext cx="4573588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135" name="Equation" r:id="rId4" imgW="1485255" imgH="177723" progId="Equation.3">
                  <p:embed/>
                </p:oleObj>
              </mc:Choice>
              <mc:Fallback>
                <p:oleObj name="Equation" r:id="rId4" imgW="1485255" imgH="17772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9550" y="2855913"/>
                        <a:ext cx="4573588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30"/>
          <p:cNvGraphicFramePr>
            <a:graphicFrameLocks noChangeAspect="1"/>
          </p:cNvGraphicFramePr>
          <p:nvPr/>
        </p:nvGraphicFramePr>
        <p:xfrm>
          <a:off x="1460500" y="2163763"/>
          <a:ext cx="1838325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136" name="Equation" r:id="rId6" imgW="596641" imgH="177723" progId="Equation.3">
                  <p:embed/>
                </p:oleObj>
              </mc:Choice>
              <mc:Fallback>
                <p:oleObj name="Equation" r:id="rId6" imgW="596641" imgH="17772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0" y="2163763"/>
                        <a:ext cx="1838325" cy="54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2" name="Object 31"/>
          <p:cNvGraphicFramePr>
            <a:graphicFrameLocks noChangeAspect="1"/>
          </p:cNvGraphicFramePr>
          <p:nvPr/>
        </p:nvGraphicFramePr>
        <p:xfrm>
          <a:off x="3803650" y="2163763"/>
          <a:ext cx="2035175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137" name="Equation" r:id="rId8" imgW="660113" imgH="177723" progId="Equation.3">
                  <p:embed/>
                </p:oleObj>
              </mc:Choice>
              <mc:Fallback>
                <p:oleObj name="Equation" r:id="rId8" imgW="660113" imgH="17772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3650" y="2163763"/>
                        <a:ext cx="2035175" cy="54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6435" name="Object 35"/>
          <p:cNvGraphicFramePr>
            <a:graphicFrameLocks noChangeAspect="1"/>
          </p:cNvGraphicFramePr>
          <p:nvPr/>
        </p:nvGraphicFramePr>
        <p:xfrm>
          <a:off x="4441825" y="3889375"/>
          <a:ext cx="1525588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138" name="Equation" r:id="rId10" imgW="494870" imgH="164957" progId="Equation.3">
                  <p:embed/>
                </p:oleObj>
              </mc:Choice>
              <mc:Fallback>
                <p:oleObj name="Equation" r:id="rId10" imgW="494870" imgH="1649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1825" y="3889375"/>
                        <a:ext cx="1525588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6436" name="Object 36"/>
          <p:cNvGraphicFramePr>
            <a:graphicFrameLocks noChangeAspect="1"/>
          </p:cNvGraphicFramePr>
          <p:nvPr/>
        </p:nvGraphicFramePr>
        <p:xfrm>
          <a:off x="2954338" y="4516438"/>
          <a:ext cx="1682750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139" name="Equation" r:id="rId12" imgW="545626" imgH="164957" progId="Equation.3">
                  <p:embed/>
                </p:oleObj>
              </mc:Choice>
              <mc:Fallback>
                <p:oleObj name="Equation" r:id="rId12" imgW="545626" imgH="1649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4338" y="4516438"/>
                        <a:ext cx="1682750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6437" name="Object 37"/>
          <p:cNvGraphicFramePr>
            <a:graphicFrameLocks noChangeAspect="1"/>
          </p:cNvGraphicFramePr>
          <p:nvPr/>
        </p:nvGraphicFramePr>
        <p:xfrm>
          <a:off x="2946400" y="5489575"/>
          <a:ext cx="172085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140" name="Equation" r:id="rId14" imgW="558558" imgH="152334" progId="Equation.DSMT4">
                  <p:embed/>
                </p:oleObj>
              </mc:Choice>
              <mc:Fallback>
                <p:oleObj name="Equation" r:id="rId14" imgW="558558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6400" y="5489575"/>
                        <a:ext cx="1720850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838200" y="3899710"/>
            <a:ext cx="7727950" cy="728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2400" dirty="0" err="1">
                <a:solidFill>
                  <a:srgbClr val="1F497D"/>
                </a:solidFill>
                <a:latin typeface="+mj-lt"/>
              </a:rPr>
              <a:t>Complex</a:t>
            </a:r>
            <a:r>
              <a:rPr lang="fr-CH" sz="2400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sz="2400" dirty="0" err="1">
                <a:solidFill>
                  <a:srgbClr val="1F497D"/>
                </a:solidFill>
                <a:latin typeface="+mj-lt"/>
              </a:rPr>
              <a:t>conjugate</a:t>
            </a:r>
            <a:r>
              <a:rPr lang="fr-CH" sz="2400" dirty="0">
                <a:solidFill>
                  <a:srgbClr val="1F497D"/>
                </a:solidFill>
                <a:latin typeface="+mj-lt"/>
              </a:rPr>
              <a:t> of</a:t>
            </a:r>
            <a:endParaRPr lang="en-US" sz="24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34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86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8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86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371475" y="2968625"/>
            <a:ext cx="7786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title"/>
          </p:nvPr>
        </p:nvSpPr>
        <p:spPr>
          <a:xfrm>
            <a:off x="492125" y="268288"/>
            <a:ext cx="7772400" cy="11049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Notions of </a:t>
            </a: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complex</a:t>
            </a:r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 </a:t>
            </a: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algebra</a:t>
            </a:r>
            <a:endParaRPr lang="fr-CH" sz="3200" dirty="0">
              <a:solidFill>
                <a:srgbClr val="FF6600"/>
              </a:solidFill>
              <a:latin typeface="Consolas"/>
              <a:ea typeface="+mn-ea"/>
              <a:cs typeface="Consolas"/>
            </a:endParaRPr>
          </a:p>
        </p:txBody>
      </p:sp>
      <p:sp>
        <p:nvSpPr>
          <p:cNvPr id="4894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88988" y="3505200"/>
            <a:ext cx="7727950" cy="728663"/>
          </a:xfrm>
        </p:spPr>
        <p:txBody>
          <a:bodyPr/>
          <a:lstStyle/>
          <a:p>
            <a:r>
              <a:rPr lang="fr-CH" sz="2400" dirty="0">
                <a:solidFill>
                  <a:srgbClr val="1F497D"/>
                </a:solidFill>
              </a:rPr>
              <a:t>Multiplication</a:t>
            </a:r>
          </a:p>
        </p:txBody>
      </p:sp>
      <p:graphicFrame>
        <p:nvGraphicFramePr>
          <p:cNvPr id="489481" name="Object 9"/>
          <p:cNvGraphicFramePr>
            <a:graphicFrameLocks noChangeAspect="1"/>
          </p:cNvGraphicFramePr>
          <p:nvPr/>
        </p:nvGraphicFramePr>
        <p:xfrm>
          <a:off x="1165225" y="4078288"/>
          <a:ext cx="6299200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115" name="Equation" r:id="rId4" imgW="2043813" imgH="177723" progId="Equation.3">
                  <p:embed/>
                </p:oleObj>
              </mc:Choice>
              <mc:Fallback>
                <p:oleObj name="Equation" r:id="rId4" imgW="2043813" imgH="17772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5225" y="4078288"/>
                        <a:ext cx="6299200" cy="54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0" name="Object 13"/>
          <p:cNvGraphicFramePr>
            <a:graphicFrameLocks noChangeAspect="1"/>
          </p:cNvGraphicFramePr>
          <p:nvPr/>
        </p:nvGraphicFramePr>
        <p:xfrm>
          <a:off x="1249363" y="2174875"/>
          <a:ext cx="4381500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116" name="Equation" r:id="rId6" imgW="1421783" imgH="177723" progId="Equation.3">
                  <p:embed/>
                </p:oleObj>
              </mc:Choice>
              <mc:Fallback>
                <p:oleObj name="Equation" r:id="rId6" imgW="1421783" imgH="17772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9363" y="2174875"/>
                        <a:ext cx="4381500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1" name="Object 14"/>
          <p:cNvGraphicFramePr>
            <a:graphicFrameLocks noChangeAspect="1"/>
          </p:cNvGraphicFramePr>
          <p:nvPr/>
        </p:nvGraphicFramePr>
        <p:xfrm>
          <a:off x="1314450" y="2854325"/>
          <a:ext cx="4381500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117" name="Equation" r:id="rId8" imgW="1421783" imgH="177723" progId="Equation.3">
                  <p:embed/>
                </p:oleObj>
              </mc:Choice>
              <mc:Fallback>
                <p:oleObj name="Equation" r:id="rId8" imgW="1421783" imgH="17772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450" y="2854325"/>
                        <a:ext cx="4381500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9487" name="Object 15"/>
          <p:cNvGraphicFramePr>
            <a:graphicFrameLocks noChangeAspect="1"/>
          </p:cNvGraphicFramePr>
          <p:nvPr/>
        </p:nvGraphicFramePr>
        <p:xfrm>
          <a:off x="2433638" y="5060950"/>
          <a:ext cx="2230437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118" name="Equation" r:id="rId10" imgW="723586" imgH="203112" progId="Equation.DSMT4">
                  <p:embed/>
                </p:oleObj>
              </mc:Choice>
              <mc:Fallback>
                <p:oleObj name="Equation" r:id="rId10" imgW="723586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3638" y="5060950"/>
                        <a:ext cx="2230437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762000" y="1524000"/>
            <a:ext cx="7727950" cy="728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2400" dirty="0">
                <a:solidFill>
                  <a:srgbClr val="1F497D"/>
                </a:solidFill>
              </a:rPr>
              <a:t>Addition and </a:t>
            </a:r>
            <a:r>
              <a:rPr lang="fr-CH" sz="2400" dirty="0" err="1">
                <a:solidFill>
                  <a:srgbClr val="1F497D"/>
                </a:solidFill>
              </a:rPr>
              <a:t>substraction</a:t>
            </a:r>
            <a:endParaRPr lang="fr-CH" sz="24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38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9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9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371475" y="2968625"/>
            <a:ext cx="7786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title"/>
          </p:nvPr>
        </p:nvSpPr>
        <p:spPr>
          <a:xfrm>
            <a:off x="492125" y="268288"/>
            <a:ext cx="7772400" cy="11049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H" sz="3200" dirty="0">
                <a:solidFill>
                  <a:srgbClr val="FF6600"/>
                </a:solidFill>
                <a:latin typeface="Consolas"/>
                <a:cs typeface="Consolas"/>
              </a:rPr>
              <a:t>Notions of </a:t>
            </a:r>
            <a:r>
              <a:rPr lang="fr-CH" sz="3200" dirty="0" err="1">
                <a:solidFill>
                  <a:srgbClr val="FF6600"/>
                </a:solidFill>
                <a:latin typeface="Consolas"/>
                <a:cs typeface="Consolas"/>
              </a:rPr>
              <a:t>complex</a:t>
            </a:r>
            <a:r>
              <a:rPr lang="fr-CH" sz="3200" dirty="0">
                <a:solidFill>
                  <a:srgbClr val="FF6600"/>
                </a:solidFill>
                <a:latin typeface="Consolas"/>
                <a:cs typeface="Consolas"/>
              </a:rPr>
              <a:t> </a:t>
            </a:r>
            <a:r>
              <a:rPr lang="fr-CH" sz="3200" dirty="0" err="1">
                <a:solidFill>
                  <a:srgbClr val="FF6600"/>
                </a:solidFill>
                <a:latin typeface="Consolas"/>
                <a:cs typeface="Consolas"/>
              </a:rPr>
              <a:t>algebra</a:t>
            </a:r>
            <a:endParaRPr lang="en-US" sz="3200" dirty="0">
              <a:solidFill>
                <a:srgbClr val="FF6600"/>
              </a:solidFill>
              <a:latin typeface="Consolas"/>
              <a:ea typeface="+mn-ea"/>
              <a:cs typeface="Consolas"/>
            </a:endParaRPr>
          </a:p>
        </p:txBody>
      </p:sp>
      <p:sp>
        <p:nvSpPr>
          <p:cNvPr id="4905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74700" y="3163888"/>
            <a:ext cx="7727950" cy="728662"/>
          </a:xfrm>
        </p:spPr>
        <p:txBody>
          <a:bodyPr/>
          <a:lstStyle/>
          <a:p>
            <a:r>
              <a:rPr lang="fr-CH" sz="2400" dirty="0" err="1">
                <a:solidFill>
                  <a:srgbClr val="1F497D"/>
                </a:solidFill>
                <a:latin typeface="+mj-lt"/>
              </a:rPr>
              <a:t>Complex</a:t>
            </a:r>
            <a:r>
              <a:rPr lang="fr-CH" sz="2400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sz="2400" dirty="0" err="1">
                <a:solidFill>
                  <a:srgbClr val="1F497D"/>
                </a:solidFill>
                <a:latin typeface="+mj-lt"/>
              </a:rPr>
              <a:t>Conjugate</a:t>
            </a:r>
            <a:r>
              <a:rPr lang="fr-CH" sz="2400" dirty="0">
                <a:solidFill>
                  <a:srgbClr val="1F497D"/>
                </a:solidFill>
                <a:latin typeface="+mj-lt"/>
              </a:rPr>
              <a:t> of </a:t>
            </a:r>
            <a:r>
              <a:rPr lang="fr-CH" sz="2400" dirty="0" err="1">
                <a:solidFill>
                  <a:srgbClr val="1F497D"/>
                </a:solidFill>
                <a:latin typeface="+mj-lt"/>
              </a:rPr>
              <a:t>Elementary</a:t>
            </a:r>
            <a:r>
              <a:rPr lang="fr-CH" sz="2400" dirty="0">
                <a:solidFill>
                  <a:srgbClr val="1F497D"/>
                </a:solidFill>
                <a:latin typeface="+mj-lt"/>
              </a:rPr>
              <a:t> Operations</a:t>
            </a:r>
            <a:endParaRPr lang="en-US" sz="2400" dirty="0">
              <a:latin typeface="Times New Roman" charset="0"/>
            </a:endParaRPr>
          </a:p>
        </p:txBody>
      </p:sp>
      <p:graphicFrame>
        <p:nvGraphicFramePr>
          <p:cNvPr id="25606" name="Object 5"/>
          <p:cNvGraphicFramePr>
            <a:graphicFrameLocks noChangeAspect="1"/>
          </p:cNvGraphicFramePr>
          <p:nvPr/>
        </p:nvGraphicFramePr>
        <p:xfrm>
          <a:off x="1311275" y="1982788"/>
          <a:ext cx="5595938" cy="1135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97" name="Equation" r:id="rId4" imgW="1816100" imgH="368300" progId="Equation.3">
                  <p:embed/>
                </p:oleObj>
              </mc:Choice>
              <mc:Fallback>
                <p:oleObj name="Equation" r:id="rId4" imgW="18161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1275" y="1982788"/>
                        <a:ext cx="5595938" cy="1135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0505" name="Object 9"/>
          <p:cNvGraphicFramePr>
            <a:graphicFrameLocks noChangeAspect="1"/>
          </p:cNvGraphicFramePr>
          <p:nvPr/>
        </p:nvGraphicFramePr>
        <p:xfrm>
          <a:off x="1328738" y="3659188"/>
          <a:ext cx="2857500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98" name="Equation" r:id="rId6" imgW="927100" imgH="228600" progId="Equation.3">
                  <p:embed/>
                </p:oleObj>
              </mc:Choice>
              <mc:Fallback>
                <p:oleObj name="Equation" r:id="rId6" imgW="927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8738" y="3659188"/>
                        <a:ext cx="2857500" cy="70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0506" name="Object 10"/>
          <p:cNvGraphicFramePr>
            <a:graphicFrameLocks noChangeAspect="1"/>
          </p:cNvGraphicFramePr>
          <p:nvPr/>
        </p:nvGraphicFramePr>
        <p:xfrm>
          <a:off x="1408113" y="4270375"/>
          <a:ext cx="2857500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99" name="Equation" r:id="rId8" imgW="927100" imgH="228600" progId="Equation.3">
                  <p:embed/>
                </p:oleObj>
              </mc:Choice>
              <mc:Fallback>
                <p:oleObj name="Equation" r:id="rId8" imgW="927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8113" y="4270375"/>
                        <a:ext cx="2857500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0507" name="Object 11"/>
          <p:cNvGraphicFramePr>
            <a:graphicFrameLocks noChangeAspect="1"/>
          </p:cNvGraphicFramePr>
          <p:nvPr/>
        </p:nvGraphicFramePr>
        <p:xfrm>
          <a:off x="1422400" y="4867275"/>
          <a:ext cx="2584450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00" name="Equation" r:id="rId10" imgW="838200" imgH="228600" progId="Equation.3">
                  <p:embed/>
                </p:oleObj>
              </mc:Choice>
              <mc:Fallback>
                <p:oleObj name="Equation" r:id="rId10" imgW="838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400" y="4867275"/>
                        <a:ext cx="2584450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0508" name="Object 12"/>
          <p:cNvGraphicFramePr>
            <a:graphicFrameLocks noChangeAspect="1"/>
          </p:cNvGraphicFramePr>
          <p:nvPr/>
        </p:nvGraphicFramePr>
        <p:xfrm>
          <a:off x="1428750" y="5492750"/>
          <a:ext cx="2584450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01" name="Equation" r:id="rId12" imgW="838200" imgH="228600" progId="Equation.DSMT4">
                  <p:embed/>
                </p:oleObj>
              </mc:Choice>
              <mc:Fallback>
                <p:oleObj name="Equation" r:id="rId12" imgW="838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0" y="5492750"/>
                        <a:ext cx="2584450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806450" y="1371600"/>
            <a:ext cx="7727950" cy="728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2400" dirty="0">
                <a:solidFill>
                  <a:srgbClr val="1F497D"/>
                </a:solidFill>
              </a:rPr>
              <a:t>Division</a:t>
            </a:r>
          </a:p>
        </p:txBody>
      </p:sp>
    </p:spTree>
    <p:extLst>
      <p:ext uri="{BB962C8B-B14F-4D97-AF65-F5344CB8AC3E}">
        <p14:creationId xmlns:p14="http://schemas.microsoft.com/office/powerpoint/2010/main" val="209436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0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Text Box 2"/>
          <p:cNvSpPr txBox="1">
            <a:spLocks noChangeArrowheads="1"/>
          </p:cNvSpPr>
          <p:nvPr/>
        </p:nvSpPr>
        <p:spPr bwMode="auto">
          <a:xfrm>
            <a:off x="371475" y="1625600"/>
            <a:ext cx="7786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title"/>
          </p:nvPr>
        </p:nvSpPr>
        <p:spPr>
          <a:xfrm>
            <a:off x="492125" y="268288"/>
            <a:ext cx="7772400" cy="11049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Complex</a:t>
            </a:r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 </a:t>
            </a: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Numbers</a:t>
            </a:r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: </a:t>
            </a: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Geometric</a:t>
            </a:r>
            <a:r>
              <a:rPr lang="fr-CH" sz="3200" dirty="0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 </a:t>
            </a:r>
            <a:r>
              <a:rPr lang="fr-CH" sz="3200" dirty="0" err="1">
                <a:solidFill>
                  <a:srgbClr val="FF6600"/>
                </a:solidFill>
                <a:latin typeface="Consolas"/>
                <a:ea typeface="+mn-ea"/>
                <a:cs typeface="Consolas"/>
              </a:rPr>
              <a:t>Representation</a:t>
            </a:r>
            <a:endParaRPr lang="en-US" sz="3200" dirty="0">
              <a:solidFill>
                <a:srgbClr val="FF6600"/>
              </a:solidFill>
              <a:latin typeface="Consolas"/>
              <a:ea typeface="+mn-ea"/>
              <a:cs typeface="Consolas"/>
            </a:endParaRPr>
          </a:p>
        </p:txBody>
      </p:sp>
      <p:sp>
        <p:nvSpPr>
          <p:cNvPr id="4884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20763" y="2058988"/>
            <a:ext cx="7727950" cy="4114800"/>
          </a:xfrm>
        </p:spPr>
        <p:txBody>
          <a:bodyPr/>
          <a:lstStyle/>
          <a:p>
            <a:r>
              <a:rPr lang="fr-CH" sz="2400" dirty="0" err="1">
                <a:solidFill>
                  <a:srgbClr val="1F497D"/>
                </a:solidFill>
              </a:rPr>
              <a:t>We</a:t>
            </a:r>
            <a:r>
              <a:rPr lang="fr-CH" sz="2400" dirty="0">
                <a:solidFill>
                  <a:srgbClr val="1F497D"/>
                </a:solidFill>
              </a:rPr>
              <a:t> call </a:t>
            </a:r>
            <a:r>
              <a:rPr lang="fr-CH" sz="2400" b="1" dirty="0">
                <a:solidFill>
                  <a:srgbClr val="1F497D"/>
                </a:solidFill>
              </a:rPr>
              <a:t>a</a:t>
            </a:r>
            <a:r>
              <a:rPr lang="fr-CH" sz="2400" dirty="0">
                <a:solidFill>
                  <a:srgbClr val="1F497D"/>
                </a:solidFill>
              </a:rPr>
              <a:t> the real part, and </a:t>
            </a:r>
            <a:r>
              <a:rPr lang="fr-CH" sz="2400" b="1" dirty="0">
                <a:solidFill>
                  <a:srgbClr val="1F497D"/>
                </a:solidFill>
              </a:rPr>
              <a:t>b</a:t>
            </a:r>
            <a:r>
              <a:rPr lang="fr-CH" sz="2400" dirty="0">
                <a:solidFill>
                  <a:srgbClr val="1F497D"/>
                </a:solidFill>
              </a:rPr>
              <a:t> the </a:t>
            </a:r>
            <a:r>
              <a:rPr lang="fr-CH" sz="2400" dirty="0" err="1">
                <a:solidFill>
                  <a:srgbClr val="1F497D"/>
                </a:solidFill>
              </a:rPr>
              <a:t>imaginary</a:t>
            </a:r>
            <a:r>
              <a:rPr lang="fr-CH" sz="2400" dirty="0">
                <a:solidFill>
                  <a:srgbClr val="1F497D"/>
                </a:solidFill>
              </a:rPr>
              <a:t> part of the </a:t>
            </a:r>
            <a:r>
              <a:rPr lang="fr-CH" sz="2400" dirty="0" err="1">
                <a:solidFill>
                  <a:srgbClr val="1F497D"/>
                </a:solidFill>
              </a:rPr>
              <a:t>complex</a:t>
            </a:r>
            <a:r>
              <a:rPr lang="fr-CH" sz="2400" dirty="0">
                <a:solidFill>
                  <a:srgbClr val="1F497D"/>
                </a:solidFill>
              </a:rPr>
              <a:t> </a:t>
            </a:r>
            <a:r>
              <a:rPr lang="fr-CH" sz="2400" dirty="0" err="1">
                <a:solidFill>
                  <a:srgbClr val="1F497D"/>
                </a:solidFill>
              </a:rPr>
              <a:t>number</a:t>
            </a:r>
            <a:r>
              <a:rPr lang="fr-CH" sz="2400" dirty="0">
                <a:solidFill>
                  <a:srgbClr val="1F497D"/>
                </a:solidFill>
              </a:rPr>
              <a:t> z.</a:t>
            </a:r>
          </a:p>
          <a:p>
            <a:endParaRPr lang="fr-CH" sz="2400" dirty="0">
              <a:solidFill>
                <a:srgbClr val="1F497D"/>
              </a:solidFill>
            </a:endParaRPr>
          </a:p>
          <a:p>
            <a:r>
              <a:rPr lang="fr-CH" sz="2400" dirty="0" err="1">
                <a:solidFill>
                  <a:srgbClr val="1F497D"/>
                </a:solidFill>
              </a:rPr>
              <a:t>Representation</a:t>
            </a:r>
            <a:r>
              <a:rPr lang="fr-CH" sz="2400" dirty="0">
                <a:solidFill>
                  <a:srgbClr val="1F497D"/>
                </a:solidFill>
              </a:rPr>
              <a:t> in the </a:t>
            </a:r>
            <a:r>
              <a:rPr lang="fr-CH" sz="2400" dirty="0" err="1">
                <a:solidFill>
                  <a:srgbClr val="1F497D"/>
                </a:solidFill>
              </a:rPr>
              <a:t>complex</a:t>
            </a:r>
            <a:r>
              <a:rPr lang="fr-CH" sz="2400" dirty="0">
                <a:solidFill>
                  <a:srgbClr val="1F497D"/>
                </a:solidFill>
              </a:rPr>
              <a:t> plane:</a:t>
            </a:r>
            <a:endParaRPr lang="en-US" sz="2400" dirty="0">
              <a:solidFill>
                <a:srgbClr val="1F497D"/>
              </a:solidFill>
            </a:endParaRPr>
          </a:p>
        </p:txBody>
      </p:sp>
      <p:graphicFrame>
        <p:nvGraphicFramePr>
          <p:cNvPr id="488453" name="Object 5"/>
          <p:cNvGraphicFramePr>
            <a:graphicFrameLocks noChangeAspect="1"/>
          </p:cNvGraphicFramePr>
          <p:nvPr/>
        </p:nvGraphicFramePr>
        <p:xfrm>
          <a:off x="1206500" y="1501775"/>
          <a:ext cx="1525588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47" name="Equation" r:id="rId4" imgW="494870" imgH="164957" progId="Equation.3">
                  <p:embed/>
                </p:oleObj>
              </mc:Choice>
              <mc:Fallback>
                <p:oleObj name="Equation" r:id="rId4" imgW="494870" imgH="1649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0" y="1501775"/>
                        <a:ext cx="1525588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8454" name="Line 6"/>
          <p:cNvSpPr>
            <a:spLocks noChangeShapeType="1"/>
          </p:cNvSpPr>
          <p:nvPr/>
        </p:nvSpPr>
        <p:spPr bwMode="auto">
          <a:xfrm>
            <a:off x="2497138" y="6083300"/>
            <a:ext cx="4435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488455" name="Line 7"/>
          <p:cNvSpPr>
            <a:spLocks noChangeShapeType="1"/>
          </p:cNvSpPr>
          <p:nvPr/>
        </p:nvSpPr>
        <p:spPr bwMode="auto">
          <a:xfrm flipV="1">
            <a:off x="2728913" y="4498975"/>
            <a:ext cx="0" cy="18430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488456" name="Text Box 8"/>
          <p:cNvSpPr txBox="1">
            <a:spLocks noChangeArrowheads="1"/>
          </p:cNvSpPr>
          <p:nvPr/>
        </p:nvSpPr>
        <p:spPr bwMode="auto">
          <a:xfrm>
            <a:off x="6991350" y="5870575"/>
            <a:ext cx="10374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 sz="1800" dirty="0"/>
              <a:t>Real axis</a:t>
            </a:r>
            <a:endParaRPr lang="en-US" sz="1800" dirty="0"/>
          </a:p>
        </p:txBody>
      </p:sp>
      <p:sp>
        <p:nvSpPr>
          <p:cNvPr id="488457" name="Text Box 9"/>
          <p:cNvSpPr txBox="1">
            <a:spLocks noChangeArrowheads="1"/>
          </p:cNvSpPr>
          <p:nvPr/>
        </p:nvSpPr>
        <p:spPr bwMode="auto">
          <a:xfrm rot="10800000" flipV="1">
            <a:off x="1379538" y="4091672"/>
            <a:ext cx="14160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 sz="1800" dirty="0" err="1"/>
              <a:t>Imaginary</a:t>
            </a:r>
            <a:r>
              <a:rPr lang="fr-CH" sz="1800" dirty="0"/>
              <a:t> axis</a:t>
            </a:r>
            <a:endParaRPr lang="en-US" sz="1800" dirty="0"/>
          </a:p>
        </p:txBody>
      </p:sp>
      <p:sp>
        <p:nvSpPr>
          <p:cNvPr id="488458" name="Line 10"/>
          <p:cNvSpPr>
            <a:spLocks noChangeShapeType="1"/>
          </p:cNvSpPr>
          <p:nvPr/>
        </p:nvSpPr>
        <p:spPr bwMode="auto">
          <a:xfrm flipV="1">
            <a:off x="2728913" y="4991100"/>
            <a:ext cx="1870075" cy="109220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graphicFrame>
        <p:nvGraphicFramePr>
          <p:cNvPr id="488459" name="Object 11"/>
          <p:cNvGraphicFramePr>
            <a:graphicFrameLocks noChangeAspect="1"/>
          </p:cNvGraphicFramePr>
          <p:nvPr/>
        </p:nvGraphicFramePr>
        <p:xfrm>
          <a:off x="1312863" y="2822575"/>
          <a:ext cx="1525587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48" name="Equation" r:id="rId6" imgW="494870" imgH="164957" progId="Equation.3">
                  <p:embed/>
                </p:oleObj>
              </mc:Choice>
              <mc:Fallback>
                <p:oleObj name="Equation" r:id="rId6" imgW="494870" imgH="1649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2863" y="2822575"/>
                        <a:ext cx="1525587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8460" name="Object 12"/>
          <p:cNvGraphicFramePr>
            <a:graphicFrameLocks noChangeAspect="1"/>
          </p:cNvGraphicFramePr>
          <p:nvPr/>
        </p:nvGraphicFramePr>
        <p:xfrm>
          <a:off x="3295650" y="2833688"/>
          <a:ext cx="1485900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49" name="Equation" r:id="rId8" imgW="482391" imgH="165028" progId="Equation.3">
                  <p:embed/>
                </p:oleObj>
              </mc:Choice>
              <mc:Fallback>
                <p:oleObj name="Equation" r:id="rId8" imgW="482391" imgH="16502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5650" y="2833688"/>
                        <a:ext cx="1485900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8461" name="Line 13"/>
          <p:cNvSpPr>
            <a:spLocks noChangeShapeType="1"/>
          </p:cNvSpPr>
          <p:nvPr/>
        </p:nvSpPr>
        <p:spPr bwMode="auto">
          <a:xfrm>
            <a:off x="4572000" y="4991100"/>
            <a:ext cx="0" cy="1092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488462" name="Line 14"/>
          <p:cNvSpPr>
            <a:spLocks noChangeShapeType="1"/>
          </p:cNvSpPr>
          <p:nvPr/>
        </p:nvSpPr>
        <p:spPr bwMode="auto">
          <a:xfrm>
            <a:off x="2716213" y="5003800"/>
            <a:ext cx="1870075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488463" name="Arc 15"/>
          <p:cNvSpPr>
            <a:spLocks/>
          </p:cNvSpPr>
          <p:nvPr/>
        </p:nvSpPr>
        <p:spPr bwMode="auto">
          <a:xfrm>
            <a:off x="3138488" y="5849937"/>
            <a:ext cx="123825" cy="246063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H"/>
          </a:p>
        </p:txBody>
      </p:sp>
      <p:graphicFrame>
        <p:nvGraphicFramePr>
          <p:cNvPr id="48846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8373394"/>
              </p:ext>
            </p:extLst>
          </p:nvPr>
        </p:nvGraphicFramePr>
        <p:xfrm>
          <a:off x="4132263" y="6189662"/>
          <a:ext cx="957262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50" name="Equation" r:id="rId10" imgW="507780" imgH="152334" progId="Equation.3">
                  <p:embed/>
                </p:oleObj>
              </mc:Choice>
              <mc:Fallback>
                <p:oleObj name="Equation" r:id="rId10" imgW="507780" imgH="15233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2263" y="6189662"/>
                        <a:ext cx="957262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846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0137049"/>
              </p:ext>
            </p:extLst>
          </p:nvPr>
        </p:nvGraphicFramePr>
        <p:xfrm>
          <a:off x="1616075" y="4848225"/>
          <a:ext cx="933450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51" name="Equation" r:id="rId12" imgW="495085" imgH="152334" progId="Equation.3">
                  <p:embed/>
                </p:oleObj>
              </mc:Choice>
              <mc:Fallback>
                <p:oleObj name="Equation" r:id="rId12" imgW="495085" imgH="15233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075" y="4848225"/>
                        <a:ext cx="933450" cy="28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846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91364"/>
              </p:ext>
            </p:extLst>
          </p:nvPr>
        </p:nvGraphicFramePr>
        <p:xfrm>
          <a:off x="3567113" y="5440362"/>
          <a:ext cx="19208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52" name="Equation" r:id="rId14" imgW="101468" imgH="114151" progId="Equation.3">
                  <p:embed/>
                </p:oleObj>
              </mc:Choice>
              <mc:Fallback>
                <p:oleObj name="Equation" r:id="rId14" imgW="101468" imgH="11415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7113" y="5440362"/>
                        <a:ext cx="192087" cy="215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846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5698941"/>
              </p:ext>
            </p:extLst>
          </p:nvPr>
        </p:nvGraphicFramePr>
        <p:xfrm>
          <a:off x="3322638" y="5815012"/>
          <a:ext cx="19050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53" name="Equation" r:id="rId16" imgW="101512" imgH="152268" progId="Equation.3">
                  <p:embed/>
                </p:oleObj>
              </mc:Choice>
              <mc:Fallback>
                <p:oleObj name="Equation" r:id="rId16" imgW="101512" imgH="1522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2638" y="5815012"/>
                        <a:ext cx="190500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846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3642145"/>
              </p:ext>
            </p:extLst>
          </p:nvPr>
        </p:nvGraphicFramePr>
        <p:xfrm>
          <a:off x="4719638" y="4757737"/>
          <a:ext cx="312737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54" name="Equation" r:id="rId18" imgW="101512" imgH="101512" progId="Equation.DSMT4">
                  <p:embed/>
                </p:oleObj>
              </mc:Choice>
              <mc:Fallback>
                <p:oleObj name="Equation" r:id="rId18" imgW="101512" imgH="1015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9638" y="4757737"/>
                        <a:ext cx="312737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063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8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8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8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8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8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8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8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8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88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88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8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8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8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-0.33302  E" pathEditMode="relative" ptsTypes="">
                                      <p:cBhvr>
                                        <p:cTn id="47" dur="2000" fill="hold"/>
                                        <p:tgtEl>
                                          <p:spTgt spid="4884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-0.33302  E" pathEditMode="relative" ptsTypes="">
                                      <p:cBhvr>
                                        <p:cTn id="49" dur="2000" fill="hold"/>
                                        <p:tgtEl>
                                          <p:spTgt spid="4884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-0.33302  E" pathEditMode="relative" ptsTypes="">
                                      <p:cBhvr>
                                        <p:cTn id="51" dur="2000" fill="hold"/>
                                        <p:tgtEl>
                                          <p:spTgt spid="4884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-0.33302  E" pathEditMode="relative" ptsTypes="">
                                      <p:cBhvr>
                                        <p:cTn id="53" dur="2000" fill="hold"/>
                                        <p:tgtEl>
                                          <p:spTgt spid="4884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-0.33302  E" pathEditMode="relative" ptsTypes="">
                                      <p:cBhvr>
                                        <p:cTn id="55" dur="2000" fill="hold"/>
                                        <p:tgtEl>
                                          <p:spTgt spid="488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-0.33302  E" pathEditMode="relative" ptsTypes="">
                                      <p:cBhvr>
                                        <p:cTn id="57" dur="2000" fill="hold"/>
                                        <p:tgtEl>
                                          <p:spTgt spid="488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-0.33302  E" pathEditMode="relative" ptsTypes="">
                                      <p:cBhvr>
                                        <p:cTn id="59" dur="2000" fill="hold"/>
                                        <p:tgtEl>
                                          <p:spTgt spid="488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-0.33302  E" pathEditMode="relative" ptsTypes="">
                                      <p:cBhvr>
                                        <p:cTn id="61" dur="2000" fill="hold"/>
                                        <p:tgtEl>
                                          <p:spTgt spid="488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-0.33302  E" pathEditMode="relative" ptsTypes="">
                                      <p:cBhvr>
                                        <p:cTn id="63" dur="2000" fill="hold"/>
                                        <p:tgtEl>
                                          <p:spTgt spid="4884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-0.33302  E" pathEditMode="relative" ptsTypes="">
                                      <p:cBhvr>
                                        <p:cTn id="65" dur="2000" fill="hold"/>
                                        <p:tgtEl>
                                          <p:spTgt spid="4884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-0.33302  E" pathEditMode="relative" ptsTypes="">
                                      <p:cBhvr>
                                        <p:cTn id="67" dur="2000" fill="hold"/>
                                        <p:tgtEl>
                                          <p:spTgt spid="488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-0.33302  E" pathEditMode="relative" ptsTypes="">
                                      <p:cBhvr>
                                        <p:cTn id="69" dur="2000" fill="hold"/>
                                        <p:tgtEl>
                                          <p:spTgt spid="4884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-0.33302  E" pathEditMode="relative" ptsTypes="">
                                      <p:cBhvr>
                                        <p:cTn id="71" dur="2000" fill="hold"/>
                                        <p:tgtEl>
                                          <p:spTgt spid="4884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488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4884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488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488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8450" grpId="0"/>
      <p:bldP spid="488454" grpId="0" animBg="1"/>
      <p:bldP spid="488454" grpId="1" animBg="1"/>
      <p:bldP spid="488455" grpId="0" animBg="1"/>
      <p:bldP spid="488455" grpId="1" animBg="1"/>
      <p:bldP spid="488456" grpId="0"/>
      <p:bldP spid="488456" grpId="1"/>
      <p:bldP spid="488457" grpId="0"/>
      <p:bldP spid="488457" grpId="1"/>
      <p:bldP spid="488458" grpId="0" animBg="1"/>
      <p:bldP spid="488458" grpId="1" animBg="1"/>
      <p:bldP spid="488461" grpId="0" animBg="1"/>
      <p:bldP spid="488461" grpId="1" animBg="1"/>
      <p:bldP spid="488462" grpId="0" animBg="1"/>
      <p:bldP spid="488462" grpId="1" animBg="1"/>
      <p:bldP spid="488463" grpId="0" animBg="1"/>
      <p:bldP spid="48846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371475" y="1625600"/>
            <a:ext cx="7786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title"/>
          </p:nvPr>
        </p:nvSpPr>
        <p:spPr>
          <a:xfrm>
            <a:off x="492125" y="268288"/>
            <a:ext cx="7772400" cy="11049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H" sz="3200" dirty="0" err="1">
                <a:solidFill>
                  <a:srgbClr val="FF6600"/>
                </a:solidFill>
                <a:latin typeface="Consolas"/>
                <a:cs typeface="Consolas"/>
              </a:rPr>
              <a:t>Complex</a:t>
            </a:r>
            <a:r>
              <a:rPr lang="fr-CH" sz="3200" dirty="0">
                <a:solidFill>
                  <a:srgbClr val="FF6600"/>
                </a:solidFill>
                <a:latin typeface="Consolas"/>
                <a:cs typeface="Consolas"/>
              </a:rPr>
              <a:t> </a:t>
            </a:r>
            <a:r>
              <a:rPr lang="fr-CH" sz="3200" dirty="0" err="1">
                <a:solidFill>
                  <a:srgbClr val="FF6600"/>
                </a:solidFill>
                <a:latin typeface="Consolas"/>
                <a:cs typeface="Consolas"/>
              </a:rPr>
              <a:t>Numbers</a:t>
            </a:r>
            <a:r>
              <a:rPr lang="fr-CH" sz="3200" dirty="0">
                <a:solidFill>
                  <a:srgbClr val="FF6600"/>
                </a:solidFill>
                <a:latin typeface="Consolas"/>
                <a:cs typeface="Consolas"/>
              </a:rPr>
              <a:t>: </a:t>
            </a:r>
            <a:r>
              <a:rPr lang="fr-CH" sz="3200" dirty="0" err="1">
                <a:solidFill>
                  <a:srgbClr val="FF6600"/>
                </a:solidFill>
                <a:latin typeface="Consolas"/>
                <a:cs typeface="Consolas"/>
              </a:rPr>
              <a:t>Geometric</a:t>
            </a:r>
            <a:r>
              <a:rPr lang="fr-CH" sz="3200" dirty="0">
                <a:solidFill>
                  <a:srgbClr val="FF6600"/>
                </a:solidFill>
                <a:latin typeface="Consolas"/>
                <a:cs typeface="Consolas"/>
              </a:rPr>
              <a:t> </a:t>
            </a:r>
            <a:r>
              <a:rPr lang="fr-CH" sz="3200" dirty="0" err="1">
                <a:solidFill>
                  <a:srgbClr val="FF6600"/>
                </a:solidFill>
                <a:latin typeface="Consolas"/>
                <a:cs typeface="Consolas"/>
              </a:rPr>
              <a:t>Representation</a:t>
            </a:r>
            <a:endParaRPr lang="en-US" sz="3200" dirty="0">
              <a:solidFill>
                <a:srgbClr val="FF6600"/>
              </a:solidFill>
              <a:latin typeface="Consolas"/>
              <a:ea typeface="+mn-ea"/>
              <a:cs typeface="Consolas"/>
            </a:endParaRPr>
          </a:p>
        </p:txBody>
      </p:sp>
      <p:sp>
        <p:nvSpPr>
          <p:cNvPr id="29701" name="Line 6"/>
          <p:cNvSpPr>
            <a:spLocks noChangeShapeType="1"/>
          </p:cNvSpPr>
          <p:nvPr/>
        </p:nvSpPr>
        <p:spPr bwMode="auto">
          <a:xfrm>
            <a:off x="2497138" y="3487738"/>
            <a:ext cx="4435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29702" name="Line 7"/>
          <p:cNvSpPr>
            <a:spLocks noChangeShapeType="1"/>
          </p:cNvSpPr>
          <p:nvPr/>
        </p:nvSpPr>
        <p:spPr bwMode="auto">
          <a:xfrm flipV="1">
            <a:off x="2728913" y="1903413"/>
            <a:ext cx="0" cy="18430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29703" name="Text Box 8"/>
          <p:cNvSpPr txBox="1">
            <a:spLocks noChangeArrowheads="1"/>
          </p:cNvSpPr>
          <p:nvPr/>
        </p:nvSpPr>
        <p:spPr bwMode="auto">
          <a:xfrm>
            <a:off x="6992938" y="3275013"/>
            <a:ext cx="14144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 sz="1800" dirty="0"/>
              <a:t>Real axis</a:t>
            </a:r>
            <a:endParaRPr lang="en-US" sz="1800" dirty="0"/>
          </a:p>
        </p:txBody>
      </p:sp>
      <p:sp>
        <p:nvSpPr>
          <p:cNvPr id="29704" name="Text Box 9"/>
          <p:cNvSpPr txBox="1">
            <a:spLocks noChangeArrowheads="1"/>
          </p:cNvSpPr>
          <p:nvPr/>
        </p:nvSpPr>
        <p:spPr bwMode="auto">
          <a:xfrm rot="10800000" flipV="1">
            <a:off x="1379538" y="1496110"/>
            <a:ext cx="14160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 sz="1800" dirty="0" err="1"/>
              <a:t>Imaginary</a:t>
            </a:r>
            <a:r>
              <a:rPr lang="fr-CH" sz="1800" dirty="0"/>
              <a:t> axis</a:t>
            </a:r>
            <a:endParaRPr lang="en-US" sz="1800" dirty="0"/>
          </a:p>
        </p:txBody>
      </p:sp>
      <p:sp>
        <p:nvSpPr>
          <p:cNvPr id="29705" name="Line 10"/>
          <p:cNvSpPr>
            <a:spLocks noChangeShapeType="1"/>
          </p:cNvSpPr>
          <p:nvPr/>
        </p:nvSpPr>
        <p:spPr bwMode="auto">
          <a:xfrm flipV="1">
            <a:off x="2728913" y="2395538"/>
            <a:ext cx="1870075" cy="109220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29706" name="Line 13"/>
          <p:cNvSpPr>
            <a:spLocks noChangeShapeType="1"/>
          </p:cNvSpPr>
          <p:nvPr/>
        </p:nvSpPr>
        <p:spPr bwMode="auto">
          <a:xfrm>
            <a:off x="4572000" y="2395538"/>
            <a:ext cx="0" cy="1092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29707" name="Line 14"/>
          <p:cNvSpPr>
            <a:spLocks noChangeShapeType="1"/>
          </p:cNvSpPr>
          <p:nvPr/>
        </p:nvSpPr>
        <p:spPr bwMode="auto">
          <a:xfrm>
            <a:off x="2716213" y="2408238"/>
            <a:ext cx="1870075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29708" name="Arc 15"/>
          <p:cNvSpPr>
            <a:spLocks/>
          </p:cNvSpPr>
          <p:nvPr/>
        </p:nvSpPr>
        <p:spPr bwMode="auto">
          <a:xfrm>
            <a:off x="3138488" y="3254375"/>
            <a:ext cx="123825" cy="246063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H"/>
          </a:p>
        </p:txBody>
      </p:sp>
      <p:graphicFrame>
        <p:nvGraphicFramePr>
          <p:cNvPr id="29709" name="Object 16"/>
          <p:cNvGraphicFramePr>
            <a:graphicFrameLocks noChangeAspect="1"/>
          </p:cNvGraphicFramePr>
          <p:nvPr/>
        </p:nvGraphicFramePr>
        <p:xfrm>
          <a:off x="4132263" y="3608388"/>
          <a:ext cx="957262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368" name="Equation" r:id="rId4" imgW="507780" imgH="152334" progId="Equation.3">
                  <p:embed/>
                </p:oleObj>
              </mc:Choice>
              <mc:Fallback>
                <p:oleObj name="Equation" r:id="rId4" imgW="507780" imgH="15233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2263" y="3608388"/>
                        <a:ext cx="957262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0" name="Object 17"/>
          <p:cNvGraphicFramePr>
            <a:graphicFrameLocks noChangeAspect="1"/>
          </p:cNvGraphicFramePr>
          <p:nvPr/>
        </p:nvGraphicFramePr>
        <p:xfrm>
          <a:off x="1616075" y="2252663"/>
          <a:ext cx="93345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369" name="Equation" r:id="rId6" imgW="495085" imgH="152334" progId="Equation.3">
                  <p:embed/>
                </p:oleObj>
              </mc:Choice>
              <mc:Fallback>
                <p:oleObj name="Equation" r:id="rId6" imgW="495085" imgH="15233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075" y="2252663"/>
                        <a:ext cx="933450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1" name="Object 18"/>
          <p:cNvGraphicFramePr>
            <a:graphicFrameLocks noChangeAspect="1"/>
          </p:cNvGraphicFramePr>
          <p:nvPr/>
        </p:nvGraphicFramePr>
        <p:xfrm>
          <a:off x="3565525" y="2844800"/>
          <a:ext cx="192088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370" name="Equation" r:id="rId8" imgW="101468" imgH="114151" progId="Equation.3">
                  <p:embed/>
                </p:oleObj>
              </mc:Choice>
              <mc:Fallback>
                <p:oleObj name="Equation" r:id="rId8" imgW="101468" imgH="11415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5525" y="2844800"/>
                        <a:ext cx="192088" cy="215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2" name="Object 19"/>
          <p:cNvGraphicFramePr>
            <a:graphicFrameLocks noChangeAspect="1"/>
          </p:cNvGraphicFramePr>
          <p:nvPr/>
        </p:nvGraphicFramePr>
        <p:xfrm>
          <a:off x="3322638" y="3219450"/>
          <a:ext cx="19050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371" name="Equation" r:id="rId10" imgW="101512" imgH="152268" progId="Equation.3">
                  <p:embed/>
                </p:oleObj>
              </mc:Choice>
              <mc:Fallback>
                <p:oleObj name="Equation" r:id="rId10" imgW="101512" imgH="1522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2638" y="3219450"/>
                        <a:ext cx="190500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3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0668056"/>
              </p:ext>
            </p:extLst>
          </p:nvPr>
        </p:nvGraphicFramePr>
        <p:xfrm>
          <a:off x="771525" y="4210050"/>
          <a:ext cx="2698750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372" name="Equation" r:id="rId12" imgW="875920" imgH="266584" progId="Equation.3">
                  <p:embed/>
                </p:oleObj>
              </mc:Choice>
              <mc:Fallback>
                <p:oleObj name="Equation" r:id="rId12" imgW="875920" imgH="2665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25" y="4210050"/>
                        <a:ext cx="2698750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4" name="Text Box 22"/>
          <p:cNvSpPr txBox="1">
            <a:spLocks noChangeArrowheads="1"/>
          </p:cNvSpPr>
          <p:nvPr/>
        </p:nvSpPr>
        <p:spPr bwMode="auto">
          <a:xfrm>
            <a:off x="3795713" y="4406900"/>
            <a:ext cx="35982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 dirty="0">
                <a:solidFill>
                  <a:srgbClr val="1F497D"/>
                </a:solidFill>
                <a:latin typeface="+mj-lt"/>
              </a:rPr>
              <a:t>: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complex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number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modulus</a:t>
            </a:r>
            <a:endParaRPr lang="en-US" dirty="0">
              <a:solidFill>
                <a:srgbClr val="1F497D"/>
              </a:solidFill>
              <a:latin typeface="+mj-lt"/>
            </a:endParaRPr>
          </a:p>
        </p:txBody>
      </p:sp>
      <p:graphicFrame>
        <p:nvGraphicFramePr>
          <p:cNvPr id="29715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4240132"/>
              </p:ext>
            </p:extLst>
          </p:nvPr>
        </p:nvGraphicFramePr>
        <p:xfrm>
          <a:off x="719138" y="4800600"/>
          <a:ext cx="3051175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373" name="Equation" r:id="rId14" imgW="990170" imgH="317362" progId="Equation.3">
                  <p:embed/>
                </p:oleObj>
              </mc:Choice>
              <mc:Fallback>
                <p:oleObj name="Equation" r:id="rId14" imgW="990170" imgH="31736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4800600"/>
                        <a:ext cx="3051175" cy="979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6" name="Text Box 24"/>
          <p:cNvSpPr txBox="1">
            <a:spLocks noChangeArrowheads="1"/>
          </p:cNvSpPr>
          <p:nvPr/>
        </p:nvSpPr>
        <p:spPr bwMode="auto">
          <a:xfrm>
            <a:off x="3798888" y="5006975"/>
            <a:ext cx="45448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CH" dirty="0">
                <a:solidFill>
                  <a:srgbClr val="1F497D"/>
                </a:solidFill>
                <a:latin typeface="+mj-lt"/>
              </a:rPr>
              <a:t>: argument of the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complex</a:t>
            </a:r>
            <a:r>
              <a:rPr lang="fr-CH" dirty="0">
                <a:solidFill>
                  <a:srgbClr val="1F497D"/>
                </a:solidFill>
                <a:latin typeface="+mj-lt"/>
              </a:rPr>
              <a:t> </a:t>
            </a:r>
            <a:r>
              <a:rPr lang="fr-CH" dirty="0" err="1">
                <a:solidFill>
                  <a:srgbClr val="1F497D"/>
                </a:solidFill>
                <a:latin typeface="+mj-lt"/>
              </a:rPr>
              <a:t>number</a:t>
            </a:r>
            <a:endParaRPr lang="en-US" dirty="0">
              <a:solidFill>
                <a:srgbClr val="1F497D"/>
              </a:solidFill>
              <a:latin typeface="+mj-lt"/>
            </a:endParaRPr>
          </a:p>
        </p:txBody>
      </p:sp>
      <p:graphicFrame>
        <p:nvGraphicFramePr>
          <p:cNvPr id="29717" name="Object 25"/>
          <p:cNvGraphicFramePr>
            <a:graphicFrameLocks noChangeAspect="1"/>
          </p:cNvGraphicFramePr>
          <p:nvPr/>
        </p:nvGraphicFramePr>
        <p:xfrm>
          <a:off x="4691063" y="2165350"/>
          <a:ext cx="312737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374" name="Equation" r:id="rId16" imgW="101512" imgH="101512" progId="Equation.DSMT4">
                  <p:embed/>
                </p:oleObj>
              </mc:Choice>
              <mc:Fallback>
                <p:oleObj name="Equation" r:id="rId16" imgW="101512" imgH="1015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1063" y="2165350"/>
                        <a:ext cx="312737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890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10189</TotalTime>
  <Words>800</Words>
  <Application>Microsoft Macintosh PowerPoint</Application>
  <PresentationFormat>On-screen Show (4:3)</PresentationFormat>
  <Paragraphs>193</Paragraphs>
  <Slides>39</Slides>
  <Notes>39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Consolas</vt:lpstr>
      <vt:lpstr>Times</vt:lpstr>
      <vt:lpstr>Times New Roman</vt:lpstr>
      <vt:lpstr>Office Theme</vt:lpstr>
      <vt:lpstr>Equation</vt:lpstr>
      <vt:lpstr>PowerPoint Presentation</vt:lpstr>
      <vt:lpstr>AC Circuits 2 </vt:lpstr>
      <vt:lpstr>Phasors and complex numbers</vt:lpstr>
      <vt:lpstr>Complex numbers: definition</vt:lpstr>
      <vt:lpstr>Notions of complex algebra</vt:lpstr>
      <vt:lpstr>Notions of complex algebra</vt:lpstr>
      <vt:lpstr>Notions of complex algebra</vt:lpstr>
      <vt:lpstr>Complex Numbers: Geometric Representation</vt:lpstr>
      <vt:lpstr>Complex Numbers: Geometric Representation</vt:lpstr>
      <vt:lpstr>Complex numbers: Other properties</vt:lpstr>
      <vt:lpstr>Complex numbers: Euler’s Formula</vt:lpstr>
      <vt:lpstr>Complex numbers: Euler’s Formula</vt:lpstr>
      <vt:lpstr>Complex numbers: Derivation from the argument</vt:lpstr>
      <vt:lpstr>Complex numbers: Integration with the argument</vt:lpstr>
      <vt:lpstr>Complex Numbers: Powers and Roots</vt:lpstr>
      <vt:lpstr>Complex representation of a sinusoidal quantity</vt:lpstr>
      <vt:lpstr>Complex representation of a sinusoidal quantity</vt:lpstr>
      <vt:lpstr>The Phasor</vt:lpstr>
      <vt:lpstr>The Phasor</vt:lpstr>
      <vt:lpstr>Phasor diagram</vt:lpstr>
      <vt:lpstr>Basic operations on phasors</vt:lpstr>
      <vt:lpstr>Basic operations on phasors</vt:lpstr>
      <vt:lpstr>Basic operations on phasors</vt:lpstr>
      <vt:lpstr>Basic operations on phasors</vt:lpstr>
      <vt:lpstr>Derivation of a sinusoidal quantity</vt:lpstr>
      <vt:lpstr>Derivation of a sinusoidal quantity</vt:lpstr>
      <vt:lpstr>Integration of a sinusoidal quantity</vt:lpstr>
      <vt:lpstr>Derivation and integration of a sinusoidal quantity</vt:lpstr>
      <vt:lpstr>Geometric interpretation</vt:lpstr>
      <vt:lpstr>Geometric interpretation</vt:lpstr>
      <vt:lpstr>Impedance and admittance</vt:lpstr>
      <vt:lpstr>Impedance and admittance</vt:lpstr>
      <vt:lpstr>Impedance and admittance</vt:lpstr>
      <vt:lpstr>Impedance and admittance</vt:lpstr>
      <vt:lpstr>Application to the resistance</vt:lpstr>
      <vt:lpstr>Application to inductance</vt:lpstr>
      <vt:lpstr>Application to capacitance</vt:lpstr>
      <vt:lpstr>Example</vt:lpstr>
      <vt:lpstr>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Farhad Rachidi</dc:creator>
  <cp:lastModifiedBy>Farhad Rachidi</cp:lastModifiedBy>
  <cp:revision>823</cp:revision>
  <dcterms:created xsi:type="dcterms:W3CDTF">2009-04-22T09:32:54Z</dcterms:created>
  <dcterms:modified xsi:type="dcterms:W3CDTF">2019-11-13T15:56:04Z</dcterms:modified>
</cp:coreProperties>
</file>