
<file path=[Content_Types].xml><?xml version="1.0" encoding="utf-8"?>
<Types xmlns="http://schemas.openxmlformats.org/package/2006/content-types">
  <Default Extension="bin" ContentType="application/vnd.openxmlformats-officedocument.oleObject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7" r:id="rId2"/>
    <p:sldId id="784" r:id="rId3"/>
    <p:sldId id="785" r:id="rId4"/>
    <p:sldId id="786" r:id="rId5"/>
    <p:sldId id="787" r:id="rId6"/>
    <p:sldId id="788" r:id="rId7"/>
    <p:sldId id="789" r:id="rId8"/>
    <p:sldId id="790" r:id="rId9"/>
    <p:sldId id="791" r:id="rId10"/>
    <p:sldId id="792" r:id="rId11"/>
    <p:sldId id="793" r:id="rId12"/>
    <p:sldId id="794" r:id="rId13"/>
    <p:sldId id="795" r:id="rId14"/>
    <p:sldId id="796" r:id="rId15"/>
    <p:sldId id="797" r:id="rId16"/>
    <p:sldId id="798" r:id="rId17"/>
    <p:sldId id="799" r:id="rId18"/>
    <p:sldId id="800" r:id="rId19"/>
    <p:sldId id="801" r:id="rId20"/>
    <p:sldId id="802" r:id="rId21"/>
    <p:sldId id="803" r:id="rId22"/>
    <p:sldId id="804" r:id="rId23"/>
    <p:sldId id="805" r:id="rId24"/>
    <p:sldId id="806" r:id="rId25"/>
    <p:sldId id="807" r:id="rId26"/>
    <p:sldId id="808" r:id="rId27"/>
    <p:sldId id="809" r:id="rId28"/>
    <p:sldId id="810" r:id="rId29"/>
    <p:sldId id="811" r:id="rId30"/>
    <p:sldId id="812" r:id="rId31"/>
    <p:sldId id="813" r:id="rId32"/>
    <p:sldId id="814" r:id="rId33"/>
    <p:sldId id="815" r:id="rId34"/>
    <p:sldId id="816" r:id="rId35"/>
    <p:sldId id="817" r:id="rId36"/>
    <p:sldId id="818" r:id="rId3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74ACA1"/>
    <a:srgbClr val="0000FF"/>
    <a:srgbClr val="0066FF"/>
    <a:srgbClr val="99FFCC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58" autoAdjust="0"/>
    <p:restoredTop sz="72304" autoAdjust="0"/>
  </p:normalViewPr>
  <p:slideViewPr>
    <p:cSldViewPr>
      <p:cViewPr varScale="1">
        <p:scale>
          <a:sx n="88" d="100"/>
          <a:sy n="88" d="100"/>
        </p:scale>
        <p:origin x="308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6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24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3.wmf"/><Relationship Id="rId7" Type="http://schemas.openxmlformats.org/officeDocument/2006/relationships/image" Target="../media/image56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24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24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6482C0-8164-1645-8096-5E3023845D6F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DA019E-9808-0740-B5DF-CA8850773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1959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8F0CC5-F015-41A4-81F4-EE9BE5C1D8F7}" type="datetimeFigureOut">
              <a:rPr lang="fr-FR" smtClean="0"/>
              <a:pPr/>
              <a:t>17/11/2020</a:t>
            </a:fld>
            <a:endParaRPr lang="fr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20FC94-215E-4E97-95D8-9E4EB0DC4B9D}" type="slidenum">
              <a:rPr lang="fr-CH" smtClean="0"/>
              <a:pPr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070458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A11EF78E-F8B5-4998-BF45-E54434B597C8}" type="slidenum">
              <a:rPr lang="en-US" sz="1200" kern="120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z="1200" kern="1200">
              <a:solidFill>
                <a:prstClr val="black"/>
              </a:solidFill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8223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EA6BB24-9598-274F-BA30-08700A35B53F}" type="slidenum">
              <a:rPr lang="it-IT"/>
              <a:pPr>
                <a:defRPr/>
              </a:pPr>
              <a:t>10</a:t>
            </a:fld>
            <a:endParaRPr lang="it-IT"/>
          </a:p>
        </p:txBody>
      </p:sp>
      <p:sp>
        <p:nvSpPr>
          <p:cNvPr id="491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38529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F7A3DE-77A4-0B4D-BDEA-AC6F3108B665}" type="slidenum">
              <a:rPr lang="it-IT"/>
              <a:pPr>
                <a:defRPr/>
              </a:pPr>
              <a:t>11</a:t>
            </a:fld>
            <a:endParaRPr lang="it-IT"/>
          </a:p>
        </p:txBody>
      </p:sp>
      <p:sp>
        <p:nvSpPr>
          <p:cNvPr id="492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92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3499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1D9095A-B1AA-AF45-BC84-FCC69D451804}" type="slidenum">
              <a:rPr lang="it-IT"/>
              <a:pPr>
                <a:defRPr/>
              </a:pPr>
              <a:t>12</a:t>
            </a:fld>
            <a:endParaRPr lang="it-IT"/>
          </a:p>
        </p:txBody>
      </p:sp>
      <p:sp>
        <p:nvSpPr>
          <p:cNvPr id="493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93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82392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2E075D0-94E0-B240-B21D-1FB55E8D2CBE}" type="slidenum">
              <a:rPr lang="it-IT"/>
              <a:pPr>
                <a:defRPr/>
              </a:pPr>
              <a:t>13</a:t>
            </a:fld>
            <a:endParaRPr lang="it-IT"/>
          </a:p>
        </p:txBody>
      </p:sp>
      <p:sp>
        <p:nvSpPr>
          <p:cNvPr id="494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94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87773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8524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fld id="{E18F440B-4A93-8A47-83C9-C9595970A719}" type="slidenum">
              <a:rPr lang="it-IT" sz="900" smtClean="0"/>
              <a:pPr>
                <a:defRPr/>
              </a:pPr>
              <a:t>14</a:t>
            </a:fld>
            <a:endParaRPr lang="it-IT" sz="900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42944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12DEB56-DC5A-1A41-A9AD-A52F4F6F99A4}" type="slidenum">
              <a:rPr lang="it-IT"/>
              <a:pPr>
                <a:defRPr/>
              </a:pPr>
              <a:t>15</a:t>
            </a:fld>
            <a:endParaRPr lang="it-IT"/>
          </a:p>
        </p:txBody>
      </p:sp>
      <p:sp>
        <p:nvSpPr>
          <p:cNvPr id="495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11635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6BABE7D-2342-5848-BDBF-A26C6D59C102}" type="slidenum">
              <a:rPr lang="it-IT"/>
              <a:pPr>
                <a:defRPr/>
              </a:pPr>
              <a:t>16</a:t>
            </a:fld>
            <a:endParaRPr lang="it-IT"/>
          </a:p>
        </p:txBody>
      </p:sp>
      <p:sp>
        <p:nvSpPr>
          <p:cNvPr id="496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62376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7923BA5-F59A-CF40-A53A-D9AE8FDAB550}" type="slidenum">
              <a:rPr lang="it-IT"/>
              <a:pPr>
                <a:defRPr/>
              </a:pPr>
              <a:t>17</a:t>
            </a:fld>
            <a:endParaRPr lang="it-IT"/>
          </a:p>
        </p:txBody>
      </p:sp>
      <p:sp>
        <p:nvSpPr>
          <p:cNvPr id="497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97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67796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701AB37-462C-B34C-8F22-89ADDEF5BC61}" type="slidenum">
              <a:rPr lang="it-IT"/>
              <a:pPr>
                <a:defRPr/>
              </a:pPr>
              <a:t>18</a:t>
            </a:fld>
            <a:endParaRPr lang="it-IT"/>
          </a:p>
        </p:txBody>
      </p:sp>
      <p:sp>
        <p:nvSpPr>
          <p:cNvPr id="498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98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94540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419AF4F-D1BC-1943-8A58-4E500367C9B7}" type="slidenum">
              <a:rPr lang="it-IT"/>
              <a:pPr>
                <a:defRPr/>
              </a:pPr>
              <a:t>19</a:t>
            </a:fld>
            <a:endParaRPr lang="it-IT"/>
          </a:p>
        </p:txBody>
      </p:sp>
      <p:sp>
        <p:nvSpPr>
          <p:cNvPr id="499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6642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BCAC53-643C-F944-A53C-72700222957B}" type="slidenum">
              <a:rPr lang="it-IT"/>
              <a:pPr>
                <a:defRPr/>
              </a:pPr>
              <a:t>2</a:t>
            </a:fld>
            <a:endParaRPr lang="it-IT"/>
          </a:p>
        </p:txBody>
      </p:sp>
      <p:sp>
        <p:nvSpPr>
          <p:cNvPr id="483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79504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5779E28-C8CB-7645-A03C-D252783F9B59}" type="slidenum">
              <a:rPr lang="it-IT"/>
              <a:pPr>
                <a:defRPr/>
              </a:pPr>
              <a:t>20</a:t>
            </a:fld>
            <a:endParaRPr lang="it-IT"/>
          </a:p>
        </p:txBody>
      </p:sp>
      <p:sp>
        <p:nvSpPr>
          <p:cNvPr id="500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97301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799F145-B6F0-C640-A2AE-262FEEB2701E}" type="slidenum">
              <a:rPr lang="it-IT"/>
              <a:pPr>
                <a:defRPr/>
              </a:pPr>
              <a:t>21</a:t>
            </a:fld>
            <a:endParaRPr lang="it-IT"/>
          </a:p>
        </p:txBody>
      </p:sp>
      <p:sp>
        <p:nvSpPr>
          <p:cNvPr id="501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2342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378F91-D13F-0745-9625-78B545C15AE3}" type="slidenum">
              <a:rPr lang="it-IT"/>
              <a:pPr>
                <a:defRPr/>
              </a:pPr>
              <a:t>22</a:t>
            </a:fld>
            <a:endParaRPr lang="it-IT"/>
          </a:p>
        </p:txBody>
      </p:sp>
      <p:sp>
        <p:nvSpPr>
          <p:cNvPr id="502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2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07733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F4C963-F656-1249-B7BC-B82570BB8510}" type="slidenum">
              <a:rPr lang="it-IT"/>
              <a:pPr>
                <a:defRPr/>
              </a:pPr>
              <a:t>23</a:t>
            </a:fld>
            <a:endParaRPr lang="it-IT"/>
          </a:p>
        </p:txBody>
      </p:sp>
      <p:sp>
        <p:nvSpPr>
          <p:cNvPr id="503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675144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BAF66A8-B316-354B-A0F3-8FE4A4622736}" type="slidenum">
              <a:rPr lang="it-IT"/>
              <a:pPr>
                <a:defRPr/>
              </a:pPr>
              <a:t>24</a:t>
            </a:fld>
            <a:endParaRPr lang="it-IT"/>
          </a:p>
        </p:txBody>
      </p:sp>
      <p:sp>
        <p:nvSpPr>
          <p:cNvPr id="504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011837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30DB98-2BE2-D046-87B6-70FB950D263A}" type="slidenum">
              <a:rPr lang="it-IT"/>
              <a:pPr>
                <a:defRPr/>
              </a:pPr>
              <a:t>25</a:t>
            </a:fld>
            <a:endParaRPr lang="it-IT"/>
          </a:p>
        </p:txBody>
      </p:sp>
      <p:sp>
        <p:nvSpPr>
          <p:cNvPr id="50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667713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D4FF419-B4B8-1949-940D-3999F8719718}" type="slidenum">
              <a:rPr lang="it-IT"/>
              <a:pPr>
                <a:defRPr/>
              </a:pPr>
              <a:t>26</a:t>
            </a:fld>
            <a:endParaRPr lang="it-IT"/>
          </a:p>
        </p:txBody>
      </p:sp>
      <p:sp>
        <p:nvSpPr>
          <p:cNvPr id="506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6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086188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C0D8A3F-F74B-274D-BEE4-2C08AFD9CB57}" type="slidenum">
              <a:rPr lang="it-IT"/>
              <a:pPr>
                <a:defRPr/>
              </a:pPr>
              <a:t>27</a:t>
            </a:fld>
            <a:endParaRPr lang="it-IT"/>
          </a:p>
        </p:txBody>
      </p:sp>
      <p:sp>
        <p:nvSpPr>
          <p:cNvPr id="507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274331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0C896B-508D-D347-9260-5A569F9BDD61}" type="slidenum">
              <a:rPr lang="it-IT"/>
              <a:pPr>
                <a:defRPr/>
              </a:pPr>
              <a:t>28</a:t>
            </a:fld>
            <a:endParaRPr lang="it-IT"/>
          </a:p>
        </p:txBody>
      </p:sp>
      <p:sp>
        <p:nvSpPr>
          <p:cNvPr id="508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713598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8524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fld id="{910A98CC-9F6E-C345-A33C-ADE5444D2F74}" type="slidenum">
              <a:rPr lang="it-IT" sz="900" smtClean="0"/>
              <a:pPr>
                <a:defRPr/>
              </a:pPr>
              <a:t>29</a:t>
            </a:fld>
            <a:endParaRPr lang="it-IT" sz="900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33106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F4C1C8-A022-B644-9373-6C5F0BF1E22C}" type="slidenum">
              <a:rPr lang="it-IT"/>
              <a:pPr>
                <a:defRPr/>
              </a:pPr>
              <a:t>3</a:t>
            </a:fld>
            <a:endParaRPr lang="it-IT"/>
          </a:p>
        </p:txBody>
      </p:sp>
      <p:sp>
        <p:nvSpPr>
          <p:cNvPr id="484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033690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73CD1D1-3CD5-8144-BB21-BCB96DA1F1DD}" type="slidenum">
              <a:rPr lang="it-IT"/>
              <a:pPr>
                <a:defRPr/>
              </a:pPr>
              <a:t>30</a:t>
            </a:fld>
            <a:endParaRPr lang="it-IT"/>
          </a:p>
        </p:txBody>
      </p:sp>
      <p:sp>
        <p:nvSpPr>
          <p:cNvPr id="509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652136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2A3F82A-DB41-2149-A631-B4A096399AB5}" type="slidenum">
              <a:rPr lang="it-IT"/>
              <a:pPr>
                <a:defRPr/>
              </a:pPr>
              <a:t>31</a:t>
            </a:fld>
            <a:endParaRPr lang="it-IT"/>
          </a:p>
        </p:txBody>
      </p:sp>
      <p:sp>
        <p:nvSpPr>
          <p:cNvPr id="510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0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409403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6196D9-031E-9340-A3D0-73FF8B6CAEF1}" type="slidenum">
              <a:rPr lang="it-IT"/>
              <a:pPr>
                <a:defRPr/>
              </a:pPr>
              <a:t>32</a:t>
            </a:fld>
            <a:endParaRPr lang="it-IT"/>
          </a:p>
        </p:txBody>
      </p:sp>
      <p:sp>
        <p:nvSpPr>
          <p:cNvPr id="512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76992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19EF32C-B917-5348-AA58-125F8DDB3DD4}" type="slidenum">
              <a:rPr lang="it-IT"/>
              <a:pPr>
                <a:defRPr/>
              </a:pPr>
              <a:t>33</a:t>
            </a:fld>
            <a:endParaRPr lang="it-IT"/>
          </a:p>
        </p:txBody>
      </p:sp>
      <p:sp>
        <p:nvSpPr>
          <p:cNvPr id="513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3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434853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181966-1255-164A-BC66-0F80FAF546C8}" type="slidenum">
              <a:rPr lang="it-IT"/>
              <a:pPr>
                <a:defRPr/>
              </a:pPr>
              <a:t>34</a:t>
            </a:fld>
            <a:endParaRPr lang="it-IT"/>
          </a:p>
        </p:txBody>
      </p:sp>
      <p:sp>
        <p:nvSpPr>
          <p:cNvPr id="514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148107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A24D411-B60B-CC4D-98F1-7ED6934010CD}" type="slidenum">
              <a:rPr lang="it-IT"/>
              <a:pPr>
                <a:defRPr/>
              </a:pPr>
              <a:t>35</a:t>
            </a:fld>
            <a:endParaRPr lang="it-IT"/>
          </a:p>
        </p:txBody>
      </p:sp>
      <p:sp>
        <p:nvSpPr>
          <p:cNvPr id="515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5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087839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34BD740-E032-1C43-AC73-0BAB22CFD5E3}" type="slidenum">
              <a:rPr lang="it-IT"/>
              <a:pPr>
                <a:defRPr/>
              </a:pPr>
              <a:t>36</a:t>
            </a:fld>
            <a:endParaRPr lang="it-IT"/>
          </a:p>
        </p:txBody>
      </p:sp>
      <p:sp>
        <p:nvSpPr>
          <p:cNvPr id="516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87674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39EC20-2E6A-CD4C-B724-ABABB3ABED62}" type="slidenum">
              <a:rPr lang="it-IT"/>
              <a:pPr>
                <a:defRPr/>
              </a:pPr>
              <a:t>4</a:t>
            </a:fld>
            <a:endParaRPr lang="it-IT"/>
          </a:p>
        </p:txBody>
      </p:sp>
      <p:sp>
        <p:nvSpPr>
          <p:cNvPr id="485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32900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DE13DE0-B5BC-0642-9044-4FF76523F9CF}" type="slidenum">
              <a:rPr lang="it-IT"/>
              <a:pPr>
                <a:defRPr/>
              </a:pPr>
              <a:t>5</a:t>
            </a:fld>
            <a:endParaRPr lang="it-IT"/>
          </a:p>
        </p:txBody>
      </p:sp>
      <p:sp>
        <p:nvSpPr>
          <p:cNvPr id="486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64757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FDC8C06-18A8-9B4B-9245-26B5E986F441}" type="slidenum">
              <a:rPr lang="it-IT"/>
              <a:pPr>
                <a:defRPr/>
              </a:pPr>
              <a:t>6</a:t>
            </a:fld>
            <a:endParaRPr lang="it-IT"/>
          </a:p>
        </p:txBody>
      </p:sp>
      <p:sp>
        <p:nvSpPr>
          <p:cNvPr id="487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23805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5803D2C-D6F5-A641-8CE7-7987AF157EB4}" type="slidenum">
              <a:rPr lang="it-IT"/>
              <a:pPr>
                <a:defRPr/>
              </a:pPr>
              <a:t>7</a:t>
            </a:fld>
            <a:endParaRPr lang="it-IT"/>
          </a:p>
        </p:txBody>
      </p:sp>
      <p:sp>
        <p:nvSpPr>
          <p:cNvPr id="488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88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36239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0174116-2D69-344B-9D73-514B668E73C2}" type="slidenum">
              <a:rPr lang="it-IT"/>
              <a:pPr>
                <a:defRPr/>
              </a:pPr>
              <a:t>8</a:t>
            </a:fld>
            <a:endParaRPr lang="it-IT"/>
          </a:p>
        </p:txBody>
      </p:sp>
      <p:sp>
        <p:nvSpPr>
          <p:cNvPr id="489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39754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4FAA7B-A659-0F4E-9176-BB4471F4B1A1}" type="slidenum">
              <a:rPr lang="it-IT"/>
              <a:pPr>
                <a:defRPr/>
              </a:pPr>
              <a:t>9</a:t>
            </a:fld>
            <a:endParaRPr lang="it-IT"/>
          </a:p>
        </p:txBody>
      </p:sp>
      <p:sp>
        <p:nvSpPr>
          <p:cNvPr id="490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1859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03D0B-3495-C446-AFF5-9793AFFC4F32}" type="datetime1">
              <a:rPr lang="en-US" smtClean="0"/>
              <a:t>11/17/20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F9C27-4D69-4C17-8F32-EDD96442AC39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0485-9A3D-504E-A567-AA6B3B31AB00}" type="datetime1">
              <a:rPr lang="en-US" smtClean="0"/>
              <a:t>11/17/20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F9C27-4D69-4C17-8F32-EDD96442AC39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8BCF7-B2A3-9E46-80E8-59F84F7E695F}" type="datetime1">
              <a:rPr lang="en-US" smtClean="0"/>
              <a:t>11/17/20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F9C27-4D69-4C17-8F32-EDD96442AC39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06FB7-6BCD-B045-A469-F7F5FA59893F}" type="datetime1">
              <a:rPr lang="en-US" smtClean="0"/>
              <a:t>11/17/20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F9C27-4D69-4C17-8F32-EDD96442AC39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7CD5B-31FB-4E4A-B5EA-2585BA0AC2BD}" type="datetime1">
              <a:rPr lang="en-US" smtClean="0"/>
              <a:t>11/17/20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F9C27-4D69-4C17-8F32-EDD96442AC39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23A96-4D1F-B145-9047-E9719CA81DE7}" type="datetime1">
              <a:rPr lang="en-US" smtClean="0"/>
              <a:t>11/17/20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F9C27-4D69-4C17-8F32-EDD96442AC39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5874C-6494-3A45-913A-5FF07505F305}" type="datetime1">
              <a:rPr lang="en-US" smtClean="0"/>
              <a:t>11/17/20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F9C27-4D69-4C17-8F32-EDD96442AC39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2262-C60B-7849-B2ED-7B40E1D3BD44}" type="datetime1">
              <a:rPr lang="en-US" smtClean="0"/>
              <a:t>11/17/20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F9C27-4D69-4C17-8F32-EDD96442AC39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29E0A-13A7-244E-B3B0-384A7124EE81}" type="datetime1">
              <a:rPr lang="en-US" smtClean="0"/>
              <a:t>11/17/20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F9C27-4D69-4C17-8F32-EDD96442AC39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4D17D-67BE-E548-BEB5-2A3546973F92}" type="datetime1">
              <a:rPr lang="en-US" smtClean="0"/>
              <a:t>11/17/20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F9C27-4D69-4C17-8F32-EDD96442AC39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F5B09-5079-CE43-9D98-C6DC44DBCB75}" type="datetime1">
              <a:rPr lang="en-US" smtClean="0"/>
              <a:t>11/17/20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F9C27-4D69-4C17-8F32-EDD96442AC39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D2C93-C3BE-B84A-B658-D5F4B2AFE0BA}" type="datetime1">
              <a:rPr lang="en-US" smtClean="0"/>
              <a:t>11/17/20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F9C27-4D69-4C17-8F32-EDD96442AC39}" type="slidenum">
              <a:rPr lang="fr-CH" smtClean="0"/>
              <a:pPr/>
              <a:t>‹#›</a:t>
            </a:fld>
            <a:endParaRPr lang="fr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5.png"/><Relationship Id="rId11" Type="http://schemas.openxmlformats.org/officeDocument/2006/relationships/oleObject" Target="../embeddings/oleObject11.bin"/><Relationship Id="rId5" Type="http://schemas.openxmlformats.org/officeDocument/2006/relationships/image" Target="../media/image11.wmf"/><Relationship Id="rId10" Type="http://schemas.openxmlformats.org/officeDocument/2006/relationships/image" Target="../media/image13.wmf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9.wmf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7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3.wmf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2.wmf"/><Relationship Id="rId5" Type="http://schemas.openxmlformats.org/officeDocument/2006/relationships/image" Target="../media/image15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1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3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4.wmf"/><Relationship Id="rId10" Type="http://schemas.openxmlformats.org/officeDocument/2006/relationships/image" Target="../media/image28.png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3.wmf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5" Type="http://schemas.openxmlformats.org/officeDocument/2006/relationships/image" Target="../media/image34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33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4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8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1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4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4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hu.edu/~signals/fourier2/index.html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hyperlink" Target="Fourier/Fourier_Series_Approximation.html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55.wmf"/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1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55.wmf"/><Relationship Id="rId18" Type="http://schemas.openxmlformats.org/officeDocument/2006/relationships/oleObject" Target="../embeddings/oleObject58.bin"/><Relationship Id="rId3" Type="http://schemas.openxmlformats.org/officeDocument/2006/relationships/notesSlide" Target="../notesSlides/notesSlide31.xml"/><Relationship Id="rId21" Type="http://schemas.openxmlformats.org/officeDocument/2006/relationships/image" Target="../media/image57.wmf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6.bin"/><Relationship Id="rId17" Type="http://schemas.openxmlformats.org/officeDocument/2006/relationships/image" Target="../media/image59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8.png"/><Relationship Id="rId20" Type="http://schemas.openxmlformats.org/officeDocument/2006/relationships/oleObject" Target="../embeddings/oleObject59.bin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55.bin"/><Relationship Id="rId19" Type="http://schemas.openxmlformats.org/officeDocument/2006/relationships/image" Target="../media/image56.wmf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7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55.wmf"/><Relationship Id="rId3" Type="http://schemas.openxmlformats.org/officeDocument/2006/relationships/notesSlide" Target="../notesSlides/notesSlide32.xml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63.bin"/><Relationship Id="rId4" Type="http://schemas.openxmlformats.org/officeDocument/2006/relationships/oleObject" Target="../embeddings/oleObject60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65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notesSlide" Target="../notesSlides/notesSlide33.xml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0.w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62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notesSlide" Target="../notesSlides/notesSlide34.xml"/><Relationship Id="rId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60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6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7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71.bin"/><Relationship Id="rId5" Type="http://schemas.openxmlformats.org/officeDocument/2006/relationships/image" Target="../media/image63.wmf"/><Relationship Id="rId4" Type="http://schemas.openxmlformats.org/officeDocument/2006/relationships/oleObject" Target="../embeddings/oleObject70.bin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png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C9D06B2C-BABF-3A4B-841D-30DD07750C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76400"/>
            <a:ext cx="914400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hangingPunct="0"/>
            <a:r>
              <a:rPr lang="en-US" sz="3200" dirty="0"/>
              <a:t>Fundamentals of Electrical Circuits and Systems</a:t>
            </a:r>
          </a:p>
          <a:p>
            <a:pPr algn="ctr" hangingPunct="0"/>
            <a:endParaRPr lang="en-US" sz="3200" dirty="0"/>
          </a:p>
          <a:p>
            <a:pPr algn="ctr" hangingPunct="0"/>
            <a:r>
              <a:rPr lang="en-US" sz="3600" dirty="0"/>
              <a:t>Chapter 4: AC Circuits 1</a:t>
            </a:r>
          </a:p>
          <a:p>
            <a:pPr algn="ctr" hangingPunct="0"/>
            <a:endParaRPr lang="en-GB" sz="3600" b="1" kern="12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GB" sz="2400" kern="1200" dirty="0">
                <a:solidFill>
                  <a:srgbClr val="000000"/>
                </a:solidFill>
                <a:latin typeface="+mj-lt"/>
              </a:rPr>
              <a:t>Farhad </a:t>
            </a:r>
            <a:r>
              <a:rPr lang="en-GB" sz="2400" kern="1200" dirty="0" err="1">
                <a:solidFill>
                  <a:srgbClr val="000000"/>
                </a:solidFill>
                <a:latin typeface="+mj-lt"/>
              </a:rPr>
              <a:t>Rachidi</a:t>
            </a:r>
            <a:endParaRPr lang="en-GB" sz="2400" kern="1200" dirty="0">
              <a:solidFill>
                <a:srgbClr val="000000"/>
              </a:solidFill>
              <a:latin typeface="+mj-lt"/>
            </a:endParaRPr>
          </a:p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 err="1">
                <a:solidFill>
                  <a:srgbClr val="000000"/>
                </a:solidFill>
                <a:latin typeface="+mj-lt"/>
              </a:rPr>
              <a:t>École</a:t>
            </a:r>
            <a:r>
              <a:rPr lang="en-GB" sz="24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+mj-lt"/>
              </a:rPr>
              <a:t>Polytechnique</a:t>
            </a:r>
            <a:r>
              <a:rPr lang="en-GB" sz="24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GB" sz="2400" dirty="0" err="1">
                <a:solidFill>
                  <a:srgbClr val="000000"/>
                </a:solidFill>
                <a:latin typeface="+mj-lt"/>
              </a:rPr>
              <a:t>Fédérale</a:t>
            </a:r>
            <a:r>
              <a:rPr lang="en-GB" sz="2400" dirty="0">
                <a:solidFill>
                  <a:srgbClr val="000000"/>
                </a:solidFill>
                <a:latin typeface="+mj-lt"/>
              </a:rPr>
              <a:t> de Lausanne</a:t>
            </a:r>
            <a:endParaRPr lang="en-GB" sz="2400" kern="1200" dirty="0">
              <a:solidFill>
                <a:srgbClr val="000000"/>
              </a:solidFill>
              <a:latin typeface="+mj-lt"/>
            </a:endParaRPr>
          </a:p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rgbClr val="000000"/>
                </a:solidFill>
                <a:latin typeface="+mj-lt"/>
              </a:rPr>
              <a:t>Lausanne, Switzerland</a:t>
            </a:r>
            <a:endParaRPr lang="en-GB" sz="2400" kern="1200" dirty="0">
              <a:solidFill>
                <a:srgbClr val="000000"/>
              </a:solidFill>
              <a:latin typeface="+mj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C75C1B-778B-D346-A3AA-7B49C7FAE3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0650" y="5523607"/>
            <a:ext cx="1282700" cy="55513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fr-CH" sz="4000" dirty="0" err="1">
                <a:solidFill>
                  <a:srgbClr val="FF6600"/>
                </a:solidFill>
                <a:latin typeface="Consolas"/>
                <a:cs typeface="Consolas"/>
              </a:rPr>
              <a:t>Sinusoidal</a:t>
            </a:r>
            <a:r>
              <a:rPr lang="fr-CH" sz="4000" dirty="0">
                <a:solidFill>
                  <a:srgbClr val="FF6600"/>
                </a:solidFill>
                <a:latin typeface="Consolas"/>
                <a:cs typeface="Consolas"/>
              </a:rPr>
              <a:t> </a:t>
            </a:r>
            <a:r>
              <a:rPr lang="fr-CH" sz="4000" dirty="0" err="1">
                <a:solidFill>
                  <a:srgbClr val="FF6600"/>
                </a:solidFill>
                <a:latin typeface="Consolas"/>
                <a:cs typeface="Consolas"/>
              </a:rPr>
              <a:t>function</a:t>
            </a:r>
            <a:r>
              <a:rPr lang="fr-CH" sz="4000" dirty="0">
                <a:solidFill>
                  <a:srgbClr val="FF6600"/>
                </a:solidFill>
                <a:latin typeface="Consolas"/>
                <a:cs typeface="Consolas"/>
              </a:rPr>
              <a:t>: </a:t>
            </a:r>
            <a:r>
              <a:rPr lang="fr-CH" sz="4000" dirty="0" err="1">
                <a:solidFill>
                  <a:srgbClr val="FF6600"/>
                </a:solidFill>
                <a:latin typeface="Consolas"/>
                <a:cs typeface="Consolas"/>
              </a:rPr>
              <a:t>frequency</a:t>
            </a:r>
            <a:endParaRPr lang="en-US" sz="4000" dirty="0">
              <a:solidFill>
                <a:srgbClr val="000094"/>
              </a:solidFill>
              <a:cs typeface="+mj-cs"/>
            </a:endParaRPr>
          </a:p>
        </p:txBody>
      </p:sp>
      <p:sp>
        <p:nvSpPr>
          <p:cNvPr id="451588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fr-CH" sz="2800" dirty="0">
                <a:solidFill>
                  <a:srgbClr val="1F497D"/>
                </a:solidFill>
              </a:rPr>
              <a:t>The unit of </a:t>
            </a:r>
            <a:r>
              <a:rPr lang="fr-CH" sz="2800" dirty="0" err="1">
                <a:solidFill>
                  <a:srgbClr val="1F497D"/>
                </a:solidFill>
              </a:rPr>
              <a:t>measure</a:t>
            </a:r>
            <a:r>
              <a:rPr lang="fr-CH" sz="2800" dirty="0">
                <a:solidFill>
                  <a:srgbClr val="1F497D"/>
                </a:solidFill>
              </a:rPr>
              <a:t> of the </a:t>
            </a:r>
            <a:r>
              <a:rPr lang="fr-CH" sz="2800" dirty="0" err="1">
                <a:solidFill>
                  <a:srgbClr val="1F497D"/>
                </a:solidFill>
              </a:rPr>
              <a:t>frequency</a:t>
            </a:r>
            <a:r>
              <a:rPr lang="fr-CH" sz="2800" dirty="0">
                <a:solidFill>
                  <a:srgbClr val="1F497D"/>
                </a:solidFill>
              </a:rPr>
              <a:t>: hertz (Hz)</a:t>
            </a:r>
            <a:endParaRPr lang="fr-CH" sz="2800" dirty="0">
              <a:solidFill>
                <a:srgbClr val="1F497D"/>
              </a:solidFill>
              <a:cs typeface="+mn-cs"/>
            </a:endParaRPr>
          </a:p>
          <a:p>
            <a:pPr>
              <a:defRPr/>
            </a:pPr>
            <a:r>
              <a:rPr lang="fr-CH" sz="2800" dirty="0">
                <a:solidFill>
                  <a:srgbClr val="1F497D"/>
                </a:solidFill>
              </a:rPr>
              <a:t>A hertz corresponds to the </a:t>
            </a:r>
            <a:r>
              <a:rPr lang="fr-CH" sz="2800" dirty="0" err="1">
                <a:solidFill>
                  <a:srgbClr val="1F497D"/>
                </a:solidFill>
              </a:rPr>
              <a:t>frequency</a:t>
            </a:r>
            <a:r>
              <a:rPr lang="fr-CH" sz="2800" dirty="0">
                <a:solidFill>
                  <a:srgbClr val="1F497D"/>
                </a:solidFill>
              </a:rPr>
              <a:t> of a </a:t>
            </a:r>
            <a:r>
              <a:rPr lang="fr-CH" sz="2800" dirty="0" err="1">
                <a:solidFill>
                  <a:srgbClr val="1F497D"/>
                </a:solidFill>
              </a:rPr>
              <a:t>periodic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phenomenon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whose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period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T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is</a:t>
            </a:r>
            <a:r>
              <a:rPr lang="fr-CH" sz="2800" dirty="0">
                <a:solidFill>
                  <a:srgbClr val="1F497D"/>
                </a:solidFill>
              </a:rPr>
              <a:t> a second</a:t>
            </a:r>
            <a:endParaRPr lang="en-US" dirty="0">
              <a:cs typeface="+mn-cs"/>
            </a:endParaRPr>
          </a:p>
        </p:txBody>
      </p:sp>
      <p:sp>
        <p:nvSpPr>
          <p:cNvPr id="451590" name="Text Box 6"/>
          <p:cNvSpPr txBox="1">
            <a:spLocks noChangeArrowheads="1"/>
          </p:cNvSpPr>
          <p:nvPr/>
        </p:nvSpPr>
        <p:spPr bwMode="auto">
          <a:xfrm>
            <a:off x="2078038" y="4533900"/>
            <a:ext cx="447357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defRPr/>
            </a:pPr>
            <a:r>
              <a:rPr lang="fr-CH" sz="2000" dirty="0">
                <a:cs typeface="+mn-cs"/>
              </a:rPr>
              <a:t>Heinrich </a:t>
            </a:r>
            <a:r>
              <a:rPr lang="fr-CH" sz="2000" b="1" dirty="0">
                <a:cs typeface="+mn-cs"/>
              </a:rPr>
              <a:t>Hertz</a:t>
            </a:r>
            <a:r>
              <a:rPr lang="fr-CH" sz="2000" dirty="0">
                <a:cs typeface="+mn-cs"/>
              </a:rPr>
              <a:t> (1857-1894), </a:t>
            </a:r>
            <a:r>
              <a:rPr lang="fr-CH" sz="2000" dirty="0" err="1"/>
              <a:t>German</a:t>
            </a:r>
            <a:r>
              <a:rPr lang="fr-CH" sz="2000" dirty="0"/>
              <a:t> </a:t>
            </a:r>
            <a:r>
              <a:rPr lang="fr-CH" sz="2000" dirty="0" err="1"/>
              <a:t>physicist</a:t>
            </a:r>
            <a:r>
              <a:rPr lang="fr-CH" sz="2000" dirty="0"/>
              <a:t>. </a:t>
            </a:r>
            <a:r>
              <a:rPr lang="fr-CH" sz="2000" dirty="0" err="1"/>
              <a:t>His</a:t>
            </a:r>
            <a:r>
              <a:rPr lang="fr-CH" sz="2000" dirty="0"/>
              <a:t> </a:t>
            </a:r>
            <a:r>
              <a:rPr lang="fr-CH" sz="2000" dirty="0" err="1"/>
              <a:t>work</a:t>
            </a:r>
            <a:r>
              <a:rPr lang="fr-CH" sz="2000" dirty="0"/>
              <a:t> </a:t>
            </a:r>
            <a:r>
              <a:rPr lang="fr-CH" sz="2000" dirty="0" err="1"/>
              <a:t>confirmed</a:t>
            </a:r>
            <a:r>
              <a:rPr lang="fr-CH" sz="2000" dirty="0"/>
              <a:t> </a:t>
            </a:r>
            <a:r>
              <a:rPr lang="fr-CH" sz="2000" dirty="0" err="1"/>
              <a:t>Maxwell's</a:t>
            </a:r>
            <a:r>
              <a:rPr lang="fr-CH" sz="2000" dirty="0"/>
              <a:t> </a:t>
            </a:r>
            <a:r>
              <a:rPr lang="fr-CH" sz="2000" dirty="0" err="1"/>
              <a:t>electromagnetic</a:t>
            </a:r>
            <a:r>
              <a:rPr lang="fr-CH" sz="2000" dirty="0"/>
              <a:t> </a:t>
            </a:r>
            <a:r>
              <a:rPr lang="fr-CH" sz="2000" dirty="0" err="1"/>
              <a:t>theory</a:t>
            </a:r>
            <a:r>
              <a:rPr lang="fr-CH" sz="2000" dirty="0"/>
              <a:t> of light.</a:t>
            </a:r>
            <a:endParaRPr lang="en-US" dirty="0">
              <a:cs typeface="+mn-cs"/>
            </a:endParaRPr>
          </a:p>
        </p:txBody>
      </p:sp>
      <p:pic>
        <p:nvPicPr>
          <p:cNvPr id="451593" name="Picture 9" descr="hert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5275" y="4394200"/>
            <a:ext cx="1049338" cy="154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14478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51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51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59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Sinusoidal</a:t>
            </a: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</a:t>
            </a: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function</a:t>
            </a: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: </a:t>
            </a: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angular</a:t>
            </a: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</a:t>
            </a: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frequency</a:t>
            </a: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or pulsation</a:t>
            </a:r>
            <a:endParaRPr lang="en-US" sz="32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CH" sz="2800" dirty="0" err="1">
                <a:solidFill>
                  <a:srgbClr val="1F497D"/>
                </a:solidFill>
              </a:rPr>
              <a:t>Angular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frequency</a:t>
            </a:r>
            <a:r>
              <a:rPr lang="fr-CH" sz="2800" dirty="0">
                <a:solidFill>
                  <a:srgbClr val="1F497D"/>
                </a:solidFill>
              </a:rPr>
              <a:t> or pulsation : </a:t>
            </a:r>
            <a:r>
              <a:rPr lang="fr-CH" sz="2800" dirty="0">
                <a:solidFill>
                  <a:srgbClr val="1F497D"/>
                </a:solidFill>
                <a:cs typeface="+mn-cs"/>
              </a:rPr>
              <a:t>ω</a:t>
            </a:r>
            <a:endParaRPr lang="fr-CH" sz="2800" dirty="0">
              <a:solidFill>
                <a:srgbClr val="1F497D"/>
              </a:solidFill>
              <a:latin typeface="Symbol" charset="0"/>
              <a:cs typeface="+mn-cs"/>
            </a:endParaRPr>
          </a:p>
          <a:p>
            <a:pPr>
              <a:defRPr/>
            </a:pPr>
            <a:r>
              <a:rPr lang="fr-CH" sz="2800" dirty="0">
                <a:solidFill>
                  <a:srgbClr val="1F497D"/>
                </a:solidFill>
              </a:rPr>
              <a:t>Unit rad</a:t>
            </a:r>
            <a:r>
              <a:rPr lang="fr-CH" sz="2800" dirty="0">
                <a:solidFill>
                  <a:srgbClr val="1F497D"/>
                </a:solidFill>
                <a:cs typeface="+mn-cs"/>
              </a:rPr>
              <a:t>/s</a:t>
            </a:r>
            <a:endParaRPr lang="en-US" sz="2800" dirty="0">
              <a:solidFill>
                <a:srgbClr val="1F497D"/>
              </a:solidFill>
              <a:cs typeface="+mn-cs"/>
            </a:endParaRPr>
          </a:p>
        </p:txBody>
      </p:sp>
      <p:graphicFrame>
        <p:nvGraphicFramePr>
          <p:cNvPr id="452614" name="Object 6"/>
          <p:cNvGraphicFramePr>
            <a:graphicFrameLocks noChangeAspect="1"/>
          </p:cNvGraphicFramePr>
          <p:nvPr/>
        </p:nvGraphicFramePr>
        <p:xfrm>
          <a:off x="376238" y="3536950"/>
          <a:ext cx="3132137" cy="203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5760" name="Equation" r:id="rId4" imgW="1016000" imgH="660400" progId="Equation.3">
                  <p:embed/>
                </p:oleObj>
              </mc:Choice>
              <mc:Fallback>
                <p:oleObj name="Equation" r:id="rId4" imgW="1016000" imgH="660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238" y="3536950"/>
                        <a:ext cx="3132137" cy="203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8" name="Object 7"/>
          <p:cNvGraphicFramePr>
            <a:graphicFrameLocks noChangeAspect="1"/>
          </p:cNvGraphicFramePr>
          <p:nvPr/>
        </p:nvGraphicFramePr>
        <p:xfrm>
          <a:off x="3792538" y="2330450"/>
          <a:ext cx="2112962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5761" name="Equation" r:id="rId6" imgW="685502" imgH="317362" progId="Equation.DSMT4">
                  <p:embed/>
                </p:oleObj>
              </mc:Choice>
              <mc:Fallback>
                <p:oleObj name="Equation" r:id="rId6" imgW="685502" imgH="31736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2538" y="2330450"/>
                        <a:ext cx="2112962" cy="97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52616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3163" y="3416300"/>
            <a:ext cx="4602162" cy="232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344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52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52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20" name="Oval 16"/>
          <p:cNvSpPr>
            <a:spLocks noChangeArrowheads="1"/>
          </p:cNvSpPr>
          <p:nvPr/>
        </p:nvSpPr>
        <p:spPr bwMode="auto">
          <a:xfrm>
            <a:off x="4095750" y="3849688"/>
            <a:ext cx="2782888" cy="750887"/>
          </a:xfrm>
          <a:prstGeom prst="ellipse">
            <a:avLst/>
          </a:prstGeom>
          <a:solidFill>
            <a:srgbClr val="FFFF66">
              <a:alpha val="63000"/>
            </a:srgbClr>
          </a:solidFill>
          <a:ln w="12700">
            <a:noFill/>
            <a:round/>
            <a:headEnd type="none" w="sm" len="sm"/>
            <a:tailEnd type="none" w="sm" len="sm"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Sinusoidal</a:t>
            </a: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</a:t>
            </a: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function</a:t>
            </a: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: </a:t>
            </a: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mean</a:t>
            </a: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and </a:t>
            </a: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rms</a:t>
            </a: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values</a:t>
            </a:r>
            <a:endParaRPr lang="en-US" sz="32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9966864"/>
              </p:ext>
            </p:extLst>
          </p:nvPr>
        </p:nvGraphicFramePr>
        <p:xfrm>
          <a:off x="577056" y="2209799"/>
          <a:ext cx="2897187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7882" name="Equation" r:id="rId4" imgW="939392" imgH="165028" progId="Equation.3">
                  <p:embed/>
                </p:oleObj>
              </mc:Choice>
              <mc:Fallback>
                <p:oleObj name="Equation" r:id="rId4" imgW="939392" imgH="16502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056" y="2209799"/>
                        <a:ext cx="2897187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5671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463675"/>
            <a:ext cx="4602163" cy="232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aphicFrame>
        <p:nvGraphicFramePr>
          <p:cNvPr id="4567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7818254"/>
              </p:ext>
            </p:extLst>
          </p:nvPr>
        </p:nvGraphicFramePr>
        <p:xfrm>
          <a:off x="2019299" y="3416300"/>
          <a:ext cx="97948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7883" name="Equation" r:id="rId7" imgW="317087" imgH="177569" progId="Equation.3">
                  <p:embed/>
                </p:oleObj>
              </mc:Choice>
              <mc:Fallback>
                <p:oleObj name="Equation" r:id="rId7" imgW="317087" imgH="17756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299" y="3416300"/>
                        <a:ext cx="979488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6713" name="Object 9"/>
          <p:cNvGraphicFramePr>
            <a:graphicFrameLocks noChangeAspect="1"/>
          </p:cNvGraphicFramePr>
          <p:nvPr/>
        </p:nvGraphicFramePr>
        <p:xfrm>
          <a:off x="765175" y="4762500"/>
          <a:ext cx="7664450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7884" name="Equation" r:id="rId9" imgW="3289300" imgH="444500" progId="Equation.3">
                  <p:embed/>
                </p:oleObj>
              </mc:Choice>
              <mc:Fallback>
                <p:oleObj name="Equation" r:id="rId9" imgW="3289300" imgH="444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175" y="4762500"/>
                        <a:ext cx="7664450" cy="1036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671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15900" y="2743200"/>
            <a:ext cx="7727950" cy="1050925"/>
          </a:xfrm>
        </p:spPr>
        <p:txBody>
          <a:bodyPr>
            <a:normAutofit/>
          </a:bodyPr>
          <a:lstStyle/>
          <a:p>
            <a:pPr eaLnBrk="1" hangingPunct="1">
              <a:buClr>
                <a:srgbClr val="FF6600"/>
              </a:buClr>
              <a:buFont typeface="Arial"/>
              <a:buChar char="•"/>
              <a:defRPr/>
            </a:pPr>
            <a:r>
              <a:rPr lang="fr-CH" sz="2800" dirty="0" err="1">
                <a:solidFill>
                  <a:srgbClr val="1F497D"/>
                </a:solidFill>
                <a:cs typeface="+mn-cs"/>
              </a:rPr>
              <a:t>Mean</a:t>
            </a:r>
            <a:r>
              <a:rPr lang="fr-CH" sz="2800" dirty="0">
                <a:solidFill>
                  <a:srgbClr val="1F497D"/>
                </a:solidFill>
                <a:cs typeface="+mn-cs"/>
              </a:rPr>
              <a:t> value</a:t>
            </a:r>
            <a:endParaRPr lang="en-US" sz="2800" dirty="0">
              <a:solidFill>
                <a:srgbClr val="1F497D"/>
              </a:solidFill>
              <a:cs typeface="+mn-cs"/>
            </a:endParaRPr>
          </a:p>
        </p:txBody>
      </p:sp>
      <p:sp>
        <p:nvSpPr>
          <p:cNvPr id="456715" name="Rectangle 11"/>
          <p:cNvSpPr>
            <a:spLocks noChangeArrowheads="1"/>
          </p:cNvSpPr>
          <p:nvPr/>
        </p:nvSpPr>
        <p:spPr bwMode="auto">
          <a:xfrm>
            <a:off x="228600" y="4038600"/>
            <a:ext cx="7727950" cy="105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rgbClr val="FF6600"/>
              </a:buClr>
              <a:buSzPct val="75000"/>
              <a:buFont typeface="Arial"/>
              <a:buChar char="•"/>
              <a:defRPr/>
            </a:pPr>
            <a:r>
              <a:rPr lang="fr-CH" sz="2800" dirty="0" err="1">
                <a:solidFill>
                  <a:srgbClr val="1F497D"/>
                </a:solidFill>
              </a:rPr>
              <a:t>Rms</a:t>
            </a:r>
            <a:r>
              <a:rPr lang="fr-CH" sz="2800" dirty="0">
                <a:solidFill>
                  <a:srgbClr val="1F497D"/>
                </a:solidFill>
              </a:rPr>
              <a:t> value</a:t>
            </a:r>
            <a:endParaRPr lang="en-US" sz="2800" dirty="0">
              <a:solidFill>
                <a:srgbClr val="1F497D"/>
              </a:solidFill>
            </a:endParaRPr>
          </a:p>
        </p:txBody>
      </p:sp>
      <p:graphicFrame>
        <p:nvGraphicFramePr>
          <p:cNvPr id="456716" name="Object 12"/>
          <p:cNvGraphicFramePr>
            <a:graphicFrameLocks noChangeAspect="1"/>
          </p:cNvGraphicFramePr>
          <p:nvPr/>
        </p:nvGraphicFramePr>
        <p:xfrm>
          <a:off x="4151313" y="3813175"/>
          <a:ext cx="2603500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7885" name="Equation" r:id="rId11" imgW="1117115" imgH="342751" progId="Equation.DSMT4">
                  <p:embed/>
                </p:oleObj>
              </mc:Choice>
              <mc:Fallback>
                <p:oleObj name="Equation" r:id="rId11" imgW="1117115" imgH="34275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1313" y="3813175"/>
                        <a:ext cx="2603500" cy="79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FFFF66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6719" name="Freeform 15"/>
          <p:cNvSpPr>
            <a:spLocks/>
          </p:cNvSpPr>
          <p:nvPr/>
        </p:nvSpPr>
        <p:spPr bwMode="auto">
          <a:xfrm>
            <a:off x="3794125" y="4476750"/>
            <a:ext cx="1036638" cy="654050"/>
          </a:xfrm>
          <a:custGeom>
            <a:avLst/>
            <a:gdLst>
              <a:gd name="T0" fmla="*/ 653 w 653"/>
              <a:gd name="T1" fmla="*/ 0 h 412"/>
              <a:gd name="T2" fmla="*/ 26 w 653"/>
              <a:gd name="T3" fmla="*/ 129 h 412"/>
              <a:gd name="T4" fmla="*/ 0 w 653"/>
              <a:gd name="T5" fmla="*/ 412 h 4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53" h="412">
                <a:moveTo>
                  <a:pt x="653" y="0"/>
                </a:moveTo>
                <a:lnTo>
                  <a:pt x="26" y="129"/>
                </a:lnTo>
                <a:lnTo>
                  <a:pt x="0" y="412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918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56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56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56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56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456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456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456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6720" grpId="0" animBg="1"/>
      <p:bldP spid="456714" grpId="0" build="p"/>
      <p:bldP spid="4567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Rms</a:t>
            </a: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value of a </a:t>
            </a: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sinusoidal</a:t>
            </a: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</a:t>
            </a: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quantity</a:t>
            </a: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:</a:t>
            </a:r>
            <a:endParaRPr lang="en-US" sz="32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graphicFrame>
        <p:nvGraphicFramePr>
          <p:cNvPr id="37892" name="Object 3"/>
          <p:cNvGraphicFramePr>
            <a:graphicFrameLocks noChangeAspect="1"/>
          </p:cNvGraphicFramePr>
          <p:nvPr/>
        </p:nvGraphicFramePr>
        <p:xfrm>
          <a:off x="647700" y="1757363"/>
          <a:ext cx="2974975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004" name="Equation" r:id="rId4" imgW="965200" imgH="203200" progId="Equation.3">
                  <p:embed/>
                </p:oleObj>
              </mc:Choice>
              <mc:Fallback>
                <p:oleObj name="Equation" r:id="rId4" imgW="9652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" y="1757363"/>
                        <a:ext cx="2974975" cy="627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8760" name="Rectangle 8"/>
          <p:cNvSpPr>
            <a:spLocks noChangeArrowheads="1"/>
          </p:cNvSpPr>
          <p:nvPr/>
        </p:nvSpPr>
        <p:spPr bwMode="auto">
          <a:xfrm>
            <a:off x="554038" y="3476625"/>
            <a:ext cx="7727950" cy="105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457200" indent="-457200">
              <a:spcBef>
                <a:spcPct val="20000"/>
              </a:spcBef>
              <a:buClr>
                <a:schemeClr val="accent2"/>
              </a:buClr>
              <a:buSzPct val="75000"/>
              <a:buFont typeface="Arial"/>
              <a:buChar char="•"/>
              <a:defRPr/>
            </a:pPr>
            <a:r>
              <a:rPr lang="fr-CH" sz="2800" dirty="0" err="1">
                <a:solidFill>
                  <a:srgbClr val="1F497D"/>
                </a:solidFill>
                <a:cs typeface="+mn-cs"/>
              </a:rPr>
              <a:t>Rms</a:t>
            </a:r>
            <a:r>
              <a:rPr lang="fr-CH" sz="2800" dirty="0">
                <a:solidFill>
                  <a:srgbClr val="1F497D"/>
                </a:solidFill>
                <a:cs typeface="+mn-cs"/>
              </a:rPr>
              <a:t> values</a:t>
            </a:r>
            <a:endParaRPr lang="en-US" sz="2800" dirty="0">
              <a:solidFill>
                <a:srgbClr val="1F497D"/>
              </a:solidFill>
              <a:cs typeface="+mn-cs"/>
            </a:endParaRPr>
          </a:p>
        </p:txBody>
      </p:sp>
      <p:graphicFrame>
        <p:nvGraphicFramePr>
          <p:cNvPr id="37894" name="Object 9"/>
          <p:cNvGraphicFramePr>
            <a:graphicFrameLocks noChangeAspect="1"/>
          </p:cNvGraphicFramePr>
          <p:nvPr/>
        </p:nvGraphicFramePr>
        <p:xfrm>
          <a:off x="682625" y="2519363"/>
          <a:ext cx="2740025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005" name="Equation" r:id="rId6" imgW="888614" imgH="203112" progId="Equation.3">
                  <p:embed/>
                </p:oleObj>
              </mc:Choice>
              <mc:Fallback>
                <p:oleObj name="Equation" r:id="rId6" imgW="888614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625" y="2519363"/>
                        <a:ext cx="2740025" cy="627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8763" name="Object 11"/>
          <p:cNvGraphicFramePr>
            <a:graphicFrameLocks noChangeAspect="1"/>
          </p:cNvGraphicFramePr>
          <p:nvPr/>
        </p:nvGraphicFramePr>
        <p:xfrm>
          <a:off x="1209675" y="4230688"/>
          <a:ext cx="168275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006" name="Equation" r:id="rId8" imgW="545863" imgH="190417" progId="Equation.3">
                  <p:embed/>
                </p:oleObj>
              </mc:Choice>
              <mc:Fallback>
                <p:oleObj name="Equation" r:id="rId8" imgW="545863" imgH="1904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9675" y="4230688"/>
                        <a:ext cx="168275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8764" name="Object 12"/>
          <p:cNvGraphicFramePr>
            <a:graphicFrameLocks noChangeAspect="1"/>
          </p:cNvGraphicFramePr>
          <p:nvPr/>
        </p:nvGraphicFramePr>
        <p:xfrm>
          <a:off x="3584575" y="4227513"/>
          <a:ext cx="148590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007" name="Equation" r:id="rId10" imgW="482391" imgH="190417" progId="Equation.3">
                  <p:embed/>
                </p:oleObj>
              </mc:Choice>
              <mc:Fallback>
                <p:oleObj name="Equation" r:id="rId10" imgW="482391" imgH="1904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4575" y="4227513"/>
                        <a:ext cx="148590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8765" name="Object 13"/>
          <p:cNvGraphicFramePr>
            <a:graphicFrameLocks noChangeAspect="1"/>
          </p:cNvGraphicFramePr>
          <p:nvPr/>
        </p:nvGraphicFramePr>
        <p:xfrm>
          <a:off x="3433763" y="5029200"/>
          <a:ext cx="3405187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008" name="Equation" r:id="rId12" imgW="1104900" imgH="203200" progId="Equation.3">
                  <p:embed/>
                </p:oleObj>
              </mc:Choice>
              <mc:Fallback>
                <p:oleObj name="Equation" r:id="rId12" imgW="11049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3763" y="5029200"/>
                        <a:ext cx="3405187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8766" name="Object 14"/>
          <p:cNvGraphicFramePr>
            <a:graphicFrameLocks noChangeAspect="1"/>
          </p:cNvGraphicFramePr>
          <p:nvPr/>
        </p:nvGraphicFramePr>
        <p:xfrm>
          <a:off x="3495675" y="5668963"/>
          <a:ext cx="3170238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009" name="Equation" r:id="rId14" imgW="1028254" imgH="203112" progId="Equation.DSMT4">
                  <p:embed/>
                </p:oleObj>
              </mc:Choice>
              <mc:Fallback>
                <p:oleObj name="Equation" r:id="rId14" imgW="1028254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5675" y="5668963"/>
                        <a:ext cx="3170238" cy="627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8767" name="AutoShape 15"/>
          <p:cNvSpPr>
            <a:spLocks noChangeArrowheads="1"/>
          </p:cNvSpPr>
          <p:nvPr/>
        </p:nvSpPr>
        <p:spPr bwMode="auto">
          <a:xfrm>
            <a:off x="1609725" y="5568950"/>
            <a:ext cx="914400" cy="341313"/>
          </a:xfrm>
          <a:prstGeom prst="rightArrow">
            <a:avLst>
              <a:gd name="adj1" fmla="val 50000"/>
              <a:gd name="adj2" fmla="val 6697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8768" name="AutoShape 16"/>
          <p:cNvSpPr>
            <a:spLocks/>
          </p:cNvSpPr>
          <p:nvPr/>
        </p:nvSpPr>
        <p:spPr bwMode="auto">
          <a:xfrm>
            <a:off x="2879725" y="5130800"/>
            <a:ext cx="273050" cy="1216025"/>
          </a:xfrm>
          <a:prstGeom prst="leftBrace">
            <a:avLst>
              <a:gd name="adj1" fmla="val 37112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9172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58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58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58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58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58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458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58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8760" grpId="0"/>
      <p:bldP spid="458767" grpId="0" animBg="1"/>
      <p:bldP spid="45876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2"/>
          <p:cNvSpPr txBox="1">
            <a:spLocks noChangeArrowheads="1"/>
          </p:cNvSpPr>
          <p:nvPr/>
        </p:nvSpPr>
        <p:spPr bwMode="auto">
          <a:xfrm>
            <a:off x="371475" y="1625600"/>
            <a:ext cx="7786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title"/>
          </p:nvPr>
        </p:nvSpPr>
        <p:spPr>
          <a:xfrm>
            <a:off x="492125" y="268288"/>
            <a:ext cx="7772400" cy="11049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Question 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04788" y="1592263"/>
            <a:ext cx="7737475" cy="4505325"/>
          </a:xfrm>
        </p:spPr>
        <p:txBody>
          <a:bodyPr/>
          <a:lstStyle/>
          <a:p>
            <a:pPr>
              <a:defRPr/>
            </a:pPr>
            <a:r>
              <a:rPr lang="fr-CH" sz="2800" dirty="0" err="1">
                <a:solidFill>
                  <a:srgbClr val="1F497D"/>
                </a:solidFill>
                <a:latin typeface="+mj-lt"/>
              </a:rPr>
              <a:t>When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we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talk about a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sinusoidal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voltage of 230 V,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it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is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about</a:t>
            </a:r>
          </a:p>
          <a:p>
            <a:pPr>
              <a:defRPr/>
            </a:pPr>
            <a:endParaRPr lang="fr-CH" sz="2800" dirty="0">
              <a:solidFill>
                <a:srgbClr val="1F497D"/>
              </a:solidFill>
              <a:latin typeface="+mj-lt"/>
              <a:cs typeface="+mn-cs"/>
            </a:endParaRPr>
          </a:p>
          <a:p>
            <a:pPr marL="514350" indent="-514350">
              <a:buFont typeface="Monotype Sorts" charset="0"/>
              <a:buAutoNum type="alphaUcPeriod"/>
              <a:defRPr/>
            </a:pPr>
            <a:r>
              <a:rPr lang="fr-CH" sz="2800" dirty="0" err="1">
                <a:solidFill>
                  <a:srgbClr val="1F497D"/>
                </a:solidFill>
                <a:latin typeface="+mj-lt"/>
              </a:rPr>
              <a:t>Its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peak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value</a:t>
            </a:r>
          </a:p>
          <a:p>
            <a:pPr marL="514350" indent="-514350">
              <a:buFont typeface="Monotype Sorts" charset="0"/>
              <a:buAutoNum type="alphaUcPeriod"/>
              <a:defRPr/>
            </a:pPr>
            <a:r>
              <a:rPr lang="fr-CH" sz="2800" dirty="0" err="1">
                <a:solidFill>
                  <a:srgbClr val="1F497D"/>
                </a:solidFill>
                <a:latin typeface="+mj-lt"/>
              </a:rPr>
              <a:t>Its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mean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value</a:t>
            </a:r>
          </a:p>
          <a:p>
            <a:pPr marL="514350" indent="-514350">
              <a:buFont typeface="Monotype Sorts" charset="0"/>
              <a:buAutoNum type="alphaUcPeriod"/>
              <a:defRPr/>
            </a:pPr>
            <a:r>
              <a:rPr lang="fr-CH" sz="2800" dirty="0" err="1">
                <a:solidFill>
                  <a:srgbClr val="1F497D"/>
                </a:solidFill>
                <a:latin typeface="+mj-lt"/>
                <a:cs typeface="+mn-cs"/>
              </a:rPr>
              <a:t>Its</a:t>
            </a:r>
            <a:r>
              <a:rPr lang="fr-CH" sz="2800" dirty="0">
                <a:solidFill>
                  <a:srgbClr val="1F497D"/>
                </a:solidFill>
                <a:latin typeface="+mj-lt"/>
                <a:cs typeface="+mn-cs"/>
              </a:rPr>
              <a:t> </a:t>
            </a:r>
            <a:r>
              <a:rPr lang="fr-CH" sz="2800" dirty="0" err="1">
                <a:solidFill>
                  <a:srgbClr val="1F497D"/>
                </a:solidFill>
                <a:latin typeface="+mj-lt"/>
                <a:cs typeface="+mn-cs"/>
              </a:rPr>
              <a:t>rms</a:t>
            </a:r>
            <a:r>
              <a:rPr lang="fr-CH" sz="2800" dirty="0">
                <a:solidFill>
                  <a:srgbClr val="1F497D"/>
                </a:solidFill>
                <a:latin typeface="+mj-lt"/>
                <a:cs typeface="+mn-cs"/>
              </a:rPr>
              <a:t> value</a:t>
            </a:r>
          </a:p>
          <a:p>
            <a:pPr marL="514350" indent="-514350" eaLnBrk="1" hangingPunct="1">
              <a:buFont typeface="Monotype Sorts" charset="0"/>
              <a:buAutoNum type="alphaUcPeriod"/>
              <a:defRPr/>
            </a:pPr>
            <a:r>
              <a:rPr lang="fr-CH" sz="2800" dirty="0">
                <a:solidFill>
                  <a:srgbClr val="1F497D"/>
                </a:solidFill>
                <a:latin typeface="+mj-lt"/>
              </a:rPr>
              <a:t>None of the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above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</a:t>
            </a:r>
            <a:endParaRPr lang="fr-CH" sz="2800" dirty="0">
              <a:solidFill>
                <a:srgbClr val="1F497D"/>
              </a:solidFill>
              <a:latin typeface="+mj-lt"/>
              <a:cs typeface="+mn-cs"/>
            </a:endParaRPr>
          </a:p>
          <a:p>
            <a:pPr lvl="1" eaLnBrk="1" hangingPunct="1">
              <a:buFontTx/>
              <a:buNone/>
              <a:defRPr/>
            </a:pPr>
            <a:endParaRPr lang="en-US" sz="3200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100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Phase </a:t>
            </a: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difference</a:t>
            </a: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</a:t>
            </a: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between</a:t>
            </a: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</a:t>
            </a: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two</a:t>
            </a: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</a:t>
            </a: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sinusoidal</a:t>
            </a: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</a:t>
            </a: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quantities</a:t>
            </a:r>
            <a:endParaRPr lang="en-US" sz="32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graphicFrame>
        <p:nvGraphicFramePr>
          <p:cNvPr id="41988" name="Object 3"/>
          <p:cNvGraphicFramePr>
            <a:graphicFrameLocks noChangeAspect="1"/>
          </p:cNvGraphicFramePr>
          <p:nvPr/>
        </p:nvGraphicFramePr>
        <p:xfrm>
          <a:off x="647700" y="1593850"/>
          <a:ext cx="2974975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4063" name="Equation" r:id="rId4" imgW="965200" imgH="203200" progId="Equation.3">
                  <p:embed/>
                </p:oleObj>
              </mc:Choice>
              <mc:Fallback>
                <p:oleObj name="Equation" r:id="rId4" imgW="9652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" y="1593850"/>
                        <a:ext cx="2974975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3876" name="Rectangle 4"/>
          <p:cNvSpPr>
            <a:spLocks noChangeArrowheads="1"/>
          </p:cNvSpPr>
          <p:nvPr/>
        </p:nvSpPr>
        <p:spPr bwMode="auto">
          <a:xfrm>
            <a:off x="392113" y="2876550"/>
            <a:ext cx="7727950" cy="105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457200" indent="-4572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§"/>
              <a:defRPr/>
            </a:pPr>
            <a:r>
              <a:rPr lang="fr-CH" sz="2800" dirty="0">
                <a:solidFill>
                  <a:srgbClr val="1F497D"/>
                </a:solidFill>
                <a:cs typeface="+mn-cs"/>
              </a:rPr>
              <a:t>Phase </a:t>
            </a:r>
            <a:r>
              <a:rPr lang="fr-CH" sz="2800" dirty="0" err="1">
                <a:solidFill>
                  <a:srgbClr val="1F497D"/>
                </a:solidFill>
                <a:cs typeface="+mn-cs"/>
              </a:rPr>
              <a:t>difference</a:t>
            </a:r>
            <a:r>
              <a:rPr lang="fr-CH" sz="2800" dirty="0">
                <a:solidFill>
                  <a:srgbClr val="1F497D"/>
                </a:solidFill>
                <a:cs typeface="+mn-cs"/>
              </a:rPr>
              <a:t> </a:t>
            </a:r>
            <a:r>
              <a:rPr lang="fr-CH" sz="2800" dirty="0" err="1">
                <a:solidFill>
                  <a:srgbClr val="1F497D"/>
                </a:solidFill>
                <a:cs typeface="+mn-cs"/>
              </a:rPr>
              <a:t>between</a:t>
            </a:r>
            <a:r>
              <a:rPr lang="fr-CH" sz="2800" dirty="0">
                <a:solidFill>
                  <a:srgbClr val="1F497D"/>
                </a:solidFill>
                <a:cs typeface="+mn-cs"/>
              </a:rPr>
              <a:t> </a:t>
            </a:r>
            <a:r>
              <a:rPr lang="fr-CH" sz="2800" i="1" dirty="0">
                <a:solidFill>
                  <a:srgbClr val="1F497D"/>
                </a:solidFill>
                <a:cs typeface="+mn-cs"/>
              </a:rPr>
              <a:t>u</a:t>
            </a:r>
            <a:r>
              <a:rPr lang="fr-CH" sz="2800" dirty="0">
                <a:solidFill>
                  <a:srgbClr val="1F497D"/>
                </a:solidFill>
                <a:cs typeface="+mn-cs"/>
              </a:rPr>
              <a:t>(</a:t>
            </a:r>
            <a:r>
              <a:rPr lang="fr-CH" sz="2800" i="1" dirty="0">
                <a:solidFill>
                  <a:srgbClr val="1F497D"/>
                </a:solidFill>
                <a:cs typeface="+mn-cs"/>
              </a:rPr>
              <a:t>t</a:t>
            </a:r>
            <a:r>
              <a:rPr lang="fr-CH" sz="2800" dirty="0">
                <a:solidFill>
                  <a:srgbClr val="1F497D"/>
                </a:solidFill>
                <a:cs typeface="+mn-cs"/>
              </a:rPr>
              <a:t>) </a:t>
            </a:r>
            <a:r>
              <a:rPr lang="fr-CH" sz="2800" dirty="0">
                <a:solidFill>
                  <a:srgbClr val="1F497D"/>
                </a:solidFill>
              </a:rPr>
              <a:t>and</a:t>
            </a:r>
            <a:r>
              <a:rPr lang="fr-CH" sz="2800" dirty="0">
                <a:solidFill>
                  <a:srgbClr val="1F497D"/>
                </a:solidFill>
                <a:cs typeface="+mn-cs"/>
              </a:rPr>
              <a:t> </a:t>
            </a:r>
            <a:r>
              <a:rPr lang="fr-CH" sz="2800" i="1" dirty="0">
                <a:solidFill>
                  <a:srgbClr val="1F497D"/>
                </a:solidFill>
                <a:cs typeface="+mn-cs"/>
              </a:rPr>
              <a:t>i</a:t>
            </a:r>
            <a:r>
              <a:rPr lang="fr-CH" sz="2800" dirty="0">
                <a:solidFill>
                  <a:srgbClr val="1F497D"/>
                </a:solidFill>
                <a:cs typeface="+mn-cs"/>
              </a:rPr>
              <a:t>(</a:t>
            </a:r>
            <a:r>
              <a:rPr lang="fr-CH" sz="2800" i="1" dirty="0">
                <a:solidFill>
                  <a:srgbClr val="1F497D"/>
                </a:solidFill>
                <a:cs typeface="+mn-cs"/>
              </a:rPr>
              <a:t>t</a:t>
            </a:r>
            <a:r>
              <a:rPr lang="fr-CH" sz="2800" dirty="0">
                <a:solidFill>
                  <a:srgbClr val="1F497D"/>
                </a:solidFill>
                <a:cs typeface="+mn-cs"/>
              </a:rPr>
              <a:t>):</a:t>
            </a:r>
          </a:p>
        </p:txBody>
      </p:sp>
      <p:graphicFrame>
        <p:nvGraphicFramePr>
          <p:cNvPr id="41990" name="Object 5"/>
          <p:cNvGraphicFramePr>
            <a:graphicFrameLocks noChangeAspect="1"/>
          </p:cNvGraphicFramePr>
          <p:nvPr/>
        </p:nvGraphicFramePr>
        <p:xfrm>
          <a:off x="641350" y="2232025"/>
          <a:ext cx="2740025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4064" name="Equation" r:id="rId6" imgW="888614" imgH="203112" progId="Equation.3">
                  <p:embed/>
                </p:oleObj>
              </mc:Choice>
              <mc:Fallback>
                <p:oleObj name="Equation" r:id="rId6" imgW="888614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" y="2232025"/>
                        <a:ext cx="2740025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38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9779352"/>
              </p:ext>
            </p:extLst>
          </p:nvPr>
        </p:nvGraphicFramePr>
        <p:xfrm>
          <a:off x="6683376" y="2837657"/>
          <a:ext cx="1447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4065" name="Equation" r:id="rId8" imgW="469696" imgH="165028" progId="Equation.3">
                  <p:embed/>
                </p:oleObj>
              </mc:Choice>
              <mc:Fallback>
                <p:oleObj name="Equation" r:id="rId8" imgW="469696" imgH="16502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3376" y="2837657"/>
                        <a:ext cx="1447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3886" name="Object 14"/>
          <p:cNvGraphicFramePr>
            <a:graphicFrameLocks noChangeAspect="1"/>
          </p:cNvGraphicFramePr>
          <p:nvPr/>
        </p:nvGraphicFramePr>
        <p:xfrm>
          <a:off x="1023938" y="4418013"/>
          <a:ext cx="90011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4066" name="Equation" r:id="rId10" imgW="291847" imgH="164957" progId="Equation.3">
                  <p:embed/>
                </p:oleObj>
              </mc:Choice>
              <mc:Fallback>
                <p:oleObj name="Equation" r:id="rId10" imgW="291847" imgH="16495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3938" y="4418013"/>
                        <a:ext cx="900112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3887" name="Object 15"/>
          <p:cNvGraphicFramePr>
            <a:graphicFrameLocks noChangeAspect="1"/>
          </p:cNvGraphicFramePr>
          <p:nvPr/>
        </p:nvGraphicFramePr>
        <p:xfrm>
          <a:off x="1012825" y="4895850"/>
          <a:ext cx="86201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4067" name="Equation" r:id="rId12" imgW="279279" imgH="165028" progId="Equation.DSMT4">
                  <p:embed/>
                </p:oleObj>
              </mc:Choice>
              <mc:Fallback>
                <p:oleObj name="Equation" r:id="rId12" imgW="279279" imgH="165028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825" y="4895850"/>
                        <a:ext cx="862013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3893" name="Rectangle 21"/>
          <p:cNvSpPr>
            <a:spLocks noChangeArrowheads="1"/>
          </p:cNvSpPr>
          <p:nvPr/>
        </p:nvSpPr>
        <p:spPr bwMode="auto">
          <a:xfrm>
            <a:off x="381000" y="3860800"/>
            <a:ext cx="8610600" cy="105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  <a:defRPr/>
            </a:pPr>
            <a:endParaRPr lang="fr-CH" sz="2800" dirty="0">
              <a:cs typeface="+mn-cs"/>
            </a:endParaRPr>
          </a:p>
          <a:p>
            <a:pPr marL="457200" indent="-4572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§"/>
              <a:defRPr/>
            </a:pPr>
            <a:r>
              <a:rPr lang="fr-CH" sz="2800" dirty="0">
                <a:solidFill>
                  <a:srgbClr val="1F497D"/>
                </a:solidFill>
                <a:latin typeface="Symbol" charset="0"/>
                <a:cs typeface="+mn-cs"/>
              </a:rPr>
              <a:t>             </a:t>
            </a:r>
            <a:r>
              <a:rPr lang="fr-CH" sz="2800" dirty="0">
                <a:solidFill>
                  <a:srgbClr val="1F497D"/>
                </a:solidFill>
                <a:cs typeface="+mn-cs"/>
              </a:rPr>
              <a:t>: </a:t>
            </a:r>
            <a:r>
              <a:rPr lang="fr-CH" sz="2800" dirty="0">
                <a:solidFill>
                  <a:srgbClr val="1F497D"/>
                </a:solidFill>
              </a:rPr>
              <a:t>voltage </a:t>
            </a:r>
            <a:r>
              <a:rPr lang="fr-CH" sz="2800" dirty="0" err="1">
                <a:solidFill>
                  <a:srgbClr val="1F497D"/>
                </a:solidFill>
              </a:rPr>
              <a:t>ahead</a:t>
            </a:r>
            <a:r>
              <a:rPr lang="fr-CH" sz="2800" dirty="0">
                <a:solidFill>
                  <a:srgbClr val="1F497D"/>
                </a:solidFill>
              </a:rPr>
              <a:t> of the </a:t>
            </a:r>
            <a:r>
              <a:rPr lang="fr-CH" sz="2800" dirty="0" err="1">
                <a:solidFill>
                  <a:srgbClr val="1F497D"/>
                </a:solidFill>
              </a:rPr>
              <a:t>current</a:t>
            </a:r>
            <a:endParaRPr lang="fr-CH" sz="2800" dirty="0">
              <a:solidFill>
                <a:srgbClr val="1F497D"/>
              </a:solidFill>
              <a:cs typeface="+mn-cs"/>
            </a:endParaRPr>
          </a:p>
          <a:p>
            <a:pPr marL="457200" indent="-4572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§"/>
              <a:defRPr/>
            </a:pPr>
            <a:r>
              <a:rPr lang="fr-CH" sz="2800" dirty="0">
                <a:solidFill>
                  <a:srgbClr val="1F497D"/>
                </a:solidFill>
                <a:cs typeface="+mn-cs"/>
              </a:rPr>
              <a:t>              : </a:t>
            </a:r>
            <a:r>
              <a:rPr lang="fr-CH" sz="2800" dirty="0">
                <a:solidFill>
                  <a:srgbClr val="1F497D"/>
                </a:solidFill>
              </a:rPr>
              <a:t>voltage </a:t>
            </a:r>
            <a:r>
              <a:rPr lang="fr-CH" sz="2800" dirty="0" err="1">
                <a:solidFill>
                  <a:srgbClr val="1F497D"/>
                </a:solidFill>
              </a:rPr>
              <a:t>behind</a:t>
            </a:r>
            <a:r>
              <a:rPr lang="fr-CH" sz="2800" dirty="0">
                <a:solidFill>
                  <a:srgbClr val="1F497D"/>
                </a:solidFill>
              </a:rPr>
              <a:t> the </a:t>
            </a:r>
            <a:r>
              <a:rPr lang="fr-CH" sz="2800" dirty="0" err="1">
                <a:solidFill>
                  <a:srgbClr val="1F497D"/>
                </a:solidFill>
              </a:rPr>
              <a:t>current</a:t>
            </a:r>
            <a:endParaRPr lang="en-US" dirty="0">
              <a:cs typeface="+mn-cs"/>
            </a:endParaRPr>
          </a:p>
        </p:txBody>
      </p:sp>
      <p:sp>
        <p:nvSpPr>
          <p:cNvPr id="463894" name="Rectangle 22"/>
          <p:cNvSpPr>
            <a:spLocks noChangeArrowheads="1"/>
          </p:cNvSpPr>
          <p:nvPr/>
        </p:nvSpPr>
        <p:spPr bwMode="auto">
          <a:xfrm>
            <a:off x="381000" y="3367088"/>
            <a:ext cx="7727950" cy="105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457200" indent="-4572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§"/>
              <a:defRPr/>
            </a:pPr>
            <a:r>
              <a:rPr lang="fr-CH" sz="2800" dirty="0">
                <a:solidFill>
                  <a:srgbClr val="1F497D"/>
                </a:solidFill>
              </a:rPr>
              <a:t>Note: </a:t>
            </a:r>
            <a:r>
              <a:rPr lang="fr-CH" sz="2800" dirty="0" err="1">
                <a:solidFill>
                  <a:srgbClr val="1F497D"/>
                </a:solidFill>
              </a:rPr>
              <a:t>we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always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consider</a:t>
            </a:r>
            <a:r>
              <a:rPr lang="fr-CH" sz="2800" dirty="0">
                <a:solidFill>
                  <a:srgbClr val="1F497D"/>
                </a:solidFill>
              </a:rPr>
              <a:t> the main value of the phase </a:t>
            </a:r>
            <a:r>
              <a:rPr lang="fr-CH" sz="2800" dirty="0" err="1">
                <a:solidFill>
                  <a:srgbClr val="1F497D"/>
                </a:solidFill>
              </a:rPr>
              <a:t>difference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between</a:t>
            </a:r>
            <a:r>
              <a:rPr lang="fr-CH" sz="2800" dirty="0">
                <a:solidFill>
                  <a:srgbClr val="1F497D"/>
                </a:solidFill>
              </a:rPr>
              <a:t> -</a:t>
            </a:r>
            <a:r>
              <a:rPr lang="el-GR" sz="2800" dirty="0">
                <a:solidFill>
                  <a:srgbClr val="1F497D"/>
                </a:solidFill>
              </a:rPr>
              <a:t>π </a:t>
            </a:r>
            <a:r>
              <a:rPr lang="fr-CH" sz="2800" dirty="0">
                <a:solidFill>
                  <a:srgbClr val="1F497D"/>
                </a:solidFill>
              </a:rPr>
              <a:t>and </a:t>
            </a:r>
            <a:r>
              <a:rPr lang="el-GR" sz="2800" dirty="0">
                <a:solidFill>
                  <a:srgbClr val="1F497D"/>
                </a:solidFill>
              </a:rPr>
              <a:t>π.</a:t>
            </a:r>
            <a:endParaRPr lang="en-US" sz="2800" dirty="0">
              <a:solidFill>
                <a:srgbClr val="1F497D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0662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63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63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63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63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463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463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3876" grpId="0"/>
      <p:bldP spid="463893" grpId="0"/>
      <p:bldP spid="46389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>
              <a:defRPr/>
            </a:pPr>
            <a:r>
              <a:rPr lang="en-US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Heating of a resistor</a:t>
            </a:r>
          </a:p>
        </p:txBody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fr-CH" sz="2800" dirty="0" err="1">
                <a:solidFill>
                  <a:srgbClr val="1F497D"/>
                </a:solidFill>
              </a:rPr>
              <a:t>When</a:t>
            </a:r>
            <a:r>
              <a:rPr lang="fr-CH" sz="2800" dirty="0">
                <a:solidFill>
                  <a:srgbClr val="1F497D"/>
                </a:solidFill>
              </a:rPr>
              <a:t> the voltage </a:t>
            </a:r>
            <a:r>
              <a:rPr lang="fr-CH" sz="2800" dirty="0" err="1">
                <a:solidFill>
                  <a:srgbClr val="1F497D"/>
                </a:solidFill>
              </a:rPr>
              <a:t>is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sinusoidal</a:t>
            </a:r>
            <a:r>
              <a:rPr lang="fr-CH" sz="2800" dirty="0">
                <a:solidFill>
                  <a:srgbClr val="1F497D"/>
                </a:solidFill>
              </a:rPr>
              <a:t>, the </a:t>
            </a:r>
            <a:r>
              <a:rPr lang="fr-CH" sz="2800" dirty="0" err="1">
                <a:solidFill>
                  <a:srgbClr val="1F497D"/>
                </a:solidFill>
              </a:rPr>
              <a:t>average</a:t>
            </a:r>
            <a:r>
              <a:rPr lang="fr-CH" sz="2800" dirty="0">
                <a:solidFill>
                  <a:srgbClr val="1F497D"/>
                </a:solidFill>
              </a:rPr>
              <a:t> power </a:t>
            </a:r>
            <a:r>
              <a:rPr lang="fr-CH" sz="2800" dirty="0" err="1">
                <a:solidFill>
                  <a:srgbClr val="1F497D"/>
                </a:solidFill>
              </a:rPr>
              <a:t>dissipated</a:t>
            </a:r>
            <a:r>
              <a:rPr lang="fr-CH" sz="2800" dirty="0">
                <a:solidFill>
                  <a:srgbClr val="1F497D"/>
                </a:solidFill>
              </a:rPr>
              <a:t> in a </a:t>
            </a:r>
            <a:r>
              <a:rPr lang="fr-CH" sz="2800" dirty="0" err="1">
                <a:solidFill>
                  <a:srgbClr val="1F497D"/>
                </a:solidFill>
              </a:rPr>
              <a:t>resistor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is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equal</a:t>
            </a:r>
            <a:r>
              <a:rPr lang="fr-CH" sz="2800" dirty="0">
                <a:solidFill>
                  <a:srgbClr val="1F497D"/>
                </a:solidFill>
              </a:rPr>
              <a:t> to the </a:t>
            </a:r>
            <a:r>
              <a:rPr lang="fr-CH" sz="2800" dirty="0" err="1">
                <a:solidFill>
                  <a:srgbClr val="1F497D"/>
                </a:solidFill>
              </a:rPr>
              <a:t>integral</a:t>
            </a:r>
            <a:r>
              <a:rPr lang="fr-CH" sz="2800" dirty="0">
                <a:solidFill>
                  <a:srgbClr val="1F497D"/>
                </a:solidFill>
              </a:rPr>
              <a:t>, over a </a:t>
            </a:r>
            <a:r>
              <a:rPr lang="fr-CH" sz="2800" dirty="0" err="1">
                <a:solidFill>
                  <a:srgbClr val="1F497D"/>
                </a:solidFill>
              </a:rPr>
              <a:t>period</a:t>
            </a:r>
            <a:r>
              <a:rPr lang="fr-CH" sz="2800" dirty="0">
                <a:solidFill>
                  <a:srgbClr val="1F497D"/>
                </a:solidFill>
              </a:rPr>
              <a:t> of time, of the </a:t>
            </a:r>
            <a:r>
              <a:rPr lang="fr-CH" sz="2800" dirty="0" err="1">
                <a:solidFill>
                  <a:srgbClr val="1F497D"/>
                </a:solidFill>
              </a:rPr>
              <a:t>product</a:t>
            </a:r>
            <a:r>
              <a:rPr lang="fr-CH" sz="2800" dirty="0">
                <a:solidFill>
                  <a:srgbClr val="1F497D"/>
                </a:solidFill>
              </a:rPr>
              <a:t> of </a:t>
            </a:r>
            <a:r>
              <a:rPr lang="fr-CH" sz="2800" dirty="0" err="1">
                <a:solidFill>
                  <a:srgbClr val="1F497D"/>
                </a:solidFill>
              </a:rPr>
              <a:t>instantaneous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current</a:t>
            </a:r>
            <a:r>
              <a:rPr lang="fr-CH" sz="2800" dirty="0">
                <a:solidFill>
                  <a:srgbClr val="1F497D"/>
                </a:solidFill>
              </a:rPr>
              <a:t> and voltage.</a:t>
            </a:r>
            <a:endParaRPr lang="fr-CH" sz="2800" dirty="0">
              <a:solidFill>
                <a:srgbClr val="1F497D"/>
              </a:solidFill>
              <a:latin typeface="Symbol" charset="0"/>
              <a:cs typeface="+mn-cs"/>
            </a:endParaRPr>
          </a:p>
        </p:txBody>
      </p:sp>
      <p:graphicFrame>
        <p:nvGraphicFramePr>
          <p:cNvPr id="453639" name="Object 7"/>
          <p:cNvGraphicFramePr>
            <a:graphicFrameLocks noChangeAspect="1"/>
          </p:cNvGraphicFramePr>
          <p:nvPr/>
        </p:nvGraphicFramePr>
        <p:xfrm>
          <a:off x="1490663" y="3683000"/>
          <a:ext cx="2349500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6000" name="Equation" r:id="rId4" imgW="761669" imgH="203112" progId="Equation.3">
                  <p:embed/>
                </p:oleObj>
              </mc:Choice>
              <mc:Fallback>
                <p:oleObj name="Equation" r:id="rId4" imgW="761669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0663" y="3683000"/>
                        <a:ext cx="2349500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3640" name="Object 8"/>
          <p:cNvGraphicFramePr>
            <a:graphicFrameLocks noChangeAspect="1"/>
          </p:cNvGraphicFramePr>
          <p:nvPr/>
        </p:nvGraphicFramePr>
        <p:xfrm>
          <a:off x="1500188" y="5060950"/>
          <a:ext cx="2349500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6001" name="Equation" r:id="rId6" imgW="761669" imgH="342751" progId="Equation.DSMT4">
                  <p:embed/>
                </p:oleObj>
              </mc:Choice>
              <mc:Fallback>
                <p:oleObj name="Equation" r:id="rId6" imgW="761669" imgH="34275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88" y="5060950"/>
                        <a:ext cx="2349500" cy="1058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53641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925" y="3363913"/>
            <a:ext cx="3533775" cy="295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7740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53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53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53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9.25069E-8 L -3.05556E-6 -0.29325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4536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662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32192E-6 L 0.34862 -0.5219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4536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31" y="-2611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453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4536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3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363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200" dirty="0">
                <a:solidFill>
                  <a:srgbClr val="FF6600"/>
                </a:solidFill>
                <a:latin typeface="Consolas"/>
                <a:cs typeface="Consolas"/>
              </a:rPr>
              <a:t>Heating of a resistor</a:t>
            </a:r>
            <a:endParaRPr lang="en-US" sz="32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1530350" y="1620838"/>
          <a:ext cx="2349500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8085" name="Equation" r:id="rId4" imgW="761669" imgH="203112" progId="Equation.3">
                  <p:embed/>
                </p:oleObj>
              </mc:Choice>
              <mc:Fallback>
                <p:oleObj name="Equation" r:id="rId4" imgW="761669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0350" y="1620838"/>
                        <a:ext cx="2349500" cy="627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4789488" y="1443038"/>
          <a:ext cx="2349500" cy="105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8086" name="Equation" r:id="rId6" imgW="761669" imgH="342751" progId="Equation.3">
                  <p:embed/>
                </p:oleObj>
              </mc:Choice>
              <mc:Fallback>
                <p:oleObj name="Equation" r:id="rId6" imgW="761669" imgH="34275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9488" y="1443038"/>
                        <a:ext cx="2349500" cy="1058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8"/>
          <p:cNvGraphicFramePr>
            <a:graphicFrameLocks noChangeAspect="1"/>
          </p:cNvGraphicFramePr>
          <p:nvPr/>
        </p:nvGraphicFramePr>
        <p:xfrm>
          <a:off x="968375" y="2562225"/>
          <a:ext cx="6692900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8087" name="Equation" r:id="rId8" imgW="2171700" imgH="355600" progId="Equation.DSMT4">
                  <p:embed/>
                </p:oleObj>
              </mc:Choice>
              <mc:Fallback>
                <p:oleObj name="Equation" r:id="rId8" imgW="2171700" imgH="355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375" y="2562225"/>
                        <a:ext cx="6692900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55689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25" y="3771900"/>
            <a:ext cx="7724775" cy="215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4602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55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200" dirty="0">
                <a:solidFill>
                  <a:srgbClr val="FF6600"/>
                </a:solidFill>
                <a:latin typeface="Consolas"/>
                <a:cs typeface="Consolas"/>
              </a:rPr>
              <a:t>Heating of a resistor</a:t>
            </a:r>
            <a:endParaRPr lang="en-US" sz="32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graphicFrame>
        <p:nvGraphicFramePr>
          <p:cNvPr id="459779" name="Object 3"/>
          <p:cNvGraphicFramePr>
            <a:graphicFrameLocks noChangeAspect="1"/>
          </p:cNvGraphicFramePr>
          <p:nvPr/>
        </p:nvGraphicFramePr>
        <p:xfrm>
          <a:off x="954088" y="1693863"/>
          <a:ext cx="6497637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250" name="Equation" r:id="rId4" imgW="2108200" imgH="393700" progId="Equation.3">
                  <p:embed/>
                </p:oleObj>
              </mc:Choice>
              <mc:Fallback>
                <p:oleObj name="Equation" r:id="rId4" imgW="21082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088" y="1693863"/>
                        <a:ext cx="6497637" cy="1212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9780" name="Object 4"/>
          <p:cNvGraphicFramePr>
            <a:graphicFrameLocks noChangeAspect="1"/>
          </p:cNvGraphicFramePr>
          <p:nvPr/>
        </p:nvGraphicFramePr>
        <p:xfrm>
          <a:off x="952500" y="3230563"/>
          <a:ext cx="1331913" cy="1135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251" name="Equation" r:id="rId6" imgW="431613" imgH="368140" progId="Equation.3">
                  <p:embed/>
                </p:oleObj>
              </mc:Choice>
              <mc:Fallback>
                <p:oleObj name="Equation" r:id="rId6" imgW="431613" imgH="3681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3230563"/>
                        <a:ext cx="1331913" cy="1135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9781" name="AutoShape 5"/>
          <p:cNvSpPr>
            <a:spLocks noChangeArrowheads="1"/>
          </p:cNvSpPr>
          <p:nvPr/>
        </p:nvSpPr>
        <p:spPr bwMode="auto">
          <a:xfrm>
            <a:off x="2579688" y="3644900"/>
            <a:ext cx="750887" cy="368300"/>
          </a:xfrm>
          <a:prstGeom prst="rightArrow">
            <a:avLst>
              <a:gd name="adj1" fmla="val 50000"/>
              <a:gd name="adj2" fmla="val 5097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459782" name="Object 6"/>
          <p:cNvGraphicFramePr>
            <a:graphicFrameLocks noChangeAspect="1"/>
          </p:cNvGraphicFramePr>
          <p:nvPr/>
        </p:nvGraphicFramePr>
        <p:xfrm>
          <a:off x="3808413" y="3278188"/>
          <a:ext cx="1330325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252" name="Equation" r:id="rId8" imgW="431613" imgH="355446" progId="Equation.3">
                  <p:embed/>
                </p:oleObj>
              </mc:Choice>
              <mc:Fallback>
                <p:oleObj name="Equation" r:id="rId8" imgW="431613" imgH="3554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8413" y="3278188"/>
                        <a:ext cx="1330325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9783" name="Object 7"/>
          <p:cNvGraphicFramePr>
            <a:graphicFrameLocks noChangeAspect="1"/>
          </p:cNvGraphicFramePr>
          <p:nvPr/>
        </p:nvGraphicFramePr>
        <p:xfrm>
          <a:off x="973138" y="4551363"/>
          <a:ext cx="117475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253" name="Equation" r:id="rId10" imgW="380835" imgH="190417" progId="Equation.3">
                  <p:embed/>
                </p:oleObj>
              </mc:Choice>
              <mc:Fallback>
                <p:oleObj name="Equation" r:id="rId10" imgW="380835" imgH="1904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138" y="4551363"/>
                        <a:ext cx="117475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9784" name="Object 8"/>
          <p:cNvGraphicFramePr>
            <a:graphicFrameLocks noChangeAspect="1"/>
          </p:cNvGraphicFramePr>
          <p:nvPr/>
        </p:nvGraphicFramePr>
        <p:xfrm>
          <a:off x="941388" y="5099050"/>
          <a:ext cx="1214437" cy="113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254" name="Equation" r:id="rId12" imgW="393529" imgH="368140" progId="Equation.3">
                  <p:embed/>
                </p:oleObj>
              </mc:Choice>
              <mc:Fallback>
                <p:oleObj name="Equation" r:id="rId12" imgW="393529" imgH="3681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388" y="5099050"/>
                        <a:ext cx="1214437" cy="1135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9785" name="AutoShape 9"/>
          <p:cNvSpPr>
            <a:spLocks/>
          </p:cNvSpPr>
          <p:nvPr/>
        </p:nvSpPr>
        <p:spPr bwMode="auto">
          <a:xfrm>
            <a:off x="2279650" y="4530725"/>
            <a:ext cx="449263" cy="1692275"/>
          </a:xfrm>
          <a:prstGeom prst="rightBrace">
            <a:avLst>
              <a:gd name="adj1" fmla="val 31390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59786" name="AutoShape 10"/>
          <p:cNvSpPr>
            <a:spLocks noChangeArrowheads="1"/>
          </p:cNvSpPr>
          <p:nvPr/>
        </p:nvSpPr>
        <p:spPr bwMode="auto">
          <a:xfrm>
            <a:off x="3067050" y="5156200"/>
            <a:ext cx="750888" cy="368300"/>
          </a:xfrm>
          <a:prstGeom prst="rightArrow">
            <a:avLst>
              <a:gd name="adj1" fmla="val 50000"/>
              <a:gd name="adj2" fmla="val 5097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459787" name="Object 11"/>
          <p:cNvGraphicFramePr>
            <a:graphicFrameLocks noChangeAspect="1"/>
          </p:cNvGraphicFramePr>
          <p:nvPr/>
        </p:nvGraphicFramePr>
        <p:xfrm>
          <a:off x="4125913" y="4989513"/>
          <a:ext cx="1290637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0255" name="Equation" r:id="rId14" imgW="419100" imgH="190500" progId="Equation.DSMT4">
                  <p:embed/>
                </p:oleObj>
              </mc:Choice>
              <mc:Fallback>
                <p:oleObj name="Equation" r:id="rId14" imgW="419100" imgH="190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5913" y="4989513"/>
                        <a:ext cx="1290637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88134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59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59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59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59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59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459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59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459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30157E-6 L -0.30608 -0.22571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4597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13" y="-11286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27567E-6 L -1.38889E-6 -0.44635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4597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317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4597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9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4597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9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4597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9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4597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9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4597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9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4597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9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4597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9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9781" grpId="0" animBg="1"/>
      <p:bldP spid="459781" grpId="1" animBg="1"/>
      <p:bldP spid="459785" grpId="0" animBg="1"/>
      <p:bldP spid="459785" grpId="1" animBg="1"/>
      <p:bldP spid="459786" grpId="0" animBg="1"/>
      <p:bldP spid="45978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200" dirty="0">
                <a:solidFill>
                  <a:srgbClr val="FF6600"/>
                </a:solidFill>
                <a:latin typeface="Consolas"/>
                <a:cs typeface="Consolas"/>
              </a:rPr>
              <a:t>Heating of a resistor</a:t>
            </a:r>
            <a:endParaRPr lang="en-US" sz="32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graphicFrame>
        <p:nvGraphicFramePr>
          <p:cNvPr id="50180" name="Object 12"/>
          <p:cNvGraphicFramePr>
            <a:graphicFrameLocks noChangeAspect="1"/>
          </p:cNvGraphicFramePr>
          <p:nvPr/>
        </p:nvGraphicFramePr>
        <p:xfrm>
          <a:off x="1019175" y="1746250"/>
          <a:ext cx="1330325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146" name="Equation" r:id="rId4" imgW="431613" imgH="355446" progId="Equation.3">
                  <p:embed/>
                </p:oleObj>
              </mc:Choice>
              <mc:Fallback>
                <p:oleObj name="Equation" r:id="rId4" imgW="431613" imgH="3554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175" y="1746250"/>
                        <a:ext cx="1330325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13"/>
          <p:cNvGraphicFramePr>
            <a:graphicFrameLocks noChangeAspect="1"/>
          </p:cNvGraphicFramePr>
          <p:nvPr/>
        </p:nvGraphicFramePr>
        <p:xfrm>
          <a:off x="4122738" y="1935163"/>
          <a:ext cx="1290637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147" name="Equation" r:id="rId6" imgW="419100" imgH="190500" progId="Equation.DSMT4">
                  <p:embed/>
                </p:oleObj>
              </mc:Choice>
              <mc:Fallback>
                <p:oleObj name="Equation" r:id="rId6" imgW="419100" imgH="190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2738" y="1935163"/>
                        <a:ext cx="1290637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14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530225" y="3124200"/>
            <a:ext cx="7727950" cy="4114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CH" sz="2800" dirty="0">
                <a:solidFill>
                  <a:srgbClr val="1F497D"/>
                </a:solidFill>
              </a:rPr>
              <a:t>The </a:t>
            </a:r>
            <a:r>
              <a:rPr lang="fr-CH" sz="2800" dirty="0" err="1">
                <a:solidFill>
                  <a:srgbClr val="1F497D"/>
                </a:solidFill>
              </a:rPr>
              <a:t>rms</a:t>
            </a:r>
            <a:r>
              <a:rPr lang="fr-CH" sz="2800" dirty="0">
                <a:solidFill>
                  <a:srgbClr val="1F497D"/>
                </a:solidFill>
              </a:rPr>
              <a:t> value has been </a:t>
            </a:r>
            <a:r>
              <a:rPr lang="fr-CH" sz="2800" dirty="0" err="1">
                <a:solidFill>
                  <a:srgbClr val="1F497D"/>
                </a:solidFill>
              </a:rPr>
              <a:t>defined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so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that</a:t>
            </a:r>
            <a:r>
              <a:rPr lang="fr-CH" sz="2800" dirty="0">
                <a:solidFill>
                  <a:srgbClr val="1F497D"/>
                </a:solidFill>
              </a:rPr>
              <a:t> a </a:t>
            </a:r>
            <a:r>
              <a:rPr lang="fr-CH" sz="2800" dirty="0" err="1">
                <a:solidFill>
                  <a:srgbClr val="1F497D"/>
                </a:solidFill>
              </a:rPr>
              <a:t>continuous</a:t>
            </a:r>
            <a:r>
              <a:rPr lang="fr-CH" sz="2800" dirty="0">
                <a:solidFill>
                  <a:srgbClr val="1F497D"/>
                </a:solidFill>
              </a:rPr>
              <a:t> volt or 1 volt </a:t>
            </a:r>
            <a:r>
              <a:rPr lang="fr-CH" sz="2800" dirty="0" err="1">
                <a:solidFill>
                  <a:srgbClr val="1F497D"/>
                </a:solidFill>
              </a:rPr>
              <a:t>alternating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produces</a:t>
            </a:r>
            <a:r>
              <a:rPr lang="fr-CH" sz="2800" dirty="0">
                <a:solidFill>
                  <a:srgbClr val="1F497D"/>
                </a:solidFill>
              </a:rPr>
              <a:t> the </a:t>
            </a:r>
            <a:r>
              <a:rPr lang="fr-CH" sz="2800" dirty="0" err="1">
                <a:solidFill>
                  <a:srgbClr val="1F497D"/>
                </a:solidFill>
              </a:rPr>
              <a:t>same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heating</a:t>
            </a:r>
            <a:r>
              <a:rPr lang="fr-CH" sz="2800" dirty="0">
                <a:solidFill>
                  <a:srgbClr val="1F497D"/>
                </a:solidFill>
              </a:rPr>
              <a:t> in a </a:t>
            </a:r>
            <a:r>
              <a:rPr lang="fr-CH" sz="2800" dirty="0" err="1">
                <a:solidFill>
                  <a:srgbClr val="1F497D"/>
                </a:solidFill>
              </a:rPr>
              <a:t>resistor</a:t>
            </a:r>
            <a:r>
              <a:rPr lang="fr-CH" sz="2800" dirty="0">
                <a:solidFill>
                  <a:srgbClr val="1F497D"/>
                </a:solidFill>
              </a:rPr>
              <a:t>!</a:t>
            </a:r>
            <a:endParaRPr lang="fr-CH" sz="2800" dirty="0">
              <a:solidFill>
                <a:srgbClr val="1F497D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5006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0" name="Text Box 0"/>
          <p:cNvSpPr txBox="1">
            <a:spLocks noChangeArrowheads="1"/>
          </p:cNvSpPr>
          <p:nvPr/>
        </p:nvSpPr>
        <p:spPr bwMode="auto">
          <a:xfrm>
            <a:off x="371475" y="1625600"/>
            <a:ext cx="7786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92125" y="268288"/>
            <a:ext cx="7772400" cy="11049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AC Circuits 1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fr-CH" dirty="0" err="1">
                <a:solidFill>
                  <a:schemeClr val="tx2"/>
                </a:solidFill>
              </a:rPr>
              <a:t>Periodic</a:t>
            </a:r>
            <a:r>
              <a:rPr lang="fr-CH" dirty="0">
                <a:solidFill>
                  <a:schemeClr val="tx2"/>
                </a:solidFill>
              </a:rPr>
              <a:t> </a:t>
            </a:r>
            <a:r>
              <a:rPr lang="fr-CH" dirty="0" err="1">
                <a:solidFill>
                  <a:schemeClr val="tx2"/>
                </a:solidFill>
              </a:rPr>
              <a:t>functions</a:t>
            </a:r>
            <a:endParaRPr lang="fr-CH" dirty="0">
              <a:solidFill>
                <a:schemeClr val="tx2"/>
              </a:solidFill>
              <a:cs typeface="+mn-cs"/>
            </a:endParaRPr>
          </a:p>
          <a:p>
            <a:pPr>
              <a:defRPr/>
            </a:pPr>
            <a:r>
              <a:rPr lang="fr-CH" dirty="0" err="1">
                <a:solidFill>
                  <a:schemeClr val="tx2"/>
                </a:solidFill>
              </a:rPr>
              <a:t>Sinusoidal</a:t>
            </a:r>
            <a:r>
              <a:rPr lang="fr-CH" dirty="0">
                <a:solidFill>
                  <a:schemeClr val="tx2"/>
                </a:solidFill>
              </a:rPr>
              <a:t> </a:t>
            </a:r>
            <a:r>
              <a:rPr lang="fr-CH" dirty="0" err="1">
                <a:solidFill>
                  <a:schemeClr val="tx2"/>
                </a:solidFill>
              </a:rPr>
              <a:t>quantities</a:t>
            </a:r>
            <a:endParaRPr lang="fr-CH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fr-CH" dirty="0">
                <a:solidFill>
                  <a:schemeClr val="tx2"/>
                </a:solidFill>
              </a:rPr>
              <a:t>Importance </a:t>
            </a:r>
            <a:r>
              <a:rPr lang="fr-CH">
                <a:solidFill>
                  <a:schemeClr val="tx2"/>
                </a:solidFill>
              </a:rPr>
              <a:t>of AC circuits</a:t>
            </a:r>
            <a:endParaRPr lang="fr-CH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fr-CH" dirty="0" err="1">
                <a:solidFill>
                  <a:schemeClr val="tx2"/>
                </a:solidFill>
              </a:rPr>
              <a:t>Response</a:t>
            </a:r>
            <a:r>
              <a:rPr lang="fr-CH" dirty="0">
                <a:solidFill>
                  <a:schemeClr val="tx2"/>
                </a:solidFill>
              </a:rPr>
              <a:t> of a </a:t>
            </a:r>
            <a:r>
              <a:rPr lang="fr-CH" dirty="0" err="1">
                <a:solidFill>
                  <a:schemeClr val="tx2"/>
                </a:solidFill>
              </a:rPr>
              <a:t>linear</a:t>
            </a:r>
            <a:r>
              <a:rPr lang="fr-CH" dirty="0">
                <a:solidFill>
                  <a:schemeClr val="tx2"/>
                </a:solidFill>
              </a:rPr>
              <a:t> circuit to a </a:t>
            </a:r>
            <a:r>
              <a:rPr lang="fr-CH" dirty="0" err="1">
                <a:solidFill>
                  <a:schemeClr val="tx2"/>
                </a:solidFill>
              </a:rPr>
              <a:t>sinusoidal</a:t>
            </a:r>
            <a:r>
              <a:rPr lang="fr-CH" dirty="0">
                <a:solidFill>
                  <a:schemeClr val="tx2"/>
                </a:solidFill>
              </a:rPr>
              <a:t> excitation</a:t>
            </a:r>
            <a:endParaRPr lang="fr-CH" dirty="0">
              <a:solidFill>
                <a:schemeClr val="tx2"/>
              </a:solidFill>
              <a:cs typeface="+mn-cs"/>
            </a:endParaRPr>
          </a:p>
          <a:p>
            <a:pPr eaLnBrk="1" hangingPunct="1">
              <a:defRPr/>
            </a:pPr>
            <a:r>
              <a:rPr lang="fr-CH" dirty="0" err="1">
                <a:solidFill>
                  <a:schemeClr val="tx2"/>
                </a:solidFill>
                <a:cs typeface="+mn-cs"/>
              </a:rPr>
              <a:t>Example</a:t>
            </a:r>
            <a:endParaRPr lang="fr-CH" dirty="0">
              <a:solidFill>
                <a:schemeClr val="tx2"/>
              </a:solidFill>
              <a:cs typeface="+mn-cs"/>
            </a:endParaRPr>
          </a:p>
          <a:p>
            <a:pPr lvl="1"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84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CH" sz="3200" dirty="0">
                <a:solidFill>
                  <a:srgbClr val="FF6600"/>
                </a:solidFill>
                <a:latin typeface="Consolas"/>
                <a:cs typeface="Consolas"/>
              </a:rPr>
              <a:t>Importance of AC circuits</a:t>
            </a:r>
            <a:endParaRPr lang="en-US" sz="32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sp>
        <p:nvSpPr>
          <p:cNvPr id="461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fr-CH" sz="2800">
                <a:solidFill>
                  <a:srgbClr val="1F497D"/>
                </a:solidFill>
                <a:latin typeface="+mj-lt"/>
                <a:ea typeface="ＭＳ Ｐゴシック" charset="0"/>
              </a:rPr>
              <a:t>Classical </a:t>
            </a:r>
            <a:r>
              <a:rPr lang="fr-CH" sz="2800" dirty="0">
                <a:solidFill>
                  <a:srgbClr val="1F497D"/>
                </a:solidFill>
                <a:latin typeface="+mj-lt"/>
                <a:ea typeface="ＭＳ Ｐゴシック" charset="0"/>
              </a:rPr>
              <a:t>production of </a:t>
            </a:r>
            <a:r>
              <a:rPr lang="fr-CH" sz="2800" dirty="0" err="1">
                <a:solidFill>
                  <a:srgbClr val="1F497D"/>
                </a:solidFill>
                <a:latin typeface="+mj-lt"/>
                <a:ea typeface="ＭＳ Ｐゴシック" charset="0"/>
              </a:rPr>
              <a:t>electrical</a:t>
            </a:r>
            <a:r>
              <a:rPr lang="fr-CH" sz="2800" dirty="0">
                <a:solidFill>
                  <a:srgbClr val="1F497D"/>
                </a:solidFill>
                <a:latin typeface="+mj-lt"/>
                <a:ea typeface="ＭＳ Ｐゴシック" charset="0"/>
              </a:rPr>
              <a:t> </a:t>
            </a:r>
            <a:r>
              <a:rPr lang="fr-CH" sz="2800" dirty="0" err="1">
                <a:solidFill>
                  <a:srgbClr val="1F497D"/>
                </a:solidFill>
                <a:latin typeface="+mj-lt"/>
                <a:ea typeface="ＭＳ Ｐゴシック" charset="0"/>
              </a:rPr>
              <a:t>energy</a:t>
            </a:r>
            <a:r>
              <a:rPr lang="fr-CH" sz="2800" dirty="0">
                <a:solidFill>
                  <a:srgbClr val="1F497D"/>
                </a:solidFill>
                <a:latin typeface="+mj-lt"/>
                <a:ea typeface="ＭＳ Ｐゴシック" charset="0"/>
              </a:rPr>
              <a:t> </a:t>
            </a:r>
            <a:r>
              <a:rPr lang="fr-CH" sz="2800" dirty="0" err="1">
                <a:solidFill>
                  <a:srgbClr val="1F497D"/>
                </a:solidFill>
                <a:latin typeface="+mj-lt"/>
                <a:ea typeface="ＭＳ Ｐゴシック" charset="0"/>
              </a:rPr>
              <a:t>provides</a:t>
            </a:r>
            <a:r>
              <a:rPr lang="fr-CH" sz="2800" dirty="0">
                <a:solidFill>
                  <a:srgbClr val="1F497D"/>
                </a:solidFill>
                <a:latin typeface="+mj-lt"/>
                <a:ea typeface="ＭＳ Ｐゴシック" charset="0"/>
              </a:rPr>
              <a:t> a </a:t>
            </a:r>
            <a:r>
              <a:rPr lang="fr-CH" sz="2800" dirty="0" err="1">
                <a:solidFill>
                  <a:srgbClr val="1F497D"/>
                </a:solidFill>
                <a:latin typeface="+mj-lt"/>
                <a:ea typeface="ＭＳ Ｐゴシック" charset="0"/>
              </a:rPr>
              <a:t>sinusoidal</a:t>
            </a:r>
            <a:r>
              <a:rPr lang="fr-CH" sz="2800" dirty="0">
                <a:solidFill>
                  <a:srgbClr val="1F497D"/>
                </a:solidFill>
                <a:latin typeface="+mj-lt"/>
                <a:ea typeface="ＭＳ Ｐゴシック" charset="0"/>
              </a:rPr>
              <a:t> voltage: conversion </a:t>
            </a:r>
            <a:r>
              <a:rPr lang="fr-CH" sz="2800" dirty="0" err="1">
                <a:solidFill>
                  <a:srgbClr val="1F497D"/>
                </a:solidFill>
                <a:latin typeface="+mj-lt"/>
                <a:ea typeface="ＭＳ Ｐゴシック" charset="0"/>
              </a:rPr>
              <a:t>mechanical</a:t>
            </a:r>
            <a:r>
              <a:rPr lang="fr-CH" sz="2800" dirty="0">
                <a:solidFill>
                  <a:srgbClr val="1F497D"/>
                </a:solidFill>
                <a:latin typeface="+mj-lt"/>
                <a:ea typeface="ＭＳ Ｐゴシック" charset="0"/>
              </a:rPr>
              <a:t> </a:t>
            </a:r>
            <a:r>
              <a:rPr lang="fr-CH" sz="2800" dirty="0" err="1">
                <a:solidFill>
                  <a:srgbClr val="1F497D"/>
                </a:solidFill>
                <a:latin typeface="+mj-lt"/>
                <a:ea typeface="ＭＳ Ｐゴシック" charset="0"/>
              </a:rPr>
              <a:t>energy</a:t>
            </a:r>
            <a:r>
              <a:rPr lang="fr-CH" sz="2800" dirty="0">
                <a:solidFill>
                  <a:srgbClr val="1F497D"/>
                </a:solidFill>
                <a:latin typeface="+mj-lt"/>
                <a:ea typeface="ＭＳ Ｐゴシック" charset="0"/>
              </a:rPr>
              <a:t> - </a:t>
            </a:r>
            <a:r>
              <a:rPr lang="fr-CH" sz="2800" dirty="0" err="1">
                <a:solidFill>
                  <a:srgbClr val="1F497D"/>
                </a:solidFill>
                <a:latin typeface="+mj-lt"/>
                <a:ea typeface="ＭＳ Ｐゴシック" charset="0"/>
              </a:rPr>
              <a:t>electrical</a:t>
            </a:r>
            <a:r>
              <a:rPr lang="fr-CH" sz="2800" dirty="0">
                <a:solidFill>
                  <a:srgbClr val="1F497D"/>
                </a:solidFill>
                <a:latin typeface="+mj-lt"/>
                <a:ea typeface="ＭＳ Ｐゴシック" charset="0"/>
              </a:rPr>
              <a:t> </a:t>
            </a:r>
            <a:r>
              <a:rPr lang="fr-CH" sz="2800" dirty="0" err="1">
                <a:solidFill>
                  <a:srgbClr val="1F497D"/>
                </a:solidFill>
                <a:latin typeface="+mj-lt"/>
                <a:ea typeface="ＭＳ Ｐゴシック" charset="0"/>
              </a:rPr>
              <a:t>energy</a:t>
            </a:r>
            <a:r>
              <a:rPr lang="fr-CH" sz="2800" dirty="0">
                <a:solidFill>
                  <a:srgbClr val="1F497D"/>
                </a:solidFill>
                <a:latin typeface="+mj-lt"/>
                <a:ea typeface="ＭＳ Ｐゴシック" charset="0"/>
              </a:rPr>
              <a:t>: rotation of a </a:t>
            </a:r>
            <a:r>
              <a:rPr lang="fr-CH" sz="2800" dirty="0" err="1">
                <a:solidFill>
                  <a:srgbClr val="1F497D"/>
                </a:solidFill>
                <a:latin typeface="+mj-lt"/>
                <a:ea typeface="ＭＳ Ｐゴシック" charset="0"/>
              </a:rPr>
              <a:t>coil</a:t>
            </a:r>
            <a:r>
              <a:rPr lang="fr-CH" sz="2800" dirty="0">
                <a:solidFill>
                  <a:srgbClr val="1F497D"/>
                </a:solidFill>
                <a:latin typeface="+mj-lt"/>
                <a:ea typeface="ＭＳ Ｐゴシック" charset="0"/>
              </a:rPr>
              <a:t> </a:t>
            </a:r>
            <a:r>
              <a:rPr lang="fr-CH" sz="2800" dirty="0" err="1">
                <a:solidFill>
                  <a:srgbClr val="1F497D"/>
                </a:solidFill>
                <a:latin typeface="+mj-lt"/>
                <a:ea typeface="ＭＳ Ｐゴシック" charset="0"/>
              </a:rPr>
              <a:t>placed</a:t>
            </a:r>
            <a:r>
              <a:rPr lang="fr-CH" sz="2800" dirty="0">
                <a:solidFill>
                  <a:srgbClr val="1F497D"/>
                </a:solidFill>
                <a:latin typeface="+mj-lt"/>
                <a:ea typeface="ＭＳ Ｐゴシック" charset="0"/>
              </a:rPr>
              <a:t> in a </a:t>
            </a:r>
            <a:r>
              <a:rPr lang="fr-CH" sz="2800" dirty="0" err="1">
                <a:solidFill>
                  <a:srgbClr val="1F497D"/>
                </a:solidFill>
                <a:latin typeface="+mj-lt"/>
                <a:ea typeface="ＭＳ Ｐゴシック" charset="0"/>
              </a:rPr>
              <a:t>magnetic</a:t>
            </a:r>
            <a:r>
              <a:rPr lang="fr-CH" sz="2800" dirty="0">
                <a:solidFill>
                  <a:srgbClr val="1F497D"/>
                </a:solidFill>
                <a:latin typeface="+mj-lt"/>
                <a:ea typeface="ＭＳ Ｐゴシック" charset="0"/>
              </a:rPr>
              <a:t> </a:t>
            </a:r>
            <a:r>
              <a:rPr lang="fr-CH" sz="2800" dirty="0" err="1">
                <a:solidFill>
                  <a:srgbClr val="1F497D"/>
                </a:solidFill>
                <a:latin typeface="+mj-lt"/>
                <a:ea typeface="ＭＳ Ｐゴシック" charset="0"/>
              </a:rPr>
              <a:t>field</a:t>
            </a:r>
            <a:endParaRPr lang="fr-CH" sz="2800" dirty="0">
              <a:latin typeface="Times New Roman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800" dirty="0">
              <a:latin typeface="Times New Roman" charset="0"/>
              <a:ea typeface="ＭＳ Ｐゴシック" charset="0"/>
            </a:endParaRPr>
          </a:p>
        </p:txBody>
      </p:sp>
      <p:pic>
        <p:nvPicPr>
          <p:cNvPr id="52229" name="Picture 11" descr="Asyn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2913" y="3197225"/>
            <a:ext cx="3348037" cy="302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1837" name="Rectangle 13"/>
          <p:cNvSpPr>
            <a:spLocks noChangeArrowheads="1"/>
          </p:cNvSpPr>
          <p:nvPr/>
        </p:nvSpPr>
        <p:spPr bwMode="auto">
          <a:xfrm>
            <a:off x="3876675" y="4011613"/>
            <a:ext cx="982663" cy="116046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1836" name="AutoShape 12"/>
          <p:cNvSpPr>
            <a:spLocks noChangeArrowheads="1"/>
          </p:cNvSpPr>
          <p:nvPr/>
        </p:nvSpPr>
        <p:spPr bwMode="auto">
          <a:xfrm>
            <a:off x="4351338" y="4300538"/>
            <a:ext cx="327025" cy="1049337"/>
          </a:xfrm>
          <a:prstGeom prst="upArrow">
            <a:avLst>
              <a:gd name="adj1" fmla="val 50000"/>
              <a:gd name="adj2" fmla="val 80218"/>
            </a:avLst>
          </a:prstGeom>
          <a:solidFill>
            <a:schemeClr val="folHlink"/>
          </a:solidFill>
          <a:ln w="12700">
            <a:solidFill>
              <a:schemeClr val="folHlink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1838" name="Text Box 14"/>
          <p:cNvSpPr txBox="1">
            <a:spLocks noChangeArrowheads="1"/>
          </p:cNvSpPr>
          <p:nvPr/>
        </p:nvSpPr>
        <p:spPr bwMode="auto">
          <a:xfrm>
            <a:off x="4722813" y="4410075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fr-CH">
                <a:solidFill>
                  <a:srgbClr val="FF3300"/>
                </a:solidFill>
                <a:cs typeface="+mn-cs"/>
              </a:rPr>
              <a:t>B</a:t>
            </a:r>
            <a:endParaRPr lang="en-US">
              <a:solidFill>
                <a:srgbClr val="FF3300"/>
              </a:solidFill>
              <a:cs typeface="+mn-cs"/>
            </a:endParaRPr>
          </a:p>
        </p:txBody>
      </p:sp>
      <p:sp>
        <p:nvSpPr>
          <p:cNvPr id="461841" name="Arc 17"/>
          <p:cNvSpPr>
            <a:spLocks/>
          </p:cNvSpPr>
          <p:nvPr/>
        </p:nvSpPr>
        <p:spPr bwMode="auto">
          <a:xfrm rot="-5400000">
            <a:off x="3840163" y="3687763"/>
            <a:ext cx="668337" cy="6683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triangle" w="lg" len="lg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1842" name="Text Box 18"/>
          <p:cNvSpPr txBox="1">
            <a:spLocks noChangeArrowheads="1"/>
          </p:cNvSpPr>
          <p:nvPr/>
        </p:nvSpPr>
        <p:spPr bwMode="auto">
          <a:xfrm>
            <a:off x="3678238" y="4249738"/>
            <a:ext cx="358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fr-CH" sz="2000">
                <a:latin typeface="Symbol" charset="0"/>
                <a:cs typeface="+mn-cs"/>
              </a:rPr>
              <a:t>w</a:t>
            </a:r>
            <a:endParaRPr lang="en-US" sz="2000">
              <a:latin typeface="Symbo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3122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Importance of AC circuits</a:t>
            </a:r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fr-CH" sz="2800" dirty="0">
                <a:solidFill>
                  <a:srgbClr val="1F497D"/>
                </a:solidFill>
                <a:latin typeface="+mj-lt"/>
              </a:rPr>
              <a:t>The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only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periodic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function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that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has a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derivative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and a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similar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integral</a:t>
            </a:r>
            <a:endParaRPr lang="fr-CH" dirty="0">
              <a:cs typeface="+mn-cs"/>
            </a:endParaRPr>
          </a:p>
          <a:p>
            <a:pPr eaLnBrk="1" hangingPunct="1">
              <a:defRPr/>
            </a:pPr>
            <a:endParaRPr lang="en-US" dirty="0">
              <a:cs typeface="+mn-cs"/>
            </a:endParaRPr>
          </a:p>
        </p:txBody>
      </p:sp>
      <p:graphicFrame>
        <p:nvGraphicFramePr>
          <p:cNvPr id="462853" name="Object 5"/>
          <p:cNvGraphicFramePr>
            <a:graphicFrameLocks noChangeAspect="1"/>
          </p:cNvGraphicFramePr>
          <p:nvPr/>
        </p:nvGraphicFramePr>
        <p:xfrm>
          <a:off x="1676400" y="2976563"/>
          <a:ext cx="2935288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280" name="Equation" r:id="rId4" imgW="952087" imgH="165028" progId="Equation.3">
                  <p:embed/>
                </p:oleObj>
              </mc:Choice>
              <mc:Fallback>
                <p:oleObj name="Equation" r:id="rId4" imgW="952087" imgH="16502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976563"/>
                        <a:ext cx="2935288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2854" name="Object 6"/>
          <p:cNvGraphicFramePr>
            <a:graphicFrameLocks noChangeAspect="1"/>
          </p:cNvGraphicFramePr>
          <p:nvPr/>
        </p:nvGraphicFramePr>
        <p:xfrm>
          <a:off x="1573213" y="3683000"/>
          <a:ext cx="6577012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281" name="Equation" r:id="rId6" imgW="2132674" imgH="317362" progId="Equation.3">
                  <p:embed/>
                </p:oleObj>
              </mc:Choice>
              <mc:Fallback>
                <p:oleObj name="Equation" r:id="rId6" imgW="2132674" imgH="31736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3213" y="3683000"/>
                        <a:ext cx="6577012" cy="97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2855" name="Object 7"/>
          <p:cNvGraphicFramePr>
            <a:graphicFrameLocks noChangeAspect="1"/>
          </p:cNvGraphicFramePr>
          <p:nvPr/>
        </p:nvGraphicFramePr>
        <p:xfrm>
          <a:off x="1633538" y="4746625"/>
          <a:ext cx="6615112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282" name="Equation" r:id="rId8" imgW="2145369" imgH="317362" progId="Equation.DSMT4">
                  <p:embed/>
                </p:oleObj>
              </mc:Choice>
              <mc:Fallback>
                <p:oleObj name="Equation" r:id="rId8" imgW="2145369" imgH="31736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3538" y="4746625"/>
                        <a:ext cx="6615112" cy="97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5924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62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62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62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CH" sz="3200" dirty="0">
                <a:solidFill>
                  <a:srgbClr val="FF6600"/>
                </a:solidFill>
                <a:latin typeface="Consolas"/>
                <a:cs typeface="Consolas"/>
              </a:rPr>
              <a:t>Importance of AC circuits</a:t>
            </a:r>
            <a:endParaRPr lang="en-US" sz="32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sp>
        <p:nvSpPr>
          <p:cNvPr id="464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6288" y="1554163"/>
            <a:ext cx="7727950" cy="4114800"/>
          </a:xfrm>
        </p:spPr>
        <p:txBody>
          <a:bodyPr/>
          <a:lstStyle/>
          <a:p>
            <a:pPr eaLnBrk="1" hangingPunct="1">
              <a:defRPr/>
            </a:pPr>
            <a:endParaRPr lang="fr-CH">
              <a:cs typeface="+mn-cs"/>
            </a:endParaRPr>
          </a:p>
          <a:p>
            <a:pPr eaLnBrk="1" hangingPunct="1">
              <a:defRPr/>
            </a:pPr>
            <a:endParaRPr lang="fr-CH">
              <a:cs typeface="+mn-cs"/>
            </a:endParaRPr>
          </a:p>
          <a:p>
            <a:pPr eaLnBrk="1" hangingPunct="1">
              <a:defRPr/>
            </a:pPr>
            <a:endParaRPr lang="en-US">
              <a:cs typeface="+mn-cs"/>
            </a:endParaRPr>
          </a:p>
        </p:txBody>
      </p:sp>
      <p:sp>
        <p:nvSpPr>
          <p:cNvPr id="464903" name="Rectangle 7"/>
          <p:cNvSpPr>
            <a:spLocks noChangeArrowheads="1"/>
          </p:cNvSpPr>
          <p:nvPr/>
        </p:nvSpPr>
        <p:spPr bwMode="auto">
          <a:xfrm>
            <a:off x="871538" y="1719263"/>
            <a:ext cx="772795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457200" indent="-457200">
              <a:spcBef>
                <a:spcPct val="20000"/>
              </a:spcBef>
              <a:buClr>
                <a:schemeClr val="accent1"/>
              </a:buClr>
              <a:buSzPct val="75000"/>
              <a:buFont typeface="Wingdings" charset="2"/>
              <a:buChar char="§"/>
              <a:defRPr/>
            </a:pPr>
            <a:r>
              <a:rPr lang="fr-CH" sz="2800" dirty="0">
                <a:solidFill>
                  <a:srgbClr val="1F497D"/>
                </a:solidFill>
              </a:rPr>
              <a:t>The </a:t>
            </a:r>
            <a:r>
              <a:rPr lang="fr-CH" sz="2800" dirty="0" err="1">
                <a:solidFill>
                  <a:srgbClr val="1F497D"/>
                </a:solidFill>
              </a:rPr>
              <a:t>sum</a:t>
            </a:r>
            <a:r>
              <a:rPr lang="fr-CH" sz="2800" dirty="0">
                <a:solidFill>
                  <a:srgbClr val="1F497D"/>
                </a:solidFill>
              </a:rPr>
              <a:t> of </a:t>
            </a:r>
            <a:r>
              <a:rPr lang="fr-CH" sz="2800" dirty="0" err="1">
                <a:solidFill>
                  <a:srgbClr val="1F497D"/>
                </a:solidFill>
              </a:rPr>
              <a:t>two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sinusoidal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functions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is</a:t>
            </a:r>
            <a:r>
              <a:rPr lang="fr-CH" sz="2800" dirty="0">
                <a:solidFill>
                  <a:srgbClr val="1F497D"/>
                </a:solidFill>
              </a:rPr>
              <a:t> a </a:t>
            </a:r>
            <a:r>
              <a:rPr lang="fr-CH" sz="2800" dirty="0" err="1">
                <a:solidFill>
                  <a:srgbClr val="1F497D"/>
                </a:solidFill>
              </a:rPr>
              <a:t>sinusoidal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function</a:t>
            </a:r>
            <a:endParaRPr lang="fr-CH" sz="3200" dirty="0"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  <a:defRPr/>
            </a:pPr>
            <a:endParaRPr lang="fr-CH" sz="3200" dirty="0"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Char char="u"/>
              <a:defRPr/>
            </a:pPr>
            <a:endParaRPr lang="en-US" sz="3200" dirty="0">
              <a:cs typeface="+mn-cs"/>
            </a:endParaRPr>
          </a:p>
        </p:txBody>
      </p:sp>
      <p:graphicFrame>
        <p:nvGraphicFramePr>
          <p:cNvPr id="464904" name="Object 8"/>
          <p:cNvGraphicFramePr>
            <a:graphicFrameLocks noChangeAspect="1"/>
          </p:cNvGraphicFramePr>
          <p:nvPr/>
        </p:nvGraphicFramePr>
        <p:xfrm>
          <a:off x="2235200" y="2949575"/>
          <a:ext cx="266065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8328" name="Equation" r:id="rId4" imgW="863225" imgH="165028" progId="Equation.3">
                  <p:embed/>
                </p:oleObj>
              </mc:Choice>
              <mc:Fallback>
                <p:oleObj name="Equation" r:id="rId4" imgW="863225" imgH="16502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2949575"/>
                        <a:ext cx="266065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49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4172379"/>
              </p:ext>
            </p:extLst>
          </p:nvPr>
        </p:nvGraphicFramePr>
        <p:xfrm>
          <a:off x="2233612" y="3737769"/>
          <a:ext cx="2662238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8329" name="Equation" r:id="rId6" imgW="863225" imgH="165028" progId="Equation.3">
                  <p:embed/>
                </p:oleObj>
              </mc:Choice>
              <mc:Fallback>
                <p:oleObj name="Equation" r:id="rId6" imgW="863225" imgH="16502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3612" y="3737769"/>
                        <a:ext cx="2662238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4906" name="Object 10"/>
          <p:cNvGraphicFramePr>
            <a:graphicFrameLocks noChangeAspect="1"/>
          </p:cNvGraphicFramePr>
          <p:nvPr/>
        </p:nvGraphicFramePr>
        <p:xfrm>
          <a:off x="1165225" y="4652963"/>
          <a:ext cx="5948363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8330" name="Equation" r:id="rId8" imgW="1930400" imgH="317500" progId="Equation.DSMT4">
                  <p:embed/>
                </p:oleObj>
              </mc:Choice>
              <mc:Fallback>
                <p:oleObj name="Equation" r:id="rId8" imgW="1930400" imgH="317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25" y="4652963"/>
                        <a:ext cx="5948363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2873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64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64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64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7014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CH" sz="3200" dirty="0">
                <a:solidFill>
                  <a:srgbClr val="FF6600"/>
                </a:solidFill>
                <a:latin typeface="Consolas"/>
                <a:cs typeface="Consolas"/>
              </a:rPr>
              <a:t>Importance of AC circuits</a:t>
            </a:r>
            <a:endParaRPr lang="en-US" sz="32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sp>
        <p:nvSpPr>
          <p:cNvPr id="465924" name="Rectangle 4"/>
          <p:cNvSpPr>
            <a:spLocks noChangeArrowheads="1"/>
          </p:cNvSpPr>
          <p:nvPr/>
        </p:nvSpPr>
        <p:spPr bwMode="auto">
          <a:xfrm>
            <a:off x="708025" y="1467644"/>
            <a:ext cx="772795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75000"/>
              <a:buFont typeface="Wingdings" charset="2"/>
              <a:buChar char="§"/>
              <a:defRPr/>
            </a:pPr>
            <a:r>
              <a:rPr lang="fr-CH" sz="2800" dirty="0">
                <a:solidFill>
                  <a:srgbClr val="1F497D"/>
                </a:solidFill>
              </a:rPr>
              <a:t>Fourier </a:t>
            </a:r>
            <a:r>
              <a:rPr lang="fr-CH" sz="2800" dirty="0" err="1">
                <a:solidFill>
                  <a:srgbClr val="1F497D"/>
                </a:solidFill>
              </a:rPr>
              <a:t>series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development</a:t>
            </a:r>
            <a:r>
              <a:rPr lang="fr-CH" sz="2800" dirty="0">
                <a:solidFill>
                  <a:srgbClr val="1F497D"/>
                </a:solidFill>
              </a:rPr>
              <a:t>: </a:t>
            </a:r>
            <a:r>
              <a:rPr lang="fr-CH" sz="2800" dirty="0" err="1">
                <a:solidFill>
                  <a:srgbClr val="1F497D"/>
                </a:solidFill>
              </a:rPr>
              <a:t>representation</a:t>
            </a:r>
            <a:r>
              <a:rPr lang="fr-CH" sz="2800" dirty="0">
                <a:solidFill>
                  <a:srgbClr val="1F497D"/>
                </a:solidFill>
              </a:rPr>
              <a:t> of a </a:t>
            </a:r>
            <a:r>
              <a:rPr lang="fr-CH" sz="2800" dirty="0" err="1">
                <a:solidFill>
                  <a:srgbClr val="1F497D"/>
                </a:solidFill>
              </a:rPr>
              <a:t>periodic</a:t>
            </a:r>
            <a:r>
              <a:rPr lang="fr-CH" sz="2800" dirty="0">
                <a:solidFill>
                  <a:srgbClr val="1F497D"/>
                </a:solidFill>
              </a:rPr>
              <a:t> signal f(</a:t>
            </a:r>
            <a:r>
              <a:rPr lang="fr-CH" sz="2800" dirty="0" err="1">
                <a:solidFill>
                  <a:srgbClr val="1F497D"/>
                </a:solidFill>
              </a:rPr>
              <a:t>t</a:t>
            </a:r>
            <a:r>
              <a:rPr lang="fr-CH" sz="2800" dirty="0">
                <a:solidFill>
                  <a:srgbClr val="1F497D"/>
                </a:solidFill>
              </a:rPr>
              <a:t>) by </a:t>
            </a:r>
            <a:r>
              <a:rPr lang="fr-CH" sz="2800" dirty="0" err="1">
                <a:solidFill>
                  <a:srgbClr val="1F497D"/>
                </a:solidFill>
              </a:rPr>
              <a:t>sinusoidal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functions</a:t>
            </a:r>
            <a:endParaRPr lang="fr-CH" sz="3200" dirty="0">
              <a:solidFill>
                <a:srgbClr val="1F497D"/>
              </a:solidFill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  <a:defRPr/>
            </a:pPr>
            <a:endParaRPr lang="fr-CH" sz="3200" dirty="0">
              <a:solidFill>
                <a:srgbClr val="1F497D"/>
              </a:solidFill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Char char="u"/>
              <a:defRPr/>
            </a:pPr>
            <a:endParaRPr lang="en-US" sz="3200" dirty="0">
              <a:solidFill>
                <a:srgbClr val="1F497D"/>
              </a:solidFill>
              <a:cs typeface="+mn-cs"/>
            </a:endParaRPr>
          </a:p>
        </p:txBody>
      </p:sp>
      <p:graphicFrame>
        <p:nvGraphicFramePr>
          <p:cNvPr id="4659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6500072"/>
              </p:ext>
            </p:extLst>
          </p:nvPr>
        </p:nvGraphicFramePr>
        <p:xfrm>
          <a:off x="1219200" y="2447926"/>
          <a:ext cx="5789613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414" name="Equation" r:id="rId4" imgW="1879600" imgH="368300" progId="Equation.3">
                  <p:embed/>
                </p:oleObj>
              </mc:Choice>
              <mc:Fallback>
                <p:oleObj name="Equation" r:id="rId4" imgW="1879600" imgH="368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447926"/>
                        <a:ext cx="5789613" cy="1136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5927" name="Object 7"/>
          <p:cNvGraphicFramePr>
            <a:graphicFrameLocks noChangeAspect="1"/>
          </p:cNvGraphicFramePr>
          <p:nvPr/>
        </p:nvGraphicFramePr>
        <p:xfrm>
          <a:off x="3349625" y="3621088"/>
          <a:ext cx="1831975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415" name="Equation" r:id="rId6" imgW="838200" imgH="419100" progId="Equation.3">
                  <p:embed/>
                </p:oleObj>
              </mc:Choice>
              <mc:Fallback>
                <p:oleObj name="Equation" r:id="rId6" imgW="8382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625" y="3621088"/>
                        <a:ext cx="1831975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5929" name="Object 9"/>
          <p:cNvGraphicFramePr>
            <a:graphicFrameLocks noChangeAspect="1"/>
          </p:cNvGraphicFramePr>
          <p:nvPr/>
        </p:nvGraphicFramePr>
        <p:xfrm>
          <a:off x="3382963" y="4464050"/>
          <a:ext cx="2819400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416" name="Equation" r:id="rId8" imgW="1244600" imgH="419100" progId="Equation.3">
                  <p:embed/>
                </p:oleObj>
              </mc:Choice>
              <mc:Fallback>
                <p:oleObj name="Equation" r:id="rId8" imgW="12446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963" y="4464050"/>
                        <a:ext cx="2819400" cy="95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5930" name="Object 10"/>
          <p:cNvGraphicFramePr>
            <a:graphicFrameLocks noChangeAspect="1"/>
          </p:cNvGraphicFramePr>
          <p:nvPr/>
        </p:nvGraphicFramePr>
        <p:xfrm>
          <a:off x="3427413" y="5324475"/>
          <a:ext cx="2822575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417" name="Equation" r:id="rId10" imgW="1206500" imgH="419100" progId="Equation.DSMT4">
                  <p:embed/>
                </p:oleObj>
              </mc:Choice>
              <mc:Fallback>
                <p:oleObj name="Equation" r:id="rId10" imgW="1206500" imgH="419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7413" y="5324475"/>
                        <a:ext cx="2822575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5931" name="AutoShape 11"/>
          <p:cNvSpPr>
            <a:spLocks/>
          </p:cNvSpPr>
          <p:nvPr/>
        </p:nvSpPr>
        <p:spPr bwMode="auto">
          <a:xfrm>
            <a:off x="2770188" y="3740150"/>
            <a:ext cx="300037" cy="2441575"/>
          </a:xfrm>
          <a:prstGeom prst="leftBrace">
            <a:avLst>
              <a:gd name="adj1" fmla="val 6781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5932" name="Text Box 12"/>
          <p:cNvSpPr txBox="1">
            <a:spLocks noChangeArrowheads="1"/>
          </p:cNvSpPr>
          <p:nvPr/>
        </p:nvSpPr>
        <p:spPr bwMode="auto">
          <a:xfrm>
            <a:off x="1763713" y="4648200"/>
            <a:ext cx="83227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fr-CH" sz="2800" dirty="0" err="1">
                <a:solidFill>
                  <a:srgbClr val="1F497D"/>
                </a:solidFill>
              </a:rPr>
              <a:t>with</a:t>
            </a:r>
            <a:endParaRPr lang="en-US" sz="2800" dirty="0">
              <a:solidFill>
                <a:srgbClr val="1F497D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9476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65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65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65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65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65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465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5931" grpId="0" animBg="1"/>
      <p:bldP spid="46593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20675"/>
            <a:ext cx="8991600" cy="11049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Representation</a:t>
            </a:r>
            <a:r>
              <a:rPr lang="fr-FR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of a </a:t>
            </a:r>
            <a:r>
              <a:rPr lang="fr-FR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periodic</a:t>
            </a:r>
            <a:r>
              <a:rPr lang="fr-FR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signal by </a:t>
            </a:r>
            <a:r>
              <a:rPr lang="fr-FR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sinusoidal</a:t>
            </a:r>
            <a:r>
              <a:rPr lang="fr-FR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</a:t>
            </a:r>
            <a:r>
              <a:rPr lang="fr-FR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functions</a:t>
            </a:r>
            <a:r>
              <a:rPr lang="fr-FR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: </a:t>
            </a:r>
            <a:r>
              <a:rPr lang="fr-FR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Example</a:t>
            </a:r>
            <a:r>
              <a:rPr lang="fr-FR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1</a:t>
            </a:r>
            <a:endParaRPr lang="en-US" sz="28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pic>
        <p:nvPicPr>
          <p:cNvPr id="4782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2141538"/>
            <a:ext cx="5170487" cy="132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478212" name="Rectangle 4"/>
          <p:cNvSpPr>
            <a:spLocks noChangeArrowheads="1"/>
          </p:cNvSpPr>
          <p:nvPr/>
        </p:nvSpPr>
        <p:spPr bwMode="auto">
          <a:xfrm>
            <a:off x="1338263" y="1573213"/>
            <a:ext cx="37956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1F497D"/>
                </a:solidFill>
              </a:rPr>
              <a:t>Rectified sinusoidal function:</a:t>
            </a:r>
            <a:endParaRPr lang="en-US" sz="2400" dirty="0">
              <a:solidFill>
                <a:srgbClr val="1F497D"/>
              </a:solidFill>
              <a:cs typeface="+mn-cs"/>
            </a:endParaRPr>
          </a:p>
        </p:txBody>
      </p:sp>
      <p:sp>
        <p:nvSpPr>
          <p:cNvPr id="478214" name="Rectangle 6"/>
          <p:cNvSpPr>
            <a:spLocks noChangeArrowheads="1"/>
          </p:cNvSpPr>
          <p:nvPr/>
        </p:nvSpPr>
        <p:spPr bwMode="auto">
          <a:xfrm>
            <a:off x="1143000" y="3609401"/>
            <a:ext cx="440191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chemeClr val="folHlink"/>
                </a:solidFill>
                <a:cs typeface="+mn-cs"/>
              </a:rPr>
              <a:t>2</a:t>
            </a:r>
            <a:r>
              <a:rPr lang="en-US" sz="2400" dirty="0">
                <a:cs typeface="+mn-cs"/>
              </a:rPr>
              <a:t> </a:t>
            </a:r>
            <a:r>
              <a:rPr lang="en-US" sz="2400" dirty="0">
                <a:solidFill>
                  <a:srgbClr val="1F497D"/>
                </a:solidFill>
              </a:rPr>
              <a:t>first terms of the Fourier series:</a:t>
            </a:r>
            <a:endParaRPr lang="en-US" sz="2400" dirty="0">
              <a:solidFill>
                <a:srgbClr val="1F497D"/>
              </a:solidFill>
              <a:cs typeface="+mn-cs"/>
            </a:endParaRPr>
          </a:p>
        </p:txBody>
      </p:sp>
      <p:pic>
        <p:nvPicPr>
          <p:cNvPr id="47821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7938" y="4171950"/>
            <a:ext cx="5386387" cy="2449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200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7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7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82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718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2141538"/>
            <a:ext cx="5170487" cy="132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477188" name="Rectangle 4"/>
          <p:cNvSpPr>
            <a:spLocks noChangeArrowheads="1"/>
          </p:cNvSpPr>
          <p:nvPr/>
        </p:nvSpPr>
        <p:spPr bwMode="auto">
          <a:xfrm>
            <a:off x="1338263" y="1573213"/>
            <a:ext cx="37956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1F497D"/>
                </a:solidFill>
              </a:rPr>
              <a:t>Rectified sinusoidal function:</a:t>
            </a:r>
          </a:p>
        </p:txBody>
      </p:sp>
      <p:pic>
        <p:nvPicPr>
          <p:cNvPr id="47718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0" y="4160838"/>
            <a:ext cx="5189538" cy="2497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477190" name="Rectangle 6"/>
          <p:cNvSpPr>
            <a:spLocks noChangeArrowheads="1"/>
          </p:cNvSpPr>
          <p:nvPr/>
        </p:nvSpPr>
        <p:spPr bwMode="auto">
          <a:xfrm>
            <a:off x="1117600" y="3600450"/>
            <a:ext cx="438588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chemeClr val="folHlink"/>
                </a:solidFill>
                <a:cs typeface="+mn-cs"/>
              </a:rPr>
              <a:t>4</a:t>
            </a:r>
            <a:r>
              <a:rPr lang="en-US" dirty="0">
                <a:cs typeface="+mn-cs"/>
              </a:rPr>
              <a:t> </a:t>
            </a:r>
            <a:r>
              <a:rPr lang="en-US" sz="2400" dirty="0">
                <a:solidFill>
                  <a:srgbClr val="1F497D"/>
                </a:solidFill>
              </a:rPr>
              <a:t>first terms of the Fourier series:</a:t>
            </a:r>
            <a:endParaRPr lang="en-US" dirty="0">
              <a:cs typeface="+mn-cs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20675"/>
            <a:ext cx="8991600" cy="11049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Representation</a:t>
            </a:r>
            <a:r>
              <a:rPr lang="fr-FR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of a </a:t>
            </a:r>
            <a:r>
              <a:rPr lang="fr-FR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periodic</a:t>
            </a:r>
            <a:r>
              <a:rPr lang="fr-FR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signal by </a:t>
            </a:r>
            <a:r>
              <a:rPr lang="fr-FR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sinusoidal</a:t>
            </a:r>
            <a:r>
              <a:rPr lang="fr-FR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</a:t>
            </a:r>
            <a:r>
              <a:rPr lang="fr-FR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functions</a:t>
            </a:r>
            <a:r>
              <a:rPr lang="fr-FR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: </a:t>
            </a:r>
            <a:r>
              <a:rPr lang="fr-FR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Example</a:t>
            </a:r>
            <a:r>
              <a:rPr lang="fr-FR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1</a:t>
            </a:r>
            <a:endParaRPr lang="en-US" sz="28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4182476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7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7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719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3" name="Rectangle 3"/>
          <p:cNvSpPr>
            <a:spLocks noChangeArrowheads="1"/>
          </p:cNvSpPr>
          <p:nvPr/>
        </p:nvSpPr>
        <p:spPr bwMode="auto">
          <a:xfrm>
            <a:off x="1338263" y="1573213"/>
            <a:ext cx="26309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1F497D"/>
                </a:solidFill>
              </a:rPr>
              <a:t>Triangular function:</a:t>
            </a:r>
            <a:endParaRPr lang="en-US" sz="2400" dirty="0">
              <a:solidFill>
                <a:srgbClr val="1F497D"/>
              </a:solidFill>
              <a:cs typeface="+mn-cs"/>
            </a:endParaRPr>
          </a:p>
        </p:txBody>
      </p:sp>
      <p:sp>
        <p:nvSpPr>
          <p:cNvPr id="481285" name="Rectangle 5"/>
          <p:cNvSpPr>
            <a:spLocks noChangeArrowheads="1"/>
          </p:cNvSpPr>
          <p:nvPr/>
        </p:nvSpPr>
        <p:spPr bwMode="auto">
          <a:xfrm>
            <a:off x="1117600" y="3600450"/>
            <a:ext cx="438588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chemeClr val="folHlink"/>
                </a:solidFill>
                <a:cs typeface="+mn-cs"/>
              </a:rPr>
              <a:t>4</a:t>
            </a:r>
            <a:r>
              <a:rPr lang="en-US" dirty="0">
                <a:cs typeface="+mn-cs"/>
              </a:rPr>
              <a:t> </a:t>
            </a:r>
            <a:r>
              <a:rPr lang="en-US" sz="2400" dirty="0">
                <a:solidFill>
                  <a:srgbClr val="1F497D"/>
                </a:solidFill>
              </a:rPr>
              <a:t>first terms of the Fourier series:</a:t>
            </a:r>
            <a:endParaRPr lang="en-US" dirty="0">
              <a:cs typeface="+mn-cs"/>
            </a:endParaRPr>
          </a:p>
        </p:txBody>
      </p:sp>
      <p:pic>
        <p:nvPicPr>
          <p:cNvPr id="48128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2179638"/>
            <a:ext cx="5092700" cy="141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481288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500" y="4205288"/>
            <a:ext cx="5407025" cy="240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20675"/>
            <a:ext cx="8991600" cy="11049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Representation</a:t>
            </a:r>
            <a:r>
              <a:rPr lang="fr-FR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of a </a:t>
            </a:r>
            <a:r>
              <a:rPr lang="fr-FR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periodic</a:t>
            </a:r>
            <a:r>
              <a:rPr lang="fr-FR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signal by </a:t>
            </a:r>
            <a:r>
              <a:rPr lang="fr-FR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sinusoidal</a:t>
            </a:r>
            <a:r>
              <a:rPr lang="fr-FR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</a:t>
            </a:r>
            <a:r>
              <a:rPr lang="fr-FR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functions</a:t>
            </a:r>
            <a:r>
              <a:rPr lang="fr-FR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: </a:t>
            </a:r>
            <a:r>
              <a:rPr lang="fr-FR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Example</a:t>
            </a:r>
            <a:r>
              <a:rPr lang="fr-FR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2</a:t>
            </a:r>
            <a:endParaRPr lang="en-US" sz="28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836006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8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8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28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8" name="Rectangle 10"/>
          <p:cNvSpPr>
            <a:spLocks noChangeArrowheads="1"/>
          </p:cNvSpPr>
          <p:nvPr/>
        </p:nvSpPr>
        <p:spPr bwMode="auto">
          <a:xfrm>
            <a:off x="1189038" y="3297238"/>
            <a:ext cx="661881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1F497D"/>
                </a:solidFill>
                <a:cs typeface="+mn-cs"/>
              </a:rPr>
              <a:t>- Java Applet</a:t>
            </a:r>
          </a:p>
          <a:p>
            <a:pPr>
              <a:defRPr/>
            </a:pPr>
            <a:r>
              <a:rPr lang="en-US" sz="2400" dirty="0">
                <a:solidFill>
                  <a:srgbClr val="1F497D"/>
                </a:solidFill>
                <a:cs typeface="+mn-cs"/>
              </a:rPr>
              <a:t>  </a:t>
            </a:r>
            <a:r>
              <a:rPr lang="en-US" sz="2400" dirty="0">
                <a:solidFill>
                  <a:srgbClr val="1F497D"/>
                </a:solidFill>
                <a:cs typeface="+mn-cs"/>
                <a:hlinkClick r:id="rId3"/>
              </a:rPr>
              <a:t> http://www.jhu.edu/~signals/fourier2/index.html</a:t>
            </a:r>
            <a:r>
              <a:rPr lang="en-US" sz="2400" dirty="0">
                <a:solidFill>
                  <a:srgbClr val="1F497D"/>
                </a:solidFill>
                <a:cs typeface="+mn-cs"/>
                <a:hlinkClick r:id="rId4" action="ppaction://hlinkfile"/>
              </a:rPr>
              <a:t> </a:t>
            </a:r>
            <a:endParaRPr lang="en-US" sz="2400" dirty="0">
              <a:solidFill>
                <a:srgbClr val="1F497D"/>
              </a:solidFill>
              <a:cs typeface="+mn-cs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0" y="304800"/>
            <a:ext cx="8991600" cy="11049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Representation</a:t>
            </a:r>
            <a:r>
              <a:rPr lang="fr-FR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of a </a:t>
            </a:r>
            <a:r>
              <a:rPr lang="fr-FR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periodic</a:t>
            </a:r>
            <a:r>
              <a:rPr lang="fr-FR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signal by </a:t>
            </a:r>
            <a:r>
              <a:rPr lang="fr-FR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sinusoidal</a:t>
            </a:r>
            <a:r>
              <a:rPr lang="fr-FR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</a:t>
            </a:r>
            <a:r>
              <a:rPr lang="fr-FR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functions</a:t>
            </a:r>
            <a:endParaRPr lang="en-US" sz="28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376416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fr-CH" sz="2800" dirty="0">
                <a:solidFill>
                  <a:srgbClr val="FF6600"/>
                </a:solidFill>
                <a:latin typeface="Consolas"/>
                <a:cs typeface="Consolas"/>
              </a:rPr>
              <a:t>Importance of AC circuits</a:t>
            </a:r>
            <a:endParaRPr lang="en-US" sz="28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CH" sz="2800" dirty="0">
                <a:solidFill>
                  <a:srgbClr val="1F497D"/>
                </a:solidFill>
              </a:rPr>
              <a:t>Fourier </a:t>
            </a:r>
            <a:r>
              <a:rPr lang="fr-CH" sz="2800" dirty="0" err="1">
                <a:solidFill>
                  <a:srgbClr val="1F497D"/>
                </a:solidFill>
              </a:rPr>
              <a:t>transform</a:t>
            </a:r>
            <a:r>
              <a:rPr lang="fr-CH" sz="2800" dirty="0">
                <a:solidFill>
                  <a:srgbClr val="1F497D"/>
                </a:solidFill>
              </a:rPr>
              <a:t>:</a:t>
            </a:r>
          </a:p>
          <a:p>
            <a:pPr marL="0" indent="0">
              <a:buNone/>
              <a:defRPr/>
            </a:pPr>
            <a:r>
              <a:rPr lang="fr-CH" sz="2800" dirty="0">
                <a:solidFill>
                  <a:srgbClr val="1F497D"/>
                </a:solidFill>
              </a:rPr>
              <a:t>     </a:t>
            </a:r>
            <a:r>
              <a:rPr lang="fr-CH" sz="2800" dirty="0" err="1">
                <a:solidFill>
                  <a:srgbClr val="1F497D"/>
                </a:solidFill>
              </a:rPr>
              <a:t>Generalization</a:t>
            </a:r>
            <a:r>
              <a:rPr lang="fr-CH" sz="2800" dirty="0">
                <a:solidFill>
                  <a:srgbClr val="1F497D"/>
                </a:solidFill>
              </a:rPr>
              <a:t> of the Fourier </a:t>
            </a:r>
            <a:r>
              <a:rPr lang="fr-CH" sz="2800" dirty="0" err="1">
                <a:solidFill>
                  <a:srgbClr val="1F497D"/>
                </a:solidFill>
              </a:rPr>
              <a:t>series</a:t>
            </a:r>
            <a:endParaRPr lang="fr-CH" sz="2800" dirty="0">
              <a:solidFill>
                <a:srgbClr val="1F497D"/>
              </a:solidFill>
            </a:endParaRPr>
          </a:p>
          <a:p>
            <a:pPr marL="0" indent="0">
              <a:buNone/>
              <a:defRPr/>
            </a:pPr>
            <a:r>
              <a:rPr lang="fr-CH" sz="2800" dirty="0">
                <a:solidFill>
                  <a:srgbClr val="1F497D"/>
                </a:solidFill>
              </a:rPr>
              <a:t>     </a:t>
            </a:r>
            <a:r>
              <a:rPr lang="fr-CH" sz="2800" dirty="0" err="1">
                <a:solidFill>
                  <a:srgbClr val="1F497D"/>
                </a:solidFill>
              </a:rPr>
              <a:t>Frequency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analysis</a:t>
            </a:r>
            <a:r>
              <a:rPr lang="fr-CH" sz="2800" dirty="0">
                <a:solidFill>
                  <a:srgbClr val="1F497D"/>
                </a:solidFill>
              </a:rPr>
              <a:t> of non-</a:t>
            </a:r>
            <a:r>
              <a:rPr lang="fr-CH" sz="2800" dirty="0" err="1">
                <a:solidFill>
                  <a:srgbClr val="1F497D"/>
                </a:solidFill>
              </a:rPr>
              <a:t>periodic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signals</a:t>
            </a:r>
            <a:endParaRPr lang="en-US" sz="2800" dirty="0">
              <a:solidFill>
                <a:srgbClr val="1F497D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8539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2"/>
          <p:cNvSpPr txBox="1">
            <a:spLocks noChangeArrowheads="1"/>
          </p:cNvSpPr>
          <p:nvPr/>
        </p:nvSpPr>
        <p:spPr bwMode="auto">
          <a:xfrm>
            <a:off x="371475" y="1625600"/>
            <a:ext cx="7786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title"/>
          </p:nvPr>
        </p:nvSpPr>
        <p:spPr>
          <a:xfrm>
            <a:off x="492125" y="268288"/>
            <a:ext cx="7772400" cy="11049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Question</a:t>
            </a:r>
            <a:r>
              <a:rPr lang="en-US" sz="4000" dirty="0">
                <a:solidFill>
                  <a:srgbClr val="000094"/>
                </a:solidFill>
                <a:latin typeface="Times New Roman" charset="0"/>
              </a:rPr>
              <a:t> 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04788" y="1592263"/>
            <a:ext cx="7737475" cy="45053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CH" sz="2800" dirty="0">
                <a:solidFill>
                  <a:srgbClr val="1F497D"/>
                </a:solidFill>
                <a:latin typeface="+mj-lt"/>
              </a:rPr>
              <a:t>A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sinusoidal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voltage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is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applied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to a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linear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circuit (R, L, C).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What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can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be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said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of the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currents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and voltages in the circuit?</a:t>
            </a:r>
          </a:p>
          <a:p>
            <a:pPr>
              <a:defRPr/>
            </a:pPr>
            <a:endParaRPr lang="fr-CH" sz="2800" dirty="0">
              <a:solidFill>
                <a:srgbClr val="1F497D"/>
              </a:solidFill>
              <a:latin typeface="+mj-lt"/>
              <a:cs typeface="+mn-cs"/>
            </a:endParaRPr>
          </a:p>
          <a:p>
            <a:pPr marL="514350" indent="-514350">
              <a:buFont typeface="Monotype Sorts" charset="0"/>
              <a:buAutoNum type="alphaUcPeriod"/>
              <a:defRPr/>
            </a:pPr>
            <a:r>
              <a:rPr lang="fr-CH" sz="2800" dirty="0" err="1">
                <a:solidFill>
                  <a:srgbClr val="1F497D"/>
                </a:solidFill>
                <a:latin typeface="+mj-lt"/>
              </a:rPr>
              <a:t>They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are all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sinusoidal</a:t>
            </a:r>
            <a:endParaRPr lang="fr-CH" sz="2800" dirty="0">
              <a:solidFill>
                <a:srgbClr val="1F497D"/>
              </a:solidFill>
              <a:latin typeface="+mj-lt"/>
            </a:endParaRPr>
          </a:p>
          <a:p>
            <a:pPr marL="514350" indent="-514350">
              <a:buFont typeface="Monotype Sorts" charset="0"/>
              <a:buAutoNum type="alphaUcPeriod"/>
              <a:defRPr/>
            </a:pPr>
            <a:r>
              <a:rPr lang="fr-CH" sz="2800" dirty="0" err="1">
                <a:solidFill>
                  <a:srgbClr val="1F497D"/>
                </a:solidFill>
                <a:latin typeface="+mj-lt"/>
              </a:rPr>
              <a:t>They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are all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sinusoidal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with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the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same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frequency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(as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that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of the source)</a:t>
            </a:r>
          </a:p>
          <a:p>
            <a:pPr marL="514350" indent="-514350">
              <a:buFont typeface="Monotype Sorts" charset="0"/>
              <a:buAutoNum type="alphaUcPeriod"/>
              <a:defRPr/>
            </a:pPr>
            <a:r>
              <a:rPr lang="fr-CH" sz="2800" dirty="0" err="1">
                <a:solidFill>
                  <a:srgbClr val="1F497D"/>
                </a:solidFill>
                <a:latin typeface="+mj-lt"/>
              </a:rPr>
              <a:t>They</a:t>
            </a:r>
            <a:r>
              <a:rPr lang="fr-CH" sz="2800" dirty="0">
                <a:solidFill>
                  <a:srgbClr val="1F497D"/>
                </a:solidFill>
                <a:latin typeface="+mj-lt"/>
              </a:rPr>
              <a:t> are all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periodic</a:t>
            </a:r>
            <a:endParaRPr lang="fr-CH" sz="2800" dirty="0">
              <a:solidFill>
                <a:srgbClr val="1F497D"/>
              </a:solidFill>
              <a:latin typeface="+mj-lt"/>
            </a:endParaRPr>
          </a:p>
          <a:p>
            <a:pPr marL="514350" indent="-514350">
              <a:buFont typeface="Monotype Sorts" charset="0"/>
              <a:buAutoNum type="alphaUcPeriod"/>
              <a:defRPr/>
            </a:pPr>
            <a:r>
              <a:rPr lang="fr-CH" sz="2800" dirty="0">
                <a:solidFill>
                  <a:srgbClr val="1F497D"/>
                </a:solidFill>
                <a:latin typeface="+mj-lt"/>
              </a:rPr>
              <a:t>None of the </a:t>
            </a:r>
            <a:r>
              <a:rPr lang="fr-CH" sz="2800" dirty="0" err="1">
                <a:solidFill>
                  <a:srgbClr val="1F497D"/>
                </a:solidFill>
                <a:latin typeface="+mj-lt"/>
              </a:rPr>
              <a:t>above</a:t>
            </a:r>
            <a:endParaRPr lang="en-US" sz="3200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579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Periodic</a:t>
            </a: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</a:t>
            </a: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functions</a:t>
            </a:r>
            <a:endParaRPr lang="fr-CH" sz="32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fr-CH" sz="2800" dirty="0">
                <a:solidFill>
                  <a:srgbClr val="1F497D"/>
                </a:solidFill>
              </a:rPr>
              <a:t>A </a:t>
            </a:r>
            <a:r>
              <a:rPr lang="fr-CH" sz="2800" dirty="0" err="1">
                <a:solidFill>
                  <a:srgbClr val="1F497D"/>
                </a:solidFill>
              </a:rPr>
              <a:t>periodic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function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is</a:t>
            </a:r>
            <a:r>
              <a:rPr lang="fr-CH" sz="2800" dirty="0">
                <a:solidFill>
                  <a:srgbClr val="1F497D"/>
                </a:solidFill>
              </a:rPr>
              <a:t> a </a:t>
            </a:r>
            <a:r>
              <a:rPr lang="fr-CH" sz="2800" dirty="0" err="1">
                <a:solidFill>
                  <a:srgbClr val="1F497D"/>
                </a:solidFill>
              </a:rPr>
              <a:t>function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that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satisfies</a:t>
            </a:r>
            <a:r>
              <a:rPr lang="fr-CH" sz="2800" dirty="0">
                <a:solidFill>
                  <a:srgbClr val="1F497D"/>
                </a:solidFill>
              </a:rPr>
              <a:t> the relation f(</a:t>
            </a:r>
            <a:r>
              <a:rPr lang="fr-CH" sz="2800" dirty="0" err="1">
                <a:solidFill>
                  <a:srgbClr val="1F497D"/>
                </a:solidFill>
              </a:rPr>
              <a:t>t</a:t>
            </a:r>
            <a:r>
              <a:rPr lang="fr-CH" sz="2800" dirty="0">
                <a:solidFill>
                  <a:srgbClr val="1F497D"/>
                </a:solidFill>
              </a:rPr>
              <a:t>) = f(</a:t>
            </a:r>
            <a:r>
              <a:rPr lang="fr-CH" sz="2800" dirty="0" err="1">
                <a:solidFill>
                  <a:srgbClr val="1F497D"/>
                </a:solidFill>
              </a:rPr>
              <a:t>t</a:t>
            </a:r>
            <a:r>
              <a:rPr lang="fr-CH" sz="2800" dirty="0">
                <a:solidFill>
                  <a:srgbClr val="1F497D"/>
                </a:solidFill>
              </a:rPr>
              <a:t> + </a:t>
            </a:r>
            <a:r>
              <a:rPr lang="fr-CH" sz="2800" dirty="0" err="1">
                <a:solidFill>
                  <a:srgbClr val="1F497D"/>
                </a:solidFill>
              </a:rPr>
              <a:t>nT</a:t>
            </a:r>
            <a:r>
              <a:rPr lang="fr-CH" sz="2800" dirty="0">
                <a:solidFill>
                  <a:srgbClr val="1F497D"/>
                </a:solidFill>
              </a:rPr>
              <a:t>), </a:t>
            </a:r>
            <a:r>
              <a:rPr lang="fr-CH" sz="2800" dirty="0" err="1">
                <a:solidFill>
                  <a:srgbClr val="1F497D"/>
                </a:solidFill>
              </a:rPr>
              <a:t>where</a:t>
            </a:r>
            <a:r>
              <a:rPr lang="fr-CH" sz="2800" dirty="0">
                <a:solidFill>
                  <a:srgbClr val="1F497D"/>
                </a:solidFill>
              </a:rPr>
              <a:t> n </a:t>
            </a:r>
            <a:r>
              <a:rPr lang="fr-CH" sz="2800" dirty="0" err="1">
                <a:solidFill>
                  <a:srgbClr val="1F497D"/>
                </a:solidFill>
              </a:rPr>
              <a:t>is</a:t>
            </a:r>
            <a:r>
              <a:rPr lang="fr-CH" sz="2800" dirty="0">
                <a:solidFill>
                  <a:srgbClr val="1F497D"/>
                </a:solidFill>
              </a:rPr>
              <a:t> an </a:t>
            </a:r>
            <a:r>
              <a:rPr lang="fr-CH" sz="2800" dirty="0" err="1">
                <a:solidFill>
                  <a:srgbClr val="1F497D"/>
                </a:solidFill>
              </a:rPr>
              <a:t>integer</a:t>
            </a:r>
            <a:r>
              <a:rPr lang="fr-CH" sz="2800" dirty="0">
                <a:solidFill>
                  <a:srgbClr val="1F497D"/>
                </a:solidFill>
              </a:rPr>
              <a:t> and </a:t>
            </a:r>
            <a:r>
              <a:rPr lang="fr-CH" sz="2800" dirty="0" err="1">
                <a:solidFill>
                  <a:srgbClr val="1F497D"/>
                </a:solidFill>
              </a:rPr>
              <a:t>T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is</a:t>
            </a:r>
            <a:r>
              <a:rPr lang="fr-CH" sz="2800" dirty="0">
                <a:solidFill>
                  <a:srgbClr val="1F497D"/>
                </a:solidFill>
              </a:rPr>
              <a:t> the </a:t>
            </a:r>
            <a:r>
              <a:rPr lang="fr-CH" sz="2800" dirty="0" err="1">
                <a:solidFill>
                  <a:srgbClr val="1F497D"/>
                </a:solidFill>
              </a:rPr>
              <a:t>period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measured</a:t>
            </a:r>
            <a:r>
              <a:rPr lang="fr-CH" sz="2800" dirty="0">
                <a:solidFill>
                  <a:srgbClr val="1F497D"/>
                </a:solidFill>
              </a:rPr>
              <a:t> in unit of time.</a:t>
            </a:r>
            <a:endParaRPr lang="en-US" sz="2800" dirty="0">
              <a:solidFill>
                <a:srgbClr val="1F497D"/>
              </a:solidFill>
              <a:cs typeface="Times New Roman" charset="0"/>
            </a:endParaRPr>
          </a:p>
        </p:txBody>
      </p:sp>
      <p:sp>
        <p:nvSpPr>
          <p:cNvPr id="443397" name="Line 5"/>
          <p:cNvSpPr>
            <a:spLocks noChangeShapeType="1"/>
          </p:cNvSpPr>
          <p:nvPr/>
        </p:nvSpPr>
        <p:spPr bwMode="auto">
          <a:xfrm flipV="1">
            <a:off x="1541463" y="3392488"/>
            <a:ext cx="0" cy="2019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3398" name="Line 6"/>
          <p:cNvSpPr>
            <a:spLocks noChangeShapeType="1"/>
          </p:cNvSpPr>
          <p:nvPr/>
        </p:nvSpPr>
        <p:spPr bwMode="auto">
          <a:xfrm rot="5400000" flipV="1">
            <a:off x="4391819" y="2083594"/>
            <a:ext cx="0" cy="6249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3405" name="Freeform 13"/>
          <p:cNvSpPr>
            <a:spLocks/>
          </p:cNvSpPr>
          <p:nvPr/>
        </p:nvSpPr>
        <p:spPr bwMode="auto">
          <a:xfrm>
            <a:off x="1241425" y="4019550"/>
            <a:ext cx="2511425" cy="1392238"/>
          </a:xfrm>
          <a:custGeom>
            <a:avLst/>
            <a:gdLst>
              <a:gd name="T0" fmla="*/ 0 w 1582"/>
              <a:gd name="T1" fmla="*/ 877 h 877"/>
              <a:gd name="T2" fmla="*/ 1290 w 1582"/>
              <a:gd name="T3" fmla="*/ 0 h 877"/>
              <a:gd name="T4" fmla="*/ 1582 w 1582"/>
              <a:gd name="T5" fmla="*/ 869 h 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82" h="877">
                <a:moveTo>
                  <a:pt x="0" y="877"/>
                </a:moveTo>
                <a:lnTo>
                  <a:pt x="1290" y="0"/>
                </a:lnTo>
                <a:lnTo>
                  <a:pt x="1582" y="869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3406" name="Freeform 14"/>
          <p:cNvSpPr>
            <a:spLocks/>
          </p:cNvSpPr>
          <p:nvPr/>
        </p:nvSpPr>
        <p:spPr bwMode="auto">
          <a:xfrm>
            <a:off x="3762375" y="3995738"/>
            <a:ext cx="2511425" cy="1392237"/>
          </a:xfrm>
          <a:custGeom>
            <a:avLst/>
            <a:gdLst>
              <a:gd name="T0" fmla="*/ 0 w 1582"/>
              <a:gd name="T1" fmla="*/ 877 h 877"/>
              <a:gd name="T2" fmla="*/ 1290 w 1582"/>
              <a:gd name="T3" fmla="*/ 0 h 877"/>
              <a:gd name="T4" fmla="*/ 1582 w 1582"/>
              <a:gd name="T5" fmla="*/ 869 h 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82" h="877">
                <a:moveTo>
                  <a:pt x="0" y="877"/>
                </a:moveTo>
                <a:lnTo>
                  <a:pt x="1290" y="0"/>
                </a:lnTo>
                <a:lnTo>
                  <a:pt x="1582" y="869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3407" name="Freeform 15"/>
          <p:cNvSpPr>
            <a:spLocks/>
          </p:cNvSpPr>
          <p:nvPr/>
        </p:nvSpPr>
        <p:spPr bwMode="auto">
          <a:xfrm>
            <a:off x="6273800" y="3990975"/>
            <a:ext cx="2511425" cy="1392238"/>
          </a:xfrm>
          <a:custGeom>
            <a:avLst/>
            <a:gdLst>
              <a:gd name="T0" fmla="*/ 0 w 1582"/>
              <a:gd name="T1" fmla="*/ 877 h 877"/>
              <a:gd name="T2" fmla="*/ 1290 w 1582"/>
              <a:gd name="T3" fmla="*/ 0 h 877"/>
              <a:gd name="T4" fmla="*/ 1582 w 1582"/>
              <a:gd name="T5" fmla="*/ 869 h 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82" h="877">
                <a:moveTo>
                  <a:pt x="0" y="877"/>
                </a:moveTo>
                <a:lnTo>
                  <a:pt x="1290" y="0"/>
                </a:lnTo>
                <a:lnTo>
                  <a:pt x="1582" y="869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3409" name="Rectangle 17"/>
          <p:cNvSpPr>
            <a:spLocks noChangeArrowheads="1"/>
          </p:cNvSpPr>
          <p:nvPr/>
        </p:nvSpPr>
        <p:spPr bwMode="auto">
          <a:xfrm>
            <a:off x="7588250" y="3514725"/>
            <a:ext cx="1309688" cy="210185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3410" name="Text Box 18"/>
          <p:cNvSpPr txBox="1">
            <a:spLocks noChangeArrowheads="1"/>
          </p:cNvSpPr>
          <p:nvPr/>
        </p:nvSpPr>
        <p:spPr bwMode="auto">
          <a:xfrm>
            <a:off x="1614488" y="3284538"/>
            <a:ext cx="623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fr-CH">
                <a:cs typeface="+mn-cs"/>
              </a:rPr>
              <a:t>x(t)</a:t>
            </a:r>
            <a:endParaRPr lang="en-US">
              <a:cs typeface="+mn-cs"/>
            </a:endParaRPr>
          </a:p>
        </p:txBody>
      </p:sp>
      <p:sp>
        <p:nvSpPr>
          <p:cNvPr id="443411" name="Text Box 19"/>
          <p:cNvSpPr txBox="1">
            <a:spLocks noChangeArrowheads="1"/>
          </p:cNvSpPr>
          <p:nvPr/>
        </p:nvSpPr>
        <p:spPr bwMode="auto">
          <a:xfrm>
            <a:off x="7616825" y="4975225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fr-CH">
                <a:cs typeface="+mn-cs"/>
              </a:rPr>
              <a:t>t</a:t>
            </a:r>
            <a:endParaRPr lang="en-US">
              <a:cs typeface="+mn-cs"/>
            </a:endParaRPr>
          </a:p>
        </p:txBody>
      </p:sp>
      <p:sp>
        <p:nvSpPr>
          <p:cNvPr id="443412" name="Line 20"/>
          <p:cNvSpPr>
            <a:spLocks noChangeShapeType="1"/>
          </p:cNvSpPr>
          <p:nvPr/>
        </p:nvSpPr>
        <p:spPr bwMode="auto">
          <a:xfrm>
            <a:off x="1541463" y="5964238"/>
            <a:ext cx="2498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3413" name="Line 21"/>
          <p:cNvSpPr>
            <a:spLocks noChangeShapeType="1"/>
          </p:cNvSpPr>
          <p:nvPr/>
        </p:nvSpPr>
        <p:spPr bwMode="auto">
          <a:xfrm>
            <a:off x="1528763" y="5213350"/>
            <a:ext cx="0" cy="10096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3414" name="Text Box 22"/>
          <p:cNvSpPr txBox="1">
            <a:spLocks noChangeArrowheads="1"/>
          </p:cNvSpPr>
          <p:nvPr/>
        </p:nvSpPr>
        <p:spPr bwMode="auto">
          <a:xfrm>
            <a:off x="2400300" y="5748338"/>
            <a:ext cx="369888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fr-CH">
                <a:cs typeface="+mn-cs"/>
              </a:rPr>
              <a:t>T</a:t>
            </a:r>
            <a:endParaRPr lang="en-US">
              <a:cs typeface="+mn-cs"/>
            </a:endParaRPr>
          </a:p>
        </p:txBody>
      </p:sp>
      <p:sp>
        <p:nvSpPr>
          <p:cNvPr id="443415" name="Line 23"/>
          <p:cNvSpPr>
            <a:spLocks noChangeShapeType="1"/>
          </p:cNvSpPr>
          <p:nvPr/>
        </p:nvSpPr>
        <p:spPr bwMode="auto">
          <a:xfrm>
            <a:off x="4052888" y="5214938"/>
            <a:ext cx="0" cy="10096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3958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07" name="Group 32"/>
          <p:cNvGrpSpPr>
            <a:grpSpLocks/>
          </p:cNvGrpSpPr>
          <p:nvPr/>
        </p:nvGrpSpPr>
        <p:grpSpPr bwMode="auto">
          <a:xfrm>
            <a:off x="5108575" y="3298825"/>
            <a:ext cx="1050925" cy="220662"/>
            <a:chOff x="138" y="2699"/>
            <a:chExt cx="808" cy="199"/>
          </a:xfrm>
        </p:grpSpPr>
        <p:sp>
          <p:nvSpPr>
            <p:cNvPr id="469019" name="Oval 27"/>
            <p:cNvSpPr>
              <a:spLocks noChangeArrowheads="1"/>
            </p:cNvSpPr>
            <p:nvPr/>
          </p:nvSpPr>
          <p:spPr bwMode="auto">
            <a:xfrm>
              <a:off x="189" y="2699"/>
              <a:ext cx="172" cy="16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9020" name="Oval 28"/>
            <p:cNvSpPr>
              <a:spLocks noChangeArrowheads="1"/>
            </p:cNvSpPr>
            <p:nvPr/>
          </p:nvSpPr>
          <p:spPr bwMode="auto">
            <a:xfrm>
              <a:off x="361" y="2700"/>
              <a:ext cx="172" cy="1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9021" name="Oval 29"/>
            <p:cNvSpPr>
              <a:spLocks noChangeArrowheads="1"/>
            </p:cNvSpPr>
            <p:nvPr/>
          </p:nvSpPr>
          <p:spPr bwMode="auto">
            <a:xfrm>
              <a:off x="533" y="2700"/>
              <a:ext cx="172" cy="16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9022" name="Oval 30"/>
            <p:cNvSpPr>
              <a:spLocks noChangeArrowheads="1"/>
            </p:cNvSpPr>
            <p:nvPr/>
          </p:nvSpPr>
          <p:spPr bwMode="auto">
            <a:xfrm>
              <a:off x="704" y="2700"/>
              <a:ext cx="172" cy="16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9023" name="Rectangle 31"/>
            <p:cNvSpPr>
              <a:spLocks noChangeArrowheads="1"/>
            </p:cNvSpPr>
            <p:nvPr/>
          </p:nvSpPr>
          <p:spPr bwMode="auto">
            <a:xfrm>
              <a:off x="138" y="2786"/>
              <a:ext cx="808" cy="1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Response</a:t>
            </a:r>
            <a:r>
              <a:rPr lang="fr-CH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of a </a:t>
            </a:r>
            <a:r>
              <a:rPr lang="fr-CH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linear</a:t>
            </a:r>
            <a:r>
              <a:rPr lang="fr-CH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circuit to a </a:t>
            </a:r>
            <a:r>
              <a:rPr lang="fr-CH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sinusoidal</a:t>
            </a:r>
            <a:r>
              <a:rPr lang="fr-CH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excitation</a:t>
            </a:r>
          </a:p>
        </p:txBody>
      </p:sp>
      <p:sp>
        <p:nvSpPr>
          <p:cNvPr id="468997" name="Rectangle 5"/>
          <p:cNvSpPr>
            <a:spLocks noChangeArrowheads="1"/>
          </p:cNvSpPr>
          <p:nvPr/>
        </p:nvSpPr>
        <p:spPr bwMode="auto">
          <a:xfrm>
            <a:off x="2895600" y="2019300"/>
            <a:ext cx="5651500" cy="35623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8998" name="Line 6"/>
          <p:cNvSpPr>
            <a:spLocks noChangeShapeType="1"/>
          </p:cNvSpPr>
          <p:nvPr/>
        </p:nvSpPr>
        <p:spPr bwMode="auto">
          <a:xfrm flipH="1">
            <a:off x="7031038" y="2743200"/>
            <a:ext cx="628650" cy="1009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sm" len="sm"/>
            <a:tailEnd type="oval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9001" name="Oval 9"/>
          <p:cNvSpPr>
            <a:spLocks noChangeArrowheads="1"/>
          </p:cNvSpPr>
          <p:nvPr/>
        </p:nvSpPr>
        <p:spPr bwMode="auto">
          <a:xfrm>
            <a:off x="7086600" y="2989263"/>
            <a:ext cx="504825" cy="5175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9002" name="Line 10"/>
          <p:cNvSpPr>
            <a:spLocks noChangeShapeType="1"/>
          </p:cNvSpPr>
          <p:nvPr/>
        </p:nvSpPr>
        <p:spPr bwMode="auto">
          <a:xfrm flipH="1">
            <a:off x="6813550" y="2674938"/>
            <a:ext cx="409575" cy="641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72713" name="Object 11"/>
          <p:cNvGraphicFramePr>
            <a:graphicFrameLocks noChangeAspect="1"/>
          </p:cNvGraphicFramePr>
          <p:nvPr/>
        </p:nvGraphicFramePr>
        <p:xfrm>
          <a:off x="6626225" y="2709863"/>
          <a:ext cx="331788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820" name="Equation" r:id="rId4" imgW="152334" imgH="190417" progId="Equation.3">
                  <p:embed/>
                </p:oleObj>
              </mc:Choice>
              <mc:Fallback>
                <p:oleObj name="Equation" r:id="rId4" imgW="152334" imgH="1904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6225" y="2709863"/>
                        <a:ext cx="331788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9004" name="Line 12"/>
          <p:cNvSpPr>
            <a:spLocks noChangeShapeType="1"/>
          </p:cNvSpPr>
          <p:nvPr/>
        </p:nvSpPr>
        <p:spPr bwMode="auto">
          <a:xfrm>
            <a:off x="4191000" y="2725738"/>
            <a:ext cx="598488" cy="1092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sm" len="sm"/>
            <a:tailEnd type="oval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9005" name="Oval 13"/>
          <p:cNvSpPr>
            <a:spLocks noChangeArrowheads="1"/>
          </p:cNvSpPr>
          <p:nvPr/>
        </p:nvSpPr>
        <p:spPr bwMode="auto">
          <a:xfrm rot="-956291">
            <a:off x="4235450" y="3030538"/>
            <a:ext cx="531813" cy="47783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9006" name="Line 14"/>
          <p:cNvSpPr>
            <a:spLocks noChangeShapeType="1"/>
          </p:cNvSpPr>
          <p:nvPr/>
        </p:nvSpPr>
        <p:spPr bwMode="auto">
          <a:xfrm flipV="1">
            <a:off x="4275138" y="3140075"/>
            <a:ext cx="449262" cy="258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9007" name="Line 15"/>
          <p:cNvSpPr>
            <a:spLocks noChangeShapeType="1"/>
          </p:cNvSpPr>
          <p:nvPr/>
        </p:nvSpPr>
        <p:spPr bwMode="auto">
          <a:xfrm flipH="1" flipV="1">
            <a:off x="4287838" y="2879725"/>
            <a:ext cx="8255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72718" name="Object 16"/>
          <p:cNvGraphicFramePr>
            <a:graphicFrameLocks noChangeAspect="1"/>
          </p:cNvGraphicFramePr>
          <p:nvPr/>
        </p:nvGraphicFramePr>
        <p:xfrm>
          <a:off x="4495800" y="2624138"/>
          <a:ext cx="277813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821" name="Equation" r:id="rId6" imgW="126725" imgH="177415" progId="Equation.3">
                  <p:embed/>
                </p:oleObj>
              </mc:Choice>
              <mc:Fallback>
                <p:oleObj name="Equation" r:id="rId6" imgW="126725" imgH="17741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624138"/>
                        <a:ext cx="277813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9009" name="Line 17"/>
          <p:cNvSpPr>
            <a:spLocks noChangeShapeType="1"/>
          </p:cNvSpPr>
          <p:nvPr/>
        </p:nvSpPr>
        <p:spPr bwMode="auto">
          <a:xfrm flipH="1">
            <a:off x="7277100" y="3810000"/>
            <a:ext cx="0" cy="12842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sm" len="sm"/>
            <a:tailEnd type="oval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9010" name="Rectangle 18"/>
          <p:cNvSpPr>
            <a:spLocks noChangeArrowheads="1"/>
          </p:cNvSpPr>
          <p:nvPr/>
        </p:nvSpPr>
        <p:spPr bwMode="auto">
          <a:xfrm>
            <a:off x="7161213" y="4103687"/>
            <a:ext cx="217487" cy="6969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7272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000862"/>
              </p:ext>
            </p:extLst>
          </p:nvPr>
        </p:nvGraphicFramePr>
        <p:xfrm>
          <a:off x="6738938" y="4297362"/>
          <a:ext cx="3333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822" name="Equation" r:id="rId8" imgW="152202" imgH="177569" progId="Equation.3">
                  <p:embed/>
                </p:oleObj>
              </mc:Choice>
              <mc:Fallback>
                <p:oleObj name="Equation" r:id="rId8" imgW="152202" imgH="17756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8938" y="4297362"/>
                        <a:ext cx="33337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9012" name="Line 20"/>
          <p:cNvSpPr>
            <a:spLocks noChangeShapeType="1"/>
          </p:cNvSpPr>
          <p:nvPr/>
        </p:nvSpPr>
        <p:spPr bwMode="auto">
          <a:xfrm>
            <a:off x="3602038" y="4524375"/>
            <a:ext cx="8175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9013" name="Rectangle 21"/>
          <p:cNvSpPr>
            <a:spLocks noChangeArrowheads="1"/>
          </p:cNvSpPr>
          <p:nvPr/>
        </p:nvSpPr>
        <p:spPr bwMode="auto">
          <a:xfrm>
            <a:off x="3960813" y="4195763"/>
            <a:ext cx="123825" cy="6556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9014" name="Rectangle 22"/>
          <p:cNvSpPr>
            <a:spLocks noChangeArrowheads="1"/>
          </p:cNvSpPr>
          <p:nvPr/>
        </p:nvSpPr>
        <p:spPr bwMode="auto">
          <a:xfrm>
            <a:off x="3806825" y="4114800"/>
            <a:ext cx="409575" cy="136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9015" name="Rectangle 23"/>
          <p:cNvSpPr>
            <a:spLocks noChangeArrowheads="1"/>
          </p:cNvSpPr>
          <p:nvPr/>
        </p:nvSpPr>
        <p:spPr bwMode="auto">
          <a:xfrm>
            <a:off x="3836988" y="4787900"/>
            <a:ext cx="409575" cy="136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72726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7901644"/>
              </p:ext>
            </p:extLst>
          </p:nvPr>
        </p:nvGraphicFramePr>
        <p:xfrm>
          <a:off x="3875088" y="4822825"/>
          <a:ext cx="38893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823" name="Equation" r:id="rId10" imgW="177492" imgH="177492" progId="Equation.3">
                  <p:embed/>
                </p:oleObj>
              </mc:Choice>
              <mc:Fallback>
                <p:oleObj name="Equation" r:id="rId10" imgW="177492" imgH="17749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5088" y="4822825"/>
                        <a:ext cx="388937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2727" name="Group 39"/>
          <p:cNvGrpSpPr>
            <a:grpSpLocks/>
          </p:cNvGrpSpPr>
          <p:nvPr/>
        </p:nvGrpSpPr>
        <p:grpSpPr bwMode="auto">
          <a:xfrm>
            <a:off x="5156200" y="3327400"/>
            <a:ext cx="969963" cy="303212"/>
            <a:chOff x="129" y="2467"/>
            <a:chExt cx="903" cy="242"/>
          </a:xfrm>
        </p:grpSpPr>
        <p:sp>
          <p:nvSpPr>
            <p:cNvPr id="469032" name="Oval 40"/>
            <p:cNvSpPr>
              <a:spLocks noChangeArrowheads="1"/>
            </p:cNvSpPr>
            <p:nvPr/>
          </p:nvSpPr>
          <p:spPr bwMode="auto">
            <a:xfrm>
              <a:off x="206" y="2467"/>
              <a:ext cx="189" cy="1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9033" name="Oval 41"/>
            <p:cNvSpPr>
              <a:spLocks noChangeArrowheads="1"/>
            </p:cNvSpPr>
            <p:nvPr/>
          </p:nvSpPr>
          <p:spPr bwMode="auto">
            <a:xfrm>
              <a:off x="397" y="2468"/>
              <a:ext cx="189" cy="16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9034" name="Oval 42"/>
            <p:cNvSpPr>
              <a:spLocks noChangeArrowheads="1"/>
            </p:cNvSpPr>
            <p:nvPr/>
          </p:nvSpPr>
          <p:spPr bwMode="auto">
            <a:xfrm>
              <a:off x="586" y="2470"/>
              <a:ext cx="189" cy="1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9035" name="Oval 43"/>
            <p:cNvSpPr>
              <a:spLocks noChangeArrowheads="1"/>
            </p:cNvSpPr>
            <p:nvPr/>
          </p:nvSpPr>
          <p:spPr bwMode="auto">
            <a:xfrm>
              <a:off x="776" y="2478"/>
              <a:ext cx="189" cy="16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69036" name="Rectangle 44"/>
            <p:cNvSpPr>
              <a:spLocks noChangeArrowheads="1"/>
            </p:cNvSpPr>
            <p:nvPr/>
          </p:nvSpPr>
          <p:spPr bwMode="auto">
            <a:xfrm>
              <a:off x="129" y="2563"/>
              <a:ext cx="903" cy="14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469018" name="Line 26"/>
          <p:cNvSpPr>
            <a:spLocks noChangeShapeType="1"/>
          </p:cNvSpPr>
          <p:nvPr/>
        </p:nvSpPr>
        <p:spPr bwMode="auto">
          <a:xfrm>
            <a:off x="5076825" y="3435350"/>
            <a:ext cx="11858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9037" name="Rectangle 45"/>
          <p:cNvSpPr>
            <a:spLocks noChangeArrowheads="1"/>
          </p:cNvSpPr>
          <p:nvPr/>
        </p:nvSpPr>
        <p:spPr bwMode="auto">
          <a:xfrm>
            <a:off x="5243513" y="3433762"/>
            <a:ext cx="819150" cy="14922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72730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5208172"/>
              </p:ext>
            </p:extLst>
          </p:nvPr>
        </p:nvGraphicFramePr>
        <p:xfrm>
          <a:off x="5484813" y="2819400"/>
          <a:ext cx="4175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824" name="Equation" r:id="rId12" imgW="190335" imgH="177646" progId="Equation.3">
                  <p:embed/>
                </p:oleObj>
              </mc:Choice>
              <mc:Fallback>
                <p:oleObj name="Equation" r:id="rId12" imgW="190335" imgH="1776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4813" y="2819400"/>
                        <a:ext cx="417512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9039" name="Line 47"/>
          <p:cNvSpPr>
            <a:spLocks noChangeShapeType="1"/>
          </p:cNvSpPr>
          <p:nvPr/>
        </p:nvSpPr>
        <p:spPr bwMode="auto">
          <a:xfrm>
            <a:off x="1609725" y="2674938"/>
            <a:ext cx="12842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9040" name="Oval 48"/>
          <p:cNvSpPr>
            <a:spLocks noChangeArrowheads="1"/>
          </p:cNvSpPr>
          <p:nvPr/>
        </p:nvSpPr>
        <p:spPr bwMode="auto">
          <a:xfrm>
            <a:off x="1514475" y="2592388"/>
            <a:ext cx="192088" cy="1778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9041" name="Line 49"/>
          <p:cNvSpPr>
            <a:spLocks noChangeShapeType="1"/>
          </p:cNvSpPr>
          <p:nvPr/>
        </p:nvSpPr>
        <p:spPr bwMode="auto">
          <a:xfrm>
            <a:off x="1611313" y="4705350"/>
            <a:ext cx="12842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9042" name="Oval 50"/>
          <p:cNvSpPr>
            <a:spLocks noChangeArrowheads="1"/>
          </p:cNvSpPr>
          <p:nvPr/>
        </p:nvSpPr>
        <p:spPr bwMode="auto">
          <a:xfrm>
            <a:off x="1516063" y="4622800"/>
            <a:ext cx="192087" cy="1778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69043" name="Line 51"/>
          <p:cNvSpPr>
            <a:spLocks noChangeShapeType="1"/>
          </p:cNvSpPr>
          <p:nvPr/>
        </p:nvSpPr>
        <p:spPr bwMode="auto">
          <a:xfrm flipH="1">
            <a:off x="1570038" y="2921000"/>
            <a:ext cx="12700" cy="1555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72736" name="Object 53"/>
          <p:cNvGraphicFramePr>
            <a:graphicFrameLocks noChangeAspect="1"/>
          </p:cNvGraphicFramePr>
          <p:nvPr/>
        </p:nvGraphicFramePr>
        <p:xfrm>
          <a:off x="220663" y="3327400"/>
          <a:ext cx="2349500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825" name="Equation" r:id="rId14" imgW="761669" imgH="203112" progId="Equation.DSMT4">
                  <p:embed/>
                </p:oleObj>
              </mc:Choice>
              <mc:Fallback>
                <p:oleObj name="Equation" r:id="rId14" imgW="761669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63" y="3327400"/>
                        <a:ext cx="2349500" cy="6270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3732214" y="2438400"/>
            <a:ext cx="1239680" cy="15160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6694710" y="2397315"/>
            <a:ext cx="1239680" cy="15160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659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755" name="Group 2"/>
          <p:cNvGrpSpPr>
            <a:grpSpLocks/>
          </p:cNvGrpSpPr>
          <p:nvPr/>
        </p:nvGrpSpPr>
        <p:grpSpPr bwMode="auto">
          <a:xfrm>
            <a:off x="5108575" y="4433888"/>
            <a:ext cx="1050925" cy="220662"/>
            <a:chOff x="138" y="2699"/>
            <a:chExt cx="808" cy="199"/>
          </a:xfrm>
        </p:grpSpPr>
        <p:sp>
          <p:nvSpPr>
            <p:cNvPr id="482307" name="Oval 3"/>
            <p:cNvSpPr>
              <a:spLocks noChangeArrowheads="1"/>
            </p:cNvSpPr>
            <p:nvPr/>
          </p:nvSpPr>
          <p:spPr bwMode="auto">
            <a:xfrm>
              <a:off x="189" y="2699"/>
              <a:ext cx="172" cy="16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2308" name="Oval 4"/>
            <p:cNvSpPr>
              <a:spLocks noChangeArrowheads="1"/>
            </p:cNvSpPr>
            <p:nvPr/>
          </p:nvSpPr>
          <p:spPr bwMode="auto">
            <a:xfrm>
              <a:off x="361" y="2700"/>
              <a:ext cx="172" cy="1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2309" name="Oval 5"/>
            <p:cNvSpPr>
              <a:spLocks noChangeArrowheads="1"/>
            </p:cNvSpPr>
            <p:nvPr/>
          </p:nvSpPr>
          <p:spPr bwMode="auto">
            <a:xfrm>
              <a:off x="533" y="2700"/>
              <a:ext cx="172" cy="16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2310" name="Oval 6"/>
            <p:cNvSpPr>
              <a:spLocks noChangeArrowheads="1"/>
            </p:cNvSpPr>
            <p:nvPr/>
          </p:nvSpPr>
          <p:spPr bwMode="auto">
            <a:xfrm>
              <a:off x="704" y="2700"/>
              <a:ext cx="172" cy="16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2311" name="Rectangle 7"/>
            <p:cNvSpPr>
              <a:spLocks noChangeArrowheads="1"/>
            </p:cNvSpPr>
            <p:nvPr/>
          </p:nvSpPr>
          <p:spPr bwMode="auto">
            <a:xfrm>
              <a:off x="138" y="2786"/>
              <a:ext cx="808" cy="1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482312" name="Rectangle 8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Response</a:t>
            </a:r>
            <a:r>
              <a:rPr lang="fr-CH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of a </a:t>
            </a:r>
            <a:r>
              <a:rPr lang="fr-CH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linear</a:t>
            </a:r>
            <a:r>
              <a:rPr lang="fr-CH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circuit to a </a:t>
            </a:r>
            <a:r>
              <a:rPr lang="fr-CH" sz="28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sinusoidal</a:t>
            </a:r>
            <a:r>
              <a:rPr lang="fr-CH" sz="28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excitation</a:t>
            </a:r>
          </a:p>
        </p:txBody>
      </p:sp>
      <p:sp>
        <p:nvSpPr>
          <p:cNvPr id="482313" name="Rectangle 9"/>
          <p:cNvSpPr>
            <a:spLocks noChangeArrowheads="1"/>
          </p:cNvSpPr>
          <p:nvPr/>
        </p:nvSpPr>
        <p:spPr bwMode="auto">
          <a:xfrm>
            <a:off x="2895600" y="2019300"/>
            <a:ext cx="5651500" cy="35623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2314" name="Line 10"/>
          <p:cNvSpPr>
            <a:spLocks noChangeShapeType="1"/>
          </p:cNvSpPr>
          <p:nvPr/>
        </p:nvSpPr>
        <p:spPr bwMode="auto">
          <a:xfrm flipH="1">
            <a:off x="7031038" y="2743200"/>
            <a:ext cx="628650" cy="1009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sm" len="sm"/>
            <a:tailEnd type="oval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2315" name="Oval 11"/>
          <p:cNvSpPr>
            <a:spLocks noChangeArrowheads="1"/>
          </p:cNvSpPr>
          <p:nvPr/>
        </p:nvSpPr>
        <p:spPr bwMode="auto">
          <a:xfrm>
            <a:off x="7086600" y="2989263"/>
            <a:ext cx="504825" cy="5175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2316" name="Line 12"/>
          <p:cNvSpPr>
            <a:spLocks noChangeShapeType="1"/>
          </p:cNvSpPr>
          <p:nvPr/>
        </p:nvSpPr>
        <p:spPr bwMode="auto">
          <a:xfrm flipH="1">
            <a:off x="6813550" y="2674938"/>
            <a:ext cx="409575" cy="641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74761" name="Object 13"/>
          <p:cNvGraphicFramePr>
            <a:graphicFrameLocks noChangeAspect="1"/>
          </p:cNvGraphicFramePr>
          <p:nvPr/>
        </p:nvGraphicFramePr>
        <p:xfrm>
          <a:off x="6626225" y="2709863"/>
          <a:ext cx="331788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6942" name="Equation" r:id="rId4" imgW="152334" imgH="190417" progId="Equation.3">
                  <p:embed/>
                </p:oleObj>
              </mc:Choice>
              <mc:Fallback>
                <p:oleObj name="Equation" r:id="rId4" imgW="152334" imgH="1904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6225" y="2709863"/>
                        <a:ext cx="331788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2318" name="Line 14"/>
          <p:cNvSpPr>
            <a:spLocks noChangeShapeType="1"/>
          </p:cNvSpPr>
          <p:nvPr/>
        </p:nvSpPr>
        <p:spPr bwMode="auto">
          <a:xfrm>
            <a:off x="4191000" y="2725738"/>
            <a:ext cx="598488" cy="1092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sm" len="sm"/>
            <a:tailEnd type="oval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2319" name="Oval 15"/>
          <p:cNvSpPr>
            <a:spLocks noChangeArrowheads="1"/>
          </p:cNvSpPr>
          <p:nvPr/>
        </p:nvSpPr>
        <p:spPr bwMode="auto">
          <a:xfrm rot="-956291">
            <a:off x="4235450" y="3030538"/>
            <a:ext cx="531813" cy="47783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2320" name="Line 16"/>
          <p:cNvSpPr>
            <a:spLocks noChangeShapeType="1"/>
          </p:cNvSpPr>
          <p:nvPr/>
        </p:nvSpPr>
        <p:spPr bwMode="auto">
          <a:xfrm flipV="1">
            <a:off x="4275138" y="3140075"/>
            <a:ext cx="449262" cy="258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2321" name="Line 17"/>
          <p:cNvSpPr>
            <a:spLocks noChangeShapeType="1"/>
          </p:cNvSpPr>
          <p:nvPr/>
        </p:nvSpPr>
        <p:spPr bwMode="auto">
          <a:xfrm flipH="1" flipV="1">
            <a:off x="4287838" y="2879725"/>
            <a:ext cx="8255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74766" name="Object 18"/>
          <p:cNvGraphicFramePr>
            <a:graphicFrameLocks noChangeAspect="1"/>
          </p:cNvGraphicFramePr>
          <p:nvPr/>
        </p:nvGraphicFramePr>
        <p:xfrm>
          <a:off x="4495800" y="2624138"/>
          <a:ext cx="277813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6943" name="Equation" r:id="rId6" imgW="126725" imgH="177415" progId="Equation.3">
                  <p:embed/>
                </p:oleObj>
              </mc:Choice>
              <mc:Fallback>
                <p:oleObj name="Equation" r:id="rId6" imgW="126725" imgH="17741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624138"/>
                        <a:ext cx="277813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2323" name="Line 19"/>
          <p:cNvSpPr>
            <a:spLocks noChangeShapeType="1"/>
          </p:cNvSpPr>
          <p:nvPr/>
        </p:nvSpPr>
        <p:spPr bwMode="auto">
          <a:xfrm flipH="1">
            <a:off x="7277100" y="4100513"/>
            <a:ext cx="0" cy="12842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sm" len="sm"/>
            <a:tailEnd type="oval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2324" name="Rectangle 20"/>
          <p:cNvSpPr>
            <a:spLocks noChangeArrowheads="1"/>
          </p:cNvSpPr>
          <p:nvPr/>
        </p:nvSpPr>
        <p:spPr bwMode="auto">
          <a:xfrm>
            <a:off x="7161213" y="4394200"/>
            <a:ext cx="217487" cy="6969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74769" name="Object 21"/>
          <p:cNvGraphicFramePr>
            <a:graphicFrameLocks noChangeAspect="1"/>
          </p:cNvGraphicFramePr>
          <p:nvPr/>
        </p:nvGraphicFramePr>
        <p:xfrm>
          <a:off x="6738938" y="4587875"/>
          <a:ext cx="3333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6944" name="Equation" r:id="rId8" imgW="152202" imgH="177569" progId="Equation.3">
                  <p:embed/>
                </p:oleObj>
              </mc:Choice>
              <mc:Fallback>
                <p:oleObj name="Equation" r:id="rId8" imgW="152202" imgH="17756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8938" y="4587875"/>
                        <a:ext cx="33337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2326" name="Line 22"/>
          <p:cNvSpPr>
            <a:spLocks noChangeShapeType="1"/>
          </p:cNvSpPr>
          <p:nvPr/>
        </p:nvSpPr>
        <p:spPr bwMode="auto">
          <a:xfrm>
            <a:off x="3373438" y="4749800"/>
            <a:ext cx="8175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2327" name="Rectangle 23"/>
          <p:cNvSpPr>
            <a:spLocks noChangeArrowheads="1"/>
          </p:cNvSpPr>
          <p:nvPr/>
        </p:nvSpPr>
        <p:spPr bwMode="auto">
          <a:xfrm>
            <a:off x="3732213" y="4421188"/>
            <a:ext cx="123825" cy="6556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2328" name="Rectangle 24"/>
          <p:cNvSpPr>
            <a:spLocks noChangeArrowheads="1"/>
          </p:cNvSpPr>
          <p:nvPr/>
        </p:nvSpPr>
        <p:spPr bwMode="auto">
          <a:xfrm>
            <a:off x="3578225" y="4340225"/>
            <a:ext cx="409575" cy="136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2329" name="Rectangle 25"/>
          <p:cNvSpPr>
            <a:spLocks noChangeArrowheads="1"/>
          </p:cNvSpPr>
          <p:nvPr/>
        </p:nvSpPr>
        <p:spPr bwMode="auto">
          <a:xfrm>
            <a:off x="3608388" y="5013325"/>
            <a:ext cx="409575" cy="136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74774" name="Object 26"/>
          <p:cNvGraphicFramePr>
            <a:graphicFrameLocks noChangeAspect="1"/>
          </p:cNvGraphicFramePr>
          <p:nvPr/>
        </p:nvGraphicFramePr>
        <p:xfrm>
          <a:off x="3646488" y="5048250"/>
          <a:ext cx="38893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6945" name="Equation" r:id="rId10" imgW="177492" imgH="177492" progId="Equation.3">
                  <p:embed/>
                </p:oleObj>
              </mc:Choice>
              <mc:Fallback>
                <p:oleObj name="Equation" r:id="rId10" imgW="177492" imgH="17749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6488" y="5048250"/>
                        <a:ext cx="388937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4775" name="Group 27"/>
          <p:cNvGrpSpPr>
            <a:grpSpLocks/>
          </p:cNvGrpSpPr>
          <p:nvPr/>
        </p:nvGrpSpPr>
        <p:grpSpPr bwMode="auto">
          <a:xfrm>
            <a:off x="5156200" y="4462463"/>
            <a:ext cx="969963" cy="303212"/>
            <a:chOff x="129" y="2467"/>
            <a:chExt cx="903" cy="242"/>
          </a:xfrm>
        </p:grpSpPr>
        <p:sp>
          <p:nvSpPr>
            <p:cNvPr id="482332" name="Oval 28"/>
            <p:cNvSpPr>
              <a:spLocks noChangeArrowheads="1"/>
            </p:cNvSpPr>
            <p:nvPr/>
          </p:nvSpPr>
          <p:spPr bwMode="auto">
            <a:xfrm>
              <a:off x="206" y="2467"/>
              <a:ext cx="189" cy="1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2333" name="Oval 29"/>
            <p:cNvSpPr>
              <a:spLocks noChangeArrowheads="1"/>
            </p:cNvSpPr>
            <p:nvPr/>
          </p:nvSpPr>
          <p:spPr bwMode="auto">
            <a:xfrm>
              <a:off x="397" y="2468"/>
              <a:ext cx="189" cy="16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2334" name="Oval 30"/>
            <p:cNvSpPr>
              <a:spLocks noChangeArrowheads="1"/>
            </p:cNvSpPr>
            <p:nvPr/>
          </p:nvSpPr>
          <p:spPr bwMode="auto">
            <a:xfrm>
              <a:off x="586" y="2470"/>
              <a:ext cx="189" cy="1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2335" name="Oval 31"/>
            <p:cNvSpPr>
              <a:spLocks noChangeArrowheads="1"/>
            </p:cNvSpPr>
            <p:nvPr/>
          </p:nvSpPr>
          <p:spPr bwMode="auto">
            <a:xfrm>
              <a:off x="776" y="2478"/>
              <a:ext cx="189" cy="16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82336" name="Rectangle 32"/>
            <p:cNvSpPr>
              <a:spLocks noChangeArrowheads="1"/>
            </p:cNvSpPr>
            <p:nvPr/>
          </p:nvSpPr>
          <p:spPr bwMode="auto">
            <a:xfrm>
              <a:off x="129" y="2563"/>
              <a:ext cx="903" cy="14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482337" name="Line 33"/>
          <p:cNvSpPr>
            <a:spLocks noChangeShapeType="1"/>
          </p:cNvSpPr>
          <p:nvPr/>
        </p:nvSpPr>
        <p:spPr bwMode="auto">
          <a:xfrm>
            <a:off x="5076825" y="4570413"/>
            <a:ext cx="11858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2338" name="Rectangle 34"/>
          <p:cNvSpPr>
            <a:spLocks noChangeArrowheads="1"/>
          </p:cNvSpPr>
          <p:nvPr/>
        </p:nvSpPr>
        <p:spPr bwMode="auto">
          <a:xfrm>
            <a:off x="5243513" y="4568825"/>
            <a:ext cx="819150" cy="14922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74778" name="Object 35"/>
          <p:cNvGraphicFramePr>
            <a:graphicFrameLocks noChangeAspect="1"/>
          </p:cNvGraphicFramePr>
          <p:nvPr/>
        </p:nvGraphicFramePr>
        <p:xfrm>
          <a:off x="5484813" y="3954463"/>
          <a:ext cx="4175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6946" name="Equation" r:id="rId12" imgW="190335" imgH="177646" progId="Equation.3">
                  <p:embed/>
                </p:oleObj>
              </mc:Choice>
              <mc:Fallback>
                <p:oleObj name="Equation" r:id="rId12" imgW="190335" imgH="1776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4813" y="3954463"/>
                        <a:ext cx="417512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2340" name="Line 36"/>
          <p:cNvSpPr>
            <a:spLocks noChangeShapeType="1"/>
          </p:cNvSpPr>
          <p:nvPr/>
        </p:nvSpPr>
        <p:spPr bwMode="auto">
          <a:xfrm>
            <a:off x="1609725" y="2674938"/>
            <a:ext cx="12842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2341" name="Oval 37"/>
          <p:cNvSpPr>
            <a:spLocks noChangeArrowheads="1"/>
          </p:cNvSpPr>
          <p:nvPr/>
        </p:nvSpPr>
        <p:spPr bwMode="auto">
          <a:xfrm>
            <a:off x="1514475" y="2592388"/>
            <a:ext cx="192088" cy="1778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2342" name="Line 38"/>
          <p:cNvSpPr>
            <a:spLocks noChangeShapeType="1"/>
          </p:cNvSpPr>
          <p:nvPr/>
        </p:nvSpPr>
        <p:spPr bwMode="auto">
          <a:xfrm>
            <a:off x="1611313" y="4705350"/>
            <a:ext cx="12842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2343" name="Oval 39"/>
          <p:cNvSpPr>
            <a:spLocks noChangeArrowheads="1"/>
          </p:cNvSpPr>
          <p:nvPr/>
        </p:nvSpPr>
        <p:spPr bwMode="auto">
          <a:xfrm>
            <a:off x="1516063" y="4622800"/>
            <a:ext cx="192087" cy="1778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82344" name="Line 40"/>
          <p:cNvSpPr>
            <a:spLocks noChangeShapeType="1"/>
          </p:cNvSpPr>
          <p:nvPr/>
        </p:nvSpPr>
        <p:spPr bwMode="auto">
          <a:xfrm flipH="1">
            <a:off x="1570038" y="2921000"/>
            <a:ext cx="12700" cy="1555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74784" name="Object 41"/>
          <p:cNvGraphicFramePr>
            <a:graphicFrameLocks noChangeAspect="1"/>
          </p:cNvGraphicFramePr>
          <p:nvPr/>
        </p:nvGraphicFramePr>
        <p:xfrm>
          <a:off x="220663" y="3327400"/>
          <a:ext cx="2349500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6947" name="Equation" r:id="rId14" imgW="761669" imgH="203112" progId="Equation.3">
                  <p:embed/>
                </p:oleObj>
              </mc:Choice>
              <mc:Fallback>
                <p:oleObj name="Equation" r:id="rId14" imgW="761669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63" y="3327400"/>
                        <a:ext cx="2349500" cy="6270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2347" name="Rectangle 43"/>
          <p:cNvSpPr>
            <a:spLocks noChangeArrowheads="1"/>
          </p:cNvSpPr>
          <p:nvPr/>
        </p:nvSpPr>
        <p:spPr bwMode="auto">
          <a:xfrm>
            <a:off x="2957513" y="2038350"/>
            <a:ext cx="5499100" cy="3479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482349" name="Picture 45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5475" y="2487613"/>
            <a:ext cx="2157413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482350" name="Picture 46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4350" y="3825875"/>
            <a:ext cx="3332163" cy="167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aphicFrame>
        <p:nvGraphicFramePr>
          <p:cNvPr id="74788" name="Object 47"/>
          <p:cNvGraphicFramePr>
            <a:graphicFrameLocks noChangeAspect="1"/>
          </p:cNvGraphicFramePr>
          <p:nvPr/>
        </p:nvGraphicFramePr>
        <p:xfrm>
          <a:off x="6192838" y="4173538"/>
          <a:ext cx="1431925" cy="103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6948" name="Equation" r:id="rId18" imgW="545863" imgH="393529" progId="Equation.3">
                  <p:embed/>
                </p:oleObj>
              </mc:Choice>
              <mc:Fallback>
                <p:oleObj name="Equation" r:id="rId18" imgW="545863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2838" y="4173538"/>
                        <a:ext cx="1431925" cy="1033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89" name="Object 48"/>
          <p:cNvGraphicFramePr>
            <a:graphicFrameLocks noChangeAspect="1"/>
          </p:cNvGraphicFramePr>
          <p:nvPr/>
        </p:nvGraphicFramePr>
        <p:xfrm>
          <a:off x="4054475" y="2782888"/>
          <a:ext cx="1331913" cy="103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6949" name="Equation" r:id="rId20" imgW="507780" imgH="393529" progId="Equation.DSMT4">
                  <p:embed/>
                </p:oleObj>
              </mc:Choice>
              <mc:Fallback>
                <p:oleObj name="Equation" r:id="rId20" imgW="507780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4475" y="2782888"/>
                        <a:ext cx="1331913" cy="1033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230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803" name="Group 2"/>
          <p:cNvGrpSpPr>
            <a:grpSpLocks/>
          </p:cNvGrpSpPr>
          <p:nvPr/>
        </p:nvGrpSpPr>
        <p:grpSpPr bwMode="auto">
          <a:xfrm>
            <a:off x="5108575" y="4433888"/>
            <a:ext cx="1050925" cy="220662"/>
            <a:chOff x="138" y="2699"/>
            <a:chExt cx="808" cy="199"/>
          </a:xfrm>
        </p:grpSpPr>
        <p:sp>
          <p:nvSpPr>
            <p:cNvPr id="473091" name="Oval 3"/>
            <p:cNvSpPr>
              <a:spLocks noChangeArrowheads="1"/>
            </p:cNvSpPr>
            <p:nvPr/>
          </p:nvSpPr>
          <p:spPr bwMode="auto">
            <a:xfrm>
              <a:off x="189" y="2699"/>
              <a:ext cx="172" cy="16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3092" name="Oval 4"/>
            <p:cNvSpPr>
              <a:spLocks noChangeArrowheads="1"/>
            </p:cNvSpPr>
            <p:nvPr/>
          </p:nvSpPr>
          <p:spPr bwMode="auto">
            <a:xfrm>
              <a:off x="361" y="2700"/>
              <a:ext cx="172" cy="1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3093" name="Oval 5"/>
            <p:cNvSpPr>
              <a:spLocks noChangeArrowheads="1"/>
            </p:cNvSpPr>
            <p:nvPr/>
          </p:nvSpPr>
          <p:spPr bwMode="auto">
            <a:xfrm>
              <a:off x="533" y="2700"/>
              <a:ext cx="172" cy="16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3094" name="Oval 6"/>
            <p:cNvSpPr>
              <a:spLocks noChangeArrowheads="1"/>
            </p:cNvSpPr>
            <p:nvPr/>
          </p:nvSpPr>
          <p:spPr bwMode="auto">
            <a:xfrm>
              <a:off x="704" y="2700"/>
              <a:ext cx="172" cy="16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3095" name="Rectangle 7"/>
            <p:cNvSpPr>
              <a:spLocks noChangeArrowheads="1"/>
            </p:cNvSpPr>
            <p:nvPr/>
          </p:nvSpPr>
          <p:spPr bwMode="auto">
            <a:xfrm>
              <a:off x="138" y="2786"/>
              <a:ext cx="808" cy="1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473096" name="Rectangle 8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 sz="2800" dirty="0" err="1">
                <a:solidFill>
                  <a:srgbClr val="FF6600"/>
                </a:solidFill>
                <a:latin typeface="Consolas"/>
                <a:cs typeface="Consolas"/>
              </a:rPr>
              <a:t>Response</a:t>
            </a:r>
            <a:r>
              <a:rPr lang="fr-CH" sz="2800" dirty="0">
                <a:solidFill>
                  <a:srgbClr val="FF6600"/>
                </a:solidFill>
                <a:latin typeface="Consolas"/>
                <a:cs typeface="Consolas"/>
              </a:rPr>
              <a:t> of a </a:t>
            </a:r>
            <a:r>
              <a:rPr lang="fr-CH" sz="2800" dirty="0" err="1">
                <a:solidFill>
                  <a:srgbClr val="FF6600"/>
                </a:solidFill>
                <a:latin typeface="Consolas"/>
                <a:cs typeface="Consolas"/>
              </a:rPr>
              <a:t>linear</a:t>
            </a:r>
            <a:r>
              <a:rPr lang="fr-CH" sz="2800" dirty="0">
                <a:solidFill>
                  <a:srgbClr val="FF6600"/>
                </a:solidFill>
                <a:latin typeface="Consolas"/>
                <a:cs typeface="Consolas"/>
              </a:rPr>
              <a:t> circuit to a </a:t>
            </a:r>
            <a:r>
              <a:rPr lang="fr-CH" sz="2800" dirty="0" err="1">
                <a:solidFill>
                  <a:srgbClr val="FF6600"/>
                </a:solidFill>
                <a:latin typeface="Consolas"/>
                <a:cs typeface="Consolas"/>
              </a:rPr>
              <a:t>sinusoidal</a:t>
            </a:r>
            <a:r>
              <a:rPr lang="fr-CH" sz="2800" dirty="0">
                <a:solidFill>
                  <a:srgbClr val="FF6600"/>
                </a:solidFill>
                <a:latin typeface="Consolas"/>
                <a:cs typeface="Consolas"/>
              </a:rPr>
              <a:t> excitation</a:t>
            </a:r>
            <a:endParaRPr lang="en-US" sz="28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sp>
        <p:nvSpPr>
          <p:cNvPr id="473097" name="Rectangle 9"/>
          <p:cNvSpPr>
            <a:spLocks noChangeArrowheads="1"/>
          </p:cNvSpPr>
          <p:nvPr/>
        </p:nvSpPr>
        <p:spPr bwMode="auto">
          <a:xfrm>
            <a:off x="2895600" y="2019300"/>
            <a:ext cx="5651500" cy="35623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3098" name="Line 10"/>
          <p:cNvSpPr>
            <a:spLocks noChangeShapeType="1"/>
          </p:cNvSpPr>
          <p:nvPr/>
        </p:nvSpPr>
        <p:spPr bwMode="auto">
          <a:xfrm flipH="1">
            <a:off x="7031038" y="2743200"/>
            <a:ext cx="628650" cy="1009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sm" len="sm"/>
            <a:tailEnd type="oval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3099" name="Oval 11"/>
          <p:cNvSpPr>
            <a:spLocks noChangeArrowheads="1"/>
          </p:cNvSpPr>
          <p:nvPr/>
        </p:nvSpPr>
        <p:spPr bwMode="auto">
          <a:xfrm>
            <a:off x="7086600" y="2989263"/>
            <a:ext cx="504825" cy="5175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3100" name="Line 12"/>
          <p:cNvSpPr>
            <a:spLocks noChangeShapeType="1"/>
          </p:cNvSpPr>
          <p:nvPr/>
        </p:nvSpPr>
        <p:spPr bwMode="auto">
          <a:xfrm flipH="1">
            <a:off x="6813550" y="2674938"/>
            <a:ext cx="409575" cy="641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76809" name="Object 13"/>
          <p:cNvGraphicFramePr>
            <a:graphicFrameLocks noChangeAspect="1"/>
          </p:cNvGraphicFramePr>
          <p:nvPr/>
        </p:nvGraphicFramePr>
        <p:xfrm>
          <a:off x="6626225" y="2709863"/>
          <a:ext cx="331788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916" name="Equation" r:id="rId4" imgW="152334" imgH="190417" progId="Equation.3">
                  <p:embed/>
                </p:oleObj>
              </mc:Choice>
              <mc:Fallback>
                <p:oleObj name="Equation" r:id="rId4" imgW="152334" imgH="1904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6225" y="2709863"/>
                        <a:ext cx="331788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3102" name="Line 14"/>
          <p:cNvSpPr>
            <a:spLocks noChangeShapeType="1"/>
          </p:cNvSpPr>
          <p:nvPr/>
        </p:nvSpPr>
        <p:spPr bwMode="auto">
          <a:xfrm>
            <a:off x="4191000" y="2725738"/>
            <a:ext cx="598488" cy="1092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sm" len="sm"/>
            <a:tailEnd type="oval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3103" name="Oval 15"/>
          <p:cNvSpPr>
            <a:spLocks noChangeArrowheads="1"/>
          </p:cNvSpPr>
          <p:nvPr/>
        </p:nvSpPr>
        <p:spPr bwMode="auto">
          <a:xfrm rot="-956291">
            <a:off x="4235450" y="3030538"/>
            <a:ext cx="531813" cy="47783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3104" name="Line 16"/>
          <p:cNvSpPr>
            <a:spLocks noChangeShapeType="1"/>
          </p:cNvSpPr>
          <p:nvPr/>
        </p:nvSpPr>
        <p:spPr bwMode="auto">
          <a:xfrm flipV="1">
            <a:off x="4275138" y="3140075"/>
            <a:ext cx="449262" cy="258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3105" name="Line 17"/>
          <p:cNvSpPr>
            <a:spLocks noChangeShapeType="1"/>
          </p:cNvSpPr>
          <p:nvPr/>
        </p:nvSpPr>
        <p:spPr bwMode="auto">
          <a:xfrm flipH="1" flipV="1">
            <a:off x="4287838" y="2879725"/>
            <a:ext cx="82550" cy="17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76814" name="Object 18"/>
          <p:cNvGraphicFramePr>
            <a:graphicFrameLocks noChangeAspect="1"/>
          </p:cNvGraphicFramePr>
          <p:nvPr/>
        </p:nvGraphicFramePr>
        <p:xfrm>
          <a:off x="4495800" y="2624138"/>
          <a:ext cx="277813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917" name="Equation" r:id="rId6" imgW="126725" imgH="177415" progId="Equation.3">
                  <p:embed/>
                </p:oleObj>
              </mc:Choice>
              <mc:Fallback>
                <p:oleObj name="Equation" r:id="rId6" imgW="126725" imgH="17741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624138"/>
                        <a:ext cx="277813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3107" name="Line 19"/>
          <p:cNvSpPr>
            <a:spLocks noChangeShapeType="1"/>
          </p:cNvSpPr>
          <p:nvPr/>
        </p:nvSpPr>
        <p:spPr bwMode="auto">
          <a:xfrm flipH="1">
            <a:off x="7277100" y="4100513"/>
            <a:ext cx="0" cy="12842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sm" len="sm"/>
            <a:tailEnd type="oval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3108" name="Rectangle 20"/>
          <p:cNvSpPr>
            <a:spLocks noChangeArrowheads="1"/>
          </p:cNvSpPr>
          <p:nvPr/>
        </p:nvSpPr>
        <p:spPr bwMode="auto">
          <a:xfrm>
            <a:off x="7161213" y="4394200"/>
            <a:ext cx="217487" cy="6969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76817" name="Object 21"/>
          <p:cNvGraphicFramePr>
            <a:graphicFrameLocks noChangeAspect="1"/>
          </p:cNvGraphicFramePr>
          <p:nvPr/>
        </p:nvGraphicFramePr>
        <p:xfrm>
          <a:off x="6738938" y="4587875"/>
          <a:ext cx="3333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918" name="Equation" r:id="rId8" imgW="152202" imgH="177569" progId="Equation.3">
                  <p:embed/>
                </p:oleObj>
              </mc:Choice>
              <mc:Fallback>
                <p:oleObj name="Equation" r:id="rId8" imgW="152202" imgH="17756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8938" y="4587875"/>
                        <a:ext cx="33337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3110" name="Line 22"/>
          <p:cNvSpPr>
            <a:spLocks noChangeShapeType="1"/>
          </p:cNvSpPr>
          <p:nvPr/>
        </p:nvSpPr>
        <p:spPr bwMode="auto">
          <a:xfrm>
            <a:off x="3373438" y="4749800"/>
            <a:ext cx="8175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3111" name="Rectangle 23"/>
          <p:cNvSpPr>
            <a:spLocks noChangeArrowheads="1"/>
          </p:cNvSpPr>
          <p:nvPr/>
        </p:nvSpPr>
        <p:spPr bwMode="auto">
          <a:xfrm>
            <a:off x="3732213" y="4421188"/>
            <a:ext cx="123825" cy="6556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3112" name="Rectangle 24"/>
          <p:cNvSpPr>
            <a:spLocks noChangeArrowheads="1"/>
          </p:cNvSpPr>
          <p:nvPr/>
        </p:nvSpPr>
        <p:spPr bwMode="auto">
          <a:xfrm>
            <a:off x="3578225" y="4340225"/>
            <a:ext cx="409575" cy="136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3113" name="Rectangle 25"/>
          <p:cNvSpPr>
            <a:spLocks noChangeArrowheads="1"/>
          </p:cNvSpPr>
          <p:nvPr/>
        </p:nvSpPr>
        <p:spPr bwMode="auto">
          <a:xfrm>
            <a:off x="3608388" y="5013325"/>
            <a:ext cx="409575" cy="136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76822" name="Object 26"/>
          <p:cNvGraphicFramePr>
            <a:graphicFrameLocks noChangeAspect="1"/>
          </p:cNvGraphicFramePr>
          <p:nvPr/>
        </p:nvGraphicFramePr>
        <p:xfrm>
          <a:off x="3646488" y="5048250"/>
          <a:ext cx="38893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919" name="Equation" r:id="rId10" imgW="177492" imgH="177492" progId="Equation.3">
                  <p:embed/>
                </p:oleObj>
              </mc:Choice>
              <mc:Fallback>
                <p:oleObj name="Equation" r:id="rId10" imgW="177492" imgH="17749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6488" y="5048250"/>
                        <a:ext cx="388937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6823" name="Group 27"/>
          <p:cNvGrpSpPr>
            <a:grpSpLocks/>
          </p:cNvGrpSpPr>
          <p:nvPr/>
        </p:nvGrpSpPr>
        <p:grpSpPr bwMode="auto">
          <a:xfrm>
            <a:off x="5156200" y="4462463"/>
            <a:ext cx="969963" cy="303212"/>
            <a:chOff x="129" y="2467"/>
            <a:chExt cx="903" cy="242"/>
          </a:xfrm>
        </p:grpSpPr>
        <p:sp>
          <p:nvSpPr>
            <p:cNvPr id="473116" name="Oval 28"/>
            <p:cNvSpPr>
              <a:spLocks noChangeArrowheads="1"/>
            </p:cNvSpPr>
            <p:nvPr/>
          </p:nvSpPr>
          <p:spPr bwMode="auto">
            <a:xfrm>
              <a:off x="206" y="2467"/>
              <a:ext cx="189" cy="1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3117" name="Oval 29"/>
            <p:cNvSpPr>
              <a:spLocks noChangeArrowheads="1"/>
            </p:cNvSpPr>
            <p:nvPr/>
          </p:nvSpPr>
          <p:spPr bwMode="auto">
            <a:xfrm>
              <a:off x="397" y="2468"/>
              <a:ext cx="189" cy="16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3118" name="Oval 30"/>
            <p:cNvSpPr>
              <a:spLocks noChangeArrowheads="1"/>
            </p:cNvSpPr>
            <p:nvPr/>
          </p:nvSpPr>
          <p:spPr bwMode="auto">
            <a:xfrm>
              <a:off x="586" y="2470"/>
              <a:ext cx="189" cy="1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3119" name="Oval 31"/>
            <p:cNvSpPr>
              <a:spLocks noChangeArrowheads="1"/>
            </p:cNvSpPr>
            <p:nvPr/>
          </p:nvSpPr>
          <p:spPr bwMode="auto">
            <a:xfrm>
              <a:off x="776" y="2478"/>
              <a:ext cx="189" cy="16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73120" name="Rectangle 32"/>
            <p:cNvSpPr>
              <a:spLocks noChangeArrowheads="1"/>
            </p:cNvSpPr>
            <p:nvPr/>
          </p:nvSpPr>
          <p:spPr bwMode="auto">
            <a:xfrm>
              <a:off x="129" y="2563"/>
              <a:ext cx="903" cy="14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473121" name="Line 33"/>
          <p:cNvSpPr>
            <a:spLocks noChangeShapeType="1"/>
          </p:cNvSpPr>
          <p:nvPr/>
        </p:nvSpPr>
        <p:spPr bwMode="auto">
          <a:xfrm>
            <a:off x="5076825" y="4570413"/>
            <a:ext cx="11858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3122" name="Rectangle 34"/>
          <p:cNvSpPr>
            <a:spLocks noChangeArrowheads="1"/>
          </p:cNvSpPr>
          <p:nvPr/>
        </p:nvSpPr>
        <p:spPr bwMode="auto">
          <a:xfrm>
            <a:off x="5243513" y="4568825"/>
            <a:ext cx="819150" cy="149225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76826" name="Object 35"/>
          <p:cNvGraphicFramePr>
            <a:graphicFrameLocks noChangeAspect="1"/>
          </p:cNvGraphicFramePr>
          <p:nvPr/>
        </p:nvGraphicFramePr>
        <p:xfrm>
          <a:off x="5484813" y="3954463"/>
          <a:ext cx="4175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920" name="Equation" r:id="rId12" imgW="190335" imgH="177646" progId="Equation.3">
                  <p:embed/>
                </p:oleObj>
              </mc:Choice>
              <mc:Fallback>
                <p:oleObj name="Equation" r:id="rId12" imgW="190335" imgH="1776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4813" y="3954463"/>
                        <a:ext cx="417512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3124" name="Line 36"/>
          <p:cNvSpPr>
            <a:spLocks noChangeShapeType="1"/>
          </p:cNvSpPr>
          <p:nvPr/>
        </p:nvSpPr>
        <p:spPr bwMode="auto">
          <a:xfrm>
            <a:off x="1609725" y="2674938"/>
            <a:ext cx="12842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3125" name="Oval 37"/>
          <p:cNvSpPr>
            <a:spLocks noChangeArrowheads="1"/>
          </p:cNvSpPr>
          <p:nvPr/>
        </p:nvSpPr>
        <p:spPr bwMode="auto">
          <a:xfrm>
            <a:off x="1514475" y="2592388"/>
            <a:ext cx="192088" cy="1778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3126" name="Line 38"/>
          <p:cNvSpPr>
            <a:spLocks noChangeShapeType="1"/>
          </p:cNvSpPr>
          <p:nvPr/>
        </p:nvSpPr>
        <p:spPr bwMode="auto">
          <a:xfrm>
            <a:off x="1611313" y="4705350"/>
            <a:ext cx="12842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3127" name="Oval 39"/>
          <p:cNvSpPr>
            <a:spLocks noChangeArrowheads="1"/>
          </p:cNvSpPr>
          <p:nvPr/>
        </p:nvSpPr>
        <p:spPr bwMode="auto">
          <a:xfrm>
            <a:off x="1516063" y="4622800"/>
            <a:ext cx="192087" cy="1778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3128" name="Line 40"/>
          <p:cNvSpPr>
            <a:spLocks noChangeShapeType="1"/>
          </p:cNvSpPr>
          <p:nvPr/>
        </p:nvSpPr>
        <p:spPr bwMode="auto">
          <a:xfrm flipH="1">
            <a:off x="1570038" y="2921000"/>
            <a:ext cx="12700" cy="1555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76832" name="Object 41"/>
          <p:cNvGraphicFramePr>
            <a:graphicFrameLocks noChangeAspect="1"/>
          </p:cNvGraphicFramePr>
          <p:nvPr/>
        </p:nvGraphicFramePr>
        <p:xfrm>
          <a:off x="220663" y="3327400"/>
          <a:ext cx="2349500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921" name="Equation" r:id="rId14" imgW="761669" imgH="203112" progId="Equation.DSMT4">
                  <p:embed/>
                </p:oleObj>
              </mc:Choice>
              <mc:Fallback>
                <p:oleObj name="Equation" r:id="rId14" imgW="761669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63" y="3327400"/>
                        <a:ext cx="2349500" cy="6270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3130" name="Rectangle 42"/>
          <p:cNvSpPr>
            <a:spLocks noChangeArrowheads="1"/>
          </p:cNvSpPr>
          <p:nvPr/>
        </p:nvSpPr>
        <p:spPr bwMode="auto">
          <a:xfrm>
            <a:off x="2922847" y="2019300"/>
            <a:ext cx="5624253" cy="3511689"/>
          </a:xfrm>
          <a:prstGeom prst="rect">
            <a:avLst/>
          </a:prstGeom>
          <a:solidFill>
            <a:srgbClr val="E8F37B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indent="457200">
              <a:defRPr/>
            </a:pPr>
            <a:endParaRPr lang="fr-CH" dirty="0">
              <a:latin typeface="Times" charset="0"/>
              <a:cs typeface="Times New Roman" charset="0"/>
            </a:endParaRPr>
          </a:p>
          <a:p>
            <a:pPr indent="457200">
              <a:defRPr/>
            </a:pPr>
            <a:endParaRPr lang="fr-CH" dirty="0">
              <a:latin typeface="Times" charset="0"/>
              <a:cs typeface="Times New Roman" charset="0"/>
            </a:endParaRPr>
          </a:p>
          <a:p>
            <a:pPr indent="457200">
              <a:defRPr/>
            </a:pPr>
            <a:endParaRPr lang="fr-CH" dirty="0">
              <a:latin typeface="Times" charset="0"/>
              <a:cs typeface="Times New Roman" charset="0"/>
            </a:endParaRPr>
          </a:p>
          <a:p>
            <a:pPr indent="457200">
              <a:defRPr/>
            </a:pPr>
            <a:endParaRPr lang="fr-CH" dirty="0">
              <a:latin typeface="Times" charset="0"/>
              <a:cs typeface="Times New Roman" charset="0"/>
            </a:endParaRPr>
          </a:p>
          <a:p>
            <a:pPr indent="457200" algn="ctr">
              <a:defRPr/>
            </a:pPr>
            <a:r>
              <a:rPr lang="fr-CH" sz="3200" dirty="0">
                <a:solidFill>
                  <a:srgbClr val="1F497D"/>
                </a:solidFill>
                <a:latin typeface="+mj-lt"/>
                <a:cs typeface="Times New Roman" charset="0"/>
              </a:rPr>
              <a:t>All </a:t>
            </a:r>
            <a:r>
              <a:rPr lang="fr-CH" sz="3200" dirty="0" err="1">
                <a:solidFill>
                  <a:srgbClr val="1F497D"/>
                </a:solidFill>
                <a:latin typeface="+mj-lt"/>
                <a:cs typeface="Times New Roman" charset="0"/>
              </a:rPr>
              <a:t>currents</a:t>
            </a:r>
            <a:r>
              <a:rPr lang="fr-CH" sz="3200" dirty="0">
                <a:solidFill>
                  <a:srgbClr val="1F497D"/>
                </a:solidFill>
                <a:latin typeface="+mj-lt"/>
                <a:cs typeface="Times New Roman" charset="0"/>
              </a:rPr>
              <a:t> and all voltages of the circuit </a:t>
            </a:r>
            <a:r>
              <a:rPr lang="fr-CH" sz="3200" dirty="0" err="1">
                <a:solidFill>
                  <a:srgbClr val="1F497D"/>
                </a:solidFill>
                <a:latin typeface="+mj-lt"/>
                <a:cs typeface="Times New Roman" charset="0"/>
              </a:rPr>
              <a:t>will</a:t>
            </a:r>
            <a:r>
              <a:rPr lang="fr-CH" sz="3200" dirty="0">
                <a:solidFill>
                  <a:srgbClr val="1F497D"/>
                </a:solidFill>
                <a:latin typeface="+mj-lt"/>
                <a:cs typeface="Times New Roman" charset="0"/>
              </a:rPr>
              <a:t> </a:t>
            </a:r>
            <a:r>
              <a:rPr lang="fr-CH" sz="3200" dirty="0" err="1">
                <a:solidFill>
                  <a:srgbClr val="1F497D"/>
                </a:solidFill>
                <a:latin typeface="+mj-lt"/>
                <a:cs typeface="Times New Roman" charset="0"/>
              </a:rPr>
              <a:t>be</a:t>
            </a:r>
            <a:r>
              <a:rPr lang="fr-CH" sz="3200" dirty="0">
                <a:solidFill>
                  <a:srgbClr val="1F497D"/>
                </a:solidFill>
                <a:latin typeface="+mj-lt"/>
                <a:cs typeface="Times New Roman" charset="0"/>
              </a:rPr>
              <a:t> </a:t>
            </a:r>
            <a:r>
              <a:rPr lang="fr-CH" sz="3200" dirty="0" err="1">
                <a:solidFill>
                  <a:srgbClr val="1F497D"/>
                </a:solidFill>
                <a:latin typeface="+mj-lt"/>
                <a:cs typeface="Times New Roman" charset="0"/>
              </a:rPr>
              <a:t>sinusoidal</a:t>
            </a:r>
            <a:r>
              <a:rPr lang="fr-CH" sz="3200" dirty="0">
                <a:solidFill>
                  <a:srgbClr val="1F497D"/>
                </a:solidFill>
                <a:latin typeface="+mj-lt"/>
                <a:cs typeface="Times New Roman" charset="0"/>
              </a:rPr>
              <a:t> </a:t>
            </a:r>
            <a:r>
              <a:rPr lang="fr-CH" sz="3200" dirty="0" err="1">
                <a:solidFill>
                  <a:srgbClr val="1F497D"/>
                </a:solidFill>
                <a:latin typeface="+mj-lt"/>
                <a:cs typeface="Times New Roman" charset="0"/>
              </a:rPr>
              <a:t>with</a:t>
            </a:r>
            <a:r>
              <a:rPr lang="fr-CH" sz="3200" dirty="0">
                <a:solidFill>
                  <a:srgbClr val="1F497D"/>
                </a:solidFill>
                <a:latin typeface="+mj-lt"/>
                <a:cs typeface="Times New Roman" charset="0"/>
              </a:rPr>
              <a:t> the </a:t>
            </a:r>
            <a:r>
              <a:rPr lang="fr-CH" sz="3200" dirty="0" err="1">
                <a:solidFill>
                  <a:srgbClr val="1F497D"/>
                </a:solidFill>
                <a:latin typeface="+mj-lt"/>
                <a:cs typeface="Times New Roman" charset="0"/>
              </a:rPr>
              <a:t>same</a:t>
            </a:r>
            <a:r>
              <a:rPr lang="fr-CH" sz="3200" dirty="0">
                <a:solidFill>
                  <a:srgbClr val="1F497D"/>
                </a:solidFill>
                <a:latin typeface="+mj-lt"/>
                <a:cs typeface="Times New Roman" charset="0"/>
              </a:rPr>
              <a:t> </a:t>
            </a:r>
            <a:r>
              <a:rPr lang="fr-CH" sz="3200" dirty="0" err="1">
                <a:solidFill>
                  <a:srgbClr val="1F497D"/>
                </a:solidFill>
                <a:latin typeface="+mj-lt"/>
                <a:cs typeface="Times New Roman" charset="0"/>
              </a:rPr>
              <a:t>frequency</a:t>
            </a:r>
            <a:r>
              <a:rPr lang="fr-CH" sz="3200" dirty="0">
                <a:solidFill>
                  <a:srgbClr val="1F497D"/>
                </a:solidFill>
                <a:latin typeface="+mj-lt"/>
                <a:cs typeface="Times New Roman" charset="0"/>
              </a:rPr>
              <a:t>.</a:t>
            </a:r>
          </a:p>
          <a:p>
            <a:pPr indent="457200" algn="ctr">
              <a:defRPr/>
            </a:pPr>
            <a:endParaRPr lang="fr-CH" sz="3200" dirty="0">
              <a:latin typeface="Times" charset="0"/>
              <a:cs typeface="Times New Roman" charset="0"/>
            </a:endParaRPr>
          </a:p>
          <a:p>
            <a:pPr indent="457200">
              <a:defRPr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81062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7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313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Electrotechnique II - Régime sinusoïdal I</a:t>
            </a:r>
          </a:p>
        </p:txBody>
      </p:sp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 sz="36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Example</a:t>
            </a:r>
            <a:endParaRPr lang="en-US" sz="36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fr-CH" sz="2400" dirty="0" err="1">
                <a:solidFill>
                  <a:srgbClr val="1F497D"/>
                </a:solidFill>
              </a:rPr>
              <a:t>Evaluate</a:t>
            </a:r>
            <a:r>
              <a:rPr lang="fr-CH" sz="2400" dirty="0">
                <a:solidFill>
                  <a:srgbClr val="1F497D"/>
                </a:solidFill>
              </a:rPr>
              <a:t> </a:t>
            </a:r>
            <a:r>
              <a:rPr lang="fr-CH" sz="2400" dirty="0" err="1">
                <a:solidFill>
                  <a:srgbClr val="1F497D"/>
                </a:solidFill>
              </a:rPr>
              <a:t>rms</a:t>
            </a:r>
            <a:r>
              <a:rPr lang="fr-CH" sz="2400" dirty="0">
                <a:solidFill>
                  <a:srgbClr val="1F497D"/>
                </a:solidFill>
              </a:rPr>
              <a:t> value, </a:t>
            </a:r>
            <a:r>
              <a:rPr lang="fr-CH" sz="2400" dirty="0" err="1">
                <a:solidFill>
                  <a:srgbClr val="1F497D"/>
                </a:solidFill>
              </a:rPr>
              <a:t>frequency</a:t>
            </a:r>
            <a:r>
              <a:rPr lang="fr-CH" sz="2400" dirty="0">
                <a:solidFill>
                  <a:srgbClr val="1F497D"/>
                </a:solidFill>
              </a:rPr>
              <a:t> and </a:t>
            </a:r>
            <a:r>
              <a:rPr lang="fr-CH" sz="2400" dirty="0" err="1">
                <a:solidFill>
                  <a:srgbClr val="1F497D"/>
                </a:solidFill>
              </a:rPr>
              <a:t>period</a:t>
            </a:r>
            <a:r>
              <a:rPr lang="fr-CH" sz="2400" dirty="0">
                <a:solidFill>
                  <a:srgbClr val="1F497D"/>
                </a:solidFill>
              </a:rPr>
              <a:t> of total </a:t>
            </a:r>
            <a:r>
              <a:rPr lang="fr-CH" sz="2400" dirty="0" err="1">
                <a:solidFill>
                  <a:srgbClr val="1F497D"/>
                </a:solidFill>
              </a:rPr>
              <a:t>current</a:t>
            </a:r>
            <a:r>
              <a:rPr lang="fr-CH" sz="2400" dirty="0">
                <a:solidFill>
                  <a:srgbClr val="1F497D"/>
                </a:solidFill>
              </a:rPr>
              <a:t> i(</a:t>
            </a:r>
            <a:r>
              <a:rPr lang="fr-CH" sz="2400" dirty="0" err="1">
                <a:solidFill>
                  <a:srgbClr val="1F497D"/>
                </a:solidFill>
              </a:rPr>
              <a:t>t</a:t>
            </a:r>
            <a:r>
              <a:rPr lang="fr-CH" sz="2400" dirty="0">
                <a:solidFill>
                  <a:srgbClr val="1F497D"/>
                </a:solidFill>
              </a:rPr>
              <a:t>)</a:t>
            </a:r>
          </a:p>
          <a:p>
            <a:pPr>
              <a:defRPr/>
            </a:pPr>
            <a:r>
              <a:rPr lang="fr-CH" sz="2400" dirty="0" err="1">
                <a:solidFill>
                  <a:srgbClr val="1F497D"/>
                </a:solidFill>
              </a:rPr>
              <a:t>Analytically</a:t>
            </a:r>
            <a:r>
              <a:rPr lang="fr-CH" sz="2400" dirty="0">
                <a:solidFill>
                  <a:srgbClr val="1F497D"/>
                </a:solidFill>
              </a:rPr>
              <a:t> </a:t>
            </a:r>
            <a:r>
              <a:rPr lang="fr-CH" sz="2400" dirty="0" err="1">
                <a:solidFill>
                  <a:srgbClr val="1F497D"/>
                </a:solidFill>
              </a:rPr>
              <a:t>determine</a:t>
            </a:r>
            <a:r>
              <a:rPr lang="fr-CH" sz="2400" dirty="0">
                <a:solidFill>
                  <a:srgbClr val="1F497D"/>
                </a:solidFill>
              </a:rPr>
              <a:t> the </a:t>
            </a:r>
            <a:r>
              <a:rPr lang="fr-CH" sz="2400" dirty="0" err="1">
                <a:solidFill>
                  <a:srgbClr val="1F497D"/>
                </a:solidFill>
              </a:rPr>
              <a:t>current</a:t>
            </a:r>
            <a:r>
              <a:rPr lang="fr-CH" sz="2400" dirty="0">
                <a:solidFill>
                  <a:srgbClr val="1F497D"/>
                </a:solidFill>
              </a:rPr>
              <a:t> in </a:t>
            </a:r>
            <a:r>
              <a:rPr lang="fr-CH" sz="2400" dirty="0" err="1">
                <a:solidFill>
                  <a:srgbClr val="1F497D"/>
                </a:solidFill>
              </a:rPr>
              <a:t>each</a:t>
            </a:r>
            <a:r>
              <a:rPr lang="fr-CH" sz="2400" dirty="0">
                <a:solidFill>
                  <a:srgbClr val="1F497D"/>
                </a:solidFill>
              </a:rPr>
              <a:t> </a:t>
            </a:r>
            <a:r>
              <a:rPr lang="fr-CH" sz="2400" dirty="0" err="1">
                <a:solidFill>
                  <a:srgbClr val="1F497D"/>
                </a:solidFill>
              </a:rPr>
              <a:t>element</a:t>
            </a:r>
            <a:r>
              <a:rPr lang="fr-CH" sz="2400" dirty="0">
                <a:solidFill>
                  <a:srgbClr val="1F497D"/>
                </a:solidFill>
              </a:rPr>
              <a:t> and </a:t>
            </a:r>
            <a:r>
              <a:rPr lang="fr-CH" sz="2400" dirty="0" err="1">
                <a:solidFill>
                  <a:srgbClr val="1F497D"/>
                </a:solidFill>
              </a:rPr>
              <a:t>that</a:t>
            </a:r>
            <a:r>
              <a:rPr lang="fr-CH" sz="2400" dirty="0">
                <a:solidFill>
                  <a:srgbClr val="1F497D"/>
                </a:solidFill>
              </a:rPr>
              <a:t> </a:t>
            </a:r>
            <a:r>
              <a:rPr lang="fr-CH" sz="2400" dirty="0" err="1">
                <a:solidFill>
                  <a:srgbClr val="1F497D"/>
                </a:solidFill>
              </a:rPr>
              <a:t>provided</a:t>
            </a:r>
            <a:r>
              <a:rPr lang="fr-CH" sz="2400" dirty="0">
                <a:solidFill>
                  <a:srgbClr val="1F497D"/>
                </a:solidFill>
              </a:rPr>
              <a:t> by the source</a:t>
            </a:r>
            <a:endParaRPr lang="fr-CH" sz="2400" dirty="0">
              <a:solidFill>
                <a:srgbClr val="1F497D"/>
              </a:solidFill>
              <a:cs typeface="+mn-cs"/>
            </a:endParaRPr>
          </a:p>
          <a:p>
            <a:pPr>
              <a:defRPr/>
            </a:pPr>
            <a:r>
              <a:rPr lang="fr-CH" sz="2400" dirty="0" err="1">
                <a:solidFill>
                  <a:srgbClr val="1F497D"/>
                </a:solidFill>
              </a:rPr>
              <a:t>Draw</a:t>
            </a:r>
            <a:r>
              <a:rPr lang="fr-CH" sz="2400" dirty="0">
                <a:solidFill>
                  <a:srgbClr val="1F497D"/>
                </a:solidFill>
              </a:rPr>
              <a:t> </a:t>
            </a:r>
            <a:r>
              <a:rPr lang="fr-CH" sz="2400" dirty="0" err="1">
                <a:solidFill>
                  <a:srgbClr val="1F497D"/>
                </a:solidFill>
              </a:rPr>
              <a:t>each</a:t>
            </a:r>
            <a:r>
              <a:rPr lang="fr-CH" sz="2400" dirty="0">
                <a:solidFill>
                  <a:srgbClr val="1F497D"/>
                </a:solidFill>
              </a:rPr>
              <a:t> of </a:t>
            </a:r>
            <a:r>
              <a:rPr lang="fr-CH" sz="2400" dirty="0" err="1">
                <a:solidFill>
                  <a:srgbClr val="1F497D"/>
                </a:solidFill>
              </a:rPr>
              <a:t>these</a:t>
            </a:r>
            <a:r>
              <a:rPr lang="fr-CH" sz="2400" dirty="0">
                <a:solidFill>
                  <a:srgbClr val="1F497D"/>
                </a:solidFill>
              </a:rPr>
              <a:t> </a:t>
            </a:r>
            <a:r>
              <a:rPr lang="fr-CH" sz="2400" dirty="0" err="1">
                <a:solidFill>
                  <a:srgbClr val="1F497D"/>
                </a:solidFill>
              </a:rPr>
              <a:t>currents</a:t>
            </a:r>
            <a:endParaRPr lang="en-US" sz="2400" dirty="0">
              <a:solidFill>
                <a:srgbClr val="1F497D"/>
              </a:solidFill>
              <a:cs typeface="+mn-cs"/>
            </a:endParaRPr>
          </a:p>
        </p:txBody>
      </p:sp>
      <p:pic>
        <p:nvPicPr>
          <p:cNvPr id="47002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263" y="3800475"/>
            <a:ext cx="4105275" cy="289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470024" name="Rectangle 8"/>
          <p:cNvSpPr>
            <a:spLocks noChangeArrowheads="1"/>
          </p:cNvSpPr>
          <p:nvPr/>
        </p:nvSpPr>
        <p:spPr bwMode="auto">
          <a:xfrm>
            <a:off x="4241800" y="4230688"/>
            <a:ext cx="614363" cy="2019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0025" name="Line 9"/>
          <p:cNvSpPr>
            <a:spLocks noChangeShapeType="1"/>
          </p:cNvSpPr>
          <p:nvPr/>
        </p:nvSpPr>
        <p:spPr bwMode="auto">
          <a:xfrm>
            <a:off x="4529138" y="3984625"/>
            <a:ext cx="0" cy="2511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0026" name="Rectangle 10"/>
          <p:cNvSpPr>
            <a:spLocks noChangeArrowheads="1"/>
          </p:cNvSpPr>
          <p:nvPr/>
        </p:nvSpPr>
        <p:spPr bwMode="auto">
          <a:xfrm>
            <a:off x="2974975" y="6196013"/>
            <a:ext cx="1433513" cy="46355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0027" name="Oval 11"/>
          <p:cNvSpPr>
            <a:spLocks noChangeArrowheads="1"/>
          </p:cNvSpPr>
          <p:nvPr/>
        </p:nvSpPr>
        <p:spPr bwMode="auto">
          <a:xfrm>
            <a:off x="4121150" y="4735513"/>
            <a:ext cx="833438" cy="9017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0028" name="Line 12"/>
          <p:cNvSpPr>
            <a:spLocks noChangeShapeType="1"/>
          </p:cNvSpPr>
          <p:nvPr/>
        </p:nvSpPr>
        <p:spPr bwMode="auto">
          <a:xfrm flipH="1">
            <a:off x="3903663" y="4586288"/>
            <a:ext cx="12700" cy="12684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78859" name="Object 13"/>
          <p:cNvGraphicFramePr>
            <a:graphicFrameLocks noChangeAspect="1"/>
          </p:cNvGraphicFramePr>
          <p:nvPr/>
        </p:nvGraphicFramePr>
        <p:xfrm>
          <a:off x="688975" y="4983163"/>
          <a:ext cx="3105150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0816" name="Equation" r:id="rId5" imgW="1307532" imgH="165028" progId="Equation.3">
                  <p:embed/>
                </p:oleObj>
              </mc:Choice>
              <mc:Fallback>
                <p:oleObj name="Equation" r:id="rId5" imgW="1307532" imgH="16502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975" y="4983163"/>
                        <a:ext cx="3105150" cy="3921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60" name="Object 14"/>
          <p:cNvGraphicFramePr>
            <a:graphicFrameLocks noChangeAspect="1"/>
          </p:cNvGraphicFramePr>
          <p:nvPr/>
        </p:nvGraphicFramePr>
        <p:xfrm>
          <a:off x="1201738" y="5543550"/>
          <a:ext cx="1077912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0817" name="Equation" r:id="rId7" imgW="609600" imgH="508000" progId="Equation.DSMT4">
                  <p:embed/>
                </p:oleObj>
              </mc:Choice>
              <mc:Fallback>
                <p:oleObj name="Equation" r:id="rId7" imgW="609600" imgH="508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738" y="5543550"/>
                        <a:ext cx="1077912" cy="898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2493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Electrotechnique II - Régime sinusoïdal I</a:t>
            </a:r>
          </a:p>
        </p:txBody>
      </p:sp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 sz="36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Example</a:t>
            </a:r>
            <a:endParaRPr lang="en-US" sz="36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fr-CH" sz="2400" dirty="0" err="1">
                <a:solidFill>
                  <a:srgbClr val="1F497D"/>
                </a:solidFill>
              </a:rPr>
              <a:t>Evaluate</a:t>
            </a:r>
            <a:r>
              <a:rPr lang="fr-CH" sz="2400" dirty="0">
                <a:solidFill>
                  <a:srgbClr val="1F497D"/>
                </a:solidFill>
              </a:rPr>
              <a:t> </a:t>
            </a:r>
            <a:r>
              <a:rPr lang="fr-CH" sz="2400" dirty="0" err="1">
                <a:solidFill>
                  <a:srgbClr val="1F497D"/>
                </a:solidFill>
              </a:rPr>
              <a:t>rms</a:t>
            </a:r>
            <a:r>
              <a:rPr lang="fr-CH" sz="2400" dirty="0">
                <a:solidFill>
                  <a:srgbClr val="1F497D"/>
                </a:solidFill>
              </a:rPr>
              <a:t> value, </a:t>
            </a:r>
            <a:r>
              <a:rPr lang="fr-CH" sz="2400" dirty="0" err="1">
                <a:solidFill>
                  <a:srgbClr val="1F497D"/>
                </a:solidFill>
              </a:rPr>
              <a:t>frequency</a:t>
            </a:r>
            <a:r>
              <a:rPr lang="fr-CH" sz="2400" dirty="0">
                <a:solidFill>
                  <a:srgbClr val="1F497D"/>
                </a:solidFill>
              </a:rPr>
              <a:t> and </a:t>
            </a:r>
            <a:r>
              <a:rPr lang="fr-CH" sz="2400" dirty="0" err="1">
                <a:solidFill>
                  <a:srgbClr val="1F497D"/>
                </a:solidFill>
              </a:rPr>
              <a:t>period</a:t>
            </a:r>
            <a:r>
              <a:rPr lang="fr-CH" sz="2400" dirty="0">
                <a:solidFill>
                  <a:srgbClr val="1F497D"/>
                </a:solidFill>
              </a:rPr>
              <a:t> of total </a:t>
            </a:r>
            <a:r>
              <a:rPr lang="fr-CH" sz="2400" dirty="0" err="1">
                <a:solidFill>
                  <a:srgbClr val="1F497D"/>
                </a:solidFill>
              </a:rPr>
              <a:t>current</a:t>
            </a:r>
            <a:r>
              <a:rPr lang="fr-CH" sz="2400" dirty="0">
                <a:solidFill>
                  <a:srgbClr val="1F497D"/>
                </a:solidFill>
              </a:rPr>
              <a:t> i(</a:t>
            </a:r>
            <a:r>
              <a:rPr lang="fr-CH" sz="2400" dirty="0" err="1">
                <a:solidFill>
                  <a:srgbClr val="1F497D"/>
                </a:solidFill>
              </a:rPr>
              <a:t>t</a:t>
            </a:r>
            <a:r>
              <a:rPr lang="fr-CH" sz="2400" dirty="0">
                <a:solidFill>
                  <a:srgbClr val="1F497D"/>
                </a:solidFill>
              </a:rPr>
              <a:t>)</a:t>
            </a:r>
          </a:p>
          <a:p>
            <a:pPr>
              <a:defRPr/>
            </a:pPr>
            <a:r>
              <a:rPr lang="fr-CH" sz="2400" dirty="0" err="1">
                <a:solidFill>
                  <a:srgbClr val="1F497D"/>
                </a:solidFill>
              </a:rPr>
              <a:t>Analytically</a:t>
            </a:r>
            <a:r>
              <a:rPr lang="fr-CH" sz="2400" dirty="0">
                <a:solidFill>
                  <a:srgbClr val="1F497D"/>
                </a:solidFill>
              </a:rPr>
              <a:t> </a:t>
            </a:r>
            <a:r>
              <a:rPr lang="fr-CH" sz="2400" dirty="0" err="1">
                <a:solidFill>
                  <a:srgbClr val="1F497D"/>
                </a:solidFill>
              </a:rPr>
              <a:t>determine</a:t>
            </a:r>
            <a:r>
              <a:rPr lang="fr-CH" sz="2400" dirty="0">
                <a:solidFill>
                  <a:srgbClr val="1F497D"/>
                </a:solidFill>
              </a:rPr>
              <a:t> the </a:t>
            </a:r>
            <a:r>
              <a:rPr lang="fr-CH" sz="2400" dirty="0" err="1">
                <a:solidFill>
                  <a:srgbClr val="1F497D"/>
                </a:solidFill>
              </a:rPr>
              <a:t>current</a:t>
            </a:r>
            <a:r>
              <a:rPr lang="fr-CH" sz="2400" dirty="0">
                <a:solidFill>
                  <a:srgbClr val="1F497D"/>
                </a:solidFill>
              </a:rPr>
              <a:t> in </a:t>
            </a:r>
            <a:r>
              <a:rPr lang="fr-CH" sz="2400" dirty="0" err="1">
                <a:solidFill>
                  <a:srgbClr val="1F497D"/>
                </a:solidFill>
              </a:rPr>
              <a:t>each</a:t>
            </a:r>
            <a:r>
              <a:rPr lang="fr-CH" sz="2400" dirty="0">
                <a:solidFill>
                  <a:srgbClr val="1F497D"/>
                </a:solidFill>
              </a:rPr>
              <a:t> </a:t>
            </a:r>
            <a:r>
              <a:rPr lang="fr-CH" sz="2400" dirty="0" err="1">
                <a:solidFill>
                  <a:srgbClr val="1F497D"/>
                </a:solidFill>
              </a:rPr>
              <a:t>element</a:t>
            </a:r>
            <a:r>
              <a:rPr lang="fr-CH" sz="2400" dirty="0">
                <a:solidFill>
                  <a:srgbClr val="1F497D"/>
                </a:solidFill>
              </a:rPr>
              <a:t> and </a:t>
            </a:r>
            <a:r>
              <a:rPr lang="fr-CH" sz="2400" dirty="0" err="1">
                <a:solidFill>
                  <a:srgbClr val="1F497D"/>
                </a:solidFill>
              </a:rPr>
              <a:t>that</a:t>
            </a:r>
            <a:r>
              <a:rPr lang="fr-CH" sz="2400" dirty="0">
                <a:solidFill>
                  <a:srgbClr val="1F497D"/>
                </a:solidFill>
              </a:rPr>
              <a:t> </a:t>
            </a:r>
            <a:r>
              <a:rPr lang="fr-CH" sz="2400" dirty="0" err="1">
                <a:solidFill>
                  <a:srgbClr val="1F497D"/>
                </a:solidFill>
              </a:rPr>
              <a:t>provided</a:t>
            </a:r>
            <a:r>
              <a:rPr lang="fr-CH" sz="2400" dirty="0">
                <a:solidFill>
                  <a:srgbClr val="1F497D"/>
                </a:solidFill>
              </a:rPr>
              <a:t> by the source</a:t>
            </a:r>
          </a:p>
          <a:p>
            <a:pPr>
              <a:defRPr/>
            </a:pPr>
            <a:r>
              <a:rPr lang="fr-CH" sz="2400" dirty="0" err="1">
                <a:solidFill>
                  <a:srgbClr val="1F497D"/>
                </a:solidFill>
              </a:rPr>
              <a:t>Draw</a:t>
            </a:r>
            <a:r>
              <a:rPr lang="fr-CH" sz="2400" dirty="0">
                <a:solidFill>
                  <a:srgbClr val="1F497D"/>
                </a:solidFill>
              </a:rPr>
              <a:t> </a:t>
            </a:r>
            <a:r>
              <a:rPr lang="fr-CH" sz="2400" dirty="0" err="1">
                <a:solidFill>
                  <a:srgbClr val="1F497D"/>
                </a:solidFill>
              </a:rPr>
              <a:t>each</a:t>
            </a:r>
            <a:r>
              <a:rPr lang="fr-CH" sz="2400" dirty="0">
                <a:solidFill>
                  <a:srgbClr val="1F497D"/>
                </a:solidFill>
              </a:rPr>
              <a:t> of </a:t>
            </a:r>
            <a:r>
              <a:rPr lang="fr-CH" sz="2400" dirty="0" err="1">
                <a:solidFill>
                  <a:srgbClr val="1F497D"/>
                </a:solidFill>
              </a:rPr>
              <a:t>these</a:t>
            </a:r>
            <a:r>
              <a:rPr lang="fr-CH" sz="2400" dirty="0">
                <a:solidFill>
                  <a:srgbClr val="1F497D"/>
                </a:solidFill>
              </a:rPr>
              <a:t> </a:t>
            </a:r>
            <a:r>
              <a:rPr lang="fr-CH" sz="2400" dirty="0" err="1">
                <a:solidFill>
                  <a:srgbClr val="1F497D"/>
                </a:solidFill>
              </a:rPr>
              <a:t>currents</a:t>
            </a:r>
            <a:endParaRPr lang="en-US" sz="2400" dirty="0">
              <a:solidFill>
                <a:srgbClr val="1F497D"/>
              </a:solidFill>
            </a:endParaRPr>
          </a:p>
        </p:txBody>
      </p:sp>
      <p:pic>
        <p:nvPicPr>
          <p:cNvPr id="47411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263" y="3800475"/>
            <a:ext cx="4105275" cy="289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474117" name="Rectangle 5"/>
          <p:cNvSpPr>
            <a:spLocks noChangeArrowheads="1"/>
          </p:cNvSpPr>
          <p:nvPr/>
        </p:nvSpPr>
        <p:spPr bwMode="auto">
          <a:xfrm>
            <a:off x="4241800" y="4230688"/>
            <a:ext cx="614363" cy="2019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4118" name="Line 6"/>
          <p:cNvSpPr>
            <a:spLocks noChangeShapeType="1"/>
          </p:cNvSpPr>
          <p:nvPr/>
        </p:nvSpPr>
        <p:spPr bwMode="auto">
          <a:xfrm>
            <a:off x="4529138" y="3984625"/>
            <a:ext cx="0" cy="2511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4119" name="Rectangle 7"/>
          <p:cNvSpPr>
            <a:spLocks noChangeArrowheads="1"/>
          </p:cNvSpPr>
          <p:nvPr/>
        </p:nvSpPr>
        <p:spPr bwMode="auto">
          <a:xfrm>
            <a:off x="2974975" y="6196013"/>
            <a:ext cx="1433513" cy="46355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4120" name="Oval 8"/>
          <p:cNvSpPr>
            <a:spLocks noChangeArrowheads="1"/>
          </p:cNvSpPr>
          <p:nvPr/>
        </p:nvSpPr>
        <p:spPr bwMode="auto">
          <a:xfrm>
            <a:off x="4121150" y="4735513"/>
            <a:ext cx="833438" cy="9017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4121" name="Line 9"/>
          <p:cNvSpPr>
            <a:spLocks noChangeShapeType="1"/>
          </p:cNvSpPr>
          <p:nvPr/>
        </p:nvSpPr>
        <p:spPr bwMode="auto">
          <a:xfrm flipH="1">
            <a:off x="3903663" y="4586288"/>
            <a:ext cx="12700" cy="12684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80907" name="Object 10"/>
          <p:cNvGraphicFramePr>
            <a:graphicFrameLocks noChangeAspect="1"/>
          </p:cNvGraphicFramePr>
          <p:nvPr/>
        </p:nvGraphicFramePr>
        <p:xfrm>
          <a:off x="688975" y="4983163"/>
          <a:ext cx="3105150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864" name="Equation" r:id="rId5" imgW="1307532" imgH="165028" progId="Equation.3">
                  <p:embed/>
                </p:oleObj>
              </mc:Choice>
              <mc:Fallback>
                <p:oleObj name="Equation" r:id="rId5" imgW="1307532" imgH="16502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975" y="4983163"/>
                        <a:ext cx="3105150" cy="3921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8" name="Object 11"/>
          <p:cNvGraphicFramePr>
            <a:graphicFrameLocks noChangeAspect="1"/>
          </p:cNvGraphicFramePr>
          <p:nvPr/>
        </p:nvGraphicFramePr>
        <p:xfrm>
          <a:off x="1201738" y="5543550"/>
          <a:ext cx="1077912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865" name="Equation" r:id="rId7" imgW="609600" imgH="508000" progId="Equation.DSMT4">
                  <p:embed/>
                </p:oleObj>
              </mc:Choice>
              <mc:Fallback>
                <p:oleObj name="Equation" r:id="rId7" imgW="609600" imgH="508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738" y="5543550"/>
                        <a:ext cx="1077912" cy="898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4124" name="Rectangle 12"/>
          <p:cNvSpPr>
            <a:spLocks noChangeArrowheads="1"/>
          </p:cNvSpPr>
          <p:nvPr/>
        </p:nvSpPr>
        <p:spPr bwMode="auto">
          <a:xfrm>
            <a:off x="1690688" y="2727911"/>
            <a:ext cx="5676900" cy="175432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indent="457200">
              <a:defRPr/>
            </a:pPr>
            <a:endParaRPr lang="fr-CH" sz="3600" dirty="0">
              <a:solidFill>
                <a:srgbClr val="1F497D"/>
              </a:solidFill>
              <a:latin typeface="+mj-lt"/>
              <a:cs typeface="Times New Roman" charset="0"/>
            </a:endParaRPr>
          </a:p>
          <a:p>
            <a:pPr indent="457200" algn="ctr">
              <a:defRPr/>
            </a:pPr>
            <a:r>
              <a:rPr lang="fr-CH" sz="3600" dirty="0" err="1">
                <a:solidFill>
                  <a:srgbClr val="1F497D"/>
                </a:solidFill>
                <a:latin typeface="+mj-lt"/>
                <a:cs typeface="Times New Roman" charset="0"/>
              </a:rPr>
              <a:t>Calculation</a:t>
            </a:r>
            <a:r>
              <a:rPr lang="fr-CH" sz="3600" dirty="0">
                <a:solidFill>
                  <a:srgbClr val="1F497D"/>
                </a:solidFill>
                <a:latin typeface="+mj-lt"/>
                <a:cs typeface="Times New Roman" charset="0"/>
              </a:rPr>
              <a:t> on the </a:t>
            </a:r>
            <a:r>
              <a:rPr lang="fr-CH" sz="3600" dirty="0" err="1">
                <a:solidFill>
                  <a:srgbClr val="1F497D"/>
                </a:solidFill>
                <a:latin typeface="+mj-lt"/>
                <a:cs typeface="Times New Roman" charset="0"/>
              </a:rPr>
              <a:t>board</a:t>
            </a:r>
            <a:r>
              <a:rPr lang="fr-CH" sz="3600" dirty="0">
                <a:solidFill>
                  <a:srgbClr val="1F497D"/>
                </a:solidFill>
                <a:latin typeface="+mj-lt"/>
                <a:cs typeface="Times New Roman" charset="0"/>
              </a:rPr>
              <a:t>!</a:t>
            </a:r>
          </a:p>
          <a:p>
            <a:pPr indent="457200">
              <a:defRPr/>
            </a:pPr>
            <a:endParaRPr lang="en-US" sz="3600" dirty="0">
              <a:solidFill>
                <a:srgbClr val="1F497D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31611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 sz="36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Example</a:t>
            </a:r>
            <a:endParaRPr lang="en-US" sz="36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graphicFrame>
        <p:nvGraphicFramePr>
          <p:cNvPr id="82948" name="Object 14"/>
          <p:cNvGraphicFramePr>
            <a:graphicFrameLocks noChangeAspect="1"/>
          </p:cNvGraphicFramePr>
          <p:nvPr/>
        </p:nvGraphicFramePr>
        <p:xfrm>
          <a:off x="4694238" y="1868488"/>
          <a:ext cx="4076700" cy="402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912" name="KGPlot" r:id="rId4" imgW="4082902" imgH="4022145" progId="KGraph_Plot">
                  <p:embed/>
                </p:oleObj>
              </mc:Choice>
              <mc:Fallback>
                <p:oleObj name="KGPlot" r:id="rId4" imgW="4082902" imgH="4022145" progId="KGraph_Plot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4238" y="1868488"/>
                        <a:ext cx="4076700" cy="402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49" name="Object 15"/>
          <p:cNvGraphicFramePr>
            <a:graphicFrameLocks noChangeAspect="1"/>
          </p:cNvGraphicFramePr>
          <p:nvPr/>
        </p:nvGraphicFramePr>
        <p:xfrm>
          <a:off x="242888" y="1876425"/>
          <a:ext cx="4114800" cy="402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913" name="KGPlot" r:id="rId6" imgW="4122395" imgH="4022145" progId="KGraph_Plot">
                  <p:embed/>
                </p:oleObj>
              </mc:Choice>
              <mc:Fallback>
                <p:oleObj name="KGPlot" r:id="rId6" imgW="4122395" imgH="4022145" progId="KGraph_Plot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8" y="1876425"/>
                        <a:ext cx="4114800" cy="402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054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 sz="36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Example</a:t>
            </a:r>
            <a:endParaRPr lang="en-US" sz="36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sp>
        <p:nvSpPr>
          <p:cNvPr id="47206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74663" y="1635125"/>
            <a:ext cx="7727950" cy="4114800"/>
          </a:xfrm>
        </p:spPr>
        <p:txBody>
          <a:bodyPr/>
          <a:lstStyle/>
          <a:p>
            <a:pPr>
              <a:defRPr/>
            </a:pPr>
            <a:r>
              <a:rPr lang="fr-CH" dirty="0">
                <a:solidFill>
                  <a:srgbClr val="1F497D"/>
                </a:solidFill>
              </a:rPr>
              <a:t>This </a:t>
            </a:r>
            <a:r>
              <a:rPr lang="fr-CH" dirty="0" err="1">
                <a:solidFill>
                  <a:srgbClr val="1F497D"/>
                </a:solidFill>
              </a:rPr>
              <a:t>example</a:t>
            </a:r>
            <a:r>
              <a:rPr lang="fr-CH" dirty="0">
                <a:solidFill>
                  <a:srgbClr val="1F497D"/>
                </a:solidFill>
              </a:rPr>
              <a:t> shows us </a:t>
            </a:r>
            <a:r>
              <a:rPr lang="fr-CH" dirty="0" err="1">
                <a:solidFill>
                  <a:srgbClr val="1F497D"/>
                </a:solidFill>
              </a:rPr>
              <a:t>that</a:t>
            </a:r>
            <a:r>
              <a:rPr lang="fr-CH" dirty="0">
                <a:solidFill>
                  <a:srgbClr val="1F497D"/>
                </a:solidFill>
              </a:rPr>
              <a:t> the solution for a simple circuit </a:t>
            </a:r>
            <a:r>
              <a:rPr lang="fr-CH" dirty="0" err="1">
                <a:solidFill>
                  <a:srgbClr val="1F497D"/>
                </a:solidFill>
              </a:rPr>
              <a:t>is</a:t>
            </a:r>
            <a:r>
              <a:rPr lang="fr-CH" dirty="0">
                <a:solidFill>
                  <a:srgbClr val="1F497D"/>
                </a:solidFill>
              </a:rPr>
              <a:t> </a:t>
            </a:r>
            <a:r>
              <a:rPr lang="fr-CH" dirty="0" err="1">
                <a:solidFill>
                  <a:srgbClr val="1F497D"/>
                </a:solidFill>
              </a:rPr>
              <a:t>already</a:t>
            </a:r>
            <a:r>
              <a:rPr lang="fr-CH" dirty="0">
                <a:solidFill>
                  <a:srgbClr val="1F497D"/>
                </a:solidFill>
              </a:rPr>
              <a:t> </a:t>
            </a:r>
            <a:r>
              <a:rPr lang="fr-CH" dirty="0" err="1">
                <a:solidFill>
                  <a:srgbClr val="1F497D"/>
                </a:solidFill>
              </a:rPr>
              <a:t>laborious</a:t>
            </a:r>
            <a:r>
              <a:rPr lang="fr-CH" dirty="0">
                <a:solidFill>
                  <a:srgbClr val="1F497D"/>
                </a:solidFill>
              </a:rPr>
              <a:t> and </a:t>
            </a:r>
            <a:r>
              <a:rPr lang="fr-CH" dirty="0" err="1">
                <a:solidFill>
                  <a:srgbClr val="1F497D"/>
                </a:solidFill>
              </a:rPr>
              <a:t>would</a:t>
            </a:r>
            <a:r>
              <a:rPr lang="fr-CH" dirty="0">
                <a:solidFill>
                  <a:srgbClr val="1F497D"/>
                </a:solidFill>
              </a:rPr>
              <a:t> </a:t>
            </a:r>
            <a:r>
              <a:rPr lang="fr-CH" dirty="0" err="1">
                <a:solidFill>
                  <a:srgbClr val="1F497D"/>
                </a:solidFill>
              </a:rPr>
              <a:t>quickly</a:t>
            </a:r>
            <a:r>
              <a:rPr lang="fr-CH" dirty="0">
                <a:solidFill>
                  <a:srgbClr val="1F497D"/>
                </a:solidFill>
              </a:rPr>
              <a:t> </a:t>
            </a:r>
            <a:r>
              <a:rPr lang="fr-CH" dirty="0" err="1">
                <a:solidFill>
                  <a:srgbClr val="1F497D"/>
                </a:solidFill>
              </a:rPr>
              <a:t>become</a:t>
            </a:r>
            <a:r>
              <a:rPr lang="fr-CH" dirty="0">
                <a:solidFill>
                  <a:srgbClr val="1F497D"/>
                </a:solidFill>
              </a:rPr>
              <a:t> </a:t>
            </a:r>
            <a:r>
              <a:rPr lang="fr-CH" dirty="0" err="1">
                <a:solidFill>
                  <a:srgbClr val="1F497D"/>
                </a:solidFill>
              </a:rPr>
              <a:t>unusable</a:t>
            </a:r>
            <a:r>
              <a:rPr lang="fr-CH" dirty="0">
                <a:solidFill>
                  <a:srgbClr val="1F497D"/>
                </a:solidFill>
              </a:rPr>
              <a:t> for </a:t>
            </a:r>
            <a:r>
              <a:rPr lang="fr-CH" dirty="0" err="1">
                <a:solidFill>
                  <a:srgbClr val="1F497D"/>
                </a:solidFill>
              </a:rPr>
              <a:t>complex</a:t>
            </a:r>
            <a:r>
              <a:rPr lang="fr-CH" dirty="0">
                <a:solidFill>
                  <a:srgbClr val="1F497D"/>
                </a:solidFill>
              </a:rPr>
              <a:t> </a:t>
            </a:r>
            <a:r>
              <a:rPr lang="fr-CH" dirty="0" err="1">
                <a:solidFill>
                  <a:srgbClr val="1F497D"/>
                </a:solidFill>
              </a:rPr>
              <a:t>problems</a:t>
            </a:r>
            <a:r>
              <a:rPr lang="fr-CH" dirty="0">
                <a:solidFill>
                  <a:srgbClr val="1F497D"/>
                </a:solidFill>
              </a:rPr>
              <a:t>.</a:t>
            </a:r>
            <a:endParaRPr lang="en-US" dirty="0">
              <a:solidFill>
                <a:srgbClr val="1F497D"/>
              </a:solidFill>
              <a:cs typeface="+mn-cs"/>
            </a:endParaRPr>
          </a:p>
        </p:txBody>
      </p:sp>
      <p:sp>
        <p:nvSpPr>
          <p:cNvPr id="472070" name="AutoShape 6"/>
          <p:cNvSpPr>
            <a:spLocks noChangeArrowheads="1"/>
          </p:cNvSpPr>
          <p:nvPr/>
        </p:nvSpPr>
        <p:spPr bwMode="auto">
          <a:xfrm>
            <a:off x="1036638" y="4449763"/>
            <a:ext cx="2089150" cy="777875"/>
          </a:xfrm>
          <a:prstGeom prst="rightArrow">
            <a:avLst>
              <a:gd name="adj1" fmla="val 50000"/>
              <a:gd name="adj2" fmla="val 67143"/>
            </a:avLst>
          </a:prstGeom>
          <a:solidFill>
            <a:srgbClr val="000094"/>
          </a:solidFill>
          <a:ln w="12700">
            <a:solidFill>
              <a:srgbClr val="000086"/>
            </a:solidFill>
            <a:miter lim="800000"/>
            <a:headEnd type="none" w="sm" len="sm"/>
            <a:tailEnd type="none" w="sm" len="sm"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72071" name="Text Box 7"/>
          <p:cNvSpPr txBox="1">
            <a:spLocks noChangeArrowheads="1"/>
          </p:cNvSpPr>
          <p:nvPr/>
        </p:nvSpPr>
        <p:spPr bwMode="auto">
          <a:xfrm>
            <a:off x="3879850" y="4459288"/>
            <a:ext cx="197284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fr-CH" sz="4000" dirty="0" err="1">
                <a:solidFill>
                  <a:srgbClr val="000094"/>
                </a:solidFill>
                <a:cs typeface="+mn-cs"/>
              </a:rPr>
              <a:t>Phasors</a:t>
            </a:r>
            <a:r>
              <a:rPr lang="fr-CH" sz="4000" dirty="0">
                <a:solidFill>
                  <a:srgbClr val="000094"/>
                </a:solidFill>
                <a:cs typeface="+mn-cs"/>
              </a:rPr>
              <a:t>!</a:t>
            </a:r>
            <a:endParaRPr lang="en-US" sz="4000" dirty="0">
              <a:solidFill>
                <a:srgbClr val="000094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5294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7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7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2070" grpId="0" animBg="1"/>
      <p:bldP spid="4720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Some</a:t>
            </a: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</a:t>
            </a: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definitions</a:t>
            </a:r>
            <a:endParaRPr lang="en-US" sz="32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CH" sz="2800" dirty="0">
                <a:solidFill>
                  <a:srgbClr val="1F497D"/>
                </a:solidFill>
              </a:rPr>
              <a:t>Peak value or amplitude A :</a:t>
            </a:r>
            <a:endParaRPr lang="fr-CH" sz="2800" dirty="0">
              <a:solidFill>
                <a:srgbClr val="1F497D"/>
              </a:solidFill>
              <a:cs typeface="+mn-cs"/>
            </a:endParaRPr>
          </a:p>
          <a:p>
            <a:pPr>
              <a:buNone/>
              <a:defRPr/>
            </a:pPr>
            <a:r>
              <a:rPr lang="fr-CH" sz="2800" dirty="0">
                <a:solidFill>
                  <a:srgbClr val="1F497D"/>
                </a:solidFill>
                <a:cs typeface="+mn-cs"/>
              </a:rPr>
              <a:t>	</a:t>
            </a:r>
            <a:r>
              <a:rPr lang="fr-CH" sz="2800" dirty="0">
                <a:solidFill>
                  <a:srgbClr val="1F497D"/>
                </a:solidFill>
              </a:rPr>
              <a:t> maximum value of a </a:t>
            </a:r>
            <a:r>
              <a:rPr lang="fr-CH" sz="2800" dirty="0" err="1">
                <a:solidFill>
                  <a:srgbClr val="1F497D"/>
                </a:solidFill>
              </a:rPr>
              <a:t>periodic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function</a:t>
            </a:r>
            <a:endParaRPr lang="en-US" sz="2800" dirty="0">
              <a:solidFill>
                <a:srgbClr val="1F497D"/>
              </a:solidFill>
              <a:cs typeface="+mn-cs"/>
            </a:endParaRPr>
          </a:p>
        </p:txBody>
      </p:sp>
      <p:sp>
        <p:nvSpPr>
          <p:cNvPr id="445444" name="Line 4"/>
          <p:cNvSpPr>
            <a:spLocks noChangeShapeType="1"/>
          </p:cNvSpPr>
          <p:nvPr/>
        </p:nvSpPr>
        <p:spPr bwMode="auto">
          <a:xfrm flipV="1">
            <a:off x="1541463" y="3392488"/>
            <a:ext cx="0" cy="2019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5445" name="Line 5"/>
          <p:cNvSpPr>
            <a:spLocks noChangeShapeType="1"/>
          </p:cNvSpPr>
          <p:nvPr/>
        </p:nvSpPr>
        <p:spPr bwMode="auto">
          <a:xfrm rot="5400000" flipV="1">
            <a:off x="4391819" y="2083594"/>
            <a:ext cx="0" cy="6249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5446" name="Freeform 6"/>
          <p:cNvSpPr>
            <a:spLocks/>
          </p:cNvSpPr>
          <p:nvPr/>
        </p:nvSpPr>
        <p:spPr bwMode="auto">
          <a:xfrm>
            <a:off x="1241425" y="4019550"/>
            <a:ext cx="2511425" cy="1392238"/>
          </a:xfrm>
          <a:custGeom>
            <a:avLst/>
            <a:gdLst>
              <a:gd name="T0" fmla="*/ 0 w 1582"/>
              <a:gd name="T1" fmla="*/ 877 h 877"/>
              <a:gd name="T2" fmla="*/ 1290 w 1582"/>
              <a:gd name="T3" fmla="*/ 0 h 877"/>
              <a:gd name="T4" fmla="*/ 1582 w 1582"/>
              <a:gd name="T5" fmla="*/ 869 h 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82" h="877">
                <a:moveTo>
                  <a:pt x="0" y="877"/>
                </a:moveTo>
                <a:lnTo>
                  <a:pt x="1290" y="0"/>
                </a:lnTo>
                <a:lnTo>
                  <a:pt x="1582" y="869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5447" name="Freeform 7"/>
          <p:cNvSpPr>
            <a:spLocks/>
          </p:cNvSpPr>
          <p:nvPr/>
        </p:nvSpPr>
        <p:spPr bwMode="auto">
          <a:xfrm>
            <a:off x="3762375" y="3995738"/>
            <a:ext cx="2511425" cy="1392237"/>
          </a:xfrm>
          <a:custGeom>
            <a:avLst/>
            <a:gdLst>
              <a:gd name="T0" fmla="*/ 0 w 1582"/>
              <a:gd name="T1" fmla="*/ 877 h 877"/>
              <a:gd name="T2" fmla="*/ 1290 w 1582"/>
              <a:gd name="T3" fmla="*/ 0 h 877"/>
              <a:gd name="T4" fmla="*/ 1582 w 1582"/>
              <a:gd name="T5" fmla="*/ 869 h 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82" h="877">
                <a:moveTo>
                  <a:pt x="0" y="877"/>
                </a:moveTo>
                <a:lnTo>
                  <a:pt x="1290" y="0"/>
                </a:lnTo>
                <a:lnTo>
                  <a:pt x="1582" y="869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5448" name="Text Box 8"/>
          <p:cNvSpPr txBox="1">
            <a:spLocks noChangeArrowheads="1"/>
          </p:cNvSpPr>
          <p:nvPr/>
        </p:nvSpPr>
        <p:spPr bwMode="auto">
          <a:xfrm>
            <a:off x="1614488" y="3284538"/>
            <a:ext cx="623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fr-CH">
                <a:cs typeface="+mn-cs"/>
              </a:rPr>
              <a:t>x(t)</a:t>
            </a:r>
            <a:endParaRPr lang="en-US">
              <a:cs typeface="+mn-cs"/>
            </a:endParaRPr>
          </a:p>
        </p:txBody>
      </p:sp>
      <p:sp>
        <p:nvSpPr>
          <p:cNvPr id="445449" name="Text Box 9"/>
          <p:cNvSpPr txBox="1">
            <a:spLocks noChangeArrowheads="1"/>
          </p:cNvSpPr>
          <p:nvPr/>
        </p:nvSpPr>
        <p:spPr bwMode="auto">
          <a:xfrm>
            <a:off x="7616825" y="4975225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fr-CH">
                <a:cs typeface="+mn-cs"/>
              </a:rPr>
              <a:t>t</a:t>
            </a:r>
            <a:endParaRPr lang="en-US">
              <a:cs typeface="+mn-cs"/>
            </a:endParaRPr>
          </a:p>
        </p:txBody>
      </p:sp>
      <p:sp>
        <p:nvSpPr>
          <p:cNvPr id="445450" name="Line 10"/>
          <p:cNvSpPr>
            <a:spLocks noChangeShapeType="1"/>
          </p:cNvSpPr>
          <p:nvPr/>
        </p:nvSpPr>
        <p:spPr bwMode="auto">
          <a:xfrm>
            <a:off x="1541463" y="5964238"/>
            <a:ext cx="2498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5451" name="Line 11"/>
          <p:cNvSpPr>
            <a:spLocks noChangeShapeType="1"/>
          </p:cNvSpPr>
          <p:nvPr/>
        </p:nvSpPr>
        <p:spPr bwMode="auto">
          <a:xfrm>
            <a:off x="1528763" y="5213350"/>
            <a:ext cx="0" cy="10096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5452" name="Text Box 12"/>
          <p:cNvSpPr txBox="1">
            <a:spLocks noChangeArrowheads="1"/>
          </p:cNvSpPr>
          <p:nvPr/>
        </p:nvSpPr>
        <p:spPr bwMode="auto">
          <a:xfrm>
            <a:off x="2400300" y="5748338"/>
            <a:ext cx="369888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fr-CH">
                <a:cs typeface="+mn-cs"/>
              </a:rPr>
              <a:t>T</a:t>
            </a:r>
            <a:endParaRPr lang="en-US">
              <a:cs typeface="+mn-cs"/>
            </a:endParaRPr>
          </a:p>
        </p:txBody>
      </p:sp>
      <p:sp>
        <p:nvSpPr>
          <p:cNvPr id="445453" name="Line 13"/>
          <p:cNvSpPr>
            <a:spLocks noChangeShapeType="1"/>
          </p:cNvSpPr>
          <p:nvPr/>
        </p:nvSpPr>
        <p:spPr bwMode="auto">
          <a:xfrm>
            <a:off x="4052888" y="5214938"/>
            <a:ext cx="0" cy="10096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5454" name="Line 14"/>
          <p:cNvSpPr>
            <a:spLocks noChangeShapeType="1"/>
          </p:cNvSpPr>
          <p:nvPr/>
        </p:nvSpPr>
        <p:spPr bwMode="auto">
          <a:xfrm>
            <a:off x="1446213" y="4024313"/>
            <a:ext cx="4613275" cy="0"/>
          </a:xfrm>
          <a:prstGeom prst="line">
            <a:avLst/>
          </a:prstGeom>
          <a:noFill/>
          <a:ln w="12700">
            <a:solidFill>
              <a:schemeClr val="folHlink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5455" name="Text Box 15"/>
          <p:cNvSpPr txBox="1">
            <a:spLocks noChangeArrowheads="1"/>
          </p:cNvSpPr>
          <p:nvPr/>
        </p:nvSpPr>
        <p:spPr bwMode="auto">
          <a:xfrm>
            <a:off x="1065213" y="3798888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fr-CH">
                <a:solidFill>
                  <a:schemeClr val="folHlink"/>
                </a:solidFill>
                <a:cs typeface="+mn-cs"/>
              </a:rPr>
              <a:t>A</a:t>
            </a:r>
            <a:endParaRPr lang="en-US">
              <a:solidFill>
                <a:schemeClr val="folHlink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2093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CH" sz="3200" dirty="0" err="1">
                <a:solidFill>
                  <a:srgbClr val="FF6600"/>
                </a:solidFill>
                <a:latin typeface="Consolas"/>
                <a:cs typeface="Consolas"/>
              </a:rPr>
              <a:t>Some</a:t>
            </a:r>
            <a:r>
              <a:rPr lang="fr-CH" sz="3200" dirty="0">
                <a:solidFill>
                  <a:srgbClr val="FF6600"/>
                </a:solidFill>
                <a:latin typeface="Consolas"/>
                <a:cs typeface="Consolas"/>
              </a:rPr>
              <a:t> </a:t>
            </a:r>
            <a:r>
              <a:rPr lang="fr-CH" sz="3200" dirty="0" err="1">
                <a:solidFill>
                  <a:srgbClr val="FF6600"/>
                </a:solidFill>
                <a:latin typeface="Consolas"/>
                <a:cs typeface="Consolas"/>
              </a:rPr>
              <a:t>definitions</a:t>
            </a:r>
            <a:endParaRPr lang="en-US" sz="32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CH" sz="2800" dirty="0">
                <a:solidFill>
                  <a:srgbClr val="1F497D"/>
                </a:solidFill>
              </a:rPr>
              <a:t>Peak-to-</a:t>
            </a:r>
            <a:r>
              <a:rPr lang="fr-CH" sz="2800" dirty="0" err="1">
                <a:solidFill>
                  <a:srgbClr val="1F497D"/>
                </a:solidFill>
              </a:rPr>
              <a:t>peak</a:t>
            </a:r>
            <a:r>
              <a:rPr lang="fr-CH" sz="2800" dirty="0">
                <a:solidFill>
                  <a:srgbClr val="1F497D"/>
                </a:solidFill>
              </a:rPr>
              <a:t> value :</a:t>
            </a:r>
            <a:endParaRPr lang="fr-CH" sz="2800" dirty="0">
              <a:solidFill>
                <a:srgbClr val="1F497D"/>
              </a:solidFill>
              <a:cs typeface="+mn-cs"/>
            </a:endParaRPr>
          </a:p>
          <a:p>
            <a:pPr>
              <a:buNone/>
              <a:defRPr/>
            </a:pPr>
            <a:r>
              <a:rPr lang="fr-CH" sz="2800" dirty="0">
                <a:solidFill>
                  <a:srgbClr val="1F497D"/>
                </a:solidFill>
                <a:cs typeface="+mn-cs"/>
              </a:rPr>
              <a:t>	</a:t>
            </a:r>
            <a:r>
              <a:rPr lang="fr-CH" sz="2800" dirty="0">
                <a:solidFill>
                  <a:srgbClr val="1F497D"/>
                </a:solidFill>
              </a:rPr>
              <a:t>maximum amplitude </a:t>
            </a:r>
            <a:r>
              <a:rPr lang="fr-CH" sz="2800" dirty="0" err="1">
                <a:solidFill>
                  <a:srgbClr val="1F497D"/>
                </a:solidFill>
              </a:rPr>
              <a:t>difference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reached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during</a:t>
            </a:r>
            <a:r>
              <a:rPr lang="fr-CH" sz="2800" dirty="0">
                <a:solidFill>
                  <a:srgbClr val="1F497D"/>
                </a:solidFill>
              </a:rPr>
              <a:t> a </a:t>
            </a:r>
            <a:r>
              <a:rPr lang="fr-CH" sz="2800" dirty="0" err="1">
                <a:solidFill>
                  <a:srgbClr val="1F497D"/>
                </a:solidFill>
              </a:rPr>
              <a:t>period</a:t>
            </a:r>
            <a:endParaRPr lang="en-US" sz="2800" dirty="0">
              <a:solidFill>
                <a:srgbClr val="1F497D"/>
              </a:solidFill>
              <a:cs typeface="+mn-cs"/>
            </a:endParaRPr>
          </a:p>
        </p:txBody>
      </p:sp>
      <p:sp>
        <p:nvSpPr>
          <p:cNvPr id="446468" name="Line 4"/>
          <p:cNvSpPr>
            <a:spLocks noChangeShapeType="1"/>
          </p:cNvSpPr>
          <p:nvPr/>
        </p:nvSpPr>
        <p:spPr bwMode="auto">
          <a:xfrm flipV="1">
            <a:off x="1541463" y="3392488"/>
            <a:ext cx="0" cy="2019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469" name="Line 5"/>
          <p:cNvSpPr>
            <a:spLocks noChangeShapeType="1"/>
          </p:cNvSpPr>
          <p:nvPr/>
        </p:nvSpPr>
        <p:spPr bwMode="auto">
          <a:xfrm rot="5400000" flipV="1">
            <a:off x="4391819" y="2083594"/>
            <a:ext cx="0" cy="6249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470" name="Freeform 6"/>
          <p:cNvSpPr>
            <a:spLocks/>
          </p:cNvSpPr>
          <p:nvPr/>
        </p:nvSpPr>
        <p:spPr bwMode="auto">
          <a:xfrm>
            <a:off x="1241425" y="4019550"/>
            <a:ext cx="2511425" cy="1392238"/>
          </a:xfrm>
          <a:custGeom>
            <a:avLst/>
            <a:gdLst>
              <a:gd name="T0" fmla="*/ 0 w 1582"/>
              <a:gd name="T1" fmla="*/ 877 h 877"/>
              <a:gd name="T2" fmla="*/ 1290 w 1582"/>
              <a:gd name="T3" fmla="*/ 0 h 877"/>
              <a:gd name="T4" fmla="*/ 1582 w 1582"/>
              <a:gd name="T5" fmla="*/ 869 h 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82" h="877">
                <a:moveTo>
                  <a:pt x="0" y="877"/>
                </a:moveTo>
                <a:lnTo>
                  <a:pt x="1290" y="0"/>
                </a:lnTo>
                <a:lnTo>
                  <a:pt x="1582" y="869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471" name="Freeform 7"/>
          <p:cNvSpPr>
            <a:spLocks/>
          </p:cNvSpPr>
          <p:nvPr/>
        </p:nvSpPr>
        <p:spPr bwMode="auto">
          <a:xfrm>
            <a:off x="3762375" y="3995738"/>
            <a:ext cx="2511425" cy="1392237"/>
          </a:xfrm>
          <a:custGeom>
            <a:avLst/>
            <a:gdLst>
              <a:gd name="T0" fmla="*/ 0 w 1582"/>
              <a:gd name="T1" fmla="*/ 877 h 877"/>
              <a:gd name="T2" fmla="*/ 1290 w 1582"/>
              <a:gd name="T3" fmla="*/ 0 h 877"/>
              <a:gd name="T4" fmla="*/ 1582 w 1582"/>
              <a:gd name="T5" fmla="*/ 869 h 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82" h="877">
                <a:moveTo>
                  <a:pt x="0" y="877"/>
                </a:moveTo>
                <a:lnTo>
                  <a:pt x="1290" y="0"/>
                </a:lnTo>
                <a:lnTo>
                  <a:pt x="1582" y="869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472" name="Text Box 8"/>
          <p:cNvSpPr txBox="1">
            <a:spLocks noChangeArrowheads="1"/>
          </p:cNvSpPr>
          <p:nvPr/>
        </p:nvSpPr>
        <p:spPr bwMode="auto">
          <a:xfrm>
            <a:off x="1614488" y="3284538"/>
            <a:ext cx="623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fr-CH">
                <a:cs typeface="+mn-cs"/>
              </a:rPr>
              <a:t>x(t)</a:t>
            </a:r>
            <a:endParaRPr lang="en-US">
              <a:cs typeface="+mn-cs"/>
            </a:endParaRPr>
          </a:p>
        </p:txBody>
      </p:sp>
      <p:sp>
        <p:nvSpPr>
          <p:cNvPr id="446473" name="Text Box 9"/>
          <p:cNvSpPr txBox="1">
            <a:spLocks noChangeArrowheads="1"/>
          </p:cNvSpPr>
          <p:nvPr/>
        </p:nvSpPr>
        <p:spPr bwMode="auto">
          <a:xfrm>
            <a:off x="7616825" y="4975225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fr-CH">
                <a:cs typeface="+mn-cs"/>
              </a:rPr>
              <a:t>t</a:t>
            </a:r>
            <a:endParaRPr lang="en-US">
              <a:cs typeface="+mn-cs"/>
            </a:endParaRPr>
          </a:p>
        </p:txBody>
      </p:sp>
      <p:sp>
        <p:nvSpPr>
          <p:cNvPr id="446474" name="Line 10"/>
          <p:cNvSpPr>
            <a:spLocks noChangeShapeType="1"/>
          </p:cNvSpPr>
          <p:nvPr/>
        </p:nvSpPr>
        <p:spPr bwMode="auto">
          <a:xfrm>
            <a:off x="1541463" y="5964238"/>
            <a:ext cx="2498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475" name="Line 11"/>
          <p:cNvSpPr>
            <a:spLocks noChangeShapeType="1"/>
          </p:cNvSpPr>
          <p:nvPr/>
        </p:nvSpPr>
        <p:spPr bwMode="auto">
          <a:xfrm>
            <a:off x="1528763" y="5213350"/>
            <a:ext cx="0" cy="10096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476" name="Text Box 12"/>
          <p:cNvSpPr txBox="1">
            <a:spLocks noChangeArrowheads="1"/>
          </p:cNvSpPr>
          <p:nvPr/>
        </p:nvSpPr>
        <p:spPr bwMode="auto">
          <a:xfrm>
            <a:off x="2400300" y="5748338"/>
            <a:ext cx="369888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fr-CH">
                <a:cs typeface="+mn-cs"/>
              </a:rPr>
              <a:t>T</a:t>
            </a:r>
            <a:endParaRPr lang="en-US">
              <a:cs typeface="+mn-cs"/>
            </a:endParaRPr>
          </a:p>
        </p:txBody>
      </p:sp>
      <p:sp>
        <p:nvSpPr>
          <p:cNvPr id="446477" name="Line 13"/>
          <p:cNvSpPr>
            <a:spLocks noChangeShapeType="1"/>
          </p:cNvSpPr>
          <p:nvPr/>
        </p:nvSpPr>
        <p:spPr bwMode="auto">
          <a:xfrm>
            <a:off x="4052888" y="5214938"/>
            <a:ext cx="0" cy="10096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478" name="Line 14"/>
          <p:cNvSpPr>
            <a:spLocks noChangeShapeType="1"/>
          </p:cNvSpPr>
          <p:nvPr/>
        </p:nvSpPr>
        <p:spPr bwMode="auto">
          <a:xfrm>
            <a:off x="1446213" y="4024313"/>
            <a:ext cx="4613275" cy="0"/>
          </a:xfrm>
          <a:prstGeom prst="line">
            <a:avLst/>
          </a:prstGeom>
          <a:noFill/>
          <a:ln w="12700">
            <a:solidFill>
              <a:schemeClr val="folHlink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479" name="Text Box 15"/>
          <p:cNvSpPr txBox="1">
            <a:spLocks noChangeArrowheads="1"/>
          </p:cNvSpPr>
          <p:nvPr/>
        </p:nvSpPr>
        <p:spPr bwMode="auto">
          <a:xfrm>
            <a:off x="530225" y="4425950"/>
            <a:ext cx="146277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fr-CH" dirty="0">
                <a:solidFill>
                  <a:schemeClr val="folHlink"/>
                </a:solidFill>
              </a:rPr>
              <a:t>Peak-to-</a:t>
            </a:r>
            <a:r>
              <a:rPr lang="fr-CH" dirty="0" err="1">
                <a:solidFill>
                  <a:schemeClr val="folHlink"/>
                </a:solidFill>
              </a:rPr>
              <a:t>peak</a:t>
            </a:r>
            <a:r>
              <a:rPr lang="fr-CH" dirty="0">
                <a:solidFill>
                  <a:schemeClr val="folHlink"/>
                </a:solidFill>
              </a:rPr>
              <a:t> </a:t>
            </a:r>
            <a:endParaRPr lang="en-US" dirty="0">
              <a:solidFill>
                <a:schemeClr val="folHlink"/>
              </a:solidFill>
              <a:cs typeface="+mn-cs"/>
            </a:endParaRPr>
          </a:p>
        </p:txBody>
      </p:sp>
      <p:sp>
        <p:nvSpPr>
          <p:cNvPr id="446480" name="Line 16"/>
          <p:cNvSpPr>
            <a:spLocks noChangeShapeType="1"/>
          </p:cNvSpPr>
          <p:nvPr/>
        </p:nvSpPr>
        <p:spPr bwMode="auto">
          <a:xfrm>
            <a:off x="1390650" y="5368925"/>
            <a:ext cx="4613275" cy="0"/>
          </a:xfrm>
          <a:prstGeom prst="line">
            <a:avLst/>
          </a:prstGeom>
          <a:noFill/>
          <a:ln w="12700">
            <a:solidFill>
              <a:schemeClr val="folHlink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6481" name="Line 17"/>
          <p:cNvSpPr>
            <a:spLocks noChangeShapeType="1"/>
          </p:cNvSpPr>
          <p:nvPr/>
        </p:nvSpPr>
        <p:spPr bwMode="auto">
          <a:xfrm rot="-5400000">
            <a:off x="1797843" y="4679157"/>
            <a:ext cx="1325563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824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Some</a:t>
            </a: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</a:t>
            </a: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definitions</a:t>
            </a:r>
            <a:endParaRPr lang="en-US" sz="32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fr-CH" sz="2800" dirty="0" err="1">
                <a:solidFill>
                  <a:srgbClr val="1F497D"/>
                </a:solidFill>
              </a:rPr>
              <a:t>Mean</a:t>
            </a:r>
            <a:r>
              <a:rPr lang="fr-CH" sz="2800" dirty="0">
                <a:solidFill>
                  <a:srgbClr val="1F497D"/>
                </a:solidFill>
              </a:rPr>
              <a:t> value:</a:t>
            </a:r>
            <a:r>
              <a:rPr lang="fr-CH" dirty="0">
                <a:cs typeface="+mn-cs"/>
              </a:rPr>
              <a:t>	</a:t>
            </a:r>
            <a:endParaRPr lang="en-US" dirty="0">
              <a:cs typeface="+mn-cs"/>
            </a:endParaRPr>
          </a:p>
        </p:txBody>
      </p:sp>
      <p:graphicFrame>
        <p:nvGraphicFramePr>
          <p:cNvPr id="23557" name="Object 18"/>
          <p:cNvGraphicFramePr>
            <a:graphicFrameLocks noChangeAspect="1"/>
          </p:cNvGraphicFramePr>
          <p:nvPr/>
        </p:nvGraphicFramePr>
        <p:xfrm>
          <a:off x="4505325" y="1511300"/>
          <a:ext cx="2425700" cy="117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483" name="Equation" r:id="rId4" imgW="787400" imgH="381000" progId="Equation.DSMT4">
                  <p:embed/>
                </p:oleObj>
              </mc:Choice>
              <mc:Fallback>
                <p:oleObj name="Equation" r:id="rId4" imgW="787400" imgH="38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5325" y="1511300"/>
                        <a:ext cx="2425700" cy="1174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7507" name="Line 19"/>
          <p:cNvSpPr>
            <a:spLocks noChangeShapeType="1"/>
          </p:cNvSpPr>
          <p:nvPr/>
        </p:nvSpPr>
        <p:spPr bwMode="auto">
          <a:xfrm flipV="1">
            <a:off x="1541463" y="3392488"/>
            <a:ext cx="0" cy="2019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7508" name="Line 20"/>
          <p:cNvSpPr>
            <a:spLocks noChangeShapeType="1"/>
          </p:cNvSpPr>
          <p:nvPr/>
        </p:nvSpPr>
        <p:spPr bwMode="auto">
          <a:xfrm rot="5400000" flipV="1">
            <a:off x="4391819" y="2083594"/>
            <a:ext cx="0" cy="6249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7509" name="Freeform 21"/>
          <p:cNvSpPr>
            <a:spLocks/>
          </p:cNvSpPr>
          <p:nvPr/>
        </p:nvSpPr>
        <p:spPr bwMode="auto">
          <a:xfrm>
            <a:off x="1241425" y="4019550"/>
            <a:ext cx="2511425" cy="1392238"/>
          </a:xfrm>
          <a:custGeom>
            <a:avLst/>
            <a:gdLst>
              <a:gd name="T0" fmla="*/ 0 w 1582"/>
              <a:gd name="T1" fmla="*/ 877 h 877"/>
              <a:gd name="T2" fmla="*/ 1290 w 1582"/>
              <a:gd name="T3" fmla="*/ 0 h 877"/>
              <a:gd name="T4" fmla="*/ 1582 w 1582"/>
              <a:gd name="T5" fmla="*/ 869 h 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82" h="877">
                <a:moveTo>
                  <a:pt x="0" y="877"/>
                </a:moveTo>
                <a:lnTo>
                  <a:pt x="1290" y="0"/>
                </a:lnTo>
                <a:lnTo>
                  <a:pt x="1582" y="869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7510" name="Freeform 22"/>
          <p:cNvSpPr>
            <a:spLocks/>
          </p:cNvSpPr>
          <p:nvPr/>
        </p:nvSpPr>
        <p:spPr bwMode="auto">
          <a:xfrm>
            <a:off x="3762375" y="3995738"/>
            <a:ext cx="2511425" cy="1392237"/>
          </a:xfrm>
          <a:custGeom>
            <a:avLst/>
            <a:gdLst>
              <a:gd name="T0" fmla="*/ 0 w 1582"/>
              <a:gd name="T1" fmla="*/ 877 h 877"/>
              <a:gd name="T2" fmla="*/ 1290 w 1582"/>
              <a:gd name="T3" fmla="*/ 0 h 877"/>
              <a:gd name="T4" fmla="*/ 1582 w 1582"/>
              <a:gd name="T5" fmla="*/ 869 h 8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82" h="877">
                <a:moveTo>
                  <a:pt x="0" y="877"/>
                </a:moveTo>
                <a:lnTo>
                  <a:pt x="1290" y="0"/>
                </a:lnTo>
                <a:lnTo>
                  <a:pt x="1582" y="869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7511" name="Text Box 23"/>
          <p:cNvSpPr txBox="1">
            <a:spLocks noChangeArrowheads="1"/>
          </p:cNvSpPr>
          <p:nvPr/>
        </p:nvSpPr>
        <p:spPr bwMode="auto">
          <a:xfrm>
            <a:off x="1614488" y="3284538"/>
            <a:ext cx="6238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fr-CH">
                <a:cs typeface="+mn-cs"/>
              </a:rPr>
              <a:t>x(t)</a:t>
            </a:r>
            <a:endParaRPr lang="en-US">
              <a:cs typeface="+mn-cs"/>
            </a:endParaRPr>
          </a:p>
        </p:txBody>
      </p:sp>
      <p:sp>
        <p:nvSpPr>
          <p:cNvPr id="447512" name="Text Box 24"/>
          <p:cNvSpPr txBox="1">
            <a:spLocks noChangeArrowheads="1"/>
          </p:cNvSpPr>
          <p:nvPr/>
        </p:nvSpPr>
        <p:spPr bwMode="auto">
          <a:xfrm>
            <a:off x="7616825" y="4975225"/>
            <a:ext cx="268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fr-CH">
                <a:cs typeface="+mn-cs"/>
              </a:rPr>
              <a:t>t</a:t>
            </a:r>
            <a:endParaRPr lang="en-US">
              <a:cs typeface="+mn-cs"/>
            </a:endParaRPr>
          </a:p>
        </p:txBody>
      </p:sp>
      <p:sp>
        <p:nvSpPr>
          <p:cNvPr id="447513" name="Line 25"/>
          <p:cNvSpPr>
            <a:spLocks noChangeShapeType="1"/>
          </p:cNvSpPr>
          <p:nvPr/>
        </p:nvSpPr>
        <p:spPr bwMode="auto">
          <a:xfrm>
            <a:off x="1541463" y="5964238"/>
            <a:ext cx="2498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7514" name="Line 26"/>
          <p:cNvSpPr>
            <a:spLocks noChangeShapeType="1"/>
          </p:cNvSpPr>
          <p:nvPr/>
        </p:nvSpPr>
        <p:spPr bwMode="auto">
          <a:xfrm>
            <a:off x="1528763" y="5213350"/>
            <a:ext cx="0" cy="10096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7515" name="Text Box 27"/>
          <p:cNvSpPr txBox="1">
            <a:spLocks noChangeArrowheads="1"/>
          </p:cNvSpPr>
          <p:nvPr/>
        </p:nvSpPr>
        <p:spPr bwMode="auto">
          <a:xfrm>
            <a:off x="2400300" y="5748338"/>
            <a:ext cx="369888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fr-CH">
                <a:cs typeface="+mn-cs"/>
              </a:rPr>
              <a:t>T</a:t>
            </a:r>
            <a:endParaRPr lang="en-US">
              <a:cs typeface="+mn-cs"/>
            </a:endParaRPr>
          </a:p>
        </p:txBody>
      </p:sp>
      <p:sp>
        <p:nvSpPr>
          <p:cNvPr id="447516" name="Line 28"/>
          <p:cNvSpPr>
            <a:spLocks noChangeShapeType="1"/>
          </p:cNvSpPr>
          <p:nvPr/>
        </p:nvSpPr>
        <p:spPr bwMode="auto">
          <a:xfrm>
            <a:off x="4052888" y="5214938"/>
            <a:ext cx="0" cy="10096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7517" name="Line 29"/>
          <p:cNvSpPr>
            <a:spLocks noChangeShapeType="1"/>
          </p:cNvSpPr>
          <p:nvPr/>
        </p:nvSpPr>
        <p:spPr bwMode="auto">
          <a:xfrm>
            <a:off x="1501775" y="4652963"/>
            <a:ext cx="4613275" cy="0"/>
          </a:xfrm>
          <a:prstGeom prst="line">
            <a:avLst/>
          </a:prstGeom>
          <a:noFill/>
          <a:ln w="12700">
            <a:solidFill>
              <a:schemeClr val="folHlink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447518" name="Text Box 30"/>
          <p:cNvSpPr txBox="1">
            <a:spLocks noChangeArrowheads="1"/>
          </p:cNvSpPr>
          <p:nvPr/>
        </p:nvSpPr>
        <p:spPr bwMode="auto">
          <a:xfrm>
            <a:off x="1092200" y="43846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fr-CH">
                <a:solidFill>
                  <a:schemeClr val="folHlink"/>
                </a:solidFill>
                <a:cs typeface="+mn-cs"/>
              </a:rPr>
              <a:t>X</a:t>
            </a:r>
            <a:endParaRPr lang="en-US">
              <a:solidFill>
                <a:schemeClr val="folHlink"/>
              </a:solidFill>
              <a:cs typeface="+mn-cs"/>
            </a:endParaRPr>
          </a:p>
        </p:txBody>
      </p:sp>
      <p:sp>
        <p:nvSpPr>
          <p:cNvPr id="447519" name="Line 31"/>
          <p:cNvSpPr>
            <a:spLocks noChangeShapeType="1"/>
          </p:cNvSpPr>
          <p:nvPr/>
        </p:nvSpPr>
        <p:spPr bwMode="auto">
          <a:xfrm>
            <a:off x="1160426" y="4421188"/>
            <a:ext cx="1905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988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Some</a:t>
            </a: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</a:t>
            </a: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definitions</a:t>
            </a:r>
            <a:endParaRPr lang="en-US" sz="32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CH" sz="2800" dirty="0" err="1">
                <a:solidFill>
                  <a:srgbClr val="1F497D"/>
                </a:solidFill>
              </a:rPr>
              <a:t>Root</a:t>
            </a:r>
            <a:r>
              <a:rPr lang="fr-CH" sz="2800" dirty="0">
                <a:solidFill>
                  <a:srgbClr val="1F497D"/>
                </a:solidFill>
              </a:rPr>
              <a:t> </a:t>
            </a:r>
            <a:r>
              <a:rPr lang="fr-CH" sz="2800" dirty="0" err="1">
                <a:solidFill>
                  <a:srgbClr val="1F497D"/>
                </a:solidFill>
              </a:rPr>
              <a:t>Mean</a:t>
            </a:r>
            <a:r>
              <a:rPr lang="fr-CH" sz="2800" dirty="0">
                <a:solidFill>
                  <a:srgbClr val="1F497D"/>
                </a:solidFill>
              </a:rPr>
              <a:t> Square (RMS):</a:t>
            </a:r>
            <a:endParaRPr lang="fr-CH" sz="2800" dirty="0">
              <a:solidFill>
                <a:srgbClr val="1F497D"/>
              </a:solidFill>
              <a:cs typeface="+mn-cs"/>
            </a:endParaRPr>
          </a:p>
          <a:p>
            <a:pPr eaLnBrk="1" hangingPunct="1">
              <a:buFont typeface="Monotype Sorts" charset="0"/>
              <a:buNone/>
              <a:defRPr/>
            </a:pPr>
            <a:r>
              <a:rPr lang="fr-CH" sz="2800" dirty="0">
                <a:solidFill>
                  <a:srgbClr val="1F497D"/>
                </a:solidFill>
                <a:cs typeface="+mn-cs"/>
              </a:rPr>
              <a:t>	</a:t>
            </a:r>
            <a:endParaRPr lang="en-US" sz="2800" dirty="0">
              <a:solidFill>
                <a:srgbClr val="1F497D"/>
              </a:solidFill>
              <a:cs typeface="+mn-cs"/>
            </a:endParaRPr>
          </a:p>
        </p:txBody>
      </p:sp>
      <p:graphicFrame>
        <p:nvGraphicFramePr>
          <p:cNvPr id="2560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644847"/>
              </p:ext>
            </p:extLst>
          </p:nvPr>
        </p:nvGraphicFramePr>
        <p:xfrm>
          <a:off x="4876800" y="1369219"/>
          <a:ext cx="3090863" cy="1331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531" name="Equation" r:id="rId4" imgW="1002865" imgH="431613" progId="Equation.DSMT4">
                  <p:embed/>
                </p:oleObj>
              </mc:Choice>
              <mc:Fallback>
                <p:oleObj name="Equation" r:id="rId4" imgW="1002865" imgH="4316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369219"/>
                        <a:ext cx="3090863" cy="1331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8530" name="Rectangle 18"/>
          <p:cNvSpPr>
            <a:spLocks noChangeArrowheads="1"/>
          </p:cNvSpPr>
          <p:nvPr/>
        </p:nvSpPr>
        <p:spPr bwMode="auto">
          <a:xfrm>
            <a:off x="1114425" y="3313113"/>
            <a:ext cx="772795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  <a:defRPr/>
            </a:pPr>
            <a:endParaRPr lang="fr-CH" sz="3200" dirty="0">
              <a:solidFill>
                <a:srgbClr val="1F497D"/>
              </a:solidFill>
              <a:cs typeface="+mn-cs"/>
            </a:endParaRP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Monotype Sorts" charset="0"/>
              <a:buNone/>
              <a:defRPr/>
            </a:pPr>
            <a:r>
              <a:rPr lang="fr-CH" sz="3200" dirty="0">
                <a:solidFill>
                  <a:srgbClr val="1F497D"/>
                </a:solidFill>
              </a:rPr>
              <a:t>The </a:t>
            </a:r>
            <a:r>
              <a:rPr lang="fr-CH" sz="3200" dirty="0" err="1">
                <a:solidFill>
                  <a:srgbClr val="1F497D"/>
                </a:solidFill>
              </a:rPr>
              <a:t>rms</a:t>
            </a:r>
            <a:r>
              <a:rPr lang="fr-CH" sz="3200" dirty="0">
                <a:solidFill>
                  <a:srgbClr val="1F497D"/>
                </a:solidFill>
              </a:rPr>
              <a:t> value </a:t>
            </a:r>
            <a:r>
              <a:rPr lang="fr-CH" sz="3200" dirty="0" err="1">
                <a:solidFill>
                  <a:srgbClr val="1F497D"/>
                </a:solidFill>
              </a:rPr>
              <a:t>is</a:t>
            </a:r>
            <a:r>
              <a:rPr lang="fr-CH" sz="3200" dirty="0">
                <a:solidFill>
                  <a:srgbClr val="1F497D"/>
                </a:solidFill>
              </a:rPr>
              <a:t> </a:t>
            </a:r>
            <a:r>
              <a:rPr lang="fr-CH" sz="3200" dirty="0" err="1">
                <a:solidFill>
                  <a:srgbClr val="1F497D"/>
                </a:solidFill>
              </a:rPr>
              <a:t>always</a:t>
            </a:r>
            <a:r>
              <a:rPr lang="fr-CH" sz="3200" dirty="0">
                <a:solidFill>
                  <a:srgbClr val="1F497D"/>
                </a:solidFill>
              </a:rPr>
              <a:t> positive!</a:t>
            </a:r>
            <a:r>
              <a:rPr lang="fr-CH" sz="3200" dirty="0">
                <a:cs typeface="+mn-cs"/>
              </a:rPr>
              <a:t>	</a:t>
            </a:r>
            <a:endParaRPr lang="en-US" sz="3200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5794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48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Sinusoidal</a:t>
            </a: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</a:t>
            </a: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function</a:t>
            </a:r>
            <a:endParaRPr lang="en-US" sz="32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1412875" y="1719263"/>
          <a:ext cx="3130550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579" name="Equation" r:id="rId4" imgW="1015559" imgH="317362" progId="Equation.DSMT4">
                  <p:embed/>
                </p:oleObj>
              </mc:Choice>
              <mc:Fallback>
                <p:oleObj name="Equation" r:id="rId4" imgW="1015559" imgH="31736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75" y="1719263"/>
                        <a:ext cx="3130550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4954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513" y="2746375"/>
            <a:ext cx="6550025" cy="330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7744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Sinusoidal</a:t>
            </a: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 </a:t>
            </a: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function</a:t>
            </a:r>
            <a:r>
              <a:rPr lang="fr-CH" sz="3200" dirty="0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: </a:t>
            </a:r>
            <a:r>
              <a:rPr lang="fr-CH" sz="3200" dirty="0" err="1">
                <a:solidFill>
                  <a:srgbClr val="FF6600"/>
                </a:solidFill>
                <a:latin typeface="Consolas"/>
                <a:ea typeface="+mn-ea"/>
                <a:cs typeface="Consolas"/>
              </a:rPr>
              <a:t>frequency</a:t>
            </a:r>
            <a:endParaRPr lang="en-US" sz="3200" dirty="0">
              <a:solidFill>
                <a:srgbClr val="FF6600"/>
              </a:solidFill>
              <a:latin typeface="Consolas"/>
              <a:ea typeface="+mn-ea"/>
              <a:cs typeface="Consolas"/>
            </a:endParaRPr>
          </a:p>
        </p:txBody>
      </p:sp>
      <p:graphicFrame>
        <p:nvGraphicFramePr>
          <p:cNvPr id="450563" name="Object 3"/>
          <p:cNvGraphicFramePr>
            <a:graphicFrameLocks noChangeAspect="1"/>
          </p:cNvGraphicFramePr>
          <p:nvPr/>
        </p:nvGraphicFramePr>
        <p:xfrm>
          <a:off x="1512888" y="2919413"/>
          <a:ext cx="5557837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664" name="Equation" r:id="rId4" imgW="1802618" imgH="317362" progId="Equation.3">
                  <p:embed/>
                </p:oleObj>
              </mc:Choice>
              <mc:Fallback>
                <p:oleObj name="Equation" r:id="rId4" imgW="1802618" imgH="31736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888" y="2919413"/>
                        <a:ext cx="5557837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56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CH" sz="2800" dirty="0" err="1">
                <a:solidFill>
                  <a:srgbClr val="1F497D"/>
                </a:solidFill>
              </a:rPr>
              <a:t>Frequency</a:t>
            </a:r>
            <a:r>
              <a:rPr lang="fr-CH" sz="2800" dirty="0">
                <a:solidFill>
                  <a:srgbClr val="1F497D"/>
                </a:solidFill>
              </a:rPr>
              <a:t>: </a:t>
            </a:r>
            <a:r>
              <a:rPr lang="fr-CH" sz="2800" dirty="0" err="1">
                <a:solidFill>
                  <a:srgbClr val="1F497D"/>
                </a:solidFill>
              </a:rPr>
              <a:t>Number</a:t>
            </a:r>
            <a:r>
              <a:rPr lang="fr-CH" sz="2800" dirty="0">
                <a:solidFill>
                  <a:srgbClr val="1F497D"/>
                </a:solidFill>
              </a:rPr>
              <a:t> of cycles per unit of time</a:t>
            </a:r>
            <a:endParaRPr lang="en-US" sz="2800" dirty="0">
              <a:solidFill>
                <a:srgbClr val="1F497D"/>
              </a:solidFill>
              <a:cs typeface="+mn-cs"/>
            </a:endParaRPr>
          </a:p>
        </p:txBody>
      </p:sp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2741613" y="2279650"/>
          <a:ext cx="1292225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665" name="Equation" r:id="rId6" imgW="418918" imgH="165028" progId="Equation.DSMT4">
                  <p:embed/>
                </p:oleObj>
              </mc:Choice>
              <mc:Fallback>
                <p:oleObj name="Equation" r:id="rId6" imgW="418918" imgH="165028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1613" y="2279650"/>
                        <a:ext cx="1292225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0333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50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10846</TotalTime>
  <Words>857</Words>
  <Application>Microsoft Macintosh PowerPoint</Application>
  <PresentationFormat>On-screen Show (4:3)</PresentationFormat>
  <Paragraphs>174</Paragraphs>
  <Slides>36</Slides>
  <Notes>36</Notes>
  <HiddenSlides>3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36</vt:i4>
      </vt:variant>
    </vt:vector>
  </HeadingPairs>
  <TitlesOfParts>
    <vt:vector size="47" baseType="lpstr">
      <vt:lpstr>Arial</vt:lpstr>
      <vt:lpstr>Calibri</vt:lpstr>
      <vt:lpstr>Consolas</vt:lpstr>
      <vt:lpstr>Monotype Sorts</vt:lpstr>
      <vt:lpstr>Symbol</vt:lpstr>
      <vt:lpstr>Times</vt:lpstr>
      <vt:lpstr>Times New Roman</vt:lpstr>
      <vt:lpstr>Wingdings</vt:lpstr>
      <vt:lpstr>Office Theme</vt:lpstr>
      <vt:lpstr>Equation</vt:lpstr>
      <vt:lpstr>KGPlot</vt:lpstr>
      <vt:lpstr>PowerPoint Presentation</vt:lpstr>
      <vt:lpstr>AC Circuits 1</vt:lpstr>
      <vt:lpstr>Periodic functions</vt:lpstr>
      <vt:lpstr>Some definitions</vt:lpstr>
      <vt:lpstr>Some definitions</vt:lpstr>
      <vt:lpstr>Some definitions</vt:lpstr>
      <vt:lpstr>Some definitions</vt:lpstr>
      <vt:lpstr>Sinusoidal function</vt:lpstr>
      <vt:lpstr>Sinusoidal function: frequency</vt:lpstr>
      <vt:lpstr>Sinusoidal function: frequency</vt:lpstr>
      <vt:lpstr>Sinusoidal function: angular frequency or pulsation</vt:lpstr>
      <vt:lpstr>Sinusoidal function: mean and rms values</vt:lpstr>
      <vt:lpstr>Rms value of a sinusoidal quantity:</vt:lpstr>
      <vt:lpstr>Question </vt:lpstr>
      <vt:lpstr>Phase difference between two sinusoidal quantities</vt:lpstr>
      <vt:lpstr>Heating of a resistor</vt:lpstr>
      <vt:lpstr>Heating of a resistor</vt:lpstr>
      <vt:lpstr>Heating of a resistor</vt:lpstr>
      <vt:lpstr>Heating of a resistor</vt:lpstr>
      <vt:lpstr>Importance of AC circuits</vt:lpstr>
      <vt:lpstr>Importance of AC circuits</vt:lpstr>
      <vt:lpstr>Importance of AC circuits</vt:lpstr>
      <vt:lpstr>Importance of AC circuits</vt:lpstr>
      <vt:lpstr>Representation of a periodic signal by sinusoidal functions: Example 1</vt:lpstr>
      <vt:lpstr>Representation of a periodic signal by sinusoidal functions: Example 1</vt:lpstr>
      <vt:lpstr>Representation of a periodic signal by sinusoidal functions: Example 2</vt:lpstr>
      <vt:lpstr>PowerPoint Presentation</vt:lpstr>
      <vt:lpstr>Importance of AC circuits</vt:lpstr>
      <vt:lpstr>Question </vt:lpstr>
      <vt:lpstr>Response of a linear circuit to a sinusoidal excitation</vt:lpstr>
      <vt:lpstr>Response of a linear circuit to a sinusoidal excitation</vt:lpstr>
      <vt:lpstr>Response of a linear circuit to a sinusoidal excitation</vt:lpstr>
      <vt:lpstr>Example</vt:lpstr>
      <vt:lpstr>Example</vt:lpstr>
      <vt:lpstr>Example</vt:lpstr>
      <vt:lpstr>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Farhad Rachidi</dc:creator>
  <cp:lastModifiedBy>farhad.rachidi@epfl.ch</cp:lastModifiedBy>
  <cp:revision>810</cp:revision>
  <cp:lastPrinted>2016-10-13T14:16:50Z</cp:lastPrinted>
  <dcterms:created xsi:type="dcterms:W3CDTF">2009-04-22T09:32:54Z</dcterms:created>
  <dcterms:modified xsi:type="dcterms:W3CDTF">2020-11-17T09:24:50Z</dcterms:modified>
</cp:coreProperties>
</file>