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758" r:id="rId3"/>
    <p:sldId id="752" r:id="rId4"/>
    <p:sldId id="755" r:id="rId5"/>
    <p:sldId id="726" r:id="rId6"/>
    <p:sldId id="667" r:id="rId7"/>
    <p:sldId id="676" r:id="rId8"/>
    <p:sldId id="727" r:id="rId9"/>
    <p:sldId id="688" r:id="rId10"/>
    <p:sldId id="692" r:id="rId11"/>
    <p:sldId id="689" r:id="rId12"/>
    <p:sldId id="695" r:id="rId13"/>
    <p:sldId id="696" r:id="rId14"/>
    <p:sldId id="699" r:id="rId15"/>
    <p:sldId id="702" r:id="rId16"/>
    <p:sldId id="703" r:id="rId17"/>
    <p:sldId id="707" r:id="rId18"/>
    <p:sldId id="71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99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3" autoAdjust="0"/>
    <p:restoredTop sz="81088" autoAdjust="0"/>
  </p:normalViewPr>
  <p:slideViewPr>
    <p:cSldViewPr>
      <p:cViewPr varScale="1">
        <p:scale>
          <a:sx n="109" d="100"/>
          <a:sy n="109" d="100"/>
        </p:scale>
        <p:origin x="20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482C0-8164-1645-8096-5E3023845D6F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019E-9808-0740-B5DF-CA8850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95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0CC5-F015-41A4-81F4-EE9BE5C1D8F7}" type="datetimeFigureOut">
              <a:rPr lang="fr-FR" smtClean="0"/>
              <a:pPr/>
              <a:t>14/11/2023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0FC94-215E-4E97-95D8-9E4EB0DC4B9D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7045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11EF78E-F8B5-4998-BF45-E54434B597C8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85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4C3F21-A47F-4B4A-97A2-CA6D770D6E79}" type="slidenum">
              <a:rPr lang="it-IT" sz="900"/>
              <a:pPr/>
              <a:t>10</a:t>
            </a:fld>
            <a:endParaRPr lang="it-IT" sz="9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30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DCD834-6F7E-6F4E-B7BB-2B27EF47760F}" type="slidenum">
              <a:rPr lang="it-IT" sz="900"/>
              <a:pPr/>
              <a:t>11</a:t>
            </a:fld>
            <a:endParaRPr lang="it-IT" sz="9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6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C07FFE-70A9-804C-9EBE-3D2F830F5AD3}" type="slidenum">
              <a:rPr lang="it-IT" sz="900"/>
              <a:pPr/>
              <a:t>12</a:t>
            </a:fld>
            <a:endParaRPr lang="it-IT" sz="9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45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6E0D2-C310-B046-AA9F-38C5CA084545}" type="slidenum">
              <a:rPr lang="it-IT" sz="900"/>
              <a:pPr/>
              <a:t>13</a:t>
            </a:fld>
            <a:endParaRPr lang="it-IT" sz="9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75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C5E355-FF87-AB45-B463-8D4F57DAE656}" type="slidenum">
              <a:rPr lang="it-IT" sz="900"/>
              <a:pPr/>
              <a:t>14</a:t>
            </a:fld>
            <a:endParaRPr lang="it-IT" sz="9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26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1D423F-DB21-3C45-966F-73D10D122A57}" type="slidenum">
              <a:rPr lang="it-IT" sz="900"/>
              <a:pPr/>
              <a:t>15</a:t>
            </a:fld>
            <a:endParaRPr lang="it-IT" sz="9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8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B5C45E-AFC3-FA4C-835E-95B42CB69F5E}" type="slidenum">
              <a:rPr lang="it-IT" sz="900"/>
              <a:pPr/>
              <a:t>16</a:t>
            </a:fld>
            <a:endParaRPr lang="it-IT" sz="9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12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BE310A-214C-EF48-9F72-922473C05D49}" type="slidenum">
              <a:rPr lang="it-IT" sz="900"/>
              <a:pPr/>
              <a:t>17</a:t>
            </a:fld>
            <a:endParaRPr lang="it-IT" sz="9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8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8FF569-A3A7-CA42-BC7A-1F7A563B26D3}" type="slidenum">
              <a:rPr lang="it-IT" sz="900"/>
              <a:pPr/>
              <a:t>18</a:t>
            </a:fld>
            <a:endParaRPr lang="it-IT" sz="9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9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DA2E3A-02E5-0D4F-AC2D-5F61ABD62C58}" type="slidenum">
              <a:rPr lang="it-IT" sz="900"/>
              <a:pPr/>
              <a:t>2</a:t>
            </a:fld>
            <a:endParaRPr lang="it-IT" sz="9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7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C0C758-C218-BE4A-977C-1EAEBBC37947}" type="slidenum">
              <a:rPr lang="it-IT" sz="900"/>
              <a:pPr/>
              <a:t>3</a:t>
            </a:fld>
            <a:endParaRPr lang="it-IT" sz="9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5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AAB9CA-610F-094B-8D8A-F5B415FC3639}" type="slidenum">
              <a:rPr lang="it-IT" sz="900"/>
              <a:pPr/>
              <a:t>4</a:t>
            </a:fld>
            <a:endParaRPr lang="it-IT" sz="9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4F8617-527E-E847-A33E-78A94AC8EBAB}" type="slidenum">
              <a:rPr lang="it-IT" sz="900"/>
              <a:pPr/>
              <a:t>5</a:t>
            </a:fld>
            <a:endParaRPr lang="it-IT" sz="9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8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4F8617-527E-E847-A33E-78A94AC8EBAB}" type="slidenum">
              <a:rPr lang="it-IT" sz="900"/>
              <a:pPr/>
              <a:t>6</a:t>
            </a:fld>
            <a:endParaRPr lang="it-IT" sz="9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6A8EFF-4BC8-6F49-AE8C-0CAF557FE086}" type="slidenum">
              <a:rPr lang="it-IT" sz="900"/>
              <a:pPr/>
              <a:t>7</a:t>
            </a:fld>
            <a:endParaRPr lang="it-IT" sz="9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34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4F8617-527E-E847-A33E-78A94AC8EBAB}" type="slidenum">
              <a:rPr lang="it-IT" sz="900"/>
              <a:pPr/>
              <a:t>8</a:t>
            </a:fld>
            <a:endParaRPr lang="it-IT" sz="9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8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50A6B0-64F2-9F4E-9998-F6CC892FC4AC}" type="slidenum">
              <a:rPr lang="it-IT" sz="900"/>
              <a:pPr/>
              <a:t>9</a:t>
            </a:fld>
            <a:endParaRPr lang="it-IT" sz="9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D0B-3495-C446-AFF5-9793AFFC4F32}" type="datetime1">
              <a:rPr lang="en-US" smtClean="0"/>
              <a:t>11/14/23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0485-9A3D-504E-A567-AA6B3B31AB00}" type="datetime1">
              <a:rPr lang="en-US" smtClean="0"/>
              <a:t>11/14/23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BCF7-B2A3-9E46-80E8-59F84F7E695F}" type="datetime1">
              <a:rPr lang="en-US" smtClean="0"/>
              <a:t>11/14/23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FB7-6BCD-B045-A469-F7F5FA59893F}" type="datetime1">
              <a:rPr lang="en-US" smtClean="0"/>
              <a:t>11/14/23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CD5B-31FB-4E4A-B5EA-2585BA0AC2BD}" type="datetime1">
              <a:rPr lang="en-US" smtClean="0"/>
              <a:t>11/14/23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A96-4D1F-B145-9047-E9719CA81DE7}" type="datetime1">
              <a:rPr lang="en-US" smtClean="0"/>
              <a:t>11/14/23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874C-6494-3A45-913A-5FF07505F305}" type="datetime1">
              <a:rPr lang="en-US" smtClean="0"/>
              <a:t>11/14/23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2262-C60B-7849-B2ED-7B40E1D3BD44}" type="datetime1">
              <a:rPr lang="en-US" smtClean="0"/>
              <a:t>11/14/23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9E0A-13A7-244E-B3B0-384A7124EE81}" type="datetime1">
              <a:rPr lang="en-US" smtClean="0"/>
              <a:t>11/14/23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D17D-67BE-E548-BEB5-2A3546973F92}" type="datetime1">
              <a:rPr lang="en-US" smtClean="0"/>
              <a:t>11/14/23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5B09-5079-CE43-9D98-C6DC44DBCB75}" type="datetime1">
              <a:rPr lang="en-US" smtClean="0"/>
              <a:t>11/14/23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2C93-C3BE-B84A-B658-D5F4B2AFE0BA}" type="datetime1">
              <a:rPr lang="en-US" smtClean="0"/>
              <a:t>11/14/23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9C27-4D69-4C17-8F32-EDD96442AC39}" type="slidenum">
              <a:rPr lang="fr-CH" smtClean="0"/>
              <a:pPr/>
              <a:t>‹#›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2.wmf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1.png"/><Relationship Id="rId10" Type="http://schemas.openxmlformats.org/officeDocument/2006/relationships/image" Target="../media/image24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w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39.wmf"/><Relationship Id="rId10" Type="http://schemas.openxmlformats.org/officeDocument/2006/relationships/image" Target="../media/image36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4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jpeg"/><Relationship Id="rId5" Type="http://schemas.openxmlformats.org/officeDocument/2006/relationships/image" Target="../media/image44.png"/><Relationship Id="rId15" Type="http://schemas.openxmlformats.org/officeDocument/2006/relationships/image" Target="../media/image50.wmf"/><Relationship Id="rId10" Type="http://schemas.openxmlformats.org/officeDocument/2006/relationships/image" Target="../media/image47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6.jpe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253883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/>
            <a:r>
              <a:rPr lang="en-US" sz="3200" dirty="0"/>
              <a:t>Fundamentals of Electrical Circuits and Systems</a:t>
            </a:r>
          </a:p>
          <a:p>
            <a:pPr algn="ctr" hangingPunct="0"/>
            <a:endParaRPr lang="en-US" sz="3200" dirty="0"/>
          </a:p>
          <a:p>
            <a:pPr algn="ctr" hangingPunct="0"/>
            <a:r>
              <a:rPr lang="en-US" sz="3600" dirty="0"/>
              <a:t>Chapter 1: Basic Concepts</a:t>
            </a:r>
          </a:p>
          <a:p>
            <a:pPr algn="ctr" hangingPunct="0"/>
            <a:endParaRPr lang="en-GB" sz="2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hangingPunct="0"/>
            <a:endParaRPr lang="en-GB" sz="2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Farhad </a:t>
            </a:r>
            <a:r>
              <a:rPr lang="en-GB" sz="2400" kern="1200" dirty="0" err="1">
                <a:solidFill>
                  <a:srgbClr val="000000"/>
                </a:solidFill>
                <a:latin typeface="+mj-lt"/>
                <a:ea typeface="+mn-ea"/>
                <a:cs typeface="+mn-cs"/>
              </a:rPr>
              <a:t>Rachidi</a:t>
            </a:r>
            <a:endParaRPr lang="en-GB" sz="2400" kern="12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Electromagnetic Compatibility Laboratory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École Polytechnique </a:t>
            </a:r>
            <a:r>
              <a:rPr lang="en-GB" sz="2400" dirty="0" err="1">
                <a:solidFill>
                  <a:srgbClr val="000000"/>
                </a:solidFill>
                <a:latin typeface="+mj-lt"/>
              </a:rPr>
              <a:t>Fédérale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 de Lausanne</a:t>
            </a:r>
            <a:endParaRPr lang="en-GB" sz="2400" kern="12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Lausanne, Switzerland</a:t>
            </a:r>
            <a:endParaRPr lang="en-GB" sz="2400" kern="12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40B69-7698-3945-A31B-33CA14E47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5173584"/>
            <a:ext cx="1282700" cy="555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83600" cy="1104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Kirchhoff’s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Laws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101380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H" dirty="0" err="1">
                <a:solidFill>
                  <a:srgbClr val="1F497D"/>
                </a:solidFill>
              </a:rPr>
              <a:t>Fundamental</a:t>
            </a:r>
            <a:r>
              <a:rPr lang="fr-CH" dirty="0">
                <a:solidFill>
                  <a:srgbClr val="1F497D"/>
                </a:solidFill>
              </a:rPr>
              <a:t> </a:t>
            </a:r>
            <a:r>
              <a:rPr lang="fr-CH" dirty="0" err="1">
                <a:solidFill>
                  <a:srgbClr val="1F497D"/>
                </a:solidFill>
              </a:rPr>
              <a:t>laws</a:t>
            </a:r>
            <a:r>
              <a:rPr lang="fr-CH" dirty="0">
                <a:solidFill>
                  <a:srgbClr val="1F497D"/>
                </a:solidFill>
              </a:rPr>
              <a:t> of </a:t>
            </a:r>
            <a:r>
              <a:rPr lang="fr-CH" dirty="0" err="1">
                <a:solidFill>
                  <a:srgbClr val="1F497D"/>
                </a:solidFill>
              </a:rPr>
              <a:t>electrical</a:t>
            </a:r>
            <a:r>
              <a:rPr lang="fr-CH" dirty="0">
                <a:solidFill>
                  <a:srgbClr val="1F497D"/>
                </a:solidFill>
              </a:rPr>
              <a:t> circuits</a:t>
            </a:r>
            <a:endParaRPr lang="fr-CH" sz="2800" dirty="0">
              <a:solidFill>
                <a:srgbClr val="1F497D"/>
              </a:solidFill>
            </a:endParaRP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D85FCCBB-7C42-A645-8055-4BE6C8443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6255"/>
              </p:ext>
            </p:extLst>
          </p:nvPr>
        </p:nvGraphicFramePr>
        <p:xfrm>
          <a:off x="5337006" y="2514600"/>
          <a:ext cx="1040517" cy="80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780" imgH="393529" progId="Equation.3">
                  <p:embed/>
                </p:oleObj>
              </mc:Choice>
              <mc:Fallback>
                <p:oleObj name="Equation" r:id="rId3" imgW="507780" imgH="393529" progId="Equation.3">
                  <p:embed/>
                  <p:pic>
                    <p:nvPicPr>
                      <p:cNvPr id="403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006" y="2514600"/>
                        <a:ext cx="1040517" cy="80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1">
            <a:extLst>
              <a:ext uri="{FF2B5EF4-FFF2-40B4-BE49-F238E27FC236}">
                <a16:creationId xmlns:a16="http://schemas.microsoft.com/office/drawing/2014/main" id="{895018F0-BC6A-9F4F-A0D2-D35852CF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23" y="2300203"/>
            <a:ext cx="276722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233F21A6-35EA-3D46-91FC-ED99B1D6C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14066"/>
              </p:ext>
            </p:extLst>
          </p:nvPr>
        </p:nvGraphicFramePr>
        <p:xfrm>
          <a:off x="4740320" y="3468067"/>
          <a:ext cx="2536956" cy="42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3643" imgH="177723" progId="Equation.DSMT4">
                  <p:embed/>
                </p:oleObj>
              </mc:Choice>
              <mc:Fallback>
                <p:oleObj name="Equation" r:id="rId6" imgW="1053643" imgH="177723" progId="Equation.DSMT4">
                  <p:embed/>
                  <p:pic>
                    <p:nvPicPr>
                      <p:cNvPr id="4034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320" y="3468067"/>
                        <a:ext cx="2536956" cy="42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">
            <a:extLst>
              <a:ext uri="{FF2B5EF4-FFF2-40B4-BE49-F238E27FC236}">
                <a16:creationId xmlns:a16="http://schemas.microsoft.com/office/drawing/2014/main" id="{7D5A3537-069F-CF40-AA13-7799A09F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7" y="4733924"/>
            <a:ext cx="3651051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81AD3625-D8EA-3C45-9E51-1A486E710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833301"/>
              </p:ext>
            </p:extLst>
          </p:nvPr>
        </p:nvGraphicFramePr>
        <p:xfrm>
          <a:off x="5321725" y="4953000"/>
          <a:ext cx="105579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863" imgH="393529" progId="Equation.3">
                  <p:embed/>
                </p:oleObj>
              </mc:Choice>
              <mc:Fallback>
                <p:oleObj name="Equation" r:id="rId9" imgW="545863" imgH="393529" progId="Equation.3">
                  <p:embed/>
                  <p:pic>
                    <p:nvPicPr>
                      <p:cNvPr id="404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725" y="4953000"/>
                        <a:ext cx="105579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EB10C66B-8895-E24D-9C66-94CE16176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06013"/>
              </p:ext>
            </p:extLst>
          </p:nvPr>
        </p:nvGraphicFramePr>
        <p:xfrm>
          <a:off x="4461226" y="5922174"/>
          <a:ext cx="2776796" cy="36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59866" imgH="190417" progId="Equation.DSMT4">
                  <p:embed/>
                </p:oleObj>
              </mc:Choice>
              <mc:Fallback>
                <p:oleObj name="Equation" r:id="rId11" imgW="1459866" imgH="190417" progId="Equation.DSMT4">
                  <p:embed/>
                  <p:pic>
                    <p:nvPicPr>
                      <p:cNvPr id="404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226" y="5922174"/>
                        <a:ext cx="2776796" cy="362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8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393472"/>
            <a:ext cx="449421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'Real' voltage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current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sources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350367"/>
              </p:ext>
            </p:extLst>
          </p:nvPr>
        </p:nvGraphicFramePr>
        <p:xfrm>
          <a:off x="1619250" y="4403247"/>
          <a:ext cx="16986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700" imgH="190500" progId="Equation.DSMT4">
                  <p:embed/>
                </p:oleObj>
              </mc:Choice>
              <mc:Fallback>
                <p:oleObj name="Equation" r:id="rId4" imgW="647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403247"/>
                        <a:ext cx="16986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9" name="Picture 5" descr="fig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317875"/>
            <a:ext cx="42291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350960" y="2949891"/>
            <a:ext cx="3835400" cy="2074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7C5DC-46DC-FE40-AE7B-D7515E4D3E58}"/>
              </a:ext>
            </a:extLst>
          </p:cNvPr>
          <p:cNvSpPr txBox="1"/>
          <p:nvPr/>
        </p:nvSpPr>
        <p:spPr>
          <a:xfrm>
            <a:off x="3692147" y="3047670"/>
            <a:ext cx="6957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external</a:t>
            </a:r>
            <a:endParaRPr lang="fr-FR" sz="1200" dirty="0"/>
          </a:p>
          <a:p>
            <a:pPr algn="ctr"/>
            <a:r>
              <a:rPr lang="fr-FR" sz="1200" dirty="0" err="1"/>
              <a:t>load</a:t>
            </a:r>
            <a:endParaRPr lang="fr-FR" sz="1200" dirty="0"/>
          </a:p>
        </p:txBody>
      </p:sp>
      <p:pic>
        <p:nvPicPr>
          <p:cNvPr id="11" name="Picture 6" descr="fig6">
            <a:extLst>
              <a:ext uri="{FF2B5EF4-FFF2-40B4-BE49-F238E27FC236}">
                <a16:creationId xmlns:a16="http://schemas.microsoft.com/office/drawing/2014/main" id="{3D1E2889-8D6B-F14E-B889-70705858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92" y="2204559"/>
            <a:ext cx="4699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0897B9D1-164C-2541-B097-B68DE579E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72263"/>
              </p:ext>
            </p:extLst>
          </p:nvPr>
        </p:nvGraphicFramePr>
        <p:xfrm>
          <a:off x="6022342" y="4523897"/>
          <a:ext cx="16319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30" imgH="190417" progId="Equation.DSMT4">
                  <p:embed/>
                </p:oleObj>
              </mc:Choice>
              <mc:Fallback>
                <p:oleObj name="Equation" r:id="rId8" imgW="622030" imgH="190417" progId="Equation.DSMT4">
                  <p:embed/>
                  <p:pic>
                    <p:nvPicPr>
                      <p:cNvPr id="400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342" y="4523897"/>
                        <a:ext cx="163195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3" name="ZoneTexte 1">
            <a:extLst>
              <a:ext uri="{FF2B5EF4-FFF2-40B4-BE49-F238E27FC236}">
                <a16:creationId xmlns:a16="http://schemas.microsoft.com/office/drawing/2014/main" id="{67AB6394-A5B5-E040-B0A8-994B5A7C2864}"/>
              </a:ext>
            </a:extLst>
          </p:cNvPr>
          <p:cNvSpPr txBox="1"/>
          <p:nvPr/>
        </p:nvSpPr>
        <p:spPr>
          <a:xfrm>
            <a:off x="8098792" y="3095166"/>
            <a:ext cx="137477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External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load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619500"/>
            <a:ext cx="626586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83600" cy="1104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Elements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in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series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10752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1188" y="1730375"/>
            <a:ext cx="7727950" cy="4114800"/>
          </a:xfrm>
          <a:noFill/>
        </p:spPr>
        <p:txBody>
          <a:bodyPr/>
          <a:lstStyle/>
          <a:p>
            <a:r>
              <a:rPr lang="fr-CH" sz="2800" dirty="0" err="1">
                <a:solidFill>
                  <a:srgbClr val="1F497D"/>
                </a:solidFill>
              </a:rPr>
              <a:t>Elements</a:t>
            </a:r>
            <a:r>
              <a:rPr lang="fr-CH" sz="2800" dirty="0">
                <a:solidFill>
                  <a:srgbClr val="1F497D"/>
                </a:solidFill>
              </a:rPr>
              <a:t> </a:t>
            </a:r>
            <a:r>
              <a:rPr lang="fr-CH" sz="2800" dirty="0" err="1">
                <a:solidFill>
                  <a:srgbClr val="1F497D"/>
                </a:solidFill>
              </a:rPr>
              <a:t>connected</a:t>
            </a:r>
            <a:r>
              <a:rPr lang="fr-CH" sz="2800" dirty="0">
                <a:solidFill>
                  <a:srgbClr val="1F497D"/>
                </a:solidFill>
              </a:rPr>
              <a:t> in </a:t>
            </a:r>
            <a:r>
              <a:rPr lang="fr-CH" sz="2800" dirty="0" err="1">
                <a:solidFill>
                  <a:srgbClr val="1F497D"/>
                </a:solidFill>
              </a:rPr>
              <a:t>series</a:t>
            </a:r>
            <a:r>
              <a:rPr lang="fr-CH" sz="2800" dirty="0">
                <a:solidFill>
                  <a:srgbClr val="1F497D"/>
                </a:solidFill>
              </a:rPr>
              <a:t> are </a:t>
            </a:r>
            <a:r>
              <a:rPr lang="fr-CH" sz="2800" dirty="0" err="1">
                <a:solidFill>
                  <a:srgbClr val="1F497D"/>
                </a:solidFill>
              </a:rPr>
              <a:t>traversed</a:t>
            </a:r>
            <a:r>
              <a:rPr lang="fr-CH" sz="2800" dirty="0">
                <a:solidFill>
                  <a:srgbClr val="1F497D"/>
                </a:solidFill>
              </a:rPr>
              <a:t> by the </a:t>
            </a:r>
            <a:r>
              <a:rPr lang="fr-CH" sz="2800" dirty="0" err="1">
                <a:solidFill>
                  <a:srgbClr val="1F497D"/>
                </a:solidFill>
              </a:rPr>
              <a:t>same</a:t>
            </a:r>
            <a:r>
              <a:rPr lang="fr-CH" sz="2800" dirty="0">
                <a:solidFill>
                  <a:srgbClr val="1F497D"/>
                </a:solidFill>
              </a:rPr>
              <a:t> </a:t>
            </a:r>
            <a:r>
              <a:rPr lang="fr-CH" sz="2800" dirty="0" err="1">
                <a:solidFill>
                  <a:srgbClr val="1F497D"/>
                </a:solidFill>
              </a:rPr>
              <a:t>current</a:t>
            </a:r>
            <a:r>
              <a:rPr lang="fr-CH" sz="2800" dirty="0">
                <a:solidFill>
                  <a:srgbClr val="1F497D"/>
                </a:solidFill>
              </a:rPr>
              <a:t>. The voltage </a:t>
            </a:r>
            <a:r>
              <a:rPr lang="fr-CH" sz="2800" dirty="0" err="1">
                <a:solidFill>
                  <a:srgbClr val="1F497D"/>
                </a:solidFill>
              </a:rPr>
              <a:t>across</a:t>
            </a:r>
            <a:r>
              <a:rPr lang="fr-CH" sz="2800" dirty="0">
                <a:solidFill>
                  <a:srgbClr val="1F497D"/>
                </a:solidFill>
              </a:rPr>
              <a:t> the circuit </a:t>
            </a:r>
            <a:r>
              <a:rPr lang="fr-CH" sz="2800" dirty="0" err="1">
                <a:solidFill>
                  <a:srgbClr val="1F497D"/>
                </a:solidFill>
              </a:rPr>
              <a:t>is</a:t>
            </a:r>
            <a:r>
              <a:rPr lang="fr-CH" sz="2800" dirty="0">
                <a:solidFill>
                  <a:srgbClr val="1F497D"/>
                </a:solidFill>
              </a:rPr>
              <a:t> </a:t>
            </a:r>
            <a:r>
              <a:rPr lang="fr-CH" sz="2800" dirty="0" err="1">
                <a:solidFill>
                  <a:srgbClr val="1F497D"/>
                </a:solidFill>
              </a:rPr>
              <a:t>equal</a:t>
            </a:r>
            <a:r>
              <a:rPr lang="fr-CH" sz="2800" dirty="0">
                <a:solidFill>
                  <a:srgbClr val="1F497D"/>
                </a:solidFill>
              </a:rPr>
              <a:t> to the </a:t>
            </a:r>
            <a:r>
              <a:rPr lang="fr-CH" sz="2800" dirty="0" err="1">
                <a:solidFill>
                  <a:srgbClr val="1F497D"/>
                </a:solidFill>
              </a:rPr>
              <a:t>sum</a:t>
            </a:r>
            <a:r>
              <a:rPr lang="fr-CH" sz="2800" dirty="0">
                <a:solidFill>
                  <a:srgbClr val="1F497D"/>
                </a:solidFill>
              </a:rPr>
              <a:t> of the voltages relative to </a:t>
            </a:r>
            <a:r>
              <a:rPr lang="fr-CH" sz="2800" dirty="0" err="1">
                <a:solidFill>
                  <a:srgbClr val="1F497D"/>
                </a:solidFill>
              </a:rPr>
              <a:t>each</a:t>
            </a:r>
            <a:r>
              <a:rPr lang="fr-CH" sz="2800" dirty="0">
                <a:solidFill>
                  <a:srgbClr val="1F497D"/>
                </a:solidFill>
              </a:rPr>
              <a:t> </a:t>
            </a:r>
            <a:r>
              <a:rPr lang="fr-CH" sz="2800" dirty="0" err="1">
                <a:solidFill>
                  <a:srgbClr val="1F497D"/>
                </a:solidFill>
              </a:rPr>
              <a:t>element</a:t>
            </a:r>
            <a:r>
              <a:rPr lang="fr-CH" sz="2800" dirty="0">
                <a:solidFill>
                  <a:srgbClr val="1F497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599786"/>
              </p:ext>
            </p:extLst>
          </p:nvPr>
        </p:nvGraphicFramePr>
        <p:xfrm>
          <a:off x="7315200" y="598170"/>
          <a:ext cx="1398588" cy="84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600" imgH="368300" progId="Equation.DSMT4">
                  <p:embed/>
                </p:oleObj>
              </mc:Choice>
              <mc:Fallback>
                <p:oleObj name="Equation" r:id="rId3" imgW="609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98170"/>
                        <a:ext cx="1398588" cy="845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5791200" cy="13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1CC884DD-10F8-6743-B93D-908D914815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1950"/>
              </p:ext>
            </p:extLst>
          </p:nvPr>
        </p:nvGraphicFramePr>
        <p:xfrm>
          <a:off x="6968490" y="2508054"/>
          <a:ext cx="1549327" cy="84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500" imgH="381000" progId="Equation.3">
                  <p:embed/>
                </p:oleObj>
              </mc:Choice>
              <mc:Fallback>
                <p:oleObj name="Equation" r:id="rId6" imgW="698500" imgH="381000" progId="Equation.3">
                  <p:embed/>
                  <p:pic>
                    <p:nvPicPr>
                      <p:cNvPr id="407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490" y="2508054"/>
                        <a:ext cx="1549327" cy="845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9">
            <a:extLst>
              <a:ext uri="{FF2B5EF4-FFF2-40B4-BE49-F238E27FC236}">
                <a16:creationId xmlns:a16="http://schemas.microsoft.com/office/drawing/2014/main" id="{3495171E-E0E3-F846-98E8-5AA2E7EFC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2" y="2747010"/>
            <a:ext cx="5588002" cy="139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C732DBB1-F3C1-8B48-99D9-9788D492A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211651"/>
              </p:ext>
            </p:extLst>
          </p:nvPr>
        </p:nvGraphicFramePr>
        <p:xfrm>
          <a:off x="6960870" y="3407885"/>
          <a:ext cx="1715798" cy="71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9000" imgH="368300" progId="Equation.DSMT4">
                  <p:embed/>
                </p:oleObj>
              </mc:Choice>
              <mc:Fallback>
                <p:oleObj name="Equation" r:id="rId9" imgW="889000" imgH="368300" progId="Equation.DSMT4">
                  <p:embed/>
                  <p:pic>
                    <p:nvPicPr>
                      <p:cNvPr id="407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870" y="3407885"/>
                        <a:ext cx="1715798" cy="711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8C1661D-766C-B342-B296-1611F66B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2" y="4968997"/>
            <a:ext cx="5637956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C8DAB98F-B2F8-014E-8484-B41415BF6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69075"/>
              </p:ext>
            </p:extLst>
          </p:nvPr>
        </p:nvGraphicFramePr>
        <p:xfrm>
          <a:off x="7204847" y="4760750"/>
          <a:ext cx="1298233" cy="8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900" imgH="368300" progId="Equation.3">
                  <p:embed/>
                </p:oleObj>
              </mc:Choice>
              <mc:Fallback>
                <p:oleObj name="Equation" r:id="rId12" imgW="596900" imgH="368300" progId="Equation.3">
                  <p:embed/>
                  <p:pic>
                    <p:nvPicPr>
                      <p:cNvPr id="408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847" y="4760750"/>
                        <a:ext cx="1298233" cy="8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4BA6420D-4212-F449-8DA1-8645A4B27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05231"/>
              </p:ext>
            </p:extLst>
          </p:nvPr>
        </p:nvGraphicFramePr>
        <p:xfrm>
          <a:off x="7204847" y="5817314"/>
          <a:ext cx="1402642" cy="389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190500" progId="Equation.DSMT4">
                  <p:embed/>
                </p:oleObj>
              </mc:Choice>
              <mc:Fallback>
                <p:oleObj name="Equation" r:id="rId14" imgW="685800" imgH="190500" progId="Equation.DSMT4">
                  <p:embed/>
                  <p:pic>
                    <p:nvPicPr>
                      <p:cNvPr id="408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847" y="5817314"/>
                        <a:ext cx="1402642" cy="389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6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83600" cy="1104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Voltage sources in series</a:t>
            </a:r>
          </a:p>
        </p:txBody>
      </p:sp>
      <p:graphicFrame>
        <p:nvGraphicFramePr>
          <p:cNvPr id="115716" name="Object 6"/>
          <p:cNvGraphicFramePr>
            <a:graphicFrameLocks noChangeAspect="1"/>
          </p:cNvGraphicFramePr>
          <p:nvPr/>
        </p:nvGraphicFramePr>
        <p:xfrm>
          <a:off x="3263900" y="2851150"/>
          <a:ext cx="1531938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368140" progId="Equation.3">
                  <p:embed/>
                </p:oleObj>
              </mc:Choice>
              <mc:Fallback>
                <p:oleObj name="Equation" r:id="rId3" imgW="583947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851150"/>
                        <a:ext cx="1531938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77988"/>
            <a:ext cx="7639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83600" cy="1104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Elements in parallel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30375"/>
            <a:ext cx="7727950" cy="4114800"/>
          </a:xfrm>
          <a:noFill/>
        </p:spPr>
        <p:txBody>
          <a:bodyPr/>
          <a:lstStyle/>
          <a:p>
            <a:r>
              <a:rPr lang="fr-CH" dirty="0" err="1">
                <a:solidFill>
                  <a:srgbClr val="1F497D"/>
                </a:solidFill>
              </a:rPr>
              <a:t>Elements</a:t>
            </a:r>
            <a:r>
              <a:rPr lang="fr-CH" dirty="0">
                <a:solidFill>
                  <a:srgbClr val="1F497D"/>
                </a:solidFill>
              </a:rPr>
              <a:t> </a:t>
            </a:r>
            <a:r>
              <a:rPr lang="fr-CH" dirty="0" err="1">
                <a:solidFill>
                  <a:srgbClr val="1F497D"/>
                </a:solidFill>
              </a:rPr>
              <a:t>connected</a:t>
            </a:r>
            <a:r>
              <a:rPr lang="fr-CH" dirty="0">
                <a:solidFill>
                  <a:srgbClr val="1F497D"/>
                </a:solidFill>
              </a:rPr>
              <a:t> in </a:t>
            </a:r>
            <a:r>
              <a:rPr lang="fr-CH" dirty="0" err="1">
                <a:solidFill>
                  <a:srgbClr val="1F497D"/>
                </a:solidFill>
              </a:rPr>
              <a:t>parallel</a:t>
            </a:r>
            <a:r>
              <a:rPr lang="fr-CH" dirty="0">
                <a:solidFill>
                  <a:srgbClr val="1F497D"/>
                </a:solidFill>
              </a:rPr>
              <a:t> are </a:t>
            </a:r>
            <a:r>
              <a:rPr lang="fr-CH" dirty="0" err="1">
                <a:solidFill>
                  <a:srgbClr val="1F497D"/>
                </a:solidFill>
              </a:rPr>
              <a:t>subjected</a:t>
            </a:r>
            <a:r>
              <a:rPr lang="fr-CH" dirty="0">
                <a:solidFill>
                  <a:srgbClr val="1F497D"/>
                </a:solidFill>
              </a:rPr>
              <a:t> to the </a:t>
            </a:r>
            <a:r>
              <a:rPr lang="fr-CH" dirty="0" err="1">
                <a:solidFill>
                  <a:srgbClr val="1F497D"/>
                </a:solidFill>
              </a:rPr>
              <a:t>same</a:t>
            </a:r>
            <a:r>
              <a:rPr lang="fr-CH" dirty="0">
                <a:solidFill>
                  <a:srgbClr val="1F497D"/>
                </a:solidFill>
              </a:rPr>
              <a:t> voltage. The total </a:t>
            </a:r>
            <a:r>
              <a:rPr lang="fr-CH" dirty="0" err="1">
                <a:solidFill>
                  <a:srgbClr val="1F497D"/>
                </a:solidFill>
              </a:rPr>
              <a:t>current</a:t>
            </a:r>
            <a:r>
              <a:rPr lang="fr-CH" dirty="0">
                <a:solidFill>
                  <a:srgbClr val="1F497D"/>
                </a:solidFill>
              </a:rPr>
              <a:t> </a:t>
            </a:r>
            <a:r>
              <a:rPr lang="fr-CH" dirty="0" err="1">
                <a:solidFill>
                  <a:srgbClr val="1F497D"/>
                </a:solidFill>
              </a:rPr>
              <a:t>is</a:t>
            </a:r>
            <a:r>
              <a:rPr lang="fr-CH" dirty="0">
                <a:solidFill>
                  <a:srgbClr val="1F497D"/>
                </a:solidFill>
              </a:rPr>
              <a:t> the </a:t>
            </a:r>
            <a:r>
              <a:rPr lang="fr-CH" dirty="0" err="1">
                <a:solidFill>
                  <a:srgbClr val="1F497D"/>
                </a:solidFill>
              </a:rPr>
              <a:t>sum</a:t>
            </a:r>
            <a:r>
              <a:rPr lang="fr-CH" dirty="0">
                <a:solidFill>
                  <a:srgbClr val="1F497D"/>
                </a:solidFill>
              </a:rPr>
              <a:t> of the </a:t>
            </a:r>
            <a:r>
              <a:rPr lang="fr-CH" dirty="0" err="1">
                <a:solidFill>
                  <a:srgbClr val="1F497D"/>
                </a:solidFill>
              </a:rPr>
              <a:t>individual</a:t>
            </a:r>
            <a:r>
              <a:rPr lang="fr-CH" dirty="0">
                <a:solidFill>
                  <a:srgbClr val="1F497D"/>
                </a:solidFill>
              </a:rPr>
              <a:t> </a:t>
            </a:r>
            <a:r>
              <a:rPr lang="fr-CH" dirty="0" err="1">
                <a:solidFill>
                  <a:srgbClr val="1F497D"/>
                </a:solidFill>
              </a:rPr>
              <a:t>currents</a:t>
            </a:r>
            <a:r>
              <a:rPr lang="fr-CH" dirty="0">
                <a:solidFill>
                  <a:srgbClr val="1F497D"/>
                </a:solidFill>
              </a:rPr>
              <a:t>.</a:t>
            </a:r>
            <a:endParaRPr lang="fr-CH" sz="2800" dirty="0">
              <a:solidFill>
                <a:srgbClr val="1F497D"/>
              </a:solidFill>
            </a:endParaRPr>
          </a:p>
        </p:txBody>
      </p:sp>
      <p:pic>
        <p:nvPicPr>
          <p:cNvPr id="121861" name="Picture 5" descr="fi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1" y="3352800"/>
            <a:ext cx="546258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52304"/>
              </p:ext>
            </p:extLst>
          </p:nvPr>
        </p:nvGraphicFramePr>
        <p:xfrm>
          <a:off x="6602730" y="685800"/>
          <a:ext cx="1647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0891" imgH="406224" progId="Equation.DSMT4">
                  <p:embed/>
                </p:oleObj>
              </mc:Choice>
              <mc:Fallback>
                <p:oleObj name="Equation" r:id="rId3" imgW="710891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730" y="685800"/>
                        <a:ext cx="16474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0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0480"/>
            <a:ext cx="6019800" cy="201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734D789-48F1-FD4C-BC09-4AD2B7C1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569366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8D6E64E-5C2B-0D4F-AD6A-8F2522EB3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064324"/>
              </p:ext>
            </p:extLst>
          </p:nvPr>
        </p:nvGraphicFramePr>
        <p:xfrm>
          <a:off x="6694883" y="2705100"/>
          <a:ext cx="144242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725" imgH="368140" progId="Equation.3">
                  <p:embed/>
                </p:oleObj>
              </mc:Choice>
              <mc:Fallback>
                <p:oleObj name="Equation" r:id="rId7" imgW="634725" imgH="368140" progId="Equation.3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883" y="2705100"/>
                        <a:ext cx="144242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A98DE457-C959-E24D-ABA7-6E6D31967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1874"/>
              </p:ext>
            </p:extLst>
          </p:nvPr>
        </p:nvGraphicFramePr>
        <p:xfrm>
          <a:off x="6711133" y="3733800"/>
          <a:ext cx="1420841" cy="3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190500" progId="Equation.DSMT4">
                  <p:embed/>
                </p:oleObj>
              </mc:Choice>
              <mc:Fallback>
                <p:oleObj name="Equation" r:id="rId9" imgW="685800" imgH="19050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133" y="3733800"/>
                        <a:ext cx="1420841" cy="3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 descr="fig6">
            <a:extLst>
              <a:ext uri="{FF2B5EF4-FFF2-40B4-BE49-F238E27FC236}">
                <a16:creationId xmlns:a16="http://schemas.microsoft.com/office/drawing/2014/main" id="{8B817CFB-216D-FC4E-81B0-42AC50A4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4753984" cy="201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8E3BC92C-E34C-C74C-94F3-61BE6578F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643913"/>
              </p:ext>
            </p:extLst>
          </p:nvPr>
        </p:nvGraphicFramePr>
        <p:xfrm>
          <a:off x="6552142" y="4942574"/>
          <a:ext cx="161793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197" imgH="406224" progId="Equation.3">
                  <p:embed/>
                </p:oleObj>
              </mc:Choice>
              <mc:Fallback>
                <p:oleObj name="Equation" r:id="rId12" imgW="698197" imgH="406224" progId="Equation.3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142" y="4942574"/>
                        <a:ext cx="161793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611591D3-9831-7642-94E8-571E29D52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746930"/>
              </p:ext>
            </p:extLst>
          </p:nvPr>
        </p:nvGraphicFramePr>
        <p:xfrm>
          <a:off x="6629400" y="5943335"/>
          <a:ext cx="1573387" cy="71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447" imgH="368140" progId="Equation.DSMT4">
                  <p:embed/>
                </p:oleObj>
              </mc:Choice>
              <mc:Fallback>
                <p:oleObj name="Equation" r:id="rId14" imgW="812447" imgH="36814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943335"/>
                        <a:ext cx="1573387" cy="714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9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83600" cy="1104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Current sources in parallel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6605588" y="2127250"/>
          <a:ext cx="13985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9" imgH="368140" progId="Equation.3">
                  <p:embed/>
                </p:oleObj>
              </mc:Choice>
              <mc:Fallback>
                <p:oleObj name="Equation" r:id="rId3" imgW="533169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2127250"/>
                        <a:ext cx="1398587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10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701800"/>
            <a:ext cx="50942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6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83600" cy="1104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Voltage and current dividers</a:t>
            </a:r>
          </a:p>
        </p:txBody>
      </p:sp>
      <p:pic>
        <p:nvPicPr>
          <p:cNvPr id="142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8448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 useBgFill="1">
        <p:nvSpPr>
          <p:cNvPr id="2" name="ZoneTexte 1">
            <a:extLst>
              <a:ext uri="{FF2B5EF4-FFF2-40B4-BE49-F238E27FC236}">
                <a16:creationId xmlns:a16="http://schemas.microsoft.com/office/drawing/2014/main" id="{5B597BE1-2379-A246-AE3D-341F84718B81}"/>
              </a:ext>
            </a:extLst>
          </p:cNvPr>
          <p:cNvSpPr txBox="1"/>
          <p:nvPr/>
        </p:nvSpPr>
        <p:spPr>
          <a:xfrm>
            <a:off x="1066800" y="4343400"/>
            <a:ext cx="18288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 initial voltages)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F6CB8BE-95D7-DA4D-9DAC-70D18B97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2" y="1371600"/>
            <a:ext cx="229235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 useBgFill="1">
        <p:nvSpPr>
          <p:cNvPr id="6" name="ZoneTexte 1">
            <a:extLst>
              <a:ext uri="{FF2B5EF4-FFF2-40B4-BE49-F238E27FC236}">
                <a16:creationId xmlns:a16="http://schemas.microsoft.com/office/drawing/2014/main" id="{42A05911-D869-8741-BE57-D3F7166FBFC8}"/>
              </a:ext>
            </a:extLst>
          </p:cNvPr>
          <p:cNvSpPr txBox="1"/>
          <p:nvPr/>
        </p:nvSpPr>
        <p:spPr>
          <a:xfrm>
            <a:off x="5759452" y="5911151"/>
            <a:ext cx="18478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 initial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currents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346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Charge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electric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current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CH" sz="2800" dirty="0">
                <a:solidFill>
                  <a:srgbClr val="1F497D"/>
                </a:solidFill>
              </a:rPr>
              <a:t>The </a:t>
            </a:r>
            <a:r>
              <a:rPr lang="fr-CH" sz="2800" dirty="0" err="1">
                <a:solidFill>
                  <a:srgbClr val="1F497D"/>
                </a:solidFill>
              </a:rPr>
              <a:t>electric</a:t>
            </a:r>
            <a:r>
              <a:rPr lang="fr-CH" sz="2800" dirty="0">
                <a:solidFill>
                  <a:srgbClr val="1F497D"/>
                </a:solidFill>
              </a:rPr>
              <a:t> </a:t>
            </a:r>
            <a:r>
              <a:rPr lang="fr-CH" sz="2800" dirty="0" err="1">
                <a:solidFill>
                  <a:srgbClr val="1F497D"/>
                </a:solidFill>
              </a:rPr>
              <a:t>current</a:t>
            </a:r>
            <a:r>
              <a:rPr lang="fr-CH" sz="2800" dirty="0">
                <a:solidFill>
                  <a:srgbClr val="1F497D"/>
                </a:solidFill>
              </a:rPr>
              <a:t> </a:t>
            </a:r>
            <a:r>
              <a:rPr lang="fr-CH" sz="2800" dirty="0" err="1">
                <a:solidFill>
                  <a:srgbClr val="1F497D"/>
                </a:solidFill>
              </a:rPr>
              <a:t>is</a:t>
            </a:r>
            <a:r>
              <a:rPr lang="fr-CH" sz="2800" dirty="0">
                <a:solidFill>
                  <a:srgbClr val="1F497D"/>
                </a:solidFill>
              </a:rPr>
              <a:t> the time rate of change of the charge, </a:t>
            </a:r>
            <a:r>
              <a:rPr lang="fr-CH" sz="2800" dirty="0" err="1">
                <a:solidFill>
                  <a:srgbClr val="1F497D"/>
                </a:solidFill>
              </a:rPr>
              <a:t>measured</a:t>
            </a:r>
            <a:r>
              <a:rPr lang="fr-CH" sz="2800" dirty="0">
                <a:solidFill>
                  <a:srgbClr val="1F497D"/>
                </a:solidFill>
              </a:rPr>
              <a:t> in </a:t>
            </a:r>
            <a:r>
              <a:rPr lang="fr-CH" sz="2800" dirty="0" err="1">
                <a:solidFill>
                  <a:srgbClr val="1F497D"/>
                </a:solidFill>
              </a:rPr>
              <a:t>Ampere</a:t>
            </a:r>
            <a:r>
              <a:rPr lang="fr-CH" sz="2800" dirty="0">
                <a:solidFill>
                  <a:srgbClr val="1F497D"/>
                </a:solidFill>
              </a:rPr>
              <a:t> (A).</a:t>
            </a:r>
          </a:p>
          <a:p>
            <a:pPr>
              <a:lnSpc>
                <a:spcPct val="80000"/>
              </a:lnSpc>
            </a:pPr>
            <a:endParaRPr lang="fr-CH" sz="2800" dirty="0">
              <a:solidFill>
                <a:srgbClr val="1F497D"/>
              </a:solidFill>
            </a:endParaRPr>
          </a:p>
          <a:p>
            <a:pPr>
              <a:lnSpc>
                <a:spcPct val="80000"/>
              </a:lnSpc>
            </a:pPr>
            <a:r>
              <a:rPr lang="fr-CH" sz="2800" dirty="0">
                <a:solidFill>
                  <a:srgbClr val="1F497D"/>
                </a:solidFill>
              </a:rPr>
              <a:t>The </a:t>
            </a:r>
            <a:r>
              <a:rPr lang="fr-CH" sz="2800" dirty="0" err="1">
                <a:solidFill>
                  <a:srgbClr val="1F497D"/>
                </a:solidFill>
              </a:rPr>
              <a:t>relationship</a:t>
            </a:r>
            <a:r>
              <a:rPr lang="fr-CH" sz="2800" dirty="0">
                <a:solidFill>
                  <a:srgbClr val="1F497D"/>
                </a:solidFill>
              </a:rPr>
              <a:t> </a:t>
            </a:r>
            <a:r>
              <a:rPr lang="fr-CH" sz="2800" dirty="0" err="1">
                <a:solidFill>
                  <a:srgbClr val="1F497D"/>
                </a:solidFill>
              </a:rPr>
              <a:t>between</a:t>
            </a:r>
            <a:r>
              <a:rPr lang="fr-CH" sz="2800" dirty="0">
                <a:solidFill>
                  <a:srgbClr val="1F497D"/>
                </a:solidFill>
              </a:rPr>
              <a:t> the charge q and the </a:t>
            </a:r>
            <a:r>
              <a:rPr lang="fr-CH" sz="2800" dirty="0" err="1">
                <a:solidFill>
                  <a:srgbClr val="1F497D"/>
                </a:solidFill>
              </a:rPr>
              <a:t>current</a:t>
            </a:r>
            <a:r>
              <a:rPr lang="fr-CH" sz="2800" dirty="0">
                <a:solidFill>
                  <a:srgbClr val="1F497D"/>
                </a:solidFill>
              </a:rPr>
              <a:t> i </a:t>
            </a:r>
            <a:r>
              <a:rPr lang="fr-CH" sz="2800" dirty="0" err="1">
                <a:solidFill>
                  <a:srgbClr val="1F497D"/>
                </a:solidFill>
              </a:rPr>
              <a:t>is</a:t>
            </a:r>
            <a:r>
              <a:rPr lang="fr-CH" sz="2800" dirty="0">
                <a:solidFill>
                  <a:srgbClr val="1F497D"/>
                </a:solidFill>
              </a:rPr>
              <a:t> </a:t>
            </a:r>
            <a:r>
              <a:rPr lang="fr-CH" sz="2800" dirty="0" err="1">
                <a:solidFill>
                  <a:srgbClr val="1F497D"/>
                </a:solidFill>
              </a:rPr>
              <a:t>given</a:t>
            </a:r>
            <a:r>
              <a:rPr lang="fr-CH" sz="2800" dirty="0">
                <a:solidFill>
                  <a:srgbClr val="1F497D"/>
                </a:solidFill>
              </a:rPr>
              <a:t> by</a:t>
            </a:r>
          </a:p>
          <a:p>
            <a:pPr eaLnBrk="1" hangingPunct="1">
              <a:lnSpc>
                <a:spcPct val="80000"/>
              </a:lnSpc>
            </a:pPr>
            <a:endParaRPr lang="fr-CH" sz="2800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89468"/>
              </p:ext>
            </p:extLst>
          </p:nvPr>
        </p:nvGraphicFramePr>
        <p:xfrm>
          <a:off x="2955099" y="3696113"/>
          <a:ext cx="15271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300" imgH="355600" progId="Equation.DSMT4">
                  <p:embed/>
                </p:oleObj>
              </mc:Choice>
              <mc:Fallback>
                <p:oleObj name="Equation" r:id="rId3" imgW="4953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099" y="3696113"/>
                        <a:ext cx="152717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86734"/>
              </p:ext>
            </p:extLst>
          </p:nvPr>
        </p:nvGraphicFramePr>
        <p:xfrm>
          <a:off x="2955099" y="4791488"/>
          <a:ext cx="246697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0100" imgH="406400" progId="Equation.3">
                  <p:embed/>
                </p:oleObj>
              </mc:Choice>
              <mc:Fallback>
                <p:oleObj name="Equation" r:id="rId5" imgW="800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099" y="4791488"/>
                        <a:ext cx="246697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Voltage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energy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/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electric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field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073275" y="2151063"/>
          <a:ext cx="20129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215900" progId="Equation.DSMT4">
                  <p:embed/>
                </p:oleObj>
              </mc:Choice>
              <mc:Fallback>
                <p:oleObj name="Equation" r:id="rId3" imgW="685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151063"/>
                        <a:ext cx="20129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1447800"/>
            <a:ext cx="1612900" cy="1866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001000" y="1981200"/>
            <a:ext cx="0" cy="990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7600" y="2286000"/>
            <a:ext cx="4771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i="1" dirty="0"/>
              <a:t>u</a:t>
            </a:r>
            <a:r>
              <a:rPr lang="fr-CH" baseline="-25000" dirty="0"/>
              <a:t>ab</a:t>
            </a:r>
            <a:endParaRPr lang="fr-CH" dirty="0"/>
          </a:p>
        </p:txBody>
      </p:sp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E32B7EB4-5818-5043-B872-FCC30FF79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50946"/>
              </p:ext>
            </p:extLst>
          </p:nvPr>
        </p:nvGraphicFramePr>
        <p:xfrm>
          <a:off x="2133600" y="3066257"/>
          <a:ext cx="1638724" cy="10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400" imgH="406400" progId="Equation.3">
                  <p:embed/>
                </p:oleObj>
              </mc:Choice>
              <mc:Fallback>
                <p:oleObj name="Equation" r:id="rId6" imgW="660400" imgH="40640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66257"/>
                        <a:ext cx="1638724" cy="10088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7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Power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Energy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9778"/>
              </p:ext>
            </p:extLst>
          </p:nvPr>
        </p:nvGraphicFramePr>
        <p:xfrm>
          <a:off x="1886218" y="1752600"/>
          <a:ext cx="3898231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9200" imgH="381000" progId="Equation.DSMT4">
                  <p:embed/>
                </p:oleObj>
              </mc:Choice>
              <mc:Fallback>
                <p:oleObj name="Equation" r:id="rId3" imgW="1219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218" y="1752600"/>
                        <a:ext cx="3898231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3CB8466-4BA1-844E-AF90-5091411B2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57523"/>
              </p:ext>
            </p:extLst>
          </p:nvPr>
        </p:nvGraphicFramePr>
        <p:xfrm>
          <a:off x="1828800" y="3581400"/>
          <a:ext cx="246538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753" imgH="393529" progId="Equation.DSMT4">
                  <p:embed/>
                </p:oleObj>
              </mc:Choice>
              <mc:Fallback>
                <p:oleObj name="Equation" r:id="rId5" imgW="799753" imgH="393529" progId="Equation.DSMT4">
                  <p:embed/>
                  <p:pic>
                    <p:nvPicPr>
                      <p:cNvPr id="481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246538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11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Passive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elements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Resistance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(Ohm)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CH" sz="2800" dirty="0">
              <a:solidFill>
                <a:srgbClr val="1F497D"/>
              </a:solidFill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None/>
            </a:pPr>
            <a:endParaRPr lang="fr-CH" sz="2800" dirty="0">
              <a:solidFill>
                <a:srgbClr val="1F497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CH" sz="2800" dirty="0">
              <a:solidFill>
                <a:srgbClr val="1F497D"/>
              </a:solidFill>
            </a:endParaRPr>
          </a:p>
          <a:p>
            <a:pPr>
              <a:lnSpc>
                <a:spcPct val="80000"/>
              </a:lnSpc>
            </a:pPr>
            <a:endParaRPr lang="fr-CH" sz="2800" dirty="0">
              <a:solidFill>
                <a:srgbClr val="1F497D"/>
              </a:solidFill>
              <a:latin typeface="Times New Roman" charset="0"/>
            </a:endParaRPr>
          </a:p>
          <a:p>
            <a:pPr>
              <a:lnSpc>
                <a:spcPct val="80000"/>
              </a:lnSpc>
            </a:pPr>
            <a:endParaRPr lang="fr-CH" sz="2800" dirty="0">
              <a:solidFill>
                <a:srgbClr val="1F497D"/>
              </a:solidFill>
              <a:latin typeface="Times New Roman" charset="0"/>
            </a:endParaRPr>
          </a:p>
          <a:p>
            <a:pPr>
              <a:lnSpc>
                <a:spcPct val="80000"/>
              </a:lnSpc>
            </a:pPr>
            <a:endParaRPr lang="fr-CH" sz="2800" dirty="0">
              <a:solidFill>
                <a:srgbClr val="1F497D"/>
              </a:solidFill>
              <a:latin typeface="Times New Roman" charset="0"/>
            </a:endParaRPr>
          </a:p>
          <a:p>
            <a:pPr>
              <a:lnSpc>
                <a:spcPct val="80000"/>
              </a:lnSpc>
            </a:pPr>
            <a:endParaRPr lang="fr-CH" sz="2800" dirty="0">
              <a:solidFill>
                <a:srgbClr val="1F497D"/>
              </a:solidFill>
              <a:latin typeface="Times New Roman" charset="0"/>
            </a:endParaRPr>
          </a:p>
          <a:p>
            <a:pPr>
              <a:lnSpc>
                <a:spcPct val="80000"/>
              </a:lnSpc>
            </a:pPr>
            <a:r>
              <a:rPr lang="fr-CH" sz="2800" dirty="0">
                <a:solidFill>
                  <a:srgbClr val="1F497D"/>
                </a:solidFill>
              </a:rPr>
              <a:t>G </a:t>
            </a:r>
            <a:r>
              <a:rPr lang="fr-CH" sz="2800" dirty="0" err="1">
                <a:solidFill>
                  <a:srgbClr val="1F497D"/>
                </a:solidFill>
              </a:rPr>
              <a:t>is</a:t>
            </a:r>
            <a:r>
              <a:rPr lang="fr-CH" sz="2800" dirty="0">
                <a:solidFill>
                  <a:srgbClr val="1F497D"/>
                </a:solidFill>
              </a:rPr>
              <a:t> the conductance (Siemens)</a:t>
            </a:r>
            <a:endParaRPr lang="fr-CH" sz="2800" dirty="0"/>
          </a:p>
          <a:p>
            <a:pPr eaLnBrk="1" hangingPunct="1">
              <a:lnSpc>
                <a:spcPct val="80000"/>
              </a:lnSpc>
            </a:pPr>
            <a:endParaRPr lang="fr-CH" sz="4000" dirty="0">
              <a:solidFill>
                <a:srgbClr val="000086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None/>
            </a:pPr>
            <a:endParaRPr lang="fr-CH" sz="2800" dirty="0">
              <a:latin typeface="Times New Roman" charset="0"/>
            </a:endParaRPr>
          </a:p>
        </p:txBody>
      </p:sp>
      <p:graphicFrame>
        <p:nvGraphicFramePr>
          <p:cNvPr id="50181" name="Object 8"/>
          <p:cNvGraphicFramePr>
            <a:graphicFrameLocks noChangeAspect="1"/>
          </p:cNvGraphicFramePr>
          <p:nvPr/>
        </p:nvGraphicFramePr>
        <p:xfrm>
          <a:off x="1565275" y="2324100"/>
          <a:ext cx="19177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30" imgH="190417" progId="Equation.DSMT4">
                  <p:embed/>
                </p:oleObj>
              </mc:Choice>
              <mc:Fallback>
                <p:oleObj name="Equation" r:id="rId3" imgW="622030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324100"/>
                        <a:ext cx="19177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4" name="Picture 13" descr="fig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33363"/>
            <a:ext cx="35433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B44BCC1F-8BB3-924F-9F58-3009FC64D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83064"/>
              </p:ext>
            </p:extLst>
          </p:nvPr>
        </p:nvGraphicFramePr>
        <p:xfrm>
          <a:off x="1580515" y="3569493"/>
          <a:ext cx="1955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725" imgH="190417" progId="Equation.DSMT4">
                  <p:embed/>
                </p:oleObj>
              </mc:Choice>
              <mc:Fallback>
                <p:oleObj name="Equation" r:id="rId6" imgW="634725" imgH="190417" progId="Equation.DSMT4">
                  <p:embed/>
                  <p:pic>
                    <p:nvPicPr>
                      <p:cNvPr id="665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515" y="3569493"/>
                        <a:ext cx="19558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Capacitance (Farad)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r-CH" sz="2800" dirty="0">
              <a:solidFill>
                <a:srgbClr val="1F497D"/>
              </a:solidFill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None/>
            </a:pPr>
            <a:endParaRPr lang="fr-CH" sz="28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None/>
            </a:pPr>
            <a:endParaRPr lang="fr-CH" sz="28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None/>
            </a:pPr>
            <a:endParaRPr lang="fr-CH" sz="4000" dirty="0">
              <a:solidFill>
                <a:srgbClr val="000086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None/>
            </a:pPr>
            <a:endParaRPr lang="fr-CH" sz="2800" dirty="0">
              <a:latin typeface="Times New Roman" charset="0"/>
            </a:endParaRPr>
          </a:p>
        </p:txBody>
      </p:sp>
      <p:graphicFrame>
        <p:nvGraphicFramePr>
          <p:cNvPr id="686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468433"/>
              </p:ext>
            </p:extLst>
          </p:nvPr>
        </p:nvGraphicFramePr>
        <p:xfrm>
          <a:off x="773113" y="1846263"/>
          <a:ext cx="17557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336" imgH="355446" progId="Equation.3">
                  <p:embed/>
                </p:oleObj>
              </mc:Choice>
              <mc:Fallback>
                <p:oleObj name="Equation" r:id="rId3" imgW="60933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846263"/>
                        <a:ext cx="175577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41812"/>
              </p:ext>
            </p:extLst>
          </p:nvPr>
        </p:nvGraphicFramePr>
        <p:xfrm>
          <a:off x="3233738" y="1744663"/>
          <a:ext cx="53879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393700" progId="Equation.DSMT4">
                  <p:embed/>
                </p:oleObj>
              </mc:Choice>
              <mc:Fallback>
                <p:oleObj name="Equation" r:id="rId5" imgW="1828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1744663"/>
                        <a:ext cx="538797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430213" y="1752600"/>
            <a:ext cx="8256587" cy="1214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05456B3-87BD-4A4E-A9F4-9BAB8A7FC2E6}"/>
              </a:ext>
            </a:extLst>
          </p:cNvPr>
          <p:cNvSpPr txBox="1">
            <a:spLocks noChangeArrowheads="1"/>
          </p:cNvSpPr>
          <p:nvPr/>
        </p:nvSpPr>
        <p:spPr>
          <a:xfrm>
            <a:off x="392113" y="32916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Inductance (Henry)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B44EA953-4D93-1941-BCD0-D519C2493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276829"/>
              </p:ext>
            </p:extLst>
          </p:nvPr>
        </p:nvGraphicFramePr>
        <p:xfrm>
          <a:off x="773113" y="4702986"/>
          <a:ext cx="14462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641" imgH="355446" progId="Equation.3">
                  <p:embed/>
                </p:oleObj>
              </mc:Choice>
              <mc:Fallback>
                <p:oleObj name="Equation" r:id="rId7" imgW="596641" imgH="355446" progId="Equation.3">
                  <p:embed/>
                  <p:pic>
                    <p:nvPicPr>
                      <p:cNvPr id="8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4702986"/>
                        <a:ext cx="14462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6A044482-B6B3-8C49-973B-43419ACEA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826010"/>
              </p:ext>
            </p:extLst>
          </p:nvPr>
        </p:nvGraphicFramePr>
        <p:xfrm>
          <a:off x="2830513" y="4626786"/>
          <a:ext cx="53086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5000" imgH="368300" progId="Equation.3">
                  <p:embed/>
                </p:oleObj>
              </mc:Choice>
              <mc:Fallback>
                <p:oleObj name="Equation" r:id="rId9" imgW="1905000" imgH="368300" progId="Equation.3">
                  <p:embed/>
                  <p:pic>
                    <p:nvPicPr>
                      <p:cNvPr id="829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626786"/>
                        <a:ext cx="5308600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fig5">
            <a:extLst>
              <a:ext uri="{FF2B5EF4-FFF2-40B4-BE49-F238E27FC236}">
                <a16:creationId xmlns:a16="http://schemas.microsoft.com/office/drawing/2014/main" id="{24B1E925-D54E-C043-8C30-40AA0F338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272497"/>
            <a:ext cx="39576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fig5">
            <a:extLst>
              <a:ext uri="{FF2B5EF4-FFF2-40B4-BE49-F238E27FC236}">
                <a16:creationId xmlns:a16="http://schemas.microsoft.com/office/drawing/2014/main" id="{161D428F-5ABE-0F41-AC90-9CD1588A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33" y="-69769"/>
            <a:ext cx="338613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Active circuit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elements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68627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Ideal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voltage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current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sources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35E37DC-84B4-DF48-AE5B-BEFB2DA6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740150"/>
            <a:ext cx="638651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5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13561</TotalTime>
  <Words>214</Words>
  <Application>Microsoft Macintosh PowerPoint</Application>
  <PresentationFormat>On-screen Show (4:3)</PresentationFormat>
  <Paragraphs>67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Consolas</vt:lpstr>
      <vt:lpstr>Monotype Sorts</vt:lpstr>
      <vt:lpstr>Times New Roman</vt:lpstr>
      <vt:lpstr>Office Theme</vt:lpstr>
      <vt:lpstr>Equation</vt:lpstr>
      <vt:lpstr>PowerPoint Presentation</vt:lpstr>
      <vt:lpstr>Charge and electric current</vt:lpstr>
      <vt:lpstr>Voltage and energy/electric field</vt:lpstr>
      <vt:lpstr>Power and Energy</vt:lpstr>
      <vt:lpstr>Passive elements</vt:lpstr>
      <vt:lpstr>Resistance (Ohm)</vt:lpstr>
      <vt:lpstr>Capacitance (Farad)</vt:lpstr>
      <vt:lpstr>Active circuit elements</vt:lpstr>
      <vt:lpstr>Ideal voltage and current sources</vt:lpstr>
      <vt:lpstr>Kirchhoff’s Laws</vt:lpstr>
      <vt:lpstr>'Real' voltage and current sources</vt:lpstr>
      <vt:lpstr>Elements in series</vt:lpstr>
      <vt:lpstr>PowerPoint Presentation</vt:lpstr>
      <vt:lpstr>Voltage sources in series</vt:lpstr>
      <vt:lpstr>Elements in parallel</vt:lpstr>
      <vt:lpstr>PowerPoint Presentation</vt:lpstr>
      <vt:lpstr>Current sources in parallel</vt:lpstr>
      <vt:lpstr>Voltage and current dividers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Farhad Rachidi</dc:creator>
  <cp:lastModifiedBy>fr</cp:lastModifiedBy>
  <cp:revision>782</cp:revision>
  <cp:lastPrinted>2019-10-29T12:01:31Z</cp:lastPrinted>
  <dcterms:created xsi:type="dcterms:W3CDTF">2009-04-22T09:32:54Z</dcterms:created>
  <dcterms:modified xsi:type="dcterms:W3CDTF">2023-11-14T13:05:46Z</dcterms:modified>
</cp:coreProperties>
</file>