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971" r:id="rId2"/>
    <p:sldId id="909" r:id="rId3"/>
    <p:sldId id="910" r:id="rId4"/>
    <p:sldId id="965" r:id="rId5"/>
    <p:sldId id="966" r:id="rId6"/>
    <p:sldId id="967" r:id="rId7"/>
    <p:sldId id="968" r:id="rId8"/>
    <p:sldId id="911" r:id="rId9"/>
    <p:sldId id="912" r:id="rId10"/>
    <p:sldId id="913" r:id="rId11"/>
    <p:sldId id="914" r:id="rId12"/>
    <p:sldId id="915" r:id="rId13"/>
    <p:sldId id="960" r:id="rId14"/>
    <p:sldId id="961" r:id="rId15"/>
    <p:sldId id="962" r:id="rId16"/>
    <p:sldId id="963" r:id="rId17"/>
    <p:sldId id="916" r:id="rId18"/>
    <p:sldId id="917" r:id="rId19"/>
    <p:sldId id="918" r:id="rId20"/>
    <p:sldId id="919" r:id="rId21"/>
    <p:sldId id="920" r:id="rId22"/>
    <p:sldId id="921" r:id="rId23"/>
    <p:sldId id="922" r:id="rId24"/>
    <p:sldId id="923" r:id="rId25"/>
    <p:sldId id="924" r:id="rId26"/>
    <p:sldId id="925" r:id="rId27"/>
    <p:sldId id="926" r:id="rId28"/>
    <p:sldId id="927" r:id="rId29"/>
    <p:sldId id="928" r:id="rId30"/>
    <p:sldId id="929" r:id="rId31"/>
    <p:sldId id="930" r:id="rId32"/>
    <p:sldId id="970" r:id="rId33"/>
    <p:sldId id="931" r:id="rId34"/>
    <p:sldId id="932" r:id="rId35"/>
    <p:sldId id="933" r:id="rId36"/>
    <p:sldId id="934" r:id="rId37"/>
    <p:sldId id="935" r:id="rId38"/>
    <p:sldId id="936" r:id="rId39"/>
    <p:sldId id="937" r:id="rId40"/>
    <p:sldId id="938" r:id="rId41"/>
    <p:sldId id="939" r:id="rId42"/>
    <p:sldId id="940" r:id="rId43"/>
    <p:sldId id="941" r:id="rId44"/>
    <p:sldId id="942" r:id="rId45"/>
    <p:sldId id="943" r:id="rId46"/>
    <p:sldId id="944" r:id="rId47"/>
    <p:sldId id="945" r:id="rId48"/>
    <p:sldId id="946" r:id="rId49"/>
    <p:sldId id="947" r:id="rId50"/>
    <p:sldId id="948" r:id="rId51"/>
    <p:sldId id="949" r:id="rId52"/>
    <p:sldId id="950" r:id="rId53"/>
    <p:sldId id="951" r:id="rId54"/>
    <p:sldId id="952" r:id="rId55"/>
    <p:sldId id="953" r:id="rId56"/>
    <p:sldId id="954" r:id="rId57"/>
    <p:sldId id="964" r:id="rId58"/>
    <p:sldId id="956" r:id="rId59"/>
    <p:sldId id="957" r:id="rId60"/>
    <p:sldId id="958" r:id="rId6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74ACA1"/>
    <a:srgbClr val="0000FF"/>
    <a:srgbClr val="0066FF"/>
    <a:srgbClr val="99FFCC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02" autoAdjust="0"/>
    <p:restoredTop sz="86951" autoAdjust="0"/>
  </p:normalViewPr>
  <p:slideViewPr>
    <p:cSldViewPr>
      <p:cViewPr varScale="1">
        <p:scale>
          <a:sx n="109" d="100"/>
          <a:sy n="109" d="100"/>
        </p:scale>
        <p:origin x="236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image" Target="../media/image57.emf"/><Relationship Id="rId7" Type="http://schemas.openxmlformats.org/officeDocument/2006/relationships/image" Target="../media/image61.emf"/><Relationship Id="rId12" Type="http://schemas.openxmlformats.org/officeDocument/2006/relationships/image" Target="../media/image66.emf"/><Relationship Id="rId2" Type="http://schemas.openxmlformats.org/officeDocument/2006/relationships/image" Target="../media/image56.emf"/><Relationship Id="rId1" Type="http://schemas.openxmlformats.org/officeDocument/2006/relationships/image" Target="../media/image55.emf"/><Relationship Id="rId6" Type="http://schemas.openxmlformats.org/officeDocument/2006/relationships/image" Target="../media/image60.emf"/><Relationship Id="rId11" Type="http://schemas.openxmlformats.org/officeDocument/2006/relationships/image" Target="../media/image65.emf"/><Relationship Id="rId5" Type="http://schemas.openxmlformats.org/officeDocument/2006/relationships/image" Target="../media/image59.emf"/><Relationship Id="rId10" Type="http://schemas.openxmlformats.org/officeDocument/2006/relationships/image" Target="../media/image64.emf"/><Relationship Id="rId4" Type="http://schemas.openxmlformats.org/officeDocument/2006/relationships/image" Target="../media/image58.emf"/><Relationship Id="rId9" Type="http://schemas.openxmlformats.org/officeDocument/2006/relationships/image" Target="../media/image63.emf"/></Relationships>
</file>

<file path=ppt/drawings/_rels/vmlDrawing13.v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3" Type="http://schemas.openxmlformats.org/officeDocument/2006/relationships/image" Target="../media/image69.emf"/><Relationship Id="rId7" Type="http://schemas.openxmlformats.org/officeDocument/2006/relationships/image" Target="../media/image73.emf"/><Relationship Id="rId2" Type="http://schemas.openxmlformats.org/officeDocument/2006/relationships/image" Target="../media/image68.emf"/><Relationship Id="rId1" Type="http://schemas.openxmlformats.org/officeDocument/2006/relationships/image" Target="../media/image67.emf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10" Type="http://schemas.openxmlformats.org/officeDocument/2006/relationships/image" Target="../media/image76.emf"/><Relationship Id="rId4" Type="http://schemas.openxmlformats.org/officeDocument/2006/relationships/image" Target="../media/image70.emf"/><Relationship Id="rId9" Type="http://schemas.openxmlformats.org/officeDocument/2006/relationships/image" Target="../media/image7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16.v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13" Type="http://schemas.openxmlformats.org/officeDocument/2006/relationships/image" Target="../media/image92.emf"/><Relationship Id="rId3" Type="http://schemas.openxmlformats.org/officeDocument/2006/relationships/image" Target="../media/image82.emf"/><Relationship Id="rId7" Type="http://schemas.openxmlformats.org/officeDocument/2006/relationships/image" Target="../media/image86.emf"/><Relationship Id="rId12" Type="http://schemas.openxmlformats.org/officeDocument/2006/relationships/image" Target="../media/image91.emf"/><Relationship Id="rId17" Type="http://schemas.openxmlformats.org/officeDocument/2006/relationships/image" Target="../media/image96.emf"/><Relationship Id="rId2" Type="http://schemas.openxmlformats.org/officeDocument/2006/relationships/image" Target="../media/image81.emf"/><Relationship Id="rId16" Type="http://schemas.openxmlformats.org/officeDocument/2006/relationships/image" Target="../media/image95.emf"/><Relationship Id="rId1" Type="http://schemas.openxmlformats.org/officeDocument/2006/relationships/image" Target="../media/image80.emf"/><Relationship Id="rId6" Type="http://schemas.openxmlformats.org/officeDocument/2006/relationships/image" Target="../media/image85.emf"/><Relationship Id="rId11" Type="http://schemas.openxmlformats.org/officeDocument/2006/relationships/image" Target="../media/image90.emf"/><Relationship Id="rId5" Type="http://schemas.openxmlformats.org/officeDocument/2006/relationships/image" Target="../media/image84.emf"/><Relationship Id="rId15" Type="http://schemas.openxmlformats.org/officeDocument/2006/relationships/image" Target="../media/image94.emf"/><Relationship Id="rId10" Type="http://schemas.openxmlformats.org/officeDocument/2006/relationships/image" Target="../media/image89.emf"/><Relationship Id="rId4" Type="http://schemas.openxmlformats.org/officeDocument/2006/relationships/image" Target="../media/image83.emf"/><Relationship Id="rId9" Type="http://schemas.openxmlformats.org/officeDocument/2006/relationships/image" Target="../media/image88.emf"/><Relationship Id="rId14" Type="http://schemas.openxmlformats.org/officeDocument/2006/relationships/image" Target="../media/image93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image" Target="../media/image97.emf"/><Relationship Id="rId4" Type="http://schemas.openxmlformats.org/officeDocument/2006/relationships/image" Target="../media/image100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emf"/><Relationship Id="rId1" Type="http://schemas.openxmlformats.org/officeDocument/2006/relationships/image" Target="../media/image101.e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emf"/><Relationship Id="rId1" Type="http://schemas.openxmlformats.org/officeDocument/2006/relationships/image" Target="../media/image104.emf"/><Relationship Id="rId4" Type="http://schemas.openxmlformats.org/officeDocument/2006/relationships/image" Target="../media/image10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image" Target="../media/image9.emf"/><Relationship Id="rId1" Type="http://schemas.openxmlformats.org/officeDocument/2006/relationships/image" Target="../media/image8.emf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image" Target="../media/image108.e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emf"/><Relationship Id="rId1" Type="http://schemas.openxmlformats.org/officeDocument/2006/relationships/image" Target="../media/image110.emf"/><Relationship Id="rId5" Type="http://schemas.openxmlformats.org/officeDocument/2006/relationships/image" Target="../media/image114.emf"/><Relationship Id="rId4" Type="http://schemas.openxmlformats.org/officeDocument/2006/relationships/image" Target="../media/image113.e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116.emf"/><Relationship Id="rId1" Type="http://schemas.openxmlformats.org/officeDocument/2006/relationships/image" Target="../media/image115.emf"/><Relationship Id="rId5" Type="http://schemas.openxmlformats.org/officeDocument/2006/relationships/image" Target="../media/image119.emf"/><Relationship Id="rId4" Type="http://schemas.openxmlformats.org/officeDocument/2006/relationships/image" Target="../media/image118.e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wmf"/><Relationship Id="rId2" Type="http://schemas.openxmlformats.org/officeDocument/2006/relationships/image" Target="../media/image121.wmf"/><Relationship Id="rId1" Type="http://schemas.openxmlformats.org/officeDocument/2006/relationships/image" Target="../media/image120.wmf"/><Relationship Id="rId6" Type="http://schemas.openxmlformats.org/officeDocument/2006/relationships/image" Target="../media/image125.wmf"/><Relationship Id="rId5" Type="http://schemas.openxmlformats.org/officeDocument/2006/relationships/image" Target="../media/image124.wmf"/><Relationship Id="rId4" Type="http://schemas.openxmlformats.org/officeDocument/2006/relationships/image" Target="../media/image123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wmf"/><Relationship Id="rId2" Type="http://schemas.openxmlformats.org/officeDocument/2006/relationships/image" Target="../media/image128.wmf"/><Relationship Id="rId1" Type="http://schemas.openxmlformats.org/officeDocument/2006/relationships/image" Target="../media/image127.wmf"/><Relationship Id="rId4" Type="http://schemas.openxmlformats.org/officeDocument/2006/relationships/image" Target="../media/image130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wmf"/><Relationship Id="rId7" Type="http://schemas.openxmlformats.org/officeDocument/2006/relationships/image" Target="../media/image133.wmf"/><Relationship Id="rId2" Type="http://schemas.openxmlformats.org/officeDocument/2006/relationships/image" Target="../media/image129.wmf"/><Relationship Id="rId1" Type="http://schemas.openxmlformats.org/officeDocument/2006/relationships/image" Target="../media/image128.wmf"/><Relationship Id="rId6" Type="http://schemas.openxmlformats.org/officeDocument/2006/relationships/image" Target="../media/image132.wmf"/><Relationship Id="rId5" Type="http://schemas.openxmlformats.org/officeDocument/2006/relationships/image" Target="../media/image131.wmf"/><Relationship Id="rId4" Type="http://schemas.openxmlformats.org/officeDocument/2006/relationships/image" Target="../media/image130.w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wmf"/><Relationship Id="rId1" Type="http://schemas.openxmlformats.org/officeDocument/2006/relationships/image" Target="../media/image136.w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wmf"/><Relationship Id="rId1" Type="http://schemas.openxmlformats.org/officeDocument/2006/relationships/image" Target="../media/image139.wmf"/></Relationships>
</file>

<file path=ppt/drawings/_rels/vmlDrawing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wmf"/><Relationship Id="rId1" Type="http://schemas.openxmlformats.org/officeDocument/2006/relationships/image" Target="../media/image142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wmf"/><Relationship Id="rId2" Type="http://schemas.openxmlformats.org/officeDocument/2006/relationships/image" Target="../media/image145.wmf"/><Relationship Id="rId1" Type="http://schemas.openxmlformats.org/officeDocument/2006/relationships/image" Target="../media/image14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image" Target="../media/image16.emf"/><Relationship Id="rId1" Type="http://schemas.openxmlformats.org/officeDocument/2006/relationships/image" Target="../media/image15.emf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wmf"/><Relationship Id="rId2" Type="http://schemas.openxmlformats.org/officeDocument/2006/relationships/image" Target="../media/image145.wmf"/><Relationship Id="rId1" Type="http://schemas.openxmlformats.org/officeDocument/2006/relationships/image" Target="../media/image144.wmf"/><Relationship Id="rId5" Type="http://schemas.openxmlformats.org/officeDocument/2006/relationships/image" Target="../media/image147.wmf"/><Relationship Id="rId4" Type="http://schemas.openxmlformats.org/officeDocument/2006/relationships/image" Target="../media/image142.wmf"/></Relationships>
</file>

<file path=ppt/drawings/_rels/vmlDrawing3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wmf"/><Relationship Id="rId3" Type="http://schemas.openxmlformats.org/officeDocument/2006/relationships/image" Target="../media/image150.wmf"/><Relationship Id="rId7" Type="http://schemas.openxmlformats.org/officeDocument/2006/relationships/image" Target="../media/image154.wmf"/><Relationship Id="rId2" Type="http://schemas.openxmlformats.org/officeDocument/2006/relationships/image" Target="../media/image149.wmf"/><Relationship Id="rId1" Type="http://schemas.openxmlformats.org/officeDocument/2006/relationships/image" Target="../media/image148.wmf"/><Relationship Id="rId6" Type="http://schemas.openxmlformats.org/officeDocument/2006/relationships/image" Target="../media/image153.wmf"/><Relationship Id="rId5" Type="http://schemas.openxmlformats.org/officeDocument/2006/relationships/image" Target="../media/image152.wmf"/><Relationship Id="rId4" Type="http://schemas.openxmlformats.org/officeDocument/2006/relationships/image" Target="../media/image151.wmf"/><Relationship Id="rId9" Type="http://schemas.openxmlformats.org/officeDocument/2006/relationships/image" Target="../media/image156.wmf"/></Relationships>
</file>

<file path=ppt/drawings/_rels/vmlDrawing3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wmf"/><Relationship Id="rId13" Type="http://schemas.openxmlformats.org/officeDocument/2006/relationships/image" Target="../media/image156.wmf"/><Relationship Id="rId3" Type="http://schemas.openxmlformats.org/officeDocument/2006/relationships/image" Target="../media/image159.wmf"/><Relationship Id="rId7" Type="http://schemas.openxmlformats.org/officeDocument/2006/relationships/image" Target="../media/image150.wmf"/><Relationship Id="rId12" Type="http://schemas.openxmlformats.org/officeDocument/2006/relationships/image" Target="../media/image155.wmf"/><Relationship Id="rId2" Type="http://schemas.openxmlformats.org/officeDocument/2006/relationships/image" Target="../media/image158.wmf"/><Relationship Id="rId1" Type="http://schemas.openxmlformats.org/officeDocument/2006/relationships/image" Target="../media/image157.wmf"/><Relationship Id="rId6" Type="http://schemas.openxmlformats.org/officeDocument/2006/relationships/image" Target="../media/image149.wmf"/><Relationship Id="rId11" Type="http://schemas.openxmlformats.org/officeDocument/2006/relationships/image" Target="../media/image154.wmf"/><Relationship Id="rId5" Type="http://schemas.openxmlformats.org/officeDocument/2006/relationships/image" Target="../media/image148.wmf"/><Relationship Id="rId10" Type="http://schemas.openxmlformats.org/officeDocument/2006/relationships/image" Target="../media/image153.wmf"/><Relationship Id="rId4" Type="http://schemas.openxmlformats.org/officeDocument/2006/relationships/image" Target="../media/image160.wmf"/><Relationship Id="rId9" Type="http://schemas.openxmlformats.org/officeDocument/2006/relationships/image" Target="../media/image152.wmf"/></Relationships>
</file>

<file path=ppt/drawings/_rels/vmlDrawing3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wmf"/><Relationship Id="rId3" Type="http://schemas.openxmlformats.org/officeDocument/2006/relationships/image" Target="../media/image163.wmf"/><Relationship Id="rId7" Type="http://schemas.openxmlformats.org/officeDocument/2006/relationships/image" Target="../media/image167.wmf"/><Relationship Id="rId12" Type="http://schemas.openxmlformats.org/officeDocument/2006/relationships/image" Target="../media/image171.wmf"/><Relationship Id="rId2" Type="http://schemas.openxmlformats.org/officeDocument/2006/relationships/image" Target="../media/image162.wmf"/><Relationship Id="rId1" Type="http://schemas.openxmlformats.org/officeDocument/2006/relationships/image" Target="../media/image161.wmf"/><Relationship Id="rId6" Type="http://schemas.openxmlformats.org/officeDocument/2006/relationships/image" Target="../media/image166.wmf"/><Relationship Id="rId11" Type="http://schemas.openxmlformats.org/officeDocument/2006/relationships/image" Target="../media/image170.wmf"/><Relationship Id="rId5" Type="http://schemas.openxmlformats.org/officeDocument/2006/relationships/image" Target="../media/image165.wmf"/><Relationship Id="rId10" Type="http://schemas.openxmlformats.org/officeDocument/2006/relationships/image" Target="../media/image169.wmf"/><Relationship Id="rId4" Type="http://schemas.openxmlformats.org/officeDocument/2006/relationships/image" Target="../media/image164.wmf"/><Relationship Id="rId9" Type="http://schemas.openxmlformats.org/officeDocument/2006/relationships/image" Target="../media/image168.wmf"/></Relationships>
</file>

<file path=ppt/drawings/_rels/vmlDrawing3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wmf"/><Relationship Id="rId3" Type="http://schemas.openxmlformats.org/officeDocument/2006/relationships/image" Target="../media/image167.wmf"/><Relationship Id="rId7" Type="http://schemas.openxmlformats.org/officeDocument/2006/relationships/image" Target="../media/image170.wmf"/><Relationship Id="rId2" Type="http://schemas.openxmlformats.org/officeDocument/2006/relationships/image" Target="../media/image166.wmf"/><Relationship Id="rId1" Type="http://schemas.openxmlformats.org/officeDocument/2006/relationships/image" Target="../media/image165.wmf"/><Relationship Id="rId6" Type="http://schemas.openxmlformats.org/officeDocument/2006/relationships/image" Target="../media/image171.wmf"/><Relationship Id="rId5" Type="http://schemas.openxmlformats.org/officeDocument/2006/relationships/image" Target="../media/image168.wmf"/><Relationship Id="rId10" Type="http://schemas.openxmlformats.org/officeDocument/2006/relationships/image" Target="../media/image174.wmf"/><Relationship Id="rId4" Type="http://schemas.openxmlformats.org/officeDocument/2006/relationships/image" Target="../media/image161.wmf"/><Relationship Id="rId9" Type="http://schemas.openxmlformats.org/officeDocument/2006/relationships/image" Target="../media/image173.wmf"/></Relationships>
</file>

<file path=ppt/drawings/_rels/vmlDrawing35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wmf"/><Relationship Id="rId3" Type="http://schemas.openxmlformats.org/officeDocument/2006/relationships/image" Target="../media/image149.wmf"/><Relationship Id="rId7" Type="http://schemas.openxmlformats.org/officeDocument/2006/relationships/image" Target="../media/image153.wmf"/><Relationship Id="rId2" Type="http://schemas.openxmlformats.org/officeDocument/2006/relationships/image" Target="../media/image148.wmf"/><Relationship Id="rId1" Type="http://schemas.openxmlformats.org/officeDocument/2006/relationships/image" Target="../media/image175.wmf"/><Relationship Id="rId6" Type="http://schemas.openxmlformats.org/officeDocument/2006/relationships/image" Target="../media/image152.wmf"/><Relationship Id="rId5" Type="http://schemas.openxmlformats.org/officeDocument/2006/relationships/image" Target="../media/image151.wmf"/><Relationship Id="rId10" Type="http://schemas.openxmlformats.org/officeDocument/2006/relationships/image" Target="../media/image156.wmf"/><Relationship Id="rId4" Type="http://schemas.openxmlformats.org/officeDocument/2006/relationships/image" Target="../media/image150.wmf"/><Relationship Id="rId9" Type="http://schemas.openxmlformats.org/officeDocument/2006/relationships/image" Target="../media/image155.wmf"/></Relationships>
</file>

<file path=ppt/drawings/_rels/vmlDrawing36.v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wmf"/><Relationship Id="rId3" Type="http://schemas.openxmlformats.org/officeDocument/2006/relationships/image" Target="../media/image178.wmf"/><Relationship Id="rId7" Type="http://schemas.openxmlformats.org/officeDocument/2006/relationships/image" Target="../media/image182.wmf"/><Relationship Id="rId12" Type="http://schemas.openxmlformats.org/officeDocument/2006/relationships/image" Target="../media/image187.wmf"/><Relationship Id="rId2" Type="http://schemas.openxmlformats.org/officeDocument/2006/relationships/image" Target="../media/image177.wmf"/><Relationship Id="rId1" Type="http://schemas.openxmlformats.org/officeDocument/2006/relationships/image" Target="../media/image176.wmf"/><Relationship Id="rId6" Type="http://schemas.openxmlformats.org/officeDocument/2006/relationships/image" Target="../media/image181.wmf"/><Relationship Id="rId11" Type="http://schemas.openxmlformats.org/officeDocument/2006/relationships/image" Target="../media/image186.wmf"/><Relationship Id="rId5" Type="http://schemas.openxmlformats.org/officeDocument/2006/relationships/image" Target="../media/image180.wmf"/><Relationship Id="rId10" Type="http://schemas.openxmlformats.org/officeDocument/2006/relationships/image" Target="../media/image185.wmf"/><Relationship Id="rId4" Type="http://schemas.openxmlformats.org/officeDocument/2006/relationships/image" Target="../media/image179.wmf"/><Relationship Id="rId9" Type="http://schemas.openxmlformats.org/officeDocument/2006/relationships/image" Target="../media/image184.wmf"/></Relationships>
</file>

<file path=ppt/drawings/_rels/vmlDrawing37.v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wmf"/><Relationship Id="rId13" Type="http://schemas.openxmlformats.org/officeDocument/2006/relationships/image" Target="../media/image195.wmf"/><Relationship Id="rId3" Type="http://schemas.openxmlformats.org/officeDocument/2006/relationships/image" Target="../media/image180.wmf"/><Relationship Id="rId7" Type="http://schemas.openxmlformats.org/officeDocument/2006/relationships/image" Target="../media/image186.wmf"/><Relationship Id="rId12" Type="http://schemas.openxmlformats.org/officeDocument/2006/relationships/image" Target="../media/image194.wmf"/><Relationship Id="rId2" Type="http://schemas.openxmlformats.org/officeDocument/2006/relationships/image" Target="../media/image179.wmf"/><Relationship Id="rId1" Type="http://schemas.openxmlformats.org/officeDocument/2006/relationships/image" Target="../media/image188.wmf"/><Relationship Id="rId6" Type="http://schemas.openxmlformats.org/officeDocument/2006/relationships/image" Target="../media/image190.wmf"/><Relationship Id="rId11" Type="http://schemas.openxmlformats.org/officeDocument/2006/relationships/image" Target="../media/image193.wmf"/><Relationship Id="rId5" Type="http://schemas.openxmlformats.org/officeDocument/2006/relationships/image" Target="../media/image184.wmf"/><Relationship Id="rId15" Type="http://schemas.openxmlformats.org/officeDocument/2006/relationships/image" Target="../media/image197.wmf"/><Relationship Id="rId10" Type="http://schemas.openxmlformats.org/officeDocument/2006/relationships/image" Target="../media/image192.wmf"/><Relationship Id="rId4" Type="http://schemas.openxmlformats.org/officeDocument/2006/relationships/image" Target="../media/image189.wmf"/><Relationship Id="rId9" Type="http://schemas.openxmlformats.org/officeDocument/2006/relationships/image" Target="../media/image191.wmf"/><Relationship Id="rId14" Type="http://schemas.openxmlformats.org/officeDocument/2006/relationships/image" Target="../media/image196.wmf"/></Relationships>
</file>

<file path=ppt/drawings/_rels/vmlDrawing3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wmf"/><Relationship Id="rId2" Type="http://schemas.openxmlformats.org/officeDocument/2006/relationships/image" Target="../media/image199.wmf"/><Relationship Id="rId1" Type="http://schemas.openxmlformats.org/officeDocument/2006/relationships/image" Target="../media/image198.wmf"/><Relationship Id="rId4" Type="http://schemas.openxmlformats.org/officeDocument/2006/relationships/image" Target="../media/image201.wmf"/></Relationships>
</file>

<file path=ppt/drawings/_rels/vmlDrawing3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wmf"/><Relationship Id="rId2" Type="http://schemas.openxmlformats.org/officeDocument/2006/relationships/image" Target="../media/image203.wmf"/><Relationship Id="rId1" Type="http://schemas.openxmlformats.org/officeDocument/2006/relationships/image" Target="../media/image202.wmf"/><Relationship Id="rId4" Type="http://schemas.openxmlformats.org/officeDocument/2006/relationships/image" Target="../media/image20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image" Target="../media/image22.emf"/><Relationship Id="rId4" Type="http://schemas.openxmlformats.org/officeDocument/2006/relationships/image" Target="../media/image25.emf"/></Relationships>
</file>

<file path=ppt/drawings/_rels/vmlDrawing40.v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wmf"/><Relationship Id="rId13" Type="http://schemas.openxmlformats.org/officeDocument/2006/relationships/image" Target="../media/image195.wmf"/><Relationship Id="rId3" Type="http://schemas.openxmlformats.org/officeDocument/2006/relationships/image" Target="../media/image180.wmf"/><Relationship Id="rId7" Type="http://schemas.openxmlformats.org/officeDocument/2006/relationships/image" Target="../media/image186.wmf"/><Relationship Id="rId12" Type="http://schemas.openxmlformats.org/officeDocument/2006/relationships/image" Target="../media/image194.wmf"/><Relationship Id="rId2" Type="http://schemas.openxmlformats.org/officeDocument/2006/relationships/image" Target="../media/image179.wmf"/><Relationship Id="rId1" Type="http://schemas.openxmlformats.org/officeDocument/2006/relationships/image" Target="../media/image188.wmf"/><Relationship Id="rId6" Type="http://schemas.openxmlformats.org/officeDocument/2006/relationships/image" Target="../media/image190.wmf"/><Relationship Id="rId11" Type="http://schemas.openxmlformats.org/officeDocument/2006/relationships/image" Target="../media/image193.wmf"/><Relationship Id="rId5" Type="http://schemas.openxmlformats.org/officeDocument/2006/relationships/image" Target="../media/image184.wmf"/><Relationship Id="rId15" Type="http://schemas.openxmlformats.org/officeDocument/2006/relationships/image" Target="../media/image197.wmf"/><Relationship Id="rId10" Type="http://schemas.openxmlformats.org/officeDocument/2006/relationships/image" Target="../media/image192.wmf"/><Relationship Id="rId4" Type="http://schemas.openxmlformats.org/officeDocument/2006/relationships/image" Target="../media/image189.wmf"/><Relationship Id="rId9" Type="http://schemas.openxmlformats.org/officeDocument/2006/relationships/image" Target="../media/image191.wmf"/><Relationship Id="rId14" Type="http://schemas.openxmlformats.org/officeDocument/2006/relationships/image" Target="../media/image19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image" Target="../media/image33.e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13" Type="http://schemas.openxmlformats.org/officeDocument/2006/relationships/image" Target="../media/image47.emf"/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12" Type="http://schemas.openxmlformats.org/officeDocument/2006/relationships/image" Target="../media/image46.emf"/><Relationship Id="rId2" Type="http://schemas.openxmlformats.org/officeDocument/2006/relationships/image" Target="../media/image36.emf"/><Relationship Id="rId1" Type="http://schemas.openxmlformats.org/officeDocument/2006/relationships/image" Target="../media/image35.emf"/><Relationship Id="rId6" Type="http://schemas.openxmlformats.org/officeDocument/2006/relationships/image" Target="../media/image40.emf"/><Relationship Id="rId11" Type="http://schemas.openxmlformats.org/officeDocument/2006/relationships/image" Target="../media/image45.emf"/><Relationship Id="rId5" Type="http://schemas.openxmlformats.org/officeDocument/2006/relationships/image" Target="../media/image39.emf"/><Relationship Id="rId10" Type="http://schemas.openxmlformats.org/officeDocument/2006/relationships/image" Target="../media/image44.emf"/><Relationship Id="rId4" Type="http://schemas.openxmlformats.org/officeDocument/2006/relationships/image" Target="../media/image38.emf"/><Relationship Id="rId9" Type="http://schemas.openxmlformats.org/officeDocument/2006/relationships/image" Target="../media/image43.emf"/><Relationship Id="rId14" Type="http://schemas.openxmlformats.org/officeDocument/2006/relationships/image" Target="../media/image48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image" Target="../media/image4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6482C0-8164-1645-8096-5E3023845D6F}" type="datetimeFigureOut">
              <a:rPr lang="en-US" smtClean="0"/>
              <a:t>12/3/19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A019E-9808-0740-B5DF-CA8850773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1959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8F0CC5-F015-41A4-81F4-EE9BE5C1D8F7}" type="datetimeFigureOut">
              <a:rPr lang="fr-FR" smtClean="0"/>
              <a:pPr/>
              <a:t>03/12/2019</a:t>
            </a:fld>
            <a:endParaRPr lang="fr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20FC94-215E-4E97-95D8-9E4EB0DC4B9D}" type="slidenum">
              <a:rPr lang="fr-CH" smtClean="0"/>
              <a:pPr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070458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11EF78E-F8B5-4998-BF45-E54434B597C8}" type="slidenum">
              <a:rPr lang="en-US" sz="12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292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925B865-3583-4442-85E1-5DB57A311174}" type="slidenum">
              <a:rPr lang="it-IT" sz="900"/>
              <a:pPr/>
              <a:t>14</a:t>
            </a:fld>
            <a:endParaRPr lang="it-IT" sz="90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801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925B865-3583-4442-85E1-5DB57A311174}" type="slidenum">
              <a:rPr lang="it-IT" sz="900"/>
              <a:pPr/>
              <a:t>15</a:t>
            </a:fld>
            <a:endParaRPr lang="it-IT" sz="90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634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925B865-3583-4442-85E1-5DB57A311174}" type="slidenum">
              <a:rPr lang="it-IT" sz="900"/>
              <a:pPr/>
              <a:t>16</a:t>
            </a:fld>
            <a:endParaRPr lang="it-IT" sz="90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210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77D173D-A769-794F-A3DB-866A1B356A3E}" type="slidenum">
              <a:rPr lang="it-IT" sz="900"/>
              <a:pPr/>
              <a:t>17</a:t>
            </a:fld>
            <a:endParaRPr lang="it-IT" sz="9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370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8708794-90AD-8249-A980-AD14EAF72816}" type="slidenum">
              <a:rPr lang="it-IT" sz="900"/>
              <a:pPr/>
              <a:t>18</a:t>
            </a:fld>
            <a:endParaRPr lang="it-IT" sz="90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3568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C7CBD43-6968-B44D-A1BB-AD87876EEFEC}" type="slidenum">
              <a:rPr lang="it-IT" sz="900"/>
              <a:pPr/>
              <a:t>19</a:t>
            </a:fld>
            <a:endParaRPr lang="it-IT" sz="900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5000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99D4DB7-C3F3-B843-8B5E-584623BA3552}" type="slidenum">
              <a:rPr lang="it-IT" sz="900"/>
              <a:pPr/>
              <a:t>20</a:t>
            </a:fld>
            <a:endParaRPr lang="it-IT" sz="90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4700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E1D3435-6042-FA49-95EC-E0916DDE165E}" type="slidenum">
              <a:rPr lang="it-IT" sz="900"/>
              <a:pPr/>
              <a:t>21</a:t>
            </a:fld>
            <a:endParaRPr lang="it-IT" sz="90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7266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066B148-2CF9-874C-A4D5-56AB45210453}" type="slidenum">
              <a:rPr lang="it-IT" sz="900"/>
              <a:pPr/>
              <a:t>22</a:t>
            </a:fld>
            <a:endParaRPr lang="it-IT" sz="90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4738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78A01E0-7719-7941-929A-5264A98C033E}" type="slidenum">
              <a:rPr lang="it-IT" sz="900"/>
              <a:pPr/>
              <a:t>23</a:t>
            </a:fld>
            <a:endParaRPr lang="it-IT" sz="90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004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5263583-B484-D843-BC56-082B6B952CA8}" type="slidenum">
              <a:rPr lang="it-IT" sz="900"/>
              <a:pPr/>
              <a:t>2</a:t>
            </a:fld>
            <a:endParaRPr lang="it-IT" sz="9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43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3447AC0-BF54-474A-80BA-3DDF8EAC8CF2}" type="slidenum">
              <a:rPr lang="it-IT" sz="900"/>
              <a:pPr/>
              <a:t>24</a:t>
            </a:fld>
            <a:endParaRPr lang="it-IT" sz="900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568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28D046E-AF1A-564D-AAC5-D40A34C11CB7}" type="slidenum">
              <a:rPr lang="it-IT" sz="900"/>
              <a:pPr/>
              <a:t>25</a:t>
            </a:fld>
            <a:endParaRPr lang="it-IT" sz="90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1037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111D516-E053-2E4D-B949-51B322A2D311}" type="slidenum">
              <a:rPr lang="it-IT" sz="900"/>
              <a:pPr/>
              <a:t>26</a:t>
            </a:fld>
            <a:endParaRPr lang="it-IT" sz="90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436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E3124AB-84B9-8149-BC58-A291FD2DF015}" type="slidenum">
              <a:rPr lang="it-IT" sz="900"/>
              <a:pPr/>
              <a:t>27</a:t>
            </a:fld>
            <a:endParaRPr lang="it-IT" sz="9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3037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BBF8828-E22A-0546-9AC6-4ADD602D0834}" type="slidenum">
              <a:rPr lang="it-IT" sz="900"/>
              <a:pPr/>
              <a:t>28</a:t>
            </a:fld>
            <a:endParaRPr lang="it-IT" sz="90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0015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376FADF-A6A6-3844-A339-91C8AA68A5D4}" type="slidenum">
              <a:rPr lang="it-IT" sz="900"/>
              <a:pPr/>
              <a:t>29</a:t>
            </a:fld>
            <a:endParaRPr lang="it-IT" sz="90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6165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BA7DA1E-276E-C343-A365-AB18C1D3B9DC}" type="slidenum">
              <a:rPr lang="it-IT" sz="900"/>
              <a:pPr/>
              <a:t>30</a:t>
            </a:fld>
            <a:endParaRPr lang="it-IT" sz="900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0601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308432-01B4-1941-AA2B-987BBE55103A}" type="slidenum">
              <a:rPr lang="it-IT" sz="900"/>
              <a:pPr/>
              <a:t>31</a:t>
            </a:fld>
            <a:endParaRPr lang="it-IT" sz="90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9554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63472F5-E941-0B48-8BF6-732ADD9FEBBA}" type="slidenum">
              <a:rPr lang="it-IT" sz="900"/>
              <a:pPr/>
              <a:t>32</a:t>
            </a:fld>
            <a:endParaRPr lang="it-IT" sz="900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8674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58B6B4A-4294-4446-A30A-F6A10A58852C}" type="slidenum">
              <a:rPr lang="it-IT" sz="900"/>
              <a:pPr/>
              <a:t>33</a:t>
            </a:fld>
            <a:endParaRPr lang="it-IT" sz="90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69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A68B3B2-7EFB-134A-9C22-133624F461EA}" type="slidenum">
              <a:rPr lang="it-IT" sz="900"/>
              <a:pPr/>
              <a:t>3</a:t>
            </a:fld>
            <a:endParaRPr lang="it-IT" sz="9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8453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367A1D5-7036-D041-B0E6-2D27944636B4}" type="slidenum">
              <a:rPr lang="it-IT" sz="900"/>
              <a:pPr/>
              <a:t>34</a:t>
            </a:fld>
            <a:endParaRPr lang="it-IT" sz="90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517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8DFE5DF-6D95-164B-AFB1-1CBC95A347BE}" type="slidenum">
              <a:rPr lang="it-IT" sz="900"/>
              <a:pPr/>
              <a:t>35</a:t>
            </a:fld>
            <a:endParaRPr lang="it-IT" sz="900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61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0AA47DB-8D4A-6047-855B-906AE2976B65}" type="slidenum">
              <a:rPr lang="it-IT" sz="900"/>
              <a:pPr/>
              <a:t>36</a:t>
            </a:fld>
            <a:endParaRPr lang="it-IT" sz="900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0727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63472F5-E941-0B48-8BF6-732ADD9FEBBA}" type="slidenum">
              <a:rPr lang="it-IT" sz="900"/>
              <a:pPr/>
              <a:t>37</a:t>
            </a:fld>
            <a:endParaRPr lang="it-IT" sz="900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fr-CH">
                <a:latin typeface="Times New Roman" charset="0"/>
              </a:rPr>
              <a:t>Réduction momentanée de la puissance (démarrage de moteur)</a:t>
            </a:r>
          </a:p>
          <a:p>
            <a:pPr eaLnBrk="1" hangingPunct="1"/>
            <a:r>
              <a:rPr lang="fr-CH">
                <a:latin typeface="Times New Roman" charset="0"/>
              </a:rPr>
              <a:t>Adaptation à un niveau ayant une tension sqrt(3)* plus élevée</a:t>
            </a:r>
          </a:p>
        </p:txBody>
      </p:sp>
    </p:spTree>
    <p:extLst>
      <p:ext uri="{BB962C8B-B14F-4D97-AF65-F5344CB8AC3E}">
        <p14:creationId xmlns:p14="http://schemas.microsoft.com/office/powerpoint/2010/main" val="18911422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F51319B-A864-3F44-A21E-225E7DB60FAD}" type="slidenum">
              <a:rPr lang="it-IT" sz="900"/>
              <a:pPr/>
              <a:t>38</a:t>
            </a:fld>
            <a:endParaRPr lang="it-IT" sz="900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3208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24B301D-FF77-214E-8B78-D1974A924ECB}" type="slidenum">
              <a:rPr lang="it-IT" sz="900"/>
              <a:pPr/>
              <a:t>39</a:t>
            </a:fld>
            <a:endParaRPr lang="it-IT" sz="900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5421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572FFC6-0F1D-7C4A-97C1-E21CA79C7A5D}" type="slidenum">
              <a:rPr lang="it-IT" sz="900"/>
              <a:pPr/>
              <a:t>40</a:t>
            </a:fld>
            <a:endParaRPr lang="it-IT" sz="90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2561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30800FC-9B31-E54A-926D-5BB71B56679D}" type="slidenum">
              <a:rPr lang="it-IT" sz="900"/>
              <a:pPr/>
              <a:t>41</a:t>
            </a:fld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11542734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B280288-7B5F-8F40-8751-5FA713C257F9}" type="slidenum">
              <a:rPr lang="it-IT" sz="900"/>
              <a:pPr/>
              <a:t>42</a:t>
            </a:fld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16540403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7AB657A-BA3C-DF49-9DBA-B46FC8C10B7D}" type="slidenum">
              <a:rPr lang="it-IT" sz="900"/>
              <a:pPr/>
              <a:t>43</a:t>
            </a:fld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280822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7690E03-C76C-344D-964F-9FAE039313DE}" type="slidenum">
              <a:rPr lang="it-IT" sz="900"/>
              <a:pPr/>
              <a:t>8</a:t>
            </a:fld>
            <a:endParaRPr lang="it-IT" sz="9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4256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5861EC3-942A-5747-A65B-5DA36B640936}" type="slidenum">
              <a:rPr lang="it-IT" sz="900"/>
              <a:pPr/>
              <a:t>44</a:t>
            </a:fld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17643867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8407C4C-8BD6-3B43-9E8B-1B9093E39C9A}" type="slidenum">
              <a:rPr lang="it-IT" sz="900"/>
              <a:pPr/>
              <a:t>45</a:t>
            </a:fld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15940439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A5E5FD6-C3C5-B34E-A681-CB7D5B787A7D}" type="slidenum">
              <a:rPr lang="it-IT" sz="900"/>
              <a:pPr/>
              <a:t>46</a:t>
            </a:fld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12378351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C6B4F29-D53B-3944-ABC4-B903603180AF}" type="slidenum">
              <a:rPr lang="it-IT" sz="900"/>
              <a:pPr/>
              <a:t>47</a:t>
            </a:fld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162186580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8708765-985A-944B-9FCF-E2FFD3647F67}" type="slidenum">
              <a:rPr lang="it-IT" sz="900"/>
              <a:pPr/>
              <a:t>48</a:t>
            </a:fld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16885096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D76B2B4-FC62-FA46-A54C-AB82894FFB8F}" type="slidenum">
              <a:rPr lang="it-IT" sz="900"/>
              <a:pPr/>
              <a:t>49</a:t>
            </a:fld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193217104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548C18E-1875-464C-8520-89D783B43458}" type="slidenum">
              <a:rPr lang="it-IT" sz="900"/>
              <a:pPr/>
              <a:t>50</a:t>
            </a:fld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46195043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A668720-F692-7448-AD87-9101D80D3B04}" type="slidenum">
              <a:rPr lang="it-IT" sz="900"/>
              <a:pPr/>
              <a:t>51</a:t>
            </a:fld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164303997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0A93D22-977D-4046-99C7-DE231D15CC14}" type="slidenum">
              <a:rPr lang="it-IT" sz="900"/>
              <a:pPr/>
              <a:t>52</a:t>
            </a:fld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178370139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EC3FB44-1FFC-F246-935B-A16951F464B2}" type="slidenum">
              <a:rPr lang="it-IT" sz="900"/>
              <a:pPr/>
              <a:t>53</a:t>
            </a:fld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954775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AB09730-2A25-C34C-820C-E64CDFB754B1}" type="slidenum">
              <a:rPr lang="it-IT" sz="900"/>
              <a:pPr/>
              <a:t>9</a:t>
            </a:fld>
            <a:endParaRPr lang="it-IT" sz="90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fr-CH" dirty="0">
                <a:latin typeface="Times New Roman" charset="0"/>
              </a:rPr>
              <a:t>Dans</a:t>
            </a:r>
            <a:r>
              <a:rPr lang="fr-CH" baseline="0" dirty="0">
                <a:latin typeface="Times New Roman" charset="0"/>
              </a:rPr>
              <a:t> le sens des aiguilles d’une montre</a:t>
            </a:r>
            <a:endParaRPr lang="fr-CH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48505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A2AB465-B3CA-6849-9A23-68AE9713E861}" type="slidenum">
              <a:rPr lang="it-IT" sz="900"/>
              <a:pPr/>
              <a:t>54</a:t>
            </a:fld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98291699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2D429C1-4232-3C49-BF2B-DEBA1954CC33}" type="slidenum">
              <a:rPr lang="it-IT" sz="900"/>
              <a:pPr/>
              <a:t>55</a:t>
            </a:fld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125019063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664DD1B-61F2-B445-B2AB-409C6E155718}" type="slidenum">
              <a:rPr lang="it-IT" sz="900"/>
              <a:pPr/>
              <a:t>56</a:t>
            </a:fld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190095354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DE19362-C275-0941-922B-0113FAFED978}" type="slidenum">
              <a:rPr lang="it-IT" sz="900"/>
              <a:pPr/>
              <a:t>57</a:t>
            </a:fld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44618914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F86F757-2DD3-224E-BB03-8DE9A6997783}" type="slidenum">
              <a:rPr lang="it-IT" sz="900"/>
              <a:pPr/>
              <a:t>58</a:t>
            </a:fld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41789729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BA24CC5-0DD8-FC40-A865-33FFA8B461D2}" type="slidenum">
              <a:rPr lang="it-IT" sz="900"/>
              <a:pPr/>
              <a:t>59</a:t>
            </a:fld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98934331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9F5032C-E77F-B549-8418-A54293EA38FC}" type="slidenum">
              <a:rPr lang="it-IT" sz="900"/>
              <a:pPr/>
              <a:t>60</a:t>
            </a:fld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228174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97D0860-C715-B843-AAC5-B4677A78BCB9}" type="slidenum">
              <a:rPr lang="it-IT" sz="900"/>
              <a:pPr/>
              <a:t>10</a:t>
            </a:fld>
            <a:endParaRPr lang="it-IT" sz="900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dirty="0">
                <a:latin typeface="Times New Roman" charset="0"/>
              </a:rPr>
              <a:t>Dans</a:t>
            </a:r>
            <a:r>
              <a:rPr lang="fr-CH" baseline="0" dirty="0">
                <a:latin typeface="Times New Roman" charset="0"/>
              </a:rPr>
              <a:t> le sens trigonométrique</a:t>
            </a:r>
            <a:endParaRPr lang="fr-CH" dirty="0">
              <a:latin typeface="Times New Roman" charset="0"/>
            </a:endParaRPr>
          </a:p>
          <a:p>
            <a:pPr eaLnBrk="1" hangingPunct="1"/>
            <a:endParaRPr lang="fr-CH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062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DB85818-3A86-4A44-A7EB-DC4176B4FC7B}" type="slidenum">
              <a:rPr lang="it-IT" sz="900"/>
              <a:pPr/>
              <a:t>11</a:t>
            </a:fld>
            <a:endParaRPr lang="it-IT" sz="90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638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925B865-3583-4442-85E1-5DB57A311174}" type="slidenum">
              <a:rPr lang="it-IT" sz="900"/>
              <a:pPr/>
              <a:t>12</a:t>
            </a:fld>
            <a:endParaRPr lang="it-IT" sz="90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151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524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52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925B865-3583-4442-85E1-5DB57A311174}" type="slidenum">
              <a:rPr lang="it-IT" sz="900"/>
              <a:pPr/>
              <a:t>13</a:t>
            </a:fld>
            <a:endParaRPr lang="it-IT" sz="90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815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3D0B-3495-C446-AFF5-9793AFFC4F32}" type="datetime1">
              <a:rPr lang="en-US" smtClean="0"/>
              <a:t>12/3/19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9C27-4D69-4C17-8F32-EDD96442AC39}" type="slidenum">
              <a:rPr lang="fr-CH" smtClean="0"/>
              <a:pPr/>
              <a:t>‹#›</a:t>
            </a:fld>
            <a:endParaRPr lang="fr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B0485-9A3D-504E-A567-AA6B3B31AB00}" type="datetime1">
              <a:rPr lang="en-US" smtClean="0"/>
              <a:t>12/3/19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9C27-4D69-4C17-8F32-EDD96442AC39}" type="slidenum">
              <a:rPr lang="fr-CH" smtClean="0"/>
              <a:pPr/>
              <a:t>‹#›</a:t>
            </a:fld>
            <a:endParaRPr lang="fr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8BCF7-B2A3-9E46-80E8-59F84F7E695F}" type="datetime1">
              <a:rPr lang="en-US" smtClean="0"/>
              <a:t>12/3/19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9C27-4D69-4C17-8F32-EDD96442AC39}" type="slidenum">
              <a:rPr lang="fr-CH" smtClean="0"/>
              <a:pPr/>
              <a:t>‹#›</a:t>
            </a:fld>
            <a:endParaRPr lang="fr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06FB7-6BCD-B045-A469-F7F5FA59893F}" type="datetime1">
              <a:rPr lang="en-US" smtClean="0"/>
              <a:t>12/3/19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9C27-4D69-4C17-8F32-EDD96442AC39}" type="slidenum">
              <a:rPr lang="fr-CH" smtClean="0"/>
              <a:pPr/>
              <a:t>‹#›</a:t>
            </a:fld>
            <a:endParaRPr lang="fr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7CD5B-31FB-4E4A-B5EA-2585BA0AC2BD}" type="datetime1">
              <a:rPr lang="en-US" smtClean="0"/>
              <a:t>12/3/19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9C27-4D69-4C17-8F32-EDD96442AC39}" type="slidenum">
              <a:rPr lang="fr-CH" smtClean="0"/>
              <a:pPr/>
              <a:t>‹#›</a:t>
            </a:fld>
            <a:endParaRPr lang="fr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23A96-4D1F-B145-9047-E9719CA81DE7}" type="datetime1">
              <a:rPr lang="en-US" smtClean="0"/>
              <a:t>12/3/19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9C27-4D69-4C17-8F32-EDD96442AC39}" type="slidenum">
              <a:rPr lang="fr-CH" smtClean="0"/>
              <a:pPr/>
              <a:t>‹#›</a:t>
            </a:fld>
            <a:endParaRPr lang="fr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5874C-6494-3A45-913A-5FF07505F305}" type="datetime1">
              <a:rPr lang="en-US" smtClean="0"/>
              <a:t>12/3/19</a:t>
            </a:fld>
            <a:endParaRPr lang="fr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9C27-4D69-4C17-8F32-EDD96442AC39}" type="slidenum">
              <a:rPr lang="fr-CH" smtClean="0"/>
              <a:pPr/>
              <a:t>‹#›</a:t>
            </a:fld>
            <a:endParaRPr lang="fr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F2262-C60B-7849-B2ED-7B40E1D3BD44}" type="datetime1">
              <a:rPr lang="en-US" smtClean="0"/>
              <a:t>12/3/19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9C27-4D69-4C17-8F32-EDD96442AC39}" type="slidenum">
              <a:rPr lang="fr-CH" smtClean="0"/>
              <a:pPr/>
              <a:t>‹#›</a:t>
            </a:fld>
            <a:endParaRPr lang="fr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29E0A-13A7-244E-B3B0-384A7124EE81}" type="datetime1">
              <a:rPr lang="en-US" smtClean="0"/>
              <a:t>12/3/19</a:t>
            </a:fld>
            <a:endParaRPr lang="fr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9C27-4D69-4C17-8F32-EDD96442AC39}" type="slidenum">
              <a:rPr lang="fr-CH" smtClean="0"/>
              <a:pPr/>
              <a:t>‹#›</a:t>
            </a:fld>
            <a:endParaRPr lang="fr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4D17D-67BE-E548-BEB5-2A3546973F92}" type="datetime1">
              <a:rPr lang="en-US" smtClean="0"/>
              <a:t>12/3/19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9C27-4D69-4C17-8F32-EDD96442AC39}" type="slidenum">
              <a:rPr lang="fr-CH" smtClean="0"/>
              <a:pPr/>
              <a:t>‹#›</a:t>
            </a:fld>
            <a:endParaRPr lang="fr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5B09-5079-CE43-9D98-C6DC44DBCB75}" type="datetime1">
              <a:rPr lang="en-US" smtClean="0"/>
              <a:t>12/3/19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9C27-4D69-4C17-8F32-EDD96442AC39}" type="slidenum">
              <a:rPr lang="fr-CH" smtClean="0"/>
              <a:pPr/>
              <a:t>‹#›</a:t>
            </a:fld>
            <a:endParaRPr lang="fr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D2C93-C3BE-B84A-B658-D5F4B2AFE0BA}" type="datetime1">
              <a:rPr lang="en-US" smtClean="0"/>
              <a:t>12/3/19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F9C27-4D69-4C17-8F32-EDD96442AC39}" type="slidenum">
              <a:rPr lang="fr-CH" smtClean="0"/>
              <a:pPr/>
              <a:t>‹#›</a:t>
            </a:fld>
            <a:endParaRPr lang="fr-CH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19.e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6.emf"/><Relationship Id="rId12" Type="http://schemas.openxmlformats.org/officeDocument/2006/relationships/oleObject" Target="../embeddings/oleObject14.bin"/><Relationship Id="rId17" Type="http://schemas.openxmlformats.org/officeDocument/2006/relationships/image" Target="../media/image2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6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18.emf"/><Relationship Id="rId5" Type="http://schemas.openxmlformats.org/officeDocument/2006/relationships/image" Target="../media/image15.emf"/><Relationship Id="rId15" Type="http://schemas.openxmlformats.org/officeDocument/2006/relationships/image" Target="../media/image20.e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17.emf"/><Relationship Id="rId14" Type="http://schemas.openxmlformats.org/officeDocument/2006/relationships/oleObject" Target="../embeddings/oleObject15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25.emf"/><Relationship Id="rId5" Type="http://schemas.openxmlformats.org/officeDocument/2006/relationships/image" Target="../media/image22.emf"/><Relationship Id="rId10" Type="http://schemas.openxmlformats.org/officeDocument/2006/relationships/oleObject" Target="../embeddings/oleObject20.bin"/><Relationship Id="rId4" Type="http://schemas.openxmlformats.org/officeDocument/2006/relationships/oleObject" Target="../embeddings/oleObject17.bin"/><Relationship Id="rId9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v-lemans.fr/enseignements/physique/02/electri/triphase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3.e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13" Type="http://schemas.openxmlformats.org/officeDocument/2006/relationships/image" Target="../media/image39.emf"/><Relationship Id="rId18" Type="http://schemas.openxmlformats.org/officeDocument/2006/relationships/oleObject" Target="../embeddings/oleObject32.bin"/><Relationship Id="rId26" Type="http://schemas.openxmlformats.org/officeDocument/2006/relationships/oleObject" Target="../embeddings/oleObject36.bin"/><Relationship Id="rId3" Type="http://schemas.openxmlformats.org/officeDocument/2006/relationships/notesSlide" Target="../notesSlides/notesSlide16.xml"/><Relationship Id="rId21" Type="http://schemas.openxmlformats.org/officeDocument/2006/relationships/image" Target="../media/image43.emf"/><Relationship Id="rId7" Type="http://schemas.openxmlformats.org/officeDocument/2006/relationships/image" Target="../media/image36.emf"/><Relationship Id="rId12" Type="http://schemas.openxmlformats.org/officeDocument/2006/relationships/oleObject" Target="../embeddings/oleObject29.bin"/><Relationship Id="rId17" Type="http://schemas.openxmlformats.org/officeDocument/2006/relationships/image" Target="../media/image41.emf"/><Relationship Id="rId25" Type="http://schemas.openxmlformats.org/officeDocument/2006/relationships/image" Target="../media/image45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1.bin"/><Relationship Id="rId20" Type="http://schemas.openxmlformats.org/officeDocument/2006/relationships/oleObject" Target="../embeddings/oleObject33.bin"/><Relationship Id="rId29" Type="http://schemas.openxmlformats.org/officeDocument/2006/relationships/image" Target="../media/image47.emf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6.bin"/><Relationship Id="rId11" Type="http://schemas.openxmlformats.org/officeDocument/2006/relationships/image" Target="../media/image38.emf"/><Relationship Id="rId24" Type="http://schemas.openxmlformats.org/officeDocument/2006/relationships/oleObject" Target="../embeddings/oleObject35.bin"/><Relationship Id="rId5" Type="http://schemas.openxmlformats.org/officeDocument/2006/relationships/image" Target="../media/image35.emf"/><Relationship Id="rId15" Type="http://schemas.openxmlformats.org/officeDocument/2006/relationships/image" Target="../media/image40.emf"/><Relationship Id="rId23" Type="http://schemas.openxmlformats.org/officeDocument/2006/relationships/image" Target="../media/image44.emf"/><Relationship Id="rId28" Type="http://schemas.openxmlformats.org/officeDocument/2006/relationships/oleObject" Target="../embeddings/oleObject37.bin"/><Relationship Id="rId10" Type="http://schemas.openxmlformats.org/officeDocument/2006/relationships/oleObject" Target="../embeddings/oleObject28.bin"/><Relationship Id="rId19" Type="http://schemas.openxmlformats.org/officeDocument/2006/relationships/image" Target="../media/image42.emf"/><Relationship Id="rId31" Type="http://schemas.openxmlformats.org/officeDocument/2006/relationships/image" Target="../media/image48.emf"/><Relationship Id="rId4" Type="http://schemas.openxmlformats.org/officeDocument/2006/relationships/oleObject" Target="../embeddings/oleObject25.bin"/><Relationship Id="rId9" Type="http://schemas.openxmlformats.org/officeDocument/2006/relationships/image" Target="../media/image37.emf"/><Relationship Id="rId14" Type="http://schemas.openxmlformats.org/officeDocument/2006/relationships/oleObject" Target="../embeddings/oleObject30.bin"/><Relationship Id="rId22" Type="http://schemas.openxmlformats.org/officeDocument/2006/relationships/oleObject" Target="../embeddings/oleObject34.bin"/><Relationship Id="rId27" Type="http://schemas.openxmlformats.org/officeDocument/2006/relationships/image" Target="../media/image46.emf"/><Relationship Id="rId30" Type="http://schemas.openxmlformats.org/officeDocument/2006/relationships/oleObject" Target="../embeddings/oleObject38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4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9.e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51.emf"/><Relationship Id="rId4" Type="http://schemas.openxmlformats.org/officeDocument/2006/relationships/oleObject" Target="../embeddings/oleObject4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3.emf"/><Relationship Id="rId5" Type="http://schemas.openxmlformats.org/officeDocument/2006/relationships/oleObject" Target="../embeddings/oleObject42.bin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2.png"/><Relationship Id="rId5" Type="http://schemas.openxmlformats.org/officeDocument/2006/relationships/image" Target="../media/image54.emf"/><Relationship Id="rId4" Type="http://schemas.openxmlformats.org/officeDocument/2006/relationships/oleObject" Target="../embeddings/oleObject43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13" Type="http://schemas.openxmlformats.org/officeDocument/2006/relationships/oleObject" Target="../embeddings/oleObject48.bin"/><Relationship Id="rId18" Type="http://schemas.openxmlformats.org/officeDocument/2006/relationships/image" Target="../media/image61.emf"/><Relationship Id="rId26" Type="http://schemas.openxmlformats.org/officeDocument/2006/relationships/image" Target="../media/image65.emf"/><Relationship Id="rId3" Type="http://schemas.openxmlformats.org/officeDocument/2006/relationships/notesSlide" Target="../notesSlides/notesSlide22.xml"/><Relationship Id="rId21" Type="http://schemas.openxmlformats.org/officeDocument/2006/relationships/oleObject" Target="../embeddings/oleObject52.bin"/><Relationship Id="rId7" Type="http://schemas.openxmlformats.org/officeDocument/2006/relationships/oleObject" Target="../embeddings/oleObject45.bin"/><Relationship Id="rId12" Type="http://schemas.openxmlformats.org/officeDocument/2006/relationships/image" Target="../media/image58.emf"/><Relationship Id="rId17" Type="http://schemas.openxmlformats.org/officeDocument/2006/relationships/oleObject" Target="../embeddings/oleObject50.bin"/><Relationship Id="rId25" Type="http://schemas.openxmlformats.org/officeDocument/2006/relationships/oleObject" Target="../embeddings/oleObject5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0.emf"/><Relationship Id="rId20" Type="http://schemas.openxmlformats.org/officeDocument/2006/relationships/image" Target="../media/image62.emf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5.emf"/><Relationship Id="rId11" Type="http://schemas.openxmlformats.org/officeDocument/2006/relationships/oleObject" Target="../embeddings/oleObject47.bin"/><Relationship Id="rId24" Type="http://schemas.openxmlformats.org/officeDocument/2006/relationships/image" Target="../media/image64.emf"/><Relationship Id="rId5" Type="http://schemas.openxmlformats.org/officeDocument/2006/relationships/oleObject" Target="../embeddings/oleObject44.bin"/><Relationship Id="rId15" Type="http://schemas.openxmlformats.org/officeDocument/2006/relationships/oleObject" Target="../embeddings/oleObject49.bin"/><Relationship Id="rId23" Type="http://schemas.openxmlformats.org/officeDocument/2006/relationships/oleObject" Target="../embeddings/oleObject53.bin"/><Relationship Id="rId28" Type="http://schemas.openxmlformats.org/officeDocument/2006/relationships/image" Target="../media/image66.emf"/><Relationship Id="rId10" Type="http://schemas.openxmlformats.org/officeDocument/2006/relationships/image" Target="../media/image57.emf"/><Relationship Id="rId19" Type="http://schemas.openxmlformats.org/officeDocument/2006/relationships/oleObject" Target="../embeddings/oleObject51.bin"/><Relationship Id="rId4" Type="http://schemas.openxmlformats.org/officeDocument/2006/relationships/image" Target="../media/image52.png"/><Relationship Id="rId9" Type="http://schemas.openxmlformats.org/officeDocument/2006/relationships/oleObject" Target="../embeddings/oleObject46.bin"/><Relationship Id="rId14" Type="http://schemas.openxmlformats.org/officeDocument/2006/relationships/image" Target="../media/image59.emf"/><Relationship Id="rId22" Type="http://schemas.openxmlformats.org/officeDocument/2006/relationships/image" Target="../media/image63.emf"/><Relationship Id="rId27" Type="http://schemas.openxmlformats.org/officeDocument/2006/relationships/oleObject" Target="../embeddings/oleObject55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13" Type="http://schemas.openxmlformats.org/officeDocument/2006/relationships/oleObject" Target="../embeddings/oleObject60.bin"/><Relationship Id="rId18" Type="http://schemas.openxmlformats.org/officeDocument/2006/relationships/image" Target="../media/image73.emf"/><Relationship Id="rId3" Type="http://schemas.openxmlformats.org/officeDocument/2006/relationships/notesSlide" Target="../notesSlides/notesSlide23.xml"/><Relationship Id="rId21" Type="http://schemas.openxmlformats.org/officeDocument/2006/relationships/oleObject" Target="../embeddings/oleObject64.bin"/><Relationship Id="rId7" Type="http://schemas.openxmlformats.org/officeDocument/2006/relationships/oleObject" Target="../embeddings/oleObject57.bin"/><Relationship Id="rId12" Type="http://schemas.openxmlformats.org/officeDocument/2006/relationships/image" Target="../media/image70.emf"/><Relationship Id="rId17" Type="http://schemas.openxmlformats.org/officeDocument/2006/relationships/oleObject" Target="../embeddings/oleObject6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2.emf"/><Relationship Id="rId20" Type="http://schemas.openxmlformats.org/officeDocument/2006/relationships/image" Target="../media/image74.emf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7.emf"/><Relationship Id="rId11" Type="http://schemas.openxmlformats.org/officeDocument/2006/relationships/oleObject" Target="../embeddings/oleObject59.bin"/><Relationship Id="rId24" Type="http://schemas.openxmlformats.org/officeDocument/2006/relationships/image" Target="../media/image76.emf"/><Relationship Id="rId5" Type="http://schemas.openxmlformats.org/officeDocument/2006/relationships/oleObject" Target="../embeddings/oleObject56.bin"/><Relationship Id="rId15" Type="http://schemas.openxmlformats.org/officeDocument/2006/relationships/oleObject" Target="../embeddings/oleObject61.bin"/><Relationship Id="rId23" Type="http://schemas.openxmlformats.org/officeDocument/2006/relationships/oleObject" Target="../embeddings/oleObject65.bin"/><Relationship Id="rId10" Type="http://schemas.openxmlformats.org/officeDocument/2006/relationships/image" Target="../media/image69.emf"/><Relationship Id="rId19" Type="http://schemas.openxmlformats.org/officeDocument/2006/relationships/oleObject" Target="../embeddings/oleObject63.bin"/><Relationship Id="rId4" Type="http://schemas.openxmlformats.org/officeDocument/2006/relationships/image" Target="../media/image52.png"/><Relationship Id="rId9" Type="http://schemas.openxmlformats.org/officeDocument/2006/relationships/oleObject" Target="../embeddings/oleObject58.bin"/><Relationship Id="rId14" Type="http://schemas.openxmlformats.org/officeDocument/2006/relationships/image" Target="../media/image71.emf"/><Relationship Id="rId22" Type="http://schemas.openxmlformats.org/officeDocument/2006/relationships/image" Target="../media/image7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8.emf"/><Relationship Id="rId5" Type="http://schemas.openxmlformats.org/officeDocument/2006/relationships/oleObject" Target="../embeddings/oleObject66.bin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79.emf"/><Relationship Id="rId5" Type="http://schemas.openxmlformats.org/officeDocument/2006/relationships/oleObject" Target="../embeddings/oleObject67.bin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72.bin"/><Relationship Id="rId18" Type="http://schemas.openxmlformats.org/officeDocument/2006/relationships/image" Target="../media/image86.emf"/><Relationship Id="rId26" Type="http://schemas.openxmlformats.org/officeDocument/2006/relationships/image" Target="../media/image90.emf"/><Relationship Id="rId21" Type="http://schemas.openxmlformats.org/officeDocument/2006/relationships/oleObject" Target="../embeddings/oleObject76.bin"/><Relationship Id="rId34" Type="http://schemas.openxmlformats.org/officeDocument/2006/relationships/image" Target="../media/image94.emf"/><Relationship Id="rId7" Type="http://schemas.openxmlformats.org/officeDocument/2006/relationships/oleObject" Target="../embeddings/oleObject69.bin"/><Relationship Id="rId12" Type="http://schemas.openxmlformats.org/officeDocument/2006/relationships/image" Target="../media/image83.emf"/><Relationship Id="rId17" Type="http://schemas.openxmlformats.org/officeDocument/2006/relationships/oleObject" Target="../embeddings/oleObject74.bin"/><Relationship Id="rId25" Type="http://schemas.openxmlformats.org/officeDocument/2006/relationships/oleObject" Target="../embeddings/oleObject78.bin"/><Relationship Id="rId33" Type="http://schemas.openxmlformats.org/officeDocument/2006/relationships/oleObject" Target="../embeddings/oleObject82.bin"/><Relationship Id="rId38" Type="http://schemas.openxmlformats.org/officeDocument/2006/relationships/image" Target="../media/image96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5.emf"/><Relationship Id="rId20" Type="http://schemas.openxmlformats.org/officeDocument/2006/relationships/image" Target="../media/image87.emf"/><Relationship Id="rId29" Type="http://schemas.openxmlformats.org/officeDocument/2006/relationships/oleObject" Target="../embeddings/oleObject80.bin"/><Relationship Id="rId1" Type="http://schemas.openxmlformats.org/officeDocument/2006/relationships/vmlDrawing" Target="../drawings/vmlDrawing16.vml"/><Relationship Id="rId6" Type="http://schemas.openxmlformats.org/officeDocument/2006/relationships/image" Target="../media/image77.png"/><Relationship Id="rId11" Type="http://schemas.openxmlformats.org/officeDocument/2006/relationships/oleObject" Target="../embeddings/oleObject71.bin"/><Relationship Id="rId24" Type="http://schemas.openxmlformats.org/officeDocument/2006/relationships/image" Target="../media/image89.emf"/><Relationship Id="rId32" Type="http://schemas.openxmlformats.org/officeDocument/2006/relationships/image" Target="../media/image93.emf"/><Relationship Id="rId37" Type="http://schemas.openxmlformats.org/officeDocument/2006/relationships/oleObject" Target="../embeddings/oleObject84.bin"/><Relationship Id="rId5" Type="http://schemas.openxmlformats.org/officeDocument/2006/relationships/image" Target="../media/image80.emf"/><Relationship Id="rId15" Type="http://schemas.openxmlformats.org/officeDocument/2006/relationships/oleObject" Target="../embeddings/oleObject73.bin"/><Relationship Id="rId23" Type="http://schemas.openxmlformats.org/officeDocument/2006/relationships/oleObject" Target="../embeddings/oleObject77.bin"/><Relationship Id="rId28" Type="http://schemas.openxmlformats.org/officeDocument/2006/relationships/image" Target="../media/image91.emf"/><Relationship Id="rId36" Type="http://schemas.openxmlformats.org/officeDocument/2006/relationships/image" Target="../media/image95.emf"/><Relationship Id="rId10" Type="http://schemas.openxmlformats.org/officeDocument/2006/relationships/image" Target="../media/image82.emf"/><Relationship Id="rId19" Type="http://schemas.openxmlformats.org/officeDocument/2006/relationships/oleObject" Target="../embeddings/oleObject75.bin"/><Relationship Id="rId31" Type="http://schemas.openxmlformats.org/officeDocument/2006/relationships/oleObject" Target="../embeddings/oleObject81.bin"/><Relationship Id="rId4" Type="http://schemas.openxmlformats.org/officeDocument/2006/relationships/oleObject" Target="../embeddings/oleObject68.bin"/><Relationship Id="rId9" Type="http://schemas.openxmlformats.org/officeDocument/2006/relationships/oleObject" Target="../embeddings/oleObject70.bin"/><Relationship Id="rId14" Type="http://schemas.openxmlformats.org/officeDocument/2006/relationships/image" Target="../media/image84.emf"/><Relationship Id="rId22" Type="http://schemas.openxmlformats.org/officeDocument/2006/relationships/image" Target="../media/image88.emf"/><Relationship Id="rId27" Type="http://schemas.openxmlformats.org/officeDocument/2006/relationships/oleObject" Target="../embeddings/oleObject79.bin"/><Relationship Id="rId30" Type="http://schemas.openxmlformats.org/officeDocument/2006/relationships/image" Target="../media/image92.emf"/><Relationship Id="rId35" Type="http://schemas.openxmlformats.org/officeDocument/2006/relationships/oleObject" Target="../embeddings/oleObject83.bin"/><Relationship Id="rId8" Type="http://schemas.openxmlformats.org/officeDocument/2006/relationships/image" Target="../media/image81.emf"/><Relationship Id="rId3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6.bin"/><Relationship Id="rId13" Type="http://schemas.openxmlformats.org/officeDocument/2006/relationships/image" Target="../media/image100.emf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97.emf"/><Relationship Id="rId12" Type="http://schemas.openxmlformats.org/officeDocument/2006/relationships/oleObject" Target="../embeddings/oleObject8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85.bin"/><Relationship Id="rId11" Type="http://schemas.openxmlformats.org/officeDocument/2006/relationships/image" Target="../media/image99.emf"/><Relationship Id="rId5" Type="http://schemas.openxmlformats.org/officeDocument/2006/relationships/image" Target="../media/image77.png"/><Relationship Id="rId10" Type="http://schemas.openxmlformats.org/officeDocument/2006/relationships/oleObject" Target="../embeddings/oleObject87.bin"/><Relationship Id="rId4" Type="http://schemas.openxmlformats.org/officeDocument/2006/relationships/image" Target="../media/image52.png"/><Relationship Id="rId9" Type="http://schemas.openxmlformats.org/officeDocument/2006/relationships/image" Target="../media/image98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0.bin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0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89.bin"/><Relationship Id="rId11" Type="http://schemas.openxmlformats.org/officeDocument/2006/relationships/image" Target="../media/image103.emf"/><Relationship Id="rId5" Type="http://schemas.openxmlformats.org/officeDocument/2006/relationships/image" Target="../media/image77.png"/><Relationship Id="rId10" Type="http://schemas.openxmlformats.org/officeDocument/2006/relationships/oleObject" Target="../embeddings/oleObject91.bin"/><Relationship Id="rId4" Type="http://schemas.openxmlformats.org/officeDocument/2006/relationships/image" Target="../media/image52.png"/><Relationship Id="rId9" Type="http://schemas.openxmlformats.org/officeDocument/2006/relationships/image" Target="../media/image102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4.bin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10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93.bin"/><Relationship Id="rId11" Type="http://schemas.openxmlformats.org/officeDocument/2006/relationships/image" Target="../media/image107.emf"/><Relationship Id="rId5" Type="http://schemas.openxmlformats.org/officeDocument/2006/relationships/image" Target="../media/image104.emf"/><Relationship Id="rId10" Type="http://schemas.openxmlformats.org/officeDocument/2006/relationships/oleObject" Target="../embeddings/oleObject95.bin"/><Relationship Id="rId4" Type="http://schemas.openxmlformats.org/officeDocument/2006/relationships/oleObject" Target="../embeddings/oleObject92.bin"/><Relationship Id="rId9" Type="http://schemas.openxmlformats.org/officeDocument/2006/relationships/image" Target="../media/image10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10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97.bin"/><Relationship Id="rId5" Type="http://schemas.openxmlformats.org/officeDocument/2006/relationships/image" Target="../media/image108.emf"/><Relationship Id="rId4" Type="http://schemas.openxmlformats.org/officeDocument/2006/relationships/oleObject" Target="../embeddings/oleObject96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0.bin"/><Relationship Id="rId13" Type="http://schemas.openxmlformats.org/officeDocument/2006/relationships/image" Target="../media/image114.emf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111.emf"/><Relationship Id="rId12" Type="http://schemas.openxmlformats.org/officeDocument/2006/relationships/oleObject" Target="../embeddings/oleObject10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99.bin"/><Relationship Id="rId11" Type="http://schemas.openxmlformats.org/officeDocument/2006/relationships/image" Target="../media/image113.emf"/><Relationship Id="rId5" Type="http://schemas.openxmlformats.org/officeDocument/2006/relationships/image" Target="../media/image110.emf"/><Relationship Id="rId10" Type="http://schemas.openxmlformats.org/officeDocument/2006/relationships/oleObject" Target="../embeddings/oleObject101.bin"/><Relationship Id="rId4" Type="http://schemas.openxmlformats.org/officeDocument/2006/relationships/oleObject" Target="../embeddings/oleObject98.bin"/><Relationship Id="rId9" Type="http://schemas.openxmlformats.org/officeDocument/2006/relationships/image" Target="../media/image112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4.bin"/><Relationship Id="rId13" Type="http://schemas.openxmlformats.org/officeDocument/2006/relationships/image" Target="../media/image118.emf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115.emf"/><Relationship Id="rId12" Type="http://schemas.openxmlformats.org/officeDocument/2006/relationships/oleObject" Target="../embeddings/oleObject10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103.bin"/><Relationship Id="rId11" Type="http://schemas.openxmlformats.org/officeDocument/2006/relationships/image" Target="../media/image117.emf"/><Relationship Id="rId5" Type="http://schemas.openxmlformats.org/officeDocument/2006/relationships/image" Target="../media/image77.png"/><Relationship Id="rId15" Type="http://schemas.openxmlformats.org/officeDocument/2006/relationships/image" Target="../media/image119.emf"/><Relationship Id="rId10" Type="http://schemas.openxmlformats.org/officeDocument/2006/relationships/oleObject" Target="../embeddings/oleObject105.bin"/><Relationship Id="rId4" Type="http://schemas.openxmlformats.org/officeDocument/2006/relationships/image" Target="../media/image52.png"/><Relationship Id="rId9" Type="http://schemas.openxmlformats.org/officeDocument/2006/relationships/image" Target="../media/image116.emf"/><Relationship Id="rId14" Type="http://schemas.openxmlformats.org/officeDocument/2006/relationships/oleObject" Target="../embeddings/oleObject107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0.bin"/><Relationship Id="rId13" Type="http://schemas.openxmlformats.org/officeDocument/2006/relationships/image" Target="../media/image124.wmf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121.wmf"/><Relationship Id="rId12" Type="http://schemas.openxmlformats.org/officeDocument/2006/relationships/oleObject" Target="../embeddings/oleObject11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6.png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109.bin"/><Relationship Id="rId11" Type="http://schemas.openxmlformats.org/officeDocument/2006/relationships/image" Target="../media/image123.wmf"/><Relationship Id="rId5" Type="http://schemas.openxmlformats.org/officeDocument/2006/relationships/image" Target="../media/image120.wmf"/><Relationship Id="rId15" Type="http://schemas.openxmlformats.org/officeDocument/2006/relationships/image" Target="../media/image125.wmf"/><Relationship Id="rId10" Type="http://schemas.openxmlformats.org/officeDocument/2006/relationships/oleObject" Target="../embeddings/oleObject111.bin"/><Relationship Id="rId4" Type="http://schemas.openxmlformats.org/officeDocument/2006/relationships/oleObject" Target="../embeddings/oleObject108.bin"/><Relationship Id="rId9" Type="http://schemas.openxmlformats.org/officeDocument/2006/relationships/image" Target="../media/image122.wmf"/><Relationship Id="rId14" Type="http://schemas.openxmlformats.org/officeDocument/2006/relationships/oleObject" Target="../embeddings/oleObject113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wmf"/><Relationship Id="rId13" Type="http://schemas.openxmlformats.org/officeDocument/2006/relationships/oleObject" Target="../embeddings/oleObject119.bin"/><Relationship Id="rId3" Type="http://schemas.openxmlformats.org/officeDocument/2006/relationships/notesSlide" Target="../notesSlides/notesSlide35.xml"/><Relationship Id="rId7" Type="http://schemas.openxmlformats.org/officeDocument/2006/relationships/oleObject" Target="../embeddings/oleObject115.bin"/><Relationship Id="rId12" Type="http://schemas.openxmlformats.org/officeDocument/2006/relationships/image" Target="../media/image129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30.wmf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26.png"/><Relationship Id="rId11" Type="http://schemas.openxmlformats.org/officeDocument/2006/relationships/oleObject" Target="../embeddings/oleObject118.bin"/><Relationship Id="rId5" Type="http://schemas.openxmlformats.org/officeDocument/2006/relationships/image" Target="../media/image127.wmf"/><Relationship Id="rId15" Type="http://schemas.openxmlformats.org/officeDocument/2006/relationships/oleObject" Target="../embeddings/oleObject121.bin"/><Relationship Id="rId10" Type="http://schemas.openxmlformats.org/officeDocument/2006/relationships/oleObject" Target="../embeddings/oleObject117.bin"/><Relationship Id="rId4" Type="http://schemas.openxmlformats.org/officeDocument/2006/relationships/oleObject" Target="../embeddings/oleObject114.bin"/><Relationship Id="rId9" Type="http://schemas.openxmlformats.org/officeDocument/2006/relationships/oleObject" Target="../embeddings/oleObject116.bin"/><Relationship Id="rId14" Type="http://schemas.openxmlformats.org/officeDocument/2006/relationships/oleObject" Target="../embeddings/oleObject120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4.bin"/><Relationship Id="rId13" Type="http://schemas.openxmlformats.org/officeDocument/2006/relationships/oleObject" Target="../embeddings/oleObject127.bin"/><Relationship Id="rId18" Type="http://schemas.openxmlformats.org/officeDocument/2006/relationships/oleObject" Target="../embeddings/oleObject130.bin"/><Relationship Id="rId3" Type="http://schemas.openxmlformats.org/officeDocument/2006/relationships/notesSlide" Target="../notesSlides/notesSlide36.xml"/><Relationship Id="rId21" Type="http://schemas.openxmlformats.org/officeDocument/2006/relationships/image" Target="../media/image132.wmf"/><Relationship Id="rId7" Type="http://schemas.openxmlformats.org/officeDocument/2006/relationships/oleObject" Target="../embeddings/oleObject123.bin"/><Relationship Id="rId12" Type="http://schemas.openxmlformats.org/officeDocument/2006/relationships/oleObject" Target="../embeddings/oleObject126.bin"/><Relationship Id="rId17" Type="http://schemas.openxmlformats.org/officeDocument/2006/relationships/image" Target="../media/image130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29.bin"/><Relationship Id="rId20" Type="http://schemas.openxmlformats.org/officeDocument/2006/relationships/oleObject" Target="../embeddings/oleObject131.bin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28.wmf"/><Relationship Id="rId11" Type="http://schemas.openxmlformats.org/officeDocument/2006/relationships/image" Target="../media/image129.wmf"/><Relationship Id="rId5" Type="http://schemas.openxmlformats.org/officeDocument/2006/relationships/oleObject" Target="../embeddings/oleObject122.bin"/><Relationship Id="rId15" Type="http://schemas.openxmlformats.org/officeDocument/2006/relationships/image" Target="../media/image127.wmf"/><Relationship Id="rId23" Type="http://schemas.openxmlformats.org/officeDocument/2006/relationships/image" Target="../media/image133.wmf"/><Relationship Id="rId10" Type="http://schemas.openxmlformats.org/officeDocument/2006/relationships/oleObject" Target="../embeddings/oleObject125.bin"/><Relationship Id="rId19" Type="http://schemas.openxmlformats.org/officeDocument/2006/relationships/image" Target="../media/image131.wmf"/><Relationship Id="rId4" Type="http://schemas.openxmlformats.org/officeDocument/2006/relationships/image" Target="../media/image134.png"/><Relationship Id="rId9" Type="http://schemas.openxmlformats.org/officeDocument/2006/relationships/image" Target="../media/image135.png"/><Relationship Id="rId14" Type="http://schemas.openxmlformats.org/officeDocument/2006/relationships/oleObject" Target="../embeddings/oleObject128.bin"/><Relationship Id="rId22" Type="http://schemas.openxmlformats.org/officeDocument/2006/relationships/oleObject" Target="../embeddings/oleObject132.bin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wmf"/><Relationship Id="rId3" Type="http://schemas.openxmlformats.org/officeDocument/2006/relationships/notesSlide" Target="../notesSlides/notesSlide42.xml"/><Relationship Id="rId7" Type="http://schemas.openxmlformats.org/officeDocument/2006/relationships/oleObject" Target="../embeddings/oleObject1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36.wmf"/><Relationship Id="rId5" Type="http://schemas.openxmlformats.org/officeDocument/2006/relationships/oleObject" Target="../embeddings/oleObject133.bin"/><Relationship Id="rId4" Type="http://schemas.openxmlformats.org/officeDocument/2006/relationships/image" Target="../media/image13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14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136.bin"/><Relationship Id="rId5" Type="http://schemas.openxmlformats.org/officeDocument/2006/relationships/image" Target="../media/image139.wmf"/><Relationship Id="rId4" Type="http://schemas.openxmlformats.org/officeDocument/2006/relationships/oleObject" Target="../embeddings/oleObject135.bin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14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138.bin"/><Relationship Id="rId5" Type="http://schemas.openxmlformats.org/officeDocument/2006/relationships/image" Target="../media/image142.wmf"/><Relationship Id="rId4" Type="http://schemas.openxmlformats.org/officeDocument/2006/relationships/oleObject" Target="../embeddings/oleObject137.bin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1.bin"/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14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140.bin"/><Relationship Id="rId5" Type="http://schemas.openxmlformats.org/officeDocument/2006/relationships/image" Target="../media/image144.wmf"/><Relationship Id="rId4" Type="http://schemas.openxmlformats.org/officeDocument/2006/relationships/oleObject" Target="../embeddings/oleObject139.bin"/><Relationship Id="rId9" Type="http://schemas.openxmlformats.org/officeDocument/2006/relationships/image" Target="../media/image146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4.bin"/><Relationship Id="rId13" Type="http://schemas.openxmlformats.org/officeDocument/2006/relationships/image" Target="../media/image147.wmf"/><Relationship Id="rId3" Type="http://schemas.openxmlformats.org/officeDocument/2006/relationships/notesSlide" Target="../notesSlides/notesSlide46.xml"/><Relationship Id="rId7" Type="http://schemas.openxmlformats.org/officeDocument/2006/relationships/image" Target="../media/image145.wmf"/><Relationship Id="rId12" Type="http://schemas.openxmlformats.org/officeDocument/2006/relationships/oleObject" Target="../embeddings/oleObject14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143.bin"/><Relationship Id="rId11" Type="http://schemas.openxmlformats.org/officeDocument/2006/relationships/image" Target="../media/image142.wmf"/><Relationship Id="rId5" Type="http://schemas.openxmlformats.org/officeDocument/2006/relationships/image" Target="../media/image144.wmf"/><Relationship Id="rId10" Type="http://schemas.openxmlformats.org/officeDocument/2006/relationships/oleObject" Target="../embeddings/oleObject145.bin"/><Relationship Id="rId4" Type="http://schemas.openxmlformats.org/officeDocument/2006/relationships/oleObject" Target="../embeddings/oleObject142.bin"/><Relationship Id="rId9" Type="http://schemas.openxmlformats.org/officeDocument/2006/relationships/image" Target="../media/image146.w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9.bin"/><Relationship Id="rId13" Type="http://schemas.openxmlformats.org/officeDocument/2006/relationships/image" Target="../media/image152.wmf"/><Relationship Id="rId18" Type="http://schemas.openxmlformats.org/officeDocument/2006/relationships/oleObject" Target="../embeddings/oleObject154.bin"/><Relationship Id="rId3" Type="http://schemas.openxmlformats.org/officeDocument/2006/relationships/notesSlide" Target="../notesSlides/notesSlide47.xml"/><Relationship Id="rId21" Type="http://schemas.openxmlformats.org/officeDocument/2006/relationships/image" Target="../media/image156.wmf"/><Relationship Id="rId7" Type="http://schemas.openxmlformats.org/officeDocument/2006/relationships/image" Target="../media/image149.wmf"/><Relationship Id="rId12" Type="http://schemas.openxmlformats.org/officeDocument/2006/relationships/oleObject" Target="../embeddings/oleObject151.bin"/><Relationship Id="rId17" Type="http://schemas.openxmlformats.org/officeDocument/2006/relationships/image" Target="../media/image154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53.bin"/><Relationship Id="rId20" Type="http://schemas.openxmlformats.org/officeDocument/2006/relationships/oleObject" Target="../embeddings/oleObject155.bin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148.bin"/><Relationship Id="rId11" Type="http://schemas.openxmlformats.org/officeDocument/2006/relationships/image" Target="../media/image151.wmf"/><Relationship Id="rId5" Type="http://schemas.openxmlformats.org/officeDocument/2006/relationships/image" Target="../media/image148.wmf"/><Relationship Id="rId15" Type="http://schemas.openxmlformats.org/officeDocument/2006/relationships/image" Target="../media/image153.wmf"/><Relationship Id="rId10" Type="http://schemas.openxmlformats.org/officeDocument/2006/relationships/oleObject" Target="../embeddings/oleObject150.bin"/><Relationship Id="rId19" Type="http://schemas.openxmlformats.org/officeDocument/2006/relationships/image" Target="../media/image155.wmf"/><Relationship Id="rId4" Type="http://schemas.openxmlformats.org/officeDocument/2006/relationships/oleObject" Target="../embeddings/oleObject147.bin"/><Relationship Id="rId9" Type="http://schemas.openxmlformats.org/officeDocument/2006/relationships/image" Target="../media/image150.wmf"/><Relationship Id="rId14" Type="http://schemas.openxmlformats.org/officeDocument/2006/relationships/oleObject" Target="../embeddings/oleObject152.bin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8.bin"/><Relationship Id="rId13" Type="http://schemas.openxmlformats.org/officeDocument/2006/relationships/image" Target="../media/image148.wmf"/><Relationship Id="rId18" Type="http://schemas.openxmlformats.org/officeDocument/2006/relationships/oleObject" Target="../embeddings/oleObject163.bin"/><Relationship Id="rId26" Type="http://schemas.openxmlformats.org/officeDocument/2006/relationships/oleObject" Target="../embeddings/oleObject167.bin"/><Relationship Id="rId3" Type="http://schemas.openxmlformats.org/officeDocument/2006/relationships/notesSlide" Target="../notesSlides/notesSlide48.xml"/><Relationship Id="rId21" Type="http://schemas.openxmlformats.org/officeDocument/2006/relationships/image" Target="../media/image152.wmf"/><Relationship Id="rId7" Type="http://schemas.openxmlformats.org/officeDocument/2006/relationships/image" Target="../media/image158.wmf"/><Relationship Id="rId12" Type="http://schemas.openxmlformats.org/officeDocument/2006/relationships/oleObject" Target="../embeddings/oleObject160.bin"/><Relationship Id="rId17" Type="http://schemas.openxmlformats.org/officeDocument/2006/relationships/image" Target="../media/image150.wmf"/><Relationship Id="rId25" Type="http://schemas.openxmlformats.org/officeDocument/2006/relationships/image" Target="../media/image154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62.bin"/><Relationship Id="rId20" Type="http://schemas.openxmlformats.org/officeDocument/2006/relationships/oleObject" Target="../embeddings/oleObject164.bin"/><Relationship Id="rId29" Type="http://schemas.openxmlformats.org/officeDocument/2006/relationships/image" Target="../media/image156.wmf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157.bin"/><Relationship Id="rId11" Type="http://schemas.openxmlformats.org/officeDocument/2006/relationships/image" Target="../media/image160.wmf"/><Relationship Id="rId24" Type="http://schemas.openxmlformats.org/officeDocument/2006/relationships/oleObject" Target="../embeddings/oleObject166.bin"/><Relationship Id="rId5" Type="http://schemas.openxmlformats.org/officeDocument/2006/relationships/image" Target="../media/image157.wmf"/><Relationship Id="rId15" Type="http://schemas.openxmlformats.org/officeDocument/2006/relationships/image" Target="../media/image149.wmf"/><Relationship Id="rId23" Type="http://schemas.openxmlformats.org/officeDocument/2006/relationships/image" Target="../media/image153.wmf"/><Relationship Id="rId28" Type="http://schemas.openxmlformats.org/officeDocument/2006/relationships/oleObject" Target="../embeddings/oleObject168.bin"/><Relationship Id="rId10" Type="http://schemas.openxmlformats.org/officeDocument/2006/relationships/oleObject" Target="../embeddings/oleObject159.bin"/><Relationship Id="rId19" Type="http://schemas.openxmlformats.org/officeDocument/2006/relationships/image" Target="../media/image151.wmf"/><Relationship Id="rId4" Type="http://schemas.openxmlformats.org/officeDocument/2006/relationships/oleObject" Target="../embeddings/oleObject156.bin"/><Relationship Id="rId9" Type="http://schemas.openxmlformats.org/officeDocument/2006/relationships/image" Target="../media/image159.wmf"/><Relationship Id="rId14" Type="http://schemas.openxmlformats.org/officeDocument/2006/relationships/oleObject" Target="../embeddings/oleObject161.bin"/><Relationship Id="rId22" Type="http://schemas.openxmlformats.org/officeDocument/2006/relationships/oleObject" Target="../embeddings/oleObject165.bin"/><Relationship Id="rId27" Type="http://schemas.openxmlformats.org/officeDocument/2006/relationships/image" Target="../media/image155.wmf"/></Relationships>
</file>

<file path=ppt/slides/_rels/slide5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5.wmf"/><Relationship Id="rId18" Type="http://schemas.openxmlformats.org/officeDocument/2006/relationships/oleObject" Target="../embeddings/oleObject176.bin"/><Relationship Id="rId26" Type="http://schemas.openxmlformats.org/officeDocument/2006/relationships/image" Target="../media/image170.wmf"/><Relationship Id="rId3" Type="http://schemas.openxmlformats.org/officeDocument/2006/relationships/notesSlide" Target="../notesSlides/notesSlide49.xml"/><Relationship Id="rId21" Type="http://schemas.openxmlformats.org/officeDocument/2006/relationships/image" Target="../media/image168.wmf"/><Relationship Id="rId34" Type="http://schemas.openxmlformats.org/officeDocument/2006/relationships/oleObject" Target="../embeddings/oleObject187.bin"/><Relationship Id="rId7" Type="http://schemas.openxmlformats.org/officeDocument/2006/relationships/image" Target="../media/image162.wmf"/><Relationship Id="rId12" Type="http://schemas.openxmlformats.org/officeDocument/2006/relationships/oleObject" Target="../embeddings/oleObject173.bin"/><Relationship Id="rId17" Type="http://schemas.openxmlformats.org/officeDocument/2006/relationships/image" Target="../media/image167.wmf"/><Relationship Id="rId25" Type="http://schemas.openxmlformats.org/officeDocument/2006/relationships/oleObject" Target="../embeddings/oleObject180.bin"/><Relationship Id="rId33" Type="http://schemas.openxmlformats.org/officeDocument/2006/relationships/image" Target="../media/image171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75.bin"/><Relationship Id="rId20" Type="http://schemas.openxmlformats.org/officeDocument/2006/relationships/oleObject" Target="../embeddings/oleObject177.bin"/><Relationship Id="rId29" Type="http://schemas.openxmlformats.org/officeDocument/2006/relationships/oleObject" Target="../embeddings/oleObject183.bin"/><Relationship Id="rId1" Type="http://schemas.openxmlformats.org/officeDocument/2006/relationships/vmlDrawing" Target="../drawings/vmlDrawing33.vml"/><Relationship Id="rId6" Type="http://schemas.openxmlformats.org/officeDocument/2006/relationships/oleObject" Target="../embeddings/oleObject170.bin"/><Relationship Id="rId11" Type="http://schemas.openxmlformats.org/officeDocument/2006/relationships/image" Target="../media/image164.wmf"/><Relationship Id="rId24" Type="http://schemas.openxmlformats.org/officeDocument/2006/relationships/oleObject" Target="../embeddings/oleObject179.bin"/><Relationship Id="rId32" Type="http://schemas.openxmlformats.org/officeDocument/2006/relationships/oleObject" Target="../embeddings/oleObject186.bin"/><Relationship Id="rId5" Type="http://schemas.openxmlformats.org/officeDocument/2006/relationships/image" Target="../media/image161.wmf"/><Relationship Id="rId15" Type="http://schemas.openxmlformats.org/officeDocument/2006/relationships/image" Target="../media/image166.wmf"/><Relationship Id="rId23" Type="http://schemas.openxmlformats.org/officeDocument/2006/relationships/image" Target="../media/image169.wmf"/><Relationship Id="rId28" Type="http://schemas.openxmlformats.org/officeDocument/2006/relationships/oleObject" Target="../embeddings/oleObject182.bin"/><Relationship Id="rId10" Type="http://schemas.openxmlformats.org/officeDocument/2006/relationships/oleObject" Target="../embeddings/oleObject172.bin"/><Relationship Id="rId19" Type="http://schemas.openxmlformats.org/officeDocument/2006/relationships/image" Target="../media/image156.wmf"/><Relationship Id="rId31" Type="http://schemas.openxmlformats.org/officeDocument/2006/relationships/oleObject" Target="../embeddings/oleObject185.bin"/><Relationship Id="rId4" Type="http://schemas.openxmlformats.org/officeDocument/2006/relationships/oleObject" Target="../embeddings/oleObject169.bin"/><Relationship Id="rId9" Type="http://schemas.openxmlformats.org/officeDocument/2006/relationships/image" Target="../media/image163.wmf"/><Relationship Id="rId14" Type="http://schemas.openxmlformats.org/officeDocument/2006/relationships/oleObject" Target="../embeddings/oleObject174.bin"/><Relationship Id="rId22" Type="http://schemas.openxmlformats.org/officeDocument/2006/relationships/oleObject" Target="../embeddings/oleObject178.bin"/><Relationship Id="rId27" Type="http://schemas.openxmlformats.org/officeDocument/2006/relationships/oleObject" Target="../embeddings/oleObject181.bin"/><Relationship Id="rId30" Type="http://schemas.openxmlformats.org/officeDocument/2006/relationships/oleObject" Target="../embeddings/oleObject184.bin"/><Relationship Id="rId35" Type="http://schemas.openxmlformats.org/officeDocument/2006/relationships/oleObject" Target="../embeddings/oleObject188.bin"/><Relationship Id="rId8" Type="http://schemas.openxmlformats.org/officeDocument/2006/relationships/oleObject" Target="../embeddings/oleObject171.bin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1.bin"/><Relationship Id="rId13" Type="http://schemas.openxmlformats.org/officeDocument/2006/relationships/image" Target="../media/image168.wmf"/><Relationship Id="rId18" Type="http://schemas.openxmlformats.org/officeDocument/2006/relationships/image" Target="../media/image170.wmf"/><Relationship Id="rId3" Type="http://schemas.openxmlformats.org/officeDocument/2006/relationships/notesSlide" Target="../notesSlides/notesSlide50.xml"/><Relationship Id="rId21" Type="http://schemas.openxmlformats.org/officeDocument/2006/relationships/oleObject" Target="../embeddings/oleObject198.bin"/><Relationship Id="rId7" Type="http://schemas.openxmlformats.org/officeDocument/2006/relationships/image" Target="../media/image166.wmf"/><Relationship Id="rId12" Type="http://schemas.openxmlformats.org/officeDocument/2006/relationships/oleObject" Target="../embeddings/oleObject193.bin"/><Relationship Id="rId17" Type="http://schemas.openxmlformats.org/officeDocument/2006/relationships/oleObject" Target="../embeddings/oleObject196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95.bin"/><Relationship Id="rId20" Type="http://schemas.openxmlformats.org/officeDocument/2006/relationships/image" Target="../media/image172.wmf"/><Relationship Id="rId1" Type="http://schemas.openxmlformats.org/officeDocument/2006/relationships/vmlDrawing" Target="../drawings/vmlDrawing34.vml"/><Relationship Id="rId6" Type="http://schemas.openxmlformats.org/officeDocument/2006/relationships/oleObject" Target="../embeddings/oleObject190.bin"/><Relationship Id="rId11" Type="http://schemas.openxmlformats.org/officeDocument/2006/relationships/image" Target="../media/image161.wmf"/><Relationship Id="rId24" Type="http://schemas.openxmlformats.org/officeDocument/2006/relationships/image" Target="../media/image174.wmf"/><Relationship Id="rId5" Type="http://schemas.openxmlformats.org/officeDocument/2006/relationships/image" Target="../media/image165.wmf"/><Relationship Id="rId15" Type="http://schemas.openxmlformats.org/officeDocument/2006/relationships/image" Target="../media/image171.wmf"/><Relationship Id="rId23" Type="http://schemas.openxmlformats.org/officeDocument/2006/relationships/oleObject" Target="../embeddings/oleObject199.bin"/><Relationship Id="rId10" Type="http://schemas.openxmlformats.org/officeDocument/2006/relationships/oleObject" Target="../embeddings/oleObject192.bin"/><Relationship Id="rId19" Type="http://schemas.openxmlformats.org/officeDocument/2006/relationships/oleObject" Target="../embeddings/oleObject197.bin"/><Relationship Id="rId4" Type="http://schemas.openxmlformats.org/officeDocument/2006/relationships/oleObject" Target="../embeddings/oleObject189.bin"/><Relationship Id="rId9" Type="http://schemas.openxmlformats.org/officeDocument/2006/relationships/image" Target="../media/image167.wmf"/><Relationship Id="rId14" Type="http://schemas.openxmlformats.org/officeDocument/2006/relationships/oleObject" Target="../embeddings/oleObject194.bin"/><Relationship Id="rId22" Type="http://schemas.openxmlformats.org/officeDocument/2006/relationships/image" Target="../media/image173.wm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2.bin"/><Relationship Id="rId13" Type="http://schemas.openxmlformats.org/officeDocument/2006/relationships/image" Target="../media/image151.wmf"/><Relationship Id="rId18" Type="http://schemas.openxmlformats.org/officeDocument/2006/relationships/oleObject" Target="../embeddings/oleObject207.bin"/><Relationship Id="rId3" Type="http://schemas.openxmlformats.org/officeDocument/2006/relationships/notesSlide" Target="../notesSlides/notesSlide51.xml"/><Relationship Id="rId21" Type="http://schemas.openxmlformats.org/officeDocument/2006/relationships/image" Target="../media/image155.wmf"/><Relationship Id="rId7" Type="http://schemas.openxmlformats.org/officeDocument/2006/relationships/image" Target="../media/image148.wmf"/><Relationship Id="rId12" Type="http://schemas.openxmlformats.org/officeDocument/2006/relationships/oleObject" Target="../embeddings/oleObject204.bin"/><Relationship Id="rId17" Type="http://schemas.openxmlformats.org/officeDocument/2006/relationships/image" Target="../media/image153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06.bin"/><Relationship Id="rId20" Type="http://schemas.openxmlformats.org/officeDocument/2006/relationships/oleObject" Target="../embeddings/oleObject208.bin"/><Relationship Id="rId1" Type="http://schemas.openxmlformats.org/officeDocument/2006/relationships/vmlDrawing" Target="../drawings/vmlDrawing35.vml"/><Relationship Id="rId6" Type="http://schemas.openxmlformats.org/officeDocument/2006/relationships/oleObject" Target="../embeddings/oleObject201.bin"/><Relationship Id="rId11" Type="http://schemas.openxmlformats.org/officeDocument/2006/relationships/image" Target="../media/image150.wmf"/><Relationship Id="rId5" Type="http://schemas.openxmlformats.org/officeDocument/2006/relationships/image" Target="../media/image175.wmf"/><Relationship Id="rId15" Type="http://schemas.openxmlformats.org/officeDocument/2006/relationships/image" Target="../media/image152.wmf"/><Relationship Id="rId23" Type="http://schemas.openxmlformats.org/officeDocument/2006/relationships/image" Target="../media/image156.wmf"/><Relationship Id="rId10" Type="http://schemas.openxmlformats.org/officeDocument/2006/relationships/oleObject" Target="../embeddings/oleObject203.bin"/><Relationship Id="rId19" Type="http://schemas.openxmlformats.org/officeDocument/2006/relationships/image" Target="../media/image154.wmf"/><Relationship Id="rId4" Type="http://schemas.openxmlformats.org/officeDocument/2006/relationships/oleObject" Target="../embeddings/oleObject200.bin"/><Relationship Id="rId9" Type="http://schemas.openxmlformats.org/officeDocument/2006/relationships/image" Target="../media/image149.wmf"/><Relationship Id="rId14" Type="http://schemas.openxmlformats.org/officeDocument/2006/relationships/oleObject" Target="../embeddings/oleObject205.bin"/><Relationship Id="rId22" Type="http://schemas.openxmlformats.org/officeDocument/2006/relationships/oleObject" Target="../embeddings/oleObject209.bin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2.bin"/><Relationship Id="rId13" Type="http://schemas.openxmlformats.org/officeDocument/2006/relationships/image" Target="../media/image180.wmf"/><Relationship Id="rId18" Type="http://schemas.openxmlformats.org/officeDocument/2006/relationships/oleObject" Target="../embeddings/oleObject217.bin"/><Relationship Id="rId26" Type="http://schemas.openxmlformats.org/officeDocument/2006/relationships/image" Target="../media/image186.wmf"/><Relationship Id="rId3" Type="http://schemas.openxmlformats.org/officeDocument/2006/relationships/notesSlide" Target="../notesSlides/notesSlide52.xml"/><Relationship Id="rId21" Type="http://schemas.openxmlformats.org/officeDocument/2006/relationships/image" Target="../media/image184.wmf"/><Relationship Id="rId7" Type="http://schemas.openxmlformats.org/officeDocument/2006/relationships/image" Target="../media/image177.wmf"/><Relationship Id="rId12" Type="http://schemas.openxmlformats.org/officeDocument/2006/relationships/oleObject" Target="../embeddings/oleObject214.bin"/><Relationship Id="rId17" Type="http://schemas.openxmlformats.org/officeDocument/2006/relationships/image" Target="../media/image182.wmf"/><Relationship Id="rId25" Type="http://schemas.openxmlformats.org/officeDocument/2006/relationships/oleObject" Target="../embeddings/oleObject221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16.bin"/><Relationship Id="rId20" Type="http://schemas.openxmlformats.org/officeDocument/2006/relationships/oleObject" Target="../embeddings/oleObject218.bin"/><Relationship Id="rId1" Type="http://schemas.openxmlformats.org/officeDocument/2006/relationships/vmlDrawing" Target="../drawings/vmlDrawing36.vml"/><Relationship Id="rId6" Type="http://schemas.openxmlformats.org/officeDocument/2006/relationships/oleObject" Target="../embeddings/oleObject211.bin"/><Relationship Id="rId11" Type="http://schemas.openxmlformats.org/officeDocument/2006/relationships/image" Target="../media/image179.wmf"/><Relationship Id="rId24" Type="http://schemas.openxmlformats.org/officeDocument/2006/relationships/image" Target="../media/image185.wmf"/><Relationship Id="rId5" Type="http://schemas.openxmlformats.org/officeDocument/2006/relationships/image" Target="../media/image176.wmf"/><Relationship Id="rId15" Type="http://schemas.openxmlformats.org/officeDocument/2006/relationships/image" Target="../media/image181.wmf"/><Relationship Id="rId23" Type="http://schemas.openxmlformats.org/officeDocument/2006/relationships/oleObject" Target="../embeddings/oleObject220.bin"/><Relationship Id="rId28" Type="http://schemas.openxmlformats.org/officeDocument/2006/relationships/image" Target="../media/image187.wmf"/><Relationship Id="rId10" Type="http://schemas.openxmlformats.org/officeDocument/2006/relationships/oleObject" Target="../embeddings/oleObject213.bin"/><Relationship Id="rId19" Type="http://schemas.openxmlformats.org/officeDocument/2006/relationships/image" Target="../media/image183.wmf"/><Relationship Id="rId4" Type="http://schemas.openxmlformats.org/officeDocument/2006/relationships/oleObject" Target="../embeddings/oleObject210.bin"/><Relationship Id="rId9" Type="http://schemas.openxmlformats.org/officeDocument/2006/relationships/image" Target="../media/image178.wmf"/><Relationship Id="rId14" Type="http://schemas.openxmlformats.org/officeDocument/2006/relationships/oleObject" Target="../embeddings/oleObject215.bin"/><Relationship Id="rId22" Type="http://schemas.openxmlformats.org/officeDocument/2006/relationships/oleObject" Target="../embeddings/oleObject219.bin"/><Relationship Id="rId27" Type="http://schemas.openxmlformats.org/officeDocument/2006/relationships/oleObject" Target="../embeddings/oleObject222.bin"/></Relationships>
</file>

<file path=ppt/slides/_rels/slide5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4.wmf"/><Relationship Id="rId18" Type="http://schemas.openxmlformats.org/officeDocument/2006/relationships/image" Target="../media/image186.wmf"/><Relationship Id="rId26" Type="http://schemas.openxmlformats.org/officeDocument/2006/relationships/image" Target="../media/image193.wmf"/><Relationship Id="rId3" Type="http://schemas.openxmlformats.org/officeDocument/2006/relationships/notesSlide" Target="../notesSlides/notesSlide53.xml"/><Relationship Id="rId21" Type="http://schemas.openxmlformats.org/officeDocument/2006/relationships/oleObject" Target="../embeddings/oleObject232.bin"/><Relationship Id="rId34" Type="http://schemas.openxmlformats.org/officeDocument/2006/relationships/image" Target="../media/image197.wmf"/><Relationship Id="rId7" Type="http://schemas.openxmlformats.org/officeDocument/2006/relationships/image" Target="../media/image179.wmf"/><Relationship Id="rId12" Type="http://schemas.openxmlformats.org/officeDocument/2006/relationships/oleObject" Target="../embeddings/oleObject227.bin"/><Relationship Id="rId17" Type="http://schemas.openxmlformats.org/officeDocument/2006/relationships/oleObject" Target="../embeddings/oleObject230.bin"/><Relationship Id="rId25" Type="http://schemas.openxmlformats.org/officeDocument/2006/relationships/oleObject" Target="../embeddings/oleObject234.bin"/><Relationship Id="rId33" Type="http://schemas.openxmlformats.org/officeDocument/2006/relationships/oleObject" Target="../embeddings/oleObject23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90.wmf"/><Relationship Id="rId20" Type="http://schemas.openxmlformats.org/officeDocument/2006/relationships/image" Target="../media/image187.wmf"/><Relationship Id="rId29" Type="http://schemas.openxmlformats.org/officeDocument/2006/relationships/oleObject" Target="../embeddings/oleObject236.bin"/><Relationship Id="rId1" Type="http://schemas.openxmlformats.org/officeDocument/2006/relationships/vmlDrawing" Target="../drawings/vmlDrawing37.vml"/><Relationship Id="rId6" Type="http://schemas.openxmlformats.org/officeDocument/2006/relationships/oleObject" Target="../embeddings/oleObject224.bin"/><Relationship Id="rId11" Type="http://schemas.openxmlformats.org/officeDocument/2006/relationships/image" Target="../media/image189.wmf"/><Relationship Id="rId24" Type="http://schemas.openxmlformats.org/officeDocument/2006/relationships/image" Target="../media/image192.wmf"/><Relationship Id="rId32" Type="http://schemas.openxmlformats.org/officeDocument/2006/relationships/image" Target="../media/image196.wmf"/><Relationship Id="rId5" Type="http://schemas.openxmlformats.org/officeDocument/2006/relationships/image" Target="../media/image188.wmf"/><Relationship Id="rId15" Type="http://schemas.openxmlformats.org/officeDocument/2006/relationships/oleObject" Target="../embeddings/oleObject229.bin"/><Relationship Id="rId23" Type="http://schemas.openxmlformats.org/officeDocument/2006/relationships/oleObject" Target="../embeddings/oleObject233.bin"/><Relationship Id="rId28" Type="http://schemas.openxmlformats.org/officeDocument/2006/relationships/image" Target="../media/image194.wmf"/><Relationship Id="rId10" Type="http://schemas.openxmlformats.org/officeDocument/2006/relationships/oleObject" Target="../embeddings/oleObject226.bin"/><Relationship Id="rId19" Type="http://schemas.openxmlformats.org/officeDocument/2006/relationships/oleObject" Target="../embeddings/oleObject231.bin"/><Relationship Id="rId31" Type="http://schemas.openxmlformats.org/officeDocument/2006/relationships/oleObject" Target="../embeddings/oleObject237.bin"/><Relationship Id="rId4" Type="http://schemas.openxmlformats.org/officeDocument/2006/relationships/oleObject" Target="../embeddings/oleObject223.bin"/><Relationship Id="rId9" Type="http://schemas.openxmlformats.org/officeDocument/2006/relationships/image" Target="../media/image180.wmf"/><Relationship Id="rId14" Type="http://schemas.openxmlformats.org/officeDocument/2006/relationships/oleObject" Target="../embeddings/oleObject228.bin"/><Relationship Id="rId22" Type="http://schemas.openxmlformats.org/officeDocument/2006/relationships/image" Target="../media/image191.wmf"/><Relationship Id="rId27" Type="http://schemas.openxmlformats.org/officeDocument/2006/relationships/oleObject" Target="../embeddings/oleObject235.bin"/><Relationship Id="rId30" Type="http://schemas.openxmlformats.org/officeDocument/2006/relationships/image" Target="../media/image195.wmf"/><Relationship Id="rId8" Type="http://schemas.openxmlformats.org/officeDocument/2006/relationships/oleObject" Target="../embeddings/oleObject225.bin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1.bin"/><Relationship Id="rId3" Type="http://schemas.openxmlformats.org/officeDocument/2006/relationships/notesSlide" Target="../notesSlides/notesSlide54.xml"/><Relationship Id="rId7" Type="http://schemas.openxmlformats.org/officeDocument/2006/relationships/image" Target="../media/image19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8.vml"/><Relationship Id="rId6" Type="http://schemas.openxmlformats.org/officeDocument/2006/relationships/oleObject" Target="../embeddings/oleObject240.bin"/><Relationship Id="rId11" Type="http://schemas.openxmlformats.org/officeDocument/2006/relationships/image" Target="../media/image201.wmf"/><Relationship Id="rId5" Type="http://schemas.openxmlformats.org/officeDocument/2006/relationships/image" Target="../media/image198.wmf"/><Relationship Id="rId10" Type="http://schemas.openxmlformats.org/officeDocument/2006/relationships/oleObject" Target="../embeddings/oleObject242.bin"/><Relationship Id="rId4" Type="http://schemas.openxmlformats.org/officeDocument/2006/relationships/oleObject" Target="../embeddings/oleObject239.bin"/><Relationship Id="rId9" Type="http://schemas.openxmlformats.org/officeDocument/2006/relationships/image" Target="../media/image200.w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5.bin"/><Relationship Id="rId3" Type="http://schemas.openxmlformats.org/officeDocument/2006/relationships/notesSlide" Target="../notesSlides/notesSlide55.xml"/><Relationship Id="rId7" Type="http://schemas.openxmlformats.org/officeDocument/2006/relationships/image" Target="../media/image20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9.vml"/><Relationship Id="rId6" Type="http://schemas.openxmlformats.org/officeDocument/2006/relationships/oleObject" Target="../embeddings/oleObject244.bin"/><Relationship Id="rId11" Type="http://schemas.openxmlformats.org/officeDocument/2006/relationships/image" Target="../media/image205.wmf"/><Relationship Id="rId5" Type="http://schemas.openxmlformats.org/officeDocument/2006/relationships/image" Target="../media/image202.wmf"/><Relationship Id="rId10" Type="http://schemas.openxmlformats.org/officeDocument/2006/relationships/oleObject" Target="../embeddings/oleObject246.bin"/><Relationship Id="rId4" Type="http://schemas.openxmlformats.org/officeDocument/2006/relationships/oleObject" Target="../embeddings/oleObject243.bin"/><Relationship Id="rId9" Type="http://schemas.openxmlformats.org/officeDocument/2006/relationships/image" Target="../media/image204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4.wmf"/><Relationship Id="rId18" Type="http://schemas.openxmlformats.org/officeDocument/2006/relationships/image" Target="../media/image186.wmf"/><Relationship Id="rId26" Type="http://schemas.openxmlformats.org/officeDocument/2006/relationships/image" Target="../media/image193.wmf"/><Relationship Id="rId3" Type="http://schemas.openxmlformats.org/officeDocument/2006/relationships/notesSlide" Target="../notesSlides/notesSlide56.xml"/><Relationship Id="rId21" Type="http://schemas.openxmlformats.org/officeDocument/2006/relationships/oleObject" Target="../embeddings/oleObject256.bin"/><Relationship Id="rId34" Type="http://schemas.openxmlformats.org/officeDocument/2006/relationships/image" Target="../media/image197.wmf"/><Relationship Id="rId7" Type="http://schemas.openxmlformats.org/officeDocument/2006/relationships/image" Target="../media/image179.wmf"/><Relationship Id="rId12" Type="http://schemas.openxmlformats.org/officeDocument/2006/relationships/oleObject" Target="../embeddings/oleObject251.bin"/><Relationship Id="rId17" Type="http://schemas.openxmlformats.org/officeDocument/2006/relationships/oleObject" Target="../embeddings/oleObject254.bin"/><Relationship Id="rId25" Type="http://schemas.openxmlformats.org/officeDocument/2006/relationships/oleObject" Target="../embeddings/oleObject258.bin"/><Relationship Id="rId33" Type="http://schemas.openxmlformats.org/officeDocument/2006/relationships/oleObject" Target="../embeddings/oleObject26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90.wmf"/><Relationship Id="rId20" Type="http://schemas.openxmlformats.org/officeDocument/2006/relationships/image" Target="../media/image187.wmf"/><Relationship Id="rId29" Type="http://schemas.openxmlformats.org/officeDocument/2006/relationships/oleObject" Target="../embeddings/oleObject260.bin"/><Relationship Id="rId1" Type="http://schemas.openxmlformats.org/officeDocument/2006/relationships/vmlDrawing" Target="../drawings/vmlDrawing40.vml"/><Relationship Id="rId6" Type="http://schemas.openxmlformats.org/officeDocument/2006/relationships/oleObject" Target="../embeddings/oleObject248.bin"/><Relationship Id="rId11" Type="http://schemas.openxmlformats.org/officeDocument/2006/relationships/image" Target="../media/image189.wmf"/><Relationship Id="rId24" Type="http://schemas.openxmlformats.org/officeDocument/2006/relationships/image" Target="../media/image192.wmf"/><Relationship Id="rId32" Type="http://schemas.openxmlformats.org/officeDocument/2006/relationships/image" Target="../media/image196.wmf"/><Relationship Id="rId5" Type="http://schemas.openxmlformats.org/officeDocument/2006/relationships/image" Target="../media/image188.wmf"/><Relationship Id="rId15" Type="http://schemas.openxmlformats.org/officeDocument/2006/relationships/oleObject" Target="../embeddings/oleObject253.bin"/><Relationship Id="rId23" Type="http://schemas.openxmlformats.org/officeDocument/2006/relationships/oleObject" Target="../embeddings/oleObject257.bin"/><Relationship Id="rId28" Type="http://schemas.openxmlformats.org/officeDocument/2006/relationships/image" Target="../media/image194.wmf"/><Relationship Id="rId10" Type="http://schemas.openxmlformats.org/officeDocument/2006/relationships/oleObject" Target="../embeddings/oleObject250.bin"/><Relationship Id="rId19" Type="http://schemas.openxmlformats.org/officeDocument/2006/relationships/oleObject" Target="../embeddings/oleObject255.bin"/><Relationship Id="rId31" Type="http://schemas.openxmlformats.org/officeDocument/2006/relationships/oleObject" Target="../embeddings/oleObject261.bin"/><Relationship Id="rId4" Type="http://schemas.openxmlformats.org/officeDocument/2006/relationships/oleObject" Target="../embeddings/oleObject247.bin"/><Relationship Id="rId9" Type="http://schemas.openxmlformats.org/officeDocument/2006/relationships/image" Target="../media/image180.wmf"/><Relationship Id="rId14" Type="http://schemas.openxmlformats.org/officeDocument/2006/relationships/oleObject" Target="../embeddings/oleObject252.bin"/><Relationship Id="rId22" Type="http://schemas.openxmlformats.org/officeDocument/2006/relationships/image" Target="../media/image191.wmf"/><Relationship Id="rId27" Type="http://schemas.openxmlformats.org/officeDocument/2006/relationships/oleObject" Target="../embeddings/oleObject259.bin"/><Relationship Id="rId30" Type="http://schemas.openxmlformats.org/officeDocument/2006/relationships/image" Target="../media/image195.wmf"/><Relationship Id="rId8" Type="http://schemas.openxmlformats.org/officeDocument/2006/relationships/oleObject" Target="../embeddings/oleObject249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12.e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emf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14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9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1.emf"/><Relationship Id="rId5" Type="http://schemas.openxmlformats.org/officeDocument/2006/relationships/image" Target="../media/image8.emf"/><Relationship Id="rId15" Type="http://schemas.openxmlformats.org/officeDocument/2006/relationships/image" Target="../media/image13.e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10.emf"/><Relationship Id="rId14" Type="http://schemas.openxmlformats.org/officeDocument/2006/relationships/oleObject" Target="../embeddings/oleObject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>
            <a:extLst>
              <a:ext uri="{FF2B5EF4-FFF2-40B4-BE49-F238E27FC236}">
                <a16:creationId xmlns:a16="http://schemas.microsoft.com/office/drawing/2014/main" id="{EB941DC6-5D72-5245-9C81-4ACA94AA2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76400"/>
            <a:ext cx="91440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hangingPunct="0"/>
            <a:r>
              <a:rPr lang="en-US" sz="3200" dirty="0"/>
              <a:t>Fundamentals of Electrical Circuits and Systems</a:t>
            </a:r>
          </a:p>
          <a:p>
            <a:pPr algn="ctr" hangingPunct="0"/>
            <a:endParaRPr lang="en-US" sz="3200" dirty="0"/>
          </a:p>
          <a:p>
            <a:pPr algn="ctr" hangingPunct="0"/>
            <a:r>
              <a:rPr lang="en-US" sz="3600" dirty="0"/>
              <a:t>Chapter 7: Three-Phase Circuits</a:t>
            </a:r>
          </a:p>
          <a:p>
            <a:pPr algn="ctr" hangingPunct="0"/>
            <a:endParaRPr lang="en-GB" sz="36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GB" sz="2400" kern="1200" dirty="0">
                <a:solidFill>
                  <a:srgbClr val="000000"/>
                </a:solidFill>
                <a:latin typeface="+mj-lt"/>
              </a:rPr>
              <a:t>Farhad </a:t>
            </a:r>
            <a:r>
              <a:rPr lang="en-GB" sz="2400" kern="1200" dirty="0" err="1">
                <a:solidFill>
                  <a:srgbClr val="000000"/>
                </a:solidFill>
                <a:latin typeface="+mj-lt"/>
              </a:rPr>
              <a:t>Rachidi</a:t>
            </a:r>
            <a:endParaRPr lang="en-GB" sz="2400" kern="1200" dirty="0">
              <a:solidFill>
                <a:srgbClr val="000000"/>
              </a:solidFill>
              <a:latin typeface="+mj-lt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 err="1">
                <a:solidFill>
                  <a:srgbClr val="000000"/>
                </a:solidFill>
                <a:latin typeface="+mj-lt"/>
              </a:rPr>
              <a:t>École</a:t>
            </a:r>
            <a:r>
              <a:rPr lang="en-GB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+mj-lt"/>
              </a:rPr>
              <a:t>Polytechnique</a:t>
            </a:r>
            <a:r>
              <a:rPr lang="en-GB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+mj-lt"/>
              </a:rPr>
              <a:t>Fédérale</a:t>
            </a:r>
            <a:r>
              <a:rPr lang="en-GB" sz="2400" dirty="0">
                <a:solidFill>
                  <a:srgbClr val="000000"/>
                </a:solidFill>
                <a:latin typeface="+mj-lt"/>
              </a:rPr>
              <a:t> de Lausanne</a:t>
            </a:r>
            <a:endParaRPr lang="en-GB" sz="2400" kern="1200" dirty="0">
              <a:solidFill>
                <a:srgbClr val="000000"/>
              </a:solidFill>
              <a:latin typeface="+mj-lt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rgbClr val="000000"/>
                </a:solidFill>
                <a:latin typeface="+mj-lt"/>
              </a:rPr>
              <a:t>Lausanne, Switzerland</a:t>
            </a:r>
            <a:endParaRPr lang="en-GB" sz="2400" kern="12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F3F1F8-6272-8146-8196-D1E7E136D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650" y="5523607"/>
            <a:ext cx="1282700" cy="55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97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Balanced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three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-phase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systems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graphicFrame>
        <p:nvGraphicFramePr>
          <p:cNvPr id="25604" name="Object 3"/>
          <p:cNvGraphicFramePr>
            <a:graphicFrameLocks noChangeAspect="1"/>
          </p:cNvGraphicFramePr>
          <p:nvPr/>
        </p:nvGraphicFramePr>
        <p:xfrm>
          <a:off x="1495425" y="1997075"/>
          <a:ext cx="5900738" cy="53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029" name="Equation" r:id="rId4" imgW="3721100" imgH="304800" progId="Equation.3">
                  <p:embed/>
                </p:oleObj>
              </mc:Choice>
              <mc:Fallback>
                <p:oleObj name="Equation" r:id="rId4" imgW="37211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5425" y="1997075"/>
                        <a:ext cx="5900738" cy="531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5" name="Text Box 4"/>
          <p:cNvSpPr txBox="1">
            <a:spLocks noChangeArrowheads="1"/>
          </p:cNvSpPr>
          <p:nvPr/>
        </p:nvSpPr>
        <p:spPr bwMode="auto">
          <a:xfrm>
            <a:off x="368300" y="1489075"/>
            <a:ext cx="21820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>
                <a:solidFill>
                  <a:schemeClr val="tx2"/>
                </a:solidFill>
                <a:latin typeface="+mj-lt"/>
              </a:rPr>
              <a:t>Reverse system: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graphicFrame>
        <p:nvGraphicFramePr>
          <p:cNvPr id="25606" name="Object 5"/>
          <p:cNvGraphicFramePr>
            <a:graphicFrameLocks noChangeAspect="1"/>
          </p:cNvGraphicFramePr>
          <p:nvPr/>
        </p:nvGraphicFramePr>
        <p:xfrm>
          <a:off x="6184900" y="3951288"/>
          <a:ext cx="2019300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030" name="Equation" r:id="rId6" imgW="1244600" imgH="228600" progId="Equation.3">
                  <p:embed/>
                </p:oleObj>
              </mc:Choice>
              <mc:Fallback>
                <p:oleObj name="Equation" r:id="rId6" imgW="1244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4900" y="3951288"/>
                        <a:ext cx="2019300" cy="425450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7" name="Oval 6"/>
          <p:cNvSpPr>
            <a:spLocks noChangeArrowheads="1"/>
          </p:cNvSpPr>
          <p:nvPr/>
        </p:nvSpPr>
        <p:spPr bwMode="auto">
          <a:xfrm>
            <a:off x="2181225" y="2971800"/>
            <a:ext cx="2562225" cy="2543175"/>
          </a:xfrm>
          <a:prstGeom prst="ellipse">
            <a:avLst/>
          </a:prstGeom>
          <a:noFill/>
          <a:ln w="3175">
            <a:solidFill>
              <a:schemeClr val="fol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25608" name="Line 7"/>
          <p:cNvSpPr>
            <a:spLocks noChangeShapeType="1"/>
          </p:cNvSpPr>
          <p:nvPr/>
        </p:nvSpPr>
        <p:spPr bwMode="auto">
          <a:xfrm>
            <a:off x="3467100" y="4229100"/>
            <a:ext cx="12573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25609" name="Line 8"/>
          <p:cNvSpPr>
            <a:spLocks noChangeShapeType="1"/>
          </p:cNvSpPr>
          <p:nvPr/>
        </p:nvSpPr>
        <p:spPr bwMode="auto">
          <a:xfrm flipH="1" flipV="1">
            <a:off x="2787650" y="3168650"/>
            <a:ext cx="666750" cy="1057275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25610" name="Line 9"/>
          <p:cNvSpPr>
            <a:spLocks noChangeShapeType="1"/>
          </p:cNvSpPr>
          <p:nvPr/>
        </p:nvSpPr>
        <p:spPr bwMode="auto">
          <a:xfrm flipH="1">
            <a:off x="2774950" y="4232275"/>
            <a:ext cx="685800" cy="1114425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graphicFrame>
        <p:nvGraphicFramePr>
          <p:cNvPr id="25611" name="Object 10"/>
          <p:cNvGraphicFramePr>
            <a:graphicFrameLocks noChangeAspect="1"/>
          </p:cNvGraphicFramePr>
          <p:nvPr/>
        </p:nvGraphicFramePr>
        <p:xfrm>
          <a:off x="4905375" y="4092575"/>
          <a:ext cx="334963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031" name="Equation" r:id="rId8" imgW="317500" imgH="330200" progId="Equation.3">
                  <p:embed/>
                </p:oleObj>
              </mc:Choice>
              <mc:Fallback>
                <p:oleObj name="Equation" r:id="rId8" imgW="317500" imgH="330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5375" y="4092575"/>
                        <a:ext cx="334963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12" name="Object 11"/>
          <p:cNvGraphicFramePr>
            <a:graphicFrameLocks noChangeAspect="1"/>
          </p:cNvGraphicFramePr>
          <p:nvPr/>
        </p:nvGraphicFramePr>
        <p:xfrm>
          <a:off x="2438400" y="2698750"/>
          <a:ext cx="366713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032" name="Equation" r:id="rId10" imgW="355600" imgH="330200" progId="Equation.3">
                  <p:embed/>
                </p:oleObj>
              </mc:Choice>
              <mc:Fallback>
                <p:oleObj name="Equation" r:id="rId10" imgW="355600" imgH="330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2698750"/>
                        <a:ext cx="366713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13" name="Object 12"/>
          <p:cNvGraphicFramePr>
            <a:graphicFrameLocks noChangeAspect="1"/>
          </p:cNvGraphicFramePr>
          <p:nvPr/>
        </p:nvGraphicFramePr>
        <p:xfrm>
          <a:off x="2424113" y="5410200"/>
          <a:ext cx="350837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033" name="Equation" r:id="rId12" imgW="330200" imgH="330200" progId="Equation.3">
                  <p:embed/>
                </p:oleObj>
              </mc:Choice>
              <mc:Fallback>
                <p:oleObj name="Equation" r:id="rId12" imgW="330200" imgH="330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4113" y="5410200"/>
                        <a:ext cx="350837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14" name="Object 13"/>
          <p:cNvGraphicFramePr>
            <a:graphicFrameLocks noChangeAspect="1"/>
          </p:cNvGraphicFramePr>
          <p:nvPr/>
        </p:nvGraphicFramePr>
        <p:xfrm>
          <a:off x="3970338" y="4270375"/>
          <a:ext cx="257175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034" name="Equation" r:id="rId14" imgW="228600" imgH="228600" progId="Equation.3">
                  <p:embed/>
                </p:oleObj>
              </mc:Choice>
              <mc:Fallback>
                <p:oleObj name="Equation" r:id="rId14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0338" y="4270375"/>
                        <a:ext cx="257175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15" name="Object 14"/>
          <p:cNvGraphicFramePr>
            <a:graphicFrameLocks noChangeAspect="1"/>
          </p:cNvGraphicFramePr>
          <p:nvPr/>
        </p:nvGraphicFramePr>
        <p:xfrm>
          <a:off x="3530600" y="3651250"/>
          <a:ext cx="47625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035" name="Equation" r:id="rId16" imgW="520700" imgH="355600" progId="Equation.DSMT4">
                  <p:embed/>
                </p:oleObj>
              </mc:Choice>
              <mc:Fallback>
                <p:oleObj name="Equation" r:id="rId16" imgW="520700" imgH="355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0600" y="3651250"/>
                        <a:ext cx="476250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16" name="Arc 15"/>
          <p:cNvSpPr>
            <a:spLocks/>
          </p:cNvSpPr>
          <p:nvPr/>
        </p:nvSpPr>
        <p:spPr bwMode="auto">
          <a:xfrm>
            <a:off x="3305175" y="3962400"/>
            <a:ext cx="457200" cy="23812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1088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Homopolar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system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graphicFrame>
        <p:nvGraphicFramePr>
          <p:cNvPr id="27652" name="Object 3"/>
          <p:cNvGraphicFramePr>
            <a:graphicFrameLocks noChangeAspect="1"/>
          </p:cNvGraphicFramePr>
          <p:nvPr/>
        </p:nvGraphicFramePr>
        <p:xfrm>
          <a:off x="2587625" y="1730375"/>
          <a:ext cx="2552700" cy="53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2894" name="Equation" r:id="rId4" imgW="1587500" imgH="304800" progId="Equation.3">
                  <p:embed/>
                </p:oleObj>
              </mc:Choice>
              <mc:Fallback>
                <p:oleObj name="Equation" r:id="rId4" imgW="15875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7625" y="1730375"/>
                        <a:ext cx="2552700" cy="531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3" name="Oval 4"/>
          <p:cNvSpPr>
            <a:spLocks noChangeArrowheads="1"/>
          </p:cNvSpPr>
          <p:nvPr/>
        </p:nvSpPr>
        <p:spPr bwMode="auto">
          <a:xfrm>
            <a:off x="2181225" y="2971800"/>
            <a:ext cx="2562225" cy="2543175"/>
          </a:xfrm>
          <a:prstGeom prst="ellipse">
            <a:avLst/>
          </a:prstGeom>
          <a:noFill/>
          <a:ln w="3175">
            <a:solidFill>
              <a:srgbClr val="00CC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27654" name="Line 5"/>
          <p:cNvSpPr>
            <a:spLocks noChangeShapeType="1"/>
          </p:cNvSpPr>
          <p:nvPr/>
        </p:nvSpPr>
        <p:spPr bwMode="auto">
          <a:xfrm flipV="1">
            <a:off x="3467100" y="3257550"/>
            <a:ext cx="819150" cy="97155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graphicFrame>
        <p:nvGraphicFramePr>
          <p:cNvPr id="27655" name="Object 6"/>
          <p:cNvGraphicFramePr>
            <a:graphicFrameLocks noChangeAspect="1"/>
          </p:cNvGraphicFramePr>
          <p:nvPr/>
        </p:nvGraphicFramePr>
        <p:xfrm>
          <a:off x="4259263" y="2901950"/>
          <a:ext cx="1514475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2895" name="Equation" r:id="rId6" imgW="1574800" imgH="330200" progId="Equation.3">
                  <p:embed/>
                </p:oleObj>
              </mc:Choice>
              <mc:Fallback>
                <p:oleObj name="Equation" r:id="rId6" imgW="1574800" imgH="330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9263" y="2901950"/>
                        <a:ext cx="1514475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6" name="Object 7"/>
          <p:cNvGraphicFramePr>
            <a:graphicFrameLocks noChangeAspect="1"/>
          </p:cNvGraphicFramePr>
          <p:nvPr/>
        </p:nvGraphicFramePr>
        <p:xfrm>
          <a:off x="3703638" y="3422650"/>
          <a:ext cx="257175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2896" name="Equation" r:id="rId8" imgW="228600" imgH="228600" progId="Equation.3">
                  <p:embed/>
                </p:oleObj>
              </mc:Choice>
              <mc:Fallback>
                <p:oleObj name="Equation" r:id="rId8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3638" y="3422650"/>
                        <a:ext cx="257175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7" name="Line 8"/>
          <p:cNvSpPr>
            <a:spLocks noChangeShapeType="1"/>
          </p:cNvSpPr>
          <p:nvPr/>
        </p:nvSpPr>
        <p:spPr bwMode="auto">
          <a:xfrm>
            <a:off x="1857375" y="4238625"/>
            <a:ext cx="333375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27658" name="Line 9"/>
          <p:cNvSpPr>
            <a:spLocks noChangeShapeType="1"/>
          </p:cNvSpPr>
          <p:nvPr/>
        </p:nvSpPr>
        <p:spPr bwMode="auto">
          <a:xfrm flipH="1">
            <a:off x="3467100" y="2781300"/>
            <a:ext cx="0" cy="30765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graphicFrame>
        <p:nvGraphicFramePr>
          <p:cNvPr id="27659" name="Object 10"/>
          <p:cNvGraphicFramePr>
            <a:graphicFrameLocks noChangeAspect="1"/>
          </p:cNvGraphicFramePr>
          <p:nvPr/>
        </p:nvGraphicFramePr>
        <p:xfrm>
          <a:off x="3752850" y="3960813"/>
          <a:ext cx="203200" cy="185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2897" name="Equation" r:id="rId10" imgW="203200" imgH="177800" progId="Equation.DSMT4">
                  <p:embed/>
                </p:oleObj>
              </mc:Choice>
              <mc:Fallback>
                <p:oleObj name="Equation" r:id="rId10" imgW="203200" imgH="177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2850" y="3960813"/>
                        <a:ext cx="203200" cy="185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60" name="Arc 11"/>
          <p:cNvSpPr>
            <a:spLocks/>
          </p:cNvSpPr>
          <p:nvPr/>
        </p:nvSpPr>
        <p:spPr bwMode="auto">
          <a:xfrm>
            <a:off x="3324225" y="4056063"/>
            <a:ext cx="457200" cy="182562"/>
          </a:xfrm>
          <a:custGeom>
            <a:avLst/>
            <a:gdLst>
              <a:gd name="T0" fmla="*/ 2147483647 w 21600"/>
              <a:gd name="T1" fmla="*/ 0 h 16594"/>
              <a:gd name="T2" fmla="*/ 2147483647 w 21600"/>
              <a:gd name="T3" fmla="*/ 2147483647 h 16594"/>
              <a:gd name="T4" fmla="*/ 0 w 21600"/>
              <a:gd name="T5" fmla="*/ 2147483647 h 16594"/>
              <a:gd name="T6" fmla="*/ 0 60000 65536"/>
              <a:gd name="T7" fmla="*/ 0 60000 65536"/>
              <a:gd name="T8" fmla="*/ 0 60000 65536"/>
              <a:gd name="T9" fmla="*/ 0 w 21600"/>
              <a:gd name="T10" fmla="*/ 0 h 16594"/>
              <a:gd name="T11" fmla="*/ 21600 w 21600"/>
              <a:gd name="T12" fmla="*/ 16594 h 165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6594" fill="none" extrusionOk="0">
                <a:moveTo>
                  <a:pt x="13827" y="0"/>
                </a:moveTo>
                <a:cubicBezTo>
                  <a:pt x="18752" y="4104"/>
                  <a:pt x="21600" y="10183"/>
                  <a:pt x="21600" y="16594"/>
                </a:cubicBezTo>
              </a:path>
              <a:path w="21600" h="16594" stroke="0" extrusionOk="0">
                <a:moveTo>
                  <a:pt x="13827" y="0"/>
                </a:moveTo>
                <a:cubicBezTo>
                  <a:pt x="18752" y="4104"/>
                  <a:pt x="21600" y="10183"/>
                  <a:pt x="21600" y="16594"/>
                </a:cubicBezTo>
                <a:lnTo>
                  <a:pt x="0" y="16594"/>
                </a:lnTo>
                <a:lnTo>
                  <a:pt x="13827" y="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4151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How to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generate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a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balanced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three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-phase system?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pic>
        <p:nvPicPr>
          <p:cNvPr id="29700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25" y="1479550"/>
            <a:ext cx="3922713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6996" name="Line 4"/>
          <p:cNvSpPr>
            <a:spLocks noChangeShapeType="1"/>
          </p:cNvSpPr>
          <p:nvPr/>
        </p:nvSpPr>
        <p:spPr bwMode="auto">
          <a:xfrm flipH="1" flipV="1">
            <a:off x="4981575" y="3543300"/>
            <a:ext cx="1762125" cy="171450"/>
          </a:xfrm>
          <a:prstGeom prst="line">
            <a:avLst/>
          </a:prstGeom>
          <a:noFill/>
          <a:ln w="1270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>
              <a:latin typeface="+mj-lt"/>
            </a:endParaRPr>
          </a:p>
        </p:txBody>
      </p:sp>
      <p:sp>
        <p:nvSpPr>
          <p:cNvPr id="596997" name="Line 5"/>
          <p:cNvSpPr>
            <a:spLocks noChangeShapeType="1"/>
          </p:cNvSpPr>
          <p:nvPr/>
        </p:nvSpPr>
        <p:spPr bwMode="auto">
          <a:xfrm flipH="1">
            <a:off x="3149600" y="3844925"/>
            <a:ext cx="3629025" cy="847725"/>
          </a:xfrm>
          <a:prstGeom prst="line">
            <a:avLst/>
          </a:prstGeom>
          <a:noFill/>
          <a:ln w="1270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>
              <a:latin typeface="+mj-lt"/>
            </a:endParaRPr>
          </a:p>
        </p:txBody>
      </p:sp>
      <p:sp>
        <p:nvSpPr>
          <p:cNvPr id="596998" name="Text Box 6"/>
          <p:cNvSpPr txBox="1">
            <a:spLocks noChangeArrowheads="1"/>
          </p:cNvSpPr>
          <p:nvPr/>
        </p:nvSpPr>
        <p:spPr bwMode="auto">
          <a:xfrm>
            <a:off x="6916778" y="3483917"/>
            <a:ext cx="1454244" cy="461665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 err="1">
                <a:latin typeface="+mj-lt"/>
              </a:rPr>
              <a:t>Winding</a:t>
            </a:r>
            <a:r>
              <a:rPr lang="fr-CH" dirty="0">
                <a:latin typeface="+mj-lt"/>
              </a:rPr>
              <a:t> 1</a:t>
            </a:r>
            <a:endParaRPr lang="en-US" dirty="0">
              <a:latin typeface="+mj-lt"/>
            </a:endParaRPr>
          </a:p>
        </p:txBody>
      </p:sp>
      <p:sp>
        <p:nvSpPr>
          <p:cNvPr id="596999" name="Line 7"/>
          <p:cNvSpPr>
            <a:spLocks noChangeShapeType="1"/>
          </p:cNvSpPr>
          <p:nvPr/>
        </p:nvSpPr>
        <p:spPr bwMode="auto">
          <a:xfrm flipH="1" flipV="1">
            <a:off x="3895725" y="3152775"/>
            <a:ext cx="2705100" cy="175260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>
              <a:latin typeface="+mj-lt"/>
            </a:endParaRPr>
          </a:p>
        </p:txBody>
      </p:sp>
      <p:sp>
        <p:nvSpPr>
          <p:cNvPr id="597000" name="Line 8"/>
          <p:cNvSpPr>
            <a:spLocks noChangeShapeType="1"/>
          </p:cNvSpPr>
          <p:nvPr/>
        </p:nvSpPr>
        <p:spPr bwMode="auto">
          <a:xfrm flipH="1">
            <a:off x="4321175" y="5026025"/>
            <a:ext cx="2247900" cy="180975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>
              <a:latin typeface="+mj-lt"/>
            </a:endParaRPr>
          </a:p>
        </p:txBody>
      </p:sp>
      <p:sp>
        <p:nvSpPr>
          <p:cNvPr id="597001" name="Text Box 9"/>
          <p:cNvSpPr txBox="1">
            <a:spLocks noChangeArrowheads="1"/>
          </p:cNvSpPr>
          <p:nvPr/>
        </p:nvSpPr>
        <p:spPr bwMode="auto">
          <a:xfrm>
            <a:off x="6619875" y="4762500"/>
            <a:ext cx="1454244" cy="46166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 err="1">
                <a:solidFill>
                  <a:schemeClr val="bg1"/>
                </a:solidFill>
                <a:latin typeface="+mj-lt"/>
              </a:rPr>
              <a:t>Winding</a:t>
            </a:r>
            <a:r>
              <a:rPr lang="fr-CH" dirty="0">
                <a:solidFill>
                  <a:schemeClr val="bg1"/>
                </a:solidFill>
                <a:latin typeface="+mj-lt"/>
              </a:rPr>
              <a:t> 2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97002" name="Line 10"/>
          <p:cNvSpPr>
            <a:spLocks noChangeShapeType="1"/>
          </p:cNvSpPr>
          <p:nvPr/>
        </p:nvSpPr>
        <p:spPr bwMode="auto">
          <a:xfrm flipH="1">
            <a:off x="5010150" y="4343400"/>
            <a:ext cx="1828800" cy="390525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>
              <a:latin typeface="+mj-lt"/>
            </a:endParaRPr>
          </a:p>
        </p:txBody>
      </p:sp>
      <p:sp>
        <p:nvSpPr>
          <p:cNvPr id="597003" name="Line 11"/>
          <p:cNvSpPr>
            <a:spLocks noChangeShapeType="1"/>
          </p:cNvSpPr>
          <p:nvPr/>
        </p:nvSpPr>
        <p:spPr bwMode="auto">
          <a:xfrm flipH="1" flipV="1">
            <a:off x="3016250" y="3654425"/>
            <a:ext cx="3810000" cy="600075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>
              <a:latin typeface="+mj-lt"/>
            </a:endParaRPr>
          </a:p>
        </p:txBody>
      </p:sp>
      <p:sp>
        <p:nvSpPr>
          <p:cNvPr id="597004" name="Text Box 12"/>
          <p:cNvSpPr txBox="1">
            <a:spLocks noChangeArrowheads="1"/>
          </p:cNvSpPr>
          <p:nvPr/>
        </p:nvSpPr>
        <p:spPr bwMode="auto">
          <a:xfrm>
            <a:off x="6829425" y="4048125"/>
            <a:ext cx="1454244" cy="46166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 err="1">
                <a:solidFill>
                  <a:schemeClr val="bg1"/>
                </a:solidFill>
                <a:latin typeface="+mj-lt"/>
              </a:rPr>
              <a:t>Winding</a:t>
            </a:r>
            <a:r>
              <a:rPr lang="fr-CH" dirty="0">
                <a:solidFill>
                  <a:schemeClr val="bg1"/>
                </a:solidFill>
                <a:latin typeface="+mj-lt"/>
              </a:rPr>
              <a:t> 3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97005" name="Line 13"/>
          <p:cNvSpPr>
            <a:spLocks noChangeShapeType="1"/>
          </p:cNvSpPr>
          <p:nvPr/>
        </p:nvSpPr>
        <p:spPr bwMode="auto">
          <a:xfrm flipV="1">
            <a:off x="1114425" y="3790950"/>
            <a:ext cx="2543175" cy="1295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>
              <a:latin typeface="+mj-lt"/>
            </a:endParaRPr>
          </a:p>
        </p:txBody>
      </p:sp>
      <p:sp>
        <p:nvSpPr>
          <p:cNvPr id="597006" name="Text Box 14"/>
          <p:cNvSpPr txBox="1">
            <a:spLocks noChangeArrowheads="1"/>
          </p:cNvSpPr>
          <p:nvPr/>
        </p:nvSpPr>
        <p:spPr bwMode="auto">
          <a:xfrm>
            <a:off x="0" y="4699000"/>
            <a:ext cx="12296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 err="1">
                <a:latin typeface="+mj-lt"/>
              </a:rPr>
              <a:t>Rotating</a:t>
            </a:r>
            <a:endParaRPr lang="fr-CH" dirty="0">
              <a:latin typeface="+mj-lt"/>
            </a:endParaRPr>
          </a:p>
          <a:p>
            <a:pPr eaLnBrk="1" hangingPunct="1"/>
            <a:r>
              <a:rPr lang="fr-CH" dirty="0" err="1">
                <a:latin typeface="+mj-lt"/>
              </a:rPr>
              <a:t>field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7140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96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96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96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5969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6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5969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5969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97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96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97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5970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7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5969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5970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7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97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97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597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970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7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597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7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597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7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597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97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6996" grpId="0" animBg="1"/>
      <p:bldP spid="596996" grpId="1" animBg="1"/>
      <p:bldP spid="596997" grpId="0" animBg="1"/>
      <p:bldP spid="596997" grpId="1" animBg="1"/>
      <p:bldP spid="596998" grpId="0" animBg="1"/>
      <p:bldP spid="596998" grpId="1" animBg="1"/>
      <p:bldP spid="596999" grpId="0" animBg="1"/>
      <p:bldP spid="596999" grpId="1" animBg="1"/>
      <p:bldP spid="597000" grpId="0" animBg="1"/>
      <p:bldP spid="597000" grpId="1" animBg="1"/>
      <p:bldP spid="597001" grpId="0" animBg="1"/>
      <p:bldP spid="597001" grpId="1" animBg="1"/>
      <p:bldP spid="597002" grpId="0" animBg="1"/>
      <p:bldP spid="597002" grpId="1" animBg="1"/>
      <p:bldP spid="597003" grpId="0" animBg="1"/>
      <p:bldP spid="597003" grpId="1" animBg="1"/>
      <p:bldP spid="597004" grpId="0" animBg="1"/>
      <p:bldP spid="597004" grpId="1" animBg="1"/>
      <p:bldP spid="597005" grpId="0" animBg="1"/>
      <p:bldP spid="59700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7780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How to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generate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 a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balanced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three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-phase system?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pic>
        <p:nvPicPr>
          <p:cNvPr id="3" name="Pulsant_Y12lS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7000" y="1600200"/>
            <a:ext cx="63500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0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How to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generate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 a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balanced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three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-phase system?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pic>
        <p:nvPicPr>
          <p:cNvPr id="2" name="Pulsant3_Q2GGI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" y="1600200"/>
            <a:ext cx="63500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2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7780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How to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generate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 a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balanced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three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-phase system?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pic>
        <p:nvPicPr>
          <p:cNvPr id="3" name="SommePulsant_TFM01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" y="1600200"/>
            <a:ext cx="63500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9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2400" y="103575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How to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generate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 a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balanced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three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-phase system?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6" name="Rectangle 45"/>
          <p:cNvSpPr txBox="1">
            <a:spLocks noChangeArrowheads="1"/>
          </p:cNvSpPr>
          <p:nvPr/>
        </p:nvSpPr>
        <p:spPr>
          <a:xfrm>
            <a:off x="577850" y="1514475"/>
            <a:ext cx="7737475" cy="450532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The total magnetic field generated by the 3 windings is a rotating field</a:t>
            </a:r>
          </a:p>
          <a:p>
            <a:r>
              <a:rPr lang="fr-CH" sz="2800" dirty="0">
                <a:latin typeface="+mj-lt"/>
              </a:rPr>
              <a:t>A </a:t>
            </a:r>
            <a:r>
              <a:rPr lang="fr-CH" sz="2800" dirty="0" err="1">
                <a:latin typeface="+mj-lt"/>
              </a:rPr>
              <a:t>rotating</a:t>
            </a:r>
            <a:r>
              <a:rPr lang="fr-CH" sz="2800" dirty="0">
                <a:latin typeface="+mj-lt"/>
              </a:rPr>
              <a:t> </a:t>
            </a:r>
            <a:r>
              <a:rPr lang="fr-CH" sz="2800" dirty="0" err="1">
                <a:latin typeface="+mj-lt"/>
              </a:rPr>
              <a:t>field</a:t>
            </a:r>
            <a:r>
              <a:rPr lang="fr-CH" sz="2800" dirty="0">
                <a:latin typeface="+mj-lt"/>
              </a:rPr>
              <a:t> (</a:t>
            </a:r>
            <a:r>
              <a:rPr lang="fr-CH" sz="2800" dirty="0" err="1">
                <a:latin typeface="+mj-lt"/>
              </a:rPr>
              <a:t>produced</a:t>
            </a:r>
            <a:r>
              <a:rPr lang="fr-CH" sz="2800" dirty="0">
                <a:latin typeface="+mj-lt"/>
              </a:rPr>
              <a:t> by a </a:t>
            </a:r>
            <a:r>
              <a:rPr lang="fr-CH" sz="2800" dirty="0" err="1">
                <a:latin typeface="+mj-lt"/>
              </a:rPr>
              <a:t>magnet</a:t>
            </a:r>
            <a:r>
              <a:rPr lang="fr-CH" sz="2800" dirty="0">
                <a:latin typeface="+mj-lt"/>
              </a:rPr>
              <a:t> </a:t>
            </a:r>
            <a:r>
              <a:rPr lang="fr-CH" sz="2800" dirty="0" err="1">
                <a:latin typeface="+mj-lt"/>
              </a:rPr>
              <a:t>fixed</a:t>
            </a:r>
            <a:r>
              <a:rPr lang="fr-CH" sz="2800" dirty="0">
                <a:latin typeface="+mj-lt"/>
              </a:rPr>
              <a:t> on the rotor) </a:t>
            </a:r>
            <a:r>
              <a:rPr lang="fr-CH" sz="2800" dirty="0" err="1">
                <a:latin typeface="+mj-lt"/>
              </a:rPr>
              <a:t>will</a:t>
            </a:r>
            <a:r>
              <a:rPr lang="fr-CH" sz="2800" dirty="0">
                <a:latin typeface="+mj-lt"/>
              </a:rPr>
              <a:t> </a:t>
            </a:r>
            <a:r>
              <a:rPr lang="fr-CH" sz="2800" dirty="0" err="1">
                <a:latin typeface="+mj-lt"/>
              </a:rPr>
              <a:t>induce</a:t>
            </a:r>
            <a:r>
              <a:rPr lang="fr-CH" sz="2800" dirty="0">
                <a:latin typeface="+mj-lt"/>
              </a:rPr>
              <a:t> </a:t>
            </a:r>
            <a:r>
              <a:rPr lang="fr-CH" sz="2800" dirty="0" err="1">
                <a:latin typeface="+mj-lt"/>
              </a:rPr>
              <a:t>three</a:t>
            </a:r>
            <a:r>
              <a:rPr lang="fr-CH" sz="2800" dirty="0">
                <a:latin typeface="+mj-lt"/>
              </a:rPr>
              <a:t>-phase </a:t>
            </a:r>
            <a:r>
              <a:rPr lang="fr-CH" sz="2800" dirty="0" err="1">
                <a:latin typeface="+mj-lt"/>
              </a:rPr>
              <a:t>currents</a:t>
            </a:r>
            <a:r>
              <a:rPr lang="fr-CH" sz="2800" dirty="0">
                <a:latin typeface="+mj-lt"/>
              </a:rPr>
              <a:t> in the </a:t>
            </a:r>
            <a:r>
              <a:rPr lang="fr-CH" sz="2800" dirty="0" err="1">
                <a:latin typeface="+mj-lt"/>
              </a:rPr>
              <a:t>coils</a:t>
            </a:r>
            <a:r>
              <a:rPr lang="fr-CH" sz="2800" dirty="0">
                <a:latin typeface="+mj-lt"/>
              </a:rPr>
              <a:t> </a:t>
            </a:r>
            <a:r>
              <a:rPr lang="fr-CH" sz="2800" dirty="0" err="1">
                <a:latin typeface="+mj-lt"/>
              </a:rPr>
              <a:t>arranged</a:t>
            </a:r>
            <a:r>
              <a:rPr lang="fr-CH" sz="2800" dirty="0">
                <a:latin typeface="+mj-lt"/>
              </a:rPr>
              <a:t> </a:t>
            </a:r>
            <a:r>
              <a:rPr lang="fr-CH" sz="2800" dirty="0" err="1">
                <a:latin typeface="+mj-lt"/>
              </a:rPr>
              <a:t>symmetrically</a:t>
            </a:r>
            <a:r>
              <a:rPr lang="fr-CH" sz="2800" dirty="0">
                <a:latin typeface="+mj-lt"/>
              </a:rPr>
              <a:t>.</a:t>
            </a:r>
            <a:endParaRPr lang="en-US" dirty="0">
              <a:latin typeface="+mj-lt"/>
            </a:endParaRPr>
          </a:p>
        </p:txBody>
      </p:sp>
      <p:sp>
        <p:nvSpPr>
          <p:cNvPr id="8" name="Oval 7"/>
          <p:cNvSpPr/>
          <p:nvPr/>
        </p:nvSpPr>
        <p:spPr>
          <a:xfrm>
            <a:off x="3276587" y="4119525"/>
            <a:ext cx="2448000" cy="2448000"/>
          </a:xfrm>
          <a:prstGeom prst="ellipse">
            <a:avLst/>
          </a:prstGeom>
          <a:solidFill>
            <a:schemeClr val="bg1"/>
          </a:solidFill>
          <a:ln w="3397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157687" y="4726800"/>
            <a:ext cx="685800" cy="13764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343400" y="4726800"/>
            <a:ext cx="509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90975" y="5733702"/>
            <a:ext cx="509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S</a:t>
            </a:r>
          </a:p>
        </p:txBody>
      </p:sp>
      <p:sp>
        <p:nvSpPr>
          <p:cNvPr id="11" name="Oval 10"/>
          <p:cNvSpPr/>
          <p:nvPr/>
        </p:nvSpPr>
        <p:spPr>
          <a:xfrm>
            <a:off x="4419600" y="5377934"/>
            <a:ext cx="147600" cy="147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/>
          <p:cNvSpPr/>
          <p:nvPr/>
        </p:nvSpPr>
        <p:spPr>
          <a:xfrm rot="20894363">
            <a:off x="4297799" y="4532534"/>
            <a:ext cx="838200" cy="762000"/>
          </a:xfrm>
          <a:prstGeom prst="arc">
            <a:avLst/>
          </a:prstGeom>
          <a:ln>
            <a:solidFill>
              <a:srgbClr val="FF0000"/>
            </a:solidFill>
            <a:headEnd type="triangle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13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Three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-phase source </a:t>
            </a:r>
            <a:b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</a:b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(Wye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connection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)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pic>
        <p:nvPicPr>
          <p:cNvPr id="31748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479550"/>
            <a:ext cx="8361363" cy="366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 Box 14"/>
          <p:cNvSpPr txBox="1">
            <a:spLocks noChangeArrowheads="1"/>
          </p:cNvSpPr>
          <p:nvPr/>
        </p:nvSpPr>
        <p:spPr bwMode="auto">
          <a:xfrm>
            <a:off x="1255713" y="5308600"/>
            <a:ext cx="37878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>
                <a:latin typeface="+mj-lt"/>
              </a:rPr>
              <a:t>R, S, </a:t>
            </a:r>
            <a:r>
              <a:rPr lang="fr-CH" dirty="0" err="1">
                <a:latin typeface="+mj-lt"/>
              </a:rPr>
              <a:t>T</a:t>
            </a:r>
            <a:r>
              <a:rPr lang="fr-CH" dirty="0">
                <a:latin typeface="+mj-lt"/>
              </a:rPr>
              <a:t>:	 phase </a:t>
            </a:r>
            <a:r>
              <a:rPr lang="fr-CH" dirty="0" err="1">
                <a:latin typeface="+mj-lt"/>
              </a:rPr>
              <a:t>conductors</a:t>
            </a:r>
            <a:endParaRPr lang="fr-CH" dirty="0">
              <a:latin typeface="+mj-lt"/>
            </a:endParaRPr>
          </a:p>
          <a:p>
            <a:pPr eaLnBrk="1" hangingPunct="1"/>
            <a:r>
              <a:rPr lang="fr-CH" dirty="0">
                <a:latin typeface="+mj-lt"/>
              </a:rPr>
              <a:t>N: 	 </a:t>
            </a:r>
            <a:r>
              <a:rPr lang="fr-CH" dirty="0" err="1">
                <a:latin typeface="+mj-lt"/>
              </a:rPr>
              <a:t>neutral</a:t>
            </a:r>
            <a:r>
              <a:rPr lang="fr-CH" dirty="0">
                <a:latin typeface="+mj-lt"/>
              </a:rPr>
              <a:t> </a:t>
            </a:r>
            <a:r>
              <a:rPr lang="fr-CH" dirty="0" err="1">
                <a:latin typeface="+mj-lt"/>
              </a:rPr>
              <a:t>conductor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50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CH" sz="28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Three</a:t>
            </a:r>
            <a:r>
              <a:rPr lang="fr-CH" sz="28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-phase source </a:t>
            </a:r>
            <a:br>
              <a:rPr lang="fr-CH" sz="28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</a:br>
            <a:r>
              <a:rPr lang="fr-CH" sz="28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Phase voltages and line voltages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645" y="1536821"/>
            <a:ext cx="5322887" cy="233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 Box 4"/>
          <p:cNvSpPr txBox="1">
            <a:spLocks noChangeArrowheads="1"/>
          </p:cNvSpPr>
          <p:nvPr/>
        </p:nvSpPr>
        <p:spPr bwMode="auto">
          <a:xfrm>
            <a:off x="457200" y="1987609"/>
            <a:ext cx="35532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>
                <a:latin typeface="+mj-lt"/>
              </a:rPr>
              <a:t>Phase voltages</a:t>
            </a:r>
          </a:p>
          <a:p>
            <a:pPr eaLnBrk="1" hangingPunct="1"/>
            <a:r>
              <a:rPr lang="fr-CH" dirty="0">
                <a:latin typeface="+mj-lt"/>
              </a:rPr>
              <a:t>or line-to-</a:t>
            </a:r>
            <a:r>
              <a:rPr lang="fr-CH" dirty="0" err="1">
                <a:latin typeface="+mj-lt"/>
              </a:rPr>
              <a:t>neutral</a:t>
            </a:r>
            <a:r>
              <a:rPr lang="fr-CH" dirty="0">
                <a:latin typeface="+mj-lt"/>
              </a:rPr>
              <a:t> voltages:</a:t>
            </a:r>
            <a:endParaRPr lang="en-US" dirty="0">
              <a:latin typeface="+mj-lt"/>
            </a:endParaRPr>
          </a:p>
        </p:txBody>
      </p:sp>
      <p:graphicFrame>
        <p:nvGraphicFramePr>
          <p:cNvPr id="3379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0010308"/>
              </p:ext>
            </p:extLst>
          </p:nvPr>
        </p:nvGraphicFramePr>
        <p:xfrm>
          <a:off x="685800" y="3003550"/>
          <a:ext cx="1968500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920" name="Equation" r:id="rId5" imgW="1219200" imgH="228600" progId="Equation.3">
                  <p:embed/>
                </p:oleObj>
              </mc:Choice>
              <mc:Fallback>
                <p:oleObj name="Equation" r:id="rId5" imgW="1219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3003550"/>
                        <a:ext cx="1968500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1099" name="Object 11"/>
          <p:cNvGraphicFramePr>
            <a:graphicFrameLocks noChangeAspect="1"/>
          </p:cNvGraphicFramePr>
          <p:nvPr/>
        </p:nvGraphicFramePr>
        <p:xfrm>
          <a:off x="1012825" y="4494213"/>
          <a:ext cx="2554288" cy="1436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921" name="Equation" r:id="rId7" imgW="1587500" imgH="876300" progId="Equation.DSMT4">
                  <p:embed/>
                </p:oleObj>
              </mc:Choice>
              <mc:Fallback>
                <p:oleObj name="Equation" r:id="rId7" imgW="1587500" imgH="876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2825" y="4494213"/>
                        <a:ext cx="2554288" cy="1436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1100" name="Text Box 12"/>
          <p:cNvSpPr txBox="1">
            <a:spLocks noChangeArrowheads="1"/>
          </p:cNvSpPr>
          <p:nvPr/>
        </p:nvSpPr>
        <p:spPr bwMode="auto">
          <a:xfrm>
            <a:off x="919996" y="3862388"/>
            <a:ext cx="8931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fr-CH" dirty="0" err="1">
                <a:latin typeface="+mj-lt"/>
              </a:rPr>
              <a:t>with</a:t>
            </a:r>
            <a:r>
              <a:rPr lang="fr-CH" dirty="0">
                <a:latin typeface="+mj-lt"/>
              </a:rPr>
              <a:t>: 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621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0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01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110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0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13" y="1219200"/>
            <a:ext cx="5322887" cy="233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9046" name="Text Box 6"/>
          <p:cNvSpPr txBox="1">
            <a:spLocks noChangeArrowheads="1"/>
          </p:cNvSpPr>
          <p:nvPr/>
        </p:nvSpPr>
        <p:spPr bwMode="auto">
          <a:xfrm>
            <a:off x="804863" y="2124075"/>
            <a:ext cx="30466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>
                <a:latin typeface="+mj-lt"/>
              </a:rPr>
              <a:t>Line-to-line voltages or</a:t>
            </a:r>
          </a:p>
          <a:p>
            <a:pPr eaLnBrk="1" hangingPunct="1"/>
            <a:r>
              <a:rPr lang="fr-CH" dirty="0">
                <a:latin typeface="+mj-lt"/>
              </a:rPr>
              <a:t>line voltages:</a:t>
            </a:r>
            <a:endParaRPr lang="en-US" dirty="0">
              <a:latin typeface="+mj-lt"/>
            </a:endParaRPr>
          </a:p>
        </p:txBody>
      </p:sp>
      <p:graphicFrame>
        <p:nvGraphicFramePr>
          <p:cNvPr id="59904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8346007"/>
              </p:ext>
            </p:extLst>
          </p:nvPr>
        </p:nvGraphicFramePr>
        <p:xfrm>
          <a:off x="928688" y="2970213"/>
          <a:ext cx="1862137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968" name="Equation" r:id="rId5" imgW="1143000" imgH="228600" progId="Equation.3">
                  <p:embed/>
                </p:oleObj>
              </mc:Choice>
              <mc:Fallback>
                <p:oleObj name="Equation" r:id="rId5" imgW="1143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2970213"/>
                        <a:ext cx="1862137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9048" name="Text Box 8"/>
          <p:cNvSpPr txBox="1">
            <a:spLocks noChangeArrowheads="1"/>
          </p:cNvSpPr>
          <p:nvPr/>
        </p:nvSpPr>
        <p:spPr bwMode="auto">
          <a:xfrm>
            <a:off x="881063" y="4067175"/>
            <a:ext cx="70979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 err="1">
                <a:latin typeface="+mj-lt"/>
              </a:rPr>
              <a:t>Relationships</a:t>
            </a:r>
            <a:r>
              <a:rPr lang="fr-CH" dirty="0">
                <a:latin typeface="+mj-lt"/>
              </a:rPr>
              <a:t> </a:t>
            </a:r>
            <a:r>
              <a:rPr lang="fr-CH" dirty="0" err="1">
                <a:latin typeface="+mj-lt"/>
              </a:rPr>
              <a:t>between</a:t>
            </a:r>
            <a:r>
              <a:rPr lang="fr-CH" dirty="0">
                <a:latin typeface="+mj-lt"/>
              </a:rPr>
              <a:t> phase voltages and line voltages</a:t>
            </a:r>
            <a:endParaRPr lang="en-US" dirty="0">
              <a:latin typeface="+mj-lt"/>
            </a:endParaRPr>
          </a:p>
        </p:txBody>
      </p:sp>
      <p:graphicFrame>
        <p:nvGraphicFramePr>
          <p:cNvPr id="59904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3861227"/>
              </p:ext>
            </p:extLst>
          </p:nvPr>
        </p:nvGraphicFramePr>
        <p:xfrm>
          <a:off x="987425" y="4640263"/>
          <a:ext cx="2233613" cy="1328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969" name="Equation" r:id="rId7" imgW="1384300" imgH="812800" progId="Equation.DSMT4">
                  <p:embed/>
                </p:oleObj>
              </mc:Choice>
              <mc:Fallback>
                <p:oleObj name="Equation" r:id="rId7" imgW="1384300" imgH="812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7425" y="4640263"/>
                        <a:ext cx="2233613" cy="1328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CH" sz="28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Three</a:t>
            </a:r>
            <a:r>
              <a:rPr lang="fr-CH" sz="28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-phase source </a:t>
            </a:r>
            <a:br>
              <a:rPr lang="fr-CH" sz="28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</a:br>
            <a:r>
              <a:rPr lang="fr-CH" sz="28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Phase voltages and line voltages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55579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99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99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0.0125 -0.3902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990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-1951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599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9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990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9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599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9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599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9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9046" grpId="0"/>
      <p:bldP spid="599048" grpId="0"/>
      <p:bldP spid="59904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Three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-Phase circuits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7850" y="1514475"/>
            <a:ext cx="7737475" cy="4505325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fr-CH" sz="2400" dirty="0" err="1">
                <a:solidFill>
                  <a:schemeClr val="tx2"/>
                </a:solidFill>
                <a:latin typeface="+mj-lt"/>
              </a:rPr>
              <a:t>Three</a:t>
            </a:r>
            <a:r>
              <a:rPr lang="fr-CH" sz="2400" dirty="0">
                <a:solidFill>
                  <a:schemeClr val="tx2"/>
                </a:solidFill>
                <a:latin typeface="+mj-lt"/>
              </a:rPr>
              <a:t>-phase circuits </a:t>
            </a:r>
            <a:r>
              <a:rPr lang="fr-CH" sz="2400" dirty="0" err="1">
                <a:solidFill>
                  <a:schemeClr val="tx2"/>
                </a:solidFill>
                <a:latin typeface="+mj-lt"/>
              </a:rPr>
              <a:t>allow</a:t>
            </a:r>
            <a:r>
              <a:rPr lang="fr-CH" sz="2400" dirty="0">
                <a:solidFill>
                  <a:schemeClr val="tx2"/>
                </a:solidFill>
                <a:latin typeface="+mj-lt"/>
              </a:rPr>
              <a:t> an optimal use of the </a:t>
            </a:r>
            <a:r>
              <a:rPr lang="fr-CH" sz="2400" dirty="0" err="1">
                <a:solidFill>
                  <a:schemeClr val="tx2"/>
                </a:solidFill>
                <a:latin typeface="+mj-lt"/>
              </a:rPr>
              <a:t>electrical</a:t>
            </a:r>
            <a:r>
              <a:rPr lang="fr-CH" sz="2400" dirty="0">
                <a:solidFill>
                  <a:schemeClr val="tx2"/>
                </a:solidFill>
                <a:latin typeface="+mj-lt"/>
              </a:rPr>
              <a:t> networks </a:t>
            </a:r>
            <a:r>
              <a:rPr lang="fr-CH" sz="2400" dirty="0" err="1">
                <a:solidFill>
                  <a:schemeClr val="tx2"/>
                </a:solidFill>
                <a:latin typeface="+mj-lt"/>
              </a:rPr>
              <a:t>both</a:t>
            </a:r>
            <a:r>
              <a:rPr lang="fr-CH" sz="2400" dirty="0">
                <a:solidFill>
                  <a:schemeClr val="tx2"/>
                </a:solidFill>
                <a:latin typeface="+mj-lt"/>
              </a:rPr>
              <a:t> at the source and the charge.</a:t>
            </a:r>
          </a:p>
          <a:p>
            <a:pPr>
              <a:lnSpc>
                <a:spcPct val="90000"/>
              </a:lnSpc>
            </a:pPr>
            <a:endParaRPr lang="fr-CH" sz="2400" dirty="0">
              <a:solidFill>
                <a:schemeClr val="tx2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fr-CH" sz="2400" dirty="0" err="1">
                <a:solidFill>
                  <a:schemeClr val="tx2"/>
                </a:solidFill>
                <a:latin typeface="+mj-lt"/>
              </a:rPr>
              <a:t>They</a:t>
            </a:r>
            <a:r>
              <a:rPr lang="fr-CH" sz="2400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sz="2400" dirty="0" err="1">
                <a:solidFill>
                  <a:schemeClr val="tx2"/>
                </a:solidFill>
                <a:latin typeface="+mj-lt"/>
              </a:rPr>
              <a:t>were</a:t>
            </a:r>
            <a:r>
              <a:rPr lang="fr-CH" sz="2400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sz="2400" dirty="0" err="1">
                <a:solidFill>
                  <a:schemeClr val="tx2"/>
                </a:solidFill>
                <a:latin typeface="+mj-lt"/>
              </a:rPr>
              <a:t>proposed</a:t>
            </a:r>
            <a:r>
              <a:rPr lang="fr-CH" sz="2400" dirty="0">
                <a:solidFill>
                  <a:schemeClr val="tx2"/>
                </a:solidFill>
                <a:latin typeface="+mj-lt"/>
              </a:rPr>
              <a:t> by Tesla in 1888 and </a:t>
            </a:r>
            <a:r>
              <a:rPr lang="fr-CH" sz="2400" dirty="0" err="1">
                <a:solidFill>
                  <a:schemeClr val="tx2"/>
                </a:solidFill>
                <a:latin typeface="+mj-lt"/>
              </a:rPr>
              <a:t>commercially</a:t>
            </a:r>
            <a:r>
              <a:rPr lang="fr-CH" sz="2400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sz="2400" dirty="0" err="1">
                <a:solidFill>
                  <a:schemeClr val="tx2"/>
                </a:solidFill>
                <a:latin typeface="+mj-lt"/>
              </a:rPr>
              <a:t>implemented</a:t>
            </a:r>
            <a:r>
              <a:rPr lang="fr-CH" sz="2400" dirty="0">
                <a:solidFill>
                  <a:schemeClr val="tx2"/>
                </a:solidFill>
                <a:latin typeface="+mj-lt"/>
              </a:rPr>
              <a:t> for the first time at Niagara </a:t>
            </a:r>
            <a:r>
              <a:rPr lang="fr-CH" sz="2400" dirty="0" err="1">
                <a:solidFill>
                  <a:schemeClr val="tx2"/>
                </a:solidFill>
                <a:latin typeface="+mj-lt"/>
              </a:rPr>
              <a:t>Falls</a:t>
            </a:r>
            <a:r>
              <a:rPr lang="fr-CH" sz="2400" dirty="0">
                <a:solidFill>
                  <a:schemeClr val="tx2"/>
                </a:solidFill>
                <a:latin typeface="+mj-lt"/>
              </a:rPr>
              <a:t> on </a:t>
            </a:r>
            <a:r>
              <a:rPr lang="fr-CH" sz="2400" dirty="0" err="1">
                <a:solidFill>
                  <a:schemeClr val="tx2"/>
                </a:solidFill>
                <a:latin typeface="+mj-lt"/>
              </a:rPr>
              <a:t>November</a:t>
            </a:r>
            <a:r>
              <a:rPr lang="fr-CH" sz="2400" dirty="0">
                <a:solidFill>
                  <a:schemeClr val="tx2"/>
                </a:solidFill>
                <a:latin typeface="+mj-lt"/>
              </a:rPr>
              <a:t> 16, 1896.</a:t>
            </a:r>
            <a:endParaRPr lang="en-US" sz="2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230313" y="4244975"/>
            <a:ext cx="5003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CH" sz="2000" dirty="0">
                <a:latin typeface="+mj-lt"/>
              </a:rPr>
              <a:t>Nicola </a:t>
            </a:r>
            <a:r>
              <a:rPr lang="fr-CH" sz="2000" b="1" dirty="0">
                <a:latin typeface="+mj-lt"/>
              </a:rPr>
              <a:t>Tesla</a:t>
            </a:r>
            <a:r>
              <a:rPr lang="fr-CH" sz="2000" dirty="0">
                <a:latin typeface="+mj-lt"/>
              </a:rPr>
              <a:t> (1856-1943), </a:t>
            </a:r>
          </a:p>
          <a:p>
            <a:pPr algn="r" eaLnBrk="1" hangingPunct="1"/>
            <a:r>
              <a:rPr lang="fr-CH" sz="2000" dirty="0" err="1">
                <a:latin typeface="+mj-lt"/>
              </a:rPr>
              <a:t>Serbian</a:t>
            </a:r>
            <a:r>
              <a:rPr lang="fr-CH" sz="2000" dirty="0">
                <a:latin typeface="+mj-lt"/>
              </a:rPr>
              <a:t> </a:t>
            </a:r>
            <a:r>
              <a:rPr lang="fr-CH" sz="2000" dirty="0" err="1">
                <a:latin typeface="+mj-lt"/>
              </a:rPr>
              <a:t>engineer</a:t>
            </a:r>
            <a:r>
              <a:rPr lang="fr-CH" sz="2000" dirty="0">
                <a:latin typeface="+mj-lt"/>
              </a:rPr>
              <a:t> and </a:t>
            </a:r>
            <a:r>
              <a:rPr lang="fr-CH" sz="2000" dirty="0" err="1">
                <a:latin typeface="+mj-lt"/>
              </a:rPr>
              <a:t>physicist</a:t>
            </a:r>
            <a:r>
              <a:rPr lang="fr-CH" sz="2000" dirty="0">
                <a:latin typeface="+mj-lt"/>
              </a:rPr>
              <a:t>.</a:t>
            </a:r>
            <a:endParaRPr lang="en-US" sz="2000" dirty="0">
              <a:latin typeface="+mj-lt"/>
            </a:endParaRPr>
          </a:p>
          <a:p>
            <a:pPr algn="l" eaLnBrk="1" hangingPunct="1"/>
            <a:endParaRPr lang="en-US" sz="2000" dirty="0">
              <a:latin typeface="+mj-lt"/>
            </a:endParaRPr>
          </a:p>
        </p:txBody>
      </p:sp>
      <p:pic>
        <p:nvPicPr>
          <p:cNvPr id="17414" name="Picture 7" descr="tes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057650"/>
            <a:ext cx="119856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709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>
            <a:spLocks noChangeArrowheads="1"/>
          </p:cNvSpPr>
          <p:nvPr/>
        </p:nvSpPr>
        <p:spPr bwMode="auto">
          <a:xfrm>
            <a:off x="774700" y="2857500"/>
            <a:ext cx="2324100" cy="4445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38" name="Rounded Rectangle 37"/>
          <p:cNvSpPr>
            <a:spLocks noChangeArrowheads="1"/>
          </p:cNvSpPr>
          <p:nvPr/>
        </p:nvSpPr>
        <p:spPr bwMode="auto">
          <a:xfrm>
            <a:off x="800100" y="2425700"/>
            <a:ext cx="2273300" cy="4318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36" name="Rounded Rectangle 35"/>
          <p:cNvSpPr>
            <a:spLocks noChangeArrowheads="1"/>
          </p:cNvSpPr>
          <p:nvPr/>
        </p:nvSpPr>
        <p:spPr bwMode="auto">
          <a:xfrm>
            <a:off x="800100" y="1917700"/>
            <a:ext cx="2298700" cy="508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CH"/>
          </a:p>
        </p:txBody>
      </p:sp>
      <p:graphicFrame>
        <p:nvGraphicFramePr>
          <p:cNvPr id="60007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4158054"/>
              </p:ext>
            </p:extLst>
          </p:nvPr>
        </p:nvGraphicFramePr>
        <p:xfrm>
          <a:off x="546100" y="4321175"/>
          <a:ext cx="2287588" cy="159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3772" name="Equation" r:id="rId4" imgW="1422400" imgH="977900" progId="Equation.3">
                  <p:embed/>
                </p:oleObj>
              </mc:Choice>
              <mc:Fallback>
                <p:oleObj name="Equation" r:id="rId4" imgW="1422400" imgH="977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100" y="4321175"/>
                        <a:ext cx="2287588" cy="1595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0077" name="AutoShape 13"/>
          <p:cNvSpPr>
            <a:spLocks/>
          </p:cNvSpPr>
          <p:nvPr/>
        </p:nvSpPr>
        <p:spPr bwMode="auto">
          <a:xfrm>
            <a:off x="2895600" y="4333875"/>
            <a:ext cx="269875" cy="1704975"/>
          </a:xfrm>
          <a:prstGeom prst="rightBrace">
            <a:avLst>
              <a:gd name="adj1" fmla="val 52647"/>
              <a:gd name="adj2" fmla="val 5056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CH">
              <a:latin typeface="+mj-lt"/>
            </a:endParaRPr>
          </a:p>
        </p:txBody>
      </p:sp>
      <p:sp>
        <p:nvSpPr>
          <p:cNvPr id="600078" name="Text Box 14"/>
          <p:cNvSpPr txBox="1">
            <a:spLocks noChangeArrowheads="1"/>
          </p:cNvSpPr>
          <p:nvPr/>
        </p:nvSpPr>
        <p:spPr bwMode="auto">
          <a:xfrm>
            <a:off x="3268663" y="4946650"/>
            <a:ext cx="4587666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 err="1">
                <a:solidFill>
                  <a:srgbClr val="0000FF"/>
                </a:solidFill>
                <a:latin typeface="+mj-lt"/>
              </a:rPr>
              <a:t>Balanced</a:t>
            </a:r>
            <a:r>
              <a:rPr lang="fr-CH" dirty="0">
                <a:solidFill>
                  <a:srgbClr val="0000FF"/>
                </a:solidFill>
                <a:latin typeface="+mj-lt"/>
              </a:rPr>
              <a:t> </a:t>
            </a:r>
            <a:r>
              <a:rPr lang="fr-CH" dirty="0" err="1">
                <a:solidFill>
                  <a:srgbClr val="0000FF"/>
                </a:solidFill>
                <a:latin typeface="+mj-lt"/>
              </a:rPr>
              <a:t>three</a:t>
            </a:r>
            <a:r>
              <a:rPr lang="fr-CH" dirty="0">
                <a:solidFill>
                  <a:srgbClr val="0000FF"/>
                </a:solidFill>
                <a:latin typeface="+mj-lt"/>
              </a:rPr>
              <a:t>-phase system</a:t>
            </a:r>
          </a:p>
          <a:p>
            <a:pPr eaLnBrk="1" hangingPunct="1"/>
            <a:r>
              <a:rPr lang="fr-CH" sz="1800" dirty="0" err="1">
                <a:latin typeface="+mj-lt"/>
              </a:rPr>
              <a:t>Compared</a:t>
            </a:r>
            <a:r>
              <a:rPr lang="fr-CH" sz="1800" dirty="0">
                <a:latin typeface="+mj-lt"/>
              </a:rPr>
              <a:t> to phase voltages :</a:t>
            </a:r>
          </a:p>
          <a:p>
            <a:pPr algn="l" eaLnBrk="1" hangingPunct="1"/>
            <a:r>
              <a:rPr lang="fr-CH" sz="1800" dirty="0">
                <a:latin typeface="+mj-lt"/>
              </a:rPr>
              <a:t>- </a:t>
            </a:r>
            <a:r>
              <a:rPr lang="fr-CH" sz="1800" dirty="0" err="1">
                <a:latin typeface="+mj-lt"/>
              </a:rPr>
              <a:t>Ahead</a:t>
            </a:r>
            <a:r>
              <a:rPr lang="fr-CH" sz="1800" dirty="0">
                <a:latin typeface="+mj-lt"/>
              </a:rPr>
              <a:t> of 30</a:t>
            </a:r>
            <a:r>
              <a:rPr lang="fr-CH" sz="1800" baseline="30000" dirty="0">
                <a:latin typeface="+mj-lt"/>
              </a:rPr>
              <a:t>o</a:t>
            </a:r>
            <a:r>
              <a:rPr lang="fr-CH" sz="1800" dirty="0">
                <a:latin typeface="+mj-lt"/>
              </a:rPr>
              <a:t>, </a:t>
            </a:r>
          </a:p>
          <a:p>
            <a:pPr eaLnBrk="1" hangingPunct="1"/>
            <a:r>
              <a:rPr lang="fr-CH" sz="1800" dirty="0">
                <a:latin typeface="+mj-lt"/>
              </a:rPr>
              <a:t>- Module </a:t>
            </a:r>
            <a:r>
              <a:rPr lang="fr-CH" sz="1800" dirty="0" err="1">
                <a:latin typeface="+mj-lt"/>
              </a:rPr>
              <a:t>is</a:t>
            </a:r>
            <a:r>
              <a:rPr lang="fr-CH" sz="1800" dirty="0">
                <a:latin typeface="+mj-lt"/>
              </a:rPr>
              <a:t>       times the one of phase voltages</a:t>
            </a:r>
            <a:endParaRPr lang="en-US" sz="1800" dirty="0">
              <a:latin typeface="+mj-lt"/>
            </a:endParaRPr>
          </a:p>
        </p:txBody>
      </p:sp>
      <p:graphicFrame>
        <p:nvGraphicFramePr>
          <p:cNvPr id="600079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2834166"/>
              </p:ext>
            </p:extLst>
          </p:nvPr>
        </p:nvGraphicFramePr>
        <p:xfrm>
          <a:off x="4400550" y="5842793"/>
          <a:ext cx="369888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3773" name="Equation" r:id="rId6" imgW="228600" imgH="254000" progId="Equation.3">
                  <p:embed/>
                </p:oleObj>
              </mc:Choice>
              <mc:Fallback>
                <p:oleObj name="Equation" r:id="rId6" imgW="2286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0550" y="5842793"/>
                        <a:ext cx="369888" cy="392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0080" name="AutoShape 16"/>
          <p:cNvSpPr>
            <a:spLocks noChangeArrowheads="1"/>
          </p:cNvSpPr>
          <p:nvPr/>
        </p:nvSpPr>
        <p:spPr bwMode="auto">
          <a:xfrm>
            <a:off x="1524000" y="3486150"/>
            <a:ext cx="371475" cy="685800"/>
          </a:xfrm>
          <a:prstGeom prst="downArrow">
            <a:avLst>
              <a:gd name="adj1" fmla="val 50000"/>
              <a:gd name="adj2" fmla="val 46154"/>
            </a:avLst>
          </a:prstGeom>
          <a:solidFill>
            <a:srgbClr val="FF3300"/>
          </a:solidFill>
          <a:ln w="127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600081" name="Oval 17"/>
          <p:cNvSpPr>
            <a:spLocks noChangeArrowheads="1"/>
          </p:cNvSpPr>
          <p:nvPr/>
        </p:nvSpPr>
        <p:spPr bwMode="auto">
          <a:xfrm>
            <a:off x="5267325" y="2295525"/>
            <a:ext cx="1504950" cy="1504950"/>
          </a:xfrm>
          <a:prstGeom prst="ellipse">
            <a:avLst/>
          </a:prstGeom>
          <a:noFill/>
          <a:ln w="3175">
            <a:solidFill>
              <a:schemeClr val="fol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600082" name="Oval 18"/>
          <p:cNvSpPr>
            <a:spLocks noChangeArrowheads="1"/>
          </p:cNvSpPr>
          <p:nvPr/>
        </p:nvSpPr>
        <p:spPr bwMode="auto">
          <a:xfrm>
            <a:off x="4711700" y="1673225"/>
            <a:ext cx="2600325" cy="2667000"/>
          </a:xfrm>
          <a:prstGeom prst="ellipse">
            <a:avLst/>
          </a:prstGeom>
          <a:noFill/>
          <a:ln w="3175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600083" name="Line 19"/>
          <p:cNvSpPr>
            <a:spLocks noChangeShapeType="1"/>
          </p:cNvSpPr>
          <p:nvPr/>
        </p:nvSpPr>
        <p:spPr bwMode="auto">
          <a:xfrm>
            <a:off x="6019800" y="3048000"/>
            <a:ext cx="771525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600087" name="Line 23"/>
          <p:cNvSpPr>
            <a:spLocks noChangeShapeType="1"/>
          </p:cNvSpPr>
          <p:nvPr/>
        </p:nvSpPr>
        <p:spPr bwMode="auto">
          <a:xfrm flipH="1" flipV="1">
            <a:off x="5616575" y="2397125"/>
            <a:ext cx="400050" cy="6477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600088" name="Line 24"/>
          <p:cNvSpPr>
            <a:spLocks noChangeShapeType="1"/>
          </p:cNvSpPr>
          <p:nvPr/>
        </p:nvSpPr>
        <p:spPr bwMode="auto">
          <a:xfrm flipH="1">
            <a:off x="5622925" y="3051175"/>
            <a:ext cx="390525" cy="638175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600089" name="Line 25"/>
          <p:cNvSpPr>
            <a:spLocks noChangeShapeType="1"/>
          </p:cNvSpPr>
          <p:nvPr/>
        </p:nvSpPr>
        <p:spPr bwMode="auto">
          <a:xfrm flipH="1">
            <a:off x="6781800" y="2409825"/>
            <a:ext cx="390525" cy="638175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600091" name="Line 27"/>
          <p:cNvSpPr>
            <a:spLocks noChangeShapeType="1"/>
          </p:cNvSpPr>
          <p:nvPr/>
        </p:nvSpPr>
        <p:spPr bwMode="auto">
          <a:xfrm>
            <a:off x="4854575" y="2397125"/>
            <a:ext cx="771525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600092" name="Line 28"/>
          <p:cNvSpPr>
            <a:spLocks noChangeShapeType="1"/>
          </p:cNvSpPr>
          <p:nvPr/>
        </p:nvSpPr>
        <p:spPr bwMode="auto">
          <a:xfrm flipH="1" flipV="1">
            <a:off x="5622925" y="3689350"/>
            <a:ext cx="400050" cy="647700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600093" name="Line 29"/>
          <p:cNvSpPr>
            <a:spLocks noChangeShapeType="1"/>
          </p:cNvSpPr>
          <p:nvPr/>
        </p:nvSpPr>
        <p:spPr bwMode="auto">
          <a:xfrm flipV="1">
            <a:off x="6010275" y="2409825"/>
            <a:ext cx="1162050" cy="6286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600094" name="Line 30"/>
          <p:cNvSpPr>
            <a:spLocks noChangeShapeType="1"/>
          </p:cNvSpPr>
          <p:nvPr/>
        </p:nvSpPr>
        <p:spPr bwMode="auto">
          <a:xfrm>
            <a:off x="6026150" y="3025775"/>
            <a:ext cx="0" cy="13049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600095" name="Line 31"/>
          <p:cNvSpPr>
            <a:spLocks noChangeShapeType="1"/>
          </p:cNvSpPr>
          <p:nvPr/>
        </p:nvSpPr>
        <p:spPr bwMode="auto">
          <a:xfrm flipH="1" flipV="1">
            <a:off x="4845050" y="2406650"/>
            <a:ext cx="1190625" cy="6286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graphicFrame>
        <p:nvGraphicFramePr>
          <p:cNvPr id="600096" name="Object 32"/>
          <p:cNvGraphicFramePr>
            <a:graphicFrameLocks noChangeAspect="1"/>
          </p:cNvGraphicFramePr>
          <p:nvPr/>
        </p:nvGraphicFramePr>
        <p:xfrm>
          <a:off x="6796088" y="3044825"/>
          <a:ext cx="382587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3774" name="Equation" r:id="rId8" imgW="368300" imgH="228600" progId="Equation.3">
                  <p:embed/>
                </p:oleObj>
              </mc:Choice>
              <mc:Fallback>
                <p:oleObj name="Equation" r:id="rId8" imgW="3683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6088" y="3044825"/>
                        <a:ext cx="382587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0097" name="Object 33"/>
          <p:cNvGraphicFramePr>
            <a:graphicFrameLocks noChangeAspect="1"/>
          </p:cNvGraphicFramePr>
          <p:nvPr/>
        </p:nvGraphicFramePr>
        <p:xfrm>
          <a:off x="5789613" y="2336800"/>
          <a:ext cx="350837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3775" name="Equation" r:id="rId10" imgW="330200" imgH="228600" progId="Equation.3">
                  <p:embed/>
                </p:oleObj>
              </mc:Choice>
              <mc:Fallback>
                <p:oleObj name="Equation" r:id="rId10" imgW="330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9613" y="2336800"/>
                        <a:ext cx="350837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0098" name="Object 34"/>
          <p:cNvGraphicFramePr>
            <a:graphicFrameLocks noChangeAspect="1"/>
          </p:cNvGraphicFramePr>
          <p:nvPr/>
        </p:nvGraphicFramePr>
        <p:xfrm>
          <a:off x="5273675" y="3657600"/>
          <a:ext cx="366713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3776" name="Equation" r:id="rId12" imgW="355600" imgH="228600" progId="Equation.3">
                  <p:embed/>
                </p:oleObj>
              </mc:Choice>
              <mc:Fallback>
                <p:oleObj name="Equation" r:id="rId12" imgW="355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3675" y="3657600"/>
                        <a:ext cx="366713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0099" name="Object 35"/>
          <p:cNvGraphicFramePr>
            <a:graphicFrameLocks noChangeAspect="1"/>
          </p:cNvGraphicFramePr>
          <p:nvPr/>
        </p:nvGraphicFramePr>
        <p:xfrm>
          <a:off x="6935788" y="2701925"/>
          <a:ext cx="446087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3777" name="Equation" r:id="rId14" imgW="431800" imgH="228600" progId="Equation.3">
                  <p:embed/>
                </p:oleObj>
              </mc:Choice>
              <mc:Fallback>
                <p:oleObj name="Equation" r:id="rId14" imgW="431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5788" y="2701925"/>
                        <a:ext cx="446087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0100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192752"/>
              </p:ext>
            </p:extLst>
          </p:nvPr>
        </p:nvGraphicFramePr>
        <p:xfrm>
          <a:off x="5465763" y="3975100"/>
          <a:ext cx="446087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3778" name="Equation" r:id="rId16" imgW="431800" imgH="228600" progId="Equation.3">
                  <p:embed/>
                </p:oleObj>
              </mc:Choice>
              <mc:Fallback>
                <p:oleObj name="Equation" r:id="rId16" imgW="431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5763" y="3975100"/>
                        <a:ext cx="446087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0101" name="Object 37"/>
          <p:cNvGraphicFramePr>
            <a:graphicFrameLocks noChangeAspect="1"/>
          </p:cNvGraphicFramePr>
          <p:nvPr/>
        </p:nvGraphicFramePr>
        <p:xfrm>
          <a:off x="5092700" y="2133600"/>
          <a:ext cx="461963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3779" name="Equation" r:id="rId18" imgW="457200" imgH="228600" progId="Equation.3">
                  <p:embed/>
                </p:oleObj>
              </mc:Choice>
              <mc:Fallback>
                <p:oleObj name="Equation" r:id="rId18" imgW="457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2700" y="2133600"/>
                        <a:ext cx="461963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0102" name="Object 38"/>
          <p:cNvGraphicFramePr>
            <a:graphicFrameLocks noChangeAspect="1"/>
          </p:cNvGraphicFramePr>
          <p:nvPr/>
        </p:nvGraphicFramePr>
        <p:xfrm>
          <a:off x="7265988" y="2222500"/>
          <a:ext cx="390525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3780" name="Equation" r:id="rId20" imgW="330200" imgH="228600" progId="Equation.3">
                  <p:embed/>
                </p:oleObj>
              </mc:Choice>
              <mc:Fallback>
                <p:oleObj name="Equation" r:id="rId20" imgW="330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5988" y="2222500"/>
                        <a:ext cx="390525" cy="28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0103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3406958"/>
              </p:ext>
            </p:extLst>
          </p:nvPr>
        </p:nvGraphicFramePr>
        <p:xfrm>
          <a:off x="5853113" y="4391025"/>
          <a:ext cx="390525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3781" name="Equation" r:id="rId22" imgW="330200" imgH="228600" progId="Equation.3">
                  <p:embed/>
                </p:oleObj>
              </mc:Choice>
              <mc:Fallback>
                <p:oleObj name="Equation" r:id="rId22" imgW="330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3113" y="4391025"/>
                        <a:ext cx="390525" cy="28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0104" name="Object 40"/>
          <p:cNvGraphicFramePr>
            <a:graphicFrameLocks noChangeAspect="1"/>
          </p:cNvGraphicFramePr>
          <p:nvPr/>
        </p:nvGraphicFramePr>
        <p:xfrm>
          <a:off x="4400550" y="2197100"/>
          <a:ext cx="373063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3782" name="Equation" r:id="rId24" imgW="317500" imgH="228600" progId="Equation.3">
                  <p:embed/>
                </p:oleObj>
              </mc:Choice>
              <mc:Fallback>
                <p:oleObj name="Equation" r:id="rId24" imgW="3175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0550" y="2197100"/>
                        <a:ext cx="373063" cy="28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0105" name="Object 41"/>
          <p:cNvGraphicFramePr>
            <a:graphicFrameLocks noChangeAspect="1"/>
          </p:cNvGraphicFramePr>
          <p:nvPr/>
        </p:nvGraphicFramePr>
        <p:xfrm>
          <a:off x="6307138" y="3063875"/>
          <a:ext cx="192087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3783" name="Equation" r:id="rId26" imgW="165100" imgH="165100" progId="Equation.3">
                  <p:embed/>
                </p:oleObj>
              </mc:Choice>
              <mc:Fallback>
                <p:oleObj name="Equation" r:id="rId26" imgW="1651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7138" y="3063875"/>
                        <a:ext cx="192087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0107" name="Arc 43"/>
          <p:cNvSpPr>
            <a:spLocks/>
          </p:cNvSpPr>
          <p:nvPr/>
        </p:nvSpPr>
        <p:spPr bwMode="auto">
          <a:xfrm rot="16381675" flipV="1">
            <a:off x="6290469" y="2874169"/>
            <a:ext cx="165100" cy="163512"/>
          </a:xfrm>
          <a:custGeom>
            <a:avLst/>
            <a:gdLst>
              <a:gd name="T0" fmla="*/ 2147483647 w 21600"/>
              <a:gd name="T1" fmla="*/ 0 h 21543"/>
              <a:gd name="T2" fmla="*/ 2147483647 w 21600"/>
              <a:gd name="T3" fmla="*/ 2147483647 h 21543"/>
              <a:gd name="T4" fmla="*/ 0 w 21600"/>
              <a:gd name="T5" fmla="*/ 2147483647 h 21543"/>
              <a:gd name="T6" fmla="*/ 0 60000 65536"/>
              <a:gd name="T7" fmla="*/ 0 60000 65536"/>
              <a:gd name="T8" fmla="*/ 0 60000 65536"/>
              <a:gd name="T9" fmla="*/ 0 w 21600"/>
              <a:gd name="T10" fmla="*/ 0 h 21543"/>
              <a:gd name="T11" fmla="*/ 21600 w 21600"/>
              <a:gd name="T12" fmla="*/ 21543 h 2154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43" fill="none" extrusionOk="0">
                <a:moveTo>
                  <a:pt x="1571" y="0"/>
                </a:moveTo>
                <a:cubicBezTo>
                  <a:pt x="12861" y="824"/>
                  <a:pt x="21600" y="10223"/>
                  <a:pt x="21600" y="21543"/>
                </a:cubicBezTo>
              </a:path>
              <a:path w="21600" h="21543" stroke="0" extrusionOk="0">
                <a:moveTo>
                  <a:pt x="1571" y="0"/>
                </a:moveTo>
                <a:cubicBezTo>
                  <a:pt x="12861" y="824"/>
                  <a:pt x="21600" y="10223"/>
                  <a:pt x="21600" y="21543"/>
                </a:cubicBezTo>
                <a:lnTo>
                  <a:pt x="0" y="21543"/>
                </a:lnTo>
                <a:lnTo>
                  <a:pt x="1571" y="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graphicFrame>
        <p:nvGraphicFramePr>
          <p:cNvPr id="600109" name="Object 45"/>
          <p:cNvGraphicFramePr>
            <a:graphicFrameLocks noChangeAspect="1"/>
          </p:cNvGraphicFramePr>
          <p:nvPr/>
        </p:nvGraphicFramePr>
        <p:xfrm>
          <a:off x="6434138" y="2827338"/>
          <a:ext cx="288925" cy="18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3784" name="Equation" r:id="rId28" imgW="304800" imgH="177800" progId="Equation.3">
                  <p:embed/>
                </p:oleObj>
              </mc:Choice>
              <mc:Fallback>
                <p:oleObj name="Equation" r:id="rId28" imgW="3048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4138" y="2827338"/>
                        <a:ext cx="288925" cy="187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923" name="Rounded Rectangle 33"/>
          <p:cNvSpPr>
            <a:spLocks noChangeArrowheads="1"/>
          </p:cNvSpPr>
          <p:nvPr/>
        </p:nvSpPr>
        <p:spPr bwMode="auto">
          <a:xfrm>
            <a:off x="685800" y="1968500"/>
            <a:ext cx="2425700" cy="406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CH"/>
          </a:p>
        </p:txBody>
      </p:sp>
      <p:graphicFrame>
        <p:nvGraphicFramePr>
          <p:cNvPr id="37924" name="Object 9"/>
          <p:cNvGraphicFramePr>
            <a:graphicFrameLocks noChangeAspect="1"/>
          </p:cNvGraphicFramePr>
          <p:nvPr/>
        </p:nvGraphicFramePr>
        <p:xfrm>
          <a:off x="854075" y="1963738"/>
          <a:ext cx="2233613" cy="1328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3785" name="Equation" r:id="rId30" imgW="1384300" imgH="812800" progId="Equation.DSMT4">
                  <p:embed/>
                </p:oleObj>
              </mc:Choice>
              <mc:Fallback>
                <p:oleObj name="Equation" r:id="rId30" imgW="1384300" imgH="812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075" y="1963738"/>
                        <a:ext cx="2233613" cy="1328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Three</a:t>
            </a: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-phase source </a:t>
            </a:r>
            <a:b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</a:b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Phase voltages and line voltages</a:t>
            </a:r>
            <a:endParaRPr lang="en-US" sz="3200" dirty="0">
              <a:solidFill>
                <a:srgbClr val="FF6600"/>
              </a:solidFill>
              <a:latin typeface="Consolas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55324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00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00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00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00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00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00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00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00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00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00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600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600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600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600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600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600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600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600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600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600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600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600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600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600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600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600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600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600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38" grpId="0" animBg="1"/>
      <p:bldP spid="38" grpId="1" animBg="1"/>
      <p:bldP spid="36" grpId="0" animBg="1"/>
      <p:bldP spid="36" grpId="1" animBg="1"/>
      <p:bldP spid="600077" grpId="0" animBg="1"/>
      <p:bldP spid="600078" grpId="0"/>
      <p:bldP spid="600080" grpId="0" animBg="1"/>
      <p:bldP spid="600081" grpId="0" animBg="1"/>
      <p:bldP spid="600082" grpId="0" animBg="1"/>
      <p:bldP spid="600083" grpId="0" animBg="1"/>
      <p:bldP spid="600087" grpId="0" animBg="1"/>
      <p:bldP spid="600088" grpId="0" animBg="1"/>
      <p:bldP spid="600089" grpId="0" animBg="1"/>
      <p:bldP spid="600091" grpId="0" animBg="1"/>
      <p:bldP spid="600092" grpId="0" animBg="1"/>
      <p:bldP spid="600093" grpId="0" animBg="1"/>
      <p:bldP spid="600094" grpId="0" animBg="1"/>
      <p:bldP spid="600095" grpId="0" animBg="1"/>
      <p:bldP spid="60010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CH" sz="28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Three</a:t>
            </a:r>
            <a:r>
              <a:rPr lang="fr-CH" sz="28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-phase source </a:t>
            </a:r>
            <a:br>
              <a:rPr lang="fr-CH" sz="28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</a:br>
            <a:r>
              <a:rPr lang="fr-CH" sz="28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Line </a:t>
            </a:r>
            <a:r>
              <a:rPr lang="fr-CH" sz="28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currents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13" y="1527175"/>
            <a:ext cx="5322887" cy="233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 Box 4"/>
          <p:cNvSpPr txBox="1">
            <a:spLocks noChangeArrowheads="1"/>
          </p:cNvSpPr>
          <p:nvPr/>
        </p:nvSpPr>
        <p:spPr bwMode="auto">
          <a:xfrm>
            <a:off x="762000" y="2285799"/>
            <a:ext cx="19586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fr-CH" dirty="0">
                <a:latin typeface="+mj-lt"/>
              </a:rPr>
              <a:t>Line </a:t>
            </a:r>
            <a:r>
              <a:rPr lang="fr-CH" dirty="0" err="1">
                <a:latin typeface="+mj-lt"/>
              </a:rPr>
              <a:t>currents</a:t>
            </a:r>
            <a:r>
              <a:rPr lang="fr-CH" dirty="0">
                <a:latin typeface="+mj-lt"/>
              </a:rPr>
              <a:t>:</a:t>
            </a:r>
            <a:endParaRPr lang="en-US" dirty="0">
              <a:latin typeface="+mj-lt"/>
            </a:endParaRPr>
          </a:p>
        </p:txBody>
      </p:sp>
      <p:graphicFrame>
        <p:nvGraphicFramePr>
          <p:cNvPr id="3994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8929851"/>
              </p:ext>
            </p:extLst>
          </p:nvPr>
        </p:nvGraphicFramePr>
        <p:xfrm>
          <a:off x="885825" y="2754313"/>
          <a:ext cx="1250950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5062" name="Equation" r:id="rId5" imgW="762000" imgH="228600" progId="Equation.3">
                  <p:embed/>
                </p:oleObj>
              </mc:Choice>
              <mc:Fallback>
                <p:oleObj name="Equation" r:id="rId5" imgW="762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5825" y="2754313"/>
                        <a:ext cx="1250950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3143" name="Text Box 7"/>
          <p:cNvSpPr txBox="1">
            <a:spLocks noChangeArrowheads="1"/>
          </p:cNvSpPr>
          <p:nvPr/>
        </p:nvSpPr>
        <p:spPr bwMode="auto">
          <a:xfrm>
            <a:off x="2890838" y="4114800"/>
            <a:ext cx="21007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5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>
                <a:latin typeface="+mj-lt"/>
              </a:rPr>
              <a:t>Return </a:t>
            </a:r>
            <a:r>
              <a:rPr lang="fr-CH" dirty="0" err="1">
                <a:latin typeface="+mj-lt"/>
              </a:rPr>
              <a:t>current</a:t>
            </a:r>
            <a:r>
              <a:rPr lang="fr-CH" dirty="0">
                <a:latin typeface="+mj-lt"/>
              </a:rPr>
              <a:t>:</a:t>
            </a:r>
            <a:endParaRPr lang="en-US" dirty="0">
              <a:latin typeface="+mj-lt"/>
            </a:endParaRPr>
          </a:p>
        </p:txBody>
      </p:sp>
      <p:graphicFrame>
        <p:nvGraphicFramePr>
          <p:cNvPr id="60314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700932"/>
              </p:ext>
            </p:extLst>
          </p:nvPr>
        </p:nvGraphicFramePr>
        <p:xfrm>
          <a:off x="3059113" y="4694238"/>
          <a:ext cx="2155825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5063" name="Equation" r:id="rId7" imgW="1333500" imgH="228600" progId="Equation.DSMT4">
                  <p:embed/>
                </p:oleObj>
              </mc:Choice>
              <mc:Fallback>
                <p:oleObj name="Equation" r:id="rId7" imgW="13335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4694238"/>
                        <a:ext cx="2155825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40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03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03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314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376237" y="152400"/>
            <a:ext cx="8391525" cy="11049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Balanced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three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-phase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load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41988" name="Rectangle 45"/>
          <p:cNvSpPr>
            <a:spLocks noGrp="1" noChangeArrowheads="1"/>
          </p:cNvSpPr>
          <p:nvPr>
            <p:ph type="body" idx="1"/>
          </p:nvPr>
        </p:nvSpPr>
        <p:spPr>
          <a:xfrm>
            <a:off x="577850" y="1514475"/>
            <a:ext cx="7737475" cy="4505325"/>
          </a:xfrm>
          <a:noFill/>
        </p:spPr>
        <p:txBody>
          <a:bodyPr/>
          <a:lstStyle/>
          <a:p>
            <a:r>
              <a:rPr lang="fr-CH" sz="2800" dirty="0">
                <a:latin typeface="+mj-lt"/>
              </a:rPr>
              <a:t>A </a:t>
            </a:r>
            <a:r>
              <a:rPr lang="fr-CH" sz="2800" dirty="0" err="1">
                <a:latin typeface="+mj-lt"/>
              </a:rPr>
              <a:t>balanced</a:t>
            </a:r>
            <a:r>
              <a:rPr lang="fr-CH" sz="2800" dirty="0">
                <a:latin typeface="+mj-lt"/>
              </a:rPr>
              <a:t> </a:t>
            </a:r>
            <a:r>
              <a:rPr lang="fr-CH" sz="2800" dirty="0" err="1">
                <a:latin typeface="+mj-lt"/>
              </a:rPr>
              <a:t>three</a:t>
            </a:r>
            <a:r>
              <a:rPr lang="fr-CH" sz="2800" dirty="0">
                <a:latin typeface="+mj-lt"/>
              </a:rPr>
              <a:t>-phase </a:t>
            </a:r>
            <a:r>
              <a:rPr lang="fr-CH" sz="2800" dirty="0" err="1">
                <a:latin typeface="+mj-lt"/>
              </a:rPr>
              <a:t>load</a:t>
            </a:r>
            <a:r>
              <a:rPr lang="fr-CH" sz="2800" dirty="0">
                <a:latin typeface="+mj-lt"/>
              </a:rPr>
              <a:t> </a:t>
            </a:r>
            <a:r>
              <a:rPr lang="fr-CH" sz="2800" dirty="0" err="1">
                <a:latin typeface="+mj-lt"/>
              </a:rPr>
              <a:t>is</a:t>
            </a:r>
            <a:r>
              <a:rPr lang="fr-CH" sz="2800" dirty="0">
                <a:latin typeface="+mj-lt"/>
              </a:rPr>
              <a:t> </a:t>
            </a:r>
            <a:r>
              <a:rPr lang="fr-CH" sz="2800" dirty="0" err="1">
                <a:latin typeface="+mj-lt"/>
              </a:rPr>
              <a:t>characterized</a:t>
            </a:r>
            <a:r>
              <a:rPr lang="fr-CH" sz="2800" dirty="0">
                <a:latin typeface="+mj-lt"/>
              </a:rPr>
              <a:t> by </a:t>
            </a:r>
            <a:r>
              <a:rPr lang="fr-CH" sz="2800" dirty="0" err="1">
                <a:latin typeface="+mj-lt"/>
              </a:rPr>
              <a:t>three</a:t>
            </a:r>
            <a:r>
              <a:rPr lang="fr-CH" sz="2800" dirty="0">
                <a:latin typeface="+mj-lt"/>
              </a:rPr>
              <a:t> </a:t>
            </a:r>
            <a:r>
              <a:rPr lang="fr-CH" sz="2800" dirty="0" err="1">
                <a:latin typeface="+mj-lt"/>
              </a:rPr>
              <a:t>identical</a:t>
            </a:r>
            <a:r>
              <a:rPr lang="fr-CH" sz="2800" dirty="0">
                <a:latin typeface="+mj-lt"/>
              </a:rPr>
              <a:t> </a:t>
            </a:r>
            <a:r>
              <a:rPr lang="fr-CH" sz="2800" dirty="0" err="1">
                <a:latin typeface="+mj-lt"/>
              </a:rPr>
              <a:t>impedances</a:t>
            </a:r>
            <a:r>
              <a:rPr lang="fr-CH" sz="2800" dirty="0">
                <a:latin typeface="+mj-lt"/>
              </a:rPr>
              <a:t> (</a:t>
            </a:r>
            <a:r>
              <a:rPr lang="fr-CH" sz="2800" dirty="0" err="1">
                <a:latin typeface="+mj-lt"/>
              </a:rPr>
              <a:t>same</a:t>
            </a:r>
            <a:r>
              <a:rPr lang="fr-CH" sz="2800" dirty="0">
                <a:latin typeface="+mj-lt"/>
              </a:rPr>
              <a:t> module and argument)         	     </a:t>
            </a:r>
            <a:r>
              <a:rPr lang="fr-CH" sz="2800" dirty="0" err="1">
                <a:latin typeface="+mj-lt"/>
              </a:rPr>
              <a:t>that</a:t>
            </a:r>
            <a:r>
              <a:rPr lang="fr-CH" sz="2800" dirty="0">
                <a:latin typeface="+mj-lt"/>
              </a:rPr>
              <a:t> </a:t>
            </a:r>
            <a:r>
              <a:rPr lang="fr-CH" sz="2800" dirty="0" err="1">
                <a:latin typeface="+mj-lt"/>
              </a:rPr>
              <a:t>we</a:t>
            </a:r>
            <a:r>
              <a:rPr lang="fr-CH" sz="2800" dirty="0">
                <a:latin typeface="+mj-lt"/>
              </a:rPr>
              <a:t> call the </a:t>
            </a:r>
            <a:r>
              <a:rPr lang="fr-CH" sz="2800" dirty="0" err="1">
                <a:latin typeface="+mj-lt"/>
              </a:rPr>
              <a:t>three</a:t>
            </a:r>
            <a:r>
              <a:rPr lang="fr-CH" sz="2800" dirty="0">
                <a:latin typeface="+mj-lt"/>
              </a:rPr>
              <a:t> phases of the user.</a:t>
            </a:r>
          </a:p>
          <a:p>
            <a:r>
              <a:rPr lang="fr-CH" sz="2800" dirty="0">
                <a:latin typeface="+mj-lt"/>
              </a:rPr>
              <a:t>The </a:t>
            </a:r>
            <a:r>
              <a:rPr lang="fr-CH" sz="2800" dirty="0" err="1">
                <a:latin typeface="+mj-lt"/>
              </a:rPr>
              <a:t>three</a:t>
            </a:r>
            <a:r>
              <a:rPr lang="fr-CH" sz="2800" dirty="0">
                <a:latin typeface="+mj-lt"/>
              </a:rPr>
              <a:t> </a:t>
            </a:r>
            <a:r>
              <a:rPr lang="fr-CH" sz="2800" dirty="0" err="1">
                <a:latin typeface="+mj-lt"/>
              </a:rPr>
              <a:t>impedances</a:t>
            </a:r>
            <a:r>
              <a:rPr lang="fr-CH" sz="2800" dirty="0">
                <a:latin typeface="+mj-lt"/>
              </a:rPr>
              <a:t> </a:t>
            </a:r>
            <a:r>
              <a:rPr lang="fr-CH" sz="2800" dirty="0" err="1">
                <a:latin typeface="+mj-lt"/>
              </a:rPr>
              <a:t>can</a:t>
            </a:r>
            <a:r>
              <a:rPr lang="fr-CH" sz="2800" dirty="0">
                <a:latin typeface="+mj-lt"/>
              </a:rPr>
              <a:t> </a:t>
            </a:r>
            <a:r>
              <a:rPr lang="fr-CH" sz="2800" dirty="0" err="1">
                <a:latin typeface="+mj-lt"/>
              </a:rPr>
              <a:t>be</a:t>
            </a:r>
            <a:r>
              <a:rPr lang="fr-CH" sz="2800" dirty="0">
                <a:latin typeface="+mj-lt"/>
              </a:rPr>
              <a:t> </a:t>
            </a:r>
            <a:r>
              <a:rPr lang="fr-CH" sz="2800" dirty="0" err="1">
                <a:latin typeface="+mj-lt"/>
              </a:rPr>
              <a:t>connected</a:t>
            </a:r>
            <a:r>
              <a:rPr lang="fr-CH" sz="2800" dirty="0">
                <a:latin typeface="+mj-lt"/>
              </a:rPr>
              <a:t> in ‘</a:t>
            </a:r>
            <a:r>
              <a:rPr lang="fr-CH" sz="2800" dirty="0" err="1">
                <a:latin typeface="+mj-lt"/>
              </a:rPr>
              <a:t>wye</a:t>
            </a:r>
            <a:r>
              <a:rPr lang="fr-CH" sz="2800" dirty="0">
                <a:latin typeface="+mj-lt"/>
              </a:rPr>
              <a:t> (star)’ or ‘delta (triangle)’.</a:t>
            </a:r>
            <a:endParaRPr lang="en-US" dirty="0">
              <a:latin typeface="+mj-lt"/>
            </a:endParaRPr>
          </a:p>
        </p:txBody>
      </p:sp>
      <p:graphicFrame>
        <p:nvGraphicFramePr>
          <p:cNvPr id="41989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1039621"/>
              </p:ext>
            </p:extLst>
          </p:nvPr>
        </p:nvGraphicFramePr>
        <p:xfrm>
          <a:off x="2514600" y="2286000"/>
          <a:ext cx="1301750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7048" name="Equation" r:id="rId4" imgW="673100" imgH="279400" progId="Equation.DSMT4">
                  <p:embed/>
                </p:oleObj>
              </mc:Choice>
              <mc:Fallback>
                <p:oleObj name="Equation" r:id="rId4" imgW="673100" imgH="279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2286000"/>
                        <a:ext cx="1301750" cy="588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4688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391525" cy="11049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CH" sz="28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Balanced</a:t>
            </a:r>
            <a:r>
              <a:rPr lang="fr-CH" sz="28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</a:t>
            </a:r>
            <a:r>
              <a:rPr lang="fr-CH" sz="28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three</a:t>
            </a:r>
            <a:r>
              <a:rPr lang="fr-CH" sz="28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-phase </a:t>
            </a:r>
            <a:r>
              <a:rPr lang="fr-CH" sz="28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load</a:t>
            </a:r>
            <a:r>
              <a:rPr lang="fr-CH" sz="28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</a:t>
            </a:r>
            <a:br>
              <a:rPr lang="fr-CH" sz="28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</a:br>
            <a:r>
              <a:rPr lang="fr-CH" sz="28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Wye </a:t>
            </a:r>
            <a:r>
              <a:rPr lang="fr-CH" sz="28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connection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pic>
        <p:nvPicPr>
          <p:cNvPr id="4403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1668463"/>
            <a:ext cx="7229475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350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13" y="1535113"/>
            <a:ext cx="4540250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6085" name="Object 4"/>
          <p:cNvGraphicFramePr>
            <a:graphicFrameLocks noChangeAspect="1"/>
          </p:cNvGraphicFramePr>
          <p:nvPr/>
        </p:nvGraphicFramePr>
        <p:xfrm>
          <a:off x="882650" y="2163763"/>
          <a:ext cx="1489075" cy="1328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1145" name="Equation" r:id="rId5" imgW="914400" imgH="812800" progId="Equation.DSMT4">
                  <p:embed/>
                </p:oleObj>
              </mc:Choice>
              <mc:Fallback>
                <p:oleObj name="Equation" r:id="rId5" imgW="914400" imgH="812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2650" y="2163763"/>
                        <a:ext cx="1489075" cy="1328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5190" name="Text Box 6"/>
          <p:cNvSpPr txBox="1">
            <a:spLocks noChangeArrowheads="1"/>
          </p:cNvSpPr>
          <p:nvPr/>
        </p:nvSpPr>
        <p:spPr bwMode="auto">
          <a:xfrm>
            <a:off x="457200" y="4203700"/>
            <a:ext cx="73824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 err="1">
                <a:solidFill>
                  <a:srgbClr val="008000"/>
                </a:solidFill>
                <a:latin typeface="+mj-lt"/>
              </a:rPr>
              <a:t>Load</a:t>
            </a:r>
            <a:r>
              <a:rPr lang="fr-CH" dirty="0">
                <a:solidFill>
                  <a:srgbClr val="008000"/>
                </a:solidFill>
                <a:latin typeface="+mj-lt"/>
              </a:rPr>
              <a:t> voltages are the </a:t>
            </a:r>
            <a:r>
              <a:rPr lang="fr-CH" dirty="0" err="1">
                <a:solidFill>
                  <a:srgbClr val="008000"/>
                </a:solidFill>
                <a:latin typeface="+mj-lt"/>
              </a:rPr>
              <a:t>same</a:t>
            </a:r>
            <a:r>
              <a:rPr lang="fr-CH" dirty="0">
                <a:solidFill>
                  <a:srgbClr val="008000"/>
                </a:solidFill>
                <a:latin typeface="+mj-lt"/>
              </a:rPr>
              <a:t> as the line-to-</a:t>
            </a:r>
            <a:r>
              <a:rPr lang="fr-CH" dirty="0" err="1">
                <a:solidFill>
                  <a:srgbClr val="008000"/>
                </a:solidFill>
                <a:latin typeface="+mj-lt"/>
              </a:rPr>
              <a:t>neutral</a:t>
            </a:r>
            <a:r>
              <a:rPr lang="fr-CH" dirty="0">
                <a:solidFill>
                  <a:srgbClr val="008000"/>
                </a:solidFill>
                <a:latin typeface="+mj-lt"/>
              </a:rPr>
              <a:t> voltages</a:t>
            </a:r>
            <a:endParaRPr lang="en-US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81000" y="0"/>
            <a:ext cx="8391525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Balanced</a:t>
            </a: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 </a:t>
            </a: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three</a:t>
            </a: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-phase </a:t>
            </a: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load</a:t>
            </a: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 </a:t>
            </a:r>
            <a:b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</a:b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Wye </a:t>
            </a: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connection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7358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05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519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0309" name="Object 5"/>
          <p:cNvGraphicFramePr>
            <a:graphicFrameLocks noChangeAspect="1"/>
          </p:cNvGraphicFramePr>
          <p:nvPr/>
        </p:nvGraphicFramePr>
        <p:xfrm>
          <a:off x="890588" y="3797300"/>
          <a:ext cx="4440237" cy="241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3199" name="Equation" r:id="rId4" imgW="2794000" imgH="1498600" progId="Equation.3">
                  <p:embed/>
                </p:oleObj>
              </mc:Choice>
              <mc:Fallback>
                <p:oleObj name="Equation" r:id="rId4" imgW="2794000" imgH="149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0588" y="3797300"/>
                        <a:ext cx="4440237" cy="2419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0310" name="Text Box 6"/>
          <p:cNvSpPr txBox="1">
            <a:spLocks noChangeArrowheads="1"/>
          </p:cNvSpPr>
          <p:nvPr/>
        </p:nvSpPr>
        <p:spPr bwMode="auto">
          <a:xfrm>
            <a:off x="641350" y="2346325"/>
            <a:ext cx="19747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 err="1">
                <a:latin typeface="+mj-lt"/>
              </a:rPr>
              <a:t>Load</a:t>
            </a:r>
            <a:r>
              <a:rPr lang="fr-CH" dirty="0">
                <a:latin typeface="+mj-lt"/>
              </a:rPr>
              <a:t> </a:t>
            </a:r>
            <a:r>
              <a:rPr lang="fr-CH" dirty="0" err="1">
                <a:latin typeface="+mj-lt"/>
              </a:rPr>
              <a:t>currents</a:t>
            </a:r>
            <a:r>
              <a:rPr lang="fr-CH" dirty="0">
                <a:latin typeface="+mj-lt"/>
              </a:rPr>
              <a:t>:</a:t>
            </a:r>
            <a:endParaRPr lang="en-US" dirty="0">
              <a:latin typeface="+mj-lt"/>
            </a:endParaRPr>
          </a:p>
        </p:txBody>
      </p:sp>
      <p:pic>
        <p:nvPicPr>
          <p:cNvPr id="61031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13" y="1544638"/>
            <a:ext cx="4540250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391525" cy="11049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Balanced</a:t>
            </a: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 </a:t>
            </a: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three</a:t>
            </a: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-phase </a:t>
            </a: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load</a:t>
            </a: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 </a:t>
            </a:r>
            <a:b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</a:b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Wye </a:t>
            </a: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connection</a:t>
            </a:r>
            <a:endParaRPr lang="en-US" sz="3200" dirty="0">
              <a:solidFill>
                <a:srgbClr val="FF6600"/>
              </a:solidFill>
              <a:latin typeface="Consolas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179098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0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-0.33333  E" pathEditMode="relative" ptsTypes="">
                                      <p:cBhvr>
                                        <p:cTn id="11" dur="2000" fill="hold"/>
                                        <p:tgtEl>
                                          <p:spTgt spid="610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610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0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610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0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610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0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03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5" y="1544638"/>
            <a:ext cx="3611563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06213" name="Object 5"/>
          <p:cNvGraphicFramePr>
            <a:graphicFrameLocks noChangeAspect="1"/>
          </p:cNvGraphicFramePr>
          <p:nvPr/>
        </p:nvGraphicFramePr>
        <p:xfrm>
          <a:off x="538163" y="1749425"/>
          <a:ext cx="3259137" cy="177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5934" name="Equation" r:id="rId5" imgW="2794000" imgH="1498600" progId="Equation.3">
                  <p:embed/>
                </p:oleObj>
              </mc:Choice>
              <mc:Fallback>
                <p:oleObj name="Equation" r:id="rId5" imgW="2794000" imgH="149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163" y="1749425"/>
                        <a:ext cx="3259137" cy="1776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6215" name="Object 7"/>
          <p:cNvGraphicFramePr>
            <a:graphicFrameLocks noChangeAspect="1"/>
          </p:cNvGraphicFramePr>
          <p:nvPr/>
        </p:nvGraphicFramePr>
        <p:xfrm>
          <a:off x="4392613" y="3981450"/>
          <a:ext cx="4259262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5935" name="Equation" r:id="rId7" imgW="2768600" imgH="228600" progId="Equation.3">
                  <p:embed/>
                </p:oleObj>
              </mc:Choice>
              <mc:Fallback>
                <p:oleObj name="Equation" r:id="rId7" imgW="276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2613" y="3981450"/>
                        <a:ext cx="4259262" cy="411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6216" name="Text Box 8"/>
          <p:cNvSpPr txBox="1">
            <a:spLocks noChangeArrowheads="1"/>
          </p:cNvSpPr>
          <p:nvPr/>
        </p:nvSpPr>
        <p:spPr bwMode="auto">
          <a:xfrm>
            <a:off x="4679950" y="4595813"/>
            <a:ext cx="41908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sz="2000" dirty="0">
                <a:latin typeface="+mj-lt"/>
              </a:rPr>
              <a:t>The line </a:t>
            </a:r>
            <a:r>
              <a:rPr lang="fr-CH" sz="2000" dirty="0" err="1">
                <a:latin typeface="+mj-lt"/>
              </a:rPr>
              <a:t>current</a:t>
            </a:r>
            <a:r>
              <a:rPr lang="fr-CH" sz="2000" dirty="0">
                <a:latin typeface="+mj-lt"/>
              </a:rPr>
              <a:t> </a:t>
            </a:r>
            <a:r>
              <a:rPr lang="fr-CH" sz="2000" dirty="0" err="1">
                <a:latin typeface="+mj-lt"/>
              </a:rPr>
              <a:t>is</a:t>
            </a:r>
            <a:r>
              <a:rPr lang="fr-CH" sz="2000" dirty="0">
                <a:latin typeface="+mj-lt"/>
              </a:rPr>
              <a:t> </a:t>
            </a:r>
            <a:r>
              <a:rPr lang="fr-CH" sz="2000" dirty="0" err="1">
                <a:latin typeface="+mj-lt"/>
              </a:rPr>
              <a:t>equal</a:t>
            </a:r>
            <a:r>
              <a:rPr lang="fr-CH" sz="2000" dirty="0">
                <a:latin typeface="+mj-lt"/>
              </a:rPr>
              <a:t> to</a:t>
            </a:r>
          </a:p>
          <a:p>
            <a:pPr eaLnBrk="1" hangingPunct="1"/>
            <a:r>
              <a:rPr lang="fr-CH" sz="2000" dirty="0" err="1">
                <a:latin typeface="+mj-lt"/>
              </a:rPr>
              <a:t>load</a:t>
            </a:r>
            <a:r>
              <a:rPr lang="fr-CH" sz="2000" dirty="0">
                <a:latin typeface="+mj-lt"/>
              </a:rPr>
              <a:t> </a:t>
            </a:r>
            <a:r>
              <a:rPr lang="fr-CH" sz="2000" dirty="0" err="1">
                <a:latin typeface="+mj-lt"/>
              </a:rPr>
              <a:t>current</a:t>
            </a:r>
            <a:r>
              <a:rPr lang="fr-CH" sz="2000" dirty="0">
                <a:latin typeface="+mj-lt"/>
              </a:rPr>
              <a:t> and </a:t>
            </a:r>
            <a:r>
              <a:rPr lang="fr-CH" sz="2000" dirty="0" err="1">
                <a:latin typeface="+mj-lt"/>
              </a:rPr>
              <a:t>they</a:t>
            </a:r>
            <a:r>
              <a:rPr lang="fr-CH" sz="2000" dirty="0">
                <a:latin typeface="+mj-lt"/>
              </a:rPr>
              <a:t> have as module:</a:t>
            </a:r>
            <a:endParaRPr lang="en-US" dirty="0">
              <a:latin typeface="+mj-lt"/>
            </a:endParaRPr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1628775" y="4222750"/>
            <a:ext cx="1911350" cy="1765300"/>
            <a:chOff x="1026" y="2660"/>
            <a:chExt cx="1204" cy="1112"/>
          </a:xfrm>
        </p:grpSpPr>
        <p:sp>
          <p:nvSpPr>
            <p:cNvPr id="50200" name="Oval 11"/>
            <p:cNvSpPr>
              <a:spLocks noChangeArrowheads="1"/>
            </p:cNvSpPr>
            <p:nvPr/>
          </p:nvSpPr>
          <p:spPr bwMode="auto">
            <a:xfrm>
              <a:off x="1026" y="2754"/>
              <a:ext cx="948" cy="948"/>
            </a:xfrm>
            <a:prstGeom prst="ellipse">
              <a:avLst/>
            </a:prstGeom>
            <a:noFill/>
            <a:ln w="3175">
              <a:solidFill>
                <a:schemeClr val="folHlink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50201" name="Line 13"/>
            <p:cNvSpPr>
              <a:spLocks noChangeShapeType="1"/>
            </p:cNvSpPr>
            <p:nvPr/>
          </p:nvSpPr>
          <p:spPr bwMode="auto">
            <a:xfrm>
              <a:off x="1500" y="3228"/>
              <a:ext cx="486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50202" name="Line 14"/>
            <p:cNvSpPr>
              <a:spLocks noChangeShapeType="1"/>
            </p:cNvSpPr>
            <p:nvPr/>
          </p:nvSpPr>
          <p:spPr bwMode="auto">
            <a:xfrm flipH="1" flipV="1">
              <a:off x="1246" y="2818"/>
              <a:ext cx="252" cy="408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50203" name="Line 15"/>
            <p:cNvSpPr>
              <a:spLocks noChangeShapeType="1"/>
            </p:cNvSpPr>
            <p:nvPr/>
          </p:nvSpPr>
          <p:spPr bwMode="auto">
            <a:xfrm flipH="1">
              <a:off x="1250" y="3230"/>
              <a:ext cx="246" cy="402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graphicFrame>
          <p:nvGraphicFramePr>
            <p:cNvPr id="50204" name="Object 22"/>
            <p:cNvGraphicFramePr>
              <a:graphicFrameLocks noChangeAspect="1"/>
            </p:cNvGraphicFramePr>
            <p:nvPr/>
          </p:nvGraphicFramePr>
          <p:xfrm>
            <a:off x="1989" y="3226"/>
            <a:ext cx="241" cy="1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5936" name="Equation" r:id="rId9" imgW="368300" imgH="228600" progId="Equation.3">
                    <p:embed/>
                  </p:oleObj>
                </mc:Choice>
                <mc:Fallback>
                  <p:oleObj name="Equation" r:id="rId9" imgW="3683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89" y="3226"/>
                          <a:ext cx="241" cy="1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205" name="Object 23"/>
            <p:cNvGraphicFramePr>
              <a:graphicFrameLocks noChangeAspect="1"/>
            </p:cNvGraphicFramePr>
            <p:nvPr/>
          </p:nvGraphicFramePr>
          <p:xfrm>
            <a:off x="1061" y="2660"/>
            <a:ext cx="221" cy="1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5937" name="Equation" r:id="rId11" imgW="330200" imgH="228600" progId="Equation.3">
                    <p:embed/>
                  </p:oleObj>
                </mc:Choice>
                <mc:Fallback>
                  <p:oleObj name="Equation" r:id="rId11" imgW="3302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61" y="2660"/>
                          <a:ext cx="221" cy="1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206" name="Object 24"/>
            <p:cNvGraphicFramePr>
              <a:graphicFrameLocks noChangeAspect="1"/>
            </p:cNvGraphicFramePr>
            <p:nvPr/>
          </p:nvGraphicFramePr>
          <p:xfrm>
            <a:off x="1030" y="3612"/>
            <a:ext cx="231" cy="1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5938" name="Equation" r:id="rId13" imgW="355600" imgH="228600" progId="Equation.3">
                    <p:embed/>
                  </p:oleObj>
                </mc:Choice>
                <mc:Fallback>
                  <p:oleObj name="Equation" r:id="rId13" imgW="3556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30" y="3612"/>
                          <a:ext cx="231" cy="1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41"/>
          <p:cNvGrpSpPr>
            <a:grpSpLocks/>
          </p:cNvGrpSpPr>
          <p:nvPr/>
        </p:nvGrpSpPr>
        <p:grpSpPr bwMode="auto">
          <a:xfrm>
            <a:off x="484188" y="3749675"/>
            <a:ext cx="3940175" cy="2667000"/>
            <a:chOff x="305" y="2362"/>
            <a:chExt cx="2482" cy="1680"/>
          </a:xfrm>
        </p:grpSpPr>
        <p:sp>
          <p:nvSpPr>
            <p:cNvPr id="50187" name="Oval 12"/>
            <p:cNvSpPr>
              <a:spLocks noChangeArrowheads="1"/>
            </p:cNvSpPr>
            <p:nvPr/>
          </p:nvSpPr>
          <p:spPr bwMode="auto">
            <a:xfrm>
              <a:off x="676" y="2362"/>
              <a:ext cx="1638" cy="1680"/>
            </a:xfrm>
            <a:prstGeom prst="ellipse">
              <a:avLst/>
            </a:prstGeom>
            <a:noFill/>
            <a:ln w="3175">
              <a:solidFill>
                <a:srgbClr val="00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50188" name="Line 19"/>
            <p:cNvSpPr>
              <a:spLocks noChangeShapeType="1"/>
            </p:cNvSpPr>
            <p:nvPr/>
          </p:nvSpPr>
          <p:spPr bwMode="auto">
            <a:xfrm>
              <a:off x="1494" y="3222"/>
              <a:ext cx="744" cy="31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50189" name="Line 20"/>
            <p:cNvSpPr>
              <a:spLocks noChangeShapeType="1"/>
            </p:cNvSpPr>
            <p:nvPr/>
          </p:nvSpPr>
          <p:spPr bwMode="auto">
            <a:xfrm flipH="1">
              <a:off x="826" y="3214"/>
              <a:ext cx="678" cy="43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50190" name="Line 21"/>
            <p:cNvSpPr>
              <a:spLocks noChangeShapeType="1"/>
            </p:cNvSpPr>
            <p:nvPr/>
          </p:nvSpPr>
          <p:spPr bwMode="auto">
            <a:xfrm flipH="1" flipV="1">
              <a:off x="1456" y="2374"/>
              <a:ext cx="42" cy="846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graphicFrame>
          <p:nvGraphicFramePr>
            <p:cNvPr id="50191" name="Object 28"/>
            <p:cNvGraphicFramePr>
              <a:graphicFrameLocks noChangeAspect="1"/>
            </p:cNvGraphicFramePr>
            <p:nvPr/>
          </p:nvGraphicFramePr>
          <p:xfrm>
            <a:off x="2306" y="3500"/>
            <a:ext cx="481" cy="1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5939" name="Equation" r:id="rId15" imgW="685800" imgH="228600" progId="Equation.3">
                    <p:embed/>
                  </p:oleObj>
                </mc:Choice>
                <mc:Fallback>
                  <p:oleObj name="Equation" r:id="rId15" imgW="6858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06" y="3500"/>
                          <a:ext cx="481" cy="1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0192" name="Arc 32"/>
            <p:cNvSpPr>
              <a:spLocks/>
            </p:cNvSpPr>
            <p:nvPr/>
          </p:nvSpPr>
          <p:spPr bwMode="auto">
            <a:xfrm rot="18822714" flipV="1">
              <a:off x="1644" y="3245"/>
              <a:ext cx="89" cy="36"/>
            </a:xfrm>
            <a:custGeom>
              <a:avLst/>
              <a:gdLst>
                <a:gd name="T0" fmla="*/ 0 w 21600"/>
                <a:gd name="T1" fmla="*/ 0 h 21543"/>
                <a:gd name="T2" fmla="*/ 0 w 21600"/>
                <a:gd name="T3" fmla="*/ 0 h 21543"/>
                <a:gd name="T4" fmla="*/ 0 w 21600"/>
                <a:gd name="T5" fmla="*/ 0 h 2154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43"/>
                <a:gd name="T11" fmla="*/ 21600 w 21600"/>
                <a:gd name="T12" fmla="*/ 21543 h 215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43" fill="none" extrusionOk="0">
                  <a:moveTo>
                    <a:pt x="1571" y="0"/>
                  </a:moveTo>
                  <a:cubicBezTo>
                    <a:pt x="12861" y="824"/>
                    <a:pt x="21600" y="10223"/>
                    <a:pt x="21600" y="21543"/>
                  </a:cubicBezTo>
                </a:path>
                <a:path w="21600" h="21543" stroke="0" extrusionOk="0">
                  <a:moveTo>
                    <a:pt x="1571" y="0"/>
                  </a:moveTo>
                  <a:cubicBezTo>
                    <a:pt x="12861" y="824"/>
                    <a:pt x="21600" y="10223"/>
                    <a:pt x="21600" y="21543"/>
                  </a:cubicBezTo>
                  <a:lnTo>
                    <a:pt x="0" y="21543"/>
                  </a:lnTo>
                  <a:lnTo>
                    <a:pt x="1571" y="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graphicFrame>
          <p:nvGraphicFramePr>
            <p:cNvPr id="50193" name="Object 33"/>
            <p:cNvGraphicFramePr>
              <a:graphicFrameLocks noChangeAspect="1"/>
            </p:cNvGraphicFramePr>
            <p:nvPr/>
          </p:nvGraphicFramePr>
          <p:xfrm>
            <a:off x="1740" y="3232"/>
            <a:ext cx="91" cy="1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5940" name="Equation" r:id="rId17" imgW="127000" imgH="165100" progId="Equation.3">
                    <p:embed/>
                  </p:oleObj>
                </mc:Choice>
                <mc:Fallback>
                  <p:oleObj name="Equation" r:id="rId17" imgW="127000" imgH="1651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0" y="3232"/>
                          <a:ext cx="91" cy="1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194" name="Object 34"/>
            <p:cNvGraphicFramePr>
              <a:graphicFrameLocks noChangeAspect="1"/>
            </p:cNvGraphicFramePr>
            <p:nvPr/>
          </p:nvGraphicFramePr>
          <p:xfrm>
            <a:off x="305" y="3642"/>
            <a:ext cx="458" cy="1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5941" name="Equation" r:id="rId19" imgW="660400" imgH="228600" progId="Equation.3">
                    <p:embed/>
                  </p:oleObj>
                </mc:Choice>
                <mc:Fallback>
                  <p:oleObj name="Equation" r:id="rId19" imgW="6604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5" y="3642"/>
                          <a:ext cx="458" cy="1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195" name="Object 35"/>
            <p:cNvGraphicFramePr>
              <a:graphicFrameLocks noChangeAspect="1"/>
            </p:cNvGraphicFramePr>
            <p:nvPr/>
          </p:nvGraphicFramePr>
          <p:xfrm>
            <a:off x="1486" y="2410"/>
            <a:ext cx="480" cy="1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5942" name="Equation" r:id="rId21" imgW="685800" imgH="228600" progId="Equation.3">
                    <p:embed/>
                  </p:oleObj>
                </mc:Choice>
                <mc:Fallback>
                  <p:oleObj name="Equation" r:id="rId21" imgW="6858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6" y="2410"/>
                          <a:ext cx="480" cy="1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0196" name="Arc 36"/>
            <p:cNvSpPr>
              <a:spLocks/>
            </p:cNvSpPr>
            <p:nvPr/>
          </p:nvSpPr>
          <p:spPr bwMode="auto">
            <a:xfrm rot="18822714" flipH="1">
              <a:off x="1424" y="3072"/>
              <a:ext cx="79" cy="36"/>
            </a:xfrm>
            <a:custGeom>
              <a:avLst/>
              <a:gdLst>
                <a:gd name="T0" fmla="*/ 0 w 19097"/>
                <a:gd name="T1" fmla="*/ 0 h 21543"/>
                <a:gd name="T2" fmla="*/ 0 w 19097"/>
                <a:gd name="T3" fmla="*/ 0 h 21543"/>
                <a:gd name="T4" fmla="*/ 0 w 19097"/>
                <a:gd name="T5" fmla="*/ 0 h 21543"/>
                <a:gd name="T6" fmla="*/ 0 60000 65536"/>
                <a:gd name="T7" fmla="*/ 0 60000 65536"/>
                <a:gd name="T8" fmla="*/ 0 60000 65536"/>
                <a:gd name="T9" fmla="*/ 0 w 19097"/>
                <a:gd name="T10" fmla="*/ 0 h 21543"/>
                <a:gd name="T11" fmla="*/ 19097 w 19097"/>
                <a:gd name="T12" fmla="*/ 21543 h 215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097" h="21543" fill="none" extrusionOk="0">
                  <a:moveTo>
                    <a:pt x="1571" y="0"/>
                  </a:moveTo>
                  <a:cubicBezTo>
                    <a:pt x="8996" y="542"/>
                    <a:pt x="15618" y="4868"/>
                    <a:pt x="19096" y="11450"/>
                  </a:cubicBezTo>
                </a:path>
                <a:path w="19097" h="21543" stroke="0" extrusionOk="0">
                  <a:moveTo>
                    <a:pt x="1571" y="0"/>
                  </a:moveTo>
                  <a:cubicBezTo>
                    <a:pt x="8996" y="542"/>
                    <a:pt x="15618" y="4868"/>
                    <a:pt x="19096" y="11450"/>
                  </a:cubicBezTo>
                  <a:lnTo>
                    <a:pt x="0" y="21543"/>
                  </a:lnTo>
                  <a:lnTo>
                    <a:pt x="1571" y="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graphicFrame>
          <p:nvGraphicFramePr>
            <p:cNvPr id="50197" name="Object 37"/>
            <p:cNvGraphicFramePr>
              <a:graphicFrameLocks noChangeAspect="1"/>
            </p:cNvGraphicFramePr>
            <p:nvPr/>
          </p:nvGraphicFramePr>
          <p:xfrm>
            <a:off x="1390" y="2960"/>
            <a:ext cx="91" cy="1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5943" name="Equation" r:id="rId23" imgW="127000" imgH="165100" progId="Equation.3">
                    <p:embed/>
                  </p:oleObj>
                </mc:Choice>
                <mc:Fallback>
                  <p:oleObj name="Equation" r:id="rId23" imgW="127000" imgH="1651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0" y="2960"/>
                          <a:ext cx="91" cy="1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0198" name="Arc 38"/>
            <p:cNvSpPr>
              <a:spLocks/>
            </p:cNvSpPr>
            <p:nvPr/>
          </p:nvSpPr>
          <p:spPr bwMode="auto">
            <a:xfrm rot="18822714" flipH="1">
              <a:off x="1408" y="3276"/>
              <a:ext cx="34" cy="142"/>
            </a:xfrm>
            <a:custGeom>
              <a:avLst/>
              <a:gdLst>
                <a:gd name="T0" fmla="*/ 0 w 19097"/>
                <a:gd name="T1" fmla="*/ 0 h 21543"/>
                <a:gd name="T2" fmla="*/ 0 w 19097"/>
                <a:gd name="T3" fmla="*/ 0 h 21543"/>
                <a:gd name="T4" fmla="*/ 0 w 19097"/>
                <a:gd name="T5" fmla="*/ 0 h 21543"/>
                <a:gd name="T6" fmla="*/ 0 60000 65536"/>
                <a:gd name="T7" fmla="*/ 0 60000 65536"/>
                <a:gd name="T8" fmla="*/ 0 60000 65536"/>
                <a:gd name="T9" fmla="*/ 0 w 19097"/>
                <a:gd name="T10" fmla="*/ 0 h 21543"/>
                <a:gd name="T11" fmla="*/ 19097 w 19097"/>
                <a:gd name="T12" fmla="*/ 21543 h 215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097" h="21543" fill="none" extrusionOk="0">
                  <a:moveTo>
                    <a:pt x="1571" y="0"/>
                  </a:moveTo>
                  <a:cubicBezTo>
                    <a:pt x="8996" y="542"/>
                    <a:pt x="15618" y="4868"/>
                    <a:pt x="19096" y="11450"/>
                  </a:cubicBezTo>
                </a:path>
                <a:path w="19097" h="21543" stroke="0" extrusionOk="0">
                  <a:moveTo>
                    <a:pt x="1571" y="0"/>
                  </a:moveTo>
                  <a:cubicBezTo>
                    <a:pt x="8996" y="542"/>
                    <a:pt x="15618" y="4868"/>
                    <a:pt x="19096" y="11450"/>
                  </a:cubicBezTo>
                  <a:lnTo>
                    <a:pt x="0" y="21543"/>
                  </a:lnTo>
                  <a:lnTo>
                    <a:pt x="1571" y="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graphicFrame>
          <p:nvGraphicFramePr>
            <p:cNvPr id="50199" name="Object 39"/>
            <p:cNvGraphicFramePr>
              <a:graphicFrameLocks noChangeAspect="1"/>
            </p:cNvGraphicFramePr>
            <p:nvPr/>
          </p:nvGraphicFramePr>
          <p:xfrm>
            <a:off x="1312" y="3338"/>
            <a:ext cx="91" cy="1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5944" name="Equation" r:id="rId25" imgW="127000" imgH="165100" progId="Equation.DSMT4">
                    <p:embed/>
                  </p:oleObj>
                </mc:Choice>
                <mc:Fallback>
                  <p:oleObj name="Equation" r:id="rId25" imgW="127000" imgH="1651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12" y="3338"/>
                          <a:ext cx="91" cy="1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391525" cy="11049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Balanced</a:t>
            </a: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 </a:t>
            </a: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three</a:t>
            </a: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-phase </a:t>
            </a: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load</a:t>
            </a: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 </a:t>
            </a:r>
            <a:b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</a:b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Wye </a:t>
            </a: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connection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graphicFrame>
        <p:nvGraphicFramePr>
          <p:cNvPr id="30" name="Object 9">
            <a:extLst>
              <a:ext uri="{FF2B5EF4-FFF2-40B4-BE49-F238E27FC236}">
                <a16:creationId xmlns:a16="http://schemas.microsoft.com/office/drawing/2014/main" id="{A4C03A16-59F2-5A4A-92A6-A26B3A4976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3359611"/>
              </p:ext>
            </p:extLst>
          </p:nvPr>
        </p:nvGraphicFramePr>
        <p:xfrm>
          <a:off x="5407819" y="5619750"/>
          <a:ext cx="1450181" cy="766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5945" name="Equation" r:id="rId27" imgW="711200" imgH="355600" progId="Equation.DSMT4">
                  <p:embed/>
                </p:oleObj>
              </mc:Choice>
              <mc:Fallback>
                <p:oleObj name="Equation" r:id="rId27" imgW="711200" imgH="355600" progId="Equation.DSMT4">
                  <p:embed/>
                  <p:pic>
                    <p:nvPicPr>
                      <p:cNvPr id="60621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7819" y="5619750"/>
                        <a:ext cx="1450181" cy="7664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835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06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06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-0.33333  E" pathEditMode="relative" ptsTypes="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-0.33333  E" pathEditMode="relative" ptsTypes="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606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6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606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6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606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6216" grpId="0"/>
      <p:bldP spid="606216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5" y="1544638"/>
            <a:ext cx="3611563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 Box 6"/>
          <p:cNvSpPr txBox="1">
            <a:spLocks noChangeArrowheads="1"/>
          </p:cNvSpPr>
          <p:nvPr/>
        </p:nvSpPr>
        <p:spPr bwMode="auto">
          <a:xfrm>
            <a:off x="2146300" y="5253038"/>
            <a:ext cx="65690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dirty="0" err="1">
                <a:solidFill>
                  <a:srgbClr val="008000"/>
                </a:solidFill>
                <a:latin typeface="+mj-lt"/>
              </a:rPr>
              <a:t>Thus</a:t>
            </a:r>
            <a:r>
              <a:rPr lang="fr-FR" sz="2000" dirty="0">
                <a:solidFill>
                  <a:srgbClr val="008000"/>
                </a:solidFill>
                <a:latin typeface="+mj-lt"/>
              </a:rPr>
              <a:t> in the case of a </a:t>
            </a:r>
            <a:r>
              <a:rPr lang="fr-FR" sz="2000" dirty="0" err="1">
                <a:solidFill>
                  <a:srgbClr val="008000"/>
                </a:solidFill>
                <a:latin typeface="+mj-lt"/>
              </a:rPr>
              <a:t>symmetrical</a:t>
            </a:r>
            <a:r>
              <a:rPr lang="fr-FR" sz="2000" dirty="0">
                <a:solidFill>
                  <a:srgbClr val="008000"/>
                </a:solidFill>
                <a:latin typeface="+mj-lt"/>
              </a:rPr>
              <a:t> source </a:t>
            </a:r>
            <a:r>
              <a:rPr lang="fr-FR" sz="2000" dirty="0" err="1">
                <a:solidFill>
                  <a:srgbClr val="008000"/>
                </a:solidFill>
                <a:latin typeface="+mj-lt"/>
              </a:rPr>
              <a:t>with</a:t>
            </a:r>
            <a:r>
              <a:rPr lang="fr-FR" sz="2000" dirty="0">
                <a:solidFill>
                  <a:srgbClr val="008000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rgbClr val="008000"/>
                </a:solidFill>
                <a:latin typeface="+mj-lt"/>
              </a:rPr>
              <a:t>balanced</a:t>
            </a:r>
            <a:r>
              <a:rPr lang="fr-FR" sz="2000" dirty="0">
                <a:solidFill>
                  <a:srgbClr val="008000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rgbClr val="008000"/>
                </a:solidFill>
                <a:latin typeface="+mj-lt"/>
              </a:rPr>
              <a:t>load</a:t>
            </a:r>
            <a:r>
              <a:rPr lang="fr-FR" sz="2000" dirty="0">
                <a:solidFill>
                  <a:srgbClr val="008000"/>
                </a:solidFill>
                <a:latin typeface="+mj-lt"/>
              </a:rPr>
              <a:t>, </a:t>
            </a:r>
            <a:r>
              <a:rPr lang="fr-FR" sz="2000" dirty="0" err="1">
                <a:solidFill>
                  <a:srgbClr val="008000"/>
                </a:solidFill>
                <a:latin typeface="+mj-lt"/>
              </a:rPr>
              <a:t>it</a:t>
            </a:r>
            <a:r>
              <a:rPr lang="fr-FR" sz="2000" dirty="0">
                <a:solidFill>
                  <a:srgbClr val="008000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rgbClr val="008000"/>
                </a:solidFill>
                <a:latin typeface="+mj-lt"/>
              </a:rPr>
              <a:t>is</a:t>
            </a:r>
            <a:r>
              <a:rPr lang="fr-FR" sz="2000" dirty="0">
                <a:solidFill>
                  <a:srgbClr val="008000"/>
                </a:solidFill>
                <a:latin typeface="+mj-lt"/>
              </a:rPr>
              <a:t> not </a:t>
            </a:r>
            <a:r>
              <a:rPr lang="fr-FR" sz="2000" dirty="0" err="1">
                <a:solidFill>
                  <a:srgbClr val="008000"/>
                </a:solidFill>
                <a:latin typeface="+mj-lt"/>
              </a:rPr>
              <a:t>necessary</a:t>
            </a:r>
            <a:r>
              <a:rPr lang="fr-FR" sz="2000" dirty="0">
                <a:solidFill>
                  <a:srgbClr val="008000"/>
                </a:solidFill>
                <a:latin typeface="+mj-lt"/>
              </a:rPr>
              <a:t> to </a:t>
            </a:r>
            <a:r>
              <a:rPr lang="fr-FR" sz="2000" dirty="0" err="1">
                <a:solidFill>
                  <a:srgbClr val="008000"/>
                </a:solidFill>
                <a:latin typeface="+mj-lt"/>
              </a:rPr>
              <a:t>connect</a:t>
            </a:r>
            <a:r>
              <a:rPr lang="fr-FR" sz="2000" dirty="0">
                <a:solidFill>
                  <a:srgbClr val="008000"/>
                </a:solidFill>
                <a:latin typeface="+mj-lt"/>
              </a:rPr>
              <a:t> the </a:t>
            </a:r>
            <a:r>
              <a:rPr lang="fr-FR" sz="2000" dirty="0" err="1">
                <a:solidFill>
                  <a:srgbClr val="008000"/>
                </a:solidFill>
                <a:latin typeface="+mj-lt"/>
              </a:rPr>
              <a:t>neutral</a:t>
            </a:r>
            <a:r>
              <a:rPr lang="fr-FR" sz="2000" dirty="0">
                <a:solidFill>
                  <a:srgbClr val="008000"/>
                </a:solidFill>
                <a:latin typeface="+mj-lt"/>
              </a:rPr>
              <a:t> point of the </a:t>
            </a:r>
            <a:r>
              <a:rPr lang="fr-FR" sz="2000" dirty="0" err="1">
                <a:solidFill>
                  <a:srgbClr val="008000"/>
                </a:solidFill>
                <a:latin typeface="+mj-lt"/>
              </a:rPr>
              <a:t>load</a:t>
            </a:r>
            <a:r>
              <a:rPr lang="fr-FR" sz="2000" dirty="0">
                <a:solidFill>
                  <a:srgbClr val="008000"/>
                </a:solidFill>
                <a:latin typeface="+mj-lt"/>
              </a:rPr>
              <a:t> to the one of the source.</a:t>
            </a:r>
            <a:endParaRPr lang="en-US" sz="2000" dirty="0">
              <a:solidFill>
                <a:srgbClr val="008000"/>
              </a:solidFill>
              <a:latin typeface="+mj-lt"/>
            </a:endParaRPr>
          </a:p>
        </p:txBody>
      </p:sp>
      <p:grpSp>
        <p:nvGrpSpPr>
          <p:cNvPr id="52230" name="Group 8"/>
          <p:cNvGrpSpPr>
            <a:grpSpLocks/>
          </p:cNvGrpSpPr>
          <p:nvPr/>
        </p:nvGrpSpPr>
        <p:grpSpPr bwMode="auto">
          <a:xfrm>
            <a:off x="1657350" y="1965325"/>
            <a:ext cx="1911350" cy="1765300"/>
            <a:chOff x="1026" y="2660"/>
            <a:chExt cx="1204" cy="1112"/>
          </a:xfrm>
        </p:grpSpPr>
        <p:sp>
          <p:nvSpPr>
            <p:cNvPr id="52247" name="Oval 9"/>
            <p:cNvSpPr>
              <a:spLocks noChangeArrowheads="1"/>
            </p:cNvSpPr>
            <p:nvPr/>
          </p:nvSpPr>
          <p:spPr bwMode="auto">
            <a:xfrm>
              <a:off x="1026" y="2754"/>
              <a:ext cx="948" cy="948"/>
            </a:xfrm>
            <a:prstGeom prst="ellipse">
              <a:avLst/>
            </a:prstGeom>
            <a:noFill/>
            <a:ln w="3175">
              <a:solidFill>
                <a:schemeClr val="folHlink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52248" name="Line 10"/>
            <p:cNvSpPr>
              <a:spLocks noChangeShapeType="1"/>
            </p:cNvSpPr>
            <p:nvPr/>
          </p:nvSpPr>
          <p:spPr bwMode="auto">
            <a:xfrm>
              <a:off x="1500" y="3228"/>
              <a:ext cx="486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52249" name="Line 11"/>
            <p:cNvSpPr>
              <a:spLocks noChangeShapeType="1"/>
            </p:cNvSpPr>
            <p:nvPr/>
          </p:nvSpPr>
          <p:spPr bwMode="auto">
            <a:xfrm flipH="1" flipV="1">
              <a:off x="1246" y="2818"/>
              <a:ext cx="252" cy="408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52250" name="Line 12"/>
            <p:cNvSpPr>
              <a:spLocks noChangeShapeType="1"/>
            </p:cNvSpPr>
            <p:nvPr/>
          </p:nvSpPr>
          <p:spPr bwMode="auto">
            <a:xfrm flipH="1">
              <a:off x="1250" y="3230"/>
              <a:ext cx="246" cy="402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graphicFrame>
          <p:nvGraphicFramePr>
            <p:cNvPr id="52251" name="Object 13"/>
            <p:cNvGraphicFramePr>
              <a:graphicFrameLocks noChangeAspect="1"/>
            </p:cNvGraphicFramePr>
            <p:nvPr/>
          </p:nvGraphicFramePr>
          <p:xfrm>
            <a:off x="1989" y="3226"/>
            <a:ext cx="241" cy="1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7856" name="Equation" r:id="rId5" imgW="368300" imgH="228600" progId="Equation.3">
                    <p:embed/>
                  </p:oleObj>
                </mc:Choice>
                <mc:Fallback>
                  <p:oleObj name="Equation" r:id="rId5" imgW="3683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89" y="3226"/>
                          <a:ext cx="241" cy="1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252" name="Object 14"/>
            <p:cNvGraphicFramePr>
              <a:graphicFrameLocks noChangeAspect="1"/>
            </p:cNvGraphicFramePr>
            <p:nvPr/>
          </p:nvGraphicFramePr>
          <p:xfrm>
            <a:off x="1061" y="2660"/>
            <a:ext cx="221" cy="1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7857" name="Equation" r:id="rId7" imgW="330200" imgH="228600" progId="Equation.3">
                    <p:embed/>
                  </p:oleObj>
                </mc:Choice>
                <mc:Fallback>
                  <p:oleObj name="Equation" r:id="rId7" imgW="3302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61" y="2660"/>
                          <a:ext cx="221" cy="1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253" name="Object 15"/>
            <p:cNvGraphicFramePr>
              <a:graphicFrameLocks noChangeAspect="1"/>
            </p:cNvGraphicFramePr>
            <p:nvPr/>
          </p:nvGraphicFramePr>
          <p:xfrm>
            <a:off x="1030" y="3612"/>
            <a:ext cx="231" cy="1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7858" name="Equation" r:id="rId9" imgW="355600" imgH="228600" progId="Equation.3">
                    <p:embed/>
                  </p:oleObj>
                </mc:Choice>
                <mc:Fallback>
                  <p:oleObj name="Equation" r:id="rId9" imgW="3556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30" y="3612"/>
                          <a:ext cx="231" cy="1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2231" name="Group 16"/>
          <p:cNvGrpSpPr>
            <a:grpSpLocks/>
          </p:cNvGrpSpPr>
          <p:nvPr/>
        </p:nvGrpSpPr>
        <p:grpSpPr bwMode="auto">
          <a:xfrm>
            <a:off x="512763" y="1492250"/>
            <a:ext cx="3940175" cy="2667000"/>
            <a:chOff x="305" y="2362"/>
            <a:chExt cx="2482" cy="1680"/>
          </a:xfrm>
        </p:grpSpPr>
        <p:sp>
          <p:nvSpPr>
            <p:cNvPr id="52234" name="Oval 17"/>
            <p:cNvSpPr>
              <a:spLocks noChangeArrowheads="1"/>
            </p:cNvSpPr>
            <p:nvPr/>
          </p:nvSpPr>
          <p:spPr bwMode="auto">
            <a:xfrm>
              <a:off x="676" y="2362"/>
              <a:ext cx="1638" cy="1680"/>
            </a:xfrm>
            <a:prstGeom prst="ellipse">
              <a:avLst/>
            </a:prstGeom>
            <a:noFill/>
            <a:ln w="3175">
              <a:solidFill>
                <a:srgbClr val="00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52235" name="Line 18"/>
            <p:cNvSpPr>
              <a:spLocks noChangeShapeType="1"/>
            </p:cNvSpPr>
            <p:nvPr/>
          </p:nvSpPr>
          <p:spPr bwMode="auto">
            <a:xfrm>
              <a:off x="1494" y="3222"/>
              <a:ext cx="744" cy="31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52236" name="Line 19"/>
            <p:cNvSpPr>
              <a:spLocks noChangeShapeType="1"/>
            </p:cNvSpPr>
            <p:nvPr/>
          </p:nvSpPr>
          <p:spPr bwMode="auto">
            <a:xfrm flipH="1">
              <a:off x="826" y="3214"/>
              <a:ext cx="678" cy="43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52237" name="Line 20"/>
            <p:cNvSpPr>
              <a:spLocks noChangeShapeType="1"/>
            </p:cNvSpPr>
            <p:nvPr/>
          </p:nvSpPr>
          <p:spPr bwMode="auto">
            <a:xfrm flipH="1" flipV="1">
              <a:off x="1456" y="2374"/>
              <a:ext cx="42" cy="846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graphicFrame>
          <p:nvGraphicFramePr>
            <p:cNvPr id="52238" name="Object 21"/>
            <p:cNvGraphicFramePr>
              <a:graphicFrameLocks noChangeAspect="1"/>
            </p:cNvGraphicFramePr>
            <p:nvPr/>
          </p:nvGraphicFramePr>
          <p:xfrm>
            <a:off x="2306" y="3500"/>
            <a:ext cx="481" cy="1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7859" name="Equation" r:id="rId11" imgW="685800" imgH="228600" progId="Equation.3">
                    <p:embed/>
                  </p:oleObj>
                </mc:Choice>
                <mc:Fallback>
                  <p:oleObj name="Equation" r:id="rId11" imgW="6858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06" y="3500"/>
                          <a:ext cx="481" cy="1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239" name="Arc 22"/>
            <p:cNvSpPr>
              <a:spLocks/>
            </p:cNvSpPr>
            <p:nvPr/>
          </p:nvSpPr>
          <p:spPr bwMode="auto">
            <a:xfrm rot="18822714" flipV="1">
              <a:off x="1644" y="3245"/>
              <a:ext cx="89" cy="36"/>
            </a:xfrm>
            <a:custGeom>
              <a:avLst/>
              <a:gdLst>
                <a:gd name="T0" fmla="*/ 0 w 21600"/>
                <a:gd name="T1" fmla="*/ 0 h 21543"/>
                <a:gd name="T2" fmla="*/ 0 w 21600"/>
                <a:gd name="T3" fmla="*/ 0 h 21543"/>
                <a:gd name="T4" fmla="*/ 0 w 21600"/>
                <a:gd name="T5" fmla="*/ 0 h 2154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43"/>
                <a:gd name="T11" fmla="*/ 21600 w 21600"/>
                <a:gd name="T12" fmla="*/ 21543 h 215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43" fill="none" extrusionOk="0">
                  <a:moveTo>
                    <a:pt x="1571" y="0"/>
                  </a:moveTo>
                  <a:cubicBezTo>
                    <a:pt x="12861" y="824"/>
                    <a:pt x="21600" y="10223"/>
                    <a:pt x="21600" y="21543"/>
                  </a:cubicBezTo>
                </a:path>
                <a:path w="21600" h="21543" stroke="0" extrusionOk="0">
                  <a:moveTo>
                    <a:pt x="1571" y="0"/>
                  </a:moveTo>
                  <a:cubicBezTo>
                    <a:pt x="12861" y="824"/>
                    <a:pt x="21600" y="10223"/>
                    <a:pt x="21600" y="21543"/>
                  </a:cubicBezTo>
                  <a:lnTo>
                    <a:pt x="0" y="21543"/>
                  </a:lnTo>
                  <a:lnTo>
                    <a:pt x="1571" y="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graphicFrame>
          <p:nvGraphicFramePr>
            <p:cNvPr id="52240" name="Object 23"/>
            <p:cNvGraphicFramePr>
              <a:graphicFrameLocks noChangeAspect="1"/>
            </p:cNvGraphicFramePr>
            <p:nvPr/>
          </p:nvGraphicFramePr>
          <p:xfrm>
            <a:off x="1740" y="3232"/>
            <a:ext cx="91" cy="1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7860" name="Equation" r:id="rId13" imgW="127000" imgH="165100" progId="Equation.3">
                    <p:embed/>
                  </p:oleObj>
                </mc:Choice>
                <mc:Fallback>
                  <p:oleObj name="Equation" r:id="rId13" imgW="127000" imgH="1651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0" y="3232"/>
                          <a:ext cx="91" cy="1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241" name="Object 24"/>
            <p:cNvGraphicFramePr>
              <a:graphicFrameLocks noChangeAspect="1"/>
            </p:cNvGraphicFramePr>
            <p:nvPr/>
          </p:nvGraphicFramePr>
          <p:xfrm>
            <a:off x="305" y="3642"/>
            <a:ext cx="458" cy="1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7861" name="Equation" r:id="rId15" imgW="660400" imgH="228600" progId="Equation.3">
                    <p:embed/>
                  </p:oleObj>
                </mc:Choice>
                <mc:Fallback>
                  <p:oleObj name="Equation" r:id="rId15" imgW="6604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5" y="3642"/>
                          <a:ext cx="458" cy="1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242" name="Object 25"/>
            <p:cNvGraphicFramePr>
              <a:graphicFrameLocks noChangeAspect="1"/>
            </p:cNvGraphicFramePr>
            <p:nvPr/>
          </p:nvGraphicFramePr>
          <p:xfrm>
            <a:off x="1486" y="2410"/>
            <a:ext cx="480" cy="1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7862" name="Equation" r:id="rId17" imgW="685800" imgH="228600" progId="Equation.3">
                    <p:embed/>
                  </p:oleObj>
                </mc:Choice>
                <mc:Fallback>
                  <p:oleObj name="Equation" r:id="rId17" imgW="6858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6" y="2410"/>
                          <a:ext cx="480" cy="1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243" name="Arc 26"/>
            <p:cNvSpPr>
              <a:spLocks/>
            </p:cNvSpPr>
            <p:nvPr/>
          </p:nvSpPr>
          <p:spPr bwMode="auto">
            <a:xfrm rot="18822714" flipH="1">
              <a:off x="1424" y="3072"/>
              <a:ext cx="79" cy="36"/>
            </a:xfrm>
            <a:custGeom>
              <a:avLst/>
              <a:gdLst>
                <a:gd name="T0" fmla="*/ 0 w 19097"/>
                <a:gd name="T1" fmla="*/ 0 h 21543"/>
                <a:gd name="T2" fmla="*/ 0 w 19097"/>
                <a:gd name="T3" fmla="*/ 0 h 21543"/>
                <a:gd name="T4" fmla="*/ 0 w 19097"/>
                <a:gd name="T5" fmla="*/ 0 h 21543"/>
                <a:gd name="T6" fmla="*/ 0 60000 65536"/>
                <a:gd name="T7" fmla="*/ 0 60000 65536"/>
                <a:gd name="T8" fmla="*/ 0 60000 65536"/>
                <a:gd name="T9" fmla="*/ 0 w 19097"/>
                <a:gd name="T10" fmla="*/ 0 h 21543"/>
                <a:gd name="T11" fmla="*/ 19097 w 19097"/>
                <a:gd name="T12" fmla="*/ 21543 h 215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097" h="21543" fill="none" extrusionOk="0">
                  <a:moveTo>
                    <a:pt x="1571" y="0"/>
                  </a:moveTo>
                  <a:cubicBezTo>
                    <a:pt x="8996" y="542"/>
                    <a:pt x="15618" y="4868"/>
                    <a:pt x="19096" y="11450"/>
                  </a:cubicBezTo>
                </a:path>
                <a:path w="19097" h="21543" stroke="0" extrusionOk="0">
                  <a:moveTo>
                    <a:pt x="1571" y="0"/>
                  </a:moveTo>
                  <a:cubicBezTo>
                    <a:pt x="8996" y="542"/>
                    <a:pt x="15618" y="4868"/>
                    <a:pt x="19096" y="11450"/>
                  </a:cubicBezTo>
                  <a:lnTo>
                    <a:pt x="0" y="21543"/>
                  </a:lnTo>
                  <a:lnTo>
                    <a:pt x="1571" y="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graphicFrame>
          <p:nvGraphicFramePr>
            <p:cNvPr id="52244" name="Object 27"/>
            <p:cNvGraphicFramePr>
              <a:graphicFrameLocks noChangeAspect="1"/>
            </p:cNvGraphicFramePr>
            <p:nvPr/>
          </p:nvGraphicFramePr>
          <p:xfrm>
            <a:off x="1390" y="2960"/>
            <a:ext cx="91" cy="1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7863" name="Equation" r:id="rId19" imgW="127000" imgH="165100" progId="Equation.3">
                    <p:embed/>
                  </p:oleObj>
                </mc:Choice>
                <mc:Fallback>
                  <p:oleObj name="Equation" r:id="rId19" imgW="127000" imgH="1651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0" y="2960"/>
                          <a:ext cx="91" cy="1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245" name="Arc 28"/>
            <p:cNvSpPr>
              <a:spLocks/>
            </p:cNvSpPr>
            <p:nvPr/>
          </p:nvSpPr>
          <p:spPr bwMode="auto">
            <a:xfrm rot="18822714" flipH="1">
              <a:off x="1408" y="3276"/>
              <a:ext cx="34" cy="142"/>
            </a:xfrm>
            <a:custGeom>
              <a:avLst/>
              <a:gdLst>
                <a:gd name="T0" fmla="*/ 0 w 19097"/>
                <a:gd name="T1" fmla="*/ 0 h 21543"/>
                <a:gd name="T2" fmla="*/ 0 w 19097"/>
                <a:gd name="T3" fmla="*/ 0 h 21543"/>
                <a:gd name="T4" fmla="*/ 0 w 19097"/>
                <a:gd name="T5" fmla="*/ 0 h 21543"/>
                <a:gd name="T6" fmla="*/ 0 60000 65536"/>
                <a:gd name="T7" fmla="*/ 0 60000 65536"/>
                <a:gd name="T8" fmla="*/ 0 60000 65536"/>
                <a:gd name="T9" fmla="*/ 0 w 19097"/>
                <a:gd name="T10" fmla="*/ 0 h 21543"/>
                <a:gd name="T11" fmla="*/ 19097 w 19097"/>
                <a:gd name="T12" fmla="*/ 21543 h 215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097" h="21543" fill="none" extrusionOk="0">
                  <a:moveTo>
                    <a:pt x="1571" y="0"/>
                  </a:moveTo>
                  <a:cubicBezTo>
                    <a:pt x="8996" y="542"/>
                    <a:pt x="15618" y="4868"/>
                    <a:pt x="19096" y="11450"/>
                  </a:cubicBezTo>
                </a:path>
                <a:path w="19097" h="21543" stroke="0" extrusionOk="0">
                  <a:moveTo>
                    <a:pt x="1571" y="0"/>
                  </a:moveTo>
                  <a:cubicBezTo>
                    <a:pt x="8996" y="542"/>
                    <a:pt x="15618" y="4868"/>
                    <a:pt x="19096" y="11450"/>
                  </a:cubicBezTo>
                  <a:lnTo>
                    <a:pt x="0" y="21543"/>
                  </a:lnTo>
                  <a:lnTo>
                    <a:pt x="1571" y="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graphicFrame>
          <p:nvGraphicFramePr>
            <p:cNvPr id="52246" name="Object 29"/>
            <p:cNvGraphicFramePr>
              <a:graphicFrameLocks noChangeAspect="1"/>
            </p:cNvGraphicFramePr>
            <p:nvPr/>
          </p:nvGraphicFramePr>
          <p:xfrm>
            <a:off x="1312" y="3338"/>
            <a:ext cx="91" cy="1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7864" name="Equation" r:id="rId21" imgW="127000" imgH="165100" progId="Equation.3">
                    <p:embed/>
                  </p:oleObj>
                </mc:Choice>
                <mc:Fallback>
                  <p:oleObj name="Equation" r:id="rId21" imgW="127000" imgH="1651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12" y="3338"/>
                          <a:ext cx="91" cy="1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52232" name="Object 30"/>
          <p:cNvGraphicFramePr>
            <a:graphicFrameLocks noChangeAspect="1"/>
          </p:cNvGraphicFramePr>
          <p:nvPr/>
        </p:nvGraphicFramePr>
        <p:xfrm>
          <a:off x="1262063" y="4743450"/>
          <a:ext cx="236537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7865" name="Equation" r:id="rId23" imgW="1879600" imgH="330200" progId="Equation.DSMT4">
                  <p:embed/>
                </p:oleObj>
              </mc:Choice>
              <mc:Fallback>
                <p:oleObj name="Equation" r:id="rId23" imgW="1879600" imgH="330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2063" y="4743450"/>
                        <a:ext cx="2365375" cy="46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33" name="AutoShape 31"/>
          <p:cNvSpPr>
            <a:spLocks noChangeArrowheads="1"/>
          </p:cNvSpPr>
          <p:nvPr/>
        </p:nvSpPr>
        <p:spPr bwMode="auto">
          <a:xfrm>
            <a:off x="962025" y="5591175"/>
            <a:ext cx="1000125" cy="342900"/>
          </a:xfrm>
          <a:prstGeom prst="rightArrow">
            <a:avLst>
              <a:gd name="adj1" fmla="val 50000"/>
              <a:gd name="adj2" fmla="val 72917"/>
            </a:avLst>
          </a:prstGeom>
          <a:solidFill>
            <a:srgbClr val="008000"/>
          </a:solidFill>
          <a:ln w="1270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H">
              <a:latin typeface="+mj-lt"/>
            </a:endParaRPr>
          </a:p>
        </p:txBody>
      </p:sp>
      <p:sp>
        <p:nvSpPr>
          <p:cNvPr id="3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Balanced</a:t>
            </a: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 </a:t>
            </a: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three</a:t>
            </a: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-phase </a:t>
            </a: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load</a:t>
            </a: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 </a:t>
            </a:r>
            <a:b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</a:b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Wye </a:t>
            </a: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connection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75023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391525" cy="11049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Balanced</a:t>
            </a: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 </a:t>
            </a: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three</a:t>
            </a: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-phase </a:t>
            </a: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load</a:t>
            </a:r>
            <a:b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</a:b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Delta </a:t>
            </a: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connection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906588"/>
            <a:ext cx="7199313" cy="342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299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25613"/>
            <a:ext cx="3960813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632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0024575"/>
              </p:ext>
            </p:extLst>
          </p:nvPr>
        </p:nvGraphicFramePr>
        <p:xfrm>
          <a:off x="1041400" y="2449513"/>
          <a:ext cx="1436688" cy="1328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385" name="Equation" r:id="rId5" imgW="876300" imgH="812800" progId="Equation.DSMT4">
                  <p:embed/>
                </p:oleObj>
              </mc:Choice>
              <mc:Fallback>
                <p:oleObj name="Equation" r:id="rId5" imgW="876300" imgH="812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1400" y="2449513"/>
                        <a:ext cx="1436688" cy="1328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9285" name="Text Box 5"/>
          <p:cNvSpPr txBox="1">
            <a:spLocks noChangeArrowheads="1"/>
          </p:cNvSpPr>
          <p:nvPr/>
        </p:nvSpPr>
        <p:spPr bwMode="auto">
          <a:xfrm>
            <a:off x="1466850" y="4432300"/>
            <a:ext cx="57721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 err="1">
                <a:solidFill>
                  <a:srgbClr val="008000"/>
                </a:solidFill>
                <a:latin typeface="+mj-lt"/>
              </a:rPr>
              <a:t>Load</a:t>
            </a:r>
            <a:r>
              <a:rPr lang="fr-CH" dirty="0">
                <a:solidFill>
                  <a:srgbClr val="008000"/>
                </a:solidFill>
                <a:latin typeface="+mj-lt"/>
              </a:rPr>
              <a:t> voltages are the </a:t>
            </a:r>
            <a:r>
              <a:rPr lang="fr-CH" dirty="0" err="1">
                <a:solidFill>
                  <a:srgbClr val="008000"/>
                </a:solidFill>
                <a:latin typeface="+mj-lt"/>
              </a:rPr>
              <a:t>same</a:t>
            </a:r>
            <a:r>
              <a:rPr lang="fr-CH" dirty="0">
                <a:solidFill>
                  <a:srgbClr val="008000"/>
                </a:solidFill>
                <a:latin typeface="+mj-lt"/>
              </a:rPr>
              <a:t> as line voltages</a:t>
            </a:r>
            <a:endParaRPr lang="en-US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56327" name="Text Box 6"/>
          <p:cNvSpPr txBox="1">
            <a:spLocks noChangeArrowheads="1"/>
          </p:cNvSpPr>
          <p:nvPr/>
        </p:nvSpPr>
        <p:spPr bwMode="auto">
          <a:xfrm>
            <a:off x="384175" y="1733550"/>
            <a:ext cx="21086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>
                <a:latin typeface="+mj-lt"/>
              </a:rPr>
              <a:t>Phase voltages:</a:t>
            </a:r>
            <a:endParaRPr lang="en-US" dirty="0">
              <a:latin typeface="+mj-lt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391525" cy="11049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CH" sz="28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Balanced</a:t>
            </a:r>
            <a:r>
              <a:rPr lang="fr-CH" sz="28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</a:t>
            </a:r>
            <a:r>
              <a:rPr lang="fr-CH" sz="28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three</a:t>
            </a:r>
            <a:r>
              <a:rPr lang="fr-CH" sz="28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-phase </a:t>
            </a:r>
            <a:r>
              <a:rPr lang="fr-CH" sz="28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load</a:t>
            </a:r>
            <a:br>
              <a:rPr lang="fr-CH" sz="28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</a:br>
            <a:r>
              <a:rPr lang="fr-CH" sz="28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Delta </a:t>
            </a:r>
            <a:r>
              <a:rPr lang="fr-CH" sz="28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connection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84407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09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928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Three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-Phase circuits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589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7850" y="1514475"/>
            <a:ext cx="7737475" cy="4505325"/>
          </a:xfrm>
          <a:noFill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r-CH" dirty="0">
                <a:solidFill>
                  <a:schemeClr val="tx2"/>
                </a:solidFill>
                <a:latin typeface="+mj-lt"/>
              </a:rPr>
              <a:t>Circuits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powered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by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three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sinusoidal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sources out of phase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with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each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other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by 120</a:t>
            </a:r>
            <a:r>
              <a:rPr lang="fr-CH" baseline="30000" dirty="0">
                <a:solidFill>
                  <a:schemeClr val="tx2"/>
                </a:solidFill>
                <a:latin typeface="+mj-lt"/>
              </a:rPr>
              <a:t>o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fr-CH" dirty="0" err="1">
                <a:solidFill>
                  <a:schemeClr val="tx2"/>
                </a:solidFill>
                <a:latin typeface="+mj-lt"/>
              </a:rPr>
              <a:t>Symmetrical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(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balanced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) source: the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three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source voltages have the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same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amplitude (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rms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value)</a:t>
            </a:r>
          </a:p>
          <a:p>
            <a:pPr>
              <a:lnSpc>
                <a:spcPct val="90000"/>
              </a:lnSpc>
            </a:pPr>
            <a:r>
              <a:rPr lang="fr-CH" dirty="0" err="1">
                <a:solidFill>
                  <a:schemeClr val="tx2"/>
                </a:solidFill>
                <a:latin typeface="+mj-lt"/>
              </a:rPr>
              <a:t>Balanced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load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: the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three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loads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connected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to the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three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-phase source consume the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same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active and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reactive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powers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.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7438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89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89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9827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25613"/>
            <a:ext cx="3960813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Text Box 6"/>
          <p:cNvSpPr txBox="1">
            <a:spLocks noChangeArrowheads="1"/>
          </p:cNvSpPr>
          <p:nvPr/>
        </p:nvSpPr>
        <p:spPr bwMode="auto">
          <a:xfrm>
            <a:off x="747713" y="1733550"/>
            <a:ext cx="19747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 err="1">
                <a:solidFill>
                  <a:schemeClr val="tx2"/>
                </a:solidFill>
                <a:latin typeface="+mj-lt"/>
              </a:rPr>
              <a:t>Load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currents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: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graphicFrame>
        <p:nvGraphicFramePr>
          <p:cNvPr id="611335" name="Object 7"/>
          <p:cNvGraphicFramePr>
            <a:graphicFrameLocks noChangeAspect="1"/>
          </p:cNvGraphicFramePr>
          <p:nvPr/>
        </p:nvGraphicFramePr>
        <p:xfrm>
          <a:off x="715963" y="3516313"/>
          <a:ext cx="4732337" cy="2525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3433" name="Equation" r:id="rId5" imgW="2971800" imgH="1574800" progId="Equation.DSMT4">
                  <p:embed/>
                </p:oleObj>
              </mc:Choice>
              <mc:Fallback>
                <p:oleObj name="Equation" r:id="rId5" imgW="2971800" imgH="1574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963" y="3516313"/>
                        <a:ext cx="4732337" cy="2525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391525" cy="11049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Balanced</a:t>
            </a: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 </a:t>
            </a: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three</a:t>
            </a: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-phase </a:t>
            </a: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load</a:t>
            </a:r>
            <a:b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</a:b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Delta </a:t>
            </a: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connection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148309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1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52"/>
          <p:cNvSpPr>
            <a:spLocks noChangeArrowheads="1"/>
          </p:cNvSpPr>
          <p:nvPr/>
        </p:nvSpPr>
        <p:spPr bwMode="auto">
          <a:xfrm>
            <a:off x="3067050" y="6248400"/>
            <a:ext cx="1304925" cy="314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CH"/>
          </a:p>
        </p:txBody>
      </p:sp>
      <p:graphicFrame>
        <p:nvGraphicFramePr>
          <p:cNvPr id="60421" name="Object 7"/>
          <p:cNvGraphicFramePr>
            <a:graphicFrameLocks noChangeAspect="1"/>
          </p:cNvGraphicFramePr>
          <p:nvPr/>
        </p:nvGraphicFramePr>
        <p:xfrm>
          <a:off x="1184275" y="1981200"/>
          <a:ext cx="1685925" cy="110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025" name="Equation" r:id="rId4" imgW="1193800" imgH="774700" progId="Equation.3">
                  <p:embed/>
                </p:oleObj>
              </mc:Choice>
              <mc:Fallback>
                <p:oleObj name="Equation" r:id="rId4" imgW="1193800" imgH="774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4275" y="1981200"/>
                        <a:ext cx="1685925" cy="1109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22" name="Text Box 8"/>
          <p:cNvSpPr txBox="1">
            <a:spLocks noChangeArrowheads="1"/>
          </p:cNvSpPr>
          <p:nvPr/>
        </p:nvSpPr>
        <p:spPr bwMode="auto">
          <a:xfrm>
            <a:off x="792163" y="1504950"/>
            <a:ext cx="18897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>
                <a:solidFill>
                  <a:schemeClr val="tx2"/>
                </a:solidFill>
                <a:latin typeface="+mj-lt"/>
              </a:rPr>
              <a:t>Line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currents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: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6042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5" y="1887538"/>
            <a:ext cx="3960813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4" name="Rectangle 10"/>
          <p:cNvSpPr>
            <a:spLocks noChangeArrowheads="1"/>
          </p:cNvSpPr>
          <p:nvPr/>
        </p:nvSpPr>
        <p:spPr bwMode="auto">
          <a:xfrm>
            <a:off x="4210050" y="6267450"/>
            <a:ext cx="2019300" cy="295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CH"/>
          </a:p>
        </p:txBody>
      </p:sp>
      <p:graphicFrame>
        <p:nvGraphicFramePr>
          <p:cNvPr id="61338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056527"/>
              </p:ext>
            </p:extLst>
          </p:nvPr>
        </p:nvGraphicFramePr>
        <p:xfrm>
          <a:off x="5838825" y="4283075"/>
          <a:ext cx="166687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026" name="Equation" r:id="rId7" imgW="1130300" imgH="711200" progId="Equation.DSMT4">
                  <p:embed/>
                </p:oleObj>
              </mc:Choice>
              <mc:Fallback>
                <p:oleObj name="Equation" r:id="rId7" imgW="1130300" imgH="71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8825" y="4283075"/>
                        <a:ext cx="1666875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338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6953290"/>
              </p:ext>
            </p:extLst>
          </p:nvPr>
        </p:nvGraphicFramePr>
        <p:xfrm>
          <a:off x="6229350" y="5765440"/>
          <a:ext cx="1368425" cy="45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027" name="Equation" r:id="rId9" imgW="787400" imgH="241300" progId="Equation.DSMT4">
                  <p:embed/>
                </p:oleObj>
              </mc:Choice>
              <mc:Fallback>
                <p:oleObj name="Equation" r:id="rId9" imgW="7874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9350" y="5765440"/>
                        <a:ext cx="1368425" cy="4512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3390" name="Text Box 14"/>
          <p:cNvSpPr txBox="1">
            <a:spLocks noChangeArrowheads="1"/>
          </p:cNvSpPr>
          <p:nvPr/>
        </p:nvSpPr>
        <p:spPr bwMode="auto">
          <a:xfrm>
            <a:off x="5337175" y="5813425"/>
            <a:ext cx="7393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 err="1">
                <a:latin typeface="+mj-lt"/>
              </a:rPr>
              <a:t>with</a:t>
            </a:r>
            <a:endParaRPr lang="en-US" dirty="0">
              <a:latin typeface="+mj-lt"/>
            </a:endParaRPr>
          </a:p>
        </p:txBody>
      </p:sp>
      <p:graphicFrame>
        <p:nvGraphicFramePr>
          <p:cNvPr id="613391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698657"/>
              </p:ext>
            </p:extLst>
          </p:nvPr>
        </p:nvGraphicFramePr>
        <p:xfrm>
          <a:off x="5838826" y="6262824"/>
          <a:ext cx="1740370" cy="427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028" name="Equation" r:id="rId11" imgW="1066800" imgH="241300" progId="Equation.DSMT4">
                  <p:embed/>
                </p:oleObj>
              </mc:Choice>
              <mc:Fallback>
                <p:oleObj name="Equation" r:id="rId11" imgW="10668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8826" y="6262824"/>
                        <a:ext cx="1740370" cy="4272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3392" name="AutoShape 16"/>
          <p:cNvSpPr>
            <a:spLocks noChangeArrowheads="1"/>
          </p:cNvSpPr>
          <p:nvPr/>
        </p:nvSpPr>
        <p:spPr bwMode="auto">
          <a:xfrm>
            <a:off x="4991100" y="6410325"/>
            <a:ext cx="561975" cy="209550"/>
          </a:xfrm>
          <a:prstGeom prst="rightArrow">
            <a:avLst>
              <a:gd name="adj1" fmla="val 50000"/>
              <a:gd name="adj2" fmla="val 67045"/>
            </a:avLst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CH"/>
          </a:p>
        </p:txBody>
      </p:sp>
      <p:grpSp>
        <p:nvGrpSpPr>
          <p:cNvPr id="2" name="Group 53"/>
          <p:cNvGrpSpPr>
            <a:grpSpLocks/>
          </p:cNvGrpSpPr>
          <p:nvPr/>
        </p:nvGrpSpPr>
        <p:grpSpPr bwMode="auto">
          <a:xfrm>
            <a:off x="1524000" y="4171950"/>
            <a:ext cx="1925638" cy="1635125"/>
            <a:chOff x="960" y="2628"/>
            <a:chExt cx="1213" cy="1030"/>
          </a:xfrm>
        </p:grpSpPr>
        <p:sp>
          <p:nvSpPr>
            <p:cNvPr id="60453" name="Oval 17"/>
            <p:cNvSpPr>
              <a:spLocks noChangeArrowheads="1"/>
            </p:cNvSpPr>
            <p:nvPr/>
          </p:nvSpPr>
          <p:spPr bwMode="auto">
            <a:xfrm>
              <a:off x="960" y="2628"/>
              <a:ext cx="948" cy="948"/>
            </a:xfrm>
            <a:prstGeom prst="ellipse">
              <a:avLst/>
            </a:prstGeom>
            <a:noFill/>
            <a:ln w="3175">
              <a:solidFill>
                <a:schemeClr val="folHlink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60454" name="Line 19"/>
            <p:cNvSpPr>
              <a:spLocks noChangeShapeType="1"/>
            </p:cNvSpPr>
            <p:nvPr/>
          </p:nvSpPr>
          <p:spPr bwMode="auto">
            <a:xfrm>
              <a:off x="1434" y="3102"/>
              <a:ext cx="486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60455" name="Line 20"/>
            <p:cNvSpPr>
              <a:spLocks noChangeShapeType="1"/>
            </p:cNvSpPr>
            <p:nvPr/>
          </p:nvSpPr>
          <p:spPr bwMode="auto">
            <a:xfrm flipH="1" flipV="1">
              <a:off x="1180" y="2692"/>
              <a:ext cx="252" cy="408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60456" name="Line 21"/>
            <p:cNvSpPr>
              <a:spLocks noChangeShapeType="1"/>
            </p:cNvSpPr>
            <p:nvPr/>
          </p:nvSpPr>
          <p:spPr bwMode="auto">
            <a:xfrm flipH="1">
              <a:off x="1184" y="3104"/>
              <a:ext cx="246" cy="402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graphicFrame>
          <p:nvGraphicFramePr>
            <p:cNvPr id="60457" name="Object 28"/>
            <p:cNvGraphicFramePr>
              <a:graphicFrameLocks noChangeAspect="1"/>
            </p:cNvGraphicFramePr>
            <p:nvPr/>
          </p:nvGraphicFramePr>
          <p:xfrm>
            <a:off x="1962" y="3040"/>
            <a:ext cx="211" cy="1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2029" name="Equation" r:id="rId13" imgW="317500" imgH="228600" progId="Equation.3">
                    <p:embed/>
                  </p:oleObj>
                </mc:Choice>
                <mc:Fallback>
                  <p:oleObj name="Equation" r:id="rId13" imgW="3175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62" y="3040"/>
                          <a:ext cx="211" cy="1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0458" name="Object 29"/>
            <p:cNvGraphicFramePr>
              <a:graphicFrameLocks noChangeAspect="1"/>
            </p:cNvGraphicFramePr>
            <p:nvPr/>
          </p:nvGraphicFramePr>
          <p:xfrm>
            <a:off x="1090" y="2762"/>
            <a:ext cx="211" cy="1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2030" name="Equation" r:id="rId15" imgW="317500" imgH="228600" progId="Equation.3">
                    <p:embed/>
                  </p:oleObj>
                </mc:Choice>
                <mc:Fallback>
                  <p:oleObj name="Equation" r:id="rId15" imgW="3175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90" y="2762"/>
                          <a:ext cx="211" cy="1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0459" name="Object 30"/>
            <p:cNvGraphicFramePr>
              <a:graphicFrameLocks noChangeAspect="1"/>
            </p:cNvGraphicFramePr>
            <p:nvPr/>
          </p:nvGraphicFramePr>
          <p:xfrm>
            <a:off x="1038" y="3498"/>
            <a:ext cx="191" cy="1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2031" name="Equation" r:id="rId17" imgW="279400" imgH="228600" progId="Equation.3">
                    <p:embed/>
                  </p:oleObj>
                </mc:Choice>
                <mc:Fallback>
                  <p:oleObj name="Equation" r:id="rId17" imgW="2794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38" y="3498"/>
                          <a:ext cx="191" cy="1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613407" name="Object 31"/>
          <p:cNvGraphicFramePr>
            <a:graphicFrameLocks noChangeAspect="1"/>
          </p:cNvGraphicFramePr>
          <p:nvPr/>
        </p:nvGraphicFramePr>
        <p:xfrm>
          <a:off x="3227388" y="5102225"/>
          <a:ext cx="414337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032" name="Equation" r:id="rId19" imgW="406400" imgH="228600" progId="Equation.3">
                  <p:embed/>
                </p:oleObj>
              </mc:Choice>
              <mc:Fallback>
                <p:oleObj name="Equation" r:id="rId19" imgW="406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7388" y="5102225"/>
                        <a:ext cx="414337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54"/>
          <p:cNvGrpSpPr>
            <a:grpSpLocks/>
          </p:cNvGrpSpPr>
          <p:nvPr/>
        </p:nvGrpSpPr>
        <p:grpSpPr bwMode="auto">
          <a:xfrm>
            <a:off x="342900" y="3244850"/>
            <a:ext cx="4008438" cy="3419475"/>
            <a:chOff x="216" y="2044"/>
            <a:chExt cx="2525" cy="2154"/>
          </a:xfrm>
        </p:grpSpPr>
        <p:sp>
          <p:nvSpPr>
            <p:cNvPr id="60446" name="Oval 18"/>
            <p:cNvSpPr>
              <a:spLocks noChangeArrowheads="1"/>
            </p:cNvSpPr>
            <p:nvPr/>
          </p:nvSpPr>
          <p:spPr bwMode="auto">
            <a:xfrm>
              <a:off x="304" y="2044"/>
              <a:ext cx="2274" cy="2154"/>
            </a:xfrm>
            <a:prstGeom prst="ellipse">
              <a:avLst/>
            </a:prstGeom>
            <a:noFill/>
            <a:ln w="3175">
              <a:solidFill>
                <a:srgbClr val="00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60447" name="Line 25"/>
            <p:cNvSpPr>
              <a:spLocks noChangeShapeType="1"/>
            </p:cNvSpPr>
            <p:nvPr/>
          </p:nvSpPr>
          <p:spPr bwMode="auto">
            <a:xfrm flipV="1">
              <a:off x="1428" y="2574"/>
              <a:ext cx="984" cy="5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60448" name="Line 26"/>
            <p:cNvSpPr>
              <a:spLocks noChangeShapeType="1"/>
            </p:cNvSpPr>
            <p:nvPr/>
          </p:nvSpPr>
          <p:spPr bwMode="auto">
            <a:xfrm flipH="1">
              <a:off x="1432" y="3088"/>
              <a:ext cx="0" cy="111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60449" name="Line 27"/>
            <p:cNvSpPr>
              <a:spLocks noChangeShapeType="1"/>
            </p:cNvSpPr>
            <p:nvPr/>
          </p:nvSpPr>
          <p:spPr bwMode="auto">
            <a:xfrm flipH="1" flipV="1">
              <a:off x="448" y="2572"/>
              <a:ext cx="996" cy="52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graphicFrame>
          <p:nvGraphicFramePr>
            <p:cNvPr id="60450" name="Object 34"/>
            <p:cNvGraphicFramePr>
              <a:graphicFrameLocks noChangeAspect="1"/>
            </p:cNvGraphicFramePr>
            <p:nvPr/>
          </p:nvGraphicFramePr>
          <p:xfrm>
            <a:off x="2495" y="2456"/>
            <a:ext cx="246" cy="1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2033" name="Equation" r:id="rId21" imgW="330200" imgH="228600" progId="Equation.3">
                    <p:embed/>
                  </p:oleObj>
                </mc:Choice>
                <mc:Fallback>
                  <p:oleObj name="Equation" r:id="rId21" imgW="3302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95" y="2456"/>
                          <a:ext cx="246" cy="1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0451" name="Object 35"/>
            <p:cNvGraphicFramePr>
              <a:graphicFrameLocks noChangeAspect="1"/>
            </p:cNvGraphicFramePr>
            <p:nvPr/>
          </p:nvGraphicFramePr>
          <p:xfrm>
            <a:off x="1191" y="3948"/>
            <a:ext cx="246" cy="1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2034" name="Equation" r:id="rId23" imgW="330200" imgH="228600" progId="Equation.3">
                    <p:embed/>
                  </p:oleObj>
                </mc:Choice>
                <mc:Fallback>
                  <p:oleObj name="Equation" r:id="rId23" imgW="3302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1" y="3948"/>
                          <a:ext cx="246" cy="1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0452" name="Object 36"/>
            <p:cNvGraphicFramePr>
              <a:graphicFrameLocks noChangeAspect="1"/>
            </p:cNvGraphicFramePr>
            <p:nvPr/>
          </p:nvGraphicFramePr>
          <p:xfrm>
            <a:off x="216" y="2434"/>
            <a:ext cx="235" cy="1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2035" name="Equation" r:id="rId25" imgW="317500" imgH="228600" progId="Equation.3">
                    <p:embed/>
                  </p:oleObj>
                </mc:Choice>
                <mc:Fallback>
                  <p:oleObj name="Equation" r:id="rId25" imgW="3175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" y="2434"/>
                          <a:ext cx="235" cy="1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13414" name="Arc 38"/>
          <p:cNvSpPr>
            <a:spLocks/>
          </p:cNvSpPr>
          <p:nvPr/>
        </p:nvSpPr>
        <p:spPr bwMode="auto">
          <a:xfrm rot="16381675" flipV="1">
            <a:off x="2547144" y="4750594"/>
            <a:ext cx="165100" cy="163512"/>
          </a:xfrm>
          <a:custGeom>
            <a:avLst/>
            <a:gdLst>
              <a:gd name="T0" fmla="*/ 2147483647 w 21600"/>
              <a:gd name="T1" fmla="*/ 0 h 21543"/>
              <a:gd name="T2" fmla="*/ 2147483647 w 21600"/>
              <a:gd name="T3" fmla="*/ 2147483647 h 21543"/>
              <a:gd name="T4" fmla="*/ 0 w 21600"/>
              <a:gd name="T5" fmla="*/ 2147483647 h 21543"/>
              <a:gd name="T6" fmla="*/ 0 60000 65536"/>
              <a:gd name="T7" fmla="*/ 0 60000 65536"/>
              <a:gd name="T8" fmla="*/ 0 60000 65536"/>
              <a:gd name="T9" fmla="*/ 0 w 21600"/>
              <a:gd name="T10" fmla="*/ 0 h 21543"/>
              <a:gd name="T11" fmla="*/ 21600 w 21600"/>
              <a:gd name="T12" fmla="*/ 21543 h 2154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43" fill="none" extrusionOk="0">
                <a:moveTo>
                  <a:pt x="1571" y="0"/>
                </a:moveTo>
                <a:cubicBezTo>
                  <a:pt x="12861" y="824"/>
                  <a:pt x="21600" y="10223"/>
                  <a:pt x="21600" y="21543"/>
                </a:cubicBezTo>
              </a:path>
              <a:path w="21600" h="21543" stroke="0" extrusionOk="0">
                <a:moveTo>
                  <a:pt x="1571" y="0"/>
                </a:moveTo>
                <a:cubicBezTo>
                  <a:pt x="12861" y="824"/>
                  <a:pt x="21600" y="10223"/>
                  <a:pt x="21600" y="21543"/>
                </a:cubicBezTo>
                <a:lnTo>
                  <a:pt x="0" y="21543"/>
                </a:lnTo>
                <a:lnTo>
                  <a:pt x="1571" y="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graphicFrame>
        <p:nvGraphicFramePr>
          <p:cNvPr id="613415" name="Object 39"/>
          <p:cNvGraphicFramePr>
            <a:graphicFrameLocks noChangeAspect="1"/>
          </p:cNvGraphicFramePr>
          <p:nvPr/>
        </p:nvGraphicFramePr>
        <p:xfrm>
          <a:off x="2762250" y="4710113"/>
          <a:ext cx="144463" cy="173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036" name="Equation" r:id="rId27" imgW="127000" imgH="165100" progId="Equation.3">
                  <p:embed/>
                </p:oleObj>
              </mc:Choice>
              <mc:Fallback>
                <p:oleObj name="Equation" r:id="rId27" imgW="1270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2250" y="4710113"/>
                        <a:ext cx="144463" cy="173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3416" name="Line 40"/>
          <p:cNvSpPr>
            <a:spLocks noChangeShapeType="1"/>
          </p:cNvSpPr>
          <p:nvPr/>
        </p:nvSpPr>
        <p:spPr bwMode="auto">
          <a:xfrm flipH="1" flipV="1">
            <a:off x="3032125" y="4927600"/>
            <a:ext cx="400050" cy="647700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613417" name="Line 41"/>
          <p:cNvSpPr>
            <a:spLocks noChangeShapeType="1"/>
          </p:cNvSpPr>
          <p:nvPr/>
        </p:nvSpPr>
        <p:spPr bwMode="auto">
          <a:xfrm>
            <a:off x="1130300" y="5559425"/>
            <a:ext cx="771525" cy="0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graphicFrame>
        <p:nvGraphicFramePr>
          <p:cNvPr id="613418" name="Object 42"/>
          <p:cNvGraphicFramePr>
            <a:graphicFrameLocks noChangeAspect="1"/>
          </p:cNvGraphicFramePr>
          <p:nvPr/>
        </p:nvGraphicFramePr>
        <p:xfrm>
          <a:off x="1214438" y="5565775"/>
          <a:ext cx="414337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037" name="Equation" r:id="rId29" imgW="406400" imgH="228600" progId="Equation.3">
                  <p:embed/>
                </p:oleObj>
              </mc:Choice>
              <mc:Fallback>
                <p:oleObj name="Equation" r:id="rId29" imgW="406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4438" y="5565775"/>
                        <a:ext cx="414337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3419" name="Line 43"/>
          <p:cNvSpPr>
            <a:spLocks noChangeShapeType="1"/>
          </p:cNvSpPr>
          <p:nvPr/>
        </p:nvSpPr>
        <p:spPr bwMode="auto">
          <a:xfrm flipH="1">
            <a:off x="1885950" y="3657600"/>
            <a:ext cx="390525" cy="638175"/>
          </a:xfrm>
          <a:prstGeom prst="line">
            <a:avLst/>
          </a:prstGeom>
          <a:noFill/>
          <a:ln w="31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graphicFrame>
        <p:nvGraphicFramePr>
          <p:cNvPr id="613420" name="Object 44"/>
          <p:cNvGraphicFramePr>
            <a:graphicFrameLocks noChangeAspect="1"/>
          </p:cNvGraphicFramePr>
          <p:nvPr/>
        </p:nvGraphicFramePr>
        <p:xfrm>
          <a:off x="1666875" y="3743325"/>
          <a:ext cx="398463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038" name="Equation" r:id="rId31" imgW="381000" imgH="228600" progId="Equation.3">
                  <p:embed/>
                </p:oleObj>
              </mc:Choice>
              <mc:Fallback>
                <p:oleObj name="Equation" r:id="rId31" imgW="381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6875" y="3743325"/>
                        <a:ext cx="398463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3421" name="Line 45"/>
          <p:cNvSpPr>
            <a:spLocks noChangeShapeType="1"/>
          </p:cNvSpPr>
          <p:nvPr/>
        </p:nvSpPr>
        <p:spPr bwMode="auto">
          <a:xfrm flipV="1">
            <a:off x="2276475" y="3657600"/>
            <a:ext cx="9525" cy="123825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613422" name="Line 46"/>
          <p:cNvSpPr>
            <a:spLocks noChangeShapeType="1"/>
          </p:cNvSpPr>
          <p:nvPr/>
        </p:nvSpPr>
        <p:spPr bwMode="auto">
          <a:xfrm>
            <a:off x="2273300" y="4902200"/>
            <a:ext cx="1181100" cy="7239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613423" name="Line 47"/>
          <p:cNvSpPr>
            <a:spLocks noChangeShapeType="1"/>
          </p:cNvSpPr>
          <p:nvPr/>
        </p:nvSpPr>
        <p:spPr bwMode="auto">
          <a:xfrm flipH="1">
            <a:off x="1117600" y="4899025"/>
            <a:ext cx="1162050" cy="6477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graphicFrame>
        <p:nvGraphicFramePr>
          <p:cNvPr id="613424" name="Object 48"/>
          <p:cNvGraphicFramePr>
            <a:graphicFrameLocks noChangeAspect="1"/>
          </p:cNvGraphicFramePr>
          <p:nvPr/>
        </p:nvGraphicFramePr>
        <p:xfrm>
          <a:off x="3124200" y="5591175"/>
          <a:ext cx="265113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039" name="Equation" r:id="rId33" imgW="215900" imgH="228600" progId="Equation.3">
                  <p:embed/>
                </p:oleObj>
              </mc:Choice>
              <mc:Fallback>
                <p:oleObj name="Equation" r:id="rId33" imgW="215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5591175"/>
                        <a:ext cx="265113" cy="28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3425" name="Object 49"/>
          <p:cNvGraphicFramePr>
            <a:graphicFrameLocks noChangeAspect="1"/>
          </p:cNvGraphicFramePr>
          <p:nvPr/>
        </p:nvGraphicFramePr>
        <p:xfrm>
          <a:off x="842963" y="5245100"/>
          <a:ext cx="247650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040" name="Equation" r:id="rId35" imgW="203200" imgH="228600" progId="Equation.3">
                  <p:embed/>
                </p:oleObj>
              </mc:Choice>
              <mc:Fallback>
                <p:oleObj name="Equation" r:id="rId35" imgW="203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963" y="5245100"/>
                        <a:ext cx="247650" cy="28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3426" name="Object 50"/>
          <p:cNvGraphicFramePr>
            <a:graphicFrameLocks noChangeAspect="1"/>
          </p:cNvGraphicFramePr>
          <p:nvPr/>
        </p:nvGraphicFramePr>
        <p:xfrm>
          <a:off x="2382838" y="3575050"/>
          <a:ext cx="247650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041" name="Equation" r:id="rId37" imgW="203200" imgH="228600" progId="Equation.DSMT4">
                  <p:embed/>
                </p:oleObj>
              </mc:Choice>
              <mc:Fallback>
                <p:oleObj name="Equation" r:id="rId37" imgW="2032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2838" y="3575050"/>
                        <a:ext cx="247650" cy="28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391525" cy="11049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Balanced</a:t>
            </a: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 </a:t>
            </a: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three</a:t>
            </a: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-phase </a:t>
            </a: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load</a:t>
            </a:r>
            <a:b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</a:b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Delta </a:t>
            </a: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connection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78716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13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13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13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13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13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13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13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13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13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613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613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613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613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613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13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613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613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613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613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613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3390" grpId="0"/>
      <p:bldP spid="613392" grpId="0" animBg="1"/>
      <p:bldP spid="613414" grpId="0" animBg="1"/>
      <p:bldP spid="613416" grpId="0" animBg="1"/>
      <p:bldP spid="613416" grpId="1" animBg="1"/>
      <p:bldP spid="613417" grpId="0" animBg="1"/>
      <p:bldP spid="613419" grpId="0" animBg="1"/>
      <p:bldP spid="613421" grpId="0" animBg="1"/>
      <p:bldP spid="613422" grpId="0" animBg="1"/>
      <p:bldP spid="61342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507" name="Line 11"/>
          <p:cNvSpPr>
            <a:spLocks noChangeShapeType="1"/>
          </p:cNvSpPr>
          <p:nvPr/>
        </p:nvSpPr>
        <p:spPr bwMode="auto">
          <a:xfrm>
            <a:off x="866775" y="3436937"/>
            <a:ext cx="7439025" cy="0"/>
          </a:xfrm>
          <a:prstGeom prst="line">
            <a:avLst/>
          </a:prstGeom>
          <a:noFill/>
          <a:ln w="127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618508" name="Line 12"/>
          <p:cNvSpPr>
            <a:spLocks noChangeShapeType="1"/>
          </p:cNvSpPr>
          <p:nvPr/>
        </p:nvSpPr>
        <p:spPr bwMode="auto">
          <a:xfrm>
            <a:off x="4152900" y="2379662"/>
            <a:ext cx="0" cy="33909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pic>
        <p:nvPicPr>
          <p:cNvPr id="70664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2324100"/>
            <a:ext cx="2192338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5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2314575"/>
            <a:ext cx="2297113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4900"/>
          </a:xfrm>
          <a:noFill/>
        </p:spPr>
        <p:txBody>
          <a:bodyPr>
            <a:noAutofit/>
          </a:bodyPr>
          <a:lstStyle/>
          <a:p>
            <a:pPr>
              <a:defRPr/>
            </a:pPr>
            <a:br>
              <a:rPr lang="fr-CH" sz="3200" dirty="0">
                <a:solidFill>
                  <a:srgbClr val="FF6600"/>
                </a:solidFill>
                <a:highlight>
                  <a:srgbClr val="FFFF00"/>
                </a:highlight>
                <a:latin typeface="Consolas"/>
                <a:ea typeface="+mn-ea"/>
                <a:cs typeface="Consolas"/>
              </a:rPr>
            </a:br>
            <a:r>
              <a:rPr lang="fr-CH" sz="3200" dirty="0" err="1">
                <a:solidFill>
                  <a:srgbClr val="FF6600"/>
                </a:solidFill>
                <a:highlight>
                  <a:srgbClr val="FFFF00"/>
                </a:highlight>
                <a:latin typeface="Consolas"/>
                <a:ea typeface="+mn-ea"/>
                <a:cs typeface="Consolas"/>
              </a:rPr>
              <a:t>Summary</a:t>
            </a:r>
            <a:br>
              <a:rPr lang="fr-CH" sz="3200" dirty="0">
                <a:solidFill>
                  <a:srgbClr val="FF6600"/>
                </a:solidFill>
                <a:highlight>
                  <a:srgbClr val="FFFF00"/>
                </a:highlight>
                <a:latin typeface="Consolas"/>
                <a:ea typeface="+mn-ea"/>
                <a:cs typeface="Consolas"/>
              </a:rPr>
            </a:br>
            <a:r>
              <a:rPr lang="fr-CH" sz="3200" dirty="0" err="1">
                <a:solidFill>
                  <a:srgbClr val="FF6600"/>
                </a:solidFill>
                <a:highlight>
                  <a:srgbClr val="FFFF00"/>
                </a:highlight>
                <a:latin typeface="Consolas"/>
                <a:ea typeface="+mn-ea"/>
                <a:cs typeface="Consolas"/>
              </a:rPr>
              <a:t>Load</a:t>
            </a:r>
            <a:r>
              <a:rPr lang="fr-CH" sz="3200" dirty="0">
                <a:solidFill>
                  <a:srgbClr val="FF6600"/>
                </a:solidFill>
                <a:highlight>
                  <a:srgbClr val="FFFF00"/>
                </a:highlight>
                <a:latin typeface="Consolas"/>
                <a:ea typeface="+mn-ea"/>
                <a:cs typeface="Consolas"/>
              </a:rPr>
              <a:t> </a:t>
            </a:r>
            <a:r>
              <a:rPr lang="fr-CH" sz="3200" dirty="0" err="1">
                <a:solidFill>
                  <a:srgbClr val="FF6600"/>
                </a:solidFill>
                <a:highlight>
                  <a:srgbClr val="FFFF00"/>
                </a:highlight>
                <a:latin typeface="Consolas"/>
                <a:ea typeface="+mn-ea"/>
                <a:cs typeface="Consolas"/>
              </a:rPr>
              <a:t>quantities</a:t>
            </a:r>
            <a:r>
              <a:rPr lang="fr-CH" sz="3200" dirty="0">
                <a:solidFill>
                  <a:srgbClr val="FF6600"/>
                </a:solidFill>
                <a:highlight>
                  <a:srgbClr val="FFFF00"/>
                </a:highlight>
                <a:latin typeface="Consolas"/>
                <a:ea typeface="+mn-ea"/>
                <a:cs typeface="Consolas"/>
              </a:rPr>
              <a:t> </a:t>
            </a:r>
            <a:r>
              <a:rPr lang="fr-CH" sz="3200" dirty="0" err="1">
                <a:solidFill>
                  <a:srgbClr val="FF6600"/>
                </a:solidFill>
                <a:highlight>
                  <a:srgbClr val="FFFF00"/>
                </a:highlight>
                <a:latin typeface="Consolas"/>
                <a:ea typeface="+mn-ea"/>
                <a:cs typeface="Consolas"/>
              </a:rPr>
              <a:t>expressed</a:t>
            </a:r>
            <a:r>
              <a:rPr lang="fr-CH" sz="3200" dirty="0">
                <a:solidFill>
                  <a:srgbClr val="FF6600"/>
                </a:solidFill>
                <a:highlight>
                  <a:srgbClr val="FFFF00"/>
                </a:highlight>
                <a:latin typeface="Consolas"/>
                <a:ea typeface="+mn-ea"/>
                <a:cs typeface="Consolas"/>
              </a:rPr>
              <a:t> in </a:t>
            </a:r>
            <a:r>
              <a:rPr lang="fr-CH" sz="3200" dirty="0" err="1">
                <a:solidFill>
                  <a:srgbClr val="FF6600"/>
                </a:solidFill>
                <a:highlight>
                  <a:srgbClr val="FFFF00"/>
                </a:highlight>
                <a:latin typeface="Consolas"/>
                <a:ea typeface="+mn-ea"/>
                <a:cs typeface="Consolas"/>
              </a:rPr>
              <a:t>terms</a:t>
            </a:r>
            <a:r>
              <a:rPr lang="fr-CH" sz="3200" dirty="0">
                <a:solidFill>
                  <a:srgbClr val="FF6600"/>
                </a:solidFill>
                <a:highlight>
                  <a:srgbClr val="FFFF00"/>
                </a:highlight>
                <a:latin typeface="Consolas"/>
                <a:ea typeface="+mn-ea"/>
                <a:cs typeface="Consolas"/>
              </a:rPr>
              <a:t> of line </a:t>
            </a:r>
            <a:r>
              <a:rPr lang="fr-CH" sz="3200" dirty="0" err="1">
                <a:solidFill>
                  <a:srgbClr val="FF6600"/>
                </a:solidFill>
                <a:highlight>
                  <a:srgbClr val="FFFF00"/>
                </a:highlight>
                <a:latin typeface="Consolas"/>
                <a:ea typeface="+mn-ea"/>
                <a:cs typeface="Consolas"/>
              </a:rPr>
              <a:t>quantities</a:t>
            </a:r>
            <a:endParaRPr lang="en-US" sz="3200" dirty="0">
              <a:solidFill>
                <a:srgbClr val="FF6600"/>
              </a:solidFill>
              <a:highlight>
                <a:srgbClr val="FFFF00"/>
              </a:highlight>
              <a:latin typeface="Consolas"/>
              <a:ea typeface="+mn-ea"/>
              <a:cs typeface="Consolas"/>
            </a:endParaRPr>
          </a:p>
        </p:txBody>
      </p:sp>
      <p:graphicFrame>
        <p:nvGraphicFramePr>
          <p:cNvPr id="11" name="Object 13">
            <a:extLst>
              <a:ext uri="{FF2B5EF4-FFF2-40B4-BE49-F238E27FC236}">
                <a16:creationId xmlns:a16="http://schemas.microsoft.com/office/drawing/2014/main" id="{DC3562C9-C91E-A94D-8343-4B409B9D25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7781464"/>
              </p:ext>
            </p:extLst>
          </p:nvPr>
        </p:nvGraphicFramePr>
        <p:xfrm>
          <a:off x="1797234" y="3647969"/>
          <a:ext cx="1401761" cy="8806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969" name="Equation" r:id="rId6" imgW="673100" imgH="393700" progId="Equation.DSMT4">
                  <p:embed/>
                </p:oleObj>
              </mc:Choice>
              <mc:Fallback>
                <p:oleObj name="Equation" r:id="rId6" imgW="673100" imgH="393700" progId="Equation.DSMT4">
                  <p:embed/>
                  <p:pic>
                    <p:nvPicPr>
                      <p:cNvPr id="613389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7234" y="3647969"/>
                        <a:ext cx="1401761" cy="8806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3">
            <a:extLst>
              <a:ext uri="{FF2B5EF4-FFF2-40B4-BE49-F238E27FC236}">
                <a16:creationId xmlns:a16="http://schemas.microsoft.com/office/drawing/2014/main" id="{25B0AE34-22B3-3F43-ACF3-BD5C7BAE0E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1557240"/>
              </p:ext>
            </p:extLst>
          </p:nvPr>
        </p:nvGraphicFramePr>
        <p:xfrm>
          <a:off x="5425186" y="3802184"/>
          <a:ext cx="1543850" cy="577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970" name="Equation" r:id="rId8" imgW="622300" imgH="215900" progId="Equation.DSMT4">
                  <p:embed/>
                </p:oleObj>
              </mc:Choice>
              <mc:Fallback>
                <p:oleObj name="Equation" r:id="rId8" imgW="622300" imgH="215900" progId="Equation.DSMT4">
                  <p:embed/>
                  <p:pic>
                    <p:nvPicPr>
                      <p:cNvPr id="11" name="Object 13">
                        <a:extLst>
                          <a:ext uri="{FF2B5EF4-FFF2-40B4-BE49-F238E27FC236}">
                            <a16:creationId xmlns:a16="http://schemas.microsoft.com/office/drawing/2014/main" id="{DC3562C9-C91E-A94D-8343-4B409B9D25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5186" y="3802184"/>
                        <a:ext cx="1543850" cy="5770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3">
            <a:extLst>
              <a:ext uri="{FF2B5EF4-FFF2-40B4-BE49-F238E27FC236}">
                <a16:creationId xmlns:a16="http://schemas.microsoft.com/office/drawing/2014/main" id="{9D400F72-8EB7-4B4F-9B40-0F2955201A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5774290"/>
              </p:ext>
            </p:extLst>
          </p:nvPr>
        </p:nvGraphicFramePr>
        <p:xfrm>
          <a:off x="5383822" y="4744481"/>
          <a:ext cx="1525592" cy="9943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971" name="Equation" r:id="rId10" imgW="647700" imgH="393700" progId="Equation.DSMT4">
                  <p:embed/>
                </p:oleObj>
              </mc:Choice>
              <mc:Fallback>
                <p:oleObj name="Equation" r:id="rId10" imgW="647700" imgH="393700" progId="Equation.DSMT4">
                  <p:embed/>
                  <p:pic>
                    <p:nvPicPr>
                      <p:cNvPr id="11" name="Object 13">
                        <a:extLst>
                          <a:ext uri="{FF2B5EF4-FFF2-40B4-BE49-F238E27FC236}">
                            <a16:creationId xmlns:a16="http://schemas.microsoft.com/office/drawing/2014/main" id="{DC3562C9-C91E-A94D-8343-4B409B9D25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3822" y="4744481"/>
                        <a:ext cx="1525592" cy="9943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F13C0203-0F5D-AF40-B57A-3944B21ED0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3371813"/>
              </p:ext>
            </p:extLst>
          </p:nvPr>
        </p:nvGraphicFramePr>
        <p:xfrm>
          <a:off x="1797234" y="4953512"/>
          <a:ext cx="1387475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972" name="Equation" r:id="rId12" imgW="558800" imgH="215900" progId="Equation.DSMT4">
                  <p:embed/>
                </p:oleObj>
              </mc:Choice>
              <mc:Fallback>
                <p:oleObj name="Equation" r:id="rId12" imgW="558800" imgH="215900" progId="Equation.DSMT4">
                  <p:embed/>
                  <p:pic>
                    <p:nvPicPr>
                      <p:cNvPr id="12" name="Object 13">
                        <a:extLst>
                          <a:ext uri="{FF2B5EF4-FFF2-40B4-BE49-F238E27FC236}">
                            <a16:creationId xmlns:a16="http://schemas.microsoft.com/office/drawing/2014/main" id="{25B0AE34-22B3-3F43-ACF3-BD5C7BAE0EA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7234" y="4953512"/>
                        <a:ext cx="1387475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6639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391525" cy="1104900"/>
          </a:xfrm>
        </p:spPr>
        <p:txBody>
          <a:bodyPr>
            <a:normAutofit/>
          </a:bodyPr>
          <a:lstStyle/>
          <a:p>
            <a:pPr>
              <a:defRPr/>
            </a:pPr>
            <a:b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</a:b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Power in a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three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-phase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systems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pic>
        <p:nvPicPr>
          <p:cNvPr id="62468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1925638"/>
            <a:ext cx="31638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020888"/>
            <a:ext cx="310673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Text Box 13"/>
          <p:cNvSpPr txBox="1">
            <a:spLocks noChangeArrowheads="1"/>
          </p:cNvSpPr>
          <p:nvPr/>
        </p:nvSpPr>
        <p:spPr bwMode="auto">
          <a:xfrm>
            <a:off x="498475" y="1470025"/>
            <a:ext cx="14552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>
                <a:solidFill>
                  <a:schemeClr val="tx2"/>
                </a:solidFill>
                <a:latin typeface="+mj-lt"/>
              </a:rPr>
              <a:t>Delta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load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2471" name="Text Box 14"/>
          <p:cNvSpPr txBox="1">
            <a:spLocks noChangeArrowheads="1"/>
          </p:cNvSpPr>
          <p:nvPr/>
        </p:nvSpPr>
        <p:spPr bwMode="auto">
          <a:xfrm>
            <a:off x="5210175" y="1457325"/>
            <a:ext cx="13511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>
                <a:solidFill>
                  <a:schemeClr val="tx2"/>
                </a:solidFill>
                <a:latin typeface="+mj-lt"/>
              </a:rPr>
              <a:t>Wye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load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14415" name="Text Box 15"/>
          <p:cNvSpPr txBox="1">
            <a:spLocks noChangeArrowheads="1"/>
          </p:cNvSpPr>
          <p:nvPr/>
        </p:nvSpPr>
        <p:spPr bwMode="auto">
          <a:xfrm>
            <a:off x="781050" y="3771900"/>
            <a:ext cx="29031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 err="1">
                <a:solidFill>
                  <a:schemeClr val="tx2"/>
                </a:solidFill>
                <a:latin typeface="+mj-lt"/>
              </a:rPr>
              <a:t>Instantaneous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power: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graphicFrame>
        <p:nvGraphicFramePr>
          <p:cNvPr id="614416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165880"/>
              </p:ext>
            </p:extLst>
          </p:nvPr>
        </p:nvGraphicFramePr>
        <p:xfrm>
          <a:off x="903288" y="4292451"/>
          <a:ext cx="5448300" cy="39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7655" name="Equation" r:id="rId6" imgW="3429000" imgH="215900" progId="Equation.3">
                  <p:embed/>
                </p:oleObj>
              </mc:Choice>
              <mc:Fallback>
                <p:oleObj name="Equation" r:id="rId6" imgW="34290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3288" y="4292451"/>
                        <a:ext cx="5448300" cy="398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17" name="Text Box 17"/>
          <p:cNvSpPr txBox="1">
            <a:spLocks noChangeArrowheads="1"/>
          </p:cNvSpPr>
          <p:nvPr/>
        </p:nvSpPr>
        <p:spPr bwMode="auto">
          <a:xfrm>
            <a:off x="796925" y="4749800"/>
            <a:ext cx="36295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>
                <a:solidFill>
                  <a:schemeClr val="tx2"/>
                </a:solidFill>
                <a:latin typeface="+mj-lt"/>
              </a:rPr>
              <a:t>Active and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reactive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powers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: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graphicFrame>
        <p:nvGraphicFramePr>
          <p:cNvPr id="614418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8036190"/>
              </p:ext>
            </p:extLst>
          </p:nvPr>
        </p:nvGraphicFramePr>
        <p:xfrm>
          <a:off x="903288" y="5191125"/>
          <a:ext cx="6513512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7656" name="Equation" r:id="rId8" imgW="4114800" imgH="215900" progId="Equation.3">
                  <p:embed/>
                </p:oleObj>
              </mc:Choice>
              <mc:Fallback>
                <p:oleObj name="Equation" r:id="rId8" imgW="41148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3288" y="5191125"/>
                        <a:ext cx="6513512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419" name="Object 19"/>
          <p:cNvGraphicFramePr>
            <a:graphicFrameLocks noChangeAspect="1"/>
          </p:cNvGraphicFramePr>
          <p:nvPr/>
        </p:nvGraphicFramePr>
        <p:xfrm>
          <a:off x="923925" y="5702300"/>
          <a:ext cx="6407150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7657" name="Equation" r:id="rId10" imgW="4038600" imgH="215900" progId="Equation.DSMT4">
                  <p:embed/>
                </p:oleObj>
              </mc:Choice>
              <mc:Fallback>
                <p:oleObj name="Equation" r:id="rId10" imgW="4038600" imgH="215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3925" y="5702300"/>
                        <a:ext cx="6407150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921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14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14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14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14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15" grpId="0"/>
      <p:bldP spid="6144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391525" cy="1104900"/>
          </a:xfrm>
        </p:spPr>
        <p:txBody>
          <a:bodyPr>
            <a:noAutofit/>
          </a:bodyPr>
          <a:lstStyle/>
          <a:p>
            <a:pPr>
              <a:defRPr/>
            </a:pPr>
            <a:b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</a:b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Power in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balanced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three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-phase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systems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615432" name="Text Box 8"/>
          <p:cNvSpPr txBox="1">
            <a:spLocks noChangeArrowheads="1"/>
          </p:cNvSpPr>
          <p:nvPr/>
        </p:nvSpPr>
        <p:spPr bwMode="auto">
          <a:xfrm>
            <a:off x="676275" y="1533525"/>
            <a:ext cx="14354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fr-CH" dirty="0">
                <a:solidFill>
                  <a:schemeClr val="tx2"/>
                </a:solidFill>
                <a:latin typeface="+mj-lt"/>
              </a:rPr>
              <a:t>Phase UX: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graphicFrame>
        <p:nvGraphicFramePr>
          <p:cNvPr id="615437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2249592"/>
              </p:ext>
            </p:extLst>
          </p:nvPr>
        </p:nvGraphicFramePr>
        <p:xfrm>
          <a:off x="712788" y="1965325"/>
          <a:ext cx="3090862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766" name="Equation" r:id="rId4" imgW="1587500" imgH="469900" progId="Equation.DSMT4">
                  <p:embed/>
                </p:oleObj>
              </mc:Choice>
              <mc:Fallback>
                <p:oleObj name="Equation" r:id="rId4" imgW="15875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788" y="1965325"/>
                        <a:ext cx="3090862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438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1717821"/>
              </p:ext>
            </p:extLst>
          </p:nvPr>
        </p:nvGraphicFramePr>
        <p:xfrm>
          <a:off x="4746231" y="1897368"/>
          <a:ext cx="4055602" cy="1008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767" name="Equation" r:id="rId6" imgW="1981200" imgH="469900" progId="Equation.DSMT4">
                  <p:embed/>
                </p:oleObj>
              </mc:Choice>
              <mc:Fallback>
                <p:oleObj name="Equation" r:id="rId6" imgW="19812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6231" y="1897368"/>
                        <a:ext cx="4055602" cy="10082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439" name="Text Box 15"/>
          <p:cNvSpPr txBox="1">
            <a:spLocks noChangeArrowheads="1"/>
          </p:cNvSpPr>
          <p:nvPr/>
        </p:nvSpPr>
        <p:spPr bwMode="auto">
          <a:xfrm>
            <a:off x="4835525" y="1530350"/>
            <a:ext cx="14028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fr-CH">
                <a:solidFill>
                  <a:schemeClr val="tx2"/>
                </a:solidFill>
                <a:latin typeface="+mj-lt"/>
              </a:rPr>
              <a:t>Phase VY:</a:t>
            </a:r>
            <a:endParaRPr lang="en-US">
              <a:solidFill>
                <a:schemeClr val="tx2"/>
              </a:solidFill>
              <a:latin typeface="+mj-lt"/>
            </a:endParaRPr>
          </a:p>
        </p:txBody>
      </p:sp>
      <p:sp>
        <p:nvSpPr>
          <p:cNvPr id="615440" name="Text Box 16"/>
          <p:cNvSpPr txBox="1">
            <a:spLocks noChangeArrowheads="1"/>
          </p:cNvSpPr>
          <p:nvPr/>
        </p:nvSpPr>
        <p:spPr bwMode="auto">
          <a:xfrm>
            <a:off x="3406775" y="3178175"/>
            <a:ext cx="1528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fr-CH">
                <a:solidFill>
                  <a:schemeClr val="tx2"/>
                </a:solidFill>
                <a:latin typeface="+mj-lt"/>
              </a:rPr>
              <a:t>Phase WZ:</a:t>
            </a:r>
            <a:endParaRPr lang="en-US">
              <a:solidFill>
                <a:schemeClr val="tx2"/>
              </a:solidFill>
              <a:latin typeface="+mj-lt"/>
            </a:endParaRPr>
          </a:p>
        </p:txBody>
      </p:sp>
      <p:graphicFrame>
        <p:nvGraphicFramePr>
          <p:cNvPr id="615441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4675812"/>
              </p:ext>
            </p:extLst>
          </p:nvPr>
        </p:nvGraphicFramePr>
        <p:xfrm>
          <a:off x="2347036" y="3612286"/>
          <a:ext cx="4126078" cy="1018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768" name="Equation" r:id="rId8" imgW="1993900" imgH="469900" progId="Equation.DSMT4">
                  <p:embed/>
                </p:oleObj>
              </mc:Choice>
              <mc:Fallback>
                <p:oleObj name="Equation" r:id="rId8" imgW="19939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7036" y="3612286"/>
                        <a:ext cx="4126078" cy="10186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442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4989876"/>
              </p:ext>
            </p:extLst>
          </p:nvPr>
        </p:nvGraphicFramePr>
        <p:xfrm>
          <a:off x="1887538" y="5600700"/>
          <a:ext cx="5448300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769" name="Equation" r:id="rId10" imgW="3429000" imgH="215900" progId="Equation.DSMT4">
                  <p:embed/>
                </p:oleObj>
              </mc:Choice>
              <mc:Fallback>
                <p:oleObj name="Equation" r:id="rId10" imgW="3429000" imgH="215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7538" y="5600700"/>
                        <a:ext cx="5448300" cy="398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443" name="AutoShape 19"/>
          <p:cNvSpPr>
            <a:spLocks/>
          </p:cNvSpPr>
          <p:nvPr/>
        </p:nvSpPr>
        <p:spPr bwMode="auto">
          <a:xfrm rot="-5400000">
            <a:off x="4367213" y="642937"/>
            <a:ext cx="361950" cy="8239125"/>
          </a:xfrm>
          <a:prstGeom prst="leftBrace">
            <a:avLst>
              <a:gd name="adj1" fmla="val 189693"/>
              <a:gd name="adj2" fmla="val 50000"/>
            </a:avLst>
          </a:prstGeom>
          <a:noFill/>
          <a:ln w="127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CH">
              <a:latin typeface="+mj-lt"/>
            </a:endParaRPr>
          </a:p>
        </p:txBody>
      </p:sp>
      <p:sp>
        <p:nvSpPr>
          <p:cNvPr id="615444" name="AutoShape 20"/>
          <p:cNvSpPr>
            <a:spLocks noChangeArrowheads="1"/>
          </p:cNvSpPr>
          <p:nvPr/>
        </p:nvSpPr>
        <p:spPr bwMode="auto">
          <a:xfrm>
            <a:off x="4410075" y="5000625"/>
            <a:ext cx="285750" cy="485775"/>
          </a:xfrm>
          <a:prstGeom prst="downArrow">
            <a:avLst>
              <a:gd name="adj1" fmla="val 50000"/>
              <a:gd name="adj2" fmla="val 42500"/>
            </a:avLst>
          </a:prstGeom>
          <a:solidFill>
            <a:srgbClr val="008000"/>
          </a:solidFill>
          <a:ln w="1270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H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134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5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15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15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15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15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15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15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15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15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432" grpId="0"/>
      <p:bldP spid="615439" grpId="0"/>
      <p:bldP spid="615440" grpId="0"/>
      <p:bldP spid="615443" grpId="0" animBg="1"/>
      <p:bldP spid="61544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64" name="Rectangle 16"/>
          <p:cNvSpPr>
            <a:spLocks noChangeArrowheads="1"/>
          </p:cNvSpPr>
          <p:nvPr/>
        </p:nvSpPr>
        <p:spPr bwMode="auto">
          <a:xfrm>
            <a:off x="2114550" y="4295775"/>
            <a:ext cx="3009900" cy="866775"/>
          </a:xfrm>
          <a:prstGeom prst="rect">
            <a:avLst/>
          </a:prstGeom>
          <a:solidFill>
            <a:srgbClr val="FFFF66"/>
          </a:solidFill>
          <a:ln w="1270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66564" name="Rectangle 2"/>
          <p:cNvSpPr>
            <a:spLocks noGrp="1" noChangeArrowheads="1"/>
          </p:cNvSpPr>
          <p:nvPr>
            <p:ph type="title"/>
          </p:nvPr>
        </p:nvSpPr>
        <p:spPr>
          <a:xfrm>
            <a:off x="376237" y="0"/>
            <a:ext cx="8391525" cy="1104900"/>
          </a:xfrm>
          <a:noFill/>
        </p:spPr>
        <p:txBody>
          <a:bodyPr>
            <a:noAutofit/>
          </a:bodyPr>
          <a:lstStyle/>
          <a:p>
            <a:pPr>
              <a:defRPr/>
            </a:pPr>
            <a:b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</a:b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Power in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balanced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three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-phase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systems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graphicFrame>
        <p:nvGraphicFramePr>
          <p:cNvPr id="6656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5701495"/>
              </p:ext>
            </p:extLst>
          </p:nvPr>
        </p:nvGraphicFramePr>
        <p:xfrm>
          <a:off x="1151398" y="1600201"/>
          <a:ext cx="5001752" cy="1828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1688" name="Equation" r:id="rId4" imgW="2413000" imgH="863600" progId="Equation.DSMT4">
                  <p:embed/>
                </p:oleObj>
              </mc:Choice>
              <mc:Fallback>
                <p:oleObj name="Equation" r:id="rId4" imgW="2413000" imgH="863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1398" y="1600201"/>
                        <a:ext cx="5001752" cy="18287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460" name="AutoShape 12"/>
          <p:cNvSpPr>
            <a:spLocks/>
          </p:cNvSpPr>
          <p:nvPr/>
        </p:nvSpPr>
        <p:spPr bwMode="auto">
          <a:xfrm rot="-5400000">
            <a:off x="4524375" y="2038350"/>
            <a:ext cx="371475" cy="2886075"/>
          </a:xfrm>
          <a:prstGeom prst="leftBrace">
            <a:avLst>
              <a:gd name="adj1" fmla="val 64744"/>
              <a:gd name="adj2" fmla="val 50000"/>
            </a:avLst>
          </a:prstGeom>
          <a:noFill/>
          <a:ln w="127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616461" name="Text Box 13"/>
          <p:cNvSpPr txBox="1">
            <a:spLocks noChangeArrowheads="1"/>
          </p:cNvSpPr>
          <p:nvPr/>
        </p:nvSpPr>
        <p:spPr bwMode="auto">
          <a:xfrm>
            <a:off x="4432300" y="3670300"/>
            <a:ext cx="50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>
                <a:solidFill>
                  <a:srgbClr val="008000"/>
                </a:solidFill>
              </a:rPr>
              <a:t>=0</a:t>
            </a:r>
            <a:endParaRPr lang="en-US">
              <a:solidFill>
                <a:srgbClr val="008000"/>
              </a:solidFill>
            </a:endParaRPr>
          </a:p>
        </p:txBody>
      </p:sp>
      <p:sp>
        <p:nvSpPr>
          <p:cNvPr id="616462" name="AutoShape 14"/>
          <p:cNvSpPr>
            <a:spLocks noChangeArrowheads="1"/>
          </p:cNvSpPr>
          <p:nvPr/>
        </p:nvSpPr>
        <p:spPr bwMode="auto">
          <a:xfrm>
            <a:off x="1057275" y="4514850"/>
            <a:ext cx="981075" cy="295275"/>
          </a:xfrm>
          <a:prstGeom prst="rightArrow">
            <a:avLst>
              <a:gd name="adj1" fmla="val 50000"/>
              <a:gd name="adj2" fmla="val 83065"/>
            </a:avLst>
          </a:prstGeom>
          <a:solidFill>
            <a:srgbClr val="008000"/>
          </a:solidFill>
          <a:ln w="1270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H"/>
          </a:p>
        </p:txBody>
      </p:sp>
      <p:graphicFrame>
        <p:nvGraphicFramePr>
          <p:cNvPr id="616463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3025846"/>
              </p:ext>
            </p:extLst>
          </p:nvPr>
        </p:nvGraphicFramePr>
        <p:xfrm>
          <a:off x="2227518" y="4498974"/>
          <a:ext cx="2896932" cy="5143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1689" name="Equation" r:id="rId6" imgW="1346200" imgH="215900" progId="Equation.DSMT4">
                  <p:embed/>
                </p:oleObj>
              </mc:Choice>
              <mc:Fallback>
                <p:oleObj name="Equation" r:id="rId6" imgW="1346200" imgH="215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7518" y="4498974"/>
                        <a:ext cx="2896932" cy="5143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465" name="Text Box 17"/>
          <p:cNvSpPr txBox="1">
            <a:spLocks noChangeArrowheads="1"/>
          </p:cNvSpPr>
          <p:nvPr/>
        </p:nvSpPr>
        <p:spPr bwMode="auto">
          <a:xfrm>
            <a:off x="1012825" y="5327650"/>
            <a:ext cx="66567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 err="1">
                <a:solidFill>
                  <a:srgbClr val="008000"/>
                </a:solidFill>
                <a:latin typeface="+mj-lt"/>
              </a:rPr>
              <a:t>Instantaneous</a:t>
            </a:r>
            <a:r>
              <a:rPr lang="fr-CH" dirty="0">
                <a:solidFill>
                  <a:srgbClr val="008000"/>
                </a:solidFill>
                <a:latin typeface="+mj-lt"/>
              </a:rPr>
              <a:t> power has no </a:t>
            </a:r>
            <a:r>
              <a:rPr lang="fr-CH" dirty="0" err="1">
                <a:solidFill>
                  <a:srgbClr val="008000"/>
                </a:solidFill>
                <a:latin typeface="+mj-lt"/>
              </a:rPr>
              <a:t>pulsed</a:t>
            </a:r>
            <a:r>
              <a:rPr lang="fr-CH" dirty="0">
                <a:solidFill>
                  <a:srgbClr val="008000"/>
                </a:solidFill>
                <a:latin typeface="+mj-lt"/>
              </a:rPr>
              <a:t> component and</a:t>
            </a:r>
          </a:p>
          <a:p>
            <a:pPr eaLnBrk="1" hangingPunct="1"/>
            <a:r>
              <a:rPr lang="fr-CH" dirty="0" err="1">
                <a:solidFill>
                  <a:srgbClr val="008000"/>
                </a:solidFill>
                <a:latin typeface="+mj-lt"/>
              </a:rPr>
              <a:t>it</a:t>
            </a:r>
            <a:r>
              <a:rPr lang="fr-CH" dirty="0">
                <a:solidFill>
                  <a:srgbClr val="008000"/>
                </a:solidFill>
                <a:latin typeface="+mj-lt"/>
              </a:rPr>
              <a:t> </a:t>
            </a:r>
            <a:r>
              <a:rPr lang="fr-CH" dirty="0" err="1">
                <a:solidFill>
                  <a:srgbClr val="008000"/>
                </a:solidFill>
                <a:latin typeface="+mj-lt"/>
              </a:rPr>
              <a:t>is</a:t>
            </a:r>
            <a:r>
              <a:rPr lang="fr-CH" dirty="0">
                <a:solidFill>
                  <a:srgbClr val="008000"/>
                </a:solidFill>
                <a:latin typeface="+mj-lt"/>
              </a:rPr>
              <a:t> </a:t>
            </a:r>
            <a:r>
              <a:rPr lang="fr-CH" dirty="0" err="1">
                <a:solidFill>
                  <a:srgbClr val="008000"/>
                </a:solidFill>
                <a:latin typeface="+mj-lt"/>
              </a:rPr>
              <a:t>equal</a:t>
            </a:r>
            <a:r>
              <a:rPr lang="fr-CH" dirty="0">
                <a:solidFill>
                  <a:srgbClr val="008000"/>
                </a:solidFill>
                <a:latin typeface="+mj-lt"/>
              </a:rPr>
              <a:t> to the active power.</a:t>
            </a:r>
            <a:endParaRPr lang="en-US" dirty="0">
              <a:solidFill>
                <a:srgbClr val="008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368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6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16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16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16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16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16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464" grpId="0" animBg="1"/>
      <p:bldP spid="616460" grpId="0" animBg="1"/>
      <p:bldP spid="616461" grpId="0"/>
      <p:bldP spid="616462" grpId="0" animBg="1"/>
      <p:bldP spid="61646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2"/>
          <p:cNvSpPr>
            <a:spLocks noGrp="1" noChangeArrowheads="1"/>
          </p:cNvSpPr>
          <p:nvPr>
            <p:ph type="title"/>
          </p:nvPr>
        </p:nvSpPr>
        <p:spPr>
          <a:xfrm>
            <a:off x="11575" y="130821"/>
            <a:ext cx="9144000" cy="1104900"/>
          </a:xfrm>
          <a:noFill/>
        </p:spPr>
        <p:txBody>
          <a:bodyPr>
            <a:noAutofit/>
          </a:bodyPr>
          <a:lstStyle/>
          <a:p>
            <a:pPr>
              <a:defRPr/>
            </a:pPr>
            <a:br>
              <a:rPr lang="fr-CH" sz="20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</a:br>
            <a:r>
              <a:rPr lang="fr-CH" sz="2000" dirty="0">
                <a:solidFill>
                  <a:srgbClr val="FF6600"/>
                </a:solidFill>
                <a:latin typeface="Consolas"/>
                <a:cs typeface="Consolas"/>
              </a:rPr>
              <a:t>Power in </a:t>
            </a:r>
            <a:r>
              <a:rPr lang="fr-CH" sz="2000" dirty="0" err="1">
                <a:solidFill>
                  <a:srgbClr val="FF6600"/>
                </a:solidFill>
                <a:latin typeface="Consolas"/>
                <a:cs typeface="Consolas"/>
              </a:rPr>
              <a:t>balanced</a:t>
            </a:r>
            <a:r>
              <a:rPr lang="fr-CH" sz="2000" dirty="0">
                <a:solidFill>
                  <a:srgbClr val="FF6600"/>
                </a:solidFill>
                <a:latin typeface="Consolas"/>
                <a:cs typeface="Consolas"/>
              </a:rPr>
              <a:t> </a:t>
            </a:r>
            <a:r>
              <a:rPr lang="fr-CH" sz="2000" dirty="0" err="1">
                <a:solidFill>
                  <a:srgbClr val="FF6600"/>
                </a:solidFill>
                <a:latin typeface="Consolas"/>
                <a:cs typeface="Consolas"/>
              </a:rPr>
              <a:t>three</a:t>
            </a:r>
            <a:r>
              <a:rPr lang="fr-CH" sz="2000" dirty="0">
                <a:solidFill>
                  <a:srgbClr val="FF6600"/>
                </a:solidFill>
                <a:latin typeface="Consolas"/>
                <a:cs typeface="Consolas"/>
              </a:rPr>
              <a:t>-phase </a:t>
            </a:r>
            <a:r>
              <a:rPr lang="fr-CH" sz="2000" dirty="0" err="1">
                <a:solidFill>
                  <a:srgbClr val="FF6600"/>
                </a:solidFill>
                <a:latin typeface="Consolas"/>
                <a:cs typeface="Consolas"/>
              </a:rPr>
              <a:t>systems</a:t>
            </a:r>
            <a:br>
              <a:rPr lang="fr-CH" sz="20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</a:b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Active,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reactive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and apparent power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graphicFrame>
        <p:nvGraphicFramePr>
          <p:cNvPr id="6861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1084061"/>
              </p:ext>
            </p:extLst>
          </p:nvPr>
        </p:nvGraphicFramePr>
        <p:xfrm>
          <a:off x="915121" y="2021185"/>
          <a:ext cx="1953492" cy="461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3925" name="Equation" r:id="rId4" imgW="1003300" imgH="215900" progId="Equation.DSMT4">
                  <p:embed/>
                </p:oleObj>
              </mc:Choice>
              <mc:Fallback>
                <p:oleObj name="Equation" r:id="rId4" imgW="1003300" imgH="215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5121" y="2021185"/>
                        <a:ext cx="1953492" cy="4616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7481" name="Text Box 9"/>
          <p:cNvSpPr txBox="1">
            <a:spLocks noChangeArrowheads="1"/>
          </p:cNvSpPr>
          <p:nvPr/>
        </p:nvSpPr>
        <p:spPr bwMode="auto">
          <a:xfrm>
            <a:off x="849313" y="2641600"/>
            <a:ext cx="2294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>
                <a:solidFill>
                  <a:schemeClr val="tx2"/>
                </a:solidFill>
                <a:latin typeface="+mj-lt"/>
              </a:rPr>
              <a:t>In the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same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way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: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graphicFrame>
        <p:nvGraphicFramePr>
          <p:cNvPr id="61748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2295650"/>
              </p:ext>
            </p:extLst>
          </p:nvPr>
        </p:nvGraphicFramePr>
        <p:xfrm>
          <a:off x="828924" y="3291388"/>
          <a:ext cx="2012701" cy="48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3926" name="Equation" r:id="rId6" imgW="990600" imgH="215900" progId="Equation.DSMT4">
                  <p:embed/>
                </p:oleObj>
              </mc:Choice>
              <mc:Fallback>
                <p:oleObj name="Equation" r:id="rId6" imgW="990600" imgH="215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924" y="3291388"/>
                        <a:ext cx="2012701" cy="483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748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7138699"/>
              </p:ext>
            </p:extLst>
          </p:nvPr>
        </p:nvGraphicFramePr>
        <p:xfrm>
          <a:off x="862699" y="4012113"/>
          <a:ext cx="1509026" cy="48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3927" name="Equation" r:id="rId8" imgW="736600" imgH="215900" progId="Equation.DSMT4">
                  <p:embed/>
                </p:oleObj>
              </mc:Choice>
              <mc:Fallback>
                <p:oleObj name="Equation" r:id="rId8" imgW="736600" imgH="215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2699" y="4012113"/>
                        <a:ext cx="1509026" cy="483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7485" name="Text Box 13"/>
          <p:cNvSpPr txBox="1">
            <a:spLocks noChangeArrowheads="1"/>
          </p:cNvSpPr>
          <p:nvPr/>
        </p:nvSpPr>
        <p:spPr bwMode="auto">
          <a:xfrm>
            <a:off x="2355850" y="4762500"/>
            <a:ext cx="603152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 err="1">
                <a:solidFill>
                  <a:schemeClr val="tx2"/>
                </a:solidFill>
                <a:latin typeface="+mj-lt"/>
              </a:rPr>
              <a:t>being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the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rms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values of the phase voltages and</a:t>
            </a:r>
          </a:p>
          <a:p>
            <a:pPr eaLnBrk="1" hangingPunct="1"/>
            <a:r>
              <a:rPr lang="fr-CH" dirty="0">
                <a:solidFill>
                  <a:schemeClr val="tx2"/>
                </a:solidFill>
                <a:latin typeface="+mj-lt"/>
              </a:rPr>
              <a:t>phase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currents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graphicFrame>
        <p:nvGraphicFramePr>
          <p:cNvPr id="617486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6830510"/>
              </p:ext>
            </p:extLst>
          </p:nvPr>
        </p:nvGraphicFramePr>
        <p:xfrm>
          <a:off x="849313" y="4731060"/>
          <a:ext cx="1492862" cy="48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3928" name="Equation" r:id="rId10" imgW="723900" imgH="215900" progId="Equation.DSMT4">
                  <p:embed/>
                </p:oleObj>
              </mc:Choice>
              <mc:Fallback>
                <p:oleObj name="Equation" r:id="rId10" imgW="723900" imgH="215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313" y="4731060"/>
                        <a:ext cx="1492862" cy="483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7487" name="Text Box 15"/>
          <p:cNvSpPr txBox="1">
            <a:spLocks noChangeArrowheads="1"/>
          </p:cNvSpPr>
          <p:nvPr/>
        </p:nvSpPr>
        <p:spPr bwMode="auto">
          <a:xfrm>
            <a:off x="893763" y="5686425"/>
            <a:ext cx="34280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 err="1">
                <a:solidFill>
                  <a:schemeClr val="tx2"/>
                </a:solidFill>
                <a:latin typeface="+mj-lt"/>
              </a:rPr>
              <a:t>Complex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apparent power: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graphicFrame>
        <p:nvGraphicFramePr>
          <p:cNvPr id="617488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4246259"/>
              </p:ext>
            </p:extLst>
          </p:nvPr>
        </p:nvGraphicFramePr>
        <p:xfrm>
          <a:off x="4572000" y="5621284"/>
          <a:ext cx="2131906" cy="60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3929" name="Equation" r:id="rId12" imgW="863600" imgH="228600" progId="Equation.DSMT4">
                  <p:embed/>
                </p:oleObj>
              </mc:Choice>
              <mc:Fallback>
                <p:oleObj name="Equation" r:id="rId12" imgW="8636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5621284"/>
                        <a:ext cx="2131906" cy="601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187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7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17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17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17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17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17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17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481" grpId="0"/>
      <p:bldP spid="617485" grpId="0"/>
      <p:bldP spid="61748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517" name="Rectangle 21"/>
          <p:cNvSpPr>
            <a:spLocks noChangeArrowheads="1"/>
          </p:cNvSpPr>
          <p:nvPr/>
        </p:nvSpPr>
        <p:spPr bwMode="auto">
          <a:xfrm>
            <a:off x="3257550" y="5789612"/>
            <a:ext cx="1885950" cy="752475"/>
          </a:xfrm>
          <a:prstGeom prst="rect">
            <a:avLst/>
          </a:prstGeom>
          <a:solidFill>
            <a:srgbClr val="FFFF66"/>
          </a:solidFill>
          <a:ln w="2857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70661" name="Text Box 4"/>
          <p:cNvSpPr txBox="1">
            <a:spLocks noChangeArrowheads="1"/>
          </p:cNvSpPr>
          <p:nvPr/>
        </p:nvSpPr>
        <p:spPr bwMode="auto">
          <a:xfrm>
            <a:off x="576263" y="1555750"/>
            <a:ext cx="69844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>
                <a:solidFill>
                  <a:schemeClr val="tx2"/>
                </a:solidFill>
                <a:latin typeface="+mj-lt"/>
              </a:rPr>
              <a:t>The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powers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expressed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according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to</a:t>
            </a:r>
            <a:r>
              <a:rPr lang="fr-CH" dirty="0">
                <a:latin typeface="+mj-lt"/>
              </a:rPr>
              <a:t> </a:t>
            </a:r>
            <a:r>
              <a:rPr lang="fr-CH" dirty="0">
                <a:solidFill>
                  <a:srgbClr val="FF0000"/>
                </a:solidFill>
                <a:latin typeface="+mj-lt"/>
              </a:rPr>
              <a:t>the line </a:t>
            </a:r>
            <a:r>
              <a:rPr lang="fr-CH" dirty="0" err="1">
                <a:solidFill>
                  <a:srgbClr val="FF0000"/>
                </a:solidFill>
                <a:latin typeface="+mj-lt"/>
              </a:rPr>
              <a:t>quantities</a:t>
            </a:r>
            <a:r>
              <a:rPr lang="fr-CH" dirty="0">
                <a:latin typeface="+mj-lt"/>
              </a:rPr>
              <a:t>:</a:t>
            </a:r>
            <a:endParaRPr lang="en-US" dirty="0">
              <a:latin typeface="+mj-lt"/>
            </a:endParaRPr>
          </a:p>
        </p:txBody>
      </p:sp>
      <p:sp>
        <p:nvSpPr>
          <p:cNvPr id="618507" name="Line 11"/>
          <p:cNvSpPr>
            <a:spLocks noChangeShapeType="1"/>
          </p:cNvSpPr>
          <p:nvPr/>
        </p:nvSpPr>
        <p:spPr bwMode="auto">
          <a:xfrm>
            <a:off x="866775" y="3436937"/>
            <a:ext cx="7439025" cy="0"/>
          </a:xfrm>
          <a:prstGeom prst="line">
            <a:avLst/>
          </a:prstGeom>
          <a:noFill/>
          <a:ln w="127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618508" name="Line 12"/>
          <p:cNvSpPr>
            <a:spLocks noChangeShapeType="1"/>
          </p:cNvSpPr>
          <p:nvPr/>
        </p:nvSpPr>
        <p:spPr bwMode="auto">
          <a:xfrm>
            <a:off x="4152900" y="2379662"/>
            <a:ext cx="0" cy="33909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pic>
        <p:nvPicPr>
          <p:cNvPr id="70664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2324100"/>
            <a:ext cx="2192338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5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2314575"/>
            <a:ext cx="2297113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8511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2612120"/>
              </p:ext>
            </p:extLst>
          </p:nvPr>
        </p:nvGraphicFramePr>
        <p:xfrm>
          <a:off x="968375" y="3594100"/>
          <a:ext cx="3031666" cy="5206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5968" name="Equation" r:id="rId6" imgW="1536700" imgH="241300" progId="Equation.DSMT4">
                  <p:embed/>
                </p:oleObj>
              </mc:Choice>
              <mc:Fallback>
                <p:oleObj name="Equation" r:id="rId6" imgW="15367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8375" y="3594100"/>
                        <a:ext cx="3031666" cy="5206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8513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1015180"/>
              </p:ext>
            </p:extLst>
          </p:nvPr>
        </p:nvGraphicFramePr>
        <p:xfrm>
          <a:off x="5054600" y="3579813"/>
          <a:ext cx="3012799" cy="5349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5969" name="Equation" r:id="rId8" imgW="1485900" imgH="241300" progId="Equation.DSMT4">
                  <p:embed/>
                </p:oleObj>
              </mc:Choice>
              <mc:Fallback>
                <p:oleObj name="Equation" r:id="rId8" imgW="14859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4600" y="3579813"/>
                        <a:ext cx="3012799" cy="5349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8514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7084413"/>
              </p:ext>
            </p:extLst>
          </p:nvPr>
        </p:nvGraphicFramePr>
        <p:xfrm>
          <a:off x="968375" y="4337050"/>
          <a:ext cx="2286000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5970" name="Equation" r:id="rId10" imgW="1422400" imgH="863600" progId="Equation.DSMT4">
                  <p:embed/>
                </p:oleObj>
              </mc:Choice>
              <mc:Fallback>
                <p:oleObj name="Equation" r:id="rId10" imgW="1422400" imgH="863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8375" y="4337050"/>
                        <a:ext cx="2286000" cy="140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8515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0805836"/>
              </p:ext>
            </p:extLst>
          </p:nvPr>
        </p:nvGraphicFramePr>
        <p:xfrm>
          <a:off x="5059363" y="4410075"/>
          <a:ext cx="2178050" cy="1411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5971" name="Equation" r:id="rId12" imgW="1346200" imgH="863600" progId="Equation.3">
                  <p:embed/>
                </p:oleObj>
              </mc:Choice>
              <mc:Fallback>
                <p:oleObj name="Equation" r:id="rId12" imgW="1346200" imgH="863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9363" y="4410075"/>
                        <a:ext cx="2178050" cy="1411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8516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3966267"/>
              </p:ext>
            </p:extLst>
          </p:nvPr>
        </p:nvGraphicFramePr>
        <p:xfrm>
          <a:off x="3595688" y="5808662"/>
          <a:ext cx="1196975" cy="74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5972" name="Equation" r:id="rId14" imgW="723900" imgH="431800" progId="Equation.DSMT4">
                  <p:embed/>
                </p:oleObj>
              </mc:Choice>
              <mc:Fallback>
                <p:oleObj name="Equation" r:id="rId14" imgW="7239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5688" y="5808662"/>
                        <a:ext cx="1196975" cy="744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4900"/>
          </a:xfrm>
          <a:noFill/>
        </p:spPr>
        <p:txBody>
          <a:bodyPr>
            <a:noAutofit/>
          </a:bodyPr>
          <a:lstStyle/>
          <a:p>
            <a:pPr>
              <a:defRPr/>
            </a:pPr>
            <a:b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</a:br>
            <a:r>
              <a:rPr lang="fr-CH" sz="2000" dirty="0">
                <a:solidFill>
                  <a:srgbClr val="FF6600"/>
                </a:solidFill>
                <a:latin typeface="Consolas"/>
                <a:cs typeface="Consolas"/>
              </a:rPr>
              <a:t>Power in </a:t>
            </a:r>
            <a:r>
              <a:rPr lang="fr-CH" sz="2000" dirty="0" err="1">
                <a:solidFill>
                  <a:srgbClr val="FF6600"/>
                </a:solidFill>
                <a:latin typeface="Consolas"/>
                <a:cs typeface="Consolas"/>
              </a:rPr>
              <a:t>balanced</a:t>
            </a:r>
            <a:r>
              <a:rPr lang="fr-CH" sz="2000" dirty="0">
                <a:solidFill>
                  <a:srgbClr val="FF6600"/>
                </a:solidFill>
                <a:latin typeface="Consolas"/>
                <a:cs typeface="Consolas"/>
              </a:rPr>
              <a:t> </a:t>
            </a:r>
            <a:r>
              <a:rPr lang="fr-CH" sz="2000" dirty="0" err="1">
                <a:solidFill>
                  <a:srgbClr val="FF6600"/>
                </a:solidFill>
                <a:latin typeface="Consolas"/>
                <a:cs typeface="Consolas"/>
              </a:rPr>
              <a:t>three</a:t>
            </a:r>
            <a:r>
              <a:rPr lang="fr-CH" sz="2000" dirty="0">
                <a:solidFill>
                  <a:srgbClr val="FF6600"/>
                </a:solidFill>
                <a:latin typeface="Consolas"/>
                <a:cs typeface="Consolas"/>
              </a:rPr>
              <a:t>-phase </a:t>
            </a:r>
            <a:r>
              <a:rPr lang="fr-CH" sz="2000" dirty="0" err="1">
                <a:solidFill>
                  <a:srgbClr val="FF6600"/>
                </a:solidFill>
                <a:latin typeface="Consolas"/>
                <a:cs typeface="Consolas"/>
              </a:rPr>
              <a:t>systems</a:t>
            </a:r>
            <a:br>
              <a:rPr lang="fr-CH" sz="2000" dirty="0">
                <a:solidFill>
                  <a:srgbClr val="FF6600"/>
                </a:solidFill>
                <a:latin typeface="Consolas"/>
                <a:cs typeface="Consolas"/>
              </a:rPr>
            </a:br>
            <a:r>
              <a:rPr lang="fr-CH" sz="2000" dirty="0">
                <a:solidFill>
                  <a:srgbClr val="FF6600"/>
                </a:solidFill>
                <a:latin typeface="Consolas"/>
                <a:cs typeface="Consolas"/>
              </a:rPr>
              <a:t> 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Active,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reactive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 and apparent power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286345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8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18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18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18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18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18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18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18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6185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6185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8517" grpId="0" animBg="1"/>
      <p:bldP spid="618517" grpId="1" animBg="1"/>
      <p:bldP spid="618507" grpId="0" animBg="1"/>
      <p:bldP spid="61850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2"/>
          <p:cNvSpPr>
            <a:spLocks noGrp="1" noChangeArrowheads="1"/>
          </p:cNvSpPr>
          <p:nvPr>
            <p:ph type="title"/>
          </p:nvPr>
        </p:nvSpPr>
        <p:spPr>
          <a:xfrm>
            <a:off x="4823" y="152400"/>
            <a:ext cx="9144000" cy="1104900"/>
          </a:xfrm>
        </p:spPr>
        <p:txBody>
          <a:bodyPr>
            <a:noAutofit/>
          </a:bodyPr>
          <a:lstStyle/>
          <a:p>
            <a:pPr>
              <a:defRPr/>
            </a:pPr>
            <a:br>
              <a:rPr lang="fr-CH" sz="20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</a:br>
            <a:r>
              <a:rPr lang="fr-CH" sz="20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Power in </a:t>
            </a:r>
            <a:r>
              <a:rPr lang="fr-CH" sz="20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balanced</a:t>
            </a:r>
            <a:r>
              <a:rPr lang="fr-CH" sz="20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</a:t>
            </a:r>
            <a:r>
              <a:rPr lang="fr-CH" sz="20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three</a:t>
            </a:r>
            <a:r>
              <a:rPr lang="fr-CH" sz="20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-phase </a:t>
            </a:r>
            <a:r>
              <a:rPr lang="fr-CH" sz="20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systems</a:t>
            </a:r>
            <a:r>
              <a:rPr lang="fr-CH" sz="20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</a:t>
            </a:r>
            <a:br>
              <a:rPr lang="fr-CH" sz="20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</a:b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Delta-Wye conversion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graphicFrame>
        <p:nvGraphicFramePr>
          <p:cNvPr id="72708" name="Object 12"/>
          <p:cNvGraphicFramePr>
            <a:graphicFrameLocks noChangeAspect="1"/>
          </p:cNvGraphicFramePr>
          <p:nvPr/>
        </p:nvGraphicFramePr>
        <p:xfrm>
          <a:off x="696913" y="4471988"/>
          <a:ext cx="3232150" cy="846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078" name="Equation" r:id="rId4" imgW="1409700" imgH="368300" progId="Equation.3">
                  <p:embed/>
                </p:oleObj>
              </mc:Choice>
              <mc:Fallback>
                <p:oleObj name="Equation" r:id="rId4" imgW="14097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913" y="4471988"/>
                        <a:ext cx="3232150" cy="846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09" name="Object 13"/>
          <p:cNvGraphicFramePr>
            <a:graphicFrameLocks noChangeAspect="1"/>
          </p:cNvGraphicFramePr>
          <p:nvPr/>
        </p:nvGraphicFramePr>
        <p:xfrm>
          <a:off x="720725" y="5427663"/>
          <a:ext cx="3162300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079" name="Equation" r:id="rId6" imgW="1397000" imgH="368300" progId="Equation.3">
                  <p:embed/>
                </p:oleObj>
              </mc:Choice>
              <mc:Fallback>
                <p:oleObj name="Equation" r:id="rId6" imgW="13970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725" y="5427663"/>
                        <a:ext cx="3162300" cy="83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10" name="Object 14"/>
          <p:cNvGraphicFramePr>
            <a:graphicFrameLocks noChangeAspect="1"/>
          </p:cNvGraphicFramePr>
          <p:nvPr/>
        </p:nvGraphicFramePr>
        <p:xfrm>
          <a:off x="693738" y="3581400"/>
          <a:ext cx="3241675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080" name="Equation" r:id="rId8" imgW="1397000" imgH="368300" progId="Equation.3">
                  <p:embed/>
                </p:oleObj>
              </mc:Choice>
              <mc:Fallback>
                <p:oleObj name="Equation" r:id="rId8" imgW="13970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738" y="3581400"/>
                        <a:ext cx="3241675" cy="855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11" name="Object 15"/>
          <p:cNvGraphicFramePr>
            <a:graphicFrameLocks noChangeAspect="1"/>
          </p:cNvGraphicFramePr>
          <p:nvPr/>
        </p:nvGraphicFramePr>
        <p:xfrm>
          <a:off x="4835525" y="3513138"/>
          <a:ext cx="2533650" cy="855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081" name="Equation" r:id="rId10" imgW="1091726" imgH="368140" progId="Equation.3">
                  <p:embed/>
                </p:oleObj>
              </mc:Choice>
              <mc:Fallback>
                <p:oleObj name="Equation" r:id="rId10" imgW="1091726" imgH="3681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5525" y="3513138"/>
                        <a:ext cx="2533650" cy="855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12" name="Object 16"/>
          <p:cNvGraphicFramePr>
            <a:graphicFrameLocks noChangeAspect="1"/>
          </p:cNvGraphicFramePr>
          <p:nvPr/>
        </p:nvGraphicFramePr>
        <p:xfrm>
          <a:off x="4859338" y="4384675"/>
          <a:ext cx="2562225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082" name="Equation" r:id="rId12" imgW="1104900" imgH="368300" progId="Equation.3">
                  <p:embed/>
                </p:oleObj>
              </mc:Choice>
              <mc:Fallback>
                <p:oleObj name="Equation" r:id="rId12" imgW="11049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4384675"/>
                        <a:ext cx="2562225" cy="855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13" name="Object 17"/>
          <p:cNvGraphicFramePr>
            <a:graphicFrameLocks noChangeAspect="1"/>
          </p:cNvGraphicFramePr>
          <p:nvPr/>
        </p:nvGraphicFramePr>
        <p:xfrm>
          <a:off x="4926013" y="5265738"/>
          <a:ext cx="2562225" cy="855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083" name="Equation" r:id="rId14" imgW="1104900" imgH="368300" progId="Equation.DSMT4">
                  <p:embed/>
                </p:oleObj>
              </mc:Choice>
              <mc:Fallback>
                <p:oleObj name="Equation" r:id="rId14" imgW="1104900" imgH="368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6013" y="5265738"/>
                        <a:ext cx="2562225" cy="855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2714" name="Picture 1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338" y="1601788"/>
            <a:ext cx="4087812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72715" name="Text Box 19"/>
          <p:cNvSpPr txBox="1">
            <a:spLocks noChangeArrowheads="1"/>
          </p:cNvSpPr>
          <p:nvPr/>
        </p:nvSpPr>
        <p:spPr bwMode="auto">
          <a:xfrm>
            <a:off x="257175" y="2260600"/>
            <a:ext cx="38783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 err="1">
                <a:solidFill>
                  <a:schemeClr val="tx2"/>
                </a:solidFill>
                <a:latin typeface="+mj-lt"/>
              </a:rPr>
              <a:t>Reminder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: Equivalent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tripoles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062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054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8826182"/>
              </p:ext>
            </p:extLst>
          </p:nvPr>
        </p:nvGraphicFramePr>
        <p:xfrm>
          <a:off x="1870075" y="4481513"/>
          <a:ext cx="1325563" cy="827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250" name="Equation" r:id="rId4" imgW="571252" imgH="355446" progId="Equation.3">
                  <p:embed/>
                </p:oleObj>
              </mc:Choice>
              <mc:Fallback>
                <p:oleObj name="Equation" r:id="rId4" imgW="571252" imgH="35544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0075" y="4481513"/>
                        <a:ext cx="1325563" cy="827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47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338" y="2068513"/>
            <a:ext cx="4087812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74758" name="Text Box 10"/>
          <p:cNvSpPr txBox="1">
            <a:spLocks noChangeArrowheads="1"/>
          </p:cNvSpPr>
          <p:nvPr/>
        </p:nvSpPr>
        <p:spPr bwMode="auto">
          <a:xfrm>
            <a:off x="463550" y="2193925"/>
            <a:ext cx="26420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>
                <a:solidFill>
                  <a:schemeClr val="tx2"/>
                </a:solidFill>
                <a:latin typeface="+mj-lt"/>
              </a:rPr>
              <a:t>Equivalent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tripoles</a:t>
            </a:r>
            <a:endParaRPr lang="fr-CH" dirty="0">
              <a:solidFill>
                <a:schemeClr val="tx2"/>
              </a:solidFill>
              <a:latin typeface="+mj-lt"/>
            </a:endParaRPr>
          </a:p>
          <a:p>
            <a:pPr eaLnBrk="1" hangingPunct="1"/>
            <a:r>
              <a:rPr lang="fr-CH" dirty="0">
                <a:solidFill>
                  <a:schemeClr val="tx2"/>
                </a:solidFill>
                <a:latin typeface="+mj-lt"/>
              </a:rPr>
              <a:t>(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equal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impedances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)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graphicFrame>
        <p:nvGraphicFramePr>
          <p:cNvPr id="7475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9520825"/>
              </p:ext>
            </p:extLst>
          </p:nvPr>
        </p:nvGraphicFramePr>
        <p:xfrm>
          <a:off x="4994275" y="2787650"/>
          <a:ext cx="244475" cy="23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251" name="Equation" r:id="rId7" imgW="215713" imgH="203024" progId="Equation.3">
                  <p:embed/>
                </p:oleObj>
              </mc:Choice>
              <mc:Fallback>
                <p:oleObj name="Equation" r:id="rId7" imgW="215713" imgH="2030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4275" y="2787650"/>
                        <a:ext cx="244475" cy="2301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60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9927498"/>
              </p:ext>
            </p:extLst>
          </p:nvPr>
        </p:nvGraphicFramePr>
        <p:xfrm>
          <a:off x="5238750" y="2041525"/>
          <a:ext cx="244475" cy="23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252" name="Equation" r:id="rId9" imgW="215713" imgH="203024" progId="Equation.3">
                  <p:embed/>
                </p:oleObj>
              </mc:Choice>
              <mc:Fallback>
                <p:oleObj name="Equation" r:id="rId9" imgW="215713" imgH="2030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8750" y="2041525"/>
                        <a:ext cx="244475" cy="2301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61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5272040"/>
              </p:ext>
            </p:extLst>
          </p:nvPr>
        </p:nvGraphicFramePr>
        <p:xfrm>
          <a:off x="4292600" y="2047875"/>
          <a:ext cx="244475" cy="23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253" name="Equation" r:id="rId10" imgW="215713" imgH="203024" progId="Equation.3">
                  <p:embed/>
                </p:oleObj>
              </mc:Choice>
              <mc:Fallback>
                <p:oleObj name="Equation" r:id="rId10" imgW="215713" imgH="2030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2600" y="2047875"/>
                        <a:ext cx="244475" cy="2301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62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979927"/>
              </p:ext>
            </p:extLst>
          </p:nvPr>
        </p:nvGraphicFramePr>
        <p:xfrm>
          <a:off x="6045200" y="2774950"/>
          <a:ext cx="230188" cy="23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254" name="Equation" r:id="rId11" imgW="203024" imgH="203024" progId="Equation.3">
                  <p:embed/>
                </p:oleObj>
              </mc:Choice>
              <mc:Fallback>
                <p:oleObj name="Equation" r:id="rId11" imgW="203024" imgH="2030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5200" y="2774950"/>
                        <a:ext cx="230188" cy="2301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63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8618436"/>
              </p:ext>
            </p:extLst>
          </p:nvPr>
        </p:nvGraphicFramePr>
        <p:xfrm>
          <a:off x="6823075" y="2028825"/>
          <a:ext cx="230188" cy="23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255" name="Equation" r:id="rId13" imgW="203024" imgH="203024" progId="Equation.3">
                  <p:embed/>
                </p:oleObj>
              </mc:Choice>
              <mc:Fallback>
                <p:oleObj name="Equation" r:id="rId13" imgW="203024" imgH="2030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3075" y="2028825"/>
                        <a:ext cx="230188" cy="2301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64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0047753"/>
              </p:ext>
            </p:extLst>
          </p:nvPr>
        </p:nvGraphicFramePr>
        <p:xfrm>
          <a:off x="7581900" y="2778125"/>
          <a:ext cx="230188" cy="23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256" name="Equation" r:id="rId14" imgW="203024" imgH="203024" progId="Equation.3">
                  <p:embed/>
                </p:oleObj>
              </mc:Choice>
              <mc:Fallback>
                <p:oleObj name="Equation" r:id="rId14" imgW="203024" imgH="2030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1900" y="2778125"/>
                        <a:ext cx="230188" cy="2301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0561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7962565"/>
              </p:ext>
            </p:extLst>
          </p:nvPr>
        </p:nvGraphicFramePr>
        <p:xfrm>
          <a:off x="4605338" y="4645025"/>
          <a:ext cx="1355725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257" name="Equation" r:id="rId15" imgW="583947" imgH="203112" progId="Equation.DSMT4">
                  <p:embed/>
                </p:oleObj>
              </mc:Choice>
              <mc:Fallback>
                <p:oleObj name="Equation" r:id="rId15" imgW="583947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5338" y="4645025"/>
                        <a:ext cx="1355725" cy="47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0562" name="AutoShape 18"/>
          <p:cNvSpPr>
            <a:spLocks noChangeArrowheads="1"/>
          </p:cNvSpPr>
          <p:nvPr/>
        </p:nvSpPr>
        <p:spPr bwMode="auto">
          <a:xfrm>
            <a:off x="3609975" y="4781550"/>
            <a:ext cx="638175" cy="257175"/>
          </a:xfrm>
          <a:prstGeom prst="leftRightArrow">
            <a:avLst>
              <a:gd name="adj1" fmla="val 50000"/>
              <a:gd name="adj2" fmla="val 49630"/>
            </a:avLst>
          </a:prstGeom>
          <a:solidFill>
            <a:srgbClr val="008000"/>
          </a:solidFill>
          <a:ln w="1270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H">
              <a:latin typeface="+mj-lt"/>
            </a:endParaRPr>
          </a:p>
        </p:txBody>
      </p:sp>
      <p:sp>
        <p:nvSpPr>
          <p:cNvPr id="620563" name="Rectangle 19"/>
          <p:cNvSpPr>
            <a:spLocks noChangeArrowheads="1"/>
          </p:cNvSpPr>
          <p:nvPr/>
        </p:nvSpPr>
        <p:spPr bwMode="auto">
          <a:xfrm>
            <a:off x="1295400" y="4191000"/>
            <a:ext cx="4953000" cy="1371600"/>
          </a:xfrm>
          <a:prstGeom prst="rect">
            <a:avLst/>
          </a:prstGeom>
          <a:noFill/>
          <a:ln w="127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CH">
              <a:latin typeface="+mj-lt"/>
            </a:endParaRPr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4900"/>
          </a:xfrm>
        </p:spPr>
        <p:txBody>
          <a:bodyPr>
            <a:noAutofit/>
          </a:bodyPr>
          <a:lstStyle/>
          <a:p>
            <a:pPr>
              <a:defRPr/>
            </a:pPr>
            <a:b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</a:br>
            <a:r>
              <a:rPr lang="fr-CH" sz="2000" dirty="0">
                <a:solidFill>
                  <a:srgbClr val="FF6600"/>
                </a:solidFill>
                <a:latin typeface="Consolas"/>
                <a:cs typeface="Consolas"/>
              </a:rPr>
              <a:t>Power in </a:t>
            </a:r>
            <a:r>
              <a:rPr lang="fr-CH" sz="2000" dirty="0" err="1">
                <a:solidFill>
                  <a:srgbClr val="FF6600"/>
                </a:solidFill>
                <a:latin typeface="Consolas"/>
                <a:cs typeface="Consolas"/>
              </a:rPr>
              <a:t>balanced</a:t>
            </a:r>
            <a:r>
              <a:rPr lang="fr-CH" sz="2000" dirty="0">
                <a:solidFill>
                  <a:srgbClr val="FF6600"/>
                </a:solidFill>
                <a:latin typeface="Consolas"/>
                <a:cs typeface="Consolas"/>
              </a:rPr>
              <a:t> </a:t>
            </a:r>
            <a:r>
              <a:rPr lang="fr-CH" sz="2000" dirty="0" err="1">
                <a:solidFill>
                  <a:srgbClr val="FF6600"/>
                </a:solidFill>
                <a:latin typeface="Consolas"/>
                <a:cs typeface="Consolas"/>
              </a:rPr>
              <a:t>three</a:t>
            </a:r>
            <a:r>
              <a:rPr lang="fr-CH" sz="2000" dirty="0">
                <a:solidFill>
                  <a:srgbClr val="FF6600"/>
                </a:solidFill>
                <a:latin typeface="Consolas"/>
                <a:cs typeface="Consolas"/>
              </a:rPr>
              <a:t>-phase </a:t>
            </a:r>
            <a:r>
              <a:rPr lang="fr-CH" sz="2000" dirty="0" err="1">
                <a:solidFill>
                  <a:srgbClr val="FF6600"/>
                </a:solidFill>
                <a:latin typeface="Consolas"/>
                <a:cs typeface="Consolas"/>
              </a:rPr>
              <a:t>systems</a:t>
            </a:r>
            <a:r>
              <a:rPr lang="fr-CH" sz="2000" dirty="0">
                <a:solidFill>
                  <a:srgbClr val="FF6600"/>
                </a:solidFill>
                <a:latin typeface="Consolas"/>
                <a:cs typeface="Consolas"/>
              </a:rPr>
              <a:t> </a:t>
            </a:r>
            <a:br>
              <a:rPr lang="fr-CH" sz="2000" dirty="0">
                <a:solidFill>
                  <a:srgbClr val="FF6600"/>
                </a:solidFill>
                <a:latin typeface="Consolas"/>
                <a:cs typeface="Consolas"/>
              </a:rPr>
            </a:b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Delta-Wye conversion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33704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20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20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20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20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562" grpId="0" animBg="1"/>
      <p:bldP spid="62056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9C27-4D69-4C17-8F32-EDD96442AC39}" type="slidenum">
              <a:rPr lang="fr-CH" smtClean="0"/>
              <a:pPr/>
              <a:t>4</a:t>
            </a:fld>
            <a:endParaRPr lang="fr-C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838200"/>
            <a:ext cx="5999342" cy="5000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822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38" y="1785938"/>
            <a:ext cx="1692275" cy="17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6805" name="Object 13"/>
          <p:cNvGraphicFramePr>
            <a:graphicFrameLocks noChangeAspect="1"/>
          </p:cNvGraphicFramePr>
          <p:nvPr/>
        </p:nvGraphicFramePr>
        <p:xfrm>
          <a:off x="2765425" y="2387600"/>
          <a:ext cx="225425" cy="21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484" name="Equation" r:id="rId5" imgW="215713" imgH="203024" progId="Equation.3">
                  <p:embed/>
                </p:oleObj>
              </mc:Choice>
              <mc:Fallback>
                <p:oleObj name="Equation" r:id="rId5" imgW="215713" imgH="2030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5425" y="2387600"/>
                        <a:ext cx="225425" cy="2127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806" name="Object 14"/>
          <p:cNvGraphicFramePr>
            <a:graphicFrameLocks noChangeAspect="1"/>
          </p:cNvGraphicFramePr>
          <p:nvPr/>
        </p:nvGraphicFramePr>
        <p:xfrm>
          <a:off x="2733675" y="2746375"/>
          <a:ext cx="225425" cy="21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485" name="Equation" r:id="rId7" imgW="215713" imgH="203024" progId="Equation.3">
                  <p:embed/>
                </p:oleObj>
              </mc:Choice>
              <mc:Fallback>
                <p:oleObj name="Equation" r:id="rId7" imgW="215713" imgH="2030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3675" y="2746375"/>
                        <a:ext cx="225425" cy="2127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807" name="Object 15"/>
          <p:cNvGraphicFramePr>
            <a:graphicFrameLocks noChangeAspect="1"/>
          </p:cNvGraphicFramePr>
          <p:nvPr/>
        </p:nvGraphicFramePr>
        <p:xfrm>
          <a:off x="2028825" y="2422525"/>
          <a:ext cx="225425" cy="21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486" name="Equation" r:id="rId8" imgW="215713" imgH="203024" progId="Equation.3">
                  <p:embed/>
                </p:oleObj>
              </mc:Choice>
              <mc:Fallback>
                <p:oleObj name="Equation" r:id="rId8" imgW="215713" imgH="2030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8825" y="2422525"/>
                        <a:ext cx="225425" cy="2127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6808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1836738"/>
            <a:ext cx="1727200" cy="164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6809" name="Object 17"/>
          <p:cNvGraphicFramePr>
            <a:graphicFrameLocks noChangeAspect="1"/>
          </p:cNvGraphicFramePr>
          <p:nvPr/>
        </p:nvGraphicFramePr>
        <p:xfrm>
          <a:off x="6791325" y="2530475"/>
          <a:ext cx="211138" cy="211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487" name="Equation" r:id="rId10" imgW="203024" imgH="203024" progId="Equation.3">
                  <p:embed/>
                </p:oleObj>
              </mc:Choice>
              <mc:Fallback>
                <p:oleObj name="Equation" r:id="rId10" imgW="203024" imgH="2030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1325" y="2530475"/>
                        <a:ext cx="211138" cy="2111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810" name="Object 18"/>
          <p:cNvGraphicFramePr>
            <a:graphicFrameLocks noChangeAspect="1"/>
          </p:cNvGraphicFramePr>
          <p:nvPr/>
        </p:nvGraphicFramePr>
        <p:xfrm>
          <a:off x="6359525" y="2746375"/>
          <a:ext cx="211138" cy="211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488" name="Equation" r:id="rId12" imgW="203024" imgH="203024" progId="Equation.3">
                  <p:embed/>
                </p:oleObj>
              </mc:Choice>
              <mc:Fallback>
                <p:oleObj name="Equation" r:id="rId12" imgW="203024" imgH="2030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9525" y="2746375"/>
                        <a:ext cx="211138" cy="2111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811" name="Object 19"/>
          <p:cNvGraphicFramePr>
            <a:graphicFrameLocks noChangeAspect="1"/>
          </p:cNvGraphicFramePr>
          <p:nvPr/>
        </p:nvGraphicFramePr>
        <p:xfrm>
          <a:off x="6375400" y="2324100"/>
          <a:ext cx="211138" cy="211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489" name="Equation" r:id="rId13" imgW="203024" imgH="203024" progId="Equation.3">
                  <p:embed/>
                </p:oleObj>
              </mc:Choice>
              <mc:Fallback>
                <p:oleObj name="Equation" r:id="rId13" imgW="203024" imgH="2030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5400" y="2324100"/>
                        <a:ext cx="211138" cy="2111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1588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2038511"/>
              </p:ext>
            </p:extLst>
          </p:nvPr>
        </p:nvGraphicFramePr>
        <p:xfrm>
          <a:off x="2870200" y="4710113"/>
          <a:ext cx="1144588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490" name="Equation" r:id="rId14" imgW="571252" imgH="355446" progId="Equation.3">
                  <p:embed/>
                </p:oleObj>
              </mc:Choice>
              <mc:Fallback>
                <p:oleObj name="Equation" r:id="rId14" imgW="571252" imgH="35544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0200" y="4710113"/>
                        <a:ext cx="1144588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1589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6377177"/>
              </p:ext>
            </p:extLst>
          </p:nvPr>
        </p:nvGraphicFramePr>
        <p:xfrm>
          <a:off x="5138738" y="4864100"/>
          <a:ext cx="1189037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491" name="Equation" r:id="rId16" imgW="583947" imgH="203112" progId="Equation.3">
                  <p:embed/>
                </p:oleObj>
              </mc:Choice>
              <mc:Fallback>
                <p:oleObj name="Equation" r:id="rId16" imgW="583947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8738" y="4864100"/>
                        <a:ext cx="1189037" cy="414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814" name="Object 23"/>
          <p:cNvGraphicFramePr>
            <a:graphicFrameLocks noChangeAspect="1"/>
          </p:cNvGraphicFramePr>
          <p:nvPr/>
        </p:nvGraphicFramePr>
        <p:xfrm>
          <a:off x="4038600" y="2566988"/>
          <a:ext cx="228600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492" name="Equation" r:id="rId18" imgW="114102" imgH="114102" progId="Equation.3">
                  <p:embed/>
                </p:oleObj>
              </mc:Choice>
              <mc:Fallback>
                <p:oleObj name="Equation" r:id="rId18" imgW="114102" imgH="11410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2566988"/>
                        <a:ext cx="228600" cy="230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1592" name="Text Box 24"/>
          <p:cNvSpPr txBox="1">
            <a:spLocks noChangeArrowheads="1"/>
          </p:cNvSpPr>
          <p:nvPr/>
        </p:nvSpPr>
        <p:spPr bwMode="auto">
          <a:xfrm>
            <a:off x="614363" y="3956050"/>
            <a:ext cx="55081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 err="1">
                <a:solidFill>
                  <a:schemeClr val="tx2"/>
                </a:solidFill>
                <a:latin typeface="+mj-lt"/>
              </a:rPr>
              <a:t>Both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charges are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equivalent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provided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that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: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21593" name="Text Box 25"/>
          <p:cNvSpPr txBox="1">
            <a:spLocks noChangeArrowheads="1"/>
          </p:cNvSpPr>
          <p:nvPr/>
        </p:nvSpPr>
        <p:spPr bwMode="auto">
          <a:xfrm>
            <a:off x="4344988" y="4791075"/>
            <a:ext cx="5086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fr-CH">
                <a:latin typeface="+mj-lt"/>
              </a:rPr>
              <a:t>ou</a:t>
            </a:r>
            <a:endParaRPr lang="en-US">
              <a:latin typeface="+mj-lt"/>
            </a:endParaRPr>
          </a:p>
        </p:txBody>
      </p:sp>
      <p:sp>
        <p:nvSpPr>
          <p:cNvPr id="621594" name="Text Box 26"/>
          <p:cNvSpPr txBox="1">
            <a:spLocks noChangeArrowheads="1"/>
          </p:cNvSpPr>
          <p:nvPr/>
        </p:nvSpPr>
        <p:spPr bwMode="auto">
          <a:xfrm>
            <a:off x="878691" y="5576590"/>
            <a:ext cx="25256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sz="1800" dirty="0">
                <a:solidFill>
                  <a:schemeClr val="tx2"/>
                </a:solidFill>
                <a:latin typeface="+mj-lt"/>
              </a:rPr>
              <a:t>Case of a </a:t>
            </a:r>
            <a:r>
              <a:rPr lang="fr-CH" sz="1800" dirty="0" err="1">
                <a:solidFill>
                  <a:schemeClr val="tx2"/>
                </a:solidFill>
                <a:latin typeface="+mj-lt"/>
              </a:rPr>
              <a:t>capacitor</a:t>
            </a:r>
            <a:r>
              <a:rPr lang="fr-CH" sz="1800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sz="1800" dirty="0" err="1">
                <a:solidFill>
                  <a:schemeClr val="tx2"/>
                </a:solidFill>
                <a:latin typeface="+mj-lt"/>
              </a:rPr>
              <a:t>bank</a:t>
            </a:r>
            <a:r>
              <a:rPr lang="fr-CH" sz="1800" dirty="0">
                <a:solidFill>
                  <a:schemeClr val="tx2"/>
                </a:solidFill>
                <a:latin typeface="+mj-lt"/>
              </a:rPr>
              <a:t>:</a:t>
            </a:r>
            <a:endParaRPr lang="en-US" sz="1800" dirty="0">
              <a:solidFill>
                <a:schemeClr val="tx2"/>
              </a:solidFill>
              <a:latin typeface="+mj-lt"/>
            </a:endParaRPr>
          </a:p>
        </p:txBody>
      </p:sp>
      <p:graphicFrame>
        <p:nvGraphicFramePr>
          <p:cNvPr id="621595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9643256"/>
              </p:ext>
            </p:extLst>
          </p:nvPr>
        </p:nvGraphicFramePr>
        <p:xfrm>
          <a:off x="4029075" y="5405438"/>
          <a:ext cx="1800225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493" name="Equation" r:id="rId20" imgW="1270000" imgH="558800" progId="Equation.3">
                  <p:embed/>
                </p:oleObj>
              </mc:Choice>
              <mc:Fallback>
                <p:oleObj name="Equation" r:id="rId20" imgW="12700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9075" y="5405438"/>
                        <a:ext cx="1800225" cy="793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1596" name="AutoShape 28"/>
          <p:cNvSpPr>
            <a:spLocks noChangeArrowheads="1"/>
          </p:cNvSpPr>
          <p:nvPr/>
        </p:nvSpPr>
        <p:spPr bwMode="auto">
          <a:xfrm>
            <a:off x="6000750" y="5695950"/>
            <a:ext cx="638175" cy="190500"/>
          </a:xfrm>
          <a:prstGeom prst="rightArrow">
            <a:avLst>
              <a:gd name="adj1" fmla="val 50000"/>
              <a:gd name="adj2" fmla="val 83750"/>
            </a:avLst>
          </a:prstGeom>
          <a:solidFill>
            <a:srgbClr val="008000"/>
          </a:solidFill>
          <a:ln w="1270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H">
              <a:latin typeface="+mj-lt"/>
            </a:endParaRPr>
          </a:p>
        </p:txBody>
      </p:sp>
      <p:graphicFrame>
        <p:nvGraphicFramePr>
          <p:cNvPr id="621597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709887"/>
              </p:ext>
            </p:extLst>
          </p:nvPr>
        </p:nvGraphicFramePr>
        <p:xfrm>
          <a:off x="6923088" y="5600700"/>
          <a:ext cx="1243012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494" name="Equation" r:id="rId22" imgW="875920" imgH="266584" progId="Equation.DSMT4">
                  <p:embed/>
                </p:oleObj>
              </mc:Choice>
              <mc:Fallback>
                <p:oleObj name="Equation" r:id="rId22" imgW="875920" imgH="26658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3088" y="5600700"/>
                        <a:ext cx="1243012" cy="37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4900"/>
          </a:xfrm>
        </p:spPr>
        <p:txBody>
          <a:bodyPr>
            <a:noAutofit/>
          </a:bodyPr>
          <a:lstStyle/>
          <a:p>
            <a:pPr>
              <a:defRPr/>
            </a:pPr>
            <a:b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</a:br>
            <a:r>
              <a:rPr lang="fr-CH" sz="2000" dirty="0">
                <a:solidFill>
                  <a:srgbClr val="FF6600"/>
                </a:solidFill>
                <a:latin typeface="Consolas"/>
                <a:cs typeface="Consolas"/>
              </a:rPr>
              <a:t>Power in </a:t>
            </a:r>
            <a:r>
              <a:rPr lang="fr-CH" sz="2000" dirty="0" err="1">
                <a:solidFill>
                  <a:srgbClr val="FF6600"/>
                </a:solidFill>
                <a:latin typeface="Consolas"/>
                <a:cs typeface="Consolas"/>
              </a:rPr>
              <a:t>balanced</a:t>
            </a:r>
            <a:r>
              <a:rPr lang="fr-CH" sz="2000" dirty="0">
                <a:solidFill>
                  <a:srgbClr val="FF6600"/>
                </a:solidFill>
                <a:latin typeface="Consolas"/>
                <a:cs typeface="Consolas"/>
              </a:rPr>
              <a:t> </a:t>
            </a:r>
            <a:r>
              <a:rPr lang="fr-CH" sz="2000" dirty="0" err="1">
                <a:solidFill>
                  <a:srgbClr val="FF6600"/>
                </a:solidFill>
                <a:latin typeface="Consolas"/>
                <a:cs typeface="Consolas"/>
              </a:rPr>
              <a:t>three</a:t>
            </a:r>
            <a:r>
              <a:rPr lang="fr-CH" sz="2000" dirty="0">
                <a:solidFill>
                  <a:srgbClr val="FF6600"/>
                </a:solidFill>
                <a:latin typeface="Consolas"/>
                <a:cs typeface="Consolas"/>
              </a:rPr>
              <a:t>-phase </a:t>
            </a:r>
            <a:r>
              <a:rPr lang="fr-CH" sz="2000" dirty="0" err="1">
                <a:solidFill>
                  <a:srgbClr val="FF6600"/>
                </a:solidFill>
                <a:latin typeface="Consolas"/>
                <a:cs typeface="Consolas"/>
              </a:rPr>
              <a:t>systems</a:t>
            </a:r>
            <a:r>
              <a:rPr lang="fr-CH" sz="2000" dirty="0">
                <a:solidFill>
                  <a:srgbClr val="FF6600"/>
                </a:solidFill>
                <a:latin typeface="Consolas"/>
                <a:cs typeface="Consolas"/>
              </a:rPr>
              <a:t> </a:t>
            </a:r>
            <a:br>
              <a:rPr lang="fr-CH" sz="2000" dirty="0">
                <a:solidFill>
                  <a:srgbClr val="FF6600"/>
                </a:solidFill>
                <a:latin typeface="Consolas"/>
                <a:cs typeface="Consolas"/>
              </a:rPr>
            </a:b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Delta-Wye conversion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72285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21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21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21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21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21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21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21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21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1592" grpId="0"/>
      <p:bldP spid="621593" grpId="0"/>
      <p:bldP spid="621594" grpId="0"/>
      <p:bldP spid="62159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4900"/>
          </a:xfrm>
        </p:spPr>
        <p:txBody>
          <a:bodyPr>
            <a:noAutofit/>
          </a:bodyPr>
          <a:lstStyle/>
          <a:p>
            <a:pPr>
              <a:defRPr/>
            </a:pPr>
            <a:b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</a:b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Example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1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641038" name="Text Box 14"/>
          <p:cNvSpPr txBox="1">
            <a:spLocks noChangeArrowheads="1"/>
          </p:cNvSpPr>
          <p:nvPr/>
        </p:nvSpPr>
        <p:spPr bwMode="auto">
          <a:xfrm>
            <a:off x="825500" y="1670050"/>
            <a:ext cx="734695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>
                <a:solidFill>
                  <a:schemeClr val="tx2"/>
                </a:solidFill>
                <a:latin typeface="+mj-lt"/>
              </a:rPr>
              <a:t>A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balanced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three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-phase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load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is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connected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in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wye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on a direct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three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-phase network at 6kV. The active power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consumed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is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48 kW,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with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a power factor of 0.94.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Calculate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the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rms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value of the line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current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.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Repeat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the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calculation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for the case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where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the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load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is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connected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in delta (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with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the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same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active power and the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same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power factor) and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determine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the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rms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value of the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current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flowing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in the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user's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phases.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5243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4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103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36481" y="0"/>
            <a:ext cx="9144000" cy="1104900"/>
          </a:xfrm>
        </p:spPr>
        <p:txBody>
          <a:bodyPr>
            <a:noAutofit/>
          </a:bodyPr>
          <a:lstStyle/>
          <a:p>
            <a:pPr>
              <a:defRPr/>
            </a:pPr>
            <a:b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</a:b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Example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2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643075" name="Text Box 3"/>
          <p:cNvSpPr txBox="1">
            <a:spLocks noChangeArrowheads="1"/>
          </p:cNvSpPr>
          <p:nvPr/>
        </p:nvSpPr>
        <p:spPr bwMode="auto">
          <a:xfrm>
            <a:off x="876300" y="1670050"/>
            <a:ext cx="728345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>
                <a:solidFill>
                  <a:schemeClr val="tx2"/>
                </a:solidFill>
                <a:latin typeface="+mj-lt"/>
              </a:rPr>
              <a:t>The phase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impedance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of a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balanced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three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-phase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load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is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formed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of a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resistor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R = 10 </a:t>
            </a:r>
            <a:r>
              <a:rPr lang="el-GR" dirty="0">
                <a:solidFill>
                  <a:schemeClr val="tx2"/>
                </a:solidFill>
                <a:latin typeface="+mj-lt"/>
              </a:rPr>
              <a:t>Ω 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in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series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with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a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capacitor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   C = 185 </a:t>
            </a:r>
            <a:r>
              <a:rPr lang="el-GR" dirty="0">
                <a:solidFill>
                  <a:schemeClr val="tx2"/>
                </a:solidFill>
                <a:latin typeface="+mj-lt"/>
              </a:rPr>
              <a:t>μ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F. This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load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is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connected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in star to a 50 Hz network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whose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line voltage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is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380 V.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Determine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the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load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voltage, the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load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current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and the phase shift.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Also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calculate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the active and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reactive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powers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absorbed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by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each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load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and by the total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load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.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3535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4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307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4900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fr-CH" sz="3600" dirty="0">
                <a:latin typeface="Times New Roman" charset="0"/>
              </a:rPr>
            </a:br>
            <a:r>
              <a:rPr lang="fr-CH" sz="2800" dirty="0">
                <a:latin typeface="Times New Roman" charset="0"/>
              </a:rPr>
              <a:t> </a:t>
            </a:r>
            <a:r>
              <a:rPr lang="fr-CH" sz="36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Example</a:t>
            </a:r>
            <a:r>
              <a:rPr lang="fr-CH" sz="36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3</a:t>
            </a:r>
            <a:endParaRPr lang="en-US" sz="3200" dirty="0">
              <a:latin typeface="Times New Roman" charset="0"/>
            </a:endParaRPr>
          </a:p>
        </p:txBody>
      </p:sp>
      <p:sp>
        <p:nvSpPr>
          <p:cNvPr id="644099" name="Text Box 3"/>
          <p:cNvSpPr txBox="1">
            <a:spLocks noChangeArrowheads="1"/>
          </p:cNvSpPr>
          <p:nvPr/>
        </p:nvSpPr>
        <p:spPr bwMode="auto">
          <a:xfrm>
            <a:off x="876300" y="1670050"/>
            <a:ext cx="78168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>
                <a:solidFill>
                  <a:schemeClr val="tx2"/>
                </a:solidFill>
                <a:latin typeface="+mj-lt"/>
              </a:rPr>
              <a:t>The active power and the apparent power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consumed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by a user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having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a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balanced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three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-phase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load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are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known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:               P = 20 kW and S = 30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kVA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. The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supply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voltage (line)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is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500 V. It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is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asked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to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calculate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the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impedance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Z for the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two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connection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modes (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wye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and delta).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201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4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409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23" name="Text Box 3"/>
          <p:cNvSpPr txBox="1">
            <a:spLocks noChangeArrowheads="1"/>
          </p:cNvSpPr>
          <p:nvPr/>
        </p:nvSpPr>
        <p:spPr bwMode="auto">
          <a:xfrm>
            <a:off x="1130300" y="1670050"/>
            <a:ext cx="68643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>
                <a:solidFill>
                  <a:schemeClr val="tx2"/>
                </a:solidFill>
                <a:latin typeface="+mj-lt"/>
              </a:rPr>
              <a:t>A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balanced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three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-phase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load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in delta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is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formed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by putting in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series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a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resistor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R = 15 </a:t>
            </a:r>
            <a:r>
              <a:rPr lang="el-GR" dirty="0">
                <a:solidFill>
                  <a:schemeClr val="tx2"/>
                </a:solidFill>
                <a:latin typeface="+mj-lt"/>
              </a:rPr>
              <a:t>Ω 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and an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inductor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   L = 32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mH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. The network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supply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is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380 V (line voltage).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Determine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the active power P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supplied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by the network.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4900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fr-CH" sz="3600" dirty="0">
                <a:latin typeface="Times New Roman" charset="0"/>
              </a:rPr>
            </a:br>
            <a:r>
              <a:rPr lang="fr-CH" sz="2800" dirty="0">
                <a:latin typeface="Times New Roman" charset="0"/>
              </a:rPr>
              <a:t> </a:t>
            </a:r>
            <a:r>
              <a:rPr lang="fr-CH" sz="36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Example</a:t>
            </a:r>
            <a:r>
              <a:rPr lang="fr-CH" sz="36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4</a:t>
            </a:r>
            <a:endParaRPr lang="en-US" sz="32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24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4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2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4601"/>
            <a:ext cx="8391525" cy="1104900"/>
          </a:xfrm>
        </p:spPr>
        <p:txBody>
          <a:bodyPr>
            <a:noAutofit/>
          </a:bodyPr>
          <a:lstStyle/>
          <a:p>
            <a:b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</a:b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Unbalanced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three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-phase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systems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77850" y="1514475"/>
            <a:ext cx="7737475" cy="4505325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fr-CH" sz="2800" dirty="0">
                <a:solidFill>
                  <a:schemeClr val="tx2"/>
                </a:solidFill>
                <a:latin typeface="+mj-lt"/>
              </a:rPr>
              <a:t>An </a:t>
            </a:r>
            <a:r>
              <a:rPr lang="fr-CH" sz="2800" dirty="0" err="1">
                <a:solidFill>
                  <a:schemeClr val="tx2"/>
                </a:solidFill>
                <a:latin typeface="+mj-lt"/>
              </a:rPr>
              <a:t>unbalanced</a:t>
            </a:r>
            <a:r>
              <a:rPr lang="fr-CH" sz="2800" dirty="0">
                <a:solidFill>
                  <a:schemeClr val="tx2"/>
                </a:solidFill>
                <a:latin typeface="+mj-lt"/>
              </a:rPr>
              <a:t> state </a:t>
            </a:r>
            <a:r>
              <a:rPr lang="fr-CH" sz="2800" dirty="0" err="1">
                <a:solidFill>
                  <a:schemeClr val="tx2"/>
                </a:solidFill>
                <a:latin typeface="+mj-lt"/>
              </a:rPr>
              <a:t>occurs</a:t>
            </a:r>
            <a:r>
              <a:rPr lang="fr-CH" sz="2800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chemeClr val="tx2"/>
                </a:solidFill>
                <a:latin typeface="+mj-lt"/>
              </a:rPr>
              <a:t>when</a:t>
            </a:r>
            <a:r>
              <a:rPr lang="fr-CH" sz="2800" dirty="0">
                <a:solidFill>
                  <a:schemeClr val="tx2"/>
                </a:solidFill>
                <a:latin typeface="+mj-lt"/>
              </a:rPr>
              <a:t> the </a:t>
            </a:r>
            <a:r>
              <a:rPr lang="fr-CH" sz="2800" dirty="0" err="1">
                <a:solidFill>
                  <a:schemeClr val="tx2"/>
                </a:solidFill>
                <a:latin typeface="+mj-lt"/>
              </a:rPr>
              <a:t>impedances</a:t>
            </a:r>
            <a:r>
              <a:rPr lang="fr-CH" sz="2800" dirty="0">
                <a:solidFill>
                  <a:schemeClr val="tx2"/>
                </a:solidFill>
                <a:latin typeface="+mj-lt"/>
              </a:rPr>
              <a:t> of the </a:t>
            </a:r>
            <a:r>
              <a:rPr lang="fr-CH" sz="2800" dirty="0" err="1">
                <a:solidFill>
                  <a:schemeClr val="tx2"/>
                </a:solidFill>
                <a:latin typeface="+mj-lt"/>
              </a:rPr>
              <a:t>load</a:t>
            </a:r>
            <a:r>
              <a:rPr lang="fr-CH" sz="2800" dirty="0">
                <a:solidFill>
                  <a:schemeClr val="tx2"/>
                </a:solidFill>
                <a:latin typeface="+mj-lt"/>
              </a:rPr>
              <a:t> are not </a:t>
            </a:r>
            <a:r>
              <a:rPr lang="fr-CH" sz="2800" dirty="0" err="1">
                <a:solidFill>
                  <a:schemeClr val="tx2"/>
                </a:solidFill>
                <a:latin typeface="+mj-lt"/>
              </a:rPr>
              <a:t>identical</a:t>
            </a:r>
            <a:r>
              <a:rPr lang="fr-CH" sz="2800" dirty="0">
                <a:solidFill>
                  <a:schemeClr val="tx2"/>
                </a:solidFill>
                <a:latin typeface="+mj-lt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fr-CH" sz="2800" dirty="0" err="1">
                <a:solidFill>
                  <a:schemeClr val="tx2"/>
                </a:solidFill>
                <a:latin typeface="+mj-lt"/>
              </a:rPr>
              <a:t>Such</a:t>
            </a:r>
            <a:r>
              <a:rPr lang="fr-CH" sz="2800" dirty="0">
                <a:solidFill>
                  <a:schemeClr val="tx2"/>
                </a:solidFill>
                <a:latin typeface="+mj-lt"/>
              </a:rPr>
              <a:t> a situation </a:t>
            </a:r>
            <a:r>
              <a:rPr lang="fr-CH" sz="2800" dirty="0" err="1">
                <a:solidFill>
                  <a:schemeClr val="tx2"/>
                </a:solidFill>
                <a:latin typeface="+mj-lt"/>
              </a:rPr>
              <a:t>is</a:t>
            </a:r>
            <a:r>
              <a:rPr lang="fr-CH" sz="2800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chemeClr val="tx2"/>
                </a:solidFill>
                <a:latin typeface="+mj-lt"/>
              </a:rPr>
              <a:t>caused</a:t>
            </a:r>
            <a:r>
              <a:rPr lang="fr-CH" sz="2800" dirty="0">
                <a:solidFill>
                  <a:schemeClr val="tx2"/>
                </a:solidFill>
                <a:latin typeface="+mj-lt"/>
              </a:rPr>
              <a:t> by the </a:t>
            </a:r>
            <a:r>
              <a:rPr lang="fr-CH" sz="2800" dirty="0" err="1">
                <a:solidFill>
                  <a:schemeClr val="tx2"/>
                </a:solidFill>
                <a:latin typeface="+mj-lt"/>
              </a:rPr>
              <a:t>connection</a:t>
            </a:r>
            <a:r>
              <a:rPr lang="fr-CH" sz="2800" dirty="0">
                <a:solidFill>
                  <a:schemeClr val="tx2"/>
                </a:solidFill>
                <a:latin typeface="+mj-lt"/>
              </a:rPr>
              <a:t> of single-phase </a:t>
            </a:r>
            <a:r>
              <a:rPr lang="fr-CH" sz="2800" dirty="0" err="1">
                <a:solidFill>
                  <a:schemeClr val="tx2"/>
                </a:solidFill>
                <a:latin typeface="+mj-lt"/>
              </a:rPr>
              <a:t>loads</a:t>
            </a:r>
            <a:r>
              <a:rPr lang="fr-CH" sz="2800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chemeClr val="tx2"/>
                </a:solidFill>
                <a:latin typeface="+mj-lt"/>
              </a:rPr>
              <a:t>connected</a:t>
            </a:r>
            <a:r>
              <a:rPr lang="fr-CH" sz="2800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chemeClr val="tx2"/>
                </a:solidFill>
                <a:latin typeface="+mj-lt"/>
              </a:rPr>
              <a:t>either</a:t>
            </a:r>
            <a:r>
              <a:rPr lang="fr-CH" sz="2800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chemeClr val="tx2"/>
                </a:solidFill>
                <a:latin typeface="+mj-lt"/>
              </a:rPr>
              <a:t>between</a:t>
            </a:r>
            <a:r>
              <a:rPr lang="fr-CH" sz="2800" dirty="0">
                <a:solidFill>
                  <a:schemeClr val="tx2"/>
                </a:solidFill>
                <a:latin typeface="+mj-lt"/>
              </a:rPr>
              <a:t> a phase </a:t>
            </a:r>
            <a:r>
              <a:rPr lang="fr-CH" sz="2800" dirty="0" err="1">
                <a:solidFill>
                  <a:schemeClr val="tx2"/>
                </a:solidFill>
                <a:latin typeface="+mj-lt"/>
              </a:rPr>
              <a:t>conductor</a:t>
            </a:r>
            <a:r>
              <a:rPr lang="fr-CH" sz="2800" dirty="0">
                <a:solidFill>
                  <a:schemeClr val="tx2"/>
                </a:solidFill>
                <a:latin typeface="+mj-lt"/>
              </a:rPr>
              <a:t> and the </a:t>
            </a:r>
            <a:r>
              <a:rPr lang="fr-CH" sz="2800" dirty="0" err="1">
                <a:solidFill>
                  <a:schemeClr val="tx2"/>
                </a:solidFill>
                <a:latin typeface="+mj-lt"/>
              </a:rPr>
              <a:t>neutral</a:t>
            </a:r>
            <a:r>
              <a:rPr lang="fr-CH" sz="2800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chemeClr val="tx2"/>
                </a:solidFill>
                <a:latin typeface="+mj-lt"/>
              </a:rPr>
              <a:t>conductor</a:t>
            </a:r>
            <a:r>
              <a:rPr lang="fr-CH" sz="2800" dirty="0">
                <a:solidFill>
                  <a:schemeClr val="tx2"/>
                </a:solidFill>
                <a:latin typeface="+mj-lt"/>
              </a:rPr>
              <a:t>, or </a:t>
            </a:r>
            <a:r>
              <a:rPr lang="fr-CH" sz="2800" dirty="0" err="1">
                <a:solidFill>
                  <a:schemeClr val="tx2"/>
                </a:solidFill>
                <a:latin typeface="+mj-lt"/>
              </a:rPr>
              <a:t>between</a:t>
            </a:r>
            <a:r>
              <a:rPr lang="fr-CH" sz="2800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chemeClr val="tx2"/>
                </a:solidFill>
                <a:latin typeface="+mj-lt"/>
              </a:rPr>
              <a:t>two</a:t>
            </a:r>
            <a:r>
              <a:rPr lang="fr-CH" sz="2800" dirty="0">
                <a:solidFill>
                  <a:schemeClr val="tx2"/>
                </a:solidFill>
                <a:latin typeface="+mj-lt"/>
              </a:rPr>
              <a:t> phase </a:t>
            </a:r>
            <a:r>
              <a:rPr lang="fr-CH" sz="2800" dirty="0" err="1">
                <a:solidFill>
                  <a:schemeClr val="tx2"/>
                </a:solidFill>
                <a:latin typeface="+mj-lt"/>
              </a:rPr>
              <a:t>conductors</a:t>
            </a:r>
            <a:r>
              <a:rPr lang="fr-CH" sz="2800" dirty="0">
                <a:solidFill>
                  <a:schemeClr val="tx2"/>
                </a:solidFill>
                <a:latin typeface="+mj-lt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fr-CH" sz="2800" dirty="0">
                <a:solidFill>
                  <a:schemeClr val="tx2"/>
                </a:solidFill>
                <a:latin typeface="+mj-lt"/>
              </a:rPr>
              <a:t>It </a:t>
            </a:r>
            <a:r>
              <a:rPr lang="fr-CH" sz="2800" dirty="0" err="1">
                <a:solidFill>
                  <a:schemeClr val="tx2"/>
                </a:solidFill>
                <a:latin typeface="+mj-lt"/>
              </a:rPr>
              <a:t>can</a:t>
            </a:r>
            <a:r>
              <a:rPr lang="fr-CH" sz="2800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chemeClr val="tx2"/>
                </a:solidFill>
                <a:latin typeface="+mj-lt"/>
              </a:rPr>
              <a:t>also</a:t>
            </a:r>
            <a:r>
              <a:rPr lang="fr-CH" sz="2800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chemeClr val="tx2"/>
                </a:solidFill>
                <a:latin typeface="+mj-lt"/>
              </a:rPr>
              <a:t>intervene</a:t>
            </a:r>
            <a:r>
              <a:rPr lang="fr-CH" sz="2800" dirty="0">
                <a:solidFill>
                  <a:schemeClr val="tx2"/>
                </a:solidFill>
                <a:latin typeface="+mj-lt"/>
              </a:rPr>
              <a:t> in case of </a:t>
            </a:r>
            <a:r>
              <a:rPr lang="fr-CH" sz="2800" dirty="0" err="1">
                <a:solidFill>
                  <a:schemeClr val="tx2"/>
                </a:solidFill>
                <a:latin typeface="+mj-lt"/>
              </a:rPr>
              <a:t>disturbances</a:t>
            </a:r>
            <a:r>
              <a:rPr lang="fr-CH" sz="2800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chemeClr val="tx2"/>
                </a:solidFill>
                <a:latin typeface="+mj-lt"/>
              </a:rPr>
              <a:t>such</a:t>
            </a:r>
            <a:r>
              <a:rPr lang="fr-CH" sz="2800" dirty="0">
                <a:solidFill>
                  <a:schemeClr val="tx2"/>
                </a:solidFill>
                <a:latin typeface="+mj-lt"/>
              </a:rPr>
              <a:t> as short-circuit, </a:t>
            </a:r>
            <a:r>
              <a:rPr lang="fr-CH" sz="2800" dirty="0" err="1">
                <a:solidFill>
                  <a:schemeClr val="tx2"/>
                </a:solidFill>
                <a:latin typeface="+mj-lt"/>
              </a:rPr>
              <a:t>lightning</a:t>
            </a:r>
            <a:r>
              <a:rPr lang="fr-CH" sz="2800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chemeClr val="tx2"/>
                </a:solidFill>
                <a:latin typeface="+mj-lt"/>
              </a:rPr>
              <a:t>strike</a:t>
            </a:r>
            <a:r>
              <a:rPr lang="fr-CH" sz="2800" dirty="0">
                <a:solidFill>
                  <a:schemeClr val="tx2"/>
                </a:solidFill>
                <a:latin typeface="+mj-lt"/>
              </a:rPr>
              <a:t> on a phase </a:t>
            </a:r>
            <a:r>
              <a:rPr lang="fr-CH" sz="2800" dirty="0" err="1">
                <a:solidFill>
                  <a:schemeClr val="tx2"/>
                </a:solidFill>
                <a:latin typeface="+mj-lt"/>
              </a:rPr>
              <a:t>conductor</a:t>
            </a:r>
            <a:r>
              <a:rPr lang="fr-CH" sz="2800" dirty="0">
                <a:solidFill>
                  <a:schemeClr val="tx2"/>
                </a:solidFill>
                <a:latin typeface="+mj-lt"/>
              </a:rPr>
              <a:t>, etc.</a:t>
            </a:r>
            <a:endParaRPr lang="en-US" sz="24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06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228600"/>
            <a:ext cx="8391525" cy="1104900"/>
          </a:xfrm>
        </p:spPr>
        <p:txBody>
          <a:bodyPr>
            <a:noAutofit/>
          </a:bodyPr>
          <a:lstStyle/>
          <a:p>
            <a:b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</a:br>
            <a:b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</a:b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</a:t>
            </a:r>
            <a:r>
              <a:rPr lang="fr-CH" sz="28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Unbalanced</a:t>
            </a:r>
            <a:r>
              <a:rPr lang="fr-CH" sz="28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</a:t>
            </a:r>
            <a:r>
              <a:rPr lang="fr-CH" sz="28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three</a:t>
            </a:r>
            <a:r>
              <a:rPr lang="fr-CH" sz="28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-phase </a:t>
            </a:r>
            <a:r>
              <a:rPr lang="fr-CH" sz="28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systems</a:t>
            </a:r>
            <a:r>
              <a:rPr lang="fr-CH" sz="28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</a:t>
            </a:r>
            <a:br>
              <a:rPr lang="fr-CH" sz="28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</a:b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Delta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load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pic>
        <p:nvPicPr>
          <p:cNvPr id="2560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1744663"/>
            <a:ext cx="3074988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47174" name="Object 6"/>
          <p:cNvGraphicFramePr>
            <a:graphicFrameLocks noChangeAspect="1"/>
          </p:cNvGraphicFramePr>
          <p:nvPr/>
        </p:nvGraphicFramePr>
        <p:xfrm>
          <a:off x="1457325" y="1901825"/>
          <a:ext cx="1347788" cy="275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3186" name="Equation" r:id="rId5" imgW="863600" imgH="1765300" progId="Equation.3">
                  <p:embed/>
                </p:oleObj>
              </mc:Choice>
              <mc:Fallback>
                <p:oleObj name="Equation" r:id="rId5" imgW="863600" imgH="176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7325" y="1901825"/>
                        <a:ext cx="1347788" cy="275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7175" name="Object 7"/>
          <p:cNvGraphicFramePr>
            <a:graphicFrameLocks noChangeAspect="1"/>
          </p:cNvGraphicFramePr>
          <p:nvPr/>
        </p:nvGraphicFramePr>
        <p:xfrm>
          <a:off x="1022350" y="5435600"/>
          <a:ext cx="6738938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3187" name="Equation" r:id="rId7" imgW="4318000" imgH="279400" progId="Equation.DSMT4">
                  <p:embed/>
                </p:oleObj>
              </mc:Choice>
              <mc:Fallback>
                <p:oleObj name="Equation" r:id="rId7" imgW="4318000" imgH="279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2350" y="5435600"/>
                        <a:ext cx="6738938" cy="436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351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4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4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391525" cy="1104900"/>
          </a:xfrm>
        </p:spPr>
        <p:txBody>
          <a:bodyPr>
            <a:noAutofit/>
          </a:bodyPr>
          <a:lstStyle/>
          <a:p>
            <a:b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</a:b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</a:t>
            </a: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Unbalanced</a:t>
            </a: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 </a:t>
            </a: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three</a:t>
            </a: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-phase </a:t>
            </a: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systems</a:t>
            </a: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 </a:t>
            </a:r>
            <a:b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</a:b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Wye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load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graphicFrame>
        <p:nvGraphicFramePr>
          <p:cNvPr id="648196" name="Object 4"/>
          <p:cNvGraphicFramePr>
            <a:graphicFrameLocks noChangeAspect="1"/>
          </p:cNvGraphicFramePr>
          <p:nvPr/>
        </p:nvGraphicFramePr>
        <p:xfrm>
          <a:off x="882650" y="1879600"/>
          <a:ext cx="2852738" cy="277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5234" name="Equation" r:id="rId4" imgW="1828800" imgH="1778000" progId="Equation.3">
                  <p:embed/>
                </p:oleObj>
              </mc:Choice>
              <mc:Fallback>
                <p:oleObj name="Equation" r:id="rId4" imgW="1828800" imgH="177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2650" y="1879600"/>
                        <a:ext cx="2852738" cy="2774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8197" name="Object 5"/>
          <p:cNvGraphicFramePr>
            <a:graphicFrameLocks noChangeAspect="1"/>
          </p:cNvGraphicFramePr>
          <p:nvPr/>
        </p:nvGraphicFramePr>
        <p:xfrm>
          <a:off x="4470400" y="5230813"/>
          <a:ext cx="1366838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5235" name="Equation" r:id="rId6" imgW="876300" imgH="558800" progId="Equation.DSMT4">
                  <p:embed/>
                </p:oleObj>
              </mc:Choice>
              <mc:Fallback>
                <p:oleObj name="Equation" r:id="rId6" imgW="876300" imgH="558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0400" y="5230813"/>
                        <a:ext cx="1366838" cy="87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4819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1654175"/>
            <a:ext cx="41656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8199" name="Text Box 7"/>
          <p:cNvSpPr txBox="1">
            <a:spLocks noChangeArrowheads="1"/>
          </p:cNvSpPr>
          <p:nvPr/>
        </p:nvSpPr>
        <p:spPr bwMode="auto">
          <a:xfrm>
            <a:off x="1028700" y="5426075"/>
            <a:ext cx="31058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>
                <a:solidFill>
                  <a:schemeClr val="tx2"/>
                </a:solidFill>
                <a:latin typeface="+mn-lt"/>
              </a:rPr>
              <a:t>And the return </a:t>
            </a:r>
            <a:r>
              <a:rPr lang="fr-CH" dirty="0" err="1">
                <a:solidFill>
                  <a:schemeClr val="tx2"/>
                </a:solidFill>
                <a:latin typeface="+mn-lt"/>
              </a:rPr>
              <a:t>current</a:t>
            </a:r>
            <a:r>
              <a:rPr lang="fr-CH" dirty="0">
                <a:solidFill>
                  <a:schemeClr val="tx2"/>
                </a:solidFill>
                <a:latin typeface="+mn-lt"/>
              </a:rPr>
              <a:t>:</a:t>
            </a:r>
            <a:endParaRPr lang="en-US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48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64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4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64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-0.35694 -0.4925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4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7" y="-2463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64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64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648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64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64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64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64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64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648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8199" grpId="0"/>
      <p:bldP spid="648199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700" name="Object 4"/>
          <p:cNvGraphicFramePr>
            <a:graphicFrameLocks noChangeAspect="1"/>
          </p:cNvGraphicFramePr>
          <p:nvPr/>
        </p:nvGraphicFramePr>
        <p:xfrm>
          <a:off x="1219200" y="1852613"/>
          <a:ext cx="1366838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7282" name="Equation" r:id="rId4" imgW="876300" imgH="558800" progId="Equation.3">
                  <p:embed/>
                </p:oleObj>
              </mc:Choice>
              <mc:Fallback>
                <p:oleObj name="Equation" r:id="rId4" imgW="8763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852613"/>
                        <a:ext cx="1366838" cy="87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1" name="Text Box 6"/>
          <p:cNvSpPr txBox="1">
            <a:spLocks noChangeArrowheads="1"/>
          </p:cNvSpPr>
          <p:nvPr/>
        </p:nvSpPr>
        <p:spPr bwMode="auto">
          <a:xfrm>
            <a:off x="252413" y="2987675"/>
            <a:ext cx="44672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sz="2000" dirty="0">
                <a:solidFill>
                  <a:schemeClr val="tx2"/>
                </a:solidFill>
                <a:latin typeface="+mj-lt"/>
              </a:rPr>
              <a:t>On the </a:t>
            </a:r>
            <a:r>
              <a:rPr lang="fr-CH" sz="2000" dirty="0" err="1">
                <a:solidFill>
                  <a:schemeClr val="tx2"/>
                </a:solidFill>
                <a:latin typeface="+mj-lt"/>
              </a:rPr>
              <a:t>other</a:t>
            </a:r>
            <a:r>
              <a:rPr lang="fr-CH" sz="2000" dirty="0">
                <a:solidFill>
                  <a:schemeClr val="tx2"/>
                </a:solidFill>
                <a:latin typeface="+mj-lt"/>
              </a:rPr>
              <a:t> hand, </a:t>
            </a:r>
            <a:r>
              <a:rPr lang="fr-CH" sz="2000" dirty="0" err="1">
                <a:solidFill>
                  <a:schemeClr val="tx2"/>
                </a:solidFill>
                <a:latin typeface="+mj-lt"/>
              </a:rPr>
              <a:t>from</a:t>
            </a:r>
            <a:r>
              <a:rPr lang="fr-CH" sz="2000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sz="2000" dirty="0" err="1">
                <a:solidFill>
                  <a:schemeClr val="tx2"/>
                </a:solidFill>
                <a:latin typeface="+mj-lt"/>
              </a:rPr>
              <a:t>Kirchhoff’s</a:t>
            </a:r>
            <a:endParaRPr lang="fr-CH" sz="2000" dirty="0">
              <a:solidFill>
                <a:schemeClr val="tx2"/>
              </a:solidFill>
              <a:latin typeface="+mj-lt"/>
            </a:endParaRPr>
          </a:p>
          <a:p>
            <a:pPr eaLnBrk="1" hangingPunct="1"/>
            <a:r>
              <a:rPr lang="fr-CH" sz="2000" dirty="0" err="1">
                <a:solidFill>
                  <a:schemeClr val="tx2"/>
                </a:solidFill>
                <a:latin typeface="+mj-lt"/>
              </a:rPr>
              <a:t>law</a:t>
            </a:r>
            <a:r>
              <a:rPr lang="fr-CH" sz="2000" dirty="0">
                <a:solidFill>
                  <a:schemeClr val="tx2"/>
                </a:solidFill>
                <a:latin typeface="+mj-lt"/>
              </a:rPr>
              <a:t> on </a:t>
            </a:r>
            <a:r>
              <a:rPr lang="fr-CH" sz="2000" dirty="0" err="1">
                <a:solidFill>
                  <a:schemeClr val="tx2"/>
                </a:solidFill>
                <a:latin typeface="+mj-lt"/>
              </a:rPr>
              <a:t>currents</a:t>
            </a:r>
            <a:r>
              <a:rPr lang="fr-CH" sz="2000" dirty="0">
                <a:solidFill>
                  <a:schemeClr val="tx2"/>
                </a:solidFill>
                <a:latin typeface="+mj-lt"/>
              </a:rPr>
              <a:t> :</a:t>
            </a:r>
            <a:endParaRPr lang="en-US" sz="2000" dirty="0">
              <a:solidFill>
                <a:schemeClr val="tx2"/>
              </a:solidFill>
              <a:latin typeface="+mj-lt"/>
            </a:endParaRPr>
          </a:p>
        </p:txBody>
      </p:sp>
      <p:graphicFrame>
        <p:nvGraphicFramePr>
          <p:cNvPr id="649223" name="Object 7"/>
          <p:cNvGraphicFramePr>
            <a:graphicFrameLocks noChangeAspect="1"/>
          </p:cNvGraphicFramePr>
          <p:nvPr/>
        </p:nvGraphicFramePr>
        <p:xfrm>
          <a:off x="865188" y="4552950"/>
          <a:ext cx="6418262" cy="146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7283" name="Equation" r:id="rId6" imgW="4114800" imgH="939800" progId="Equation.DSMT4">
                  <p:embed/>
                </p:oleObj>
              </mc:Choice>
              <mc:Fallback>
                <p:oleObj name="Equation" r:id="rId6" imgW="4114800" imgH="93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5188" y="4552950"/>
                        <a:ext cx="6418262" cy="146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70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1654175"/>
            <a:ext cx="41656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391525" cy="1104900"/>
          </a:xfrm>
        </p:spPr>
        <p:txBody>
          <a:bodyPr>
            <a:noAutofit/>
          </a:bodyPr>
          <a:lstStyle/>
          <a:p>
            <a:b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</a:b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</a:t>
            </a: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Unbalanced</a:t>
            </a: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 </a:t>
            </a: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three</a:t>
            </a: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-phase </a:t>
            </a: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systems</a:t>
            </a: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 </a:t>
            </a:r>
            <a:b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</a:b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Wye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load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14426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4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245" name="Text Box 5"/>
          <p:cNvSpPr txBox="1">
            <a:spLocks noChangeArrowheads="1"/>
          </p:cNvSpPr>
          <p:nvPr/>
        </p:nvSpPr>
        <p:spPr bwMode="auto">
          <a:xfrm>
            <a:off x="620713" y="1616075"/>
            <a:ext cx="79343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>
                <a:solidFill>
                  <a:schemeClr val="tx2"/>
                </a:solidFill>
                <a:latin typeface="+mj-lt"/>
              </a:rPr>
              <a:t>By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eliminating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u="sng" dirty="0">
                <a:solidFill>
                  <a:schemeClr val="tx2"/>
                </a:solidFill>
                <a:latin typeface="+mj-lt"/>
              </a:rPr>
              <a:t>I</a:t>
            </a:r>
            <a:r>
              <a:rPr lang="fr-CH" baseline="-25000" dirty="0">
                <a:solidFill>
                  <a:schemeClr val="tx2"/>
                </a:solidFill>
                <a:latin typeface="+mj-lt"/>
              </a:rPr>
              <a:t>N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in the last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two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equations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,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we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obtain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the expression of the voltage </a:t>
            </a:r>
            <a:r>
              <a:rPr lang="fr-CH" u="sng" dirty="0">
                <a:solidFill>
                  <a:schemeClr val="tx2"/>
                </a:solidFill>
                <a:latin typeface="+mj-lt"/>
              </a:rPr>
              <a:t>U</a:t>
            </a:r>
            <a:r>
              <a:rPr lang="fr-CH" baseline="-25000" dirty="0">
                <a:solidFill>
                  <a:schemeClr val="tx2"/>
                </a:solidFill>
                <a:latin typeface="+mj-lt"/>
              </a:rPr>
              <a:t>N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: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graphicFrame>
        <p:nvGraphicFramePr>
          <p:cNvPr id="65024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8724587"/>
              </p:ext>
            </p:extLst>
          </p:nvPr>
        </p:nvGraphicFramePr>
        <p:xfrm>
          <a:off x="1889125" y="2524125"/>
          <a:ext cx="1881188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390" name="Equation" r:id="rId4" imgW="1205977" imgH="317362" progId="Equation.3">
                  <p:embed/>
                </p:oleObj>
              </mc:Choice>
              <mc:Fallback>
                <p:oleObj name="Equation" r:id="rId4" imgW="1205977" imgH="31736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9125" y="2524125"/>
                        <a:ext cx="1881188" cy="496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0247" name="Text Box 7"/>
          <p:cNvSpPr txBox="1">
            <a:spLocks noChangeArrowheads="1"/>
          </p:cNvSpPr>
          <p:nvPr/>
        </p:nvSpPr>
        <p:spPr bwMode="auto">
          <a:xfrm>
            <a:off x="684213" y="2974975"/>
            <a:ext cx="4467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fr-CH" dirty="0" err="1">
                <a:solidFill>
                  <a:schemeClr val="tx2"/>
                </a:solidFill>
                <a:latin typeface="+mj-lt"/>
              </a:rPr>
              <a:t>with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: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graphicFrame>
        <p:nvGraphicFramePr>
          <p:cNvPr id="65024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6370414"/>
              </p:ext>
            </p:extLst>
          </p:nvPr>
        </p:nvGraphicFramePr>
        <p:xfrm>
          <a:off x="760413" y="3513138"/>
          <a:ext cx="3527425" cy="931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391" name="Equation" r:id="rId6" imgW="2260600" imgH="596900" progId="Equation.3">
                  <p:embed/>
                </p:oleObj>
              </mc:Choice>
              <mc:Fallback>
                <p:oleObj name="Equation" r:id="rId6" imgW="2260600" imgH="596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413" y="3513138"/>
                        <a:ext cx="3527425" cy="931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024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4575980"/>
              </p:ext>
            </p:extLst>
          </p:nvPr>
        </p:nvGraphicFramePr>
        <p:xfrm>
          <a:off x="4978400" y="3529013"/>
          <a:ext cx="3625850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392" name="Equation" r:id="rId8" imgW="2324100" imgH="558800" progId="Equation.DSMT4">
                  <p:embed/>
                </p:oleObj>
              </mc:Choice>
              <mc:Fallback>
                <p:oleObj name="Equation" r:id="rId8" imgW="2324100" imgH="558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8400" y="3529013"/>
                        <a:ext cx="3625850" cy="87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0250" name="Text Box 10"/>
          <p:cNvSpPr txBox="1">
            <a:spLocks noChangeArrowheads="1"/>
          </p:cNvSpPr>
          <p:nvPr/>
        </p:nvSpPr>
        <p:spPr bwMode="auto">
          <a:xfrm>
            <a:off x="4405313" y="3698875"/>
            <a:ext cx="1393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fr-CH">
                <a:latin typeface="+mj-lt"/>
              </a:rPr>
              <a:t>et</a:t>
            </a:r>
            <a:endParaRPr lang="en-US">
              <a:latin typeface="+mj-lt"/>
            </a:endParaRPr>
          </a:p>
        </p:txBody>
      </p:sp>
      <p:sp>
        <p:nvSpPr>
          <p:cNvPr id="650251" name="Text Box 11"/>
          <p:cNvSpPr txBox="1">
            <a:spLocks noChangeArrowheads="1"/>
          </p:cNvSpPr>
          <p:nvPr/>
        </p:nvSpPr>
        <p:spPr bwMode="auto">
          <a:xfrm>
            <a:off x="595313" y="4584700"/>
            <a:ext cx="79343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>
                <a:solidFill>
                  <a:schemeClr val="tx2"/>
                </a:solidFill>
                <a:latin typeface="+mj-lt"/>
              </a:rPr>
              <a:t>The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impedance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u="sng" dirty="0" err="1">
                <a:solidFill>
                  <a:schemeClr val="tx2"/>
                </a:solidFill>
                <a:latin typeface="+mj-lt"/>
              </a:rPr>
              <a:t>Z</a:t>
            </a:r>
            <a:r>
              <a:rPr lang="fr-CH" baseline="-25000" dirty="0" err="1">
                <a:solidFill>
                  <a:schemeClr val="tx2"/>
                </a:solidFill>
                <a:latin typeface="+mj-lt"/>
              </a:rPr>
              <a:t>p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is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equivalent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to putting in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parallel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all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impedances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of the charge,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including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the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neutral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conductor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. </a:t>
            </a:r>
          </a:p>
          <a:p>
            <a:pPr eaLnBrk="1" hangingPunct="1"/>
            <a:r>
              <a:rPr lang="fr-CH" dirty="0">
                <a:solidFill>
                  <a:schemeClr val="tx2"/>
                </a:solidFill>
                <a:latin typeface="+mj-lt"/>
              </a:rPr>
              <a:t>The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current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u="sng" dirty="0">
                <a:solidFill>
                  <a:schemeClr val="tx2"/>
                </a:solidFill>
                <a:latin typeface="+mj-lt"/>
              </a:rPr>
              <a:t>I</a:t>
            </a:r>
            <a:r>
              <a:rPr lang="fr-CH" baseline="-25000" dirty="0">
                <a:solidFill>
                  <a:schemeClr val="tx2"/>
                </a:solidFill>
                <a:latin typeface="+mj-lt"/>
              </a:rPr>
              <a:t>N0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represents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the return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current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in the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neutral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that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we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would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observe if the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impedance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u="sng" dirty="0">
                <a:solidFill>
                  <a:schemeClr val="tx2"/>
                </a:solidFill>
                <a:latin typeface="+mj-lt"/>
              </a:rPr>
              <a:t>Z</a:t>
            </a:r>
            <a:r>
              <a:rPr lang="fr-CH" baseline="-25000" dirty="0">
                <a:solidFill>
                  <a:schemeClr val="tx2"/>
                </a:solidFill>
                <a:latin typeface="+mj-lt"/>
              </a:rPr>
              <a:t>N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of the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neutral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was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zero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.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b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</a:b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 </a:t>
            </a: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Unbalanced</a:t>
            </a: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 </a:t>
            </a: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three</a:t>
            </a: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-phase </a:t>
            </a: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systems</a:t>
            </a: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 </a:t>
            </a:r>
            <a:b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</a:b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Wye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load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82546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5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5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5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5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5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5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50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50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0245" grpId="0"/>
      <p:bldP spid="650247" grpId="0"/>
      <p:bldP spid="650250" grpId="0"/>
      <p:bldP spid="65025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9C27-4D69-4C17-8F32-EDD96442AC39}" type="slidenum">
              <a:rPr lang="fr-CH" smtClean="0"/>
              <a:pPr/>
              <a:t>5</a:t>
            </a:fld>
            <a:endParaRPr lang="fr-CH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143000"/>
            <a:ext cx="6705600" cy="44793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506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267" name="Text Box 3"/>
          <p:cNvSpPr txBox="1">
            <a:spLocks noChangeArrowheads="1"/>
          </p:cNvSpPr>
          <p:nvPr/>
        </p:nvSpPr>
        <p:spPr bwMode="auto">
          <a:xfrm>
            <a:off x="620713" y="1616075"/>
            <a:ext cx="793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>
                <a:solidFill>
                  <a:schemeClr val="tx2"/>
                </a:solidFill>
                <a:latin typeface="+mj-lt"/>
              </a:rPr>
              <a:t>In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summary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,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we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first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calculate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: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graphicFrame>
        <p:nvGraphicFramePr>
          <p:cNvPr id="65126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4405571"/>
              </p:ext>
            </p:extLst>
          </p:nvPr>
        </p:nvGraphicFramePr>
        <p:xfrm>
          <a:off x="746125" y="3875087"/>
          <a:ext cx="1881188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58" name="Equation" r:id="rId4" imgW="1205977" imgH="317362" progId="Equation.3">
                  <p:embed/>
                </p:oleObj>
              </mc:Choice>
              <mc:Fallback>
                <p:oleObj name="Equation" r:id="rId4" imgW="1205977" imgH="31736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125" y="3875087"/>
                        <a:ext cx="1881188" cy="496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1269" name="Text Box 5"/>
          <p:cNvSpPr txBox="1">
            <a:spLocks noChangeArrowheads="1"/>
          </p:cNvSpPr>
          <p:nvPr/>
        </p:nvSpPr>
        <p:spPr bwMode="auto">
          <a:xfrm>
            <a:off x="684213" y="3352800"/>
            <a:ext cx="4467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fr-CH" dirty="0" err="1">
                <a:solidFill>
                  <a:schemeClr val="tx2"/>
                </a:solidFill>
                <a:latin typeface="+mj-lt"/>
              </a:rPr>
              <a:t>then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: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graphicFrame>
        <p:nvGraphicFramePr>
          <p:cNvPr id="65127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6636640"/>
              </p:ext>
            </p:extLst>
          </p:nvPr>
        </p:nvGraphicFramePr>
        <p:xfrm>
          <a:off x="684213" y="2205038"/>
          <a:ext cx="3527425" cy="931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59" name="Equation" r:id="rId6" imgW="2260600" imgH="596900" progId="Equation.3">
                  <p:embed/>
                </p:oleObj>
              </mc:Choice>
              <mc:Fallback>
                <p:oleObj name="Equation" r:id="rId6" imgW="2260600" imgH="596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2205038"/>
                        <a:ext cx="3527425" cy="931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127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0256281"/>
              </p:ext>
            </p:extLst>
          </p:nvPr>
        </p:nvGraphicFramePr>
        <p:xfrm>
          <a:off x="4914900" y="2220913"/>
          <a:ext cx="3625850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60" name="Equation" r:id="rId8" imgW="2324100" imgH="558800" progId="Equation.3">
                  <p:embed/>
                </p:oleObj>
              </mc:Choice>
              <mc:Fallback>
                <p:oleObj name="Equation" r:id="rId8" imgW="23241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4900" y="2220913"/>
                        <a:ext cx="3625850" cy="87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1272" name="Text Box 8"/>
          <p:cNvSpPr txBox="1">
            <a:spLocks noChangeArrowheads="1"/>
          </p:cNvSpPr>
          <p:nvPr/>
        </p:nvSpPr>
        <p:spPr bwMode="auto">
          <a:xfrm>
            <a:off x="4341813" y="2390775"/>
            <a:ext cx="1393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fr-CH">
                <a:latin typeface="+mj-lt"/>
              </a:rPr>
              <a:t>et</a:t>
            </a:r>
            <a:endParaRPr lang="en-US">
              <a:latin typeface="+mj-lt"/>
            </a:endParaRPr>
          </a:p>
        </p:txBody>
      </p:sp>
      <p:sp>
        <p:nvSpPr>
          <p:cNvPr id="651274" name="Text Box 10"/>
          <p:cNvSpPr txBox="1">
            <a:spLocks noChangeArrowheads="1"/>
          </p:cNvSpPr>
          <p:nvPr/>
        </p:nvSpPr>
        <p:spPr bwMode="auto">
          <a:xfrm>
            <a:off x="722313" y="4648200"/>
            <a:ext cx="4467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fr-CH" dirty="0">
                <a:solidFill>
                  <a:schemeClr val="tx2"/>
                </a:solidFill>
                <a:latin typeface="+mj-lt"/>
              </a:rPr>
              <a:t>and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finally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: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graphicFrame>
        <p:nvGraphicFramePr>
          <p:cNvPr id="65127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7944153"/>
              </p:ext>
            </p:extLst>
          </p:nvPr>
        </p:nvGraphicFramePr>
        <p:xfrm>
          <a:off x="3340100" y="3698875"/>
          <a:ext cx="1366838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61" name="Equation" r:id="rId10" imgW="876300" imgH="558800" progId="Equation.3">
                  <p:embed/>
                </p:oleObj>
              </mc:Choice>
              <mc:Fallback>
                <p:oleObj name="Equation" r:id="rId10" imgW="8763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0100" y="3698875"/>
                        <a:ext cx="1366838" cy="87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1276" name="Text Box 12"/>
          <p:cNvSpPr txBox="1">
            <a:spLocks noChangeArrowheads="1"/>
          </p:cNvSpPr>
          <p:nvPr/>
        </p:nvSpPr>
        <p:spPr bwMode="auto">
          <a:xfrm>
            <a:off x="2767013" y="3868737"/>
            <a:ext cx="1393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fr-CH">
                <a:latin typeface="+mj-lt"/>
              </a:rPr>
              <a:t>et</a:t>
            </a:r>
            <a:endParaRPr lang="en-US">
              <a:latin typeface="+mj-lt"/>
            </a:endParaRPr>
          </a:p>
        </p:txBody>
      </p:sp>
      <p:graphicFrame>
        <p:nvGraphicFramePr>
          <p:cNvPr id="651277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6777490"/>
              </p:ext>
            </p:extLst>
          </p:nvPr>
        </p:nvGraphicFramePr>
        <p:xfrm>
          <a:off x="669925" y="5451475"/>
          <a:ext cx="7748588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62" name="Equation" r:id="rId12" imgW="4965700" imgH="558800" progId="Equation.DSMT4">
                  <p:embed/>
                </p:oleObj>
              </mc:Choice>
              <mc:Fallback>
                <p:oleObj name="Equation" r:id="rId12" imgW="4965700" imgH="558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5451475"/>
                        <a:ext cx="7748588" cy="87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391525" cy="1104900"/>
          </a:xfrm>
        </p:spPr>
        <p:txBody>
          <a:bodyPr>
            <a:noAutofit/>
          </a:bodyPr>
          <a:lstStyle/>
          <a:p>
            <a:b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</a:b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 </a:t>
            </a: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Unbalanced</a:t>
            </a: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 </a:t>
            </a: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three</a:t>
            </a: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-phase </a:t>
            </a: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systems</a:t>
            </a: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 </a:t>
            </a:r>
            <a:b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</a:b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Wye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load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137559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5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5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5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5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5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5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5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5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5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5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1267" grpId="0"/>
      <p:bldP spid="651269" grpId="0"/>
      <p:bldP spid="651272" grpId="0"/>
      <p:bldP spid="651274" grpId="0"/>
      <p:bldP spid="65127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-11575" y="149226"/>
            <a:ext cx="9144000" cy="1104900"/>
          </a:xfrm>
        </p:spPr>
        <p:txBody>
          <a:bodyPr>
            <a:noAutofit/>
          </a:bodyPr>
          <a:lstStyle/>
          <a:p>
            <a:pPr>
              <a:defRPr/>
            </a:pPr>
            <a:b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</a:br>
            <a:r>
              <a:rPr lang="fr-CH" sz="28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Example</a:t>
            </a:r>
            <a:r>
              <a:rPr lang="fr-CH" sz="28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: </a:t>
            </a:r>
            <a:r>
              <a:rPr lang="fr-CH" sz="28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Unbalanced</a:t>
            </a:r>
            <a:r>
              <a:rPr lang="fr-CH" sz="28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</a:t>
            </a:r>
            <a:r>
              <a:rPr lang="fr-CH" sz="28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three</a:t>
            </a:r>
            <a:r>
              <a:rPr lang="fr-CH" sz="28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-phase circuit</a:t>
            </a:r>
            <a:endParaRPr lang="en-US" sz="28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35844" name="Text Box 3"/>
          <p:cNvSpPr txBox="1">
            <a:spLocks noChangeArrowheads="1"/>
          </p:cNvSpPr>
          <p:nvPr/>
        </p:nvSpPr>
        <p:spPr bwMode="auto">
          <a:xfrm>
            <a:off x="558800" y="1568450"/>
            <a:ext cx="316865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sz="1800" dirty="0" err="1">
                <a:solidFill>
                  <a:schemeClr val="tx2"/>
                </a:solidFill>
                <a:latin typeface="+mj-lt"/>
              </a:rPr>
              <a:t>Between</a:t>
            </a:r>
            <a:r>
              <a:rPr lang="fr-CH" sz="1800" dirty="0">
                <a:solidFill>
                  <a:schemeClr val="tx2"/>
                </a:solidFill>
                <a:latin typeface="+mj-lt"/>
              </a:rPr>
              <a:t> the line </a:t>
            </a:r>
            <a:r>
              <a:rPr lang="fr-CH" sz="1800" dirty="0" err="1">
                <a:solidFill>
                  <a:schemeClr val="tx2"/>
                </a:solidFill>
                <a:latin typeface="+mj-lt"/>
              </a:rPr>
              <a:t>conductors</a:t>
            </a:r>
            <a:r>
              <a:rPr lang="fr-CH" sz="1800" dirty="0">
                <a:solidFill>
                  <a:schemeClr val="tx2"/>
                </a:solidFill>
                <a:latin typeface="+mj-lt"/>
              </a:rPr>
              <a:t> R, S and </a:t>
            </a:r>
            <a:r>
              <a:rPr lang="fr-CH" sz="1800" dirty="0" err="1">
                <a:solidFill>
                  <a:schemeClr val="tx2"/>
                </a:solidFill>
                <a:latin typeface="+mj-lt"/>
              </a:rPr>
              <a:t>T</a:t>
            </a:r>
            <a:r>
              <a:rPr lang="fr-CH" sz="1800" dirty="0">
                <a:solidFill>
                  <a:schemeClr val="tx2"/>
                </a:solidFill>
                <a:latin typeface="+mj-lt"/>
              </a:rPr>
              <a:t> are </a:t>
            </a:r>
            <a:r>
              <a:rPr lang="fr-CH" sz="1800" dirty="0" err="1">
                <a:solidFill>
                  <a:schemeClr val="tx2"/>
                </a:solidFill>
                <a:latin typeface="+mj-lt"/>
              </a:rPr>
              <a:t>connected</a:t>
            </a:r>
            <a:r>
              <a:rPr lang="fr-CH" sz="1800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sz="1800" dirty="0" err="1">
                <a:solidFill>
                  <a:schemeClr val="tx2"/>
                </a:solidFill>
                <a:latin typeface="+mj-lt"/>
              </a:rPr>
              <a:t>two</a:t>
            </a:r>
            <a:r>
              <a:rPr lang="fr-CH" sz="1800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sz="1800" dirty="0" err="1">
                <a:solidFill>
                  <a:schemeClr val="tx2"/>
                </a:solidFill>
                <a:latin typeface="+mj-lt"/>
              </a:rPr>
              <a:t>identical</a:t>
            </a:r>
            <a:r>
              <a:rPr lang="fr-CH" sz="1800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sz="1800" dirty="0" err="1">
                <a:solidFill>
                  <a:schemeClr val="tx2"/>
                </a:solidFill>
                <a:latin typeface="+mj-lt"/>
              </a:rPr>
              <a:t>receivers</a:t>
            </a:r>
            <a:r>
              <a:rPr lang="fr-CH" sz="1800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sz="1800" dirty="0" err="1">
                <a:solidFill>
                  <a:schemeClr val="tx2"/>
                </a:solidFill>
                <a:latin typeface="+mj-lt"/>
              </a:rPr>
              <a:t>whose</a:t>
            </a:r>
            <a:r>
              <a:rPr lang="fr-CH" sz="1800" dirty="0">
                <a:solidFill>
                  <a:schemeClr val="tx2"/>
                </a:solidFill>
                <a:latin typeface="+mj-lt"/>
              </a:rPr>
              <a:t> active </a:t>
            </a:r>
            <a:r>
              <a:rPr lang="fr-CH" sz="1800" dirty="0" err="1">
                <a:solidFill>
                  <a:schemeClr val="tx2"/>
                </a:solidFill>
                <a:latin typeface="+mj-lt"/>
              </a:rPr>
              <a:t>powers</a:t>
            </a:r>
            <a:r>
              <a:rPr lang="fr-CH" sz="1800" dirty="0">
                <a:solidFill>
                  <a:schemeClr val="tx2"/>
                </a:solidFill>
                <a:latin typeface="+mj-lt"/>
              </a:rPr>
              <a:t> are P</a:t>
            </a:r>
            <a:r>
              <a:rPr lang="fr-CH" sz="1800" baseline="-18000" dirty="0">
                <a:solidFill>
                  <a:schemeClr val="tx2"/>
                </a:solidFill>
                <a:latin typeface="+mj-lt"/>
              </a:rPr>
              <a:t>1</a:t>
            </a:r>
            <a:r>
              <a:rPr lang="fr-CH" sz="1800" dirty="0">
                <a:solidFill>
                  <a:schemeClr val="tx2"/>
                </a:solidFill>
                <a:latin typeface="+mj-lt"/>
              </a:rPr>
              <a:t>=P</a:t>
            </a:r>
            <a:r>
              <a:rPr lang="fr-CH" sz="1800" baseline="-18000" dirty="0">
                <a:solidFill>
                  <a:schemeClr val="tx2"/>
                </a:solidFill>
                <a:latin typeface="+mj-lt"/>
              </a:rPr>
              <a:t>2</a:t>
            </a:r>
            <a:r>
              <a:rPr lang="fr-CH" sz="1800" dirty="0">
                <a:solidFill>
                  <a:schemeClr val="tx2"/>
                </a:solidFill>
                <a:latin typeface="+mj-lt"/>
              </a:rPr>
              <a:t>= 70 kW for a power factor of 0.92 (inductive). The </a:t>
            </a:r>
            <a:r>
              <a:rPr lang="fr-CH" sz="1800" dirty="0" err="1">
                <a:solidFill>
                  <a:schemeClr val="tx2"/>
                </a:solidFill>
                <a:latin typeface="+mj-lt"/>
              </a:rPr>
              <a:t>third</a:t>
            </a:r>
            <a:r>
              <a:rPr lang="fr-CH" sz="1800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sz="1800" dirty="0" err="1">
                <a:solidFill>
                  <a:schemeClr val="tx2"/>
                </a:solidFill>
                <a:latin typeface="+mj-lt"/>
              </a:rPr>
              <a:t>receiver</a:t>
            </a:r>
            <a:r>
              <a:rPr lang="fr-CH" sz="1800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sz="1800" dirty="0" err="1">
                <a:solidFill>
                  <a:schemeClr val="tx2"/>
                </a:solidFill>
                <a:latin typeface="+mj-lt"/>
              </a:rPr>
              <a:t>connected</a:t>
            </a:r>
            <a:r>
              <a:rPr lang="fr-CH" sz="1800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sz="1800" dirty="0" err="1">
                <a:solidFill>
                  <a:schemeClr val="tx2"/>
                </a:solidFill>
                <a:latin typeface="+mj-lt"/>
              </a:rPr>
              <a:t>between</a:t>
            </a:r>
            <a:r>
              <a:rPr lang="fr-CH" sz="1800" dirty="0">
                <a:solidFill>
                  <a:schemeClr val="tx2"/>
                </a:solidFill>
                <a:latin typeface="+mj-lt"/>
              </a:rPr>
              <a:t> the </a:t>
            </a:r>
            <a:r>
              <a:rPr lang="fr-CH" sz="1800" dirty="0" err="1">
                <a:solidFill>
                  <a:schemeClr val="tx2"/>
                </a:solidFill>
                <a:latin typeface="+mj-lt"/>
              </a:rPr>
              <a:t>T</a:t>
            </a:r>
            <a:r>
              <a:rPr lang="fr-CH" sz="1800" dirty="0">
                <a:solidFill>
                  <a:schemeClr val="tx2"/>
                </a:solidFill>
                <a:latin typeface="+mj-lt"/>
              </a:rPr>
              <a:t> and R </a:t>
            </a:r>
            <a:r>
              <a:rPr lang="fr-CH" sz="1800" dirty="0" err="1">
                <a:solidFill>
                  <a:schemeClr val="tx2"/>
                </a:solidFill>
                <a:latin typeface="+mj-lt"/>
              </a:rPr>
              <a:t>conductors</a:t>
            </a:r>
            <a:r>
              <a:rPr lang="fr-CH" sz="1800" dirty="0">
                <a:solidFill>
                  <a:schemeClr val="tx2"/>
                </a:solidFill>
                <a:latin typeface="+mj-lt"/>
              </a:rPr>
              <a:t> has a power factor cos </a:t>
            </a:r>
            <a:r>
              <a:rPr lang="el-GR" sz="1800" dirty="0">
                <a:solidFill>
                  <a:schemeClr val="tx2"/>
                </a:solidFill>
                <a:latin typeface="+mj-lt"/>
              </a:rPr>
              <a:t>φ = 1 </a:t>
            </a:r>
            <a:r>
              <a:rPr lang="fr-CH" sz="1800" dirty="0">
                <a:solidFill>
                  <a:schemeClr val="tx2"/>
                </a:solidFill>
                <a:latin typeface="+mj-lt"/>
              </a:rPr>
              <a:t>and an active power P</a:t>
            </a:r>
            <a:r>
              <a:rPr lang="fr-CH" sz="1800" baseline="-25000" dirty="0">
                <a:solidFill>
                  <a:schemeClr val="tx2"/>
                </a:solidFill>
                <a:latin typeface="+mj-lt"/>
              </a:rPr>
              <a:t>3</a:t>
            </a:r>
            <a:r>
              <a:rPr lang="fr-CH" sz="1800" dirty="0">
                <a:solidFill>
                  <a:schemeClr val="tx2"/>
                </a:solidFill>
                <a:latin typeface="+mj-lt"/>
              </a:rPr>
              <a:t> = 30.4 kW</a:t>
            </a:r>
            <a:r>
              <a:rPr lang="fr-FR" sz="1800" dirty="0">
                <a:solidFill>
                  <a:schemeClr val="tx2"/>
                </a:solidFill>
                <a:latin typeface="+mj-lt"/>
              </a:rPr>
              <a:t>. </a:t>
            </a:r>
            <a:r>
              <a:rPr lang="fr-FR" sz="1800" dirty="0" err="1">
                <a:solidFill>
                  <a:schemeClr val="tx2"/>
                </a:solidFill>
                <a:latin typeface="+mj-lt"/>
              </a:rPr>
              <a:t>Determine</a:t>
            </a:r>
            <a:r>
              <a:rPr lang="fr-FR" sz="1800" dirty="0">
                <a:solidFill>
                  <a:schemeClr val="tx2"/>
                </a:solidFill>
                <a:latin typeface="+mj-lt"/>
              </a:rPr>
              <a:t> the active power of the circuit, as </a:t>
            </a:r>
            <a:r>
              <a:rPr lang="fr-FR" sz="1800" dirty="0" err="1">
                <a:solidFill>
                  <a:schemeClr val="tx2"/>
                </a:solidFill>
                <a:latin typeface="+mj-lt"/>
              </a:rPr>
              <a:t>well</a:t>
            </a:r>
            <a:r>
              <a:rPr lang="fr-FR" sz="1800" dirty="0">
                <a:solidFill>
                  <a:schemeClr val="tx2"/>
                </a:solidFill>
                <a:latin typeface="+mj-lt"/>
              </a:rPr>
              <a:t> as the </a:t>
            </a:r>
            <a:r>
              <a:rPr lang="fr-FR" sz="1800" dirty="0" err="1">
                <a:solidFill>
                  <a:schemeClr val="tx2"/>
                </a:solidFill>
                <a:latin typeface="+mj-lt"/>
              </a:rPr>
              <a:t>currents</a:t>
            </a:r>
            <a:r>
              <a:rPr lang="fr-FR" sz="1800" dirty="0">
                <a:solidFill>
                  <a:schemeClr val="tx2"/>
                </a:solidFill>
                <a:latin typeface="+mj-lt"/>
              </a:rPr>
              <a:t> </a:t>
            </a:r>
            <a:r>
              <a:rPr lang="fr-FR" sz="1800" u="sng" dirty="0">
                <a:solidFill>
                  <a:schemeClr val="tx2"/>
                </a:solidFill>
                <a:latin typeface="+mj-lt"/>
              </a:rPr>
              <a:t>I</a:t>
            </a:r>
            <a:r>
              <a:rPr lang="fr-FR" sz="1800" baseline="-20000" dirty="0">
                <a:solidFill>
                  <a:schemeClr val="tx2"/>
                </a:solidFill>
                <a:latin typeface="+mj-lt"/>
              </a:rPr>
              <a:t>1</a:t>
            </a:r>
            <a:r>
              <a:rPr lang="fr-FR" sz="1800" dirty="0">
                <a:solidFill>
                  <a:schemeClr val="tx2"/>
                </a:solidFill>
                <a:latin typeface="+mj-lt"/>
              </a:rPr>
              <a:t>, </a:t>
            </a:r>
            <a:r>
              <a:rPr lang="fr-FR" sz="1800" u="sng" dirty="0">
                <a:solidFill>
                  <a:schemeClr val="tx2"/>
                </a:solidFill>
                <a:latin typeface="+mj-lt"/>
              </a:rPr>
              <a:t>I</a:t>
            </a:r>
            <a:r>
              <a:rPr lang="fr-FR" sz="1800" baseline="-20000" dirty="0">
                <a:solidFill>
                  <a:schemeClr val="tx2"/>
                </a:solidFill>
                <a:latin typeface="+mj-lt"/>
              </a:rPr>
              <a:t>2</a:t>
            </a:r>
            <a:r>
              <a:rPr lang="fr-FR" sz="1800" dirty="0">
                <a:solidFill>
                  <a:schemeClr val="tx2"/>
                </a:solidFill>
                <a:latin typeface="+mj-lt"/>
              </a:rPr>
              <a:t>, </a:t>
            </a:r>
            <a:r>
              <a:rPr lang="fr-FR" sz="1800" u="sng" dirty="0">
                <a:solidFill>
                  <a:schemeClr val="tx2"/>
                </a:solidFill>
                <a:latin typeface="+mj-lt"/>
              </a:rPr>
              <a:t>I</a:t>
            </a:r>
            <a:r>
              <a:rPr lang="fr-FR" sz="1800" baseline="-20000" dirty="0">
                <a:solidFill>
                  <a:schemeClr val="tx2"/>
                </a:solidFill>
                <a:latin typeface="+mj-lt"/>
              </a:rPr>
              <a:t>3</a:t>
            </a:r>
            <a:r>
              <a:rPr lang="fr-FR" sz="1800" dirty="0">
                <a:solidFill>
                  <a:schemeClr val="tx2"/>
                </a:solidFill>
                <a:latin typeface="+mj-lt"/>
              </a:rPr>
              <a:t> and </a:t>
            </a:r>
            <a:r>
              <a:rPr lang="fr-FR" sz="1800" u="sng" dirty="0">
                <a:solidFill>
                  <a:schemeClr val="tx2"/>
                </a:solidFill>
                <a:latin typeface="+mj-lt"/>
              </a:rPr>
              <a:t>I</a:t>
            </a:r>
            <a:r>
              <a:rPr lang="fr-FR" sz="1800" baseline="-20000" dirty="0">
                <a:solidFill>
                  <a:schemeClr val="tx2"/>
                </a:solidFill>
                <a:latin typeface="+mj-lt"/>
              </a:rPr>
              <a:t>R</a:t>
            </a:r>
            <a:r>
              <a:rPr lang="fr-FR" sz="1800" dirty="0">
                <a:solidFill>
                  <a:schemeClr val="tx2"/>
                </a:solidFill>
                <a:latin typeface="+mj-lt"/>
              </a:rPr>
              <a:t>, if the line voltages are </a:t>
            </a:r>
            <a:r>
              <a:rPr lang="fr-FR" sz="1800" dirty="0" err="1">
                <a:solidFill>
                  <a:schemeClr val="tx2"/>
                </a:solidFill>
                <a:latin typeface="+mj-lt"/>
              </a:rPr>
              <a:t>equal</a:t>
            </a:r>
            <a:r>
              <a:rPr lang="fr-FR" sz="1800" dirty="0">
                <a:solidFill>
                  <a:schemeClr val="tx2"/>
                </a:solidFill>
                <a:latin typeface="+mj-lt"/>
              </a:rPr>
              <a:t> to 380 V.</a:t>
            </a:r>
            <a:endParaRPr lang="fr-CH" sz="1800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35845" name="Group 42"/>
          <p:cNvGrpSpPr>
            <a:grpSpLocks/>
          </p:cNvGrpSpPr>
          <p:nvPr/>
        </p:nvGrpSpPr>
        <p:grpSpPr bwMode="auto">
          <a:xfrm>
            <a:off x="3875088" y="2022475"/>
            <a:ext cx="5130800" cy="3394075"/>
            <a:chOff x="2441" y="1274"/>
            <a:chExt cx="3232" cy="2138"/>
          </a:xfrm>
        </p:grpSpPr>
        <p:grpSp>
          <p:nvGrpSpPr>
            <p:cNvPr id="35846" name="Group 7"/>
            <p:cNvGrpSpPr>
              <a:grpSpLocks/>
            </p:cNvGrpSpPr>
            <p:nvPr/>
          </p:nvGrpSpPr>
          <p:grpSpPr bwMode="auto">
            <a:xfrm rot="-5400000">
              <a:off x="3763" y="1488"/>
              <a:ext cx="1688" cy="1504"/>
              <a:chOff x="3232" y="1832"/>
              <a:chExt cx="1688" cy="1504"/>
            </a:xfrm>
          </p:grpSpPr>
          <p:sp>
            <p:nvSpPr>
              <p:cNvPr id="35873" name="AutoShape 8"/>
              <p:cNvSpPr>
                <a:spLocks noChangeArrowheads="1"/>
              </p:cNvSpPr>
              <p:nvPr/>
            </p:nvSpPr>
            <p:spPr bwMode="auto">
              <a:xfrm>
                <a:off x="3232" y="1832"/>
                <a:ext cx="1688" cy="1416"/>
              </a:xfrm>
              <a:prstGeom prst="triangle">
                <a:avLst>
                  <a:gd name="adj" fmla="val 50000"/>
                </a:avLst>
              </a:prstGeom>
              <a:noFill/>
              <a:ln w="12700">
                <a:solidFill>
                  <a:srgbClr val="CC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35874" name="Rectangle 9"/>
              <p:cNvSpPr>
                <a:spLocks noChangeArrowheads="1"/>
              </p:cNvSpPr>
              <p:nvPr/>
            </p:nvSpPr>
            <p:spPr bwMode="auto">
              <a:xfrm>
                <a:off x="3800" y="3136"/>
                <a:ext cx="616" cy="2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C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35875" name="Rectangle 10"/>
              <p:cNvSpPr>
                <a:spLocks noChangeArrowheads="1"/>
              </p:cNvSpPr>
              <p:nvPr/>
            </p:nvSpPr>
            <p:spPr bwMode="auto">
              <a:xfrm rot="-3561382">
                <a:off x="3344" y="2440"/>
                <a:ext cx="616" cy="2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C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35876" name="Rectangle 11"/>
              <p:cNvSpPr>
                <a:spLocks noChangeArrowheads="1"/>
              </p:cNvSpPr>
              <p:nvPr/>
            </p:nvSpPr>
            <p:spPr bwMode="auto">
              <a:xfrm rot="3561382" flipH="1">
                <a:off x="4184" y="2440"/>
                <a:ext cx="616" cy="2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C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CH"/>
              </a:p>
            </p:txBody>
          </p:sp>
        </p:grpSp>
        <p:grpSp>
          <p:nvGrpSpPr>
            <p:cNvPr id="35847" name="Group 12"/>
            <p:cNvGrpSpPr>
              <a:grpSpLocks/>
            </p:cNvGrpSpPr>
            <p:nvPr/>
          </p:nvGrpSpPr>
          <p:grpSpPr bwMode="auto">
            <a:xfrm>
              <a:off x="2723" y="1360"/>
              <a:ext cx="2544" cy="80"/>
              <a:chOff x="2192" y="1704"/>
              <a:chExt cx="2544" cy="80"/>
            </a:xfrm>
          </p:grpSpPr>
          <p:sp>
            <p:nvSpPr>
              <p:cNvPr id="35871" name="Line 13"/>
              <p:cNvSpPr>
                <a:spLocks noChangeShapeType="1"/>
              </p:cNvSpPr>
              <p:nvPr/>
            </p:nvSpPr>
            <p:spPr bwMode="auto">
              <a:xfrm flipH="1">
                <a:off x="2256" y="1736"/>
                <a:ext cx="2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35872" name="Oval 14"/>
              <p:cNvSpPr>
                <a:spLocks noChangeArrowheads="1"/>
              </p:cNvSpPr>
              <p:nvPr/>
            </p:nvSpPr>
            <p:spPr bwMode="auto">
              <a:xfrm>
                <a:off x="2192" y="1704"/>
                <a:ext cx="80" cy="8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</p:grpSp>
        <p:grpSp>
          <p:nvGrpSpPr>
            <p:cNvPr id="35848" name="Group 15"/>
            <p:cNvGrpSpPr>
              <a:grpSpLocks/>
            </p:cNvGrpSpPr>
            <p:nvPr/>
          </p:nvGrpSpPr>
          <p:grpSpPr bwMode="auto">
            <a:xfrm>
              <a:off x="2715" y="3048"/>
              <a:ext cx="2544" cy="80"/>
              <a:chOff x="2192" y="1704"/>
              <a:chExt cx="2544" cy="80"/>
            </a:xfrm>
          </p:grpSpPr>
          <p:sp>
            <p:nvSpPr>
              <p:cNvPr id="35869" name="Line 16"/>
              <p:cNvSpPr>
                <a:spLocks noChangeShapeType="1"/>
              </p:cNvSpPr>
              <p:nvPr/>
            </p:nvSpPr>
            <p:spPr bwMode="auto">
              <a:xfrm flipH="1">
                <a:off x="2256" y="1736"/>
                <a:ext cx="2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35870" name="Oval 17"/>
              <p:cNvSpPr>
                <a:spLocks noChangeArrowheads="1"/>
              </p:cNvSpPr>
              <p:nvPr/>
            </p:nvSpPr>
            <p:spPr bwMode="auto">
              <a:xfrm>
                <a:off x="2192" y="1704"/>
                <a:ext cx="80" cy="8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</p:grpSp>
        <p:sp>
          <p:nvSpPr>
            <p:cNvPr id="35849" name="Line 18"/>
            <p:cNvSpPr>
              <a:spLocks noChangeShapeType="1"/>
            </p:cNvSpPr>
            <p:nvPr/>
          </p:nvSpPr>
          <p:spPr bwMode="auto">
            <a:xfrm flipH="1" flipV="1">
              <a:off x="2787" y="2232"/>
              <a:ext cx="108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35850" name="Oval 19"/>
            <p:cNvSpPr>
              <a:spLocks noChangeArrowheads="1"/>
            </p:cNvSpPr>
            <p:nvPr/>
          </p:nvSpPr>
          <p:spPr bwMode="auto">
            <a:xfrm>
              <a:off x="2723" y="2200"/>
              <a:ext cx="80" cy="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35851" name="Text Box 20"/>
            <p:cNvSpPr txBox="1">
              <a:spLocks noChangeArrowheads="1"/>
            </p:cNvSpPr>
            <p:nvPr/>
          </p:nvSpPr>
          <p:spPr bwMode="auto">
            <a:xfrm>
              <a:off x="2441" y="1274"/>
              <a:ext cx="2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CH"/>
                <a:t>R</a:t>
              </a:r>
              <a:endParaRPr lang="en-US"/>
            </a:p>
          </p:txBody>
        </p:sp>
        <p:sp>
          <p:nvSpPr>
            <p:cNvPr id="35852" name="Text Box 21"/>
            <p:cNvSpPr txBox="1">
              <a:spLocks noChangeArrowheads="1"/>
            </p:cNvSpPr>
            <p:nvPr/>
          </p:nvSpPr>
          <p:spPr bwMode="auto">
            <a:xfrm>
              <a:off x="2459" y="2066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CH"/>
                <a:t>S</a:t>
              </a:r>
              <a:endParaRPr lang="en-US"/>
            </a:p>
          </p:txBody>
        </p:sp>
        <p:sp>
          <p:nvSpPr>
            <p:cNvPr id="35853" name="Text Box 22"/>
            <p:cNvSpPr txBox="1">
              <a:spLocks noChangeArrowheads="1"/>
            </p:cNvSpPr>
            <p:nvPr/>
          </p:nvSpPr>
          <p:spPr bwMode="auto">
            <a:xfrm>
              <a:off x="2454" y="2938"/>
              <a:ext cx="2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CH"/>
                <a:t>T</a:t>
              </a:r>
              <a:endParaRPr lang="en-US"/>
            </a:p>
          </p:txBody>
        </p:sp>
        <p:graphicFrame>
          <p:nvGraphicFramePr>
            <p:cNvPr id="35854" name="Object 23"/>
            <p:cNvGraphicFramePr>
              <a:graphicFrameLocks noChangeAspect="1"/>
            </p:cNvGraphicFramePr>
            <p:nvPr/>
          </p:nvGraphicFramePr>
          <p:xfrm>
            <a:off x="4146" y="1505"/>
            <a:ext cx="237" cy="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3855" name="Equation" r:id="rId4" imgW="241195" imgH="279279" progId="Equation.3">
                    <p:embed/>
                  </p:oleObj>
                </mc:Choice>
                <mc:Fallback>
                  <p:oleObj name="Equation" r:id="rId4" imgW="241195" imgH="27927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46" y="1505"/>
                          <a:ext cx="237" cy="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855" name="Object 24"/>
            <p:cNvGraphicFramePr>
              <a:graphicFrameLocks noChangeAspect="1"/>
            </p:cNvGraphicFramePr>
            <p:nvPr/>
          </p:nvGraphicFramePr>
          <p:xfrm>
            <a:off x="4152" y="2665"/>
            <a:ext cx="274" cy="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3856" name="Equation" r:id="rId6" imgW="279400" imgH="279400" progId="Equation.3">
                    <p:embed/>
                  </p:oleObj>
                </mc:Choice>
                <mc:Fallback>
                  <p:oleObj name="Equation" r:id="rId6" imgW="279400" imgH="279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52" y="2665"/>
                          <a:ext cx="274" cy="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856" name="Object 25"/>
            <p:cNvGraphicFramePr>
              <a:graphicFrameLocks noChangeAspect="1"/>
            </p:cNvGraphicFramePr>
            <p:nvPr/>
          </p:nvGraphicFramePr>
          <p:xfrm>
            <a:off x="4806" y="2089"/>
            <a:ext cx="262" cy="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3857" name="Equation" r:id="rId8" imgW="266584" imgH="279279" progId="Equation.3">
                    <p:embed/>
                  </p:oleObj>
                </mc:Choice>
                <mc:Fallback>
                  <p:oleObj name="Equation" r:id="rId8" imgW="266584" imgH="27927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6" y="2089"/>
                          <a:ext cx="262" cy="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857" name="Line 26"/>
            <p:cNvSpPr>
              <a:spLocks noChangeShapeType="1"/>
            </p:cNvSpPr>
            <p:nvPr/>
          </p:nvSpPr>
          <p:spPr bwMode="auto">
            <a:xfrm>
              <a:off x="3051" y="1392"/>
              <a:ext cx="2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35858" name="Line 27"/>
            <p:cNvSpPr>
              <a:spLocks noChangeShapeType="1"/>
            </p:cNvSpPr>
            <p:nvPr/>
          </p:nvSpPr>
          <p:spPr bwMode="auto">
            <a:xfrm>
              <a:off x="3051" y="2232"/>
              <a:ext cx="2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35859" name="Line 28"/>
            <p:cNvSpPr>
              <a:spLocks noChangeShapeType="1"/>
            </p:cNvSpPr>
            <p:nvPr/>
          </p:nvSpPr>
          <p:spPr bwMode="auto">
            <a:xfrm>
              <a:off x="3091" y="3080"/>
              <a:ext cx="2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graphicFrame>
          <p:nvGraphicFramePr>
            <p:cNvPr id="35860" name="Object 29"/>
            <p:cNvGraphicFramePr>
              <a:graphicFrameLocks noChangeAspect="1"/>
            </p:cNvGraphicFramePr>
            <p:nvPr/>
          </p:nvGraphicFramePr>
          <p:xfrm>
            <a:off x="3136" y="1481"/>
            <a:ext cx="274" cy="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3858" name="Equation" r:id="rId10" imgW="279400" imgH="279400" progId="Equation.3">
                    <p:embed/>
                  </p:oleObj>
                </mc:Choice>
                <mc:Fallback>
                  <p:oleObj name="Equation" r:id="rId10" imgW="279400" imgH="279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36" y="1481"/>
                          <a:ext cx="274" cy="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861" name="Object 30"/>
            <p:cNvGraphicFramePr>
              <a:graphicFrameLocks noChangeAspect="1"/>
            </p:cNvGraphicFramePr>
            <p:nvPr/>
          </p:nvGraphicFramePr>
          <p:xfrm>
            <a:off x="3155" y="2289"/>
            <a:ext cx="236" cy="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3859" name="Equation" r:id="rId12" imgW="241195" imgH="279279" progId="Equation.3">
                    <p:embed/>
                  </p:oleObj>
                </mc:Choice>
                <mc:Fallback>
                  <p:oleObj name="Equation" r:id="rId12" imgW="241195" imgH="27927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55" y="2289"/>
                          <a:ext cx="236" cy="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862" name="Object 31"/>
            <p:cNvGraphicFramePr>
              <a:graphicFrameLocks noChangeAspect="1"/>
            </p:cNvGraphicFramePr>
            <p:nvPr/>
          </p:nvGraphicFramePr>
          <p:xfrm>
            <a:off x="3159" y="3137"/>
            <a:ext cx="261" cy="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3860" name="Equation" r:id="rId14" imgW="266584" imgH="279279" progId="Equation.3">
                    <p:embed/>
                  </p:oleObj>
                </mc:Choice>
                <mc:Fallback>
                  <p:oleObj name="Equation" r:id="rId14" imgW="266584" imgH="27927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59" y="3137"/>
                          <a:ext cx="261" cy="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863" name="Line 32"/>
            <p:cNvSpPr>
              <a:spLocks noChangeShapeType="1"/>
            </p:cNvSpPr>
            <p:nvPr/>
          </p:nvSpPr>
          <p:spPr bwMode="auto">
            <a:xfrm flipV="1">
              <a:off x="5267" y="2720"/>
              <a:ext cx="0" cy="216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graphicFrame>
          <p:nvGraphicFramePr>
            <p:cNvPr id="35864" name="Object 33"/>
            <p:cNvGraphicFramePr>
              <a:graphicFrameLocks noChangeAspect="1"/>
            </p:cNvGraphicFramePr>
            <p:nvPr/>
          </p:nvGraphicFramePr>
          <p:xfrm>
            <a:off x="5449" y="2657"/>
            <a:ext cx="224" cy="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3861" name="Equation" r:id="rId16" imgW="228600" imgH="279400" progId="Equation.3">
                    <p:embed/>
                  </p:oleObj>
                </mc:Choice>
                <mc:Fallback>
                  <p:oleObj name="Equation" r:id="rId16" imgW="228600" imgH="279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49" y="2657"/>
                          <a:ext cx="224" cy="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865" name="Line 34"/>
            <p:cNvSpPr>
              <a:spLocks noChangeShapeType="1"/>
            </p:cNvSpPr>
            <p:nvPr/>
          </p:nvSpPr>
          <p:spPr bwMode="auto">
            <a:xfrm>
              <a:off x="3979" y="2312"/>
              <a:ext cx="200" cy="128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graphicFrame>
          <p:nvGraphicFramePr>
            <p:cNvPr id="35866" name="Object 35"/>
            <p:cNvGraphicFramePr>
              <a:graphicFrameLocks noChangeAspect="1"/>
            </p:cNvGraphicFramePr>
            <p:nvPr/>
          </p:nvGraphicFramePr>
          <p:xfrm>
            <a:off x="3874" y="2393"/>
            <a:ext cx="237" cy="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3862" name="Equation" r:id="rId18" imgW="241195" imgH="279279" progId="Equation.3">
                    <p:embed/>
                  </p:oleObj>
                </mc:Choice>
                <mc:Fallback>
                  <p:oleObj name="Equation" r:id="rId18" imgW="241195" imgH="27927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4" y="2393"/>
                          <a:ext cx="237" cy="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867" name="Line 36"/>
            <p:cNvSpPr>
              <a:spLocks noChangeShapeType="1"/>
            </p:cNvSpPr>
            <p:nvPr/>
          </p:nvSpPr>
          <p:spPr bwMode="auto">
            <a:xfrm flipH="1">
              <a:off x="4011" y="2064"/>
              <a:ext cx="152" cy="8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graphicFrame>
          <p:nvGraphicFramePr>
            <p:cNvPr id="35868" name="Object 37"/>
            <p:cNvGraphicFramePr>
              <a:graphicFrameLocks noChangeAspect="1"/>
            </p:cNvGraphicFramePr>
            <p:nvPr/>
          </p:nvGraphicFramePr>
          <p:xfrm>
            <a:off x="3836" y="1801"/>
            <a:ext cx="200" cy="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3863" name="Equation" r:id="rId20" imgW="203112" imgH="279279" progId="Equation.DSMT4">
                    <p:embed/>
                  </p:oleObj>
                </mc:Choice>
                <mc:Fallback>
                  <p:oleObj name="Equation" r:id="rId20" imgW="203112" imgH="279279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36" y="1801"/>
                          <a:ext cx="200" cy="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58823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4372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2991343"/>
              </p:ext>
            </p:extLst>
          </p:nvPr>
        </p:nvGraphicFramePr>
        <p:xfrm>
          <a:off x="1066800" y="3646488"/>
          <a:ext cx="1109663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147" name="Equation" r:id="rId4" imgW="710891" imgH="279279" progId="Equation.3">
                  <p:embed/>
                </p:oleObj>
              </mc:Choice>
              <mc:Fallback>
                <p:oleObj name="Equation" r:id="rId4" imgW="710891" imgH="27927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646488"/>
                        <a:ext cx="1109663" cy="436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4373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6863333"/>
              </p:ext>
            </p:extLst>
          </p:nvPr>
        </p:nvGraphicFramePr>
        <p:xfrm>
          <a:off x="1089025" y="4268788"/>
          <a:ext cx="4821238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148" name="Equation" r:id="rId6" imgW="3416300" imgH="622300" progId="Equation.3">
                  <p:embed/>
                </p:oleObj>
              </mc:Choice>
              <mc:Fallback>
                <p:oleObj name="Equation" r:id="rId6" imgW="3416300" imgH="622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9025" y="4268788"/>
                        <a:ext cx="4821238" cy="87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4374" name="Object 38"/>
          <p:cNvGraphicFramePr>
            <a:graphicFrameLocks noChangeAspect="1"/>
          </p:cNvGraphicFramePr>
          <p:nvPr/>
        </p:nvGraphicFramePr>
        <p:xfrm>
          <a:off x="1001713" y="5145088"/>
          <a:ext cx="4159250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149" name="Equation" r:id="rId8" imgW="2959100" imgH="622300" progId="Equation.3">
                  <p:embed/>
                </p:oleObj>
              </mc:Choice>
              <mc:Fallback>
                <p:oleObj name="Equation" r:id="rId8" imgW="2959100" imgH="622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1713" y="5145088"/>
                        <a:ext cx="4159250" cy="87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4410" name="Object 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608018"/>
              </p:ext>
            </p:extLst>
          </p:nvPr>
        </p:nvGraphicFramePr>
        <p:xfrm>
          <a:off x="744538" y="2163763"/>
          <a:ext cx="3603625" cy="912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150" name="Equation" r:id="rId10" imgW="2311400" imgH="584200" progId="Equation.3">
                  <p:embed/>
                </p:oleObj>
              </mc:Choice>
              <mc:Fallback>
                <p:oleObj name="Equation" r:id="rId10" imgW="2311400" imgH="584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538" y="2163763"/>
                        <a:ext cx="3603625" cy="912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4411" name="Text Box 75"/>
          <p:cNvSpPr txBox="1">
            <a:spLocks noChangeArrowheads="1"/>
          </p:cNvSpPr>
          <p:nvPr/>
        </p:nvSpPr>
        <p:spPr bwMode="auto">
          <a:xfrm>
            <a:off x="625475" y="1577975"/>
            <a:ext cx="25478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>
                <a:solidFill>
                  <a:schemeClr val="tx2"/>
                </a:solidFill>
                <a:latin typeface="+mj-lt"/>
              </a:rPr>
              <a:t>Total active power: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37897" name="Group 76"/>
          <p:cNvGrpSpPr>
            <a:grpSpLocks/>
          </p:cNvGrpSpPr>
          <p:nvPr/>
        </p:nvGrpSpPr>
        <p:grpSpPr bwMode="auto">
          <a:xfrm>
            <a:off x="4732338" y="1793875"/>
            <a:ext cx="3981450" cy="2251075"/>
            <a:chOff x="2405" y="1274"/>
            <a:chExt cx="3268" cy="2138"/>
          </a:xfrm>
        </p:grpSpPr>
        <p:grpSp>
          <p:nvGrpSpPr>
            <p:cNvPr id="37898" name="Group 77"/>
            <p:cNvGrpSpPr>
              <a:grpSpLocks/>
            </p:cNvGrpSpPr>
            <p:nvPr/>
          </p:nvGrpSpPr>
          <p:grpSpPr bwMode="auto">
            <a:xfrm rot="-5400000">
              <a:off x="3763" y="1488"/>
              <a:ext cx="1688" cy="1504"/>
              <a:chOff x="3232" y="1832"/>
              <a:chExt cx="1688" cy="1504"/>
            </a:xfrm>
          </p:grpSpPr>
          <p:sp>
            <p:nvSpPr>
              <p:cNvPr id="37925" name="AutoShape 78"/>
              <p:cNvSpPr>
                <a:spLocks noChangeArrowheads="1"/>
              </p:cNvSpPr>
              <p:nvPr/>
            </p:nvSpPr>
            <p:spPr bwMode="auto">
              <a:xfrm>
                <a:off x="3232" y="1832"/>
                <a:ext cx="1688" cy="1416"/>
              </a:xfrm>
              <a:prstGeom prst="triangle">
                <a:avLst>
                  <a:gd name="adj" fmla="val 50000"/>
                </a:avLst>
              </a:prstGeom>
              <a:noFill/>
              <a:ln w="12700">
                <a:solidFill>
                  <a:srgbClr val="CC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CH">
                  <a:latin typeface="+mj-lt"/>
                </a:endParaRPr>
              </a:p>
            </p:txBody>
          </p:sp>
          <p:sp>
            <p:nvSpPr>
              <p:cNvPr id="37926" name="Rectangle 79"/>
              <p:cNvSpPr>
                <a:spLocks noChangeArrowheads="1"/>
              </p:cNvSpPr>
              <p:nvPr/>
            </p:nvSpPr>
            <p:spPr bwMode="auto">
              <a:xfrm>
                <a:off x="3800" y="3136"/>
                <a:ext cx="616" cy="2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C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CH">
                  <a:latin typeface="+mj-lt"/>
                </a:endParaRPr>
              </a:p>
            </p:txBody>
          </p:sp>
          <p:sp>
            <p:nvSpPr>
              <p:cNvPr id="37927" name="Rectangle 80"/>
              <p:cNvSpPr>
                <a:spLocks noChangeArrowheads="1"/>
              </p:cNvSpPr>
              <p:nvPr/>
            </p:nvSpPr>
            <p:spPr bwMode="auto">
              <a:xfrm rot="-3561382">
                <a:off x="3344" y="2440"/>
                <a:ext cx="616" cy="2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C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CH">
                  <a:latin typeface="+mj-lt"/>
                </a:endParaRPr>
              </a:p>
            </p:txBody>
          </p:sp>
          <p:sp>
            <p:nvSpPr>
              <p:cNvPr id="37928" name="Rectangle 81"/>
              <p:cNvSpPr>
                <a:spLocks noChangeArrowheads="1"/>
              </p:cNvSpPr>
              <p:nvPr/>
            </p:nvSpPr>
            <p:spPr bwMode="auto">
              <a:xfrm rot="3561382" flipH="1">
                <a:off x="4184" y="2440"/>
                <a:ext cx="616" cy="2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C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CH">
                  <a:latin typeface="+mj-lt"/>
                </a:endParaRPr>
              </a:p>
            </p:txBody>
          </p:sp>
        </p:grpSp>
        <p:grpSp>
          <p:nvGrpSpPr>
            <p:cNvPr id="37899" name="Group 82"/>
            <p:cNvGrpSpPr>
              <a:grpSpLocks/>
            </p:cNvGrpSpPr>
            <p:nvPr/>
          </p:nvGrpSpPr>
          <p:grpSpPr bwMode="auto">
            <a:xfrm>
              <a:off x="2723" y="1360"/>
              <a:ext cx="2544" cy="80"/>
              <a:chOff x="2192" y="1704"/>
              <a:chExt cx="2544" cy="80"/>
            </a:xfrm>
          </p:grpSpPr>
          <p:sp>
            <p:nvSpPr>
              <p:cNvPr id="37923" name="Line 83"/>
              <p:cNvSpPr>
                <a:spLocks noChangeShapeType="1"/>
              </p:cNvSpPr>
              <p:nvPr/>
            </p:nvSpPr>
            <p:spPr bwMode="auto">
              <a:xfrm flipH="1">
                <a:off x="2256" y="1736"/>
                <a:ext cx="2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CH">
                  <a:latin typeface="+mj-lt"/>
                </a:endParaRPr>
              </a:p>
            </p:txBody>
          </p:sp>
          <p:sp>
            <p:nvSpPr>
              <p:cNvPr id="37924" name="Oval 84"/>
              <p:cNvSpPr>
                <a:spLocks noChangeArrowheads="1"/>
              </p:cNvSpPr>
              <p:nvPr/>
            </p:nvSpPr>
            <p:spPr bwMode="auto">
              <a:xfrm>
                <a:off x="2192" y="1704"/>
                <a:ext cx="80" cy="8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CH">
                  <a:latin typeface="+mj-lt"/>
                </a:endParaRPr>
              </a:p>
            </p:txBody>
          </p:sp>
        </p:grpSp>
        <p:grpSp>
          <p:nvGrpSpPr>
            <p:cNvPr id="37900" name="Group 85"/>
            <p:cNvGrpSpPr>
              <a:grpSpLocks/>
            </p:cNvGrpSpPr>
            <p:nvPr/>
          </p:nvGrpSpPr>
          <p:grpSpPr bwMode="auto">
            <a:xfrm>
              <a:off x="2715" y="3048"/>
              <a:ext cx="2544" cy="80"/>
              <a:chOff x="2192" y="1704"/>
              <a:chExt cx="2544" cy="80"/>
            </a:xfrm>
          </p:grpSpPr>
          <p:sp>
            <p:nvSpPr>
              <p:cNvPr id="37921" name="Line 86"/>
              <p:cNvSpPr>
                <a:spLocks noChangeShapeType="1"/>
              </p:cNvSpPr>
              <p:nvPr/>
            </p:nvSpPr>
            <p:spPr bwMode="auto">
              <a:xfrm flipH="1">
                <a:off x="2256" y="1736"/>
                <a:ext cx="2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CH">
                  <a:latin typeface="+mj-lt"/>
                </a:endParaRPr>
              </a:p>
            </p:txBody>
          </p:sp>
          <p:sp>
            <p:nvSpPr>
              <p:cNvPr id="37922" name="Oval 87"/>
              <p:cNvSpPr>
                <a:spLocks noChangeArrowheads="1"/>
              </p:cNvSpPr>
              <p:nvPr/>
            </p:nvSpPr>
            <p:spPr bwMode="auto">
              <a:xfrm>
                <a:off x="2192" y="1704"/>
                <a:ext cx="80" cy="8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CH">
                  <a:latin typeface="+mj-lt"/>
                </a:endParaRPr>
              </a:p>
            </p:txBody>
          </p:sp>
        </p:grpSp>
        <p:sp>
          <p:nvSpPr>
            <p:cNvPr id="37901" name="Line 88"/>
            <p:cNvSpPr>
              <a:spLocks noChangeShapeType="1"/>
            </p:cNvSpPr>
            <p:nvPr/>
          </p:nvSpPr>
          <p:spPr bwMode="auto">
            <a:xfrm flipH="1" flipV="1">
              <a:off x="2787" y="2232"/>
              <a:ext cx="108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>
                <a:latin typeface="+mj-lt"/>
              </a:endParaRPr>
            </a:p>
          </p:txBody>
        </p:sp>
        <p:sp>
          <p:nvSpPr>
            <p:cNvPr id="37902" name="Oval 89"/>
            <p:cNvSpPr>
              <a:spLocks noChangeArrowheads="1"/>
            </p:cNvSpPr>
            <p:nvPr/>
          </p:nvSpPr>
          <p:spPr bwMode="auto">
            <a:xfrm>
              <a:off x="2723" y="2200"/>
              <a:ext cx="80" cy="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CH">
                <a:latin typeface="+mj-lt"/>
              </a:endParaRPr>
            </a:p>
          </p:txBody>
        </p:sp>
        <p:sp>
          <p:nvSpPr>
            <p:cNvPr id="37903" name="Text Box 90"/>
            <p:cNvSpPr txBox="1">
              <a:spLocks noChangeArrowheads="1"/>
            </p:cNvSpPr>
            <p:nvPr/>
          </p:nvSpPr>
          <p:spPr bwMode="auto">
            <a:xfrm>
              <a:off x="2405" y="1274"/>
              <a:ext cx="289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CH">
                  <a:latin typeface="+mj-lt"/>
                </a:rPr>
                <a:t>R</a:t>
              </a:r>
              <a:endParaRPr lang="en-US">
                <a:latin typeface="+mj-lt"/>
              </a:endParaRPr>
            </a:p>
          </p:txBody>
        </p:sp>
        <p:sp>
          <p:nvSpPr>
            <p:cNvPr id="37904" name="Text Box 91"/>
            <p:cNvSpPr txBox="1">
              <a:spLocks noChangeArrowheads="1"/>
            </p:cNvSpPr>
            <p:nvPr/>
          </p:nvSpPr>
          <p:spPr bwMode="auto">
            <a:xfrm>
              <a:off x="2426" y="2066"/>
              <a:ext cx="268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CH">
                  <a:latin typeface="+mj-lt"/>
                </a:rPr>
                <a:t>S</a:t>
              </a:r>
              <a:endParaRPr lang="en-US">
                <a:latin typeface="+mj-lt"/>
              </a:endParaRPr>
            </a:p>
          </p:txBody>
        </p:sp>
        <p:sp>
          <p:nvSpPr>
            <p:cNvPr id="37905" name="Text Box 92"/>
            <p:cNvSpPr txBox="1">
              <a:spLocks noChangeArrowheads="1"/>
            </p:cNvSpPr>
            <p:nvPr/>
          </p:nvSpPr>
          <p:spPr bwMode="auto">
            <a:xfrm>
              <a:off x="2419" y="2939"/>
              <a:ext cx="278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CH">
                  <a:latin typeface="+mj-lt"/>
                </a:rPr>
                <a:t>T</a:t>
              </a:r>
              <a:endParaRPr lang="en-US">
                <a:latin typeface="+mj-lt"/>
              </a:endParaRPr>
            </a:p>
          </p:txBody>
        </p:sp>
        <p:graphicFrame>
          <p:nvGraphicFramePr>
            <p:cNvPr id="37906" name="Object 93"/>
            <p:cNvGraphicFramePr>
              <a:graphicFrameLocks noChangeAspect="1"/>
            </p:cNvGraphicFramePr>
            <p:nvPr/>
          </p:nvGraphicFramePr>
          <p:xfrm>
            <a:off x="4146" y="1505"/>
            <a:ext cx="237" cy="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6151" name="Equation" r:id="rId12" imgW="241195" imgH="279279" progId="Equation.3">
                    <p:embed/>
                  </p:oleObj>
                </mc:Choice>
                <mc:Fallback>
                  <p:oleObj name="Equation" r:id="rId12" imgW="241195" imgH="27927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46" y="1505"/>
                          <a:ext cx="237" cy="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907" name="Object 94"/>
            <p:cNvGraphicFramePr>
              <a:graphicFrameLocks noChangeAspect="1"/>
            </p:cNvGraphicFramePr>
            <p:nvPr/>
          </p:nvGraphicFramePr>
          <p:xfrm>
            <a:off x="4152" y="2665"/>
            <a:ext cx="274" cy="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6152" name="Equation" r:id="rId14" imgW="279400" imgH="279400" progId="Equation.3">
                    <p:embed/>
                  </p:oleObj>
                </mc:Choice>
                <mc:Fallback>
                  <p:oleObj name="Equation" r:id="rId14" imgW="279400" imgH="279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52" y="2665"/>
                          <a:ext cx="274" cy="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908" name="Object 95"/>
            <p:cNvGraphicFramePr>
              <a:graphicFrameLocks noChangeAspect="1"/>
            </p:cNvGraphicFramePr>
            <p:nvPr/>
          </p:nvGraphicFramePr>
          <p:xfrm>
            <a:off x="4806" y="2089"/>
            <a:ext cx="262" cy="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6153" name="Equation" r:id="rId16" imgW="266584" imgH="279279" progId="Equation.3">
                    <p:embed/>
                  </p:oleObj>
                </mc:Choice>
                <mc:Fallback>
                  <p:oleObj name="Equation" r:id="rId16" imgW="266584" imgH="27927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6" y="2089"/>
                          <a:ext cx="262" cy="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909" name="Line 96"/>
            <p:cNvSpPr>
              <a:spLocks noChangeShapeType="1"/>
            </p:cNvSpPr>
            <p:nvPr/>
          </p:nvSpPr>
          <p:spPr bwMode="auto">
            <a:xfrm>
              <a:off x="3051" y="1392"/>
              <a:ext cx="2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>
                <a:latin typeface="+mj-lt"/>
              </a:endParaRPr>
            </a:p>
          </p:txBody>
        </p:sp>
        <p:sp>
          <p:nvSpPr>
            <p:cNvPr id="37910" name="Line 97"/>
            <p:cNvSpPr>
              <a:spLocks noChangeShapeType="1"/>
            </p:cNvSpPr>
            <p:nvPr/>
          </p:nvSpPr>
          <p:spPr bwMode="auto">
            <a:xfrm>
              <a:off x="3051" y="2232"/>
              <a:ext cx="2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>
                <a:latin typeface="+mj-lt"/>
              </a:endParaRPr>
            </a:p>
          </p:txBody>
        </p:sp>
        <p:sp>
          <p:nvSpPr>
            <p:cNvPr id="37911" name="Line 98"/>
            <p:cNvSpPr>
              <a:spLocks noChangeShapeType="1"/>
            </p:cNvSpPr>
            <p:nvPr/>
          </p:nvSpPr>
          <p:spPr bwMode="auto">
            <a:xfrm>
              <a:off x="3091" y="3080"/>
              <a:ext cx="2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>
                <a:latin typeface="+mj-lt"/>
              </a:endParaRPr>
            </a:p>
          </p:txBody>
        </p:sp>
        <p:graphicFrame>
          <p:nvGraphicFramePr>
            <p:cNvPr id="37912" name="Object 99"/>
            <p:cNvGraphicFramePr>
              <a:graphicFrameLocks noChangeAspect="1"/>
            </p:cNvGraphicFramePr>
            <p:nvPr/>
          </p:nvGraphicFramePr>
          <p:xfrm>
            <a:off x="3136" y="1481"/>
            <a:ext cx="274" cy="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6154" name="Equation" r:id="rId18" imgW="279400" imgH="279400" progId="Equation.3">
                    <p:embed/>
                  </p:oleObj>
                </mc:Choice>
                <mc:Fallback>
                  <p:oleObj name="Equation" r:id="rId18" imgW="279400" imgH="279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36" y="1481"/>
                          <a:ext cx="274" cy="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913" name="Object 100"/>
            <p:cNvGraphicFramePr>
              <a:graphicFrameLocks noChangeAspect="1"/>
            </p:cNvGraphicFramePr>
            <p:nvPr/>
          </p:nvGraphicFramePr>
          <p:xfrm>
            <a:off x="3155" y="2289"/>
            <a:ext cx="236" cy="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6155" name="Equation" r:id="rId20" imgW="241195" imgH="279279" progId="Equation.3">
                    <p:embed/>
                  </p:oleObj>
                </mc:Choice>
                <mc:Fallback>
                  <p:oleObj name="Equation" r:id="rId20" imgW="241195" imgH="27927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55" y="2289"/>
                          <a:ext cx="236" cy="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914" name="Object 101"/>
            <p:cNvGraphicFramePr>
              <a:graphicFrameLocks noChangeAspect="1"/>
            </p:cNvGraphicFramePr>
            <p:nvPr/>
          </p:nvGraphicFramePr>
          <p:xfrm>
            <a:off x="3159" y="3137"/>
            <a:ext cx="261" cy="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6156" name="Equation" r:id="rId22" imgW="266584" imgH="279279" progId="Equation.3">
                    <p:embed/>
                  </p:oleObj>
                </mc:Choice>
                <mc:Fallback>
                  <p:oleObj name="Equation" r:id="rId22" imgW="266584" imgH="27927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59" y="3137"/>
                          <a:ext cx="261" cy="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915" name="Line 102"/>
            <p:cNvSpPr>
              <a:spLocks noChangeShapeType="1"/>
            </p:cNvSpPr>
            <p:nvPr/>
          </p:nvSpPr>
          <p:spPr bwMode="auto">
            <a:xfrm flipV="1">
              <a:off x="5267" y="2720"/>
              <a:ext cx="0" cy="216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>
                <a:latin typeface="+mj-lt"/>
              </a:endParaRPr>
            </a:p>
          </p:txBody>
        </p:sp>
        <p:graphicFrame>
          <p:nvGraphicFramePr>
            <p:cNvPr id="37916" name="Object 103"/>
            <p:cNvGraphicFramePr>
              <a:graphicFrameLocks noChangeAspect="1"/>
            </p:cNvGraphicFramePr>
            <p:nvPr/>
          </p:nvGraphicFramePr>
          <p:xfrm>
            <a:off x="5449" y="2657"/>
            <a:ext cx="224" cy="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6157" name="Equation" r:id="rId24" imgW="228600" imgH="279400" progId="Equation.3">
                    <p:embed/>
                  </p:oleObj>
                </mc:Choice>
                <mc:Fallback>
                  <p:oleObj name="Equation" r:id="rId24" imgW="228600" imgH="279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49" y="2657"/>
                          <a:ext cx="224" cy="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917" name="Line 104"/>
            <p:cNvSpPr>
              <a:spLocks noChangeShapeType="1"/>
            </p:cNvSpPr>
            <p:nvPr/>
          </p:nvSpPr>
          <p:spPr bwMode="auto">
            <a:xfrm>
              <a:off x="3979" y="2312"/>
              <a:ext cx="200" cy="128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>
                <a:latin typeface="+mj-lt"/>
              </a:endParaRPr>
            </a:p>
          </p:txBody>
        </p:sp>
        <p:graphicFrame>
          <p:nvGraphicFramePr>
            <p:cNvPr id="37918" name="Object 105"/>
            <p:cNvGraphicFramePr>
              <a:graphicFrameLocks noChangeAspect="1"/>
            </p:cNvGraphicFramePr>
            <p:nvPr/>
          </p:nvGraphicFramePr>
          <p:xfrm>
            <a:off x="3874" y="2393"/>
            <a:ext cx="237" cy="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6158" name="Equation" r:id="rId26" imgW="241195" imgH="279279" progId="Equation.3">
                    <p:embed/>
                  </p:oleObj>
                </mc:Choice>
                <mc:Fallback>
                  <p:oleObj name="Equation" r:id="rId26" imgW="241195" imgH="27927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4" y="2393"/>
                          <a:ext cx="237" cy="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919" name="Line 106"/>
            <p:cNvSpPr>
              <a:spLocks noChangeShapeType="1"/>
            </p:cNvSpPr>
            <p:nvPr/>
          </p:nvSpPr>
          <p:spPr bwMode="auto">
            <a:xfrm flipH="1">
              <a:off x="4011" y="2064"/>
              <a:ext cx="152" cy="8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>
                <a:latin typeface="+mj-lt"/>
              </a:endParaRPr>
            </a:p>
          </p:txBody>
        </p:sp>
        <p:graphicFrame>
          <p:nvGraphicFramePr>
            <p:cNvPr id="37920" name="Object 107"/>
            <p:cNvGraphicFramePr>
              <a:graphicFrameLocks noChangeAspect="1"/>
            </p:cNvGraphicFramePr>
            <p:nvPr/>
          </p:nvGraphicFramePr>
          <p:xfrm>
            <a:off x="3836" y="1801"/>
            <a:ext cx="200" cy="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6159" name="Equation" r:id="rId28" imgW="203112" imgH="279279" progId="Equation.DSMT4">
                    <p:embed/>
                  </p:oleObj>
                </mc:Choice>
                <mc:Fallback>
                  <p:oleObj name="Equation" r:id="rId28" imgW="203112" imgH="279279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36" y="1801"/>
                          <a:ext cx="200" cy="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3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144000" cy="1104900"/>
          </a:xfrm>
        </p:spPr>
        <p:txBody>
          <a:bodyPr>
            <a:noAutofit/>
          </a:bodyPr>
          <a:lstStyle/>
          <a:p>
            <a:pPr>
              <a:defRPr/>
            </a:pPr>
            <a:b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</a:b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Example</a:t>
            </a: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: </a:t>
            </a: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Unbalanced</a:t>
            </a: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 </a:t>
            </a: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three</a:t>
            </a: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-phase circuit</a:t>
            </a:r>
            <a:endParaRPr lang="en-US" sz="28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80597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54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54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54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54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54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441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5396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9690788"/>
              </p:ext>
            </p:extLst>
          </p:nvPr>
        </p:nvGraphicFramePr>
        <p:xfrm>
          <a:off x="1129818" y="1700502"/>
          <a:ext cx="317500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958" name="Equation" r:id="rId4" imgW="203112" imgH="279279" progId="Equation.3">
                  <p:embed/>
                </p:oleObj>
              </mc:Choice>
              <mc:Fallback>
                <p:oleObj name="Equation" r:id="rId4" imgW="203112" imgH="27927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9818" y="1700502"/>
                        <a:ext cx="317500" cy="436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398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1619017"/>
              </p:ext>
            </p:extLst>
          </p:nvPr>
        </p:nvGraphicFramePr>
        <p:xfrm>
          <a:off x="2153444" y="1717378"/>
          <a:ext cx="376237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959" name="Equation" r:id="rId6" imgW="241195" imgH="279279" progId="Equation.3">
                  <p:embed/>
                </p:oleObj>
              </mc:Choice>
              <mc:Fallback>
                <p:oleObj name="Equation" r:id="rId6" imgW="241195" imgH="27927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3444" y="1717378"/>
                        <a:ext cx="376237" cy="436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399" name="Text Box 39"/>
          <p:cNvSpPr txBox="1">
            <a:spLocks noChangeArrowheads="1"/>
          </p:cNvSpPr>
          <p:nvPr/>
        </p:nvSpPr>
        <p:spPr bwMode="auto">
          <a:xfrm>
            <a:off x="1501775" y="1692275"/>
            <a:ext cx="6559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>
                <a:solidFill>
                  <a:schemeClr val="tx2"/>
                </a:solidFill>
                <a:latin typeface="+mj-lt"/>
              </a:rPr>
              <a:t>and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55400" name="Text Box 40"/>
          <p:cNvSpPr txBox="1">
            <a:spLocks noChangeArrowheads="1"/>
          </p:cNvSpPr>
          <p:nvPr/>
        </p:nvSpPr>
        <p:spPr bwMode="auto">
          <a:xfrm>
            <a:off x="2562225" y="1692275"/>
            <a:ext cx="57435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>
                <a:solidFill>
                  <a:schemeClr val="tx2"/>
                </a:solidFill>
                <a:latin typeface="+mj-lt"/>
              </a:rPr>
              <a:t>are in phase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delay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of an angle</a:t>
            </a:r>
            <a:endParaRPr lang="fr-CH" dirty="0">
              <a:solidFill>
                <a:schemeClr val="tx2"/>
              </a:solidFill>
              <a:latin typeface="+mj-lt"/>
              <a:sym typeface="Symbol" charset="0"/>
            </a:endParaRPr>
          </a:p>
        </p:txBody>
      </p:sp>
      <p:graphicFrame>
        <p:nvGraphicFramePr>
          <p:cNvPr id="655401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1895593"/>
              </p:ext>
            </p:extLst>
          </p:nvPr>
        </p:nvGraphicFramePr>
        <p:xfrm>
          <a:off x="1168320" y="2707676"/>
          <a:ext cx="357188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960" name="Equation" r:id="rId8" imgW="228600" imgH="279400" progId="Equation.3">
                  <p:embed/>
                </p:oleObj>
              </mc:Choice>
              <mc:Fallback>
                <p:oleObj name="Equation" r:id="rId8" imgW="2286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8320" y="2707676"/>
                        <a:ext cx="357188" cy="436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02" name="Text Box 42"/>
          <p:cNvSpPr txBox="1">
            <a:spLocks noChangeArrowheads="1"/>
          </p:cNvSpPr>
          <p:nvPr/>
        </p:nvSpPr>
        <p:spPr bwMode="auto">
          <a:xfrm>
            <a:off x="1584325" y="2708275"/>
            <a:ext cx="3673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 err="1">
                <a:solidFill>
                  <a:schemeClr val="tx2"/>
                </a:solidFill>
                <a:latin typeface="+mj-lt"/>
              </a:rPr>
              <a:t>is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in phase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with</a:t>
            </a:r>
            <a:endParaRPr lang="fr-CH" dirty="0">
              <a:solidFill>
                <a:schemeClr val="tx2"/>
              </a:solidFill>
              <a:latin typeface="+mj-lt"/>
              <a:sym typeface="Symbol" charset="0"/>
            </a:endParaRPr>
          </a:p>
        </p:txBody>
      </p:sp>
      <p:graphicFrame>
        <p:nvGraphicFramePr>
          <p:cNvPr id="655403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3777077"/>
              </p:ext>
            </p:extLst>
          </p:nvPr>
        </p:nvGraphicFramePr>
        <p:xfrm>
          <a:off x="3788017" y="2697940"/>
          <a:ext cx="692150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961" name="Equation" r:id="rId10" imgW="444307" imgH="279279" progId="Equation.3">
                  <p:embed/>
                </p:oleObj>
              </mc:Choice>
              <mc:Fallback>
                <p:oleObj name="Equation" r:id="rId10" imgW="444307" imgH="27927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8017" y="2697940"/>
                        <a:ext cx="692150" cy="436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04" name="Text Box 44"/>
          <p:cNvSpPr txBox="1">
            <a:spLocks noChangeArrowheads="1"/>
          </p:cNvSpPr>
          <p:nvPr/>
        </p:nvSpPr>
        <p:spPr bwMode="auto">
          <a:xfrm>
            <a:off x="892175" y="2143125"/>
            <a:ext cx="74857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>
                <a:solidFill>
                  <a:schemeClr val="tx2"/>
                </a:solidFill>
                <a:latin typeface="+mj-lt"/>
                <a:sym typeface="Symbol" charset="0"/>
              </a:rPr>
              <a:t>φ</a:t>
            </a:r>
            <a:r>
              <a:rPr lang="fr-CH" baseline="-25000" dirty="0">
                <a:solidFill>
                  <a:schemeClr val="tx2"/>
                </a:solidFill>
                <a:latin typeface="+mj-lt"/>
                <a:sym typeface="Symbol" charset="0"/>
              </a:rPr>
              <a:t>1</a:t>
            </a:r>
            <a:r>
              <a:rPr lang="fr-CH" dirty="0">
                <a:solidFill>
                  <a:schemeClr val="tx2"/>
                </a:solidFill>
                <a:latin typeface="+mj-lt"/>
                <a:sym typeface="Symbol" charset="0"/>
              </a:rPr>
              <a:t>=</a:t>
            </a:r>
            <a:r>
              <a:rPr lang="fr-CH" dirty="0" err="1">
                <a:solidFill>
                  <a:schemeClr val="tx2"/>
                </a:solidFill>
                <a:latin typeface="+mj-lt"/>
                <a:sym typeface="Symbol" charset="0"/>
              </a:rPr>
              <a:t>arccos</a:t>
            </a:r>
            <a:r>
              <a:rPr lang="fr-CH" dirty="0">
                <a:solidFill>
                  <a:schemeClr val="tx2"/>
                </a:solidFill>
                <a:latin typeface="+mj-lt"/>
                <a:sym typeface="Symbol" charset="0"/>
              </a:rPr>
              <a:t> 0.92=23</a:t>
            </a:r>
            <a:r>
              <a:rPr lang="fr-CH" baseline="30000" dirty="0">
                <a:solidFill>
                  <a:schemeClr val="tx2"/>
                </a:solidFill>
                <a:latin typeface="+mj-lt"/>
                <a:sym typeface="Symbol" charset="0"/>
              </a:rPr>
              <a:t>o</a:t>
            </a:r>
            <a:r>
              <a:rPr lang="fr-CH" dirty="0">
                <a:solidFill>
                  <a:schemeClr val="tx2"/>
                </a:solidFill>
                <a:latin typeface="+mj-lt"/>
                <a:sym typeface="Symbol" charset="0"/>
              </a:rPr>
              <a:t> relative to the </a:t>
            </a:r>
            <a:r>
              <a:rPr lang="fr-CH" dirty="0" err="1">
                <a:solidFill>
                  <a:schemeClr val="tx2"/>
                </a:solidFill>
                <a:latin typeface="+mj-lt"/>
                <a:sym typeface="Symbol" charset="0"/>
              </a:rPr>
              <a:t>corresponding</a:t>
            </a:r>
            <a:r>
              <a:rPr lang="fr-CH" dirty="0">
                <a:solidFill>
                  <a:schemeClr val="tx2"/>
                </a:solidFill>
                <a:latin typeface="+mj-lt"/>
                <a:sym typeface="Symbol" charset="0"/>
              </a:rPr>
              <a:t> voltages.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55405" name="Oval 45"/>
          <p:cNvSpPr>
            <a:spLocks noChangeArrowheads="1"/>
          </p:cNvSpPr>
          <p:nvPr/>
        </p:nvSpPr>
        <p:spPr bwMode="auto">
          <a:xfrm>
            <a:off x="2981325" y="3479800"/>
            <a:ext cx="2562225" cy="2543175"/>
          </a:xfrm>
          <a:prstGeom prst="ellipse">
            <a:avLst/>
          </a:prstGeom>
          <a:noFill/>
          <a:ln w="3175">
            <a:solidFill>
              <a:schemeClr val="fol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655406" name="Line 46"/>
          <p:cNvSpPr>
            <a:spLocks noChangeShapeType="1"/>
          </p:cNvSpPr>
          <p:nvPr/>
        </p:nvSpPr>
        <p:spPr bwMode="auto">
          <a:xfrm>
            <a:off x="4267200" y="4737100"/>
            <a:ext cx="12573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655407" name="Line 47"/>
          <p:cNvSpPr>
            <a:spLocks noChangeShapeType="1"/>
          </p:cNvSpPr>
          <p:nvPr/>
        </p:nvSpPr>
        <p:spPr bwMode="auto">
          <a:xfrm flipH="1" flipV="1">
            <a:off x="3587750" y="3676650"/>
            <a:ext cx="666750" cy="1057275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655408" name="Line 48"/>
          <p:cNvSpPr>
            <a:spLocks noChangeShapeType="1"/>
          </p:cNvSpPr>
          <p:nvPr/>
        </p:nvSpPr>
        <p:spPr bwMode="auto">
          <a:xfrm flipH="1">
            <a:off x="3575050" y="4740275"/>
            <a:ext cx="685800" cy="1114425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graphicFrame>
        <p:nvGraphicFramePr>
          <p:cNvPr id="655409" name="Object 49"/>
          <p:cNvGraphicFramePr>
            <a:graphicFrameLocks noChangeAspect="1"/>
          </p:cNvGraphicFramePr>
          <p:nvPr/>
        </p:nvGraphicFramePr>
        <p:xfrm>
          <a:off x="5610225" y="4600575"/>
          <a:ext cx="5270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962" name="Equation" r:id="rId12" imgW="419100" imgH="279400" progId="Equation.3">
                  <p:embed/>
                </p:oleObj>
              </mc:Choice>
              <mc:Fallback>
                <p:oleObj name="Equation" r:id="rId12" imgW="4191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0225" y="4600575"/>
                        <a:ext cx="527050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410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7033651"/>
              </p:ext>
            </p:extLst>
          </p:nvPr>
        </p:nvGraphicFramePr>
        <p:xfrm>
          <a:off x="3143250" y="3206750"/>
          <a:ext cx="55880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963" name="Equation" r:id="rId14" imgW="444307" imgH="279279" progId="Equation.3">
                  <p:embed/>
                </p:oleObj>
              </mc:Choice>
              <mc:Fallback>
                <p:oleObj name="Equation" r:id="rId14" imgW="444307" imgH="27927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250" y="3206750"/>
                        <a:ext cx="558800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411" name="Object 51"/>
          <p:cNvGraphicFramePr>
            <a:graphicFrameLocks noChangeAspect="1"/>
          </p:cNvGraphicFramePr>
          <p:nvPr/>
        </p:nvGraphicFramePr>
        <p:xfrm>
          <a:off x="3136900" y="5918200"/>
          <a:ext cx="5270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964" name="Equation" r:id="rId16" imgW="419100" imgH="279400" progId="Equation.3">
                  <p:embed/>
                </p:oleObj>
              </mc:Choice>
              <mc:Fallback>
                <p:oleObj name="Equation" r:id="rId16" imgW="4191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6900" y="5918200"/>
                        <a:ext cx="527050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16" name="Line 56"/>
          <p:cNvSpPr>
            <a:spLocks noChangeShapeType="1"/>
          </p:cNvSpPr>
          <p:nvPr/>
        </p:nvSpPr>
        <p:spPr bwMode="auto">
          <a:xfrm>
            <a:off x="4254500" y="4737100"/>
            <a:ext cx="2209800" cy="812800"/>
          </a:xfrm>
          <a:prstGeom prst="line">
            <a:avLst/>
          </a:prstGeom>
          <a:noFill/>
          <a:ln w="12700">
            <a:solidFill>
              <a:srgbClr val="000094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graphicFrame>
        <p:nvGraphicFramePr>
          <p:cNvPr id="655417" name="Object 57"/>
          <p:cNvGraphicFramePr>
            <a:graphicFrameLocks noChangeAspect="1"/>
          </p:cNvGraphicFramePr>
          <p:nvPr/>
        </p:nvGraphicFramePr>
        <p:xfrm>
          <a:off x="6646863" y="5426075"/>
          <a:ext cx="255587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965" name="Equation" r:id="rId18" imgW="203112" imgH="279279" progId="Equation.3">
                  <p:embed/>
                </p:oleObj>
              </mc:Choice>
              <mc:Fallback>
                <p:oleObj name="Equation" r:id="rId18" imgW="203112" imgH="27927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6863" y="5426075"/>
                        <a:ext cx="255587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18" name="Arc 58"/>
          <p:cNvSpPr>
            <a:spLocks/>
          </p:cNvSpPr>
          <p:nvPr/>
        </p:nvSpPr>
        <p:spPr bwMode="auto">
          <a:xfrm>
            <a:off x="4448175" y="4759325"/>
            <a:ext cx="444500" cy="176213"/>
          </a:xfrm>
          <a:custGeom>
            <a:avLst/>
            <a:gdLst>
              <a:gd name="T0" fmla="*/ 144403069 w 21600"/>
              <a:gd name="T1" fmla="*/ 0 h 15921"/>
              <a:gd name="T2" fmla="*/ 187375559 w 21600"/>
              <a:gd name="T3" fmla="*/ 21586054 h 15921"/>
              <a:gd name="T4" fmla="*/ 0 w 21600"/>
              <a:gd name="T5" fmla="*/ 18786325 h 15921"/>
              <a:gd name="T6" fmla="*/ 0 60000 65536"/>
              <a:gd name="T7" fmla="*/ 0 60000 65536"/>
              <a:gd name="T8" fmla="*/ 0 60000 65536"/>
              <a:gd name="T9" fmla="*/ 0 w 21600"/>
              <a:gd name="T10" fmla="*/ 0 h 15921"/>
              <a:gd name="T11" fmla="*/ 21600 w 21600"/>
              <a:gd name="T12" fmla="*/ 15921 h 1592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5921" fill="none" extrusionOk="0">
                <a:moveTo>
                  <a:pt x="16570" y="-1"/>
                </a:moveTo>
                <a:cubicBezTo>
                  <a:pt x="19819" y="3885"/>
                  <a:pt x="21600" y="8790"/>
                  <a:pt x="21600" y="13856"/>
                </a:cubicBezTo>
                <a:cubicBezTo>
                  <a:pt x="21600" y="14545"/>
                  <a:pt x="21566" y="15234"/>
                  <a:pt x="21501" y="15921"/>
                </a:cubicBezTo>
              </a:path>
              <a:path w="21600" h="15921" stroke="0" extrusionOk="0">
                <a:moveTo>
                  <a:pt x="16570" y="-1"/>
                </a:moveTo>
                <a:cubicBezTo>
                  <a:pt x="19819" y="3885"/>
                  <a:pt x="21600" y="8790"/>
                  <a:pt x="21600" y="13856"/>
                </a:cubicBezTo>
                <a:cubicBezTo>
                  <a:pt x="21600" y="14545"/>
                  <a:pt x="21566" y="15234"/>
                  <a:pt x="21501" y="15921"/>
                </a:cubicBezTo>
                <a:lnTo>
                  <a:pt x="0" y="13856"/>
                </a:lnTo>
                <a:lnTo>
                  <a:pt x="16570" y="-1"/>
                </a:lnTo>
                <a:close/>
              </a:path>
            </a:pathLst>
          </a:custGeom>
          <a:noFill/>
          <a:ln w="12700">
            <a:solidFill>
              <a:srgbClr val="000094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graphicFrame>
        <p:nvGraphicFramePr>
          <p:cNvPr id="655419" name="Object 59"/>
          <p:cNvGraphicFramePr>
            <a:graphicFrameLocks noChangeAspect="1"/>
          </p:cNvGraphicFramePr>
          <p:nvPr/>
        </p:nvGraphicFramePr>
        <p:xfrm>
          <a:off x="4919663" y="4756150"/>
          <a:ext cx="315912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966" name="Equation" r:id="rId20" imgW="342751" imgH="291973" progId="Equation.3">
                  <p:embed/>
                </p:oleObj>
              </mc:Choice>
              <mc:Fallback>
                <p:oleObj name="Equation" r:id="rId20" imgW="342751" imgH="29197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9663" y="4756150"/>
                        <a:ext cx="315912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20" name="Line 60"/>
          <p:cNvSpPr>
            <a:spLocks noChangeShapeType="1"/>
          </p:cNvSpPr>
          <p:nvPr/>
        </p:nvSpPr>
        <p:spPr bwMode="auto">
          <a:xfrm flipH="1">
            <a:off x="2489200" y="4737100"/>
            <a:ext cx="1790700" cy="1308100"/>
          </a:xfrm>
          <a:prstGeom prst="line">
            <a:avLst/>
          </a:prstGeom>
          <a:noFill/>
          <a:ln w="12700">
            <a:solidFill>
              <a:srgbClr val="000094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graphicFrame>
        <p:nvGraphicFramePr>
          <p:cNvPr id="655421" name="Object 61"/>
          <p:cNvGraphicFramePr>
            <a:graphicFrameLocks noChangeAspect="1"/>
          </p:cNvGraphicFramePr>
          <p:nvPr/>
        </p:nvGraphicFramePr>
        <p:xfrm>
          <a:off x="2025650" y="5895975"/>
          <a:ext cx="303213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967" name="Equation" r:id="rId22" imgW="241195" imgH="279279" progId="Equation.3">
                  <p:embed/>
                </p:oleObj>
              </mc:Choice>
              <mc:Fallback>
                <p:oleObj name="Equation" r:id="rId22" imgW="241195" imgH="27927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5650" y="5895975"/>
                        <a:ext cx="303213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422" name="Object 62"/>
          <p:cNvGraphicFramePr>
            <a:graphicFrameLocks noChangeAspect="1"/>
          </p:cNvGraphicFramePr>
          <p:nvPr/>
        </p:nvGraphicFramePr>
        <p:xfrm>
          <a:off x="3611563" y="5175250"/>
          <a:ext cx="315912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968" name="Equation" r:id="rId24" imgW="342751" imgH="291973" progId="Equation.3">
                  <p:embed/>
                </p:oleObj>
              </mc:Choice>
              <mc:Fallback>
                <p:oleObj name="Equation" r:id="rId24" imgW="342751" imgH="29197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1563" y="5175250"/>
                        <a:ext cx="315912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23" name="Arc 63"/>
          <p:cNvSpPr>
            <a:spLocks/>
          </p:cNvSpPr>
          <p:nvPr/>
        </p:nvSpPr>
        <p:spPr bwMode="auto">
          <a:xfrm flipH="1" flipV="1">
            <a:off x="3863975" y="5026025"/>
            <a:ext cx="444500" cy="176213"/>
          </a:xfrm>
          <a:custGeom>
            <a:avLst/>
            <a:gdLst>
              <a:gd name="T0" fmla="*/ 144403069 w 21600"/>
              <a:gd name="T1" fmla="*/ 0 h 15921"/>
              <a:gd name="T2" fmla="*/ 187375559 w 21600"/>
              <a:gd name="T3" fmla="*/ 21586054 h 15921"/>
              <a:gd name="T4" fmla="*/ 0 w 21600"/>
              <a:gd name="T5" fmla="*/ 18786325 h 15921"/>
              <a:gd name="T6" fmla="*/ 0 60000 65536"/>
              <a:gd name="T7" fmla="*/ 0 60000 65536"/>
              <a:gd name="T8" fmla="*/ 0 60000 65536"/>
              <a:gd name="T9" fmla="*/ 0 w 21600"/>
              <a:gd name="T10" fmla="*/ 0 h 15921"/>
              <a:gd name="T11" fmla="*/ 21600 w 21600"/>
              <a:gd name="T12" fmla="*/ 15921 h 1592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5921" fill="none" extrusionOk="0">
                <a:moveTo>
                  <a:pt x="16570" y="-1"/>
                </a:moveTo>
                <a:cubicBezTo>
                  <a:pt x="19819" y="3885"/>
                  <a:pt x="21600" y="8790"/>
                  <a:pt x="21600" y="13856"/>
                </a:cubicBezTo>
                <a:cubicBezTo>
                  <a:pt x="21600" y="14545"/>
                  <a:pt x="21566" y="15234"/>
                  <a:pt x="21501" y="15921"/>
                </a:cubicBezTo>
              </a:path>
              <a:path w="21600" h="15921" stroke="0" extrusionOk="0">
                <a:moveTo>
                  <a:pt x="16570" y="-1"/>
                </a:moveTo>
                <a:cubicBezTo>
                  <a:pt x="19819" y="3885"/>
                  <a:pt x="21600" y="8790"/>
                  <a:pt x="21600" y="13856"/>
                </a:cubicBezTo>
                <a:cubicBezTo>
                  <a:pt x="21600" y="14545"/>
                  <a:pt x="21566" y="15234"/>
                  <a:pt x="21501" y="15921"/>
                </a:cubicBezTo>
                <a:lnTo>
                  <a:pt x="0" y="13856"/>
                </a:lnTo>
                <a:lnTo>
                  <a:pt x="16570" y="-1"/>
                </a:lnTo>
                <a:close/>
              </a:path>
            </a:pathLst>
          </a:custGeom>
          <a:noFill/>
          <a:ln w="12700">
            <a:solidFill>
              <a:srgbClr val="000094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655424" name="Line 64"/>
          <p:cNvSpPr>
            <a:spLocks noChangeShapeType="1"/>
          </p:cNvSpPr>
          <p:nvPr/>
        </p:nvSpPr>
        <p:spPr bwMode="auto">
          <a:xfrm flipH="1" flipV="1">
            <a:off x="3860800" y="4102100"/>
            <a:ext cx="393700" cy="635000"/>
          </a:xfrm>
          <a:prstGeom prst="line">
            <a:avLst/>
          </a:prstGeom>
          <a:noFill/>
          <a:ln w="12700">
            <a:solidFill>
              <a:srgbClr val="000094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graphicFrame>
        <p:nvGraphicFramePr>
          <p:cNvPr id="655425" name="Object 65"/>
          <p:cNvGraphicFramePr>
            <a:graphicFrameLocks noChangeAspect="1"/>
          </p:cNvGraphicFramePr>
          <p:nvPr/>
        </p:nvGraphicFramePr>
        <p:xfrm>
          <a:off x="3481388" y="4092575"/>
          <a:ext cx="287337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969" name="Equation" r:id="rId25" imgW="228600" imgH="279400" progId="Equation.3">
                  <p:embed/>
                </p:oleObj>
              </mc:Choice>
              <mc:Fallback>
                <p:oleObj name="Equation" r:id="rId25" imgW="2286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1388" y="4092575"/>
                        <a:ext cx="287337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85"/>
          <p:cNvGrpSpPr>
            <a:grpSpLocks/>
          </p:cNvGrpSpPr>
          <p:nvPr/>
        </p:nvGrpSpPr>
        <p:grpSpPr bwMode="auto">
          <a:xfrm>
            <a:off x="2038350" y="3206750"/>
            <a:ext cx="4876800" cy="3060700"/>
            <a:chOff x="1276" y="900"/>
            <a:chExt cx="3072" cy="1928"/>
          </a:xfrm>
        </p:grpSpPr>
        <p:sp>
          <p:nvSpPr>
            <p:cNvPr id="39966" name="Oval 86"/>
            <p:cNvSpPr>
              <a:spLocks noChangeArrowheads="1"/>
            </p:cNvSpPr>
            <p:nvPr/>
          </p:nvSpPr>
          <p:spPr bwMode="auto">
            <a:xfrm>
              <a:off x="1878" y="1072"/>
              <a:ext cx="1614" cy="1602"/>
            </a:xfrm>
            <a:prstGeom prst="ellipse">
              <a:avLst/>
            </a:prstGeom>
            <a:noFill/>
            <a:ln w="3175">
              <a:solidFill>
                <a:schemeClr val="folHlink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39967" name="Line 87"/>
            <p:cNvSpPr>
              <a:spLocks noChangeShapeType="1"/>
            </p:cNvSpPr>
            <p:nvPr/>
          </p:nvSpPr>
          <p:spPr bwMode="auto">
            <a:xfrm>
              <a:off x="2688" y="1864"/>
              <a:ext cx="792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39968" name="Line 88"/>
            <p:cNvSpPr>
              <a:spLocks noChangeShapeType="1"/>
            </p:cNvSpPr>
            <p:nvPr/>
          </p:nvSpPr>
          <p:spPr bwMode="auto">
            <a:xfrm flipH="1" flipV="1">
              <a:off x="2260" y="1196"/>
              <a:ext cx="420" cy="666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39969" name="Line 89"/>
            <p:cNvSpPr>
              <a:spLocks noChangeShapeType="1"/>
            </p:cNvSpPr>
            <p:nvPr/>
          </p:nvSpPr>
          <p:spPr bwMode="auto">
            <a:xfrm flipH="1">
              <a:off x="2252" y="1866"/>
              <a:ext cx="432" cy="702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graphicFrame>
          <p:nvGraphicFramePr>
            <p:cNvPr id="39970" name="Object 90"/>
            <p:cNvGraphicFramePr>
              <a:graphicFrameLocks noChangeAspect="1"/>
            </p:cNvGraphicFramePr>
            <p:nvPr/>
          </p:nvGraphicFramePr>
          <p:xfrm>
            <a:off x="3534" y="1778"/>
            <a:ext cx="332" cy="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2970" name="Equation" r:id="rId27" imgW="419100" imgH="279400" progId="Equation.3">
                    <p:embed/>
                  </p:oleObj>
                </mc:Choice>
                <mc:Fallback>
                  <p:oleObj name="Equation" r:id="rId27" imgW="419100" imgH="279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34" y="1778"/>
                          <a:ext cx="332" cy="2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971" name="Object 91"/>
            <p:cNvGraphicFramePr>
              <a:graphicFrameLocks noChangeAspect="1"/>
            </p:cNvGraphicFramePr>
            <p:nvPr/>
          </p:nvGraphicFramePr>
          <p:xfrm>
            <a:off x="1980" y="900"/>
            <a:ext cx="352" cy="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2971" name="Equation" r:id="rId28" imgW="444307" imgH="279279" progId="Equation.3">
                    <p:embed/>
                  </p:oleObj>
                </mc:Choice>
                <mc:Fallback>
                  <p:oleObj name="Equation" r:id="rId28" imgW="444307" imgH="27927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80" y="900"/>
                          <a:ext cx="352" cy="2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972" name="Object 92"/>
            <p:cNvGraphicFramePr>
              <a:graphicFrameLocks noChangeAspect="1"/>
            </p:cNvGraphicFramePr>
            <p:nvPr/>
          </p:nvGraphicFramePr>
          <p:xfrm>
            <a:off x="1976" y="2608"/>
            <a:ext cx="332" cy="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2972" name="Equation" r:id="rId29" imgW="419100" imgH="279400" progId="Equation.3">
                    <p:embed/>
                  </p:oleObj>
                </mc:Choice>
                <mc:Fallback>
                  <p:oleObj name="Equation" r:id="rId29" imgW="419100" imgH="279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76" y="2608"/>
                          <a:ext cx="332" cy="2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973" name="Line 93"/>
            <p:cNvSpPr>
              <a:spLocks noChangeShapeType="1"/>
            </p:cNvSpPr>
            <p:nvPr/>
          </p:nvSpPr>
          <p:spPr bwMode="auto">
            <a:xfrm>
              <a:off x="2680" y="1864"/>
              <a:ext cx="1392" cy="512"/>
            </a:xfrm>
            <a:prstGeom prst="line">
              <a:avLst/>
            </a:prstGeom>
            <a:noFill/>
            <a:ln w="12700">
              <a:solidFill>
                <a:srgbClr val="000094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graphicFrame>
          <p:nvGraphicFramePr>
            <p:cNvPr id="39974" name="Object 94"/>
            <p:cNvGraphicFramePr>
              <a:graphicFrameLocks noChangeAspect="1"/>
            </p:cNvGraphicFramePr>
            <p:nvPr/>
          </p:nvGraphicFramePr>
          <p:xfrm>
            <a:off x="4187" y="2298"/>
            <a:ext cx="161" cy="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2973" name="Equation" r:id="rId30" imgW="203112" imgH="279279" progId="Equation.3">
                    <p:embed/>
                  </p:oleObj>
                </mc:Choice>
                <mc:Fallback>
                  <p:oleObj name="Equation" r:id="rId30" imgW="203112" imgH="27927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87" y="2298"/>
                          <a:ext cx="161" cy="2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975" name="Arc 95"/>
            <p:cNvSpPr>
              <a:spLocks/>
            </p:cNvSpPr>
            <p:nvPr/>
          </p:nvSpPr>
          <p:spPr bwMode="auto">
            <a:xfrm>
              <a:off x="2802" y="1878"/>
              <a:ext cx="280" cy="111"/>
            </a:xfrm>
            <a:custGeom>
              <a:avLst/>
              <a:gdLst>
                <a:gd name="T0" fmla="*/ 0 w 21600"/>
                <a:gd name="T1" fmla="*/ 0 h 15921"/>
                <a:gd name="T2" fmla="*/ 0 w 21600"/>
                <a:gd name="T3" fmla="*/ 0 h 15921"/>
                <a:gd name="T4" fmla="*/ 0 w 21600"/>
                <a:gd name="T5" fmla="*/ 0 h 15921"/>
                <a:gd name="T6" fmla="*/ 0 60000 65536"/>
                <a:gd name="T7" fmla="*/ 0 60000 65536"/>
                <a:gd name="T8" fmla="*/ 0 60000 65536"/>
                <a:gd name="T9" fmla="*/ 0 w 21600"/>
                <a:gd name="T10" fmla="*/ 0 h 15921"/>
                <a:gd name="T11" fmla="*/ 21600 w 21600"/>
                <a:gd name="T12" fmla="*/ 15921 h 159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5921" fill="none" extrusionOk="0">
                  <a:moveTo>
                    <a:pt x="16570" y="-1"/>
                  </a:moveTo>
                  <a:cubicBezTo>
                    <a:pt x="19819" y="3885"/>
                    <a:pt x="21600" y="8790"/>
                    <a:pt x="21600" y="13856"/>
                  </a:cubicBezTo>
                  <a:cubicBezTo>
                    <a:pt x="21600" y="14545"/>
                    <a:pt x="21566" y="15234"/>
                    <a:pt x="21501" y="15921"/>
                  </a:cubicBezTo>
                </a:path>
                <a:path w="21600" h="15921" stroke="0" extrusionOk="0">
                  <a:moveTo>
                    <a:pt x="16570" y="-1"/>
                  </a:moveTo>
                  <a:cubicBezTo>
                    <a:pt x="19819" y="3885"/>
                    <a:pt x="21600" y="8790"/>
                    <a:pt x="21600" y="13856"/>
                  </a:cubicBezTo>
                  <a:cubicBezTo>
                    <a:pt x="21600" y="14545"/>
                    <a:pt x="21566" y="15234"/>
                    <a:pt x="21501" y="15921"/>
                  </a:cubicBezTo>
                  <a:lnTo>
                    <a:pt x="0" y="13856"/>
                  </a:lnTo>
                  <a:lnTo>
                    <a:pt x="16570" y="-1"/>
                  </a:lnTo>
                  <a:close/>
                </a:path>
              </a:pathLst>
            </a:custGeom>
            <a:noFill/>
            <a:ln w="12700">
              <a:solidFill>
                <a:srgbClr val="000094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graphicFrame>
          <p:nvGraphicFramePr>
            <p:cNvPr id="39976" name="Object 96"/>
            <p:cNvGraphicFramePr>
              <a:graphicFrameLocks noChangeAspect="1"/>
            </p:cNvGraphicFramePr>
            <p:nvPr/>
          </p:nvGraphicFramePr>
          <p:xfrm>
            <a:off x="3099" y="1876"/>
            <a:ext cx="199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2974" name="Equation" r:id="rId31" imgW="342751" imgH="291973" progId="Equation.3">
                    <p:embed/>
                  </p:oleObj>
                </mc:Choice>
                <mc:Fallback>
                  <p:oleObj name="Equation" r:id="rId31" imgW="342751" imgH="29197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99" y="1876"/>
                          <a:ext cx="199" cy="1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977" name="Line 97"/>
            <p:cNvSpPr>
              <a:spLocks noChangeShapeType="1"/>
            </p:cNvSpPr>
            <p:nvPr/>
          </p:nvSpPr>
          <p:spPr bwMode="auto">
            <a:xfrm flipH="1">
              <a:off x="1568" y="1864"/>
              <a:ext cx="1128" cy="824"/>
            </a:xfrm>
            <a:prstGeom prst="line">
              <a:avLst/>
            </a:prstGeom>
            <a:noFill/>
            <a:ln w="12700">
              <a:solidFill>
                <a:srgbClr val="000094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graphicFrame>
          <p:nvGraphicFramePr>
            <p:cNvPr id="39978" name="Object 98"/>
            <p:cNvGraphicFramePr>
              <a:graphicFrameLocks noChangeAspect="1"/>
            </p:cNvGraphicFramePr>
            <p:nvPr/>
          </p:nvGraphicFramePr>
          <p:xfrm>
            <a:off x="1276" y="2594"/>
            <a:ext cx="191" cy="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2975" name="Equation" r:id="rId32" imgW="241195" imgH="279279" progId="Equation.3">
                    <p:embed/>
                  </p:oleObj>
                </mc:Choice>
                <mc:Fallback>
                  <p:oleObj name="Equation" r:id="rId32" imgW="241195" imgH="27927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6" y="2594"/>
                          <a:ext cx="191" cy="2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979" name="Object 99"/>
            <p:cNvGraphicFramePr>
              <a:graphicFrameLocks noChangeAspect="1"/>
            </p:cNvGraphicFramePr>
            <p:nvPr/>
          </p:nvGraphicFramePr>
          <p:xfrm>
            <a:off x="2275" y="2140"/>
            <a:ext cx="199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2976" name="Equation" r:id="rId34" imgW="342751" imgH="291973" progId="Equation.3">
                    <p:embed/>
                  </p:oleObj>
                </mc:Choice>
                <mc:Fallback>
                  <p:oleObj name="Equation" r:id="rId34" imgW="342751" imgH="29197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75" y="2140"/>
                          <a:ext cx="199" cy="1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980" name="Arc 100"/>
            <p:cNvSpPr>
              <a:spLocks/>
            </p:cNvSpPr>
            <p:nvPr/>
          </p:nvSpPr>
          <p:spPr bwMode="auto">
            <a:xfrm flipH="1" flipV="1">
              <a:off x="2434" y="2046"/>
              <a:ext cx="280" cy="111"/>
            </a:xfrm>
            <a:custGeom>
              <a:avLst/>
              <a:gdLst>
                <a:gd name="T0" fmla="*/ 0 w 21600"/>
                <a:gd name="T1" fmla="*/ 0 h 15921"/>
                <a:gd name="T2" fmla="*/ 0 w 21600"/>
                <a:gd name="T3" fmla="*/ 0 h 15921"/>
                <a:gd name="T4" fmla="*/ 0 w 21600"/>
                <a:gd name="T5" fmla="*/ 0 h 15921"/>
                <a:gd name="T6" fmla="*/ 0 60000 65536"/>
                <a:gd name="T7" fmla="*/ 0 60000 65536"/>
                <a:gd name="T8" fmla="*/ 0 60000 65536"/>
                <a:gd name="T9" fmla="*/ 0 w 21600"/>
                <a:gd name="T10" fmla="*/ 0 h 15921"/>
                <a:gd name="T11" fmla="*/ 21600 w 21600"/>
                <a:gd name="T12" fmla="*/ 15921 h 159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5921" fill="none" extrusionOk="0">
                  <a:moveTo>
                    <a:pt x="16570" y="-1"/>
                  </a:moveTo>
                  <a:cubicBezTo>
                    <a:pt x="19819" y="3885"/>
                    <a:pt x="21600" y="8790"/>
                    <a:pt x="21600" y="13856"/>
                  </a:cubicBezTo>
                  <a:cubicBezTo>
                    <a:pt x="21600" y="14545"/>
                    <a:pt x="21566" y="15234"/>
                    <a:pt x="21501" y="15921"/>
                  </a:cubicBezTo>
                </a:path>
                <a:path w="21600" h="15921" stroke="0" extrusionOk="0">
                  <a:moveTo>
                    <a:pt x="16570" y="-1"/>
                  </a:moveTo>
                  <a:cubicBezTo>
                    <a:pt x="19819" y="3885"/>
                    <a:pt x="21600" y="8790"/>
                    <a:pt x="21600" y="13856"/>
                  </a:cubicBezTo>
                  <a:cubicBezTo>
                    <a:pt x="21600" y="14545"/>
                    <a:pt x="21566" y="15234"/>
                    <a:pt x="21501" y="15921"/>
                  </a:cubicBezTo>
                  <a:lnTo>
                    <a:pt x="0" y="13856"/>
                  </a:lnTo>
                  <a:lnTo>
                    <a:pt x="16570" y="-1"/>
                  </a:lnTo>
                  <a:close/>
                </a:path>
              </a:pathLst>
            </a:custGeom>
            <a:noFill/>
            <a:ln w="12700">
              <a:solidFill>
                <a:srgbClr val="000094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39981" name="Line 101"/>
            <p:cNvSpPr>
              <a:spLocks noChangeShapeType="1"/>
            </p:cNvSpPr>
            <p:nvPr/>
          </p:nvSpPr>
          <p:spPr bwMode="auto">
            <a:xfrm flipH="1" flipV="1">
              <a:off x="2432" y="1464"/>
              <a:ext cx="248" cy="400"/>
            </a:xfrm>
            <a:prstGeom prst="line">
              <a:avLst/>
            </a:prstGeom>
            <a:noFill/>
            <a:ln w="12700">
              <a:solidFill>
                <a:srgbClr val="000094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graphicFrame>
          <p:nvGraphicFramePr>
            <p:cNvPr id="39982" name="Object 102"/>
            <p:cNvGraphicFramePr>
              <a:graphicFrameLocks noChangeAspect="1"/>
            </p:cNvGraphicFramePr>
            <p:nvPr/>
          </p:nvGraphicFramePr>
          <p:xfrm>
            <a:off x="2193" y="1458"/>
            <a:ext cx="181" cy="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2977" name="Equation" r:id="rId35" imgW="228600" imgH="279400" progId="Equation.DSMT4">
                    <p:embed/>
                  </p:oleObj>
                </mc:Choice>
                <mc:Fallback>
                  <p:oleObj name="Equation" r:id="rId35" imgW="228600" imgH="279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93" y="1458"/>
                          <a:ext cx="181" cy="2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9" name="Rectangle 2"/>
          <p:cNvSpPr txBox="1">
            <a:spLocks noChangeArrowheads="1"/>
          </p:cNvSpPr>
          <p:nvPr/>
        </p:nvSpPr>
        <p:spPr>
          <a:xfrm>
            <a:off x="1" y="0"/>
            <a:ext cx="91440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b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</a:b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Example</a:t>
            </a: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: </a:t>
            </a: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Unbalanced</a:t>
            </a: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 </a:t>
            </a: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three</a:t>
            </a: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-phase circuit</a:t>
            </a:r>
            <a:endParaRPr lang="en-US" sz="28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12867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55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55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55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55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55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55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55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55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55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55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55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55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655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655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655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55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655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55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655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655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655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655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655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655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655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500"/>
                                        <p:tgtEl>
                                          <p:spTgt spid="6553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6553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655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0" dur="500"/>
                                        <p:tgtEl>
                                          <p:spTgt spid="655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655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655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9" dur="500"/>
                                        <p:tgtEl>
                                          <p:spTgt spid="655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655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500"/>
                                        <p:tgtEl>
                                          <p:spTgt spid="655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8" dur="500"/>
                                        <p:tgtEl>
                                          <p:spTgt spid="655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500"/>
                                        <p:tgtEl>
                                          <p:spTgt spid="655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655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500"/>
                                        <p:tgtEl>
                                          <p:spTgt spid="655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0" dur="500"/>
                                        <p:tgtEl>
                                          <p:spTgt spid="655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3" dur="500"/>
                                        <p:tgtEl>
                                          <p:spTgt spid="655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6554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655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2" dur="500"/>
                                        <p:tgtEl>
                                          <p:spTgt spid="6554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5" dur="500"/>
                                        <p:tgtEl>
                                          <p:spTgt spid="6554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8" dur="500"/>
                                        <p:tgtEl>
                                          <p:spTgt spid="655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1" dur="500"/>
                                        <p:tgtEl>
                                          <p:spTgt spid="6554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4" dur="500"/>
                                        <p:tgtEl>
                                          <p:spTgt spid="6554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7" dur="500"/>
                                        <p:tgtEl>
                                          <p:spTgt spid="6554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0" dur="500"/>
                                        <p:tgtEl>
                                          <p:spTgt spid="6554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3" dur="500"/>
                                        <p:tgtEl>
                                          <p:spTgt spid="6554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-3.33333E-6 -0.26111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9" grpId="0"/>
      <p:bldP spid="655399" grpId="1"/>
      <p:bldP spid="655400" grpId="0"/>
      <p:bldP spid="655400" grpId="1"/>
      <p:bldP spid="655402" grpId="0"/>
      <p:bldP spid="655402" grpId="1"/>
      <p:bldP spid="655404" grpId="0"/>
      <p:bldP spid="655404" grpId="1"/>
      <p:bldP spid="655405" grpId="0" animBg="1"/>
      <p:bldP spid="655405" grpId="1" animBg="1"/>
      <p:bldP spid="655406" grpId="0" animBg="1"/>
      <p:bldP spid="655406" grpId="1" animBg="1"/>
      <p:bldP spid="655407" grpId="0" animBg="1"/>
      <p:bldP spid="655407" grpId="1" animBg="1"/>
      <p:bldP spid="655408" grpId="0" animBg="1"/>
      <p:bldP spid="655408" grpId="1" animBg="1"/>
      <p:bldP spid="655416" grpId="0" animBg="1"/>
      <p:bldP spid="655416" grpId="1" animBg="1"/>
      <p:bldP spid="655418" grpId="0" animBg="1"/>
      <p:bldP spid="655418" grpId="1" animBg="1"/>
      <p:bldP spid="655420" grpId="0" animBg="1"/>
      <p:bldP spid="655420" grpId="1" animBg="1"/>
      <p:bldP spid="655423" grpId="0" animBg="1"/>
      <p:bldP spid="655423" grpId="1" animBg="1"/>
      <p:bldP spid="655424" grpId="0" animBg="1"/>
      <p:bldP spid="655424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8" name="Group 31"/>
          <p:cNvGrpSpPr>
            <a:grpSpLocks/>
          </p:cNvGrpSpPr>
          <p:nvPr/>
        </p:nvGrpSpPr>
        <p:grpSpPr bwMode="auto">
          <a:xfrm>
            <a:off x="2025650" y="1428750"/>
            <a:ext cx="4876800" cy="3060700"/>
            <a:chOff x="1276" y="900"/>
            <a:chExt cx="3072" cy="1928"/>
          </a:xfrm>
        </p:grpSpPr>
        <p:sp>
          <p:nvSpPr>
            <p:cNvPr id="41992" name="Oval 11"/>
            <p:cNvSpPr>
              <a:spLocks noChangeArrowheads="1"/>
            </p:cNvSpPr>
            <p:nvPr/>
          </p:nvSpPr>
          <p:spPr bwMode="auto">
            <a:xfrm>
              <a:off x="1878" y="1072"/>
              <a:ext cx="1614" cy="1602"/>
            </a:xfrm>
            <a:prstGeom prst="ellipse">
              <a:avLst/>
            </a:prstGeom>
            <a:noFill/>
            <a:ln w="3175">
              <a:solidFill>
                <a:schemeClr val="folHlink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41993" name="Line 12"/>
            <p:cNvSpPr>
              <a:spLocks noChangeShapeType="1"/>
            </p:cNvSpPr>
            <p:nvPr/>
          </p:nvSpPr>
          <p:spPr bwMode="auto">
            <a:xfrm>
              <a:off x="2688" y="1864"/>
              <a:ext cx="792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41994" name="Line 13"/>
            <p:cNvSpPr>
              <a:spLocks noChangeShapeType="1"/>
            </p:cNvSpPr>
            <p:nvPr/>
          </p:nvSpPr>
          <p:spPr bwMode="auto">
            <a:xfrm flipH="1" flipV="1">
              <a:off x="2260" y="1196"/>
              <a:ext cx="420" cy="666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41995" name="Line 14"/>
            <p:cNvSpPr>
              <a:spLocks noChangeShapeType="1"/>
            </p:cNvSpPr>
            <p:nvPr/>
          </p:nvSpPr>
          <p:spPr bwMode="auto">
            <a:xfrm flipH="1">
              <a:off x="2252" y="1866"/>
              <a:ext cx="432" cy="702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graphicFrame>
          <p:nvGraphicFramePr>
            <p:cNvPr id="41996" name="Object 15"/>
            <p:cNvGraphicFramePr>
              <a:graphicFrameLocks noChangeAspect="1"/>
            </p:cNvGraphicFramePr>
            <p:nvPr/>
          </p:nvGraphicFramePr>
          <p:xfrm>
            <a:off x="3534" y="1778"/>
            <a:ext cx="332" cy="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0121" name="Equation" r:id="rId4" imgW="419100" imgH="279400" progId="Equation.3">
                    <p:embed/>
                  </p:oleObj>
                </mc:Choice>
                <mc:Fallback>
                  <p:oleObj name="Equation" r:id="rId4" imgW="419100" imgH="279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34" y="1778"/>
                          <a:ext cx="332" cy="2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997" name="Object 16"/>
            <p:cNvGraphicFramePr>
              <a:graphicFrameLocks noChangeAspect="1"/>
            </p:cNvGraphicFramePr>
            <p:nvPr/>
          </p:nvGraphicFramePr>
          <p:xfrm>
            <a:off x="1980" y="900"/>
            <a:ext cx="352" cy="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0122" name="Equation" r:id="rId6" imgW="444307" imgH="279279" progId="Equation.3">
                    <p:embed/>
                  </p:oleObj>
                </mc:Choice>
                <mc:Fallback>
                  <p:oleObj name="Equation" r:id="rId6" imgW="444307" imgH="27927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80" y="900"/>
                          <a:ext cx="352" cy="2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998" name="Object 17"/>
            <p:cNvGraphicFramePr>
              <a:graphicFrameLocks noChangeAspect="1"/>
            </p:cNvGraphicFramePr>
            <p:nvPr/>
          </p:nvGraphicFramePr>
          <p:xfrm>
            <a:off x="1976" y="2608"/>
            <a:ext cx="332" cy="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0123" name="Equation" r:id="rId8" imgW="419100" imgH="279400" progId="Equation.3">
                    <p:embed/>
                  </p:oleObj>
                </mc:Choice>
                <mc:Fallback>
                  <p:oleObj name="Equation" r:id="rId8" imgW="419100" imgH="279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76" y="2608"/>
                          <a:ext cx="332" cy="2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999" name="Line 18"/>
            <p:cNvSpPr>
              <a:spLocks noChangeShapeType="1"/>
            </p:cNvSpPr>
            <p:nvPr/>
          </p:nvSpPr>
          <p:spPr bwMode="auto">
            <a:xfrm>
              <a:off x="2680" y="1864"/>
              <a:ext cx="1392" cy="512"/>
            </a:xfrm>
            <a:prstGeom prst="line">
              <a:avLst/>
            </a:prstGeom>
            <a:noFill/>
            <a:ln w="12700">
              <a:solidFill>
                <a:srgbClr val="000094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graphicFrame>
          <p:nvGraphicFramePr>
            <p:cNvPr id="42000" name="Object 19"/>
            <p:cNvGraphicFramePr>
              <a:graphicFrameLocks noChangeAspect="1"/>
            </p:cNvGraphicFramePr>
            <p:nvPr/>
          </p:nvGraphicFramePr>
          <p:xfrm>
            <a:off x="4187" y="2298"/>
            <a:ext cx="161" cy="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0124" name="Equation" r:id="rId10" imgW="203112" imgH="279279" progId="Equation.3">
                    <p:embed/>
                  </p:oleObj>
                </mc:Choice>
                <mc:Fallback>
                  <p:oleObj name="Equation" r:id="rId10" imgW="203112" imgH="27927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87" y="2298"/>
                          <a:ext cx="161" cy="2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001" name="Arc 20"/>
            <p:cNvSpPr>
              <a:spLocks/>
            </p:cNvSpPr>
            <p:nvPr/>
          </p:nvSpPr>
          <p:spPr bwMode="auto">
            <a:xfrm>
              <a:off x="2802" y="1878"/>
              <a:ext cx="280" cy="111"/>
            </a:xfrm>
            <a:custGeom>
              <a:avLst/>
              <a:gdLst>
                <a:gd name="T0" fmla="*/ 0 w 21600"/>
                <a:gd name="T1" fmla="*/ 0 h 15921"/>
                <a:gd name="T2" fmla="*/ 0 w 21600"/>
                <a:gd name="T3" fmla="*/ 0 h 15921"/>
                <a:gd name="T4" fmla="*/ 0 w 21600"/>
                <a:gd name="T5" fmla="*/ 0 h 15921"/>
                <a:gd name="T6" fmla="*/ 0 60000 65536"/>
                <a:gd name="T7" fmla="*/ 0 60000 65536"/>
                <a:gd name="T8" fmla="*/ 0 60000 65536"/>
                <a:gd name="T9" fmla="*/ 0 w 21600"/>
                <a:gd name="T10" fmla="*/ 0 h 15921"/>
                <a:gd name="T11" fmla="*/ 21600 w 21600"/>
                <a:gd name="T12" fmla="*/ 15921 h 159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5921" fill="none" extrusionOk="0">
                  <a:moveTo>
                    <a:pt x="16570" y="-1"/>
                  </a:moveTo>
                  <a:cubicBezTo>
                    <a:pt x="19819" y="3885"/>
                    <a:pt x="21600" y="8790"/>
                    <a:pt x="21600" y="13856"/>
                  </a:cubicBezTo>
                  <a:cubicBezTo>
                    <a:pt x="21600" y="14545"/>
                    <a:pt x="21566" y="15234"/>
                    <a:pt x="21501" y="15921"/>
                  </a:cubicBezTo>
                </a:path>
                <a:path w="21600" h="15921" stroke="0" extrusionOk="0">
                  <a:moveTo>
                    <a:pt x="16570" y="-1"/>
                  </a:moveTo>
                  <a:cubicBezTo>
                    <a:pt x="19819" y="3885"/>
                    <a:pt x="21600" y="8790"/>
                    <a:pt x="21600" y="13856"/>
                  </a:cubicBezTo>
                  <a:cubicBezTo>
                    <a:pt x="21600" y="14545"/>
                    <a:pt x="21566" y="15234"/>
                    <a:pt x="21501" y="15921"/>
                  </a:cubicBezTo>
                  <a:lnTo>
                    <a:pt x="0" y="13856"/>
                  </a:lnTo>
                  <a:lnTo>
                    <a:pt x="16570" y="-1"/>
                  </a:lnTo>
                  <a:close/>
                </a:path>
              </a:pathLst>
            </a:custGeom>
            <a:noFill/>
            <a:ln w="12700">
              <a:solidFill>
                <a:srgbClr val="000094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graphicFrame>
          <p:nvGraphicFramePr>
            <p:cNvPr id="42002" name="Object 21"/>
            <p:cNvGraphicFramePr>
              <a:graphicFrameLocks noChangeAspect="1"/>
            </p:cNvGraphicFramePr>
            <p:nvPr/>
          </p:nvGraphicFramePr>
          <p:xfrm>
            <a:off x="3099" y="1876"/>
            <a:ext cx="199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0125" name="Equation" r:id="rId12" imgW="342751" imgH="291973" progId="Equation.3">
                    <p:embed/>
                  </p:oleObj>
                </mc:Choice>
                <mc:Fallback>
                  <p:oleObj name="Equation" r:id="rId12" imgW="342751" imgH="29197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99" y="1876"/>
                          <a:ext cx="199" cy="1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003" name="Line 22"/>
            <p:cNvSpPr>
              <a:spLocks noChangeShapeType="1"/>
            </p:cNvSpPr>
            <p:nvPr/>
          </p:nvSpPr>
          <p:spPr bwMode="auto">
            <a:xfrm flipH="1">
              <a:off x="1568" y="1864"/>
              <a:ext cx="1128" cy="824"/>
            </a:xfrm>
            <a:prstGeom prst="line">
              <a:avLst/>
            </a:prstGeom>
            <a:noFill/>
            <a:ln w="12700">
              <a:solidFill>
                <a:srgbClr val="000094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graphicFrame>
          <p:nvGraphicFramePr>
            <p:cNvPr id="42004" name="Object 23"/>
            <p:cNvGraphicFramePr>
              <a:graphicFrameLocks noChangeAspect="1"/>
            </p:cNvGraphicFramePr>
            <p:nvPr/>
          </p:nvGraphicFramePr>
          <p:xfrm>
            <a:off x="1276" y="2594"/>
            <a:ext cx="191" cy="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0126" name="Equation" r:id="rId14" imgW="241195" imgH="279279" progId="Equation.3">
                    <p:embed/>
                  </p:oleObj>
                </mc:Choice>
                <mc:Fallback>
                  <p:oleObj name="Equation" r:id="rId14" imgW="241195" imgH="27927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6" y="2594"/>
                          <a:ext cx="191" cy="2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2005" name="Object 24"/>
            <p:cNvGraphicFramePr>
              <a:graphicFrameLocks noChangeAspect="1"/>
            </p:cNvGraphicFramePr>
            <p:nvPr/>
          </p:nvGraphicFramePr>
          <p:xfrm>
            <a:off x="2275" y="2140"/>
            <a:ext cx="199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0127" name="Equation" r:id="rId16" imgW="342751" imgH="291973" progId="Equation.3">
                    <p:embed/>
                  </p:oleObj>
                </mc:Choice>
                <mc:Fallback>
                  <p:oleObj name="Equation" r:id="rId16" imgW="342751" imgH="29197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75" y="2140"/>
                          <a:ext cx="199" cy="1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006" name="Arc 25"/>
            <p:cNvSpPr>
              <a:spLocks/>
            </p:cNvSpPr>
            <p:nvPr/>
          </p:nvSpPr>
          <p:spPr bwMode="auto">
            <a:xfrm flipH="1" flipV="1">
              <a:off x="2434" y="2046"/>
              <a:ext cx="280" cy="111"/>
            </a:xfrm>
            <a:custGeom>
              <a:avLst/>
              <a:gdLst>
                <a:gd name="T0" fmla="*/ 0 w 21600"/>
                <a:gd name="T1" fmla="*/ 0 h 15921"/>
                <a:gd name="T2" fmla="*/ 0 w 21600"/>
                <a:gd name="T3" fmla="*/ 0 h 15921"/>
                <a:gd name="T4" fmla="*/ 0 w 21600"/>
                <a:gd name="T5" fmla="*/ 0 h 15921"/>
                <a:gd name="T6" fmla="*/ 0 60000 65536"/>
                <a:gd name="T7" fmla="*/ 0 60000 65536"/>
                <a:gd name="T8" fmla="*/ 0 60000 65536"/>
                <a:gd name="T9" fmla="*/ 0 w 21600"/>
                <a:gd name="T10" fmla="*/ 0 h 15921"/>
                <a:gd name="T11" fmla="*/ 21600 w 21600"/>
                <a:gd name="T12" fmla="*/ 15921 h 159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5921" fill="none" extrusionOk="0">
                  <a:moveTo>
                    <a:pt x="16570" y="-1"/>
                  </a:moveTo>
                  <a:cubicBezTo>
                    <a:pt x="19819" y="3885"/>
                    <a:pt x="21600" y="8790"/>
                    <a:pt x="21600" y="13856"/>
                  </a:cubicBezTo>
                  <a:cubicBezTo>
                    <a:pt x="21600" y="14545"/>
                    <a:pt x="21566" y="15234"/>
                    <a:pt x="21501" y="15921"/>
                  </a:cubicBezTo>
                </a:path>
                <a:path w="21600" h="15921" stroke="0" extrusionOk="0">
                  <a:moveTo>
                    <a:pt x="16570" y="-1"/>
                  </a:moveTo>
                  <a:cubicBezTo>
                    <a:pt x="19819" y="3885"/>
                    <a:pt x="21600" y="8790"/>
                    <a:pt x="21600" y="13856"/>
                  </a:cubicBezTo>
                  <a:cubicBezTo>
                    <a:pt x="21600" y="14545"/>
                    <a:pt x="21566" y="15234"/>
                    <a:pt x="21501" y="15921"/>
                  </a:cubicBezTo>
                  <a:lnTo>
                    <a:pt x="0" y="13856"/>
                  </a:lnTo>
                  <a:lnTo>
                    <a:pt x="16570" y="-1"/>
                  </a:lnTo>
                  <a:close/>
                </a:path>
              </a:pathLst>
            </a:custGeom>
            <a:noFill/>
            <a:ln w="12700">
              <a:solidFill>
                <a:srgbClr val="000094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42007" name="Line 26"/>
            <p:cNvSpPr>
              <a:spLocks noChangeShapeType="1"/>
            </p:cNvSpPr>
            <p:nvPr/>
          </p:nvSpPr>
          <p:spPr bwMode="auto">
            <a:xfrm flipH="1" flipV="1">
              <a:off x="2432" y="1464"/>
              <a:ext cx="248" cy="400"/>
            </a:xfrm>
            <a:prstGeom prst="line">
              <a:avLst/>
            </a:prstGeom>
            <a:noFill/>
            <a:ln w="12700">
              <a:solidFill>
                <a:srgbClr val="000094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graphicFrame>
          <p:nvGraphicFramePr>
            <p:cNvPr id="42008" name="Object 27"/>
            <p:cNvGraphicFramePr>
              <a:graphicFrameLocks noChangeAspect="1"/>
            </p:cNvGraphicFramePr>
            <p:nvPr/>
          </p:nvGraphicFramePr>
          <p:xfrm>
            <a:off x="2193" y="1458"/>
            <a:ext cx="181" cy="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0128" name="Equation" r:id="rId17" imgW="228600" imgH="279400" progId="Equation.3">
                    <p:embed/>
                  </p:oleObj>
                </mc:Choice>
                <mc:Fallback>
                  <p:oleObj name="Equation" r:id="rId17" imgW="228600" imgH="279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93" y="1458"/>
                          <a:ext cx="181" cy="2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657436" name="Object 28"/>
          <p:cNvGraphicFramePr>
            <a:graphicFrameLocks noChangeAspect="1"/>
          </p:cNvGraphicFramePr>
          <p:nvPr/>
        </p:nvGraphicFramePr>
        <p:xfrm>
          <a:off x="1949450" y="4652963"/>
          <a:ext cx="43180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129" name="Equation" r:id="rId19" imgW="2768600" imgH="406400" progId="Equation.3">
                  <p:embed/>
                </p:oleObj>
              </mc:Choice>
              <mc:Fallback>
                <p:oleObj name="Equation" r:id="rId19" imgW="27686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9450" y="4652963"/>
                        <a:ext cx="4318000" cy="63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7437" name="Object 29"/>
          <p:cNvGraphicFramePr>
            <a:graphicFrameLocks noChangeAspect="1"/>
          </p:cNvGraphicFramePr>
          <p:nvPr/>
        </p:nvGraphicFramePr>
        <p:xfrm>
          <a:off x="1095375" y="5148263"/>
          <a:ext cx="7329488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130" name="Equation" r:id="rId21" imgW="4699000" imgH="406400" progId="Equation.3">
                  <p:embed/>
                </p:oleObj>
              </mc:Choice>
              <mc:Fallback>
                <p:oleObj name="Equation" r:id="rId21" imgW="46990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5375" y="5148263"/>
                        <a:ext cx="7329488" cy="63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7438" name="Object 30"/>
          <p:cNvGraphicFramePr>
            <a:graphicFrameLocks noChangeAspect="1"/>
          </p:cNvGraphicFramePr>
          <p:nvPr/>
        </p:nvGraphicFramePr>
        <p:xfrm>
          <a:off x="2092325" y="5605463"/>
          <a:ext cx="3979863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131" name="Equation" r:id="rId23" imgW="2552700" imgH="406400" progId="Equation.DSMT4">
                  <p:embed/>
                </p:oleObj>
              </mc:Choice>
              <mc:Fallback>
                <p:oleObj name="Equation" r:id="rId23" imgW="2552700" imgH="40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2325" y="5605463"/>
                        <a:ext cx="3979863" cy="63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"/>
          <p:cNvSpPr txBox="1">
            <a:spLocks noChangeArrowheads="1"/>
          </p:cNvSpPr>
          <p:nvPr/>
        </p:nvSpPr>
        <p:spPr>
          <a:xfrm>
            <a:off x="1" y="0"/>
            <a:ext cx="91440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b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</a:b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Example</a:t>
            </a: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: </a:t>
            </a: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Unbalanced</a:t>
            </a: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 </a:t>
            </a: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three</a:t>
            </a: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-phase circuit</a:t>
            </a:r>
            <a:endParaRPr lang="en-US" sz="28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203449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57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57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57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8473" name="Object 41"/>
          <p:cNvGraphicFramePr>
            <a:graphicFrameLocks noChangeAspect="1"/>
          </p:cNvGraphicFramePr>
          <p:nvPr/>
        </p:nvGraphicFramePr>
        <p:xfrm>
          <a:off x="1063625" y="5072063"/>
          <a:ext cx="6573838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108" name="Equation" r:id="rId4" imgW="4216400" imgH="406400" progId="Equation.3">
                  <p:embed/>
                </p:oleObj>
              </mc:Choice>
              <mc:Fallback>
                <p:oleObj name="Equation" r:id="rId4" imgW="42164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3625" y="5072063"/>
                        <a:ext cx="6573838" cy="63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4037" name="Group 43"/>
          <p:cNvGrpSpPr>
            <a:grpSpLocks/>
          </p:cNvGrpSpPr>
          <p:nvPr/>
        </p:nvGrpSpPr>
        <p:grpSpPr bwMode="auto">
          <a:xfrm>
            <a:off x="1919288" y="1539875"/>
            <a:ext cx="5130800" cy="3394075"/>
            <a:chOff x="2441" y="1274"/>
            <a:chExt cx="3232" cy="2138"/>
          </a:xfrm>
        </p:grpSpPr>
        <p:grpSp>
          <p:nvGrpSpPr>
            <p:cNvPr id="44038" name="Group 44"/>
            <p:cNvGrpSpPr>
              <a:grpSpLocks/>
            </p:cNvGrpSpPr>
            <p:nvPr/>
          </p:nvGrpSpPr>
          <p:grpSpPr bwMode="auto">
            <a:xfrm rot="-5400000">
              <a:off x="3763" y="1488"/>
              <a:ext cx="1688" cy="1504"/>
              <a:chOff x="3232" y="1832"/>
              <a:chExt cx="1688" cy="1504"/>
            </a:xfrm>
          </p:grpSpPr>
          <p:sp>
            <p:nvSpPr>
              <p:cNvPr id="44065" name="AutoShape 45"/>
              <p:cNvSpPr>
                <a:spLocks noChangeArrowheads="1"/>
              </p:cNvSpPr>
              <p:nvPr/>
            </p:nvSpPr>
            <p:spPr bwMode="auto">
              <a:xfrm>
                <a:off x="3232" y="1832"/>
                <a:ext cx="1688" cy="1416"/>
              </a:xfrm>
              <a:prstGeom prst="triangle">
                <a:avLst>
                  <a:gd name="adj" fmla="val 50000"/>
                </a:avLst>
              </a:prstGeom>
              <a:noFill/>
              <a:ln w="12700">
                <a:solidFill>
                  <a:srgbClr val="CC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44066" name="Rectangle 46"/>
              <p:cNvSpPr>
                <a:spLocks noChangeArrowheads="1"/>
              </p:cNvSpPr>
              <p:nvPr/>
            </p:nvSpPr>
            <p:spPr bwMode="auto">
              <a:xfrm>
                <a:off x="3800" y="3136"/>
                <a:ext cx="616" cy="2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C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44067" name="Rectangle 47"/>
              <p:cNvSpPr>
                <a:spLocks noChangeArrowheads="1"/>
              </p:cNvSpPr>
              <p:nvPr/>
            </p:nvSpPr>
            <p:spPr bwMode="auto">
              <a:xfrm rot="-3561382">
                <a:off x="3344" y="2440"/>
                <a:ext cx="616" cy="2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C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44068" name="Rectangle 48"/>
              <p:cNvSpPr>
                <a:spLocks noChangeArrowheads="1"/>
              </p:cNvSpPr>
              <p:nvPr/>
            </p:nvSpPr>
            <p:spPr bwMode="auto">
              <a:xfrm rot="3561382" flipH="1">
                <a:off x="4184" y="2440"/>
                <a:ext cx="616" cy="2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C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CH"/>
              </a:p>
            </p:txBody>
          </p:sp>
        </p:grpSp>
        <p:grpSp>
          <p:nvGrpSpPr>
            <p:cNvPr id="44039" name="Group 49"/>
            <p:cNvGrpSpPr>
              <a:grpSpLocks/>
            </p:cNvGrpSpPr>
            <p:nvPr/>
          </p:nvGrpSpPr>
          <p:grpSpPr bwMode="auto">
            <a:xfrm>
              <a:off x="2723" y="1360"/>
              <a:ext cx="2544" cy="80"/>
              <a:chOff x="2192" y="1704"/>
              <a:chExt cx="2544" cy="80"/>
            </a:xfrm>
          </p:grpSpPr>
          <p:sp>
            <p:nvSpPr>
              <p:cNvPr id="44063" name="Line 50"/>
              <p:cNvSpPr>
                <a:spLocks noChangeShapeType="1"/>
              </p:cNvSpPr>
              <p:nvPr/>
            </p:nvSpPr>
            <p:spPr bwMode="auto">
              <a:xfrm flipH="1">
                <a:off x="2256" y="1736"/>
                <a:ext cx="2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44064" name="Oval 51"/>
              <p:cNvSpPr>
                <a:spLocks noChangeArrowheads="1"/>
              </p:cNvSpPr>
              <p:nvPr/>
            </p:nvSpPr>
            <p:spPr bwMode="auto">
              <a:xfrm>
                <a:off x="2192" y="1704"/>
                <a:ext cx="80" cy="8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</p:grpSp>
        <p:grpSp>
          <p:nvGrpSpPr>
            <p:cNvPr id="44040" name="Group 52"/>
            <p:cNvGrpSpPr>
              <a:grpSpLocks/>
            </p:cNvGrpSpPr>
            <p:nvPr/>
          </p:nvGrpSpPr>
          <p:grpSpPr bwMode="auto">
            <a:xfrm>
              <a:off x="2715" y="3048"/>
              <a:ext cx="2544" cy="80"/>
              <a:chOff x="2192" y="1704"/>
              <a:chExt cx="2544" cy="80"/>
            </a:xfrm>
          </p:grpSpPr>
          <p:sp>
            <p:nvSpPr>
              <p:cNvPr id="44061" name="Line 53"/>
              <p:cNvSpPr>
                <a:spLocks noChangeShapeType="1"/>
              </p:cNvSpPr>
              <p:nvPr/>
            </p:nvSpPr>
            <p:spPr bwMode="auto">
              <a:xfrm flipH="1">
                <a:off x="2256" y="1736"/>
                <a:ext cx="2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44062" name="Oval 54"/>
              <p:cNvSpPr>
                <a:spLocks noChangeArrowheads="1"/>
              </p:cNvSpPr>
              <p:nvPr/>
            </p:nvSpPr>
            <p:spPr bwMode="auto">
              <a:xfrm>
                <a:off x="2192" y="1704"/>
                <a:ext cx="80" cy="8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</p:grpSp>
        <p:sp>
          <p:nvSpPr>
            <p:cNvPr id="44041" name="Line 55"/>
            <p:cNvSpPr>
              <a:spLocks noChangeShapeType="1"/>
            </p:cNvSpPr>
            <p:nvPr/>
          </p:nvSpPr>
          <p:spPr bwMode="auto">
            <a:xfrm flipH="1" flipV="1">
              <a:off x="2787" y="2232"/>
              <a:ext cx="108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44042" name="Oval 56"/>
            <p:cNvSpPr>
              <a:spLocks noChangeArrowheads="1"/>
            </p:cNvSpPr>
            <p:nvPr/>
          </p:nvSpPr>
          <p:spPr bwMode="auto">
            <a:xfrm>
              <a:off x="2723" y="2200"/>
              <a:ext cx="80" cy="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44043" name="Text Box 57"/>
            <p:cNvSpPr txBox="1">
              <a:spLocks noChangeArrowheads="1"/>
            </p:cNvSpPr>
            <p:nvPr/>
          </p:nvSpPr>
          <p:spPr bwMode="auto">
            <a:xfrm>
              <a:off x="2441" y="1274"/>
              <a:ext cx="2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CH"/>
                <a:t>R</a:t>
              </a:r>
              <a:endParaRPr lang="en-US"/>
            </a:p>
          </p:txBody>
        </p:sp>
        <p:sp>
          <p:nvSpPr>
            <p:cNvPr id="44044" name="Text Box 58"/>
            <p:cNvSpPr txBox="1">
              <a:spLocks noChangeArrowheads="1"/>
            </p:cNvSpPr>
            <p:nvPr/>
          </p:nvSpPr>
          <p:spPr bwMode="auto">
            <a:xfrm>
              <a:off x="2459" y="2066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CH"/>
                <a:t>S</a:t>
              </a:r>
              <a:endParaRPr lang="en-US"/>
            </a:p>
          </p:txBody>
        </p:sp>
        <p:sp>
          <p:nvSpPr>
            <p:cNvPr id="44045" name="Text Box 59"/>
            <p:cNvSpPr txBox="1">
              <a:spLocks noChangeArrowheads="1"/>
            </p:cNvSpPr>
            <p:nvPr/>
          </p:nvSpPr>
          <p:spPr bwMode="auto">
            <a:xfrm>
              <a:off x="2454" y="2938"/>
              <a:ext cx="2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CH"/>
                <a:t>T</a:t>
              </a:r>
              <a:endParaRPr lang="en-US"/>
            </a:p>
          </p:txBody>
        </p:sp>
        <p:graphicFrame>
          <p:nvGraphicFramePr>
            <p:cNvPr id="44046" name="Object 60"/>
            <p:cNvGraphicFramePr>
              <a:graphicFrameLocks noChangeAspect="1"/>
            </p:cNvGraphicFramePr>
            <p:nvPr/>
          </p:nvGraphicFramePr>
          <p:xfrm>
            <a:off x="4146" y="1505"/>
            <a:ext cx="237" cy="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2109" name="Equation" r:id="rId6" imgW="241195" imgH="279279" progId="Equation.3">
                    <p:embed/>
                  </p:oleObj>
                </mc:Choice>
                <mc:Fallback>
                  <p:oleObj name="Equation" r:id="rId6" imgW="241195" imgH="27927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46" y="1505"/>
                          <a:ext cx="237" cy="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4047" name="Object 61"/>
            <p:cNvGraphicFramePr>
              <a:graphicFrameLocks noChangeAspect="1"/>
            </p:cNvGraphicFramePr>
            <p:nvPr/>
          </p:nvGraphicFramePr>
          <p:xfrm>
            <a:off x="4152" y="2665"/>
            <a:ext cx="274" cy="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2110" name="Equation" r:id="rId8" imgW="279400" imgH="279400" progId="Equation.3">
                    <p:embed/>
                  </p:oleObj>
                </mc:Choice>
                <mc:Fallback>
                  <p:oleObj name="Equation" r:id="rId8" imgW="279400" imgH="279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52" y="2665"/>
                          <a:ext cx="274" cy="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4048" name="Object 62"/>
            <p:cNvGraphicFramePr>
              <a:graphicFrameLocks noChangeAspect="1"/>
            </p:cNvGraphicFramePr>
            <p:nvPr/>
          </p:nvGraphicFramePr>
          <p:xfrm>
            <a:off x="4806" y="2089"/>
            <a:ext cx="262" cy="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2111" name="Equation" r:id="rId10" imgW="266584" imgH="279279" progId="Equation.3">
                    <p:embed/>
                  </p:oleObj>
                </mc:Choice>
                <mc:Fallback>
                  <p:oleObj name="Equation" r:id="rId10" imgW="266584" imgH="27927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6" y="2089"/>
                          <a:ext cx="262" cy="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049" name="Line 63"/>
            <p:cNvSpPr>
              <a:spLocks noChangeShapeType="1"/>
            </p:cNvSpPr>
            <p:nvPr/>
          </p:nvSpPr>
          <p:spPr bwMode="auto">
            <a:xfrm>
              <a:off x="3051" y="1392"/>
              <a:ext cx="2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44050" name="Line 64"/>
            <p:cNvSpPr>
              <a:spLocks noChangeShapeType="1"/>
            </p:cNvSpPr>
            <p:nvPr/>
          </p:nvSpPr>
          <p:spPr bwMode="auto">
            <a:xfrm>
              <a:off x="3051" y="2232"/>
              <a:ext cx="2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44051" name="Line 65"/>
            <p:cNvSpPr>
              <a:spLocks noChangeShapeType="1"/>
            </p:cNvSpPr>
            <p:nvPr/>
          </p:nvSpPr>
          <p:spPr bwMode="auto">
            <a:xfrm>
              <a:off x="3091" y="3080"/>
              <a:ext cx="2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graphicFrame>
          <p:nvGraphicFramePr>
            <p:cNvPr id="44052" name="Object 66"/>
            <p:cNvGraphicFramePr>
              <a:graphicFrameLocks noChangeAspect="1"/>
            </p:cNvGraphicFramePr>
            <p:nvPr/>
          </p:nvGraphicFramePr>
          <p:xfrm>
            <a:off x="3136" y="1481"/>
            <a:ext cx="274" cy="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2112" name="Equation" r:id="rId12" imgW="279400" imgH="279400" progId="Equation.3">
                    <p:embed/>
                  </p:oleObj>
                </mc:Choice>
                <mc:Fallback>
                  <p:oleObj name="Equation" r:id="rId12" imgW="279400" imgH="279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36" y="1481"/>
                          <a:ext cx="274" cy="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4053" name="Object 67"/>
            <p:cNvGraphicFramePr>
              <a:graphicFrameLocks noChangeAspect="1"/>
            </p:cNvGraphicFramePr>
            <p:nvPr/>
          </p:nvGraphicFramePr>
          <p:xfrm>
            <a:off x="3155" y="2289"/>
            <a:ext cx="236" cy="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2113" name="Equation" r:id="rId14" imgW="241195" imgH="279279" progId="Equation.3">
                    <p:embed/>
                  </p:oleObj>
                </mc:Choice>
                <mc:Fallback>
                  <p:oleObj name="Equation" r:id="rId14" imgW="241195" imgH="27927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55" y="2289"/>
                          <a:ext cx="236" cy="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4054" name="Object 68"/>
            <p:cNvGraphicFramePr>
              <a:graphicFrameLocks noChangeAspect="1"/>
            </p:cNvGraphicFramePr>
            <p:nvPr/>
          </p:nvGraphicFramePr>
          <p:xfrm>
            <a:off x="3159" y="3137"/>
            <a:ext cx="261" cy="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2114" name="Equation" r:id="rId16" imgW="266584" imgH="279279" progId="Equation.3">
                    <p:embed/>
                  </p:oleObj>
                </mc:Choice>
                <mc:Fallback>
                  <p:oleObj name="Equation" r:id="rId16" imgW="266584" imgH="27927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59" y="3137"/>
                          <a:ext cx="261" cy="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055" name="Line 69"/>
            <p:cNvSpPr>
              <a:spLocks noChangeShapeType="1"/>
            </p:cNvSpPr>
            <p:nvPr/>
          </p:nvSpPr>
          <p:spPr bwMode="auto">
            <a:xfrm flipV="1">
              <a:off x="5267" y="2720"/>
              <a:ext cx="0" cy="216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graphicFrame>
          <p:nvGraphicFramePr>
            <p:cNvPr id="44056" name="Object 70"/>
            <p:cNvGraphicFramePr>
              <a:graphicFrameLocks noChangeAspect="1"/>
            </p:cNvGraphicFramePr>
            <p:nvPr/>
          </p:nvGraphicFramePr>
          <p:xfrm>
            <a:off x="5449" y="2657"/>
            <a:ext cx="224" cy="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2115" name="Equation" r:id="rId18" imgW="228600" imgH="279400" progId="Equation.3">
                    <p:embed/>
                  </p:oleObj>
                </mc:Choice>
                <mc:Fallback>
                  <p:oleObj name="Equation" r:id="rId18" imgW="228600" imgH="279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49" y="2657"/>
                          <a:ext cx="224" cy="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057" name="Line 71"/>
            <p:cNvSpPr>
              <a:spLocks noChangeShapeType="1"/>
            </p:cNvSpPr>
            <p:nvPr/>
          </p:nvSpPr>
          <p:spPr bwMode="auto">
            <a:xfrm>
              <a:off x="3979" y="2312"/>
              <a:ext cx="200" cy="128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graphicFrame>
          <p:nvGraphicFramePr>
            <p:cNvPr id="44058" name="Object 72"/>
            <p:cNvGraphicFramePr>
              <a:graphicFrameLocks noChangeAspect="1"/>
            </p:cNvGraphicFramePr>
            <p:nvPr/>
          </p:nvGraphicFramePr>
          <p:xfrm>
            <a:off x="3874" y="2393"/>
            <a:ext cx="237" cy="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2116" name="Equation" r:id="rId20" imgW="241195" imgH="279279" progId="Equation.3">
                    <p:embed/>
                  </p:oleObj>
                </mc:Choice>
                <mc:Fallback>
                  <p:oleObj name="Equation" r:id="rId20" imgW="241195" imgH="27927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4" y="2393"/>
                          <a:ext cx="237" cy="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059" name="Line 73"/>
            <p:cNvSpPr>
              <a:spLocks noChangeShapeType="1"/>
            </p:cNvSpPr>
            <p:nvPr/>
          </p:nvSpPr>
          <p:spPr bwMode="auto">
            <a:xfrm flipH="1">
              <a:off x="4011" y="2064"/>
              <a:ext cx="152" cy="8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graphicFrame>
          <p:nvGraphicFramePr>
            <p:cNvPr id="44060" name="Object 74"/>
            <p:cNvGraphicFramePr>
              <a:graphicFrameLocks noChangeAspect="1"/>
            </p:cNvGraphicFramePr>
            <p:nvPr/>
          </p:nvGraphicFramePr>
          <p:xfrm>
            <a:off x="3836" y="1801"/>
            <a:ext cx="200" cy="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2117" name="Equation" r:id="rId22" imgW="203112" imgH="279279" progId="Equation.DSMT4">
                    <p:embed/>
                  </p:oleObj>
                </mc:Choice>
                <mc:Fallback>
                  <p:oleObj name="Equation" r:id="rId22" imgW="203112" imgH="279279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36" y="1801"/>
                          <a:ext cx="200" cy="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9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144000" cy="1104900"/>
          </a:xfrm>
        </p:spPr>
        <p:txBody>
          <a:bodyPr>
            <a:noAutofit/>
          </a:bodyPr>
          <a:lstStyle/>
          <a:p>
            <a:pPr>
              <a:defRPr/>
            </a:pPr>
            <a:b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</a:b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Example</a:t>
            </a: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: </a:t>
            </a: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Unbalanced</a:t>
            </a: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 </a:t>
            </a:r>
            <a:r>
              <a:rPr lang="fr-CH" sz="2800" dirty="0" err="1">
                <a:solidFill>
                  <a:srgbClr val="FF6600"/>
                </a:solidFill>
                <a:latin typeface="Consolas"/>
                <a:cs typeface="Consolas"/>
              </a:rPr>
              <a:t>three</a:t>
            </a:r>
            <a:r>
              <a:rPr lang="fr-CH" sz="2800" dirty="0">
                <a:solidFill>
                  <a:srgbClr val="FF6600"/>
                </a:solidFill>
                <a:latin typeface="Consolas"/>
                <a:cs typeface="Consolas"/>
              </a:rPr>
              <a:t>-phase circuit</a:t>
            </a:r>
            <a:endParaRPr lang="en-US" sz="28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112577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58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3381" cy="1104900"/>
          </a:xfrm>
        </p:spPr>
        <p:txBody>
          <a:bodyPr>
            <a:noAutofit/>
          </a:bodyPr>
          <a:lstStyle/>
          <a:p>
            <a:pPr>
              <a:defRPr/>
            </a:pPr>
            <a:b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</a:b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Symmetrical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components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method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sp>
        <p:nvSpPr>
          <p:cNvPr id="46084" name="Rectangle 4"/>
          <p:cNvSpPr txBox="1">
            <a:spLocks noChangeArrowheads="1"/>
          </p:cNvSpPr>
          <p:nvPr/>
        </p:nvSpPr>
        <p:spPr bwMode="auto">
          <a:xfrm>
            <a:off x="577850" y="1514475"/>
            <a:ext cx="8108950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Monotype Sorts" charset="0"/>
              <a:buChar char="u"/>
            </a:pPr>
            <a:r>
              <a:rPr lang="fr-CH" sz="2800" dirty="0">
                <a:solidFill>
                  <a:schemeClr val="tx2"/>
                </a:solidFill>
                <a:latin typeface="+mj-lt"/>
              </a:rPr>
              <a:t>A non-</a:t>
            </a:r>
            <a:r>
              <a:rPr lang="fr-CH" sz="2800" dirty="0" err="1">
                <a:solidFill>
                  <a:schemeClr val="tx2"/>
                </a:solidFill>
                <a:latin typeface="+mj-lt"/>
              </a:rPr>
              <a:t>symmetric</a:t>
            </a:r>
            <a:r>
              <a:rPr lang="fr-CH" sz="2800" dirty="0">
                <a:solidFill>
                  <a:schemeClr val="tx2"/>
                </a:solidFill>
                <a:latin typeface="+mj-lt"/>
              </a:rPr>
              <a:t> system </a:t>
            </a:r>
            <a:r>
              <a:rPr lang="fr-CH" sz="2800" dirty="0" err="1">
                <a:solidFill>
                  <a:schemeClr val="tx2"/>
                </a:solidFill>
                <a:latin typeface="+mj-lt"/>
              </a:rPr>
              <a:t>can</a:t>
            </a:r>
            <a:r>
              <a:rPr lang="fr-CH" sz="2800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chemeClr val="tx2"/>
                </a:solidFill>
                <a:latin typeface="+mj-lt"/>
              </a:rPr>
              <a:t>be</a:t>
            </a:r>
            <a:r>
              <a:rPr lang="fr-CH" sz="2800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chemeClr val="tx2"/>
                </a:solidFill>
                <a:latin typeface="+mj-lt"/>
              </a:rPr>
              <a:t>broken</a:t>
            </a:r>
            <a:r>
              <a:rPr lang="fr-CH" sz="2800" dirty="0">
                <a:solidFill>
                  <a:schemeClr val="tx2"/>
                </a:solidFill>
                <a:latin typeface="+mj-lt"/>
              </a:rPr>
              <a:t> down </a:t>
            </a:r>
            <a:r>
              <a:rPr lang="fr-CH" sz="2800" dirty="0" err="1">
                <a:solidFill>
                  <a:schemeClr val="tx2"/>
                </a:solidFill>
                <a:latin typeface="+mj-lt"/>
              </a:rPr>
              <a:t>into</a:t>
            </a:r>
            <a:r>
              <a:rPr lang="fr-CH" sz="2800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chemeClr val="tx2"/>
                </a:solidFill>
                <a:latin typeface="+mj-lt"/>
              </a:rPr>
              <a:t>three</a:t>
            </a:r>
            <a:r>
              <a:rPr lang="fr-CH" sz="2800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chemeClr val="tx2"/>
                </a:solidFill>
                <a:latin typeface="+mj-lt"/>
              </a:rPr>
              <a:t>symmetrical</a:t>
            </a:r>
            <a:r>
              <a:rPr lang="fr-CH" sz="2800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sz="2800" dirty="0" err="1">
                <a:solidFill>
                  <a:schemeClr val="tx2"/>
                </a:solidFill>
                <a:latin typeface="+mj-lt"/>
              </a:rPr>
              <a:t>systems</a:t>
            </a:r>
            <a:r>
              <a:rPr lang="fr-CH" sz="2800" dirty="0">
                <a:solidFill>
                  <a:schemeClr val="tx2"/>
                </a:solidFill>
                <a:latin typeface="+mj-lt"/>
              </a:rPr>
              <a:t>: a direct system, an inverse system and a </a:t>
            </a:r>
            <a:r>
              <a:rPr lang="fr-CH" sz="2800" dirty="0" err="1">
                <a:solidFill>
                  <a:schemeClr val="tx2"/>
                </a:solidFill>
                <a:latin typeface="+mj-lt"/>
              </a:rPr>
              <a:t>homopolar</a:t>
            </a:r>
            <a:r>
              <a:rPr lang="fr-CH" sz="2800" dirty="0">
                <a:solidFill>
                  <a:schemeClr val="tx2"/>
                </a:solidFill>
                <a:latin typeface="+mj-lt"/>
              </a:rPr>
              <a:t> system.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6085" name="Oval 6"/>
          <p:cNvSpPr>
            <a:spLocks noChangeArrowheads="1"/>
          </p:cNvSpPr>
          <p:nvPr/>
        </p:nvSpPr>
        <p:spPr bwMode="auto">
          <a:xfrm>
            <a:off x="136525" y="3276600"/>
            <a:ext cx="2562225" cy="2543175"/>
          </a:xfrm>
          <a:prstGeom prst="ellipse">
            <a:avLst/>
          </a:prstGeom>
          <a:noFill/>
          <a:ln w="3175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46086" name="Line 7"/>
          <p:cNvSpPr>
            <a:spLocks noChangeShapeType="1"/>
          </p:cNvSpPr>
          <p:nvPr/>
        </p:nvSpPr>
        <p:spPr bwMode="auto">
          <a:xfrm>
            <a:off x="1422400" y="4533900"/>
            <a:ext cx="1282700" cy="1651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46087" name="Line 8"/>
          <p:cNvSpPr>
            <a:spLocks noChangeShapeType="1"/>
          </p:cNvSpPr>
          <p:nvPr/>
        </p:nvSpPr>
        <p:spPr bwMode="auto">
          <a:xfrm flipH="1" flipV="1">
            <a:off x="850900" y="3429000"/>
            <a:ext cx="558800" cy="11017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46088" name="Line 9"/>
          <p:cNvSpPr>
            <a:spLocks noChangeShapeType="1"/>
          </p:cNvSpPr>
          <p:nvPr/>
        </p:nvSpPr>
        <p:spPr bwMode="auto">
          <a:xfrm flipH="1">
            <a:off x="647700" y="4537075"/>
            <a:ext cx="768350" cy="10509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graphicFrame>
        <p:nvGraphicFramePr>
          <p:cNvPr id="46089" name="Object 12"/>
          <p:cNvGraphicFramePr>
            <a:graphicFrameLocks noChangeAspect="1"/>
          </p:cNvGraphicFramePr>
          <p:nvPr/>
        </p:nvGraphicFramePr>
        <p:xfrm>
          <a:off x="2701925" y="4662488"/>
          <a:ext cx="269875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339" name="Equation" r:id="rId4" imgW="215713" imgH="241091" progId="Equation.3">
                  <p:embed/>
                </p:oleObj>
              </mc:Choice>
              <mc:Fallback>
                <p:oleObj name="Equation" r:id="rId4" imgW="215713" imgH="24109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1925" y="4662488"/>
                        <a:ext cx="269875" cy="30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90" name="Object 13"/>
          <p:cNvGraphicFramePr>
            <a:graphicFrameLocks noChangeAspect="1"/>
          </p:cNvGraphicFramePr>
          <p:nvPr/>
        </p:nvGraphicFramePr>
        <p:xfrm>
          <a:off x="598488" y="3141663"/>
          <a:ext cx="285750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340" name="Equation" r:id="rId6" imgW="228600" imgH="241300" progId="Equation.3">
                  <p:embed/>
                </p:oleObj>
              </mc:Choice>
              <mc:Fallback>
                <p:oleObj name="Equation" r:id="rId6" imgW="2286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488" y="3141663"/>
                        <a:ext cx="285750" cy="30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91" name="Object 14"/>
          <p:cNvGraphicFramePr>
            <a:graphicFrameLocks noChangeAspect="1"/>
          </p:cNvGraphicFramePr>
          <p:nvPr/>
        </p:nvGraphicFramePr>
        <p:xfrm>
          <a:off x="415925" y="5561013"/>
          <a:ext cx="303213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341" name="Equation" r:id="rId8" imgW="241195" imgH="241195" progId="Equation.3">
                  <p:embed/>
                </p:oleObj>
              </mc:Choice>
              <mc:Fallback>
                <p:oleObj name="Equation" r:id="rId8" imgW="241195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925" y="5561013"/>
                        <a:ext cx="303213" cy="30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92" name="Object 15"/>
          <p:cNvGraphicFramePr>
            <a:graphicFrameLocks noChangeAspect="1"/>
          </p:cNvGraphicFramePr>
          <p:nvPr/>
        </p:nvGraphicFramePr>
        <p:xfrm>
          <a:off x="2049463" y="4713288"/>
          <a:ext cx="160337" cy="20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342" name="Equation" r:id="rId10" imgW="126780" imgH="164814" progId="Equation.3">
                  <p:embed/>
                </p:oleObj>
              </mc:Choice>
              <mc:Fallback>
                <p:oleObj name="Equation" r:id="rId10" imgW="126780" imgH="16481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9463" y="4713288"/>
                        <a:ext cx="160337" cy="20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93" name="Object 16"/>
          <p:cNvGraphicFramePr>
            <a:graphicFrameLocks noChangeAspect="1"/>
          </p:cNvGraphicFramePr>
          <p:nvPr/>
        </p:nvGraphicFramePr>
        <p:xfrm>
          <a:off x="1476375" y="4708525"/>
          <a:ext cx="47625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343" name="Equation" r:id="rId12" imgW="418918" imgH="291973" progId="Equation.3">
                  <p:embed/>
                </p:oleObj>
              </mc:Choice>
              <mc:Fallback>
                <p:oleObj name="Equation" r:id="rId12" imgW="418918" imgH="29197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4708525"/>
                        <a:ext cx="476250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94" name="Arc 15"/>
          <p:cNvSpPr>
            <a:spLocks/>
          </p:cNvSpPr>
          <p:nvPr/>
        </p:nvSpPr>
        <p:spPr bwMode="auto">
          <a:xfrm>
            <a:off x="1263650" y="4541838"/>
            <a:ext cx="406400" cy="207962"/>
          </a:xfrm>
          <a:custGeom>
            <a:avLst/>
            <a:gdLst>
              <a:gd name="T0" fmla="*/ 120391523 w 23604"/>
              <a:gd name="T1" fmla="*/ 0 h 22423"/>
              <a:gd name="T2" fmla="*/ 0 w 23604"/>
              <a:gd name="T3" fmla="*/ 17813884 h 22423"/>
              <a:gd name="T4" fmla="*/ 10228353 w 23604"/>
              <a:gd name="T5" fmla="*/ 656560 h 22423"/>
              <a:gd name="T6" fmla="*/ 0 60000 65536"/>
              <a:gd name="T7" fmla="*/ 0 60000 65536"/>
              <a:gd name="T8" fmla="*/ 0 60000 65536"/>
              <a:gd name="T9" fmla="*/ 0 w 23604"/>
              <a:gd name="T10" fmla="*/ 0 h 22423"/>
              <a:gd name="T11" fmla="*/ 23604 w 23604"/>
              <a:gd name="T12" fmla="*/ 22423 h 224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604" h="22423" fill="none" extrusionOk="0">
                <a:moveTo>
                  <a:pt x="23588" y="-1"/>
                </a:moveTo>
                <a:cubicBezTo>
                  <a:pt x="23598" y="274"/>
                  <a:pt x="23604" y="548"/>
                  <a:pt x="23604" y="823"/>
                </a:cubicBezTo>
                <a:cubicBezTo>
                  <a:pt x="23604" y="12752"/>
                  <a:pt x="13933" y="22423"/>
                  <a:pt x="2004" y="22423"/>
                </a:cubicBezTo>
                <a:cubicBezTo>
                  <a:pt x="1334" y="22423"/>
                  <a:pt x="666" y="22391"/>
                  <a:pt x="0" y="22329"/>
                </a:cubicBezTo>
              </a:path>
              <a:path w="23604" h="22423" stroke="0" extrusionOk="0">
                <a:moveTo>
                  <a:pt x="23588" y="-1"/>
                </a:moveTo>
                <a:cubicBezTo>
                  <a:pt x="23598" y="274"/>
                  <a:pt x="23604" y="548"/>
                  <a:pt x="23604" y="823"/>
                </a:cubicBezTo>
                <a:cubicBezTo>
                  <a:pt x="23604" y="12752"/>
                  <a:pt x="13933" y="22423"/>
                  <a:pt x="2004" y="22423"/>
                </a:cubicBezTo>
                <a:cubicBezTo>
                  <a:pt x="1334" y="22423"/>
                  <a:pt x="666" y="22391"/>
                  <a:pt x="0" y="22329"/>
                </a:cubicBezTo>
                <a:lnTo>
                  <a:pt x="2004" y="823"/>
                </a:lnTo>
                <a:lnTo>
                  <a:pt x="23588" y="-1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46095" name="Oval 6"/>
          <p:cNvSpPr>
            <a:spLocks noChangeArrowheads="1"/>
          </p:cNvSpPr>
          <p:nvPr/>
        </p:nvSpPr>
        <p:spPr bwMode="auto">
          <a:xfrm>
            <a:off x="3260725" y="3289300"/>
            <a:ext cx="2562225" cy="2543175"/>
          </a:xfrm>
          <a:prstGeom prst="ellipse">
            <a:avLst/>
          </a:prstGeom>
          <a:noFill/>
          <a:ln w="3175">
            <a:solidFill>
              <a:schemeClr val="fol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46096" name="Line 7"/>
          <p:cNvSpPr>
            <a:spLocks noChangeShapeType="1"/>
          </p:cNvSpPr>
          <p:nvPr/>
        </p:nvSpPr>
        <p:spPr bwMode="auto">
          <a:xfrm>
            <a:off x="4546600" y="4546600"/>
            <a:ext cx="1079500" cy="7112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46097" name="Line 8"/>
          <p:cNvSpPr>
            <a:spLocks noChangeShapeType="1"/>
          </p:cNvSpPr>
          <p:nvPr/>
        </p:nvSpPr>
        <p:spPr bwMode="auto">
          <a:xfrm flipV="1">
            <a:off x="4533900" y="3314700"/>
            <a:ext cx="101600" cy="1228725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46098" name="Line 9"/>
          <p:cNvSpPr>
            <a:spLocks noChangeShapeType="1"/>
          </p:cNvSpPr>
          <p:nvPr/>
        </p:nvSpPr>
        <p:spPr bwMode="auto">
          <a:xfrm flipH="1">
            <a:off x="3429000" y="4549775"/>
            <a:ext cx="1111250" cy="631825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graphicFrame>
        <p:nvGraphicFramePr>
          <p:cNvPr id="46099" name="Object 17"/>
          <p:cNvGraphicFramePr>
            <a:graphicFrameLocks noChangeAspect="1"/>
          </p:cNvGraphicFramePr>
          <p:nvPr/>
        </p:nvGraphicFramePr>
        <p:xfrm>
          <a:off x="5635625" y="5262563"/>
          <a:ext cx="271463" cy="26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344" name="Equation" r:id="rId14" imgW="215619" imgH="215619" progId="Equation.3">
                  <p:embed/>
                </p:oleObj>
              </mc:Choice>
              <mc:Fallback>
                <p:oleObj name="Equation" r:id="rId14" imgW="215619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25" y="5262563"/>
                        <a:ext cx="271463" cy="269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00" name="Object 18"/>
          <p:cNvGraphicFramePr>
            <a:graphicFrameLocks noChangeAspect="1"/>
          </p:cNvGraphicFramePr>
          <p:nvPr/>
        </p:nvGraphicFramePr>
        <p:xfrm>
          <a:off x="4535488" y="2992438"/>
          <a:ext cx="285750" cy="26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345" name="Equation" r:id="rId16" imgW="228501" imgH="215806" progId="Equation.3">
                  <p:embed/>
                </p:oleObj>
              </mc:Choice>
              <mc:Fallback>
                <p:oleObj name="Equation" r:id="rId16" imgW="228501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5488" y="2992438"/>
                        <a:ext cx="285750" cy="269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01" name="Object 19"/>
          <p:cNvGraphicFramePr>
            <a:graphicFrameLocks noChangeAspect="1"/>
          </p:cNvGraphicFramePr>
          <p:nvPr/>
        </p:nvGraphicFramePr>
        <p:xfrm>
          <a:off x="3175000" y="5145088"/>
          <a:ext cx="271463" cy="26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346" name="Equation" r:id="rId18" imgW="215619" imgH="215619" progId="Equation.3">
                  <p:embed/>
                </p:oleObj>
              </mc:Choice>
              <mc:Fallback>
                <p:oleObj name="Equation" r:id="rId18" imgW="215619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5000" y="5145088"/>
                        <a:ext cx="271463" cy="269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02" name="Object 20"/>
          <p:cNvGraphicFramePr>
            <a:graphicFrameLocks noChangeAspect="1"/>
          </p:cNvGraphicFramePr>
          <p:nvPr/>
        </p:nvGraphicFramePr>
        <p:xfrm>
          <a:off x="5199063" y="4725988"/>
          <a:ext cx="160337" cy="20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347" name="Equation" r:id="rId20" imgW="126780" imgH="164814" progId="Equation.3">
                  <p:embed/>
                </p:oleObj>
              </mc:Choice>
              <mc:Fallback>
                <p:oleObj name="Equation" r:id="rId20" imgW="126780" imgH="16481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9063" y="4725988"/>
                        <a:ext cx="160337" cy="20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03" name="Object 21"/>
          <p:cNvGraphicFramePr>
            <a:graphicFrameLocks noChangeAspect="1"/>
          </p:cNvGraphicFramePr>
          <p:nvPr/>
        </p:nvGraphicFramePr>
        <p:xfrm>
          <a:off x="4610100" y="3968750"/>
          <a:ext cx="47625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348" name="Equation" r:id="rId22" imgW="418918" imgH="291973" progId="Equation.3">
                  <p:embed/>
                </p:oleObj>
              </mc:Choice>
              <mc:Fallback>
                <p:oleObj name="Equation" r:id="rId22" imgW="418918" imgH="29197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0100" y="3968750"/>
                        <a:ext cx="476250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104" name="Arc 15"/>
          <p:cNvSpPr>
            <a:spLocks/>
          </p:cNvSpPr>
          <p:nvPr/>
        </p:nvSpPr>
        <p:spPr bwMode="auto">
          <a:xfrm>
            <a:off x="4537075" y="4356100"/>
            <a:ext cx="327025" cy="355600"/>
          </a:xfrm>
          <a:custGeom>
            <a:avLst/>
            <a:gdLst>
              <a:gd name="T0" fmla="*/ 0 w 21600"/>
              <a:gd name="T1" fmla="*/ 0 h 21600"/>
              <a:gd name="T2" fmla="*/ 74961004 w 21600"/>
              <a:gd name="T3" fmla="*/ 96377972 h 21600"/>
              <a:gd name="T4" fmla="*/ 0 w 21600"/>
              <a:gd name="T5" fmla="*/ 96377972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46105" name="Oval 4"/>
          <p:cNvSpPr>
            <a:spLocks noChangeArrowheads="1"/>
          </p:cNvSpPr>
          <p:nvPr/>
        </p:nvSpPr>
        <p:spPr bwMode="auto">
          <a:xfrm>
            <a:off x="6134100" y="3276600"/>
            <a:ext cx="2562225" cy="2543175"/>
          </a:xfrm>
          <a:prstGeom prst="ellipse">
            <a:avLst/>
          </a:prstGeom>
          <a:noFill/>
          <a:ln w="3175">
            <a:solidFill>
              <a:srgbClr val="00CC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46106" name="Line 5"/>
          <p:cNvSpPr>
            <a:spLocks noChangeShapeType="1"/>
          </p:cNvSpPr>
          <p:nvPr/>
        </p:nvSpPr>
        <p:spPr bwMode="auto">
          <a:xfrm flipV="1">
            <a:off x="7419975" y="3562350"/>
            <a:ext cx="819150" cy="97155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graphicFrame>
        <p:nvGraphicFramePr>
          <p:cNvPr id="46107" name="Object 22"/>
          <p:cNvGraphicFramePr>
            <a:graphicFrameLocks noChangeAspect="1"/>
          </p:cNvGraphicFramePr>
          <p:nvPr/>
        </p:nvGraphicFramePr>
        <p:xfrm>
          <a:off x="8115300" y="3259138"/>
          <a:ext cx="1133475" cy="26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349" name="Equation" r:id="rId23" imgW="901309" imgH="215806" progId="Equation.3">
                  <p:embed/>
                </p:oleObj>
              </mc:Choice>
              <mc:Fallback>
                <p:oleObj name="Equation" r:id="rId23" imgW="901309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5300" y="3259138"/>
                        <a:ext cx="1133475" cy="269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08" name="Object 23"/>
          <p:cNvGraphicFramePr>
            <a:graphicFrameLocks noChangeAspect="1"/>
          </p:cNvGraphicFramePr>
          <p:nvPr/>
        </p:nvGraphicFramePr>
        <p:xfrm>
          <a:off x="7704138" y="3751263"/>
          <a:ext cx="161925" cy="20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350" name="Equation" r:id="rId25" imgW="126780" imgH="164814" progId="Equation.3">
                  <p:embed/>
                </p:oleObj>
              </mc:Choice>
              <mc:Fallback>
                <p:oleObj name="Equation" r:id="rId25" imgW="126780" imgH="16481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04138" y="3751263"/>
                        <a:ext cx="161925" cy="20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09" name="Object 24"/>
          <p:cNvGraphicFramePr>
            <a:graphicFrameLocks noChangeAspect="1"/>
          </p:cNvGraphicFramePr>
          <p:nvPr/>
        </p:nvGraphicFramePr>
        <p:xfrm>
          <a:off x="7705725" y="4265613"/>
          <a:ext cx="203200" cy="185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351" name="Equation" r:id="rId27" imgW="177492" imgH="164814" progId="Equation.DSMT4">
                  <p:embed/>
                </p:oleObj>
              </mc:Choice>
              <mc:Fallback>
                <p:oleObj name="Equation" r:id="rId27" imgW="177492" imgH="16481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05725" y="4265613"/>
                        <a:ext cx="203200" cy="185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110" name="Arc 11"/>
          <p:cNvSpPr>
            <a:spLocks/>
          </p:cNvSpPr>
          <p:nvPr/>
        </p:nvSpPr>
        <p:spPr bwMode="auto">
          <a:xfrm>
            <a:off x="7277100" y="4360863"/>
            <a:ext cx="457200" cy="182562"/>
          </a:xfrm>
          <a:custGeom>
            <a:avLst/>
            <a:gdLst>
              <a:gd name="T0" fmla="*/ 131134612 w 21600"/>
              <a:gd name="T1" fmla="*/ 0 h 16594"/>
              <a:gd name="T2" fmla="*/ 204838279 w 21600"/>
              <a:gd name="T3" fmla="*/ 22096779 h 16594"/>
              <a:gd name="T4" fmla="*/ 0 w 21600"/>
              <a:gd name="T5" fmla="*/ 22096779 h 16594"/>
              <a:gd name="T6" fmla="*/ 0 60000 65536"/>
              <a:gd name="T7" fmla="*/ 0 60000 65536"/>
              <a:gd name="T8" fmla="*/ 0 60000 65536"/>
              <a:gd name="T9" fmla="*/ 0 w 21600"/>
              <a:gd name="T10" fmla="*/ 0 h 16594"/>
              <a:gd name="T11" fmla="*/ 21600 w 21600"/>
              <a:gd name="T12" fmla="*/ 16594 h 165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6594" fill="none" extrusionOk="0">
                <a:moveTo>
                  <a:pt x="13827" y="0"/>
                </a:moveTo>
                <a:cubicBezTo>
                  <a:pt x="18752" y="4104"/>
                  <a:pt x="21600" y="10183"/>
                  <a:pt x="21600" y="16594"/>
                </a:cubicBezTo>
              </a:path>
              <a:path w="21600" h="16594" stroke="0" extrusionOk="0">
                <a:moveTo>
                  <a:pt x="13827" y="0"/>
                </a:moveTo>
                <a:cubicBezTo>
                  <a:pt x="18752" y="4104"/>
                  <a:pt x="21600" y="10183"/>
                  <a:pt x="21600" y="16594"/>
                </a:cubicBezTo>
                <a:lnTo>
                  <a:pt x="0" y="16594"/>
                </a:lnTo>
                <a:lnTo>
                  <a:pt x="13827" y="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cxnSp>
        <p:nvCxnSpPr>
          <p:cNvPr id="46111" name="Straight Connector 67"/>
          <p:cNvCxnSpPr>
            <a:cxnSpLocks noChangeShapeType="1"/>
          </p:cNvCxnSpPr>
          <p:nvPr/>
        </p:nvCxnSpPr>
        <p:spPr bwMode="auto">
          <a:xfrm flipV="1">
            <a:off x="7086600" y="4533900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83849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Oval 6"/>
          <p:cNvSpPr>
            <a:spLocks noChangeArrowheads="1"/>
          </p:cNvSpPr>
          <p:nvPr/>
        </p:nvSpPr>
        <p:spPr bwMode="auto">
          <a:xfrm>
            <a:off x="136525" y="1701800"/>
            <a:ext cx="2562225" cy="2543175"/>
          </a:xfrm>
          <a:prstGeom prst="ellipse">
            <a:avLst/>
          </a:prstGeom>
          <a:noFill/>
          <a:ln w="3175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48132" name="Line 7"/>
          <p:cNvSpPr>
            <a:spLocks noChangeShapeType="1"/>
          </p:cNvSpPr>
          <p:nvPr/>
        </p:nvSpPr>
        <p:spPr bwMode="auto">
          <a:xfrm>
            <a:off x="1422400" y="2959100"/>
            <a:ext cx="1282700" cy="1651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48133" name="Line 8"/>
          <p:cNvSpPr>
            <a:spLocks noChangeShapeType="1"/>
          </p:cNvSpPr>
          <p:nvPr/>
        </p:nvSpPr>
        <p:spPr bwMode="auto">
          <a:xfrm flipH="1" flipV="1">
            <a:off x="850900" y="1854200"/>
            <a:ext cx="558800" cy="11017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48134" name="Line 9"/>
          <p:cNvSpPr>
            <a:spLocks noChangeShapeType="1"/>
          </p:cNvSpPr>
          <p:nvPr/>
        </p:nvSpPr>
        <p:spPr bwMode="auto">
          <a:xfrm flipH="1">
            <a:off x="647700" y="2962275"/>
            <a:ext cx="768350" cy="10509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graphicFrame>
        <p:nvGraphicFramePr>
          <p:cNvPr id="48135" name="Object 29"/>
          <p:cNvGraphicFramePr>
            <a:graphicFrameLocks noChangeAspect="1"/>
          </p:cNvGraphicFramePr>
          <p:nvPr/>
        </p:nvGraphicFramePr>
        <p:xfrm>
          <a:off x="2682875" y="4122738"/>
          <a:ext cx="206375" cy="26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2" name="Equation" r:id="rId4" imgW="164885" imgH="215619" progId="Equation.3">
                  <p:embed/>
                </p:oleObj>
              </mc:Choice>
              <mc:Fallback>
                <p:oleObj name="Equation" r:id="rId4" imgW="164885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2875" y="4122738"/>
                        <a:ext cx="206375" cy="269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6" name="Object 31"/>
          <p:cNvGraphicFramePr>
            <a:graphicFrameLocks noChangeAspect="1"/>
          </p:cNvGraphicFramePr>
          <p:nvPr/>
        </p:nvGraphicFramePr>
        <p:xfrm>
          <a:off x="2049463" y="3138488"/>
          <a:ext cx="160337" cy="20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3" name="Equation" r:id="rId6" imgW="126780" imgH="164814" progId="Equation.3">
                  <p:embed/>
                </p:oleObj>
              </mc:Choice>
              <mc:Fallback>
                <p:oleObj name="Equation" r:id="rId6" imgW="126780" imgH="16481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9463" y="3138488"/>
                        <a:ext cx="160337" cy="20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7" name="Object 32"/>
          <p:cNvGraphicFramePr>
            <a:graphicFrameLocks noChangeAspect="1"/>
          </p:cNvGraphicFramePr>
          <p:nvPr/>
        </p:nvGraphicFramePr>
        <p:xfrm>
          <a:off x="1476375" y="3133725"/>
          <a:ext cx="47625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4" name="Equation" r:id="rId8" imgW="418918" imgH="291973" progId="Equation.3">
                  <p:embed/>
                </p:oleObj>
              </mc:Choice>
              <mc:Fallback>
                <p:oleObj name="Equation" r:id="rId8" imgW="418918" imgH="29197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3133725"/>
                        <a:ext cx="476250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8" name="Arc 15"/>
          <p:cNvSpPr>
            <a:spLocks/>
          </p:cNvSpPr>
          <p:nvPr/>
        </p:nvSpPr>
        <p:spPr bwMode="auto">
          <a:xfrm>
            <a:off x="1263650" y="2967038"/>
            <a:ext cx="406400" cy="207962"/>
          </a:xfrm>
          <a:custGeom>
            <a:avLst/>
            <a:gdLst>
              <a:gd name="T0" fmla="*/ 120391523 w 23604"/>
              <a:gd name="T1" fmla="*/ 0 h 22423"/>
              <a:gd name="T2" fmla="*/ 0 w 23604"/>
              <a:gd name="T3" fmla="*/ 17813884 h 22423"/>
              <a:gd name="T4" fmla="*/ 10228353 w 23604"/>
              <a:gd name="T5" fmla="*/ 656560 h 22423"/>
              <a:gd name="T6" fmla="*/ 0 60000 65536"/>
              <a:gd name="T7" fmla="*/ 0 60000 65536"/>
              <a:gd name="T8" fmla="*/ 0 60000 65536"/>
              <a:gd name="T9" fmla="*/ 0 w 23604"/>
              <a:gd name="T10" fmla="*/ 0 h 22423"/>
              <a:gd name="T11" fmla="*/ 23604 w 23604"/>
              <a:gd name="T12" fmla="*/ 22423 h 224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604" h="22423" fill="none" extrusionOk="0">
                <a:moveTo>
                  <a:pt x="23588" y="-1"/>
                </a:moveTo>
                <a:cubicBezTo>
                  <a:pt x="23598" y="274"/>
                  <a:pt x="23604" y="548"/>
                  <a:pt x="23604" y="823"/>
                </a:cubicBezTo>
                <a:cubicBezTo>
                  <a:pt x="23604" y="12752"/>
                  <a:pt x="13933" y="22423"/>
                  <a:pt x="2004" y="22423"/>
                </a:cubicBezTo>
                <a:cubicBezTo>
                  <a:pt x="1334" y="22423"/>
                  <a:pt x="666" y="22391"/>
                  <a:pt x="0" y="22329"/>
                </a:cubicBezTo>
              </a:path>
              <a:path w="23604" h="22423" stroke="0" extrusionOk="0">
                <a:moveTo>
                  <a:pt x="23588" y="-1"/>
                </a:moveTo>
                <a:cubicBezTo>
                  <a:pt x="23598" y="274"/>
                  <a:pt x="23604" y="548"/>
                  <a:pt x="23604" y="823"/>
                </a:cubicBezTo>
                <a:cubicBezTo>
                  <a:pt x="23604" y="12752"/>
                  <a:pt x="13933" y="22423"/>
                  <a:pt x="2004" y="22423"/>
                </a:cubicBezTo>
                <a:cubicBezTo>
                  <a:pt x="1334" y="22423"/>
                  <a:pt x="666" y="22391"/>
                  <a:pt x="0" y="22329"/>
                </a:cubicBezTo>
                <a:lnTo>
                  <a:pt x="2004" y="823"/>
                </a:lnTo>
                <a:lnTo>
                  <a:pt x="23588" y="-1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48139" name="Oval 6"/>
          <p:cNvSpPr>
            <a:spLocks noChangeArrowheads="1"/>
          </p:cNvSpPr>
          <p:nvPr/>
        </p:nvSpPr>
        <p:spPr bwMode="auto">
          <a:xfrm>
            <a:off x="3260725" y="1714500"/>
            <a:ext cx="2562225" cy="2543175"/>
          </a:xfrm>
          <a:prstGeom prst="ellipse">
            <a:avLst/>
          </a:prstGeom>
          <a:noFill/>
          <a:ln w="3175">
            <a:solidFill>
              <a:schemeClr val="fol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48140" name="Line 7"/>
          <p:cNvSpPr>
            <a:spLocks noChangeShapeType="1"/>
          </p:cNvSpPr>
          <p:nvPr/>
        </p:nvSpPr>
        <p:spPr bwMode="auto">
          <a:xfrm>
            <a:off x="4546600" y="2971800"/>
            <a:ext cx="1079500" cy="7112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48141" name="Line 8"/>
          <p:cNvSpPr>
            <a:spLocks noChangeShapeType="1"/>
          </p:cNvSpPr>
          <p:nvPr/>
        </p:nvSpPr>
        <p:spPr bwMode="auto">
          <a:xfrm flipV="1">
            <a:off x="4533900" y="1739900"/>
            <a:ext cx="101600" cy="1228725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48142" name="Line 9"/>
          <p:cNvSpPr>
            <a:spLocks noChangeShapeType="1"/>
          </p:cNvSpPr>
          <p:nvPr/>
        </p:nvSpPr>
        <p:spPr bwMode="auto">
          <a:xfrm flipH="1">
            <a:off x="3429000" y="2974975"/>
            <a:ext cx="1111250" cy="631825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graphicFrame>
        <p:nvGraphicFramePr>
          <p:cNvPr id="48143" name="Object 33"/>
          <p:cNvGraphicFramePr>
            <a:graphicFrameLocks noChangeAspect="1"/>
          </p:cNvGraphicFramePr>
          <p:nvPr/>
        </p:nvGraphicFramePr>
        <p:xfrm>
          <a:off x="6577013" y="5491163"/>
          <a:ext cx="192087" cy="26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5" name="Equation" r:id="rId10" imgW="152268" imgH="215713" progId="Equation.3">
                  <p:embed/>
                </p:oleObj>
              </mc:Choice>
              <mc:Fallback>
                <p:oleObj name="Equation" r:id="rId10" imgW="152268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7013" y="5491163"/>
                        <a:ext cx="192087" cy="269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44" name="Object 36"/>
          <p:cNvGraphicFramePr>
            <a:graphicFrameLocks noChangeAspect="1"/>
          </p:cNvGraphicFramePr>
          <p:nvPr/>
        </p:nvGraphicFramePr>
        <p:xfrm>
          <a:off x="5199063" y="3151188"/>
          <a:ext cx="160337" cy="20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" name="Equation" r:id="rId12" imgW="126780" imgH="164814" progId="Equation.3">
                  <p:embed/>
                </p:oleObj>
              </mc:Choice>
              <mc:Fallback>
                <p:oleObj name="Equation" r:id="rId12" imgW="126780" imgH="16481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9063" y="3151188"/>
                        <a:ext cx="160337" cy="20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45" name="Object 37"/>
          <p:cNvGraphicFramePr>
            <a:graphicFrameLocks noChangeAspect="1"/>
          </p:cNvGraphicFramePr>
          <p:nvPr/>
        </p:nvGraphicFramePr>
        <p:xfrm>
          <a:off x="4610100" y="2393950"/>
          <a:ext cx="47625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7" name="Equation" r:id="rId14" imgW="418918" imgH="291973" progId="Equation.3">
                  <p:embed/>
                </p:oleObj>
              </mc:Choice>
              <mc:Fallback>
                <p:oleObj name="Equation" r:id="rId14" imgW="418918" imgH="29197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0100" y="2393950"/>
                        <a:ext cx="476250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46" name="Arc 15"/>
          <p:cNvSpPr>
            <a:spLocks/>
          </p:cNvSpPr>
          <p:nvPr/>
        </p:nvSpPr>
        <p:spPr bwMode="auto">
          <a:xfrm>
            <a:off x="4537075" y="2781300"/>
            <a:ext cx="327025" cy="355600"/>
          </a:xfrm>
          <a:custGeom>
            <a:avLst/>
            <a:gdLst>
              <a:gd name="T0" fmla="*/ 0 w 21600"/>
              <a:gd name="T1" fmla="*/ 0 h 21600"/>
              <a:gd name="T2" fmla="*/ 74961004 w 21600"/>
              <a:gd name="T3" fmla="*/ 96377972 h 21600"/>
              <a:gd name="T4" fmla="*/ 0 w 21600"/>
              <a:gd name="T5" fmla="*/ 96377972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48147" name="Oval 4"/>
          <p:cNvSpPr>
            <a:spLocks noChangeArrowheads="1"/>
          </p:cNvSpPr>
          <p:nvPr/>
        </p:nvSpPr>
        <p:spPr bwMode="auto">
          <a:xfrm>
            <a:off x="6134100" y="1701800"/>
            <a:ext cx="2562225" cy="2543175"/>
          </a:xfrm>
          <a:prstGeom prst="ellipse">
            <a:avLst/>
          </a:prstGeom>
          <a:noFill/>
          <a:ln w="3175">
            <a:solidFill>
              <a:srgbClr val="00CC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48148" name="Line 5"/>
          <p:cNvSpPr>
            <a:spLocks noChangeShapeType="1"/>
          </p:cNvSpPr>
          <p:nvPr/>
        </p:nvSpPr>
        <p:spPr bwMode="auto">
          <a:xfrm flipV="1">
            <a:off x="7419975" y="1987550"/>
            <a:ext cx="819150" cy="97155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graphicFrame>
        <p:nvGraphicFramePr>
          <p:cNvPr id="48149" name="Object 38"/>
          <p:cNvGraphicFramePr>
            <a:graphicFrameLocks noChangeAspect="1"/>
          </p:cNvGraphicFramePr>
          <p:nvPr/>
        </p:nvGraphicFramePr>
        <p:xfrm>
          <a:off x="3578225" y="4516438"/>
          <a:ext cx="223838" cy="26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8" name="Equation" r:id="rId15" imgW="177569" imgH="215619" progId="Equation.3">
                  <p:embed/>
                </p:oleObj>
              </mc:Choice>
              <mc:Fallback>
                <p:oleObj name="Equation" r:id="rId15" imgW="177569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8225" y="4516438"/>
                        <a:ext cx="223838" cy="269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50" name="Object 39"/>
          <p:cNvGraphicFramePr>
            <a:graphicFrameLocks noChangeAspect="1"/>
          </p:cNvGraphicFramePr>
          <p:nvPr/>
        </p:nvGraphicFramePr>
        <p:xfrm>
          <a:off x="7704138" y="2176463"/>
          <a:ext cx="161925" cy="20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9" name="Equation" r:id="rId17" imgW="126780" imgH="164814" progId="Equation.3">
                  <p:embed/>
                </p:oleObj>
              </mc:Choice>
              <mc:Fallback>
                <p:oleObj name="Equation" r:id="rId17" imgW="126780" imgH="16481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04138" y="2176463"/>
                        <a:ext cx="161925" cy="20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51" name="Object 40"/>
          <p:cNvGraphicFramePr>
            <a:graphicFrameLocks noChangeAspect="1"/>
          </p:cNvGraphicFramePr>
          <p:nvPr/>
        </p:nvGraphicFramePr>
        <p:xfrm>
          <a:off x="7705725" y="2690813"/>
          <a:ext cx="203200" cy="185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0" name="Equation" r:id="rId19" imgW="177492" imgH="164814" progId="Equation.3">
                  <p:embed/>
                </p:oleObj>
              </mc:Choice>
              <mc:Fallback>
                <p:oleObj name="Equation" r:id="rId19" imgW="177492" imgH="16481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05725" y="2690813"/>
                        <a:ext cx="203200" cy="185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52" name="Arc 11"/>
          <p:cNvSpPr>
            <a:spLocks/>
          </p:cNvSpPr>
          <p:nvPr/>
        </p:nvSpPr>
        <p:spPr bwMode="auto">
          <a:xfrm>
            <a:off x="7277100" y="2786063"/>
            <a:ext cx="457200" cy="182562"/>
          </a:xfrm>
          <a:custGeom>
            <a:avLst/>
            <a:gdLst>
              <a:gd name="T0" fmla="*/ 131134612 w 21600"/>
              <a:gd name="T1" fmla="*/ 0 h 16594"/>
              <a:gd name="T2" fmla="*/ 204838279 w 21600"/>
              <a:gd name="T3" fmla="*/ 22096779 h 16594"/>
              <a:gd name="T4" fmla="*/ 0 w 21600"/>
              <a:gd name="T5" fmla="*/ 22096779 h 16594"/>
              <a:gd name="T6" fmla="*/ 0 60000 65536"/>
              <a:gd name="T7" fmla="*/ 0 60000 65536"/>
              <a:gd name="T8" fmla="*/ 0 60000 65536"/>
              <a:gd name="T9" fmla="*/ 0 w 21600"/>
              <a:gd name="T10" fmla="*/ 0 h 16594"/>
              <a:gd name="T11" fmla="*/ 21600 w 21600"/>
              <a:gd name="T12" fmla="*/ 16594 h 165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6594" fill="none" extrusionOk="0">
                <a:moveTo>
                  <a:pt x="13827" y="0"/>
                </a:moveTo>
                <a:cubicBezTo>
                  <a:pt x="18752" y="4104"/>
                  <a:pt x="21600" y="10183"/>
                  <a:pt x="21600" y="16594"/>
                </a:cubicBezTo>
              </a:path>
              <a:path w="21600" h="16594" stroke="0" extrusionOk="0">
                <a:moveTo>
                  <a:pt x="13827" y="0"/>
                </a:moveTo>
                <a:cubicBezTo>
                  <a:pt x="18752" y="4104"/>
                  <a:pt x="21600" y="10183"/>
                  <a:pt x="21600" y="16594"/>
                </a:cubicBezTo>
                <a:lnTo>
                  <a:pt x="0" y="16594"/>
                </a:lnTo>
                <a:lnTo>
                  <a:pt x="13827" y="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cxnSp>
        <p:nvCxnSpPr>
          <p:cNvPr id="48153" name="Straight Connector 118"/>
          <p:cNvCxnSpPr>
            <a:cxnSpLocks noChangeShapeType="1"/>
          </p:cNvCxnSpPr>
          <p:nvPr/>
        </p:nvCxnSpPr>
        <p:spPr bwMode="auto">
          <a:xfrm flipV="1">
            <a:off x="7086600" y="2959100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0" name="Line 7"/>
          <p:cNvSpPr>
            <a:spLocks noChangeShapeType="1"/>
          </p:cNvSpPr>
          <p:nvPr/>
        </p:nvSpPr>
        <p:spPr bwMode="auto">
          <a:xfrm>
            <a:off x="3302000" y="5740400"/>
            <a:ext cx="1282700" cy="165100"/>
          </a:xfrm>
          <a:prstGeom prst="line">
            <a:avLst/>
          </a:prstGeom>
          <a:noFill/>
          <a:ln w="3175">
            <a:solidFill>
              <a:srgbClr val="0000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21" name="Line 7"/>
          <p:cNvSpPr>
            <a:spLocks noChangeShapeType="1"/>
          </p:cNvSpPr>
          <p:nvPr/>
        </p:nvSpPr>
        <p:spPr bwMode="auto">
          <a:xfrm>
            <a:off x="4572000" y="5905500"/>
            <a:ext cx="1079500" cy="711200"/>
          </a:xfrm>
          <a:prstGeom prst="line">
            <a:avLst/>
          </a:prstGeom>
          <a:noFill/>
          <a:ln w="3175">
            <a:solidFill>
              <a:srgbClr val="FF33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22" name="Line 5"/>
          <p:cNvSpPr>
            <a:spLocks noChangeShapeType="1"/>
          </p:cNvSpPr>
          <p:nvPr/>
        </p:nvSpPr>
        <p:spPr bwMode="auto">
          <a:xfrm flipV="1">
            <a:off x="5629275" y="5619750"/>
            <a:ext cx="819150" cy="971550"/>
          </a:xfrm>
          <a:prstGeom prst="line">
            <a:avLst/>
          </a:prstGeom>
          <a:noFill/>
          <a:ln w="3175">
            <a:solidFill>
              <a:srgbClr val="00CC00"/>
            </a:solidFill>
            <a:prstDash val="dash"/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cxnSp>
        <p:nvCxnSpPr>
          <p:cNvPr id="124" name="Straight Arrow Connector 123"/>
          <p:cNvCxnSpPr>
            <a:cxnSpLocks noChangeShapeType="1"/>
            <a:endCxn id="122" idx="1"/>
          </p:cNvCxnSpPr>
          <p:nvPr/>
        </p:nvCxnSpPr>
        <p:spPr bwMode="auto">
          <a:xfrm flipV="1">
            <a:off x="3302000" y="5619750"/>
            <a:ext cx="3146425" cy="1206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6" name="Line 9"/>
          <p:cNvSpPr>
            <a:spLocks noChangeShapeType="1"/>
          </p:cNvSpPr>
          <p:nvPr/>
        </p:nvSpPr>
        <p:spPr bwMode="auto">
          <a:xfrm flipH="1">
            <a:off x="2552700" y="5743575"/>
            <a:ext cx="768350" cy="1050925"/>
          </a:xfrm>
          <a:prstGeom prst="line">
            <a:avLst/>
          </a:prstGeom>
          <a:noFill/>
          <a:ln w="3175">
            <a:solidFill>
              <a:srgbClr val="0000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27" name="Line 8"/>
          <p:cNvSpPr>
            <a:spLocks noChangeShapeType="1"/>
          </p:cNvSpPr>
          <p:nvPr/>
        </p:nvSpPr>
        <p:spPr bwMode="auto">
          <a:xfrm flipV="1">
            <a:off x="2565400" y="5511800"/>
            <a:ext cx="101600" cy="1228725"/>
          </a:xfrm>
          <a:prstGeom prst="line">
            <a:avLst/>
          </a:prstGeom>
          <a:noFill/>
          <a:ln w="3175">
            <a:solidFill>
              <a:srgbClr val="FF33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28" name="Line 5"/>
          <p:cNvSpPr>
            <a:spLocks noChangeShapeType="1"/>
          </p:cNvSpPr>
          <p:nvPr/>
        </p:nvSpPr>
        <p:spPr bwMode="auto">
          <a:xfrm flipV="1">
            <a:off x="2670175" y="4552950"/>
            <a:ext cx="819150" cy="971550"/>
          </a:xfrm>
          <a:prstGeom prst="line">
            <a:avLst/>
          </a:prstGeom>
          <a:noFill/>
          <a:ln w="3175">
            <a:solidFill>
              <a:srgbClr val="00CC00"/>
            </a:solidFill>
            <a:prstDash val="dash"/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cxnSp>
        <p:nvCxnSpPr>
          <p:cNvPr id="129" name="Straight Arrow Connector 128"/>
          <p:cNvCxnSpPr>
            <a:cxnSpLocks noChangeShapeType="1"/>
            <a:stCxn id="120" idx="0"/>
            <a:endCxn id="128" idx="1"/>
          </p:cNvCxnSpPr>
          <p:nvPr/>
        </p:nvCxnSpPr>
        <p:spPr bwMode="auto">
          <a:xfrm rot="5400000" flipH="1" flipV="1">
            <a:off x="2801938" y="5053012"/>
            <a:ext cx="1187450" cy="1873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32" name="Line 8"/>
          <p:cNvSpPr>
            <a:spLocks noChangeShapeType="1"/>
          </p:cNvSpPr>
          <p:nvPr/>
        </p:nvSpPr>
        <p:spPr bwMode="auto">
          <a:xfrm flipH="1" flipV="1">
            <a:off x="2743200" y="4622800"/>
            <a:ext cx="558800" cy="1101725"/>
          </a:xfrm>
          <a:prstGeom prst="line">
            <a:avLst/>
          </a:prstGeom>
          <a:noFill/>
          <a:ln w="3175">
            <a:solidFill>
              <a:srgbClr val="0000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33" name="Line 9"/>
          <p:cNvSpPr>
            <a:spLocks noChangeShapeType="1"/>
          </p:cNvSpPr>
          <p:nvPr/>
        </p:nvSpPr>
        <p:spPr bwMode="auto">
          <a:xfrm flipH="1">
            <a:off x="1638300" y="4638675"/>
            <a:ext cx="1111250" cy="631825"/>
          </a:xfrm>
          <a:prstGeom prst="line">
            <a:avLst/>
          </a:prstGeom>
          <a:noFill/>
          <a:ln w="3175">
            <a:solidFill>
              <a:srgbClr val="FF33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34" name="Line 5"/>
          <p:cNvSpPr>
            <a:spLocks noChangeShapeType="1"/>
          </p:cNvSpPr>
          <p:nvPr/>
        </p:nvSpPr>
        <p:spPr bwMode="auto">
          <a:xfrm flipV="1">
            <a:off x="1666875" y="4248150"/>
            <a:ext cx="819150" cy="971550"/>
          </a:xfrm>
          <a:prstGeom prst="line">
            <a:avLst/>
          </a:prstGeom>
          <a:noFill/>
          <a:ln w="3175">
            <a:solidFill>
              <a:srgbClr val="00CC00"/>
            </a:solidFill>
            <a:prstDash val="dash"/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cxnSp>
        <p:nvCxnSpPr>
          <p:cNvPr id="135" name="Straight Arrow Connector 134"/>
          <p:cNvCxnSpPr>
            <a:cxnSpLocks noChangeShapeType="1"/>
            <a:stCxn id="132" idx="0"/>
            <a:endCxn id="134" idx="1"/>
          </p:cNvCxnSpPr>
          <p:nvPr/>
        </p:nvCxnSpPr>
        <p:spPr bwMode="auto">
          <a:xfrm rot="16200000" flipV="1">
            <a:off x="2155825" y="4578350"/>
            <a:ext cx="1476375" cy="8159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aphicFrame>
        <p:nvGraphicFramePr>
          <p:cNvPr id="48166" name="Object 42"/>
          <p:cNvGraphicFramePr>
            <a:graphicFrameLocks noChangeAspect="1"/>
          </p:cNvGraphicFramePr>
          <p:nvPr/>
        </p:nvGraphicFramePr>
        <p:xfrm>
          <a:off x="649288" y="1528763"/>
          <a:ext cx="285750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1" name="Equation" r:id="rId21" imgW="228600" imgH="241300" progId="Equation.3">
                  <p:embed/>
                </p:oleObj>
              </mc:Choice>
              <mc:Fallback>
                <p:oleObj name="Equation" r:id="rId21" imgW="2286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288" y="1528763"/>
                        <a:ext cx="285750" cy="30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67" name="Object 44"/>
          <p:cNvGraphicFramePr>
            <a:graphicFrameLocks noChangeAspect="1"/>
          </p:cNvGraphicFramePr>
          <p:nvPr/>
        </p:nvGraphicFramePr>
        <p:xfrm>
          <a:off x="5673725" y="3662363"/>
          <a:ext cx="271463" cy="26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2" name="Equation" r:id="rId23" imgW="215619" imgH="215619" progId="Equation.3">
                  <p:embed/>
                </p:oleObj>
              </mc:Choice>
              <mc:Fallback>
                <p:oleObj name="Equation" r:id="rId23" imgW="215619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3725" y="3662363"/>
                        <a:ext cx="271463" cy="269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68" name="Object 46"/>
          <p:cNvGraphicFramePr>
            <a:graphicFrameLocks noChangeAspect="1"/>
          </p:cNvGraphicFramePr>
          <p:nvPr/>
        </p:nvGraphicFramePr>
        <p:xfrm>
          <a:off x="7797800" y="1760538"/>
          <a:ext cx="1133475" cy="26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3" name="Equation" r:id="rId25" imgW="901309" imgH="215806" progId="Equation.3">
                  <p:embed/>
                </p:oleObj>
              </mc:Choice>
              <mc:Fallback>
                <p:oleObj name="Equation" r:id="rId25" imgW="901309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97800" y="1760538"/>
                        <a:ext cx="1133475" cy="269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69" name="Object 47"/>
          <p:cNvGraphicFramePr>
            <a:graphicFrameLocks noChangeAspect="1"/>
          </p:cNvGraphicFramePr>
          <p:nvPr/>
        </p:nvGraphicFramePr>
        <p:xfrm>
          <a:off x="3111500" y="3608388"/>
          <a:ext cx="271463" cy="26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4" name="Equation" r:id="rId27" imgW="215619" imgH="215619" progId="Equation.3">
                  <p:embed/>
                </p:oleObj>
              </mc:Choice>
              <mc:Fallback>
                <p:oleObj name="Equation" r:id="rId27" imgW="215619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1500" y="3608388"/>
                        <a:ext cx="271463" cy="269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70" name="Object 48"/>
          <p:cNvGraphicFramePr>
            <a:graphicFrameLocks noChangeAspect="1"/>
          </p:cNvGraphicFramePr>
          <p:nvPr/>
        </p:nvGraphicFramePr>
        <p:xfrm>
          <a:off x="4522788" y="1443038"/>
          <a:ext cx="285750" cy="26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5" name="Equation" r:id="rId29" imgW="228501" imgH="215806" progId="Equation.3">
                  <p:embed/>
                </p:oleObj>
              </mc:Choice>
              <mc:Fallback>
                <p:oleObj name="Equation" r:id="rId29" imgW="228501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2788" y="1443038"/>
                        <a:ext cx="285750" cy="269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71" name="Object 49"/>
          <p:cNvGraphicFramePr>
            <a:graphicFrameLocks noChangeAspect="1"/>
          </p:cNvGraphicFramePr>
          <p:nvPr/>
        </p:nvGraphicFramePr>
        <p:xfrm>
          <a:off x="2752725" y="3087688"/>
          <a:ext cx="269875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" name="Equation" r:id="rId31" imgW="215713" imgH="241091" progId="Equation.3">
                  <p:embed/>
                </p:oleObj>
              </mc:Choice>
              <mc:Fallback>
                <p:oleObj name="Equation" r:id="rId31" imgW="215713" imgH="24109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2725" y="3087688"/>
                        <a:ext cx="269875" cy="30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72" name="Object 50"/>
          <p:cNvGraphicFramePr>
            <a:graphicFrameLocks noChangeAspect="1"/>
          </p:cNvGraphicFramePr>
          <p:nvPr/>
        </p:nvGraphicFramePr>
        <p:xfrm>
          <a:off x="428625" y="4037013"/>
          <a:ext cx="303213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" name="Equation" r:id="rId33" imgW="241195" imgH="241195" progId="Equation.DSMT4">
                  <p:embed/>
                </p:oleObj>
              </mc:Choice>
              <mc:Fallback>
                <p:oleObj name="Equation" r:id="rId33" imgW="241195" imgH="24119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4037013"/>
                        <a:ext cx="303213" cy="30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3381" cy="1104900"/>
          </a:xfrm>
        </p:spPr>
        <p:txBody>
          <a:bodyPr>
            <a:noAutofit/>
          </a:bodyPr>
          <a:lstStyle/>
          <a:p>
            <a:pPr>
              <a:defRPr/>
            </a:pPr>
            <a:b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</a:b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Symmetrical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 components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method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41209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21" grpId="0" animBg="1"/>
      <p:bldP spid="122" grpId="0" animBg="1"/>
      <p:bldP spid="126" grpId="0" animBg="1"/>
      <p:bldP spid="127" grpId="0" animBg="1"/>
      <p:bldP spid="128" grpId="0" animBg="1"/>
      <p:bldP spid="132" grpId="0" animBg="1"/>
      <p:bldP spid="133" grpId="0" animBg="1"/>
      <p:bldP spid="13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8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0755399"/>
              </p:ext>
            </p:extLst>
          </p:nvPr>
        </p:nvGraphicFramePr>
        <p:xfrm>
          <a:off x="628650" y="1573213"/>
          <a:ext cx="2222500" cy="1335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886" name="Equation" r:id="rId4" imgW="1205977" imgH="723586" progId="Equation.3">
                  <p:embed/>
                </p:oleObj>
              </mc:Choice>
              <mc:Fallback>
                <p:oleObj name="Equation" r:id="rId4" imgW="1205977" imgH="72358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" y="1573213"/>
                        <a:ext cx="2222500" cy="1335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Rectangle 4"/>
          <p:cNvSpPr txBox="1">
            <a:spLocks noChangeArrowheads="1"/>
          </p:cNvSpPr>
          <p:nvPr/>
        </p:nvSpPr>
        <p:spPr bwMode="auto">
          <a:xfrm>
            <a:off x="777875" y="2950459"/>
            <a:ext cx="19240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fr-CH" dirty="0" err="1">
                <a:solidFill>
                  <a:schemeClr val="tx2"/>
                </a:solidFill>
                <a:latin typeface="+mj-lt"/>
              </a:rPr>
              <a:t>denoting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graphicFrame>
        <p:nvGraphicFramePr>
          <p:cNvPr id="665616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7865792"/>
              </p:ext>
            </p:extLst>
          </p:nvPr>
        </p:nvGraphicFramePr>
        <p:xfrm>
          <a:off x="2261393" y="2974975"/>
          <a:ext cx="1871663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887" name="Equation" r:id="rId6" imgW="1016000" imgH="203200" progId="Equation.3">
                  <p:embed/>
                </p:oleObj>
              </mc:Choice>
              <mc:Fallback>
                <p:oleObj name="Equation" r:id="rId6" imgW="10160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1393" y="2974975"/>
                        <a:ext cx="1871663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Rectangle 4"/>
          <p:cNvSpPr txBox="1">
            <a:spLocks noChangeArrowheads="1"/>
          </p:cNvSpPr>
          <p:nvPr/>
        </p:nvSpPr>
        <p:spPr bwMode="auto">
          <a:xfrm>
            <a:off x="771364" y="3483831"/>
            <a:ext cx="37782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defRPr/>
            </a:pPr>
            <a:r>
              <a:rPr lang="fr-CH" sz="2400" kern="0" dirty="0">
                <a:solidFill>
                  <a:schemeClr val="tx2"/>
                </a:solidFill>
                <a:latin typeface="+mj-lt"/>
              </a:rPr>
              <a:t>and </a:t>
            </a:r>
            <a:r>
              <a:rPr lang="fr-CH" sz="2400" kern="0" dirty="0" err="1">
                <a:solidFill>
                  <a:schemeClr val="tx2"/>
                </a:solidFill>
                <a:latin typeface="+mj-lt"/>
              </a:rPr>
              <a:t>noticing</a:t>
            </a:r>
            <a:r>
              <a:rPr lang="fr-CH" sz="2400" kern="0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sz="2400" kern="0" dirty="0" err="1">
                <a:solidFill>
                  <a:schemeClr val="tx2"/>
                </a:solidFill>
                <a:latin typeface="+mj-lt"/>
              </a:rPr>
              <a:t>that</a:t>
            </a:r>
            <a:endParaRPr lang="en-US" sz="2400" kern="0" dirty="0">
              <a:solidFill>
                <a:schemeClr val="tx2"/>
              </a:solidFill>
              <a:latin typeface="+mj-lt"/>
            </a:endParaRPr>
          </a:p>
        </p:txBody>
      </p:sp>
      <p:graphicFrame>
        <p:nvGraphicFramePr>
          <p:cNvPr id="665617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3225639"/>
              </p:ext>
            </p:extLst>
          </p:nvPr>
        </p:nvGraphicFramePr>
        <p:xfrm>
          <a:off x="3436244" y="3483831"/>
          <a:ext cx="5053013" cy="42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888" name="Equation" r:id="rId8" imgW="2743200" imgH="228600" progId="Equation.3">
                  <p:embed/>
                </p:oleObj>
              </mc:Choice>
              <mc:Fallback>
                <p:oleObj name="Equation" r:id="rId8" imgW="2743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6244" y="3483831"/>
                        <a:ext cx="5053013" cy="420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4"/>
          <p:cNvSpPr txBox="1">
            <a:spLocks noChangeArrowheads="1"/>
          </p:cNvSpPr>
          <p:nvPr/>
        </p:nvSpPr>
        <p:spPr bwMode="auto">
          <a:xfrm>
            <a:off x="514350" y="4029075"/>
            <a:ext cx="60388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fr-CH" dirty="0">
                <a:solidFill>
                  <a:schemeClr val="tx2"/>
                </a:solidFill>
                <a:latin typeface="+mj-lt"/>
              </a:rPr>
              <a:t>the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following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relationships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can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be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established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graphicFrame>
        <p:nvGraphicFramePr>
          <p:cNvPr id="665618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3322737"/>
              </p:ext>
            </p:extLst>
          </p:nvPr>
        </p:nvGraphicFramePr>
        <p:xfrm>
          <a:off x="604838" y="4595813"/>
          <a:ext cx="2830512" cy="1335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889" name="Equation" r:id="rId10" imgW="1536033" imgH="723586" progId="Equation.DSMT4">
                  <p:embed/>
                </p:oleObj>
              </mc:Choice>
              <mc:Fallback>
                <p:oleObj name="Equation" r:id="rId10" imgW="1536033" imgH="72358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838" y="4595813"/>
                        <a:ext cx="2830512" cy="1335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3381" cy="1104900"/>
          </a:xfrm>
        </p:spPr>
        <p:txBody>
          <a:bodyPr>
            <a:noAutofit/>
          </a:bodyPr>
          <a:lstStyle/>
          <a:p>
            <a:pPr>
              <a:defRPr/>
            </a:pPr>
            <a:b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</a:b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Symmetrical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 components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method</a:t>
            </a:r>
            <a:r>
              <a:rPr lang="fr-CH" sz="3200">
                <a:solidFill>
                  <a:srgbClr val="FF6600"/>
                </a:solidFill>
                <a:latin typeface="Consolas"/>
                <a:cs typeface="Consolas"/>
              </a:rPr>
              <a:t> 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14964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65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6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6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/>
      <p:bldP spid="4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"/>
          <p:cNvSpPr txBox="1">
            <a:spLocks noChangeArrowheads="1"/>
          </p:cNvSpPr>
          <p:nvPr/>
        </p:nvSpPr>
        <p:spPr bwMode="auto">
          <a:xfrm>
            <a:off x="438150" y="1679575"/>
            <a:ext cx="4349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defRPr/>
            </a:pPr>
            <a:r>
              <a:rPr lang="fr-CH" sz="2400" kern="0" dirty="0" err="1">
                <a:solidFill>
                  <a:schemeClr val="tx2"/>
                </a:solidFill>
              </a:rPr>
              <a:t>Denoting</a:t>
            </a:r>
            <a:r>
              <a:rPr lang="fr-CH" sz="2400" kern="0" dirty="0">
                <a:solidFill>
                  <a:schemeClr val="tx2"/>
                </a:solidFill>
              </a:rPr>
              <a:t> for </a:t>
            </a:r>
            <a:r>
              <a:rPr lang="fr-CH" sz="2400" kern="0" dirty="0" err="1">
                <a:solidFill>
                  <a:schemeClr val="tx2"/>
                </a:solidFill>
              </a:rPr>
              <a:t>simplicity</a:t>
            </a:r>
            <a:endParaRPr lang="en-US" sz="2400" kern="0" dirty="0">
              <a:solidFill>
                <a:schemeClr val="tx2"/>
              </a:solidFill>
            </a:endParaRPr>
          </a:p>
        </p:txBody>
      </p:sp>
      <p:graphicFrame>
        <p:nvGraphicFramePr>
          <p:cNvPr id="66561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953770"/>
              </p:ext>
            </p:extLst>
          </p:nvPr>
        </p:nvGraphicFramePr>
        <p:xfrm>
          <a:off x="750888" y="2157413"/>
          <a:ext cx="3019425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934" name="Equation" r:id="rId4" imgW="1638300" imgH="241300" progId="Equation.3">
                  <p:embed/>
                </p:oleObj>
              </mc:Choice>
              <mc:Fallback>
                <p:oleObj name="Equation" r:id="rId4" imgW="16383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888" y="2157413"/>
                        <a:ext cx="3019425" cy="446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4"/>
          <p:cNvSpPr txBox="1">
            <a:spLocks noChangeArrowheads="1"/>
          </p:cNvSpPr>
          <p:nvPr/>
        </p:nvSpPr>
        <p:spPr bwMode="auto">
          <a:xfrm>
            <a:off x="425450" y="2720975"/>
            <a:ext cx="53657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fr-CH" dirty="0">
                <a:solidFill>
                  <a:schemeClr val="tx2"/>
                </a:solidFill>
                <a:latin typeface="+mj-lt"/>
              </a:rPr>
              <a:t>The system of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equations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is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then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written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: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graphicFrame>
        <p:nvGraphicFramePr>
          <p:cNvPr id="6666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015477"/>
              </p:ext>
            </p:extLst>
          </p:nvPr>
        </p:nvGraphicFramePr>
        <p:xfrm>
          <a:off x="723900" y="3178175"/>
          <a:ext cx="2363788" cy="142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935" name="Equation" r:id="rId6" imgW="1282700" imgH="774700" progId="Equation.3">
                  <p:embed/>
                </p:oleObj>
              </mc:Choice>
              <mc:Fallback>
                <p:oleObj name="Equation" r:id="rId6" imgW="1282700" imgH="774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" y="3178175"/>
                        <a:ext cx="2363788" cy="142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476250" y="4740275"/>
            <a:ext cx="53657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fr-CH" dirty="0">
                <a:solidFill>
                  <a:schemeClr val="tx2"/>
                </a:solidFill>
                <a:latin typeface="+mj-lt"/>
              </a:rPr>
              <a:t>In matrix </a:t>
            </a:r>
            <a:r>
              <a:rPr lang="fr-CH" dirty="0" err="1">
                <a:solidFill>
                  <a:schemeClr val="tx2"/>
                </a:solidFill>
                <a:latin typeface="+mj-lt"/>
              </a:rPr>
              <a:t>form</a:t>
            </a:r>
            <a:r>
              <a:rPr lang="fr-CH" dirty="0">
                <a:solidFill>
                  <a:schemeClr val="tx2"/>
                </a:solidFill>
                <a:latin typeface="+mj-lt"/>
              </a:rPr>
              <a:t>: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graphicFrame>
        <p:nvGraphicFramePr>
          <p:cNvPr id="66663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4473735"/>
              </p:ext>
            </p:extLst>
          </p:nvPr>
        </p:nvGraphicFramePr>
        <p:xfrm>
          <a:off x="657225" y="5241925"/>
          <a:ext cx="2879725" cy="131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936" name="Equation" r:id="rId8" imgW="1562100" imgH="711200" progId="Equation.3">
                  <p:embed/>
                </p:oleObj>
              </mc:Choice>
              <mc:Fallback>
                <p:oleObj name="Equation" r:id="rId8" imgW="1562100" imgH="71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225" y="5241925"/>
                        <a:ext cx="2879725" cy="131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32" name="Left-Right Arrow 12"/>
          <p:cNvSpPr>
            <a:spLocks noChangeArrowheads="1"/>
          </p:cNvSpPr>
          <p:nvPr/>
        </p:nvSpPr>
        <p:spPr bwMode="auto">
          <a:xfrm>
            <a:off x="3860800" y="5676900"/>
            <a:ext cx="889000" cy="292100"/>
          </a:xfrm>
          <a:prstGeom prst="leftRightArrow">
            <a:avLst>
              <a:gd name="adj1" fmla="val 50000"/>
              <a:gd name="adj2" fmla="val 5000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CH">
              <a:solidFill>
                <a:schemeClr val="tx2"/>
              </a:solidFill>
            </a:endParaRPr>
          </a:p>
        </p:txBody>
      </p:sp>
      <p:graphicFrame>
        <p:nvGraphicFramePr>
          <p:cNvPr id="66663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7041474"/>
              </p:ext>
            </p:extLst>
          </p:nvPr>
        </p:nvGraphicFramePr>
        <p:xfrm>
          <a:off x="5137150" y="5118100"/>
          <a:ext cx="3090863" cy="135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937" name="Equation" r:id="rId10" imgW="1676400" imgH="736600" progId="Equation.DSMT4">
                  <p:embed/>
                </p:oleObj>
              </mc:Choice>
              <mc:Fallback>
                <p:oleObj name="Equation" r:id="rId10" imgW="1676400" imgH="736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7150" y="5118100"/>
                        <a:ext cx="3090863" cy="1358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3381" cy="1104900"/>
          </a:xfrm>
        </p:spPr>
        <p:txBody>
          <a:bodyPr>
            <a:noAutofit/>
          </a:bodyPr>
          <a:lstStyle/>
          <a:p>
            <a:pPr>
              <a:defRPr/>
            </a:pPr>
            <a:b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</a:b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Symmetrical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 components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method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134307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65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6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6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6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9" grpId="0"/>
      <p:bldP spid="11" grpId="0"/>
      <p:bldP spid="522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9C27-4D69-4C17-8F32-EDD96442AC39}" type="slidenum">
              <a:rPr lang="fr-CH" smtClean="0"/>
              <a:pPr/>
              <a:t>6</a:t>
            </a:fld>
            <a:endParaRPr lang="fr-CH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143000"/>
            <a:ext cx="6705600" cy="44793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Oval 3"/>
          <p:cNvSpPr/>
          <p:nvPr/>
        </p:nvSpPr>
        <p:spPr>
          <a:xfrm>
            <a:off x="3124200" y="3352800"/>
            <a:ext cx="12954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Oval 4"/>
          <p:cNvSpPr/>
          <p:nvPr/>
        </p:nvSpPr>
        <p:spPr>
          <a:xfrm>
            <a:off x="4614081" y="3429000"/>
            <a:ext cx="1100919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Oval 5"/>
          <p:cNvSpPr/>
          <p:nvPr/>
        </p:nvSpPr>
        <p:spPr>
          <a:xfrm>
            <a:off x="3221440" y="2286000"/>
            <a:ext cx="1100919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Oval 6"/>
          <p:cNvSpPr/>
          <p:nvPr/>
        </p:nvSpPr>
        <p:spPr>
          <a:xfrm>
            <a:off x="4597590" y="2392070"/>
            <a:ext cx="1100919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926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Oval 6"/>
          <p:cNvSpPr>
            <a:spLocks noChangeArrowheads="1"/>
          </p:cNvSpPr>
          <p:nvPr/>
        </p:nvSpPr>
        <p:spPr bwMode="auto">
          <a:xfrm>
            <a:off x="136525" y="1701800"/>
            <a:ext cx="2562225" cy="2543175"/>
          </a:xfrm>
          <a:prstGeom prst="ellipse">
            <a:avLst/>
          </a:prstGeom>
          <a:noFill/>
          <a:ln w="3175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54276" name="Line 7"/>
          <p:cNvSpPr>
            <a:spLocks noChangeShapeType="1"/>
          </p:cNvSpPr>
          <p:nvPr/>
        </p:nvSpPr>
        <p:spPr bwMode="auto">
          <a:xfrm>
            <a:off x="1422400" y="2959100"/>
            <a:ext cx="1282700" cy="1651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54277" name="Line 8"/>
          <p:cNvSpPr>
            <a:spLocks noChangeShapeType="1"/>
          </p:cNvSpPr>
          <p:nvPr/>
        </p:nvSpPr>
        <p:spPr bwMode="auto">
          <a:xfrm flipH="1" flipV="1">
            <a:off x="850900" y="1854200"/>
            <a:ext cx="558800" cy="11017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54278" name="Line 9"/>
          <p:cNvSpPr>
            <a:spLocks noChangeShapeType="1"/>
          </p:cNvSpPr>
          <p:nvPr/>
        </p:nvSpPr>
        <p:spPr bwMode="auto">
          <a:xfrm flipH="1">
            <a:off x="647700" y="2962275"/>
            <a:ext cx="768350" cy="10509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graphicFrame>
        <p:nvGraphicFramePr>
          <p:cNvPr id="54279" name="Object 29"/>
          <p:cNvGraphicFramePr>
            <a:graphicFrameLocks noChangeAspect="1"/>
          </p:cNvGraphicFramePr>
          <p:nvPr/>
        </p:nvGraphicFramePr>
        <p:xfrm>
          <a:off x="2682875" y="4122738"/>
          <a:ext cx="206375" cy="26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714" name="Equation" r:id="rId4" imgW="164885" imgH="215619" progId="Equation.3">
                  <p:embed/>
                </p:oleObj>
              </mc:Choice>
              <mc:Fallback>
                <p:oleObj name="Equation" r:id="rId4" imgW="164885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2875" y="4122738"/>
                        <a:ext cx="206375" cy="269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80" name="Object 31"/>
          <p:cNvGraphicFramePr>
            <a:graphicFrameLocks noChangeAspect="1"/>
          </p:cNvGraphicFramePr>
          <p:nvPr/>
        </p:nvGraphicFramePr>
        <p:xfrm>
          <a:off x="2049463" y="3138488"/>
          <a:ext cx="160337" cy="20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715" name="Equation" r:id="rId6" imgW="126780" imgH="164814" progId="Equation.3">
                  <p:embed/>
                </p:oleObj>
              </mc:Choice>
              <mc:Fallback>
                <p:oleObj name="Equation" r:id="rId6" imgW="126780" imgH="16481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9463" y="3138488"/>
                        <a:ext cx="160337" cy="20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81" name="Object 32"/>
          <p:cNvGraphicFramePr>
            <a:graphicFrameLocks noChangeAspect="1"/>
          </p:cNvGraphicFramePr>
          <p:nvPr/>
        </p:nvGraphicFramePr>
        <p:xfrm>
          <a:off x="1476375" y="3133725"/>
          <a:ext cx="47625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716" name="Equation" r:id="rId8" imgW="418918" imgH="291973" progId="Equation.3">
                  <p:embed/>
                </p:oleObj>
              </mc:Choice>
              <mc:Fallback>
                <p:oleObj name="Equation" r:id="rId8" imgW="418918" imgH="29197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3133725"/>
                        <a:ext cx="476250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82" name="Arc 15"/>
          <p:cNvSpPr>
            <a:spLocks/>
          </p:cNvSpPr>
          <p:nvPr/>
        </p:nvSpPr>
        <p:spPr bwMode="auto">
          <a:xfrm>
            <a:off x="1263650" y="2967038"/>
            <a:ext cx="406400" cy="207962"/>
          </a:xfrm>
          <a:custGeom>
            <a:avLst/>
            <a:gdLst>
              <a:gd name="T0" fmla="*/ 120391523 w 23604"/>
              <a:gd name="T1" fmla="*/ 0 h 22423"/>
              <a:gd name="T2" fmla="*/ 0 w 23604"/>
              <a:gd name="T3" fmla="*/ 17813884 h 22423"/>
              <a:gd name="T4" fmla="*/ 10228353 w 23604"/>
              <a:gd name="T5" fmla="*/ 656560 h 22423"/>
              <a:gd name="T6" fmla="*/ 0 60000 65536"/>
              <a:gd name="T7" fmla="*/ 0 60000 65536"/>
              <a:gd name="T8" fmla="*/ 0 60000 65536"/>
              <a:gd name="T9" fmla="*/ 0 w 23604"/>
              <a:gd name="T10" fmla="*/ 0 h 22423"/>
              <a:gd name="T11" fmla="*/ 23604 w 23604"/>
              <a:gd name="T12" fmla="*/ 22423 h 224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604" h="22423" fill="none" extrusionOk="0">
                <a:moveTo>
                  <a:pt x="23588" y="-1"/>
                </a:moveTo>
                <a:cubicBezTo>
                  <a:pt x="23598" y="274"/>
                  <a:pt x="23604" y="548"/>
                  <a:pt x="23604" y="823"/>
                </a:cubicBezTo>
                <a:cubicBezTo>
                  <a:pt x="23604" y="12752"/>
                  <a:pt x="13933" y="22423"/>
                  <a:pt x="2004" y="22423"/>
                </a:cubicBezTo>
                <a:cubicBezTo>
                  <a:pt x="1334" y="22423"/>
                  <a:pt x="666" y="22391"/>
                  <a:pt x="0" y="22329"/>
                </a:cubicBezTo>
              </a:path>
              <a:path w="23604" h="22423" stroke="0" extrusionOk="0">
                <a:moveTo>
                  <a:pt x="23588" y="-1"/>
                </a:moveTo>
                <a:cubicBezTo>
                  <a:pt x="23598" y="274"/>
                  <a:pt x="23604" y="548"/>
                  <a:pt x="23604" y="823"/>
                </a:cubicBezTo>
                <a:cubicBezTo>
                  <a:pt x="23604" y="12752"/>
                  <a:pt x="13933" y="22423"/>
                  <a:pt x="2004" y="22423"/>
                </a:cubicBezTo>
                <a:cubicBezTo>
                  <a:pt x="1334" y="22423"/>
                  <a:pt x="666" y="22391"/>
                  <a:pt x="0" y="22329"/>
                </a:cubicBezTo>
                <a:lnTo>
                  <a:pt x="2004" y="823"/>
                </a:lnTo>
                <a:lnTo>
                  <a:pt x="23588" y="-1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54283" name="Oval 6"/>
          <p:cNvSpPr>
            <a:spLocks noChangeArrowheads="1"/>
          </p:cNvSpPr>
          <p:nvPr/>
        </p:nvSpPr>
        <p:spPr bwMode="auto">
          <a:xfrm>
            <a:off x="3260725" y="1714500"/>
            <a:ext cx="2562225" cy="2543175"/>
          </a:xfrm>
          <a:prstGeom prst="ellipse">
            <a:avLst/>
          </a:prstGeom>
          <a:noFill/>
          <a:ln w="3175">
            <a:solidFill>
              <a:schemeClr val="fol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54284" name="Line 7"/>
          <p:cNvSpPr>
            <a:spLocks noChangeShapeType="1"/>
          </p:cNvSpPr>
          <p:nvPr/>
        </p:nvSpPr>
        <p:spPr bwMode="auto">
          <a:xfrm>
            <a:off x="4546600" y="2971800"/>
            <a:ext cx="1079500" cy="7112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54285" name="Line 8"/>
          <p:cNvSpPr>
            <a:spLocks noChangeShapeType="1"/>
          </p:cNvSpPr>
          <p:nvPr/>
        </p:nvSpPr>
        <p:spPr bwMode="auto">
          <a:xfrm flipV="1">
            <a:off x="4533900" y="1739900"/>
            <a:ext cx="101600" cy="1228725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54286" name="Line 9"/>
          <p:cNvSpPr>
            <a:spLocks noChangeShapeType="1"/>
          </p:cNvSpPr>
          <p:nvPr/>
        </p:nvSpPr>
        <p:spPr bwMode="auto">
          <a:xfrm flipH="1">
            <a:off x="3429000" y="2974975"/>
            <a:ext cx="1111250" cy="631825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graphicFrame>
        <p:nvGraphicFramePr>
          <p:cNvPr id="54287" name="Object 33"/>
          <p:cNvGraphicFramePr>
            <a:graphicFrameLocks noChangeAspect="1"/>
          </p:cNvGraphicFramePr>
          <p:nvPr/>
        </p:nvGraphicFramePr>
        <p:xfrm>
          <a:off x="6577013" y="5491163"/>
          <a:ext cx="192087" cy="26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717" name="Equation" r:id="rId10" imgW="152268" imgH="215713" progId="Equation.3">
                  <p:embed/>
                </p:oleObj>
              </mc:Choice>
              <mc:Fallback>
                <p:oleObj name="Equation" r:id="rId10" imgW="152268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7013" y="5491163"/>
                        <a:ext cx="192087" cy="269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88" name="Object 36"/>
          <p:cNvGraphicFramePr>
            <a:graphicFrameLocks noChangeAspect="1"/>
          </p:cNvGraphicFramePr>
          <p:nvPr/>
        </p:nvGraphicFramePr>
        <p:xfrm>
          <a:off x="5199063" y="3151188"/>
          <a:ext cx="160337" cy="20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718" name="Equation" r:id="rId12" imgW="126780" imgH="164814" progId="Equation.3">
                  <p:embed/>
                </p:oleObj>
              </mc:Choice>
              <mc:Fallback>
                <p:oleObj name="Equation" r:id="rId12" imgW="126780" imgH="16481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9063" y="3151188"/>
                        <a:ext cx="160337" cy="20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89" name="Object 37"/>
          <p:cNvGraphicFramePr>
            <a:graphicFrameLocks noChangeAspect="1"/>
          </p:cNvGraphicFramePr>
          <p:nvPr/>
        </p:nvGraphicFramePr>
        <p:xfrm>
          <a:off x="4610100" y="2393950"/>
          <a:ext cx="47625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719" name="Equation" r:id="rId14" imgW="418918" imgH="291973" progId="Equation.3">
                  <p:embed/>
                </p:oleObj>
              </mc:Choice>
              <mc:Fallback>
                <p:oleObj name="Equation" r:id="rId14" imgW="418918" imgH="29197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0100" y="2393950"/>
                        <a:ext cx="476250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90" name="Arc 15"/>
          <p:cNvSpPr>
            <a:spLocks/>
          </p:cNvSpPr>
          <p:nvPr/>
        </p:nvSpPr>
        <p:spPr bwMode="auto">
          <a:xfrm>
            <a:off x="4537075" y="2781300"/>
            <a:ext cx="327025" cy="355600"/>
          </a:xfrm>
          <a:custGeom>
            <a:avLst/>
            <a:gdLst>
              <a:gd name="T0" fmla="*/ 0 w 21600"/>
              <a:gd name="T1" fmla="*/ 0 h 21600"/>
              <a:gd name="T2" fmla="*/ 74961004 w 21600"/>
              <a:gd name="T3" fmla="*/ 96377972 h 21600"/>
              <a:gd name="T4" fmla="*/ 0 w 21600"/>
              <a:gd name="T5" fmla="*/ 96377972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54291" name="Oval 4"/>
          <p:cNvSpPr>
            <a:spLocks noChangeArrowheads="1"/>
          </p:cNvSpPr>
          <p:nvPr/>
        </p:nvSpPr>
        <p:spPr bwMode="auto">
          <a:xfrm>
            <a:off x="6134100" y="1701800"/>
            <a:ext cx="2562225" cy="2543175"/>
          </a:xfrm>
          <a:prstGeom prst="ellipse">
            <a:avLst/>
          </a:prstGeom>
          <a:noFill/>
          <a:ln w="3175">
            <a:solidFill>
              <a:srgbClr val="00CC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54292" name="Line 5"/>
          <p:cNvSpPr>
            <a:spLocks noChangeShapeType="1"/>
          </p:cNvSpPr>
          <p:nvPr/>
        </p:nvSpPr>
        <p:spPr bwMode="auto">
          <a:xfrm flipV="1">
            <a:off x="7419975" y="1987550"/>
            <a:ext cx="819150" cy="97155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graphicFrame>
        <p:nvGraphicFramePr>
          <p:cNvPr id="54293" name="Object 38"/>
          <p:cNvGraphicFramePr>
            <a:graphicFrameLocks noChangeAspect="1"/>
          </p:cNvGraphicFramePr>
          <p:nvPr/>
        </p:nvGraphicFramePr>
        <p:xfrm>
          <a:off x="3578225" y="4516438"/>
          <a:ext cx="223838" cy="26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720" name="Equation" r:id="rId15" imgW="177569" imgH="215619" progId="Equation.3">
                  <p:embed/>
                </p:oleObj>
              </mc:Choice>
              <mc:Fallback>
                <p:oleObj name="Equation" r:id="rId15" imgW="177569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8225" y="4516438"/>
                        <a:ext cx="223838" cy="269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94" name="Object 39"/>
          <p:cNvGraphicFramePr>
            <a:graphicFrameLocks noChangeAspect="1"/>
          </p:cNvGraphicFramePr>
          <p:nvPr/>
        </p:nvGraphicFramePr>
        <p:xfrm>
          <a:off x="7704138" y="2176463"/>
          <a:ext cx="161925" cy="20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721" name="Equation" r:id="rId17" imgW="126780" imgH="164814" progId="Equation.3">
                  <p:embed/>
                </p:oleObj>
              </mc:Choice>
              <mc:Fallback>
                <p:oleObj name="Equation" r:id="rId17" imgW="126780" imgH="16481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04138" y="2176463"/>
                        <a:ext cx="161925" cy="20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95" name="Object 40"/>
          <p:cNvGraphicFramePr>
            <a:graphicFrameLocks noChangeAspect="1"/>
          </p:cNvGraphicFramePr>
          <p:nvPr/>
        </p:nvGraphicFramePr>
        <p:xfrm>
          <a:off x="7705725" y="2690813"/>
          <a:ext cx="203200" cy="185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722" name="Equation" r:id="rId19" imgW="177492" imgH="164814" progId="Equation.3">
                  <p:embed/>
                </p:oleObj>
              </mc:Choice>
              <mc:Fallback>
                <p:oleObj name="Equation" r:id="rId19" imgW="177492" imgH="16481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05725" y="2690813"/>
                        <a:ext cx="203200" cy="185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96" name="Arc 11"/>
          <p:cNvSpPr>
            <a:spLocks/>
          </p:cNvSpPr>
          <p:nvPr/>
        </p:nvSpPr>
        <p:spPr bwMode="auto">
          <a:xfrm>
            <a:off x="7277100" y="2786063"/>
            <a:ext cx="457200" cy="182562"/>
          </a:xfrm>
          <a:custGeom>
            <a:avLst/>
            <a:gdLst>
              <a:gd name="T0" fmla="*/ 131134612 w 21600"/>
              <a:gd name="T1" fmla="*/ 0 h 16594"/>
              <a:gd name="T2" fmla="*/ 204838279 w 21600"/>
              <a:gd name="T3" fmla="*/ 22096779 h 16594"/>
              <a:gd name="T4" fmla="*/ 0 w 21600"/>
              <a:gd name="T5" fmla="*/ 22096779 h 16594"/>
              <a:gd name="T6" fmla="*/ 0 60000 65536"/>
              <a:gd name="T7" fmla="*/ 0 60000 65536"/>
              <a:gd name="T8" fmla="*/ 0 60000 65536"/>
              <a:gd name="T9" fmla="*/ 0 w 21600"/>
              <a:gd name="T10" fmla="*/ 0 h 16594"/>
              <a:gd name="T11" fmla="*/ 21600 w 21600"/>
              <a:gd name="T12" fmla="*/ 16594 h 165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6594" fill="none" extrusionOk="0">
                <a:moveTo>
                  <a:pt x="13827" y="0"/>
                </a:moveTo>
                <a:cubicBezTo>
                  <a:pt x="18752" y="4104"/>
                  <a:pt x="21600" y="10183"/>
                  <a:pt x="21600" y="16594"/>
                </a:cubicBezTo>
              </a:path>
              <a:path w="21600" h="16594" stroke="0" extrusionOk="0">
                <a:moveTo>
                  <a:pt x="13827" y="0"/>
                </a:moveTo>
                <a:cubicBezTo>
                  <a:pt x="18752" y="4104"/>
                  <a:pt x="21600" y="10183"/>
                  <a:pt x="21600" y="16594"/>
                </a:cubicBezTo>
                <a:lnTo>
                  <a:pt x="0" y="16594"/>
                </a:lnTo>
                <a:lnTo>
                  <a:pt x="13827" y="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cxnSp>
        <p:nvCxnSpPr>
          <p:cNvPr id="54297" name="Straight Connector 118"/>
          <p:cNvCxnSpPr>
            <a:cxnSpLocks noChangeShapeType="1"/>
          </p:cNvCxnSpPr>
          <p:nvPr/>
        </p:nvCxnSpPr>
        <p:spPr bwMode="auto">
          <a:xfrm flipV="1">
            <a:off x="7086600" y="2959100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0" name="Line 7"/>
          <p:cNvSpPr>
            <a:spLocks noChangeShapeType="1"/>
          </p:cNvSpPr>
          <p:nvPr/>
        </p:nvSpPr>
        <p:spPr bwMode="auto">
          <a:xfrm>
            <a:off x="3302000" y="5740400"/>
            <a:ext cx="1282700" cy="165100"/>
          </a:xfrm>
          <a:prstGeom prst="line">
            <a:avLst/>
          </a:prstGeom>
          <a:noFill/>
          <a:ln w="3175">
            <a:solidFill>
              <a:srgbClr val="0000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21" name="Line 7"/>
          <p:cNvSpPr>
            <a:spLocks noChangeShapeType="1"/>
          </p:cNvSpPr>
          <p:nvPr/>
        </p:nvSpPr>
        <p:spPr bwMode="auto">
          <a:xfrm>
            <a:off x="4572000" y="5905500"/>
            <a:ext cx="1079500" cy="711200"/>
          </a:xfrm>
          <a:prstGeom prst="line">
            <a:avLst/>
          </a:prstGeom>
          <a:noFill/>
          <a:ln w="3175">
            <a:solidFill>
              <a:srgbClr val="FF33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22" name="Line 5"/>
          <p:cNvSpPr>
            <a:spLocks noChangeShapeType="1"/>
          </p:cNvSpPr>
          <p:nvPr/>
        </p:nvSpPr>
        <p:spPr bwMode="auto">
          <a:xfrm flipV="1">
            <a:off x="5629275" y="5619750"/>
            <a:ext cx="819150" cy="971550"/>
          </a:xfrm>
          <a:prstGeom prst="line">
            <a:avLst/>
          </a:prstGeom>
          <a:noFill/>
          <a:ln w="3175">
            <a:solidFill>
              <a:srgbClr val="00CC00"/>
            </a:solidFill>
            <a:prstDash val="dash"/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cxnSp>
        <p:nvCxnSpPr>
          <p:cNvPr id="54301" name="Straight Arrow Connector 123"/>
          <p:cNvCxnSpPr>
            <a:cxnSpLocks noChangeShapeType="1"/>
            <a:endCxn id="122" idx="1"/>
          </p:cNvCxnSpPr>
          <p:nvPr/>
        </p:nvCxnSpPr>
        <p:spPr bwMode="auto">
          <a:xfrm flipV="1">
            <a:off x="3302000" y="5619750"/>
            <a:ext cx="3146425" cy="1206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6" name="Line 9"/>
          <p:cNvSpPr>
            <a:spLocks noChangeShapeType="1"/>
          </p:cNvSpPr>
          <p:nvPr/>
        </p:nvSpPr>
        <p:spPr bwMode="auto">
          <a:xfrm flipH="1">
            <a:off x="2552700" y="5743575"/>
            <a:ext cx="768350" cy="1050925"/>
          </a:xfrm>
          <a:prstGeom prst="line">
            <a:avLst/>
          </a:prstGeom>
          <a:noFill/>
          <a:ln w="3175">
            <a:solidFill>
              <a:srgbClr val="0000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27" name="Line 8"/>
          <p:cNvSpPr>
            <a:spLocks noChangeShapeType="1"/>
          </p:cNvSpPr>
          <p:nvPr/>
        </p:nvSpPr>
        <p:spPr bwMode="auto">
          <a:xfrm flipV="1">
            <a:off x="2565400" y="5511800"/>
            <a:ext cx="101600" cy="1228725"/>
          </a:xfrm>
          <a:prstGeom prst="line">
            <a:avLst/>
          </a:prstGeom>
          <a:noFill/>
          <a:ln w="3175">
            <a:solidFill>
              <a:srgbClr val="FF33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28" name="Line 5"/>
          <p:cNvSpPr>
            <a:spLocks noChangeShapeType="1"/>
          </p:cNvSpPr>
          <p:nvPr/>
        </p:nvSpPr>
        <p:spPr bwMode="auto">
          <a:xfrm flipV="1">
            <a:off x="2670175" y="4552950"/>
            <a:ext cx="819150" cy="971550"/>
          </a:xfrm>
          <a:prstGeom prst="line">
            <a:avLst/>
          </a:prstGeom>
          <a:noFill/>
          <a:ln w="3175">
            <a:solidFill>
              <a:srgbClr val="00CC00"/>
            </a:solidFill>
            <a:prstDash val="dash"/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cxnSp>
        <p:nvCxnSpPr>
          <p:cNvPr id="54305" name="Straight Arrow Connector 128"/>
          <p:cNvCxnSpPr>
            <a:cxnSpLocks noChangeShapeType="1"/>
            <a:stCxn id="120" idx="0"/>
            <a:endCxn id="128" idx="1"/>
          </p:cNvCxnSpPr>
          <p:nvPr/>
        </p:nvCxnSpPr>
        <p:spPr bwMode="auto">
          <a:xfrm rot="5400000" flipH="1" flipV="1">
            <a:off x="2801938" y="5053012"/>
            <a:ext cx="1187450" cy="1873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32" name="Line 8"/>
          <p:cNvSpPr>
            <a:spLocks noChangeShapeType="1"/>
          </p:cNvSpPr>
          <p:nvPr/>
        </p:nvSpPr>
        <p:spPr bwMode="auto">
          <a:xfrm flipH="1" flipV="1">
            <a:off x="2743200" y="4622800"/>
            <a:ext cx="558800" cy="1101725"/>
          </a:xfrm>
          <a:prstGeom prst="line">
            <a:avLst/>
          </a:prstGeom>
          <a:noFill/>
          <a:ln w="3175">
            <a:solidFill>
              <a:srgbClr val="0000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33" name="Line 9"/>
          <p:cNvSpPr>
            <a:spLocks noChangeShapeType="1"/>
          </p:cNvSpPr>
          <p:nvPr/>
        </p:nvSpPr>
        <p:spPr bwMode="auto">
          <a:xfrm flipH="1">
            <a:off x="1638300" y="4638675"/>
            <a:ext cx="1111250" cy="631825"/>
          </a:xfrm>
          <a:prstGeom prst="line">
            <a:avLst/>
          </a:prstGeom>
          <a:noFill/>
          <a:ln w="3175">
            <a:solidFill>
              <a:srgbClr val="FF33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34" name="Line 5"/>
          <p:cNvSpPr>
            <a:spLocks noChangeShapeType="1"/>
          </p:cNvSpPr>
          <p:nvPr/>
        </p:nvSpPr>
        <p:spPr bwMode="auto">
          <a:xfrm flipV="1">
            <a:off x="1666875" y="4248150"/>
            <a:ext cx="819150" cy="971550"/>
          </a:xfrm>
          <a:prstGeom prst="line">
            <a:avLst/>
          </a:prstGeom>
          <a:noFill/>
          <a:ln w="3175">
            <a:solidFill>
              <a:srgbClr val="00CC00"/>
            </a:solidFill>
            <a:prstDash val="dash"/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cxnSp>
        <p:nvCxnSpPr>
          <p:cNvPr id="54309" name="Straight Arrow Connector 134"/>
          <p:cNvCxnSpPr>
            <a:cxnSpLocks noChangeShapeType="1"/>
            <a:stCxn id="132" idx="0"/>
            <a:endCxn id="134" idx="1"/>
          </p:cNvCxnSpPr>
          <p:nvPr/>
        </p:nvCxnSpPr>
        <p:spPr bwMode="auto">
          <a:xfrm rot="16200000" flipV="1">
            <a:off x="2155825" y="4578350"/>
            <a:ext cx="1476375" cy="8159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aphicFrame>
        <p:nvGraphicFramePr>
          <p:cNvPr id="54310" name="Object 42"/>
          <p:cNvGraphicFramePr>
            <a:graphicFrameLocks noChangeAspect="1"/>
          </p:cNvGraphicFramePr>
          <p:nvPr/>
        </p:nvGraphicFramePr>
        <p:xfrm>
          <a:off x="649288" y="1528763"/>
          <a:ext cx="285750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723" name="Equation" r:id="rId21" imgW="228600" imgH="241300" progId="Equation.3">
                  <p:embed/>
                </p:oleObj>
              </mc:Choice>
              <mc:Fallback>
                <p:oleObj name="Equation" r:id="rId21" imgW="2286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288" y="1528763"/>
                        <a:ext cx="285750" cy="30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311" name="Object 44"/>
          <p:cNvGraphicFramePr>
            <a:graphicFrameLocks noChangeAspect="1"/>
          </p:cNvGraphicFramePr>
          <p:nvPr/>
        </p:nvGraphicFramePr>
        <p:xfrm>
          <a:off x="5673725" y="3662363"/>
          <a:ext cx="271463" cy="26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724" name="Equation" r:id="rId23" imgW="215619" imgH="215619" progId="Equation.3">
                  <p:embed/>
                </p:oleObj>
              </mc:Choice>
              <mc:Fallback>
                <p:oleObj name="Equation" r:id="rId23" imgW="215619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3725" y="3662363"/>
                        <a:ext cx="271463" cy="269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312" name="Object 46"/>
          <p:cNvGraphicFramePr>
            <a:graphicFrameLocks noChangeAspect="1"/>
          </p:cNvGraphicFramePr>
          <p:nvPr/>
        </p:nvGraphicFramePr>
        <p:xfrm>
          <a:off x="7797800" y="1760538"/>
          <a:ext cx="1133475" cy="26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725" name="Equation" r:id="rId25" imgW="901309" imgH="215806" progId="Equation.3">
                  <p:embed/>
                </p:oleObj>
              </mc:Choice>
              <mc:Fallback>
                <p:oleObj name="Equation" r:id="rId25" imgW="901309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97800" y="1760538"/>
                        <a:ext cx="1133475" cy="269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313" name="Object 47"/>
          <p:cNvGraphicFramePr>
            <a:graphicFrameLocks noChangeAspect="1"/>
          </p:cNvGraphicFramePr>
          <p:nvPr/>
        </p:nvGraphicFramePr>
        <p:xfrm>
          <a:off x="3111500" y="3608388"/>
          <a:ext cx="271463" cy="26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726" name="Equation" r:id="rId27" imgW="215619" imgH="215619" progId="Equation.3">
                  <p:embed/>
                </p:oleObj>
              </mc:Choice>
              <mc:Fallback>
                <p:oleObj name="Equation" r:id="rId27" imgW="215619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1500" y="3608388"/>
                        <a:ext cx="271463" cy="269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314" name="Object 48"/>
          <p:cNvGraphicFramePr>
            <a:graphicFrameLocks noChangeAspect="1"/>
          </p:cNvGraphicFramePr>
          <p:nvPr/>
        </p:nvGraphicFramePr>
        <p:xfrm>
          <a:off x="4522788" y="1443038"/>
          <a:ext cx="285750" cy="26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727" name="Equation" r:id="rId29" imgW="228501" imgH="215806" progId="Equation.3">
                  <p:embed/>
                </p:oleObj>
              </mc:Choice>
              <mc:Fallback>
                <p:oleObj name="Equation" r:id="rId29" imgW="228501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2788" y="1443038"/>
                        <a:ext cx="285750" cy="269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315" name="Object 49"/>
          <p:cNvGraphicFramePr>
            <a:graphicFrameLocks noChangeAspect="1"/>
          </p:cNvGraphicFramePr>
          <p:nvPr/>
        </p:nvGraphicFramePr>
        <p:xfrm>
          <a:off x="2752725" y="3087688"/>
          <a:ext cx="269875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728" name="Equation" r:id="rId31" imgW="215713" imgH="241091" progId="Equation.3">
                  <p:embed/>
                </p:oleObj>
              </mc:Choice>
              <mc:Fallback>
                <p:oleObj name="Equation" r:id="rId31" imgW="215713" imgH="24109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2725" y="3087688"/>
                        <a:ext cx="269875" cy="30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316" name="Object 50"/>
          <p:cNvGraphicFramePr>
            <a:graphicFrameLocks noChangeAspect="1"/>
          </p:cNvGraphicFramePr>
          <p:nvPr/>
        </p:nvGraphicFramePr>
        <p:xfrm>
          <a:off x="428625" y="4037013"/>
          <a:ext cx="303213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729" name="Equation" r:id="rId33" imgW="241195" imgH="241195" progId="Equation.DSMT4">
                  <p:embed/>
                </p:oleObj>
              </mc:Choice>
              <mc:Fallback>
                <p:oleObj name="Equation" r:id="rId33" imgW="241195" imgH="24119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4037013"/>
                        <a:ext cx="303213" cy="30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3381" cy="1104900"/>
          </a:xfrm>
        </p:spPr>
        <p:txBody>
          <a:bodyPr>
            <a:noAutofit/>
          </a:bodyPr>
          <a:lstStyle/>
          <a:p>
            <a:pPr>
              <a:defRPr/>
            </a:pPr>
            <a:b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</a:b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Symmetrical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 components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method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409107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21" grpId="0" animBg="1"/>
      <p:bldP spid="122" grpId="0" animBg="1"/>
      <p:bldP spid="126" grpId="0" animBg="1"/>
      <p:bldP spid="127" grpId="0" animBg="1"/>
      <p:bldP spid="128" grpId="0" animBg="1"/>
      <p:bldP spid="132" grpId="0" animBg="1"/>
      <p:bldP spid="133" grpId="0" animBg="1"/>
      <p:bldP spid="1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F9C27-4D69-4C17-8F32-EDD96442AC39}" type="slidenum">
              <a:rPr lang="fr-CH" smtClean="0"/>
              <a:pPr/>
              <a:t>7</a:t>
            </a:fld>
            <a:endParaRPr lang="fr-CH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143000"/>
            <a:ext cx="6705600" cy="44793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" name="Straight Arrow Connector 4"/>
          <p:cNvCxnSpPr/>
          <p:nvPr/>
        </p:nvCxnSpPr>
        <p:spPr>
          <a:xfrm>
            <a:off x="3200400" y="1676400"/>
            <a:ext cx="1066800" cy="762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908332" y="1491734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0984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Balanced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three</a:t>
            </a:r>
            <a:r>
              <a:rPr lang="fr-CH" sz="3200" dirty="0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-phase </a:t>
            </a:r>
            <a:r>
              <a:rPr lang="fr-CH" sz="3200" dirty="0" err="1">
                <a:solidFill>
                  <a:srgbClr val="FF6600"/>
                </a:solidFill>
                <a:latin typeface="Consolas"/>
                <a:ea typeface="+mn-ea"/>
                <a:cs typeface="Consolas"/>
              </a:rPr>
              <a:t>systems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2492375"/>
            <a:ext cx="6010275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509" name="Object 6"/>
          <p:cNvGraphicFramePr>
            <a:graphicFrameLocks noChangeAspect="1"/>
          </p:cNvGraphicFramePr>
          <p:nvPr/>
        </p:nvGraphicFramePr>
        <p:xfrm>
          <a:off x="209550" y="1993900"/>
          <a:ext cx="8796338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6628" name="Equation" r:id="rId5" imgW="5562600" imgH="266700" progId="Equation.3">
                  <p:embed/>
                </p:oleObj>
              </mc:Choice>
              <mc:Fallback>
                <p:oleObj name="Equation" r:id="rId5" imgW="55626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550" y="1993900"/>
                        <a:ext cx="8796338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0" name="Text Box 7"/>
          <p:cNvSpPr txBox="1">
            <a:spLocks noChangeArrowheads="1"/>
          </p:cNvSpPr>
          <p:nvPr/>
        </p:nvSpPr>
        <p:spPr bwMode="auto">
          <a:xfrm>
            <a:off x="460375" y="1489075"/>
            <a:ext cx="19511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>
                <a:solidFill>
                  <a:schemeClr val="tx2"/>
                </a:solidFill>
                <a:latin typeface="+mj-lt"/>
              </a:rPr>
              <a:t>Direct system: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graphicFrame>
        <p:nvGraphicFramePr>
          <p:cNvPr id="592904" name="Object 8"/>
          <p:cNvGraphicFramePr>
            <a:graphicFrameLocks noChangeAspect="1"/>
          </p:cNvGraphicFramePr>
          <p:nvPr/>
        </p:nvGraphicFramePr>
        <p:xfrm>
          <a:off x="2997200" y="5678488"/>
          <a:ext cx="2603500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6629" name="Equation" r:id="rId7" imgW="1625600" imgH="215900" progId="Equation.DSMT4">
                  <p:embed/>
                </p:oleObj>
              </mc:Choice>
              <mc:Fallback>
                <p:oleObj name="Equation" r:id="rId7" imgW="1625600" imgH="215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7200" y="5678488"/>
                        <a:ext cx="2603500" cy="400050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465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592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Balanced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three</a:t>
            </a:r>
            <a:r>
              <a:rPr lang="fr-CH" sz="3200" dirty="0">
                <a:solidFill>
                  <a:srgbClr val="FF6600"/>
                </a:solidFill>
                <a:latin typeface="Consolas"/>
                <a:cs typeface="Consolas"/>
              </a:rPr>
              <a:t>-phase </a:t>
            </a:r>
            <a:r>
              <a:rPr lang="fr-CH" sz="3200" dirty="0" err="1">
                <a:solidFill>
                  <a:srgbClr val="FF6600"/>
                </a:solidFill>
                <a:latin typeface="Consolas"/>
                <a:cs typeface="Consolas"/>
              </a:rPr>
              <a:t>systems</a:t>
            </a:r>
            <a:endParaRPr lang="en-US" sz="3200" dirty="0">
              <a:solidFill>
                <a:srgbClr val="FF6600"/>
              </a:solidFill>
              <a:latin typeface="Consolas"/>
              <a:ea typeface="+mn-ea"/>
              <a:cs typeface="Consolas"/>
            </a:endParaRPr>
          </a:p>
        </p:txBody>
      </p:sp>
      <p:graphicFrame>
        <p:nvGraphicFramePr>
          <p:cNvPr id="23556" name="Object 3"/>
          <p:cNvGraphicFramePr>
            <a:graphicFrameLocks noChangeAspect="1"/>
          </p:cNvGraphicFramePr>
          <p:nvPr/>
        </p:nvGraphicFramePr>
        <p:xfrm>
          <a:off x="1495425" y="1997075"/>
          <a:ext cx="5900738" cy="53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981" name="Equation" r:id="rId4" imgW="3721100" imgH="304800" progId="Equation.3">
                  <p:embed/>
                </p:oleObj>
              </mc:Choice>
              <mc:Fallback>
                <p:oleObj name="Equation" r:id="rId4" imgW="37211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5425" y="1997075"/>
                        <a:ext cx="5900738" cy="531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460375" y="1489075"/>
            <a:ext cx="19511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CH" dirty="0">
                <a:solidFill>
                  <a:schemeClr val="tx2"/>
                </a:solidFill>
                <a:latin typeface="+mj-lt"/>
              </a:rPr>
              <a:t>Direct system:</a:t>
            </a:r>
          </a:p>
        </p:txBody>
      </p:sp>
      <p:graphicFrame>
        <p:nvGraphicFramePr>
          <p:cNvPr id="625669" name="Object 5"/>
          <p:cNvGraphicFramePr>
            <a:graphicFrameLocks noChangeAspect="1"/>
          </p:cNvGraphicFramePr>
          <p:nvPr/>
        </p:nvGraphicFramePr>
        <p:xfrm>
          <a:off x="6184900" y="3951288"/>
          <a:ext cx="2019300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982" name="Equation" r:id="rId6" imgW="1244600" imgH="228600" progId="Equation.3">
                  <p:embed/>
                </p:oleObj>
              </mc:Choice>
              <mc:Fallback>
                <p:oleObj name="Equation" r:id="rId6" imgW="1244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4900" y="3951288"/>
                        <a:ext cx="2019300" cy="425450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9" name="Oval 6"/>
          <p:cNvSpPr>
            <a:spLocks noChangeArrowheads="1"/>
          </p:cNvSpPr>
          <p:nvPr/>
        </p:nvSpPr>
        <p:spPr bwMode="auto">
          <a:xfrm>
            <a:off x="2181225" y="2971800"/>
            <a:ext cx="2562225" cy="2543175"/>
          </a:xfrm>
          <a:prstGeom prst="ellipse">
            <a:avLst/>
          </a:prstGeom>
          <a:noFill/>
          <a:ln w="3175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23560" name="Line 7"/>
          <p:cNvSpPr>
            <a:spLocks noChangeShapeType="1"/>
          </p:cNvSpPr>
          <p:nvPr/>
        </p:nvSpPr>
        <p:spPr bwMode="auto">
          <a:xfrm>
            <a:off x="3467100" y="4229100"/>
            <a:ext cx="12573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23561" name="Line 8"/>
          <p:cNvSpPr>
            <a:spLocks noChangeShapeType="1"/>
          </p:cNvSpPr>
          <p:nvPr/>
        </p:nvSpPr>
        <p:spPr bwMode="auto">
          <a:xfrm flipH="1" flipV="1">
            <a:off x="2787650" y="3168650"/>
            <a:ext cx="666750" cy="10572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23562" name="Line 9"/>
          <p:cNvSpPr>
            <a:spLocks noChangeShapeType="1"/>
          </p:cNvSpPr>
          <p:nvPr/>
        </p:nvSpPr>
        <p:spPr bwMode="auto">
          <a:xfrm flipH="1">
            <a:off x="2774950" y="4232275"/>
            <a:ext cx="685800" cy="11144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graphicFrame>
        <p:nvGraphicFramePr>
          <p:cNvPr id="23563" name="Object 10"/>
          <p:cNvGraphicFramePr>
            <a:graphicFrameLocks noChangeAspect="1"/>
          </p:cNvGraphicFramePr>
          <p:nvPr/>
        </p:nvGraphicFramePr>
        <p:xfrm>
          <a:off x="4905375" y="4092575"/>
          <a:ext cx="334963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983" name="Equation" r:id="rId8" imgW="317500" imgH="330200" progId="Equation.3">
                  <p:embed/>
                </p:oleObj>
              </mc:Choice>
              <mc:Fallback>
                <p:oleObj name="Equation" r:id="rId8" imgW="317500" imgH="330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5375" y="4092575"/>
                        <a:ext cx="334963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4" name="Object 11"/>
          <p:cNvGraphicFramePr>
            <a:graphicFrameLocks noChangeAspect="1"/>
          </p:cNvGraphicFramePr>
          <p:nvPr/>
        </p:nvGraphicFramePr>
        <p:xfrm>
          <a:off x="2446338" y="2698750"/>
          <a:ext cx="350837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984" name="Equation" r:id="rId10" imgW="330200" imgH="330200" progId="Equation.3">
                  <p:embed/>
                </p:oleObj>
              </mc:Choice>
              <mc:Fallback>
                <p:oleObj name="Equation" r:id="rId10" imgW="330200" imgH="330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6338" y="2698750"/>
                        <a:ext cx="350837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5" name="Object 12"/>
          <p:cNvGraphicFramePr>
            <a:graphicFrameLocks noChangeAspect="1"/>
          </p:cNvGraphicFramePr>
          <p:nvPr/>
        </p:nvGraphicFramePr>
        <p:xfrm>
          <a:off x="2416175" y="5410200"/>
          <a:ext cx="366713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985" name="Equation" r:id="rId12" imgW="355600" imgH="330200" progId="Equation.3">
                  <p:embed/>
                </p:oleObj>
              </mc:Choice>
              <mc:Fallback>
                <p:oleObj name="Equation" r:id="rId12" imgW="355600" imgH="330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6175" y="5410200"/>
                        <a:ext cx="366713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6" name="Object 13"/>
          <p:cNvGraphicFramePr>
            <a:graphicFrameLocks noChangeAspect="1"/>
          </p:cNvGraphicFramePr>
          <p:nvPr/>
        </p:nvGraphicFramePr>
        <p:xfrm>
          <a:off x="3970338" y="4270375"/>
          <a:ext cx="257175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986" name="Equation" r:id="rId14" imgW="228600" imgH="228600" progId="Equation.3">
                  <p:embed/>
                </p:oleObj>
              </mc:Choice>
              <mc:Fallback>
                <p:oleObj name="Equation" r:id="rId14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0338" y="4270375"/>
                        <a:ext cx="257175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7" name="Object 14"/>
          <p:cNvGraphicFramePr>
            <a:graphicFrameLocks noChangeAspect="1"/>
          </p:cNvGraphicFramePr>
          <p:nvPr/>
        </p:nvGraphicFramePr>
        <p:xfrm>
          <a:off x="3521075" y="4403725"/>
          <a:ext cx="47625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987" name="Equation" r:id="rId16" imgW="520700" imgH="355600" progId="Equation.DSMT4">
                  <p:embed/>
                </p:oleObj>
              </mc:Choice>
              <mc:Fallback>
                <p:oleObj name="Equation" r:id="rId16" imgW="520700" imgH="355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1075" y="4403725"/>
                        <a:ext cx="476250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8" name="Arc 15"/>
          <p:cNvSpPr>
            <a:spLocks/>
          </p:cNvSpPr>
          <p:nvPr/>
        </p:nvSpPr>
        <p:spPr bwMode="auto">
          <a:xfrm>
            <a:off x="3346450" y="4249738"/>
            <a:ext cx="406400" cy="207962"/>
          </a:xfrm>
          <a:custGeom>
            <a:avLst/>
            <a:gdLst>
              <a:gd name="T0" fmla="*/ 2147483647 w 23604"/>
              <a:gd name="T1" fmla="*/ 0 h 22423"/>
              <a:gd name="T2" fmla="*/ 0 w 23604"/>
              <a:gd name="T3" fmla="*/ 2147483647 h 22423"/>
              <a:gd name="T4" fmla="*/ 2147483647 w 23604"/>
              <a:gd name="T5" fmla="*/ 2147483647 h 22423"/>
              <a:gd name="T6" fmla="*/ 0 60000 65536"/>
              <a:gd name="T7" fmla="*/ 0 60000 65536"/>
              <a:gd name="T8" fmla="*/ 0 60000 65536"/>
              <a:gd name="T9" fmla="*/ 0 w 23604"/>
              <a:gd name="T10" fmla="*/ 0 h 22423"/>
              <a:gd name="T11" fmla="*/ 23604 w 23604"/>
              <a:gd name="T12" fmla="*/ 22423 h 224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604" h="22423" fill="none" extrusionOk="0">
                <a:moveTo>
                  <a:pt x="23588" y="-1"/>
                </a:moveTo>
                <a:cubicBezTo>
                  <a:pt x="23598" y="274"/>
                  <a:pt x="23604" y="548"/>
                  <a:pt x="23604" y="823"/>
                </a:cubicBezTo>
                <a:cubicBezTo>
                  <a:pt x="23604" y="12752"/>
                  <a:pt x="13933" y="22423"/>
                  <a:pt x="2004" y="22423"/>
                </a:cubicBezTo>
                <a:cubicBezTo>
                  <a:pt x="1334" y="22423"/>
                  <a:pt x="666" y="22391"/>
                  <a:pt x="0" y="22329"/>
                </a:cubicBezTo>
              </a:path>
              <a:path w="23604" h="22423" stroke="0" extrusionOk="0">
                <a:moveTo>
                  <a:pt x="23588" y="-1"/>
                </a:moveTo>
                <a:cubicBezTo>
                  <a:pt x="23598" y="274"/>
                  <a:pt x="23604" y="548"/>
                  <a:pt x="23604" y="823"/>
                </a:cubicBezTo>
                <a:cubicBezTo>
                  <a:pt x="23604" y="12752"/>
                  <a:pt x="13933" y="22423"/>
                  <a:pt x="2004" y="22423"/>
                </a:cubicBezTo>
                <a:cubicBezTo>
                  <a:pt x="1334" y="22423"/>
                  <a:pt x="666" y="22391"/>
                  <a:pt x="0" y="22329"/>
                </a:cubicBezTo>
                <a:lnTo>
                  <a:pt x="2004" y="823"/>
                </a:lnTo>
                <a:lnTo>
                  <a:pt x="23588" y="-1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3766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25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12157</TotalTime>
  <Words>1484</Words>
  <Application>Microsoft Macintosh PowerPoint</Application>
  <PresentationFormat>On-screen Show (4:3)</PresentationFormat>
  <Paragraphs>236</Paragraphs>
  <Slides>60</Slides>
  <Notes>56</Notes>
  <HiddenSlides>0</HiddenSlides>
  <MMClips>3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7" baseType="lpstr">
      <vt:lpstr>Arial</vt:lpstr>
      <vt:lpstr>Calibri</vt:lpstr>
      <vt:lpstr>Consolas</vt:lpstr>
      <vt:lpstr>Monotype Sorts</vt:lpstr>
      <vt:lpstr>Times New Roman</vt:lpstr>
      <vt:lpstr>Office Theme</vt:lpstr>
      <vt:lpstr>Equation</vt:lpstr>
      <vt:lpstr>PowerPoint Presentation</vt:lpstr>
      <vt:lpstr>Three-Phase circuits</vt:lpstr>
      <vt:lpstr>Three-Phase circuits</vt:lpstr>
      <vt:lpstr>PowerPoint Presentation</vt:lpstr>
      <vt:lpstr>PowerPoint Presentation</vt:lpstr>
      <vt:lpstr>PowerPoint Presentation</vt:lpstr>
      <vt:lpstr>PowerPoint Presentation</vt:lpstr>
      <vt:lpstr>Balanced three-phase systems</vt:lpstr>
      <vt:lpstr>Balanced three-phase systems</vt:lpstr>
      <vt:lpstr>Balanced three-phase systems</vt:lpstr>
      <vt:lpstr>Homopolar system</vt:lpstr>
      <vt:lpstr>How to generate a balanced three-phase system?</vt:lpstr>
      <vt:lpstr>How to generate a balanced three-phase system?</vt:lpstr>
      <vt:lpstr>How to generate a balanced three-phase system?</vt:lpstr>
      <vt:lpstr>How to generate a balanced three-phase system?</vt:lpstr>
      <vt:lpstr>How to generate a balanced three-phase system?</vt:lpstr>
      <vt:lpstr>Three-phase source  (Wye connection)</vt:lpstr>
      <vt:lpstr>Three-phase source  Phase voltages and line voltages</vt:lpstr>
      <vt:lpstr>PowerPoint Presentation</vt:lpstr>
      <vt:lpstr>Three-phase source  Phase voltages and line voltages</vt:lpstr>
      <vt:lpstr>Three-phase source  Line currents</vt:lpstr>
      <vt:lpstr>Balanced three-phase load</vt:lpstr>
      <vt:lpstr>Balanced three-phase load  Wye connection</vt:lpstr>
      <vt:lpstr>PowerPoint Presentation</vt:lpstr>
      <vt:lpstr>Balanced three-phase load  Wye connection</vt:lpstr>
      <vt:lpstr>Balanced three-phase load  Wye connection</vt:lpstr>
      <vt:lpstr>Balanced three-phase load  Wye connection</vt:lpstr>
      <vt:lpstr>Balanced three-phase load Delta connection</vt:lpstr>
      <vt:lpstr>Balanced three-phase load Delta connection</vt:lpstr>
      <vt:lpstr>Balanced three-phase load Delta connection</vt:lpstr>
      <vt:lpstr>Balanced three-phase load Delta connection</vt:lpstr>
      <vt:lpstr> Summary Load quantities expressed in terms of line quantities</vt:lpstr>
      <vt:lpstr> Power in a three-phase systems</vt:lpstr>
      <vt:lpstr> Power in balanced three-phase systems</vt:lpstr>
      <vt:lpstr> Power in balanced three-phase systems</vt:lpstr>
      <vt:lpstr> Power in balanced three-phase systems  Active, reactive and apparent power</vt:lpstr>
      <vt:lpstr> Power in balanced three-phase systems  Active, reactive and apparent power</vt:lpstr>
      <vt:lpstr> Power in balanced three-phase systems  Delta-Wye conversion</vt:lpstr>
      <vt:lpstr> Power in balanced three-phase systems  Delta-Wye conversion</vt:lpstr>
      <vt:lpstr> Power in balanced three-phase systems  Delta-Wye conversion</vt:lpstr>
      <vt:lpstr> Example 1</vt:lpstr>
      <vt:lpstr> Example 2</vt:lpstr>
      <vt:lpstr>  Example 3</vt:lpstr>
      <vt:lpstr>  Example 4</vt:lpstr>
      <vt:lpstr> Unbalanced three-phase systems</vt:lpstr>
      <vt:lpstr>   Unbalanced three-phase systems  Delta load</vt:lpstr>
      <vt:lpstr>  Unbalanced three-phase systems  Wye load</vt:lpstr>
      <vt:lpstr>  Unbalanced three-phase systems  Wye load</vt:lpstr>
      <vt:lpstr>   Unbalanced three-phase systems  Wye load</vt:lpstr>
      <vt:lpstr>   Unbalanced three-phase systems  Wye load</vt:lpstr>
      <vt:lpstr> Example: Unbalanced three-phase circuit</vt:lpstr>
      <vt:lpstr> Example: Unbalanced three-phase circuit</vt:lpstr>
      <vt:lpstr>PowerPoint Presentation</vt:lpstr>
      <vt:lpstr>PowerPoint Presentation</vt:lpstr>
      <vt:lpstr> Example: Unbalanced three-phase circuit</vt:lpstr>
      <vt:lpstr> Symmetrical components method</vt:lpstr>
      <vt:lpstr> Symmetrical components method</vt:lpstr>
      <vt:lpstr> Symmetrical components method </vt:lpstr>
      <vt:lpstr> Symmetrical components method</vt:lpstr>
      <vt:lpstr> Symmetrical components method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Farhad Rachidi</dc:creator>
  <cp:lastModifiedBy>Farhad Rachidi</cp:lastModifiedBy>
  <cp:revision>898</cp:revision>
  <cp:lastPrinted>2014-10-22T10:12:31Z</cp:lastPrinted>
  <dcterms:created xsi:type="dcterms:W3CDTF">2009-04-22T09:32:54Z</dcterms:created>
  <dcterms:modified xsi:type="dcterms:W3CDTF">2019-12-03T14:18:48Z</dcterms:modified>
</cp:coreProperties>
</file>