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257" r:id="rId2"/>
    <p:sldId id="767" r:id="rId3"/>
    <p:sldId id="772" r:id="rId4"/>
    <p:sldId id="773" r:id="rId5"/>
    <p:sldId id="656" r:id="rId6"/>
    <p:sldId id="733" r:id="rId7"/>
    <p:sldId id="738" r:id="rId8"/>
    <p:sldId id="739" r:id="rId9"/>
    <p:sldId id="737" r:id="rId10"/>
    <p:sldId id="740" r:id="rId11"/>
    <p:sldId id="744" r:id="rId12"/>
    <p:sldId id="745" r:id="rId13"/>
    <p:sldId id="759" r:id="rId14"/>
    <p:sldId id="743" r:id="rId15"/>
    <p:sldId id="746" r:id="rId16"/>
    <p:sldId id="760" r:id="rId17"/>
    <p:sldId id="742" r:id="rId18"/>
    <p:sldId id="741" r:id="rId19"/>
    <p:sldId id="735" r:id="rId20"/>
    <p:sldId id="657" r:id="rId21"/>
    <p:sldId id="658" r:id="rId22"/>
    <p:sldId id="659" r:id="rId23"/>
    <p:sldId id="660" r:id="rId24"/>
    <p:sldId id="747" r:id="rId25"/>
    <p:sldId id="748" r:id="rId26"/>
    <p:sldId id="758" r:id="rId27"/>
    <p:sldId id="749" r:id="rId28"/>
    <p:sldId id="750" r:id="rId29"/>
    <p:sldId id="751" r:id="rId30"/>
    <p:sldId id="762" r:id="rId31"/>
    <p:sldId id="763" r:id="rId32"/>
    <p:sldId id="752" r:id="rId33"/>
    <p:sldId id="753" r:id="rId34"/>
    <p:sldId id="754" r:id="rId35"/>
    <p:sldId id="755" r:id="rId36"/>
    <p:sldId id="768" r:id="rId37"/>
    <p:sldId id="769" r:id="rId38"/>
    <p:sldId id="770" r:id="rId39"/>
    <p:sldId id="756" r:id="rId40"/>
    <p:sldId id="757" r:id="rId41"/>
    <p:sldId id="666" r:id="rId42"/>
    <p:sldId id="726" r:id="rId43"/>
    <p:sldId id="667" r:id="rId44"/>
    <p:sldId id="764" r:id="rId45"/>
    <p:sldId id="668" r:id="rId46"/>
    <p:sldId id="669" r:id="rId47"/>
    <p:sldId id="670" r:id="rId48"/>
    <p:sldId id="671" r:id="rId49"/>
    <p:sldId id="672" r:id="rId50"/>
    <p:sldId id="673" r:id="rId51"/>
    <p:sldId id="674" r:id="rId52"/>
    <p:sldId id="675" r:id="rId53"/>
    <p:sldId id="676" r:id="rId54"/>
    <p:sldId id="677" r:id="rId55"/>
    <p:sldId id="678" r:id="rId56"/>
    <p:sldId id="679" r:id="rId57"/>
    <p:sldId id="680" r:id="rId58"/>
    <p:sldId id="681" r:id="rId59"/>
    <p:sldId id="682" r:id="rId60"/>
    <p:sldId id="683" r:id="rId61"/>
    <p:sldId id="684" r:id="rId62"/>
    <p:sldId id="685" r:id="rId63"/>
    <p:sldId id="686" r:id="rId64"/>
    <p:sldId id="687" r:id="rId65"/>
    <p:sldId id="722" r:id="rId66"/>
    <p:sldId id="723" r:id="rId67"/>
    <p:sldId id="724" r:id="rId68"/>
    <p:sldId id="727" r:id="rId69"/>
    <p:sldId id="688" r:id="rId70"/>
    <p:sldId id="766" r:id="rId71"/>
    <p:sldId id="690" r:id="rId72"/>
    <p:sldId id="725" r:id="rId73"/>
    <p:sldId id="729" r:id="rId74"/>
    <p:sldId id="730" r:id="rId75"/>
    <p:sldId id="731" r:id="rId76"/>
    <p:sldId id="692" r:id="rId77"/>
    <p:sldId id="693" r:id="rId78"/>
    <p:sldId id="765" r:id="rId79"/>
    <p:sldId id="694" r:id="rId80"/>
    <p:sldId id="761" r:id="rId81"/>
    <p:sldId id="728" r:id="rId82"/>
    <p:sldId id="689" r:id="rId83"/>
    <p:sldId id="691" r:id="rId84"/>
    <p:sldId id="695" r:id="rId85"/>
    <p:sldId id="696" r:id="rId86"/>
    <p:sldId id="697" r:id="rId87"/>
    <p:sldId id="698" r:id="rId88"/>
    <p:sldId id="699" r:id="rId89"/>
    <p:sldId id="700" r:id="rId90"/>
    <p:sldId id="701" r:id="rId91"/>
    <p:sldId id="702" r:id="rId92"/>
    <p:sldId id="703" r:id="rId93"/>
    <p:sldId id="704" r:id="rId94"/>
    <p:sldId id="705" r:id="rId95"/>
    <p:sldId id="706" r:id="rId96"/>
    <p:sldId id="707" r:id="rId97"/>
    <p:sldId id="708" r:id="rId98"/>
    <p:sldId id="709" r:id="rId99"/>
    <p:sldId id="771" r:id="rId100"/>
    <p:sldId id="710" r:id="rId101"/>
    <p:sldId id="711" r:id="rId102"/>
    <p:sldId id="712" r:id="rId103"/>
    <p:sldId id="713" r:id="rId104"/>
    <p:sldId id="714" r:id="rId10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99FF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84" autoAdjust="0"/>
    <p:restoredTop sz="81088" autoAdjust="0"/>
  </p:normalViewPr>
  <p:slideViewPr>
    <p:cSldViewPr>
      <p:cViewPr varScale="1">
        <p:scale>
          <a:sx n="109" d="100"/>
          <a:sy n="109" d="100"/>
        </p:scale>
        <p:origin x="1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482C0-8164-1645-8096-5E3023845D6F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A019E-9808-0740-B5DF-CA885077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959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F0CC5-F015-41A4-81F4-EE9BE5C1D8F7}" type="datetimeFigureOut">
              <a:rPr lang="fr-FR" smtClean="0"/>
              <a:pPr/>
              <a:t>06/11/2023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0FC94-215E-4E97-95D8-9E4EB0DC4B9D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704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1EF78E-F8B5-4998-BF45-E54434B597C8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38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11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1375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73A9E0-2736-EE4C-8C4B-769D7738DEF4}" type="slidenum">
              <a:rPr lang="it-IT" sz="900"/>
              <a:pPr/>
              <a:t>103</a:t>
            </a:fld>
            <a:endParaRPr lang="it-IT" sz="90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9652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0757280-BAE0-B244-8EB2-EA182EC0C82E}" type="slidenum">
              <a:rPr lang="it-IT" sz="900"/>
              <a:pPr/>
              <a:t>104</a:t>
            </a:fld>
            <a:endParaRPr lang="it-IT" sz="9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08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12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9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13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971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14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5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15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9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16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48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Bicycle dynamo  </a:t>
            </a:r>
            <a:r>
              <a:rPr lang="fr-FR" dirty="0" err="1"/>
              <a:t>generator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0FC94-215E-4E97-95D8-9E4EB0DC4B9D}" type="slidenum">
              <a:rPr lang="fr-CH" smtClean="0"/>
              <a:pPr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34325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18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10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19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05885E-1DB0-E54C-A6B1-95DFA0D054AB}" type="slidenum">
              <a:rPr lang="it-IT" sz="900"/>
              <a:pPr/>
              <a:t>20</a:t>
            </a:fld>
            <a:endParaRPr lang="it-IT" sz="9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1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0FC94-215E-4E97-95D8-9E4EB0DC4B9D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87445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9ED3357-294E-F142-BFB0-7661BD466326}" type="slidenum">
              <a:rPr lang="it-IT" sz="900"/>
              <a:pPr/>
              <a:t>21</a:t>
            </a:fld>
            <a:endParaRPr lang="it-IT" sz="9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76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F4F874-1F7D-2942-B983-AD85C2FBD061}" type="slidenum">
              <a:rPr lang="it-IT" sz="900"/>
              <a:pPr/>
              <a:t>22</a:t>
            </a:fld>
            <a:endParaRPr lang="it-IT" sz="9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88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EF3DD2-CEA0-9341-A6F3-6CDB3168BF0A}" type="slidenum">
              <a:rPr lang="it-IT" sz="900"/>
              <a:pPr/>
              <a:t>23</a:t>
            </a:fld>
            <a:endParaRPr lang="it-IT" sz="9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7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DA2E3A-02E5-0D4F-AC2D-5F61ABD62C58}" type="slidenum">
              <a:rPr lang="it-IT" sz="900"/>
              <a:pPr/>
              <a:t>24</a:t>
            </a:fld>
            <a:endParaRPr lang="it-IT" sz="9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58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DA2E3A-02E5-0D4F-AC2D-5F61ABD62C58}" type="slidenum">
              <a:rPr lang="it-IT" sz="900"/>
              <a:pPr/>
              <a:t>25</a:t>
            </a:fld>
            <a:endParaRPr lang="it-IT" sz="9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10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DA2E3A-02E5-0D4F-AC2D-5F61ABD62C58}" type="slidenum">
              <a:rPr lang="it-IT" sz="900"/>
              <a:pPr/>
              <a:t>26</a:t>
            </a:fld>
            <a:endParaRPr lang="it-IT" sz="9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78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DA2E3A-02E5-0D4F-AC2D-5F61ABD62C58}" type="slidenum">
              <a:rPr lang="it-IT" sz="900"/>
              <a:pPr/>
              <a:t>27</a:t>
            </a:fld>
            <a:endParaRPr lang="it-IT" sz="9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036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DA2E3A-02E5-0D4F-AC2D-5F61ABD62C58}" type="slidenum">
              <a:rPr lang="it-IT" sz="900"/>
              <a:pPr/>
              <a:t>28</a:t>
            </a:fld>
            <a:endParaRPr lang="it-IT" sz="9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80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C0C758-C218-BE4A-977C-1EAEBBC37947}" type="slidenum">
              <a:rPr lang="it-IT" sz="900"/>
              <a:pPr/>
              <a:t>29</a:t>
            </a:fld>
            <a:endParaRPr lang="it-IT" sz="9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92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0FC94-215E-4E97-95D8-9E4EB0DC4B9D}" type="slidenum">
              <a:rPr lang="fr-CH" smtClean="0"/>
              <a:pPr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784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0FC94-215E-4E97-95D8-9E4EB0DC4B9D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11941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0FC94-215E-4E97-95D8-9E4EB0DC4B9D}" type="slidenum">
              <a:rPr lang="fr-CH" smtClean="0"/>
              <a:pPr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4305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C0C758-C218-BE4A-977C-1EAEBBC37947}" type="slidenum">
              <a:rPr lang="it-IT" sz="900"/>
              <a:pPr/>
              <a:t>32</a:t>
            </a:fld>
            <a:endParaRPr lang="it-IT" sz="9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59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C0C758-C218-BE4A-977C-1EAEBBC37947}" type="slidenum">
              <a:rPr lang="it-IT" sz="900"/>
              <a:pPr/>
              <a:t>33</a:t>
            </a:fld>
            <a:endParaRPr lang="it-IT" sz="9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463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AAB9CA-610F-094B-8D8A-F5B415FC3639}" type="slidenum">
              <a:rPr lang="it-IT" sz="900"/>
              <a:pPr/>
              <a:t>34</a:t>
            </a:fld>
            <a:endParaRPr lang="it-IT" sz="9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93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AAB9CA-610F-094B-8D8A-F5B415FC3639}" type="slidenum">
              <a:rPr lang="it-IT" sz="900"/>
              <a:pPr/>
              <a:t>35</a:t>
            </a:fld>
            <a:endParaRPr lang="it-IT" sz="9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04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AAB9CA-610F-094B-8D8A-F5B415FC3639}" type="slidenum">
              <a:rPr lang="it-IT" sz="900"/>
              <a:pPr/>
              <a:t>36</a:t>
            </a:fld>
            <a:endParaRPr lang="it-IT" sz="9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348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AAB9CA-610F-094B-8D8A-F5B415FC3639}" type="slidenum">
              <a:rPr lang="it-IT" sz="900"/>
              <a:pPr/>
              <a:t>37</a:t>
            </a:fld>
            <a:endParaRPr lang="it-IT" sz="9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66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AAB9CA-610F-094B-8D8A-F5B415FC3639}" type="slidenum">
              <a:rPr lang="it-IT" sz="900"/>
              <a:pPr/>
              <a:t>38</a:t>
            </a:fld>
            <a:endParaRPr lang="it-IT" sz="9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231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8BE4078-D3DE-0C45-B533-AADF35141D03}" type="slidenum">
              <a:rPr lang="it-IT" sz="900"/>
              <a:pPr/>
              <a:t>39</a:t>
            </a:fld>
            <a:endParaRPr lang="it-IT" sz="9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88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63C58E-1781-334C-AED1-1C58CC71D7A1}" type="slidenum">
              <a:rPr lang="it-IT" sz="900"/>
              <a:pPr/>
              <a:t>40</a:t>
            </a:fld>
            <a:endParaRPr lang="it-IT" sz="9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56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5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56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63C58E-1781-334C-AED1-1C58CC71D7A1}" type="slidenum">
              <a:rPr lang="it-IT" sz="900"/>
              <a:pPr/>
              <a:t>41</a:t>
            </a:fld>
            <a:endParaRPr lang="it-IT" sz="9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773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4F8617-527E-E847-A33E-78A94AC8EBAB}" type="slidenum">
              <a:rPr lang="it-IT" sz="900"/>
              <a:pPr/>
              <a:t>42</a:t>
            </a:fld>
            <a:endParaRPr lang="it-IT" sz="9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8858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4F8617-527E-E847-A33E-78A94AC8EBAB}" type="slidenum">
              <a:rPr lang="it-IT" sz="900"/>
              <a:pPr/>
              <a:t>43</a:t>
            </a:fld>
            <a:endParaRPr lang="it-IT" sz="9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98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63C58E-1781-334C-AED1-1C58CC71D7A1}" type="slidenum">
              <a:rPr lang="it-IT" sz="900"/>
              <a:pPr/>
              <a:t>44</a:t>
            </a:fld>
            <a:endParaRPr lang="it-IT" sz="9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226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E0CEE60-9B5F-AC41-A3AF-0E2BAD196255}" type="slidenum">
              <a:rPr lang="it-IT" sz="900"/>
              <a:pPr/>
              <a:t>45</a:t>
            </a:fld>
            <a:endParaRPr lang="it-IT" sz="9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675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048020-CBF7-6B45-888A-F91F4980E08C}" type="slidenum">
              <a:rPr lang="it-IT" sz="900"/>
              <a:pPr/>
              <a:t>46</a:t>
            </a:fld>
            <a:endParaRPr lang="it-IT" sz="9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563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E175B41-DC81-8C47-A7E4-BF3C14BB12CF}" type="slidenum">
              <a:rPr lang="it-IT" sz="900"/>
              <a:pPr/>
              <a:t>47</a:t>
            </a:fld>
            <a:endParaRPr lang="it-IT" sz="9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19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EB5FA2-3286-FC40-A218-46AA500B43AD}" type="slidenum">
              <a:rPr lang="it-IT" sz="900"/>
              <a:pPr/>
              <a:t>48</a:t>
            </a:fld>
            <a:endParaRPr lang="it-IT" sz="9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316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B2132F-487F-E44D-86DB-FC514497A5EA}" type="slidenum">
              <a:rPr lang="it-IT" sz="900"/>
              <a:pPr/>
              <a:t>49</a:t>
            </a:fld>
            <a:endParaRPr lang="it-IT" sz="9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965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50CE10-4A70-6644-B9B2-5756C12D08DD}" type="slidenum">
              <a:rPr lang="it-IT" sz="900"/>
              <a:pPr/>
              <a:t>50</a:t>
            </a:fld>
            <a:endParaRPr lang="it-IT" sz="9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40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6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551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0CBD71-CDF6-0641-ADC2-402B2B452928}" type="slidenum">
              <a:rPr lang="it-IT" sz="900"/>
              <a:pPr/>
              <a:t>51</a:t>
            </a:fld>
            <a:endParaRPr lang="it-IT" sz="9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836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D62706-49FE-CE40-8EAE-E4DD5BF65A01}" type="slidenum">
              <a:rPr lang="it-IT" sz="900"/>
              <a:pPr/>
              <a:t>52</a:t>
            </a:fld>
            <a:endParaRPr lang="it-IT" sz="9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0383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6A8EFF-4BC8-6F49-AE8C-0CAF557FE086}" type="slidenum">
              <a:rPr lang="it-IT" sz="900"/>
              <a:pPr/>
              <a:t>53</a:t>
            </a:fld>
            <a:endParaRPr lang="it-IT" sz="9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340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556927C-9CAE-0349-BF4D-0E28308E329B}" type="slidenum">
              <a:rPr lang="it-IT" sz="900"/>
              <a:pPr/>
              <a:t>54</a:t>
            </a:fld>
            <a:endParaRPr lang="it-IT" sz="9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6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978CF-A779-6642-92AB-A4404C69BC9C}" type="slidenum">
              <a:rPr lang="it-IT" sz="900"/>
              <a:pPr/>
              <a:t>55</a:t>
            </a:fld>
            <a:endParaRPr lang="it-IT" sz="9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663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5E7A2F3-CF27-2940-AE08-B5F799FE2055}" type="slidenum">
              <a:rPr lang="it-IT" sz="900"/>
              <a:pPr/>
              <a:t>56</a:t>
            </a:fld>
            <a:endParaRPr lang="it-IT" sz="9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015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2A26254-8024-6E45-A96D-1DDBB154C175}" type="slidenum">
              <a:rPr lang="it-IT" sz="900"/>
              <a:pPr/>
              <a:t>57</a:t>
            </a:fld>
            <a:endParaRPr lang="it-IT" sz="9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433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F3E3894-97C5-EE44-BD26-281213D667CB}" type="slidenum">
              <a:rPr lang="it-IT" sz="900"/>
              <a:pPr/>
              <a:t>58</a:t>
            </a:fld>
            <a:endParaRPr lang="it-IT" sz="9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191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6A3C87-34DD-DD41-B147-AF42AF73504D}" type="slidenum">
              <a:rPr lang="it-IT" sz="900"/>
              <a:pPr/>
              <a:t>59</a:t>
            </a:fld>
            <a:endParaRPr lang="it-IT" sz="9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00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683043-E136-7249-8C36-B2665471576D}" type="slidenum">
              <a:rPr lang="it-IT" sz="900"/>
              <a:pPr/>
              <a:t>60</a:t>
            </a:fld>
            <a:endParaRPr lang="it-IT" sz="9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7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600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CE41A6-1242-814C-A98C-23C8EE951B5C}" type="slidenum">
              <a:rPr lang="it-IT" sz="900"/>
              <a:pPr/>
              <a:t>61</a:t>
            </a:fld>
            <a:endParaRPr lang="it-IT" sz="9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18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842BEED-4BB3-E446-B20D-703D264E4660}" type="slidenum">
              <a:rPr lang="it-IT" sz="900"/>
              <a:pPr/>
              <a:t>62</a:t>
            </a:fld>
            <a:endParaRPr lang="it-IT" sz="9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555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40F7FD-B0DC-6C4B-8FF9-CD401E39E5B2}" type="slidenum">
              <a:rPr lang="it-IT" sz="900"/>
              <a:pPr/>
              <a:t>63</a:t>
            </a:fld>
            <a:endParaRPr lang="it-IT" sz="9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446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ECEB61F-D12D-6245-9780-ECE8FBFD0F46}" type="slidenum">
              <a:rPr lang="it-IT" sz="900"/>
              <a:pPr/>
              <a:t>64</a:t>
            </a:fld>
            <a:endParaRPr lang="it-IT" sz="9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6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683043-E136-7249-8C36-B2665471576D}" type="slidenum">
              <a:rPr lang="it-IT" sz="900"/>
              <a:pPr/>
              <a:t>65</a:t>
            </a:fld>
            <a:endParaRPr lang="it-IT" sz="9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780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683043-E136-7249-8C36-B2665471576D}" type="slidenum">
              <a:rPr lang="it-IT" sz="900"/>
              <a:pPr/>
              <a:t>66</a:t>
            </a:fld>
            <a:endParaRPr lang="it-IT" sz="9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996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683043-E136-7249-8C36-B2665471576D}" type="slidenum">
              <a:rPr lang="it-IT" sz="900"/>
              <a:pPr/>
              <a:t>67</a:t>
            </a:fld>
            <a:endParaRPr lang="it-IT" sz="9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751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4F8617-527E-E847-A33E-78A94AC8EBAB}" type="slidenum">
              <a:rPr lang="it-IT" sz="900"/>
              <a:pPr/>
              <a:t>68</a:t>
            </a:fld>
            <a:endParaRPr lang="it-IT" sz="9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6822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50A6B0-64F2-9F4E-9998-F6CC892FC4AC}" type="slidenum">
              <a:rPr lang="it-IT" sz="900"/>
              <a:pPr/>
              <a:t>69</a:t>
            </a:fld>
            <a:endParaRPr lang="it-IT" sz="9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42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31349C7-E2A8-3D46-A67F-E30213A8D7BF}" type="slidenum">
              <a:rPr lang="it-IT" sz="900"/>
              <a:pPr/>
              <a:t>71</a:t>
            </a:fld>
            <a:endParaRPr lang="it-IT" sz="9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8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8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Plus </a:t>
            </a:r>
            <a:r>
              <a:rPr lang="en-US" dirty="0" err="1">
                <a:latin typeface="Times New Roman" charset="0"/>
              </a:rPr>
              <a:t>d’une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tonne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dans</a:t>
            </a:r>
            <a:r>
              <a:rPr lang="en-US" dirty="0">
                <a:latin typeface="Times New Roman" charset="0"/>
              </a:rPr>
              <a:t> les </a:t>
            </a:r>
            <a:r>
              <a:rPr lang="en-US" dirty="0" err="1">
                <a:latin typeface="Times New Roman" charset="0"/>
              </a:rPr>
              <a:t>avions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 err="1">
                <a:latin typeface="Times New Roman" charset="0"/>
              </a:rPr>
              <a:t>modernes</a:t>
            </a:r>
            <a:r>
              <a:rPr lang="en-US" dirty="0">
                <a:latin typeface="Times New Roman" charset="0"/>
              </a:rPr>
              <a:t>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411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50A6B0-64F2-9F4E-9998-F6CC892FC4AC}" type="slidenum">
              <a:rPr lang="it-IT" sz="900"/>
              <a:pPr/>
              <a:t>72</a:t>
            </a:fld>
            <a:endParaRPr lang="it-IT" sz="9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938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50A6B0-64F2-9F4E-9998-F6CC892FC4AC}" type="slidenum">
              <a:rPr lang="it-IT" sz="900"/>
              <a:pPr/>
              <a:t>73</a:t>
            </a:fld>
            <a:endParaRPr lang="it-IT" sz="9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081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50A6B0-64F2-9F4E-9998-F6CC892FC4AC}" type="slidenum">
              <a:rPr lang="it-IT" sz="900"/>
              <a:pPr/>
              <a:t>74</a:t>
            </a:fld>
            <a:endParaRPr lang="it-IT" sz="9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392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50A6B0-64F2-9F4E-9998-F6CC892FC4AC}" type="slidenum">
              <a:rPr lang="it-IT" sz="900"/>
              <a:pPr/>
              <a:t>75</a:t>
            </a:fld>
            <a:endParaRPr lang="it-IT" sz="9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919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4C3F21-A47F-4B4A-97A2-CA6D770D6E79}" type="slidenum">
              <a:rPr lang="it-IT" sz="900"/>
              <a:pPr/>
              <a:t>76</a:t>
            </a:fld>
            <a:endParaRPr lang="it-IT" sz="9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304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5E1039-4526-684F-9F86-4F7CAFDF4919}" type="slidenum">
              <a:rPr lang="it-IT" sz="900"/>
              <a:pPr/>
              <a:t>77</a:t>
            </a:fld>
            <a:endParaRPr lang="it-IT" sz="9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490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5E1039-4526-684F-9F86-4F7CAFDF4919}" type="slidenum">
              <a:rPr lang="it-IT" sz="900"/>
              <a:pPr/>
              <a:t>78</a:t>
            </a:fld>
            <a:endParaRPr lang="it-IT" sz="9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1516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21A52D3-841F-0644-BA3E-38AD4A977546}" type="slidenum">
              <a:rPr lang="it-IT" sz="900"/>
              <a:pPr/>
              <a:t>79</a:t>
            </a:fld>
            <a:endParaRPr lang="it-IT" sz="9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5388322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C07FFE-70A9-804C-9EBE-3D2F830F5AD3}" type="slidenum">
              <a:rPr lang="it-IT" sz="900"/>
              <a:pPr/>
              <a:t>81</a:t>
            </a:fld>
            <a:endParaRPr lang="it-IT" sz="9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014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DCD834-6F7E-6F4E-B7BB-2B27EF47760F}" type="slidenum">
              <a:rPr lang="it-IT" sz="900"/>
              <a:pPr/>
              <a:t>82</a:t>
            </a:fld>
            <a:endParaRPr lang="it-IT" sz="9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62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9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165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C6D3FA1-ADB6-4D48-98C1-9B24406061BD}" type="slidenum">
              <a:rPr lang="it-IT" sz="900"/>
              <a:pPr/>
              <a:t>83</a:t>
            </a:fld>
            <a:endParaRPr lang="it-IT" sz="9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264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C07FFE-70A9-804C-9EBE-3D2F830F5AD3}" type="slidenum">
              <a:rPr lang="it-IT" sz="900"/>
              <a:pPr/>
              <a:t>84</a:t>
            </a:fld>
            <a:endParaRPr lang="it-IT" sz="9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456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3D6E0D2-C310-B046-AA9F-38C5CA084545}" type="slidenum">
              <a:rPr lang="it-IT" sz="900"/>
              <a:pPr/>
              <a:t>85</a:t>
            </a:fld>
            <a:endParaRPr lang="it-IT" sz="9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758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45E145-8726-244D-A825-7E8DC730EF56}" type="slidenum">
              <a:rPr lang="it-IT" sz="900"/>
              <a:pPr/>
              <a:t>86</a:t>
            </a:fld>
            <a:endParaRPr lang="it-IT" sz="9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266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84EF874-B64C-3B4D-A999-BD63A7FD4708}" type="slidenum">
              <a:rPr lang="it-IT" sz="900"/>
              <a:pPr/>
              <a:t>87</a:t>
            </a:fld>
            <a:endParaRPr lang="it-IT" sz="9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4227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AC5E355-FF87-AB45-B463-8D4F57DAE656}" type="slidenum">
              <a:rPr lang="it-IT" sz="900"/>
              <a:pPr/>
              <a:t>88</a:t>
            </a:fld>
            <a:endParaRPr lang="it-IT" sz="9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2667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E7EEBCC-A3C3-644F-A6D7-B3250F7B3376}" type="slidenum">
              <a:rPr lang="it-IT" sz="900"/>
              <a:pPr/>
              <a:t>89</a:t>
            </a:fld>
            <a:endParaRPr lang="it-IT" sz="9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6690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344D822-6327-BB4C-9121-6626A76556AF}" type="slidenum">
              <a:rPr lang="it-IT" sz="900"/>
              <a:pPr/>
              <a:t>90</a:t>
            </a:fld>
            <a:endParaRPr lang="it-IT" sz="9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0119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B1D423F-DB21-3C45-966F-73D10D122A57}" type="slidenum">
              <a:rPr lang="it-IT" sz="900"/>
              <a:pPr/>
              <a:t>91</a:t>
            </a:fld>
            <a:endParaRPr lang="it-IT" sz="9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80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B5C45E-AFC3-FA4C-835E-95B42CB69F5E}" type="slidenum">
              <a:rPr lang="it-IT" sz="900"/>
              <a:pPr/>
              <a:t>92</a:t>
            </a:fld>
            <a:endParaRPr lang="it-IT" sz="9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12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3533CF-B6A6-6045-81CD-A5E6976C76CC}" type="slidenum">
              <a:rPr lang="it-IT" sz="900"/>
              <a:pPr/>
              <a:t>10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583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9CBB8E-46CA-6E42-A80F-EDCB02E22E65}" type="slidenum">
              <a:rPr lang="it-IT" sz="900"/>
              <a:pPr/>
              <a:t>93</a:t>
            </a:fld>
            <a:endParaRPr lang="it-IT" sz="9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8328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C737A52-3B61-6D4C-AEE3-95739FBAA1D9}" type="slidenum">
              <a:rPr lang="it-IT" sz="900"/>
              <a:pPr/>
              <a:t>94</a:t>
            </a:fld>
            <a:endParaRPr lang="it-IT" sz="9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8718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FF3D5BE-573B-0C4D-9CFA-91721C8A9F0F}" type="slidenum">
              <a:rPr lang="it-IT" sz="900"/>
              <a:pPr/>
              <a:t>95</a:t>
            </a:fld>
            <a:endParaRPr lang="it-IT" sz="9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4364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BE310A-214C-EF48-9F72-922473C05D49}" type="slidenum">
              <a:rPr lang="it-IT" sz="900"/>
              <a:pPr/>
              <a:t>96</a:t>
            </a:fld>
            <a:endParaRPr lang="it-IT" sz="9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819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2994A3-53F2-D447-B1AB-121BC72E3FBF}" type="slidenum">
              <a:rPr lang="it-IT" sz="900"/>
              <a:pPr/>
              <a:t>97</a:t>
            </a:fld>
            <a:endParaRPr lang="it-IT" sz="9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7467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08093A-59AB-BF47-8961-6DE11A5AF71A}" type="slidenum">
              <a:rPr lang="it-IT" sz="900"/>
              <a:pPr/>
              <a:t>98</a:t>
            </a:fld>
            <a:endParaRPr lang="it-IT" sz="9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4582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08093A-59AB-BF47-8961-6DE11A5AF71A}" type="slidenum">
              <a:rPr lang="it-IT" sz="900"/>
              <a:pPr/>
              <a:t>99</a:t>
            </a:fld>
            <a:endParaRPr lang="it-IT" sz="9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0962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9BBA9D4-AE29-C940-985D-06728B90557F}" type="slidenum">
              <a:rPr lang="it-IT" sz="900"/>
              <a:pPr/>
              <a:t>100</a:t>
            </a:fld>
            <a:endParaRPr lang="it-IT" sz="9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7044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FFCA19-FF4B-2E41-9BE2-DC4FFEEE30EC}" type="slidenum">
              <a:rPr lang="it-IT" sz="900"/>
              <a:pPr/>
              <a:t>101</a:t>
            </a:fld>
            <a:endParaRPr lang="it-IT" sz="9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1372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8FF569-A3A7-CA42-BC7A-1F7A563B26D3}" type="slidenum">
              <a:rPr lang="it-IT" sz="900"/>
              <a:pPr/>
              <a:t>102</a:t>
            </a:fld>
            <a:endParaRPr lang="it-IT" sz="9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9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3D0B-3495-C446-AFF5-9793AFFC4F32}" type="datetime1">
              <a:rPr lang="en-US" smtClean="0"/>
              <a:t>11/6/23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B0485-9A3D-504E-A567-AA6B3B31AB00}" type="datetime1">
              <a:rPr lang="en-US" smtClean="0"/>
              <a:t>11/6/23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BCF7-B2A3-9E46-80E8-59F84F7E695F}" type="datetime1">
              <a:rPr lang="en-US" smtClean="0"/>
              <a:t>11/6/23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06FB7-6BCD-B045-A469-F7F5FA59893F}" type="datetime1">
              <a:rPr lang="en-US" smtClean="0"/>
              <a:t>11/6/23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CD5B-31FB-4E4A-B5EA-2585BA0AC2BD}" type="datetime1">
              <a:rPr lang="en-US" smtClean="0"/>
              <a:t>11/6/23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3A96-4D1F-B145-9047-E9719CA81DE7}" type="datetime1">
              <a:rPr lang="en-US" smtClean="0"/>
              <a:t>11/6/23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874C-6494-3A45-913A-5FF07505F305}" type="datetime1">
              <a:rPr lang="en-US" smtClean="0"/>
              <a:t>11/6/23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2262-C60B-7849-B2ED-7B40E1D3BD44}" type="datetime1">
              <a:rPr lang="en-US" smtClean="0"/>
              <a:t>11/6/23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9E0A-13A7-244E-B3B0-384A7124EE81}" type="datetime1">
              <a:rPr lang="en-US" smtClean="0"/>
              <a:t>11/6/23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D17D-67BE-E548-BEB5-2A3546973F92}" type="datetime1">
              <a:rPr lang="en-US" smtClean="0"/>
              <a:t>11/6/23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B09-5079-CE43-9D98-C6DC44DBCB75}" type="datetime1">
              <a:rPr lang="en-US" smtClean="0"/>
              <a:t>11/6/23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D2C93-C3BE-B84A-B658-D5F4B2AFE0BA}" type="datetime1">
              <a:rPr lang="en-US" smtClean="0"/>
              <a:t>11/6/23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F9C27-4D69-4C17-8F32-EDD96442AC39}" type="slidenum">
              <a:rPr lang="fr-CH" smtClean="0"/>
              <a:pPr/>
              <a:t>‹#›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wmf"/><Relationship Id="rId4" Type="http://schemas.openxmlformats.org/officeDocument/2006/relationships/oleObject" Target="../embeddings/oleObject66.bin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oleObject" Target="../embeddings/oleObject67.bin"/><Relationship Id="rId7" Type="http://schemas.openxmlformats.org/officeDocument/2006/relationships/image" Target="../media/image143.w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145.wmf"/><Relationship Id="rId5" Type="http://schemas.openxmlformats.org/officeDocument/2006/relationships/image" Target="../media/image142.png"/><Relationship Id="rId10" Type="http://schemas.openxmlformats.org/officeDocument/2006/relationships/oleObject" Target="../embeddings/oleObject70.bin"/><Relationship Id="rId4" Type="http://schemas.openxmlformats.org/officeDocument/2006/relationships/image" Target="../media/image141.wmf"/><Relationship Id="rId9" Type="http://schemas.openxmlformats.org/officeDocument/2006/relationships/image" Target="../media/image144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aip.org/OA_HTML/ecl.jsp?mode=detail&amp;item=774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aip.org/OA_HTML/ecl.jsp?mode=detail&amp;item=120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0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aip.org/OA_HTML/ecl.jsp?mode=detail&amp;item=18238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6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5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1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22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2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9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3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34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jpeg"/><Relationship Id="rId7" Type="http://schemas.openxmlformats.org/officeDocument/2006/relationships/image" Target="../media/image75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35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7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80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7" Type="http://schemas.openxmlformats.org/officeDocument/2006/relationships/image" Target="../media/image96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95.png"/><Relationship Id="rId4" Type="http://schemas.openxmlformats.org/officeDocument/2006/relationships/image" Target="../media/image94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wmf"/><Relationship Id="rId4" Type="http://schemas.openxmlformats.org/officeDocument/2006/relationships/oleObject" Target="../embeddings/oleObject46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7" Type="http://schemas.openxmlformats.org/officeDocument/2006/relationships/image" Target="../media/image100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99.png"/><Relationship Id="rId4" Type="http://schemas.openxmlformats.org/officeDocument/2006/relationships/image" Target="../media/image9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0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12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15.w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7.bin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126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29.w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4.bin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1253883"/>
            <a:ext cx="91440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/>
            <a:r>
              <a:rPr lang="en-US" sz="3200" dirty="0"/>
              <a:t>Fundamentals of Electrical Circuits and Systems</a:t>
            </a:r>
          </a:p>
          <a:p>
            <a:pPr algn="ctr" hangingPunct="0"/>
            <a:endParaRPr lang="en-US" sz="3200" dirty="0"/>
          </a:p>
          <a:p>
            <a:pPr algn="ctr" hangingPunct="0"/>
            <a:r>
              <a:rPr lang="en-US" sz="3600" dirty="0"/>
              <a:t>Chapter 1: Basic Concepts</a:t>
            </a:r>
          </a:p>
          <a:p>
            <a:pPr algn="ctr" hangingPunct="0"/>
            <a:endParaRPr lang="en-GB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ctr" hangingPunct="0"/>
            <a:endParaRPr lang="en-GB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Farhad </a:t>
            </a:r>
            <a:r>
              <a:rPr lang="en-GB" sz="2400" kern="1200" dirty="0" err="1">
                <a:solidFill>
                  <a:srgbClr val="000000"/>
                </a:solidFill>
                <a:latin typeface="+mj-lt"/>
                <a:ea typeface="+mn-ea"/>
                <a:cs typeface="+mn-cs"/>
              </a:rPr>
              <a:t>Rachidi</a:t>
            </a:r>
            <a:endParaRPr lang="en-GB" sz="24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Electromagnetic Compatibility Laboratory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École Polytechnique </a:t>
            </a:r>
            <a:r>
              <a:rPr lang="en-GB" sz="2400" dirty="0" err="1">
                <a:solidFill>
                  <a:srgbClr val="000000"/>
                </a:solidFill>
                <a:latin typeface="+mj-lt"/>
              </a:rPr>
              <a:t>Fédérale</a:t>
            </a:r>
            <a:r>
              <a:rPr lang="en-GB" sz="2400" dirty="0">
                <a:solidFill>
                  <a:srgbClr val="000000"/>
                </a:solidFill>
                <a:latin typeface="+mj-lt"/>
              </a:rPr>
              <a:t> de Lausanne</a:t>
            </a:r>
            <a:endParaRPr lang="en-GB" sz="24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Lausanne, Switzerland</a:t>
            </a:r>
            <a:endParaRPr lang="en-GB" sz="24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1</a:t>
            </a:fld>
            <a:endParaRPr lang="fr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40B69-7698-3945-A31B-33CA14E47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50" y="5173584"/>
            <a:ext cx="1282700" cy="555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An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circuit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interconnection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between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elements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(components).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6019800"/>
            <a:ext cx="6536156" cy="398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400" y="6019800"/>
            <a:ext cx="6536156" cy="398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4519E-2C7B-364E-AB83-C31527359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3124200"/>
            <a:ext cx="5736056" cy="30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cs typeface="Consolas"/>
              </a:rPr>
              <a:t>Series-parallel</a:t>
            </a:r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circuits</a:t>
            </a:r>
          </a:p>
        </p:txBody>
      </p:sp>
      <p:pic>
        <p:nvPicPr>
          <p:cNvPr id="138244" name="Picture 6" descr="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425"/>
            <a:ext cx="9144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895" name="Object 7"/>
          <p:cNvGraphicFramePr>
            <a:graphicFrameLocks noChangeAspect="1"/>
          </p:cNvGraphicFramePr>
          <p:nvPr/>
        </p:nvGraphicFramePr>
        <p:xfrm>
          <a:off x="2297113" y="5224463"/>
          <a:ext cx="3328987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449" imgH="622030" progId="Equation.DSMT4">
                  <p:embed/>
                </p:oleObj>
              </mc:Choice>
              <mc:Fallback>
                <p:oleObj name="Equation" r:id="rId4" imgW="1269449" imgH="62203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7113" y="5224463"/>
                        <a:ext cx="3328987" cy="16335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37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cs typeface="Consolas"/>
              </a:rPr>
              <a:t>Series-parallel</a:t>
            </a:r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circuits</a:t>
            </a:r>
          </a:p>
        </p:txBody>
      </p:sp>
      <p:graphicFrame>
        <p:nvGraphicFramePr>
          <p:cNvPr id="4229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810730"/>
              </p:ext>
            </p:extLst>
          </p:nvPr>
        </p:nvGraphicFramePr>
        <p:xfrm>
          <a:off x="751121" y="5661026"/>
          <a:ext cx="1087437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2937" imgH="177646" progId="Equation.3">
                  <p:embed/>
                </p:oleObj>
              </mc:Choice>
              <mc:Fallback>
                <p:oleObj name="Equation" r:id="rId3" imgW="532937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121" y="5661026"/>
                        <a:ext cx="1087437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29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436688"/>
            <a:ext cx="6107113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4229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713086"/>
              </p:ext>
            </p:extLst>
          </p:nvPr>
        </p:nvGraphicFramePr>
        <p:xfrm>
          <a:off x="6629400" y="5463222"/>
          <a:ext cx="176212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25" imgH="342751" progId="Equation.3">
                  <p:embed/>
                </p:oleObj>
              </mc:Choice>
              <mc:Fallback>
                <p:oleObj name="Equation" r:id="rId6" imgW="863225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5463222"/>
                        <a:ext cx="1762125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9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032281"/>
              </p:ext>
            </p:extLst>
          </p:nvPr>
        </p:nvGraphicFramePr>
        <p:xfrm>
          <a:off x="2494647" y="5492751"/>
          <a:ext cx="1735138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50531" imgH="342751" progId="Equation.3">
                  <p:embed/>
                </p:oleObj>
              </mc:Choice>
              <mc:Fallback>
                <p:oleObj name="Equation" r:id="rId8" imgW="850531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4647" y="5492751"/>
                        <a:ext cx="1735138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9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530714"/>
              </p:ext>
            </p:extLst>
          </p:nvPr>
        </p:nvGraphicFramePr>
        <p:xfrm>
          <a:off x="5027396" y="5610225"/>
          <a:ext cx="11398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58558" imgH="177723" progId="Equation.DSMT4">
                  <p:embed/>
                </p:oleObj>
              </mc:Choice>
              <mc:Fallback>
                <p:oleObj name="Equation" r:id="rId10" imgW="558558" imgH="17772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396" y="5610225"/>
                        <a:ext cx="11398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6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Voltage divider</a:t>
            </a:r>
          </a:p>
        </p:txBody>
      </p:sp>
      <p:pic>
        <p:nvPicPr>
          <p:cNvPr id="142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0"/>
            <a:ext cx="28448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 useBgFill="1">
        <p:nvSpPr>
          <p:cNvPr id="2" name="ZoneTexte 1">
            <a:extLst>
              <a:ext uri="{FF2B5EF4-FFF2-40B4-BE49-F238E27FC236}">
                <a16:creationId xmlns:a16="http://schemas.microsoft.com/office/drawing/2014/main" id="{5B597BE1-2379-A246-AE3D-341F84718B81}"/>
              </a:ext>
            </a:extLst>
          </p:cNvPr>
          <p:cNvSpPr txBox="1"/>
          <p:nvPr/>
        </p:nvSpPr>
        <p:spPr>
          <a:xfrm>
            <a:off x="3200400" y="4267200"/>
            <a:ext cx="182880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(No initial voltages)</a:t>
            </a:r>
          </a:p>
        </p:txBody>
      </p:sp>
    </p:spTree>
    <p:extLst>
      <p:ext uri="{BB962C8B-B14F-4D97-AF65-F5344CB8AC3E}">
        <p14:creationId xmlns:p14="http://schemas.microsoft.com/office/powerpoint/2010/main" val="19534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 divider</a:t>
            </a:r>
          </a:p>
        </p:txBody>
      </p:sp>
      <p:pic>
        <p:nvPicPr>
          <p:cNvPr id="144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436688"/>
            <a:ext cx="229235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 useBgFill="1">
        <p:nvSpPr>
          <p:cNvPr id="2" name="ZoneTexte 1">
            <a:extLst>
              <a:ext uri="{FF2B5EF4-FFF2-40B4-BE49-F238E27FC236}">
                <a16:creationId xmlns:a16="http://schemas.microsoft.com/office/drawing/2014/main" id="{C6440F81-2A09-E04C-9C82-2E760FDB1B98}"/>
              </a:ext>
            </a:extLst>
          </p:cNvPr>
          <p:cNvSpPr txBox="1"/>
          <p:nvPr/>
        </p:nvSpPr>
        <p:spPr>
          <a:xfrm>
            <a:off x="3213100" y="5976239"/>
            <a:ext cx="184785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(No initial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currents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74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Voltage / current divider : example</a:t>
            </a:r>
          </a:p>
        </p:txBody>
      </p:sp>
      <p:pic>
        <p:nvPicPr>
          <p:cNvPr id="146436" name="Picture 5" descr="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85156"/>
            <a:ext cx="631348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Text Box 6"/>
          <p:cNvSpPr txBox="1">
            <a:spLocks noChangeArrowheads="1"/>
          </p:cNvSpPr>
          <p:nvPr/>
        </p:nvSpPr>
        <p:spPr bwMode="auto">
          <a:xfrm>
            <a:off x="3124200" y="5527158"/>
            <a:ext cx="223016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dirty="0">
                <a:solidFill>
                  <a:srgbClr val="1F497D"/>
                </a:solidFill>
                <a:latin typeface="+mn-lt"/>
              </a:rPr>
              <a:t>Solution on the </a:t>
            </a:r>
            <a:r>
              <a:rPr lang="fr-CH" sz="1800" dirty="0" err="1">
                <a:solidFill>
                  <a:srgbClr val="1F497D"/>
                </a:solidFill>
                <a:latin typeface="+mn-lt"/>
              </a:rPr>
              <a:t>board</a:t>
            </a:r>
            <a:endParaRPr lang="en-US" sz="1800" dirty="0">
              <a:solidFill>
                <a:srgbClr val="1F497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4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An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circuit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interconnection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between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elements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(components).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It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formed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of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3124200"/>
            <a:ext cx="5736056" cy="302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6019800"/>
            <a:ext cx="6536156" cy="398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4819" y="2629156"/>
            <a:ext cx="113492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branches</a:t>
            </a:r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2514601" y="3029266"/>
            <a:ext cx="2317681" cy="14665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38400" y="3274357"/>
            <a:ext cx="0" cy="272004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2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An </a:t>
            </a:r>
            <a:r>
              <a:rPr lang="fr-CH" sz="2800" dirty="0" err="1">
                <a:solidFill>
                  <a:srgbClr val="1F497D"/>
                </a:solidFill>
              </a:rPr>
              <a:t>electrical</a:t>
            </a:r>
            <a:r>
              <a:rPr lang="fr-CH" sz="2800" dirty="0">
                <a:solidFill>
                  <a:srgbClr val="1F497D"/>
                </a:solidFill>
              </a:rPr>
              <a:t> circuit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an </a:t>
            </a:r>
            <a:r>
              <a:rPr lang="fr-CH" sz="2800" dirty="0" err="1">
                <a:solidFill>
                  <a:srgbClr val="1F497D"/>
                </a:solidFill>
              </a:rPr>
              <a:t>interconnection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between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electrical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elements</a:t>
            </a:r>
            <a:r>
              <a:rPr lang="fr-CH" sz="2800" dirty="0">
                <a:solidFill>
                  <a:srgbClr val="1F497D"/>
                </a:solidFill>
              </a:rPr>
              <a:t> (components).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It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formed</a:t>
            </a:r>
            <a:r>
              <a:rPr lang="fr-CH" sz="2800" dirty="0">
                <a:solidFill>
                  <a:srgbClr val="1F497D"/>
                </a:solidFill>
              </a:rPr>
              <a:t> of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3124200"/>
            <a:ext cx="5736056" cy="302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6019800"/>
            <a:ext cx="6536156" cy="398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3138760"/>
            <a:ext cx="817853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nodes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09705" y="3244190"/>
            <a:ext cx="952495" cy="946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2"/>
          </p:cNvCxnSpPr>
          <p:nvPr/>
        </p:nvCxnSpPr>
        <p:spPr>
          <a:xfrm>
            <a:off x="866127" y="3538870"/>
            <a:ext cx="1496073" cy="2280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1262064" y="1840468"/>
            <a:ext cx="254793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  <a:latin typeface="+mj-lt"/>
              </a:rPr>
              <a:t>Passive linear elements</a:t>
            </a: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3124200"/>
            <a:ext cx="5736056" cy="302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6019800"/>
            <a:ext cx="6536156" cy="398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43200" y="2209800"/>
            <a:ext cx="590547" cy="1366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343147" y="2209800"/>
            <a:ext cx="247653" cy="30523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74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An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circuit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interconnection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between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elements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(components).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It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formed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of branches and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nodes</a:t>
            </a:r>
            <a:endParaRPr lang="fr-CH" sz="2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Passive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linear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elements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are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resistors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,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inductors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and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capacitors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581400"/>
            <a:ext cx="2734318" cy="28956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8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An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circuit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interconnection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between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elements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(components).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It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formed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of 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</a:rPr>
              <a:t>branches and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</a:rPr>
              <a:t>nodes</a:t>
            </a:r>
            <a:endParaRPr lang="fr-CH" sz="2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Passive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linear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elements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are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resistors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,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inductors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and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capacitors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Active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elements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(sources) are sources of voltage and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current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4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3124200"/>
            <a:ext cx="5736056" cy="3027363"/>
          </a:xfrm>
          <a:prstGeom prst="rect">
            <a:avLst/>
          </a:prstGeom>
        </p:spPr>
      </p:pic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289746" y="2534334"/>
            <a:ext cx="18288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  <a:latin typeface="+mj-lt"/>
              </a:rPr>
              <a:t>Active elements (sources)</a:t>
            </a: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019800"/>
            <a:ext cx="6536156" cy="398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651" idx="2"/>
          </p:cNvCxnSpPr>
          <p:nvPr/>
        </p:nvCxnSpPr>
        <p:spPr>
          <a:xfrm>
            <a:off x="1204146" y="3180665"/>
            <a:ext cx="228600" cy="15433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7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28800"/>
            <a:ext cx="2356123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4191000"/>
            <a:ext cx="2667000" cy="1479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1722905"/>
            <a:ext cx="2133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161772"/>
            <a:ext cx="3200400" cy="21336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Examples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of sources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248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An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circuit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interconnection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between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elements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(components).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It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formed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of 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</a:rPr>
              <a:t>branches and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</a:rPr>
              <a:t>nodes</a:t>
            </a:r>
            <a:endParaRPr lang="fr-CH" sz="2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Passive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linear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elements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are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resistors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,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inductors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and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capacitors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Active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elements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are sources of voltage and </a:t>
            </a:r>
            <a:r>
              <a:rPr lang="fr-CH" sz="28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current</a:t>
            </a:r>
            <a:r>
              <a:rPr lang="fr-CH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The circuits are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expressed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in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terms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of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two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basic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quantities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: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current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and voltage.</a:t>
            </a:r>
          </a:p>
        </p:txBody>
      </p:sp>
    </p:spTree>
    <p:extLst>
      <p:ext uri="{BB962C8B-B14F-4D97-AF65-F5344CB8AC3E}">
        <p14:creationId xmlns:p14="http://schemas.microsoft.com/office/powerpoint/2010/main" val="18242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circuits: Fundamentals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04900"/>
            <a:ext cx="8229600" cy="5143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What</a:t>
            </a: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is</a:t>
            </a: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 an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electrical</a:t>
            </a: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 circuit ?</a:t>
            </a:r>
          </a:p>
          <a:p>
            <a:pPr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systems</a:t>
            </a:r>
            <a:endParaRPr lang="fr-CH" sz="24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fr-CH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chemeClr val="tx2"/>
                </a:solidFill>
              </a:rPr>
              <a:t>Usual</a:t>
            </a:r>
            <a:r>
              <a:rPr lang="fr-CH" sz="2400" dirty="0">
                <a:solidFill>
                  <a:schemeClr val="tx2"/>
                </a:solidFill>
              </a:rPr>
              <a:t> </a:t>
            </a:r>
            <a:r>
              <a:rPr lang="fr-CH" sz="2400" dirty="0" err="1">
                <a:solidFill>
                  <a:schemeClr val="tx2"/>
                </a:solidFill>
              </a:rPr>
              <a:t>quantities</a:t>
            </a:r>
            <a:endParaRPr lang="fr-CH" sz="2400" dirty="0">
              <a:solidFill>
                <a:schemeClr val="tx2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tx2"/>
                </a:solidFill>
              </a:rPr>
              <a:t>Charge, </a:t>
            </a:r>
            <a:r>
              <a:rPr lang="fr-CH" sz="2000" dirty="0" err="1">
                <a:solidFill>
                  <a:schemeClr val="tx2"/>
                </a:solidFill>
              </a:rPr>
              <a:t>current</a:t>
            </a:r>
            <a:r>
              <a:rPr lang="fr-CH" sz="2000" dirty="0">
                <a:solidFill>
                  <a:schemeClr val="tx2"/>
                </a:solidFill>
              </a:rPr>
              <a:t>, voltage</a:t>
            </a: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tx2"/>
                </a:solidFill>
              </a:rPr>
              <a:t>Power and </a:t>
            </a:r>
            <a:r>
              <a:rPr lang="fr-CH" sz="2000" dirty="0" err="1">
                <a:solidFill>
                  <a:schemeClr val="tx2"/>
                </a:solidFill>
              </a:rPr>
              <a:t>energy</a:t>
            </a:r>
            <a:endParaRPr lang="fr-CH" sz="20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fr-CH" sz="20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2"/>
                </a:solidFill>
                <a:cs typeface="Times New Roman" charset="0"/>
              </a:rPr>
              <a:t>Basic circuit elements</a:t>
            </a:r>
            <a:endParaRPr lang="fr-CH" sz="2400" dirty="0">
              <a:solidFill>
                <a:schemeClr val="tx2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 err="1">
                <a:solidFill>
                  <a:schemeClr val="tx2"/>
                </a:solidFill>
              </a:rPr>
              <a:t>Resistance</a:t>
            </a:r>
            <a:endParaRPr lang="fr-CH" sz="2000" dirty="0">
              <a:solidFill>
                <a:schemeClr val="tx2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tx2"/>
                </a:solidFill>
              </a:rPr>
              <a:t>Capacitance</a:t>
            </a: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tx2"/>
                </a:solidFill>
              </a:rPr>
              <a:t>Inductance</a:t>
            </a: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tx2"/>
                </a:solidFill>
              </a:rPr>
              <a:t>Voltage and </a:t>
            </a:r>
            <a:r>
              <a:rPr lang="fr-CH" sz="2000" dirty="0" err="1">
                <a:solidFill>
                  <a:schemeClr val="tx2"/>
                </a:solidFill>
              </a:rPr>
              <a:t>current</a:t>
            </a:r>
            <a:r>
              <a:rPr lang="fr-CH" sz="2000" dirty="0">
                <a:solidFill>
                  <a:schemeClr val="tx2"/>
                </a:solidFill>
              </a:rPr>
              <a:t> sources</a:t>
            </a:r>
          </a:p>
          <a:p>
            <a:pPr lvl="1">
              <a:lnSpc>
                <a:spcPct val="80000"/>
              </a:lnSpc>
            </a:pPr>
            <a:endParaRPr lang="fr-CH" sz="20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chemeClr val="tx2"/>
                </a:solidFill>
              </a:rPr>
              <a:t>Kirchhoff’s</a:t>
            </a:r>
            <a:r>
              <a:rPr lang="fr-CH" sz="2400" dirty="0">
                <a:solidFill>
                  <a:schemeClr val="tx2"/>
                </a:solidFill>
              </a:rPr>
              <a:t> </a:t>
            </a:r>
            <a:r>
              <a:rPr lang="fr-CH" sz="2400" dirty="0" err="1">
                <a:solidFill>
                  <a:schemeClr val="tx2"/>
                </a:solidFill>
              </a:rPr>
              <a:t>law</a:t>
            </a:r>
            <a:endParaRPr lang="fr-CH" sz="24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chemeClr val="tx2"/>
                </a:solidFill>
              </a:rPr>
              <a:t>Combination</a:t>
            </a:r>
            <a:r>
              <a:rPr lang="fr-CH" sz="2400" dirty="0">
                <a:solidFill>
                  <a:schemeClr val="tx2"/>
                </a:solidFill>
              </a:rPr>
              <a:t> of </a:t>
            </a:r>
            <a:r>
              <a:rPr lang="fr-CH" sz="2400" dirty="0" err="1">
                <a:solidFill>
                  <a:schemeClr val="tx2"/>
                </a:solidFill>
              </a:rPr>
              <a:t>elements</a:t>
            </a:r>
            <a:endParaRPr lang="fr-CH" sz="24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chemeClr val="tx2"/>
                </a:solidFill>
              </a:rPr>
              <a:t>Voltage / </a:t>
            </a:r>
            <a:r>
              <a:rPr lang="fr-CH" sz="2400" dirty="0" err="1">
                <a:solidFill>
                  <a:schemeClr val="tx2"/>
                </a:solidFill>
              </a:rPr>
              <a:t>current</a:t>
            </a:r>
            <a:r>
              <a:rPr lang="fr-CH" sz="2400" dirty="0">
                <a:solidFill>
                  <a:schemeClr val="tx2"/>
                </a:solidFill>
              </a:rPr>
              <a:t> </a:t>
            </a:r>
            <a:r>
              <a:rPr lang="fr-CH" sz="2400" dirty="0" err="1">
                <a:solidFill>
                  <a:schemeClr val="tx2"/>
                </a:solidFill>
              </a:rPr>
              <a:t>dividers</a:t>
            </a:r>
            <a:endParaRPr lang="en-US" sz="2000" dirty="0">
              <a:solidFill>
                <a:schemeClr val="tx2"/>
              </a:solidFill>
              <a:latin typeface="Times New Roman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3BC6CC-66F9-F146-86E9-1559BBF7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4BF9C27-4D69-4C17-8F32-EDD96442AC39}" type="slidenum">
              <a:rPr lang="fr-CH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fr-CH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3D6A2-51E6-0C55-2970-40C5F185A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655190"/>
            <a:ext cx="6705600" cy="55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Unit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systems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1608138"/>
            <a:ext cx="77279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International system of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units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coherent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and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universal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Base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units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: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meter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(m), second (s),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kilogram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(kg), kelvin (K), mol (mol), candela (cd),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ampere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(A).</a:t>
            </a:r>
          </a:p>
          <a:p>
            <a:pPr>
              <a:lnSpc>
                <a:spcPct val="80000"/>
              </a:lnSpc>
            </a:pPr>
            <a:r>
              <a:rPr lang="fr-CH" sz="2800" dirty="0" err="1">
                <a:solidFill>
                  <a:srgbClr val="1F497D"/>
                </a:solidFill>
                <a:latin typeface="+mj-lt"/>
              </a:rPr>
              <a:t>Derived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electrical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units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: volt (V), coulomb (C), ohm (W), siemens (S), henry (H), farad (F), watt (W), joule (J), hertz (Hz) ...</a:t>
            </a:r>
          </a:p>
          <a:p>
            <a:pPr>
              <a:lnSpc>
                <a:spcPct val="80000"/>
              </a:lnSpc>
            </a:pPr>
            <a:r>
              <a:rPr lang="fr-CH" sz="2800" dirty="0" err="1">
                <a:solidFill>
                  <a:srgbClr val="1F497D"/>
                </a:solidFill>
                <a:latin typeface="+mj-lt"/>
              </a:rPr>
              <a:t>Other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units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used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: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degree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Celsius (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oC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),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hour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(h), kilowatt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hour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(kWh)</a:t>
            </a:r>
            <a:endParaRPr lang="en-US" sz="2800" dirty="0">
              <a:solidFill>
                <a:srgbClr val="1F497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5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Prefixes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359496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887801"/>
              </p:ext>
            </p:extLst>
          </p:nvPr>
        </p:nvGraphicFramePr>
        <p:xfrm>
          <a:off x="636588" y="1778000"/>
          <a:ext cx="4291012" cy="4064000"/>
        </p:xfrm>
        <a:graphic>
          <a:graphicData uri="http://schemas.openxmlformats.org/drawingml/2006/table">
            <a:tbl>
              <a:tblPr/>
              <a:tblGrid>
                <a:gridCol w="106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8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Prefix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Symbol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Multiplier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pico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fr-CH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-12</a:t>
                      </a:r>
                      <a:endParaRPr kumimoji="0" lang="en-US" sz="2400" b="0" i="0" u="none" strike="noStrike" cap="none" normalizeH="0" baseline="3000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nano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fr-CH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-9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micro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Symbo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fr-CH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milli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fr-CH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kilo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k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fr-CH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mega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fr-CH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giga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G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fr-CH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10</a:t>
                      </a:r>
                      <a:r>
                        <a:rPr kumimoji="0" lang="fr-CH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86" name="Text Box 73"/>
          <p:cNvSpPr txBox="1">
            <a:spLocks noChangeArrowheads="1"/>
          </p:cNvSpPr>
          <p:nvPr/>
        </p:nvSpPr>
        <p:spPr bwMode="auto">
          <a:xfrm>
            <a:off x="5762625" y="2308225"/>
            <a:ext cx="22517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u="sng" dirty="0" err="1">
                <a:solidFill>
                  <a:srgbClr val="1F497D"/>
                </a:solidFill>
                <a:latin typeface="+mj-lt"/>
              </a:rPr>
              <a:t>Examples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:</a:t>
            </a:r>
          </a:p>
          <a:p>
            <a:pPr eaLnBrk="1" hangingPunct="1"/>
            <a:r>
              <a:rPr lang="fr-CH" dirty="0" err="1">
                <a:solidFill>
                  <a:srgbClr val="1F497D"/>
                </a:solidFill>
                <a:latin typeface="+mj-lt"/>
              </a:rPr>
              <a:t>milliampere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: mA</a:t>
            </a:r>
          </a:p>
          <a:p>
            <a:pPr eaLnBrk="1" hangingPunct="1"/>
            <a:r>
              <a:rPr lang="fr-CH" dirty="0" err="1">
                <a:solidFill>
                  <a:srgbClr val="1F497D"/>
                </a:solidFill>
                <a:latin typeface="+mj-lt"/>
              </a:rPr>
              <a:t>kiloampere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: kA</a:t>
            </a:r>
          </a:p>
          <a:p>
            <a:pPr eaLnBrk="1" hangingPunct="1"/>
            <a:r>
              <a:rPr lang="fr-CH" dirty="0">
                <a:solidFill>
                  <a:srgbClr val="1F497D"/>
                </a:solidFill>
                <a:latin typeface="+mj-lt"/>
              </a:rPr>
              <a:t>picofarad: pF</a:t>
            </a:r>
            <a:endParaRPr lang="en-US" dirty="0">
              <a:solidFill>
                <a:srgbClr val="1F497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97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Time, Mass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2800" dirty="0">
                <a:solidFill>
                  <a:srgbClr val="1F497D"/>
                </a:solidFill>
                <a:latin typeface="+mj-lt"/>
              </a:rPr>
              <a:t>The second (s): duration of 9 192 631 770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periods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of the radiation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corresponding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to the transition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between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two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hyperfine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levels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of 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ground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state of 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cesium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133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atom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!</a:t>
            </a:r>
          </a:p>
          <a:p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r>
              <a:rPr lang="fr-CH" sz="2800" dirty="0">
                <a:solidFill>
                  <a:srgbClr val="1F497D"/>
                </a:solidFill>
                <a:latin typeface="+mj-lt"/>
              </a:rPr>
              <a:t>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kilogram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(kg): mass of the 1889 prototype in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platinum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deposited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at the International Bureau of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Weights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and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Measures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.</a:t>
            </a:r>
            <a:endParaRPr lang="en-US" sz="2800" dirty="0">
              <a:solidFill>
                <a:srgbClr val="1F497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094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Length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meter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(m):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length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of 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path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traveled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in the vacuum by the light in 1/299 792 458 seconds (1983).</a:t>
            </a:r>
          </a:p>
          <a:p>
            <a:pPr>
              <a:lnSpc>
                <a:spcPct val="90000"/>
              </a:lnSpc>
            </a:pPr>
            <a:r>
              <a:rPr lang="fr-CH" sz="2800" dirty="0" err="1">
                <a:solidFill>
                  <a:srgbClr val="1F497D"/>
                </a:solidFill>
                <a:latin typeface="+mj-lt"/>
              </a:rPr>
              <a:t>Previously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:</a:t>
            </a:r>
          </a:p>
          <a:p>
            <a:pPr>
              <a:lnSpc>
                <a:spcPct val="90000"/>
              </a:lnSpc>
              <a:buNone/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		- one quarter of 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ten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millionth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of the       	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terrestrial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meridian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(1889-1960)</a:t>
            </a:r>
          </a:p>
          <a:p>
            <a:pPr>
              <a:lnSpc>
                <a:spcPct val="90000"/>
              </a:lnSpc>
              <a:buNone/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		-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compared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to 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emission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lines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of a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discharge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	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lamp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containing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krypton 86 (1960-1983).</a:t>
            </a:r>
            <a:endParaRPr lang="en-US" sz="2800" dirty="0">
              <a:solidFill>
                <a:srgbClr val="1F497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12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 charge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</a:t>
            </a:r>
            <a:r>
              <a:rPr lang="fr-CH" sz="2800" dirty="0" err="1">
                <a:solidFill>
                  <a:srgbClr val="1F497D"/>
                </a:solidFill>
              </a:rPr>
              <a:t>electric</a:t>
            </a:r>
            <a:r>
              <a:rPr lang="fr-CH" sz="2800" dirty="0">
                <a:solidFill>
                  <a:srgbClr val="1F497D"/>
                </a:solidFill>
              </a:rPr>
              <a:t> charge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an </a:t>
            </a:r>
            <a:r>
              <a:rPr lang="fr-CH" sz="2800" dirty="0" err="1">
                <a:solidFill>
                  <a:srgbClr val="1F497D"/>
                </a:solidFill>
              </a:rPr>
              <a:t>electrical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property</a:t>
            </a:r>
            <a:r>
              <a:rPr lang="fr-CH" sz="2800" dirty="0">
                <a:solidFill>
                  <a:srgbClr val="1F497D"/>
                </a:solidFill>
              </a:rPr>
              <a:t> of the </a:t>
            </a:r>
            <a:r>
              <a:rPr lang="fr-CH" sz="2800" dirty="0" err="1">
                <a:solidFill>
                  <a:srgbClr val="1F497D"/>
                </a:solidFill>
              </a:rPr>
              <a:t>atomic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particles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that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make</a:t>
            </a:r>
            <a:r>
              <a:rPr lang="fr-CH" sz="2800" dirty="0">
                <a:solidFill>
                  <a:srgbClr val="1F497D"/>
                </a:solidFill>
              </a:rPr>
              <a:t> up the </a:t>
            </a:r>
            <a:r>
              <a:rPr lang="fr-CH" sz="2800" dirty="0" err="1">
                <a:solidFill>
                  <a:srgbClr val="1F497D"/>
                </a:solidFill>
              </a:rPr>
              <a:t>matter</a:t>
            </a:r>
            <a:r>
              <a:rPr lang="fr-CH" sz="2800" dirty="0">
                <a:solidFill>
                  <a:srgbClr val="1F497D"/>
                </a:solidFill>
              </a:rPr>
              <a:t>, </a:t>
            </a:r>
            <a:r>
              <a:rPr lang="fr-CH" sz="2800" dirty="0" err="1">
                <a:solidFill>
                  <a:srgbClr val="1F497D"/>
                </a:solidFill>
              </a:rPr>
              <a:t>it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measured</a:t>
            </a:r>
            <a:r>
              <a:rPr lang="fr-CH" sz="2800" dirty="0">
                <a:solidFill>
                  <a:srgbClr val="1F497D"/>
                </a:solidFill>
              </a:rPr>
              <a:t> in Coulomb (C).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 1 C = 1/1.602x10</a:t>
            </a:r>
            <a:r>
              <a:rPr lang="fr-CH" sz="2800" baseline="30000" dirty="0">
                <a:solidFill>
                  <a:srgbClr val="1F497D"/>
                </a:solidFill>
                <a:latin typeface="+mj-lt"/>
              </a:rPr>
              <a:t>-19 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= 6.24x10</a:t>
            </a:r>
            <a:r>
              <a:rPr lang="fr-CH" sz="2800" baseline="30000" dirty="0">
                <a:solidFill>
                  <a:srgbClr val="1F497D"/>
                </a:solidFill>
                <a:latin typeface="+mj-lt"/>
              </a:rPr>
              <a:t>18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electrons</a:t>
            </a: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</a:t>
            </a:r>
            <a:r>
              <a:rPr lang="fr-CH" sz="2800" dirty="0" err="1">
                <a:solidFill>
                  <a:srgbClr val="1F497D"/>
                </a:solidFill>
              </a:rPr>
              <a:t>only</a:t>
            </a:r>
            <a:r>
              <a:rPr lang="fr-CH" sz="2800" dirty="0">
                <a:solidFill>
                  <a:srgbClr val="1F497D"/>
                </a:solidFill>
              </a:rPr>
              <a:t> charges </a:t>
            </a:r>
            <a:r>
              <a:rPr lang="fr-CH" sz="2800" dirty="0" err="1">
                <a:solidFill>
                  <a:srgbClr val="1F497D"/>
                </a:solidFill>
              </a:rPr>
              <a:t>that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exist</a:t>
            </a:r>
            <a:r>
              <a:rPr lang="fr-CH" sz="2800" dirty="0">
                <a:solidFill>
                  <a:srgbClr val="1F497D"/>
                </a:solidFill>
              </a:rPr>
              <a:t> in nature at </a:t>
            </a:r>
            <a:r>
              <a:rPr lang="fr-CH" sz="2800" dirty="0" err="1">
                <a:solidFill>
                  <a:srgbClr val="1F497D"/>
                </a:solidFill>
              </a:rPr>
              <a:t>our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scale</a:t>
            </a:r>
            <a:r>
              <a:rPr lang="fr-CH" sz="2800" dirty="0">
                <a:solidFill>
                  <a:srgbClr val="1F497D"/>
                </a:solidFill>
              </a:rPr>
              <a:t> are </a:t>
            </a:r>
            <a:r>
              <a:rPr lang="fr-CH" sz="2800" dirty="0" err="1">
                <a:solidFill>
                  <a:srgbClr val="1F497D"/>
                </a:solidFill>
              </a:rPr>
              <a:t>integer</a:t>
            </a:r>
            <a:r>
              <a:rPr lang="fr-CH" sz="2800" dirty="0">
                <a:solidFill>
                  <a:srgbClr val="1F497D"/>
                </a:solidFill>
              </a:rPr>
              <a:t> multiples of the </a:t>
            </a:r>
            <a:r>
              <a:rPr lang="fr-CH" sz="2800" dirty="0" err="1">
                <a:solidFill>
                  <a:srgbClr val="1F497D"/>
                </a:solidFill>
              </a:rPr>
              <a:t>elementary</a:t>
            </a:r>
            <a:r>
              <a:rPr lang="fr-CH" sz="2800" dirty="0">
                <a:solidFill>
                  <a:srgbClr val="1F497D"/>
                </a:solidFill>
              </a:rPr>
              <a:t> charge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CH" sz="2800" dirty="0">
                <a:solidFill>
                  <a:srgbClr val="1F497D"/>
                </a:solidFill>
              </a:rPr>
              <a:t>    e = -1.602x10</a:t>
            </a:r>
            <a:r>
              <a:rPr lang="fr-CH" sz="2800" baseline="30000" dirty="0">
                <a:solidFill>
                  <a:srgbClr val="1F497D"/>
                </a:solidFill>
              </a:rPr>
              <a:t>-19 </a:t>
            </a:r>
            <a:r>
              <a:rPr lang="fr-CH" sz="2800" dirty="0">
                <a:solidFill>
                  <a:srgbClr val="1F497D"/>
                </a:solidFill>
              </a:rPr>
              <a:t>C. 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19400" y="5525999"/>
            <a:ext cx="5003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j-lt"/>
              </a:rPr>
              <a:t>Charles de </a:t>
            </a:r>
            <a:r>
              <a:rPr lang="fr-CH" b="1" dirty="0">
                <a:solidFill>
                  <a:srgbClr val="1F497D"/>
                </a:solidFill>
                <a:latin typeface="+mj-lt"/>
              </a:rPr>
              <a:t>Coulomb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 (1736-1806), </a:t>
            </a:r>
          </a:p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j-lt"/>
              </a:rPr>
              <a:t>French </a:t>
            </a:r>
            <a:r>
              <a:rPr lang="fr-CH" dirty="0" err="1">
                <a:solidFill>
                  <a:srgbClr val="1F497D"/>
                </a:solidFill>
                <a:latin typeface="+mj-lt"/>
              </a:rPr>
              <a:t>physicist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.</a:t>
            </a:r>
            <a:endParaRPr lang="en-US" dirty="0">
              <a:solidFill>
                <a:srgbClr val="1F497D"/>
              </a:solidFill>
              <a:latin typeface="+mj-lt"/>
            </a:endParaRPr>
          </a:p>
          <a:p>
            <a:pPr eaLnBrk="1" hangingPunct="1"/>
            <a:endParaRPr lang="en-US" dirty="0"/>
          </a:p>
        </p:txBody>
      </p:sp>
      <p:pic>
        <p:nvPicPr>
          <p:cNvPr id="5" name="Picture 7" descr="Charles Augustin Coulomb [Picture, Photo, Photograph]; middle age ; three-quarter view; Coulomb A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7" y="5329149"/>
            <a:ext cx="9239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8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Charge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</a:t>
            </a:r>
            <a:r>
              <a:rPr lang="fr-CH" sz="2800" dirty="0" err="1">
                <a:solidFill>
                  <a:srgbClr val="1F497D"/>
                </a:solidFill>
              </a:rPr>
              <a:t>electric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the time rate of change of the charge, </a:t>
            </a:r>
            <a:r>
              <a:rPr lang="fr-CH" sz="2800" dirty="0" err="1">
                <a:solidFill>
                  <a:srgbClr val="1F497D"/>
                </a:solidFill>
              </a:rPr>
              <a:t>measured</a:t>
            </a:r>
            <a:r>
              <a:rPr lang="fr-CH" sz="2800" dirty="0">
                <a:solidFill>
                  <a:srgbClr val="1F497D"/>
                </a:solidFill>
              </a:rPr>
              <a:t> in </a:t>
            </a:r>
            <a:r>
              <a:rPr lang="fr-CH" sz="2800" dirty="0" err="1">
                <a:solidFill>
                  <a:srgbClr val="1F497D"/>
                </a:solidFill>
              </a:rPr>
              <a:t>Ampere</a:t>
            </a:r>
            <a:r>
              <a:rPr lang="fr-CH" sz="2800" dirty="0">
                <a:solidFill>
                  <a:srgbClr val="1F497D"/>
                </a:solidFill>
              </a:rPr>
              <a:t> (A).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</p:txBody>
      </p:sp>
      <p:pic>
        <p:nvPicPr>
          <p:cNvPr id="8" name="Picture 5" descr="André Marie Ampère [Picture, Photo, Photograph]; middle age ; full-face; Ampere A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50770"/>
            <a:ext cx="1047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70100" y="4650770"/>
            <a:ext cx="500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n-lt"/>
              </a:rPr>
              <a:t>André-Marie </a:t>
            </a:r>
            <a:r>
              <a:rPr lang="fr-CH" b="1" dirty="0">
                <a:solidFill>
                  <a:srgbClr val="1F497D"/>
                </a:solidFill>
                <a:latin typeface="+mn-lt"/>
              </a:rPr>
              <a:t>Ampère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(1775-1836), </a:t>
            </a:r>
          </a:p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n-lt"/>
              </a:rPr>
              <a:t>French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physicist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,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founder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of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electrodynamics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.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We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owe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him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the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terms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of voltage and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current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Charge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</a:t>
            </a:r>
            <a:r>
              <a:rPr lang="fr-CH" sz="2800" dirty="0" err="1">
                <a:solidFill>
                  <a:srgbClr val="1F497D"/>
                </a:solidFill>
              </a:rPr>
              <a:t>electric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the time rate of change of the charge, </a:t>
            </a:r>
            <a:r>
              <a:rPr lang="fr-CH" sz="2800" dirty="0" err="1">
                <a:solidFill>
                  <a:srgbClr val="1F497D"/>
                </a:solidFill>
              </a:rPr>
              <a:t>measured</a:t>
            </a:r>
            <a:r>
              <a:rPr lang="fr-CH" sz="2800" dirty="0">
                <a:solidFill>
                  <a:srgbClr val="1F497D"/>
                </a:solidFill>
              </a:rPr>
              <a:t> in </a:t>
            </a:r>
            <a:r>
              <a:rPr lang="fr-CH" sz="2800" dirty="0" err="1">
                <a:solidFill>
                  <a:srgbClr val="1F497D"/>
                </a:solidFill>
              </a:rPr>
              <a:t>Ampere</a:t>
            </a:r>
            <a:r>
              <a:rPr lang="fr-CH" sz="2800" dirty="0">
                <a:solidFill>
                  <a:srgbClr val="1F497D"/>
                </a:solidFill>
              </a:rPr>
              <a:t> (A).</a:t>
            </a:r>
          </a:p>
          <a:p>
            <a:pPr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</a:t>
            </a:r>
            <a:r>
              <a:rPr lang="fr-CH" sz="2800" dirty="0" err="1">
                <a:solidFill>
                  <a:srgbClr val="1F497D"/>
                </a:solidFill>
              </a:rPr>
              <a:t>relationship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between</a:t>
            </a:r>
            <a:r>
              <a:rPr lang="fr-CH" sz="2800" dirty="0">
                <a:solidFill>
                  <a:srgbClr val="1F497D"/>
                </a:solidFill>
              </a:rPr>
              <a:t> the charge q and the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i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given</a:t>
            </a:r>
            <a:r>
              <a:rPr lang="fr-CH" sz="2800" dirty="0">
                <a:solidFill>
                  <a:srgbClr val="1F497D"/>
                </a:solidFill>
              </a:rPr>
              <a:t> by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789468"/>
              </p:ext>
            </p:extLst>
          </p:nvPr>
        </p:nvGraphicFramePr>
        <p:xfrm>
          <a:off x="2955099" y="3696113"/>
          <a:ext cx="1527175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5300" imgH="355600" progId="Equation.DSMT4">
                  <p:embed/>
                </p:oleObj>
              </mc:Choice>
              <mc:Fallback>
                <p:oleObj name="Equation" r:id="rId3" imgW="495300" imgH="3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099" y="3696113"/>
                        <a:ext cx="1527175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86734"/>
              </p:ext>
            </p:extLst>
          </p:nvPr>
        </p:nvGraphicFramePr>
        <p:xfrm>
          <a:off x="2955099" y="4791488"/>
          <a:ext cx="246697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00100" imgH="406400" progId="Equation.3">
                  <p:embed/>
                </p:oleObj>
              </mc:Choice>
              <mc:Fallback>
                <p:oleObj name="Equation" r:id="rId5" imgW="800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099" y="4791488"/>
                        <a:ext cx="246697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1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The direction of the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electric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current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By convention, the direction of the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given</a:t>
            </a:r>
            <a:r>
              <a:rPr lang="fr-CH" sz="2800" dirty="0">
                <a:solidFill>
                  <a:srgbClr val="1F497D"/>
                </a:solidFill>
              </a:rPr>
              <a:t> by the </a:t>
            </a:r>
            <a:r>
              <a:rPr lang="fr-CH" sz="2800" dirty="0" err="1">
                <a:solidFill>
                  <a:srgbClr val="1F497D"/>
                </a:solidFill>
              </a:rPr>
              <a:t>movement</a:t>
            </a:r>
            <a:r>
              <a:rPr lang="fr-CH" sz="2800" dirty="0">
                <a:solidFill>
                  <a:srgbClr val="1F497D"/>
                </a:solidFill>
              </a:rPr>
              <a:t> of positive charges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</p:txBody>
      </p:sp>
      <p:pic>
        <p:nvPicPr>
          <p:cNvPr id="8" name="Picture 4" descr="fig1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819400"/>
            <a:ext cx="6705600" cy="209832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93162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Charge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A direct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I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a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independent</a:t>
            </a:r>
            <a:r>
              <a:rPr lang="fr-CH" sz="2800" dirty="0">
                <a:solidFill>
                  <a:srgbClr val="1F497D"/>
                </a:solidFill>
              </a:rPr>
              <a:t> of time.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An </a:t>
            </a:r>
            <a:r>
              <a:rPr lang="fr-CH" sz="2800" dirty="0" err="1">
                <a:solidFill>
                  <a:srgbClr val="1F497D"/>
                </a:solidFill>
              </a:rPr>
              <a:t>alternating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a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that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periodically</a:t>
            </a:r>
            <a:r>
              <a:rPr lang="fr-CH" sz="2800" dirty="0">
                <a:solidFill>
                  <a:srgbClr val="1F497D"/>
                </a:solidFill>
              </a:rPr>
              <a:t> changes direction.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0" y="1905000"/>
            <a:ext cx="2743200" cy="181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4808391"/>
            <a:ext cx="2349500" cy="1513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0" y="5334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Sinusoidal</a:t>
            </a:r>
            <a:r>
              <a:rPr lang="fr-CH" dirty="0"/>
              <a:t> </a:t>
            </a:r>
            <a:r>
              <a:rPr lang="fr-CH" dirty="0" err="1"/>
              <a:t>alternating</a:t>
            </a:r>
            <a:r>
              <a:rPr lang="fr-CH" dirty="0"/>
              <a:t> </a:t>
            </a:r>
            <a:r>
              <a:rPr lang="fr-CH" dirty="0" err="1"/>
              <a:t>current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97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Voltage,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potential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difference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,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electromotive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force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 err="1">
                <a:solidFill>
                  <a:srgbClr val="1F497D"/>
                </a:solidFill>
              </a:rPr>
              <a:t>Moving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electrons</a:t>
            </a:r>
            <a:r>
              <a:rPr lang="fr-CH" sz="2800" dirty="0">
                <a:solidFill>
                  <a:srgbClr val="1F497D"/>
                </a:solidFill>
              </a:rPr>
              <a:t> in a </a:t>
            </a:r>
            <a:r>
              <a:rPr lang="fr-CH" sz="2800" dirty="0" err="1">
                <a:solidFill>
                  <a:srgbClr val="1F497D"/>
                </a:solidFill>
              </a:rPr>
              <a:t>conductor</a:t>
            </a:r>
            <a:r>
              <a:rPr lang="fr-CH" sz="2800" dirty="0">
                <a:solidFill>
                  <a:srgbClr val="1F497D"/>
                </a:solidFill>
              </a:rPr>
              <a:t> in a </a:t>
            </a:r>
            <a:r>
              <a:rPr lang="fr-CH" sz="2800" dirty="0" err="1">
                <a:solidFill>
                  <a:srgbClr val="1F497D"/>
                </a:solidFill>
              </a:rPr>
              <a:t>particular</a:t>
            </a:r>
            <a:r>
              <a:rPr lang="fr-CH" sz="2800" dirty="0">
                <a:solidFill>
                  <a:srgbClr val="1F497D"/>
                </a:solidFill>
              </a:rPr>
              <a:t> direction </a:t>
            </a:r>
            <a:r>
              <a:rPr lang="fr-CH" sz="2800" dirty="0" err="1">
                <a:solidFill>
                  <a:srgbClr val="1F497D"/>
                </a:solidFill>
              </a:rPr>
              <a:t>requires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some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work</a:t>
            </a:r>
            <a:r>
              <a:rPr lang="fr-CH" sz="2800" dirty="0">
                <a:solidFill>
                  <a:srgbClr val="1F497D"/>
                </a:solidFill>
              </a:rPr>
              <a:t> or </a:t>
            </a:r>
            <a:r>
              <a:rPr lang="fr-CH" sz="2800" dirty="0" err="1">
                <a:solidFill>
                  <a:srgbClr val="1F497D"/>
                </a:solidFill>
              </a:rPr>
              <a:t>energy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transfer</a:t>
            </a:r>
            <a:r>
              <a:rPr lang="fr-CH" sz="2800" dirty="0">
                <a:solidFill>
                  <a:srgbClr val="1F497D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This </a:t>
            </a:r>
            <a:r>
              <a:rPr lang="fr-CH" sz="2800" dirty="0" err="1">
                <a:solidFill>
                  <a:srgbClr val="1F497D"/>
                </a:solidFill>
              </a:rPr>
              <a:t>work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performed</a:t>
            </a:r>
            <a:r>
              <a:rPr lang="fr-CH" sz="2800" dirty="0">
                <a:solidFill>
                  <a:srgbClr val="1F497D"/>
                </a:solidFill>
              </a:rPr>
              <a:t> by an </a:t>
            </a:r>
            <a:r>
              <a:rPr lang="fr-CH" sz="2800" dirty="0" err="1">
                <a:solidFill>
                  <a:srgbClr val="1F497D"/>
                </a:solidFill>
              </a:rPr>
              <a:t>external</a:t>
            </a:r>
            <a:r>
              <a:rPr lang="fr-CH" sz="2800" dirty="0">
                <a:solidFill>
                  <a:srgbClr val="1F497D"/>
                </a:solidFill>
              </a:rPr>
              <a:t> force to the charge </a:t>
            </a:r>
            <a:r>
              <a:rPr lang="fr-CH" sz="2800" dirty="0" err="1">
                <a:solidFill>
                  <a:srgbClr val="1F497D"/>
                </a:solidFill>
              </a:rPr>
              <a:t>provided</a:t>
            </a:r>
            <a:r>
              <a:rPr lang="fr-CH" sz="2800" dirty="0">
                <a:solidFill>
                  <a:srgbClr val="1F497D"/>
                </a:solidFill>
              </a:rPr>
              <a:t> by a power source and </a:t>
            </a:r>
            <a:r>
              <a:rPr lang="fr-CH" sz="2800" dirty="0" err="1">
                <a:solidFill>
                  <a:srgbClr val="1F497D"/>
                </a:solidFill>
              </a:rPr>
              <a:t>called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electromotive</a:t>
            </a:r>
            <a:r>
              <a:rPr lang="fr-CH" sz="2800" dirty="0">
                <a:solidFill>
                  <a:srgbClr val="1F497D"/>
                </a:solidFill>
              </a:rPr>
              <a:t> force, voltage or </a:t>
            </a:r>
            <a:r>
              <a:rPr lang="fr-CH" sz="2800" dirty="0" err="1">
                <a:solidFill>
                  <a:srgbClr val="1F497D"/>
                </a:solidFill>
              </a:rPr>
              <a:t>potential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difference</a:t>
            </a:r>
            <a:r>
              <a:rPr lang="fr-CH" sz="2800" dirty="0">
                <a:solidFill>
                  <a:srgbClr val="1F497D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voltage or </a:t>
            </a:r>
            <a:r>
              <a:rPr lang="fr-CH" sz="2800" dirty="0" err="1">
                <a:solidFill>
                  <a:srgbClr val="1F497D"/>
                </a:solidFill>
              </a:rPr>
              <a:t>potential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difference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i="1" dirty="0" err="1">
                <a:solidFill>
                  <a:srgbClr val="1F497D"/>
                </a:solidFill>
              </a:rPr>
              <a:t>v</a:t>
            </a:r>
            <a:r>
              <a:rPr lang="fr-CH" sz="2800" baseline="-25000" dirty="0" err="1">
                <a:solidFill>
                  <a:srgbClr val="1F497D"/>
                </a:solidFill>
              </a:rPr>
              <a:t>ab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between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two</a:t>
            </a:r>
            <a:r>
              <a:rPr lang="fr-CH" sz="2800" dirty="0">
                <a:solidFill>
                  <a:srgbClr val="1F497D"/>
                </a:solidFill>
              </a:rPr>
              <a:t> points of a circuit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the </a:t>
            </a:r>
            <a:r>
              <a:rPr lang="fr-CH" sz="2800" dirty="0" err="1">
                <a:solidFill>
                  <a:srgbClr val="1F497D"/>
                </a:solidFill>
              </a:rPr>
              <a:t>energy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required</a:t>
            </a:r>
            <a:r>
              <a:rPr lang="fr-CH" sz="2800" dirty="0">
                <a:solidFill>
                  <a:srgbClr val="1F497D"/>
                </a:solidFill>
              </a:rPr>
              <a:t> to move a unit of </a:t>
            </a:r>
            <a:r>
              <a:rPr lang="fr-CH" sz="2800" dirty="0" err="1">
                <a:solidFill>
                  <a:srgbClr val="1F497D"/>
                </a:solidFill>
              </a:rPr>
              <a:t>electric</a:t>
            </a:r>
            <a:r>
              <a:rPr lang="fr-CH" sz="2800" dirty="0">
                <a:solidFill>
                  <a:srgbClr val="1F497D"/>
                </a:solidFill>
              </a:rPr>
              <a:t> charge </a:t>
            </a:r>
            <a:r>
              <a:rPr lang="fr-CH" sz="2800" dirty="0" err="1">
                <a:solidFill>
                  <a:srgbClr val="1F497D"/>
                </a:solidFill>
              </a:rPr>
              <a:t>from</a:t>
            </a:r>
            <a:r>
              <a:rPr lang="fr-CH" sz="2800" dirty="0">
                <a:solidFill>
                  <a:srgbClr val="1F497D"/>
                </a:solidFill>
              </a:rPr>
              <a:t> point a to point b.</a:t>
            </a: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2825" y="5525998"/>
            <a:ext cx="4498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j-lt"/>
              </a:rPr>
              <a:t>Comte Alessandro </a:t>
            </a:r>
            <a:r>
              <a:rPr lang="fr-CH" b="1" dirty="0">
                <a:solidFill>
                  <a:srgbClr val="1F497D"/>
                </a:solidFill>
                <a:latin typeface="+mj-lt"/>
              </a:rPr>
              <a:t>Volta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 (1745-1827), </a:t>
            </a:r>
            <a:r>
              <a:rPr lang="fr-CH" dirty="0" err="1">
                <a:solidFill>
                  <a:srgbClr val="1F497D"/>
                </a:solidFill>
                <a:latin typeface="+mj-lt"/>
              </a:rPr>
              <a:t>italian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j-lt"/>
              </a:rPr>
              <a:t>physicist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, </a:t>
            </a:r>
            <a:r>
              <a:rPr lang="fr-CH" dirty="0" err="1">
                <a:solidFill>
                  <a:srgbClr val="1F497D"/>
                </a:solidFill>
                <a:latin typeface="+mj-lt"/>
              </a:rPr>
              <a:t>inventor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 of the </a:t>
            </a:r>
            <a:r>
              <a:rPr lang="fr-CH" dirty="0" err="1">
                <a:solidFill>
                  <a:srgbClr val="1F497D"/>
                </a:solidFill>
                <a:latin typeface="+mj-lt"/>
              </a:rPr>
              <a:t>electric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j-lt"/>
              </a:rPr>
              <a:t>battery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 (1800).</a:t>
            </a:r>
            <a:endParaRPr lang="en-US" dirty="0">
              <a:solidFill>
                <a:srgbClr val="1F497D"/>
              </a:solidFill>
              <a:latin typeface="+mj-lt"/>
            </a:endParaRPr>
          </a:p>
        </p:txBody>
      </p:sp>
      <p:pic>
        <p:nvPicPr>
          <p:cNvPr id="5" name="Picture 7" descr="Alessandro Volta demonstrating the battery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88" y="5503952"/>
            <a:ext cx="1670395" cy="1222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94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CB8C4B-D44A-FF45-9074-D9B1F7C1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3</a:t>
            </a:fld>
            <a:endParaRPr lang="fr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803C3-324B-8B4F-A895-8F29FE43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166"/>
            <a:ext cx="9144000" cy="62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24DEF1-C9D4-FE4B-B1F0-0E6C6EFA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96D2E-2B74-854C-B696-BB78EA9A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65250"/>
            <a:ext cx="7226968" cy="572135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0D0B6D3-6474-6A4A-BF93-D960AC3983E6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Analogy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132EA-AC7D-4840-9103-DD4EDAE6D53E}"/>
              </a:ext>
            </a:extLst>
          </p:cNvPr>
          <p:cNvSpPr txBox="1"/>
          <p:nvPr/>
        </p:nvSpPr>
        <p:spPr>
          <a:xfrm>
            <a:off x="1002632" y="1219201"/>
            <a:ext cx="257205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      Water - Flow</a:t>
            </a:r>
          </a:p>
          <a:p>
            <a:endParaRPr lang="fr-FR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F093D-50F2-4145-9FB9-79BA55AECF7B}"/>
              </a:ext>
            </a:extLst>
          </p:cNvPr>
          <p:cNvSpPr txBox="1"/>
          <p:nvPr/>
        </p:nvSpPr>
        <p:spPr>
          <a:xfrm>
            <a:off x="2133600" y="5903893"/>
            <a:ext cx="48767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 </a:t>
            </a:r>
            <a:r>
              <a:rPr lang="fr-FR" sz="2800" dirty="0" err="1"/>
              <a:t>Electricity</a:t>
            </a:r>
            <a:r>
              <a:rPr lang="fr-FR" sz="2800" dirty="0"/>
              <a:t> - </a:t>
            </a:r>
            <a:r>
              <a:rPr lang="fr-FR" sz="2800" dirty="0" err="1"/>
              <a:t>current</a:t>
            </a:r>
            <a:r>
              <a:rPr lang="fr-FR" sz="2800" dirty="0"/>
              <a:t>   </a:t>
            </a:r>
          </a:p>
          <a:p>
            <a:endParaRPr lang="fr-FR" sz="2800" dirty="0"/>
          </a:p>
        </p:txBody>
      </p:sp>
      <p:sp useBgFill="1">
        <p:nvSpPr>
          <p:cNvPr id="7" name="ZoneTexte 6">
            <a:extLst>
              <a:ext uri="{FF2B5EF4-FFF2-40B4-BE49-F238E27FC236}">
                <a16:creationId xmlns:a16="http://schemas.microsoft.com/office/drawing/2014/main" id="{7D20470E-C73F-6145-9CE1-681CA864DF35}"/>
              </a:ext>
            </a:extLst>
          </p:cNvPr>
          <p:cNvSpPr txBox="1"/>
          <p:nvPr/>
        </p:nvSpPr>
        <p:spPr>
          <a:xfrm>
            <a:off x="952500" y="2240630"/>
            <a:ext cx="23622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dirty="0"/>
              <a:t>at a </a:t>
            </a:r>
            <a:r>
              <a:rPr lang="fr-FR" dirty="0" err="1"/>
              <a:t>given</a:t>
            </a:r>
            <a:r>
              <a:rPr lang="fr-FR" dirty="0"/>
              <a:t> moment,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the </a:t>
            </a:r>
            <a:r>
              <a:rPr lang="fr-FR" dirty="0" err="1"/>
              <a:t>amount</a:t>
            </a:r>
            <a:r>
              <a:rPr lang="fr-FR" dirty="0"/>
              <a:t> of water </a:t>
            </a:r>
            <a:r>
              <a:rPr lang="fr-FR" dirty="0" err="1"/>
              <a:t>flowing</a:t>
            </a:r>
            <a:r>
              <a:rPr lang="fr-FR" dirty="0"/>
              <a:t> (the flow)</a:t>
            </a:r>
          </a:p>
        </p:txBody>
      </p:sp>
      <p:sp useBgFill="1">
        <p:nvSpPr>
          <p:cNvPr id="8" name="ZoneTexte 7">
            <a:extLst>
              <a:ext uri="{FF2B5EF4-FFF2-40B4-BE49-F238E27FC236}">
                <a16:creationId xmlns:a16="http://schemas.microsoft.com/office/drawing/2014/main" id="{87E1C593-1D88-D549-B1D9-0E6C33D88797}"/>
              </a:ext>
            </a:extLst>
          </p:cNvPr>
          <p:cNvSpPr txBox="1"/>
          <p:nvPr/>
        </p:nvSpPr>
        <p:spPr>
          <a:xfrm>
            <a:off x="4419600" y="4724400"/>
            <a:ext cx="2514600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600" dirty="0"/>
              <a:t>at a </a:t>
            </a:r>
            <a:r>
              <a:rPr lang="fr-FR" sz="1600" dirty="0" err="1"/>
              <a:t>given</a:t>
            </a:r>
            <a:r>
              <a:rPr lang="fr-FR" sz="1600" dirty="0"/>
              <a:t> moment, </a:t>
            </a:r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measure</a:t>
            </a:r>
            <a:r>
              <a:rPr lang="fr-FR" sz="1600" dirty="0"/>
              <a:t> the </a:t>
            </a:r>
            <a:r>
              <a:rPr lang="fr-FR" sz="1600" dirty="0" err="1"/>
              <a:t>number</a:t>
            </a:r>
            <a:r>
              <a:rPr lang="fr-FR" sz="1600" dirty="0"/>
              <a:t> of </a:t>
            </a:r>
            <a:r>
              <a:rPr lang="fr-FR" sz="1600" dirty="0" err="1"/>
              <a:t>electrons</a:t>
            </a:r>
            <a:r>
              <a:rPr lang="fr-FR" sz="1600" dirty="0"/>
              <a:t> </a:t>
            </a:r>
            <a:r>
              <a:rPr lang="fr-FR" sz="1600" dirty="0" err="1"/>
              <a:t>circulating</a:t>
            </a:r>
            <a:r>
              <a:rPr lang="fr-FR" sz="1600" dirty="0"/>
              <a:t> </a:t>
            </a:r>
          </a:p>
          <a:p>
            <a:r>
              <a:rPr lang="fr-FR"/>
              <a:t>(= </a:t>
            </a:r>
            <a:r>
              <a:rPr lang="fr-FR" b="1" dirty="0">
                <a:solidFill>
                  <a:schemeClr val="tx2"/>
                </a:solidFill>
              </a:rPr>
              <a:t>CURRENT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94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C8DCE6-495B-8440-9450-DE9186926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31" y="1384300"/>
            <a:ext cx="7193280" cy="56946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24DEF1-C9D4-FE4B-B1F0-0E6C6EFA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185" y="6400799"/>
            <a:ext cx="1261615" cy="365125"/>
          </a:xfrm>
        </p:spPr>
        <p:txBody>
          <a:bodyPr/>
          <a:lstStyle/>
          <a:p>
            <a:endParaRPr lang="fr-CH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D0B6D3-6474-6A4A-BF93-D960AC3983E6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Analogy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132EA-AC7D-4840-9103-DD4EDAE6D53E}"/>
              </a:ext>
            </a:extLst>
          </p:cNvPr>
          <p:cNvSpPr txBox="1"/>
          <p:nvPr/>
        </p:nvSpPr>
        <p:spPr>
          <a:xfrm>
            <a:off x="609600" y="1137947"/>
            <a:ext cx="3042436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      Water – </a:t>
            </a:r>
            <a:r>
              <a:rPr lang="fr-FR" sz="2800" dirty="0" err="1"/>
              <a:t>Slope</a:t>
            </a:r>
            <a:r>
              <a:rPr lang="fr-FR" sz="2800" dirty="0"/>
              <a:t>    </a:t>
            </a:r>
          </a:p>
          <a:p>
            <a:endParaRPr lang="fr-FR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F093D-50F2-4145-9FB9-79BA55AECF7B}"/>
              </a:ext>
            </a:extLst>
          </p:cNvPr>
          <p:cNvSpPr txBox="1"/>
          <p:nvPr/>
        </p:nvSpPr>
        <p:spPr>
          <a:xfrm>
            <a:off x="1600204" y="6139189"/>
            <a:ext cx="525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err="1"/>
              <a:t>Electricity</a:t>
            </a:r>
            <a:r>
              <a:rPr lang="fr-FR" sz="2800" dirty="0"/>
              <a:t> - voltage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5623C9-733D-4246-8314-A7D90CDE3439}"/>
              </a:ext>
            </a:extLst>
          </p:cNvPr>
          <p:cNvSpPr/>
          <p:nvPr/>
        </p:nvSpPr>
        <p:spPr>
          <a:xfrm>
            <a:off x="6019800" y="3657600"/>
            <a:ext cx="381000" cy="412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850421-4ED1-0740-9366-583160829B73}"/>
              </a:ext>
            </a:extLst>
          </p:cNvPr>
          <p:cNvCxnSpPr/>
          <p:nvPr/>
        </p:nvCxnSpPr>
        <p:spPr>
          <a:xfrm>
            <a:off x="6192000" y="5638800"/>
            <a:ext cx="0" cy="381000"/>
          </a:xfrm>
          <a:prstGeom prst="straightConnector1">
            <a:avLst/>
          </a:prstGeom>
          <a:ln w="444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" name="ZoneTexte 2">
            <a:extLst>
              <a:ext uri="{FF2B5EF4-FFF2-40B4-BE49-F238E27FC236}">
                <a16:creationId xmlns:a16="http://schemas.microsoft.com/office/drawing/2014/main" id="{301670B2-4BBA-3B44-A946-1A41B7090E76}"/>
              </a:ext>
            </a:extLst>
          </p:cNvPr>
          <p:cNvSpPr txBox="1"/>
          <p:nvPr/>
        </p:nvSpPr>
        <p:spPr>
          <a:xfrm>
            <a:off x="1064018" y="2320541"/>
            <a:ext cx="213360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600" dirty="0"/>
              <a:t>the </a:t>
            </a:r>
            <a:r>
              <a:rPr lang="fr-FR" sz="1600" dirty="0" err="1"/>
              <a:t>slope</a:t>
            </a:r>
            <a:r>
              <a:rPr lang="fr-FR" sz="1600" dirty="0"/>
              <a:t> or </a:t>
            </a:r>
            <a:r>
              <a:rPr lang="fr-FR" sz="1600" dirty="0" err="1"/>
              <a:t>difference</a:t>
            </a:r>
            <a:r>
              <a:rPr lang="fr-FR" sz="1600" dirty="0"/>
              <a:t> in </a:t>
            </a:r>
            <a:r>
              <a:rPr lang="fr-FR" sz="1600" dirty="0" err="1"/>
              <a:t>height</a:t>
            </a:r>
            <a:r>
              <a:rPr lang="fr-FR" sz="1600" dirty="0"/>
              <a:t> </a:t>
            </a:r>
            <a:r>
              <a:rPr lang="fr-FR" sz="1600" dirty="0" err="1"/>
              <a:t>pushes</a:t>
            </a:r>
            <a:r>
              <a:rPr lang="fr-FR" sz="1600" dirty="0"/>
              <a:t> the water down</a:t>
            </a:r>
          </a:p>
        </p:txBody>
      </p:sp>
      <p:sp useBgFill="1">
        <p:nvSpPr>
          <p:cNvPr id="9" name="ZoneTexte 8">
            <a:extLst>
              <a:ext uri="{FF2B5EF4-FFF2-40B4-BE49-F238E27FC236}">
                <a16:creationId xmlns:a16="http://schemas.microsoft.com/office/drawing/2014/main" id="{BD24728B-33FB-184F-84F6-1B29B95F48F9}"/>
              </a:ext>
            </a:extLst>
          </p:cNvPr>
          <p:cNvSpPr txBox="1"/>
          <p:nvPr/>
        </p:nvSpPr>
        <p:spPr>
          <a:xfrm>
            <a:off x="3652036" y="4724771"/>
            <a:ext cx="236776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600" dirty="0"/>
              <a:t>a force </a:t>
            </a:r>
            <a:r>
              <a:rPr lang="fr-FR" sz="1600" dirty="0" err="1"/>
              <a:t>pushes</a:t>
            </a:r>
            <a:r>
              <a:rPr lang="fr-FR" sz="1600" dirty="0"/>
              <a:t> the </a:t>
            </a:r>
            <a:r>
              <a:rPr lang="fr-FR" sz="1600" dirty="0" err="1"/>
              <a:t>current</a:t>
            </a:r>
            <a:r>
              <a:rPr lang="fr-FR" sz="1600" dirty="0"/>
              <a:t> in the </a:t>
            </a:r>
            <a:r>
              <a:rPr lang="fr-FR" sz="1600" dirty="0" err="1"/>
              <a:t>electric</a:t>
            </a:r>
            <a:r>
              <a:rPr lang="fr-FR" sz="1600" dirty="0"/>
              <a:t> circuits </a:t>
            </a:r>
          </a:p>
          <a:p>
            <a:r>
              <a:rPr lang="fr-FR" sz="1600" dirty="0"/>
              <a:t>( = </a:t>
            </a:r>
            <a:r>
              <a:rPr lang="fr-FR" sz="1600" b="1" dirty="0">
                <a:solidFill>
                  <a:schemeClr val="tx2"/>
                </a:solidFill>
              </a:rPr>
              <a:t>VOLTAGE</a:t>
            </a:r>
            <a:r>
              <a:rPr lang="fr-FR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53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Voltage,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potential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difference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,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electromotive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force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CH" sz="2800" dirty="0" err="1">
                <a:solidFill>
                  <a:srgbClr val="1F497D"/>
                </a:solidFill>
                <a:latin typeface="+mj-lt"/>
              </a:rPr>
              <a:t>Mathematically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i="1" dirty="0">
                <a:solidFill>
                  <a:srgbClr val="1F497D"/>
                </a:solidFill>
              </a:rPr>
              <a:t>w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the </a:t>
            </a:r>
            <a:r>
              <a:rPr lang="fr-CH" sz="2800" dirty="0" err="1">
                <a:solidFill>
                  <a:srgbClr val="1F497D"/>
                </a:solidFill>
              </a:rPr>
              <a:t>energy</a:t>
            </a:r>
            <a:r>
              <a:rPr lang="fr-CH" sz="2800" dirty="0">
                <a:solidFill>
                  <a:srgbClr val="1F497D"/>
                </a:solidFill>
              </a:rPr>
              <a:t> (J) and </a:t>
            </a:r>
            <a:r>
              <a:rPr lang="fr-CH" sz="2800" i="1" dirty="0">
                <a:solidFill>
                  <a:srgbClr val="1F497D"/>
                </a:solidFill>
              </a:rPr>
              <a:t>q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the charge(C).</a:t>
            </a:r>
          </a:p>
          <a:p>
            <a:pPr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voltage </a:t>
            </a:r>
            <a:r>
              <a:rPr lang="fr-CH" sz="2800" i="1" dirty="0" err="1">
                <a:solidFill>
                  <a:srgbClr val="1F497D"/>
                </a:solidFill>
              </a:rPr>
              <a:t>u</a:t>
            </a:r>
            <a:r>
              <a:rPr lang="fr-CH" sz="2800" baseline="-25000" dirty="0" err="1">
                <a:solidFill>
                  <a:srgbClr val="1F497D"/>
                </a:solidFill>
              </a:rPr>
              <a:t>ab</a:t>
            </a:r>
            <a:r>
              <a:rPr lang="fr-CH" sz="2800" baseline="-250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defined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between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two</a:t>
            </a:r>
            <a:r>
              <a:rPr lang="fr-CH" sz="2800" dirty="0">
                <a:solidFill>
                  <a:srgbClr val="1F497D"/>
                </a:solidFill>
              </a:rPr>
              <a:t> points of the circuit a and b.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if </a:t>
            </a:r>
            <a:r>
              <a:rPr lang="fr-CH" sz="2800" i="1" dirty="0" err="1">
                <a:solidFill>
                  <a:srgbClr val="1F497D"/>
                </a:solidFill>
              </a:rPr>
              <a:t>u</a:t>
            </a:r>
            <a:r>
              <a:rPr lang="fr-CH" sz="2800" baseline="-25000" dirty="0" err="1">
                <a:solidFill>
                  <a:srgbClr val="1F497D"/>
                </a:solidFill>
              </a:rPr>
              <a:t>ab</a:t>
            </a:r>
            <a:r>
              <a:rPr lang="fr-CH" sz="2800" dirty="0">
                <a:solidFill>
                  <a:srgbClr val="1F497D"/>
                </a:solidFill>
              </a:rPr>
              <a:t>&gt;0: the </a:t>
            </a:r>
            <a:r>
              <a:rPr lang="fr-CH" sz="2800" dirty="0" err="1">
                <a:solidFill>
                  <a:srgbClr val="1F497D"/>
                </a:solidFill>
              </a:rPr>
              <a:t>potential</a:t>
            </a:r>
            <a:r>
              <a:rPr lang="fr-CH" sz="2800" dirty="0">
                <a:solidFill>
                  <a:srgbClr val="1F497D"/>
                </a:solidFill>
              </a:rPr>
              <a:t> of point a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i="1" dirty="0" err="1">
                <a:solidFill>
                  <a:srgbClr val="1F497D"/>
                </a:solidFill>
              </a:rPr>
              <a:t>greater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than</a:t>
            </a:r>
            <a:r>
              <a:rPr lang="fr-CH" sz="2800" dirty="0">
                <a:solidFill>
                  <a:srgbClr val="1F497D"/>
                </a:solidFill>
              </a:rPr>
              <a:t> the </a:t>
            </a:r>
            <a:r>
              <a:rPr lang="fr-CH" sz="2800" dirty="0" err="1">
                <a:solidFill>
                  <a:srgbClr val="1F497D"/>
                </a:solidFill>
              </a:rPr>
              <a:t>potential</a:t>
            </a:r>
            <a:r>
              <a:rPr lang="fr-CH" sz="2800" dirty="0">
                <a:solidFill>
                  <a:srgbClr val="1F497D"/>
                </a:solidFill>
              </a:rPr>
              <a:t> of point b</a:t>
            </a: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if </a:t>
            </a:r>
            <a:r>
              <a:rPr lang="fr-CH" sz="2800" i="1" dirty="0" err="1">
                <a:solidFill>
                  <a:srgbClr val="1F497D"/>
                </a:solidFill>
              </a:rPr>
              <a:t>u</a:t>
            </a:r>
            <a:r>
              <a:rPr lang="fr-CH" sz="2800" baseline="-25000" dirty="0" err="1">
                <a:solidFill>
                  <a:srgbClr val="1F497D"/>
                </a:solidFill>
              </a:rPr>
              <a:t>ab</a:t>
            </a:r>
            <a:r>
              <a:rPr lang="fr-CH" sz="2800" dirty="0">
                <a:solidFill>
                  <a:srgbClr val="1F497D"/>
                </a:solidFill>
              </a:rPr>
              <a:t>&lt;0: the </a:t>
            </a:r>
            <a:r>
              <a:rPr lang="fr-CH" sz="2800" dirty="0" err="1">
                <a:solidFill>
                  <a:srgbClr val="1F497D"/>
                </a:solidFill>
              </a:rPr>
              <a:t>potential</a:t>
            </a:r>
            <a:r>
              <a:rPr lang="fr-CH" sz="2800" dirty="0">
                <a:solidFill>
                  <a:srgbClr val="1F497D"/>
                </a:solidFill>
              </a:rPr>
              <a:t> of point a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i="1" dirty="0" err="1">
                <a:solidFill>
                  <a:srgbClr val="1F497D"/>
                </a:solidFill>
              </a:rPr>
              <a:t>smaller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than</a:t>
            </a:r>
            <a:r>
              <a:rPr lang="fr-CH" sz="2800" dirty="0">
                <a:solidFill>
                  <a:srgbClr val="1F497D"/>
                </a:solidFill>
              </a:rPr>
              <a:t> the </a:t>
            </a:r>
            <a:r>
              <a:rPr lang="fr-CH" sz="2800" dirty="0" err="1">
                <a:solidFill>
                  <a:srgbClr val="1F497D"/>
                </a:solidFill>
              </a:rPr>
              <a:t>potential</a:t>
            </a:r>
            <a:r>
              <a:rPr lang="fr-CH" sz="2800" dirty="0">
                <a:solidFill>
                  <a:srgbClr val="1F497D"/>
                </a:solidFill>
              </a:rPr>
              <a:t> of point b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2073275" y="2151063"/>
          <a:ext cx="201295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215900" progId="Equation.DSMT4">
                  <p:embed/>
                </p:oleObj>
              </mc:Choice>
              <mc:Fallback>
                <p:oleObj name="Equation" r:id="rId3" imgW="6858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275" y="2151063"/>
                        <a:ext cx="2012950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447800"/>
            <a:ext cx="1612900" cy="18669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8001000" y="1981200"/>
            <a:ext cx="0" cy="990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67600" y="2286000"/>
            <a:ext cx="4771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i="1" dirty="0"/>
              <a:t>u</a:t>
            </a:r>
            <a:r>
              <a:rPr lang="fr-CH" baseline="-25000" dirty="0"/>
              <a:t>ab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677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Voltage,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potential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difference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,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electromotive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force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133600"/>
            <a:ext cx="1130300" cy="16129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895600" y="2514600"/>
            <a:ext cx="0" cy="990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133600"/>
            <a:ext cx="1282700" cy="1689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6248400" y="2590800"/>
            <a:ext cx="0" cy="990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7400" y="4267200"/>
            <a:ext cx="94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u</a:t>
            </a:r>
            <a:r>
              <a:rPr lang="fr-CH" baseline="-25000" dirty="0"/>
              <a:t>ab</a:t>
            </a:r>
            <a:r>
              <a:rPr lang="fr-CH" dirty="0"/>
              <a:t>= 9 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4267200"/>
            <a:ext cx="101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u</a:t>
            </a:r>
            <a:r>
              <a:rPr lang="fr-CH" baseline="-25000" dirty="0"/>
              <a:t>ba</a:t>
            </a:r>
            <a:r>
              <a:rPr lang="fr-CH" dirty="0"/>
              <a:t>= -9 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2200" y="2819400"/>
            <a:ext cx="4771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i="1" dirty="0"/>
              <a:t>u</a:t>
            </a:r>
            <a:r>
              <a:rPr lang="fr-CH" baseline="-25000" dirty="0"/>
              <a:t>ab</a:t>
            </a:r>
            <a:endParaRPr lang="fr-CH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2971800"/>
            <a:ext cx="486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i="1" dirty="0"/>
              <a:t>u</a:t>
            </a:r>
            <a:r>
              <a:rPr lang="fr-CH" baseline="-25000" dirty="0"/>
              <a:t>ba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047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Voltage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electric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field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voltage </a:t>
            </a:r>
            <a:r>
              <a:rPr lang="fr-CH" sz="2800" dirty="0" err="1">
                <a:solidFill>
                  <a:srgbClr val="1F497D"/>
                </a:solidFill>
              </a:rPr>
              <a:t>between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two</a:t>
            </a:r>
            <a:r>
              <a:rPr lang="fr-CH" sz="2800" dirty="0">
                <a:solidFill>
                  <a:srgbClr val="1F497D"/>
                </a:solidFill>
              </a:rPr>
              <a:t> points a and b </a:t>
            </a:r>
            <a:r>
              <a:rPr lang="fr-CH" sz="2800" dirty="0" err="1">
                <a:solidFill>
                  <a:srgbClr val="1F497D"/>
                </a:solidFill>
              </a:rPr>
              <a:t>can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also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be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defined</a:t>
            </a:r>
            <a:r>
              <a:rPr lang="fr-CH" sz="2800" dirty="0">
                <a:solidFill>
                  <a:srgbClr val="1F497D"/>
                </a:solidFill>
              </a:rPr>
              <a:t> as the </a:t>
            </a:r>
            <a:r>
              <a:rPr lang="fr-CH" sz="2800" dirty="0" err="1">
                <a:solidFill>
                  <a:srgbClr val="1F497D"/>
                </a:solidFill>
              </a:rPr>
              <a:t>integral</a:t>
            </a:r>
            <a:r>
              <a:rPr lang="fr-CH" sz="2800" dirty="0">
                <a:solidFill>
                  <a:srgbClr val="1F497D"/>
                </a:solidFill>
              </a:rPr>
              <a:t> of the </a:t>
            </a:r>
            <a:r>
              <a:rPr lang="fr-CH" sz="2800" dirty="0" err="1">
                <a:solidFill>
                  <a:srgbClr val="1F497D"/>
                </a:solidFill>
              </a:rPr>
              <a:t>electric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field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between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these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two</a:t>
            </a:r>
            <a:r>
              <a:rPr lang="fr-CH" sz="2800" dirty="0">
                <a:solidFill>
                  <a:srgbClr val="1F497D"/>
                </a:solidFill>
              </a:rPr>
              <a:t> points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2286000" y="2971800"/>
          <a:ext cx="1462087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60400" imgH="406400" progId="Equation.3">
                  <p:embed/>
                </p:oleObj>
              </mc:Choice>
              <mc:Fallback>
                <p:oleObj name="Equation" r:id="rId3" imgW="6604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971800"/>
                        <a:ext cx="1462087" cy="900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924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Power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Power is the rate at which you consume energy.</a:t>
            </a:r>
          </a:p>
          <a:p>
            <a:pPr>
              <a:lnSpc>
                <a:spcPct val="80000"/>
              </a:lnSpc>
            </a:pPr>
            <a:endParaRPr lang="en-GB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The watt (W), unit of power, corresponding to the transfer of 1 joule of energy over one second.</a:t>
            </a:r>
          </a:p>
          <a:p>
            <a:pPr>
              <a:lnSpc>
                <a:spcPct val="80000"/>
              </a:lnSpc>
            </a:pPr>
            <a:endParaRPr lang="en-GB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Mathematically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361192"/>
              </p:ext>
            </p:extLst>
          </p:nvPr>
        </p:nvGraphicFramePr>
        <p:xfrm>
          <a:off x="1676400" y="4109711"/>
          <a:ext cx="27003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19200" imgH="381000" progId="Equation.DSMT4">
                  <p:embed/>
                </p:oleObj>
              </mc:Choice>
              <mc:Fallback>
                <p:oleObj name="Equation" r:id="rId3" imgW="12192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109711"/>
                        <a:ext cx="2700337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2D6F48A-46C3-5B49-A442-0C917A9DC7D8}"/>
              </a:ext>
            </a:extLst>
          </p:cNvPr>
          <p:cNvSpPr/>
          <p:nvPr/>
        </p:nvSpPr>
        <p:spPr>
          <a:xfrm>
            <a:off x="2589211" y="4114800"/>
            <a:ext cx="2020889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A3870-0D8D-5645-9B19-1FF32046187A}"/>
              </a:ext>
            </a:extLst>
          </p:cNvPr>
          <p:cNvSpPr/>
          <p:nvPr/>
        </p:nvSpPr>
        <p:spPr>
          <a:xfrm>
            <a:off x="3733800" y="4191000"/>
            <a:ext cx="1676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1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Power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Power is the rate at which you consume energy.</a:t>
            </a:r>
          </a:p>
          <a:p>
            <a:pPr>
              <a:lnSpc>
                <a:spcPct val="80000"/>
              </a:lnSpc>
            </a:pPr>
            <a:endParaRPr lang="en-GB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The watt (W), unit of power, corresponding to the transfer of 1 joule of energy over one second.</a:t>
            </a:r>
          </a:p>
          <a:p>
            <a:pPr>
              <a:lnSpc>
                <a:spcPct val="80000"/>
              </a:lnSpc>
            </a:pPr>
            <a:endParaRPr lang="en-GB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Mathematically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76400" y="4109711"/>
          <a:ext cx="27003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19200" imgH="381000" progId="Equation.DSMT4">
                  <p:embed/>
                </p:oleObj>
              </mc:Choice>
              <mc:Fallback>
                <p:oleObj name="Equation" r:id="rId3" imgW="1219200" imgH="381000" progId="Equation.DSMT4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109711"/>
                        <a:ext cx="2700337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C2A3870-0D8D-5645-9B19-1FF32046187A}"/>
              </a:ext>
            </a:extLst>
          </p:cNvPr>
          <p:cNvSpPr/>
          <p:nvPr/>
        </p:nvSpPr>
        <p:spPr>
          <a:xfrm>
            <a:off x="3733800" y="4191000"/>
            <a:ext cx="1676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8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Power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Power is the rate at which you consume energy.</a:t>
            </a:r>
          </a:p>
          <a:p>
            <a:pPr>
              <a:lnSpc>
                <a:spcPct val="80000"/>
              </a:lnSpc>
            </a:pPr>
            <a:endParaRPr lang="en-GB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The watt (W), unit of power, corresponding to the transfer of 1 joule of energy over one second.</a:t>
            </a:r>
          </a:p>
          <a:p>
            <a:pPr>
              <a:lnSpc>
                <a:spcPct val="80000"/>
              </a:lnSpc>
            </a:pPr>
            <a:endParaRPr lang="en-GB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Mathematically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76400" y="4109711"/>
          <a:ext cx="27003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19200" imgH="381000" progId="Equation.DSMT4">
                  <p:embed/>
                </p:oleObj>
              </mc:Choice>
              <mc:Fallback>
                <p:oleObj name="Equation" r:id="rId3" imgW="1219200" imgH="381000" progId="Equation.DSMT4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109711"/>
                        <a:ext cx="2700337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2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Power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Power is the rate at which you consume energy.</a:t>
            </a:r>
          </a:p>
          <a:p>
            <a:pPr>
              <a:lnSpc>
                <a:spcPct val="80000"/>
              </a:lnSpc>
            </a:pPr>
            <a:endParaRPr lang="en-GB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The watt (W), unit of power, corresponding to the transfer of 1 joule of energy over one second.</a:t>
            </a:r>
          </a:p>
          <a:p>
            <a:pPr>
              <a:lnSpc>
                <a:spcPct val="80000"/>
              </a:lnSpc>
            </a:pPr>
            <a:endParaRPr lang="en-GB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solidFill>
                  <a:srgbClr val="1F497D"/>
                </a:solidFill>
              </a:rPr>
              <a:t>Mathematically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676400" y="4109711"/>
          <a:ext cx="27003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19200" imgH="381000" progId="Equation.DSMT4">
                  <p:embed/>
                </p:oleObj>
              </mc:Choice>
              <mc:Fallback>
                <p:oleObj name="Equation" r:id="rId3" imgW="1219200" imgH="381000" progId="Equation.DSMT4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109711"/>
                        <a:ext cx="2700337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78024" y="5567699"/>
            <a:ext cx="44989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sz="2000" dirty="0">
                <a:solidFill>
                  <a:srgbClr val="1F497D"/>
                </a:solidFill>
                <a:latin typeface="+mj-lt"/>
              </a:rPr>
              <a:t>James </a:t>
            </a:r>
            <a:r>
              <a:rPr lang="fr-CH" sz="2000" b="1" dirty="0">
                <a:solidFill>
                  <a:srgbClr val="1F497D"/>
                </a:solidFill>
                <a:latin typeface="+mj-lt"/>
              </a:rPr>
              <a:t>Watt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 (1736-1819),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mechanical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engineer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 and British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inventor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.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We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owe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him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 the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steam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engine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.</a:t>
            </a:r>
            <a:endParaRPr lang="en-US" sz="2000" dirty="0">
              <a:solidFill>
                <a:srgbClr val="1F497D"/>
              </a:solidFill>
              <a:latin typeface="+mj-lt"/>
            </a:endParaRPr>
          </a:p>
        </p:txBody>
      </p:sp>
      <p:pic>
        <p:nvPicPr>
          <p:cNvPr id="7" name="Picture 9" descr="s_wa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5245501"/>
            <a:ext cx="2168525" cy="13378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8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Power and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In an </a:t>
            </a:r>
            <a:r>
              <a:rPr lang="fr-CH" sz="2800" dirty="0" err="1">
                <a:solidFill>
                  <a:srgbClr val="1F497D"/>
                </a:solidFill>
              </a:rPr>
              <a:t>electrical</a:t>
            </a:r>
            <a:r>
              <a:rPr lang="fr-CH" sz="2800" dirty="0">
                <a:solidFill>
                  <a:srgbClr val="1F497D"/>
                </a:solidFill>
              </a:rPr>
              <a:t> circuit, the </a:t>
            </a:r>
            <a:r>
              <a:rPr lang="fr-CH" sz="2800" dirty="0" err="1">
                <a:solidFill>
                  <a:srgbClr val="1F497D"/>
                </a:solidFill>
              </a:rPr>
              <a:t>instantaneous</a:t>
            </a:r>
            <a:r>
              <a:rPr lang="fr-CH" sz="2800" dirty="0">
                <a:solidFill>
                  <a:srgbClr val="1F497D"/>
                </a:solidFill>
              </a:rPr>
              <a:t> power p(</a:t>
            </a:r>
            <a:r>
              <a:rPr lang="fr-CH" sz="2800" dirty="0" err="1">
                <a:solidFill>
                  <a:srgbClr val="1F497D"/>
                </a:solidFill>
              </a:rPr>
              <a:t>t</a:t>
            </a:r>
            <a:r>
              <a:rPr lang="fr-CH" sz="2800" dirty="0">
                <a:solidFill>
                  <a:srgbClr val="1F497D"/>
                </a:solidFill>
              </a:rPr>
              <a:t>)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equal</a:t>
            </a:r>
            <a:r>
              <a:rPr lang="fr-CH" sz="2800" dirty="0">
                <a:solidFill>
                  <a:srgbClr val="1F497D"/>
                </a:solidFill>
              </a:rPr>
              <a:t> to the </a:t>
            </a:r>
            <a:r>
              <a:rPr lang="fr-CH" sz="2800" dirty="0" err="1">
                <a:solidFill>
                  <a:srgbClr val="1F497D"/>
                </a:solidFill>
              </a:rPr>
              <a:t>product</a:t>
            </a:r>
            <a:r>
              <a:rPr lang="fr-CH" sz="2800" dirty="0">
                <a:solidFill>
                  <a:srgbClr val="1F497D"/>
                </a:solidFill>
              </a:rPr>
              <a:t> of the </a:t>
            </a:r>
            <a:r>
              <a:rPr lang="fr-CH" sz="2800" dirty="0" err="1">
                <a:solidFill>
                  <a:srgbClr val="1F497D"/>
                </a:solidFill>
              </a:rPr>
              <a:t>instantaneous</a:t>
            </a:r>
            <a:r>
              <a:rPr lang="fr-CH" sz="2800" dirty="0">
                <a:solidFill>
                  <a:srgbClr val="1F497D"/>
                </a:solidFill>
              </a:rPr>
              <a:t> voltage and the </a:t>
            </a:r>
            <a:r>
              <a:rPr lang="fr-CH" sz="2800" dirty="0" err="1">
                <a:solidFill>
                  <a:srgbClr val="1F497D"/>
                </a:solidFill>
              </a:rPr>
              <a:t>instantaneous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, and the </a:t>
            </a:r>
            <a:r>
              <a:rPr lang="fr-CH" sz="2800" dirty="0" err="1">
                <a:solidFill>
                  <a:srgbClr val="1F497D"/>
                </a:solidFill>
              </a:rPr>
              <a:t>average</a:t>
            </a:r>
            <a:r>
              <a:rPr lang="fr-CH" sz="2800" dirty="0">
                <a:solidFill>
                  <a:srgbClr val="1F497D"/>
                </a:solidFill>
              </a:rPr>
              <a:t> power P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equal</a:t>
            </a:r>
            <a:r>
              <a:rPr lang="fr-CH" sz="2800" dirty="0">
                <a:solidFill>
                  <a:srgbClr val="1F497D"/>
                </a:solidFill>
              </a:rPr>
              <a:t> to the </a:t>
            </a:r>
            <a:r>
              <a:rPr lang="fr-CH" sz="2800" dirty="0" err="1">
                <a:solidFill>
                  <a:srgbClr val="1F497D"/>
                </a:solidFill>
              </a:rPr>
              <a:t>mean</a:t>
            </a:r>
            <a:r>
              <a:rPr lang="fr-CH" sz="2800" dirty="0">
                <a:solidFill>
                  <a:srgbClr val="1F497D"/>
                </a:solidFill>
              </a:rPr>
              <a:t> value of the </a:t>
            </a:r>
            <a:r>
              <a:rPr lang="fr-CH" sz="2800" dirty="0" err="1">
                <a:solidFill>
                  <a:srgbClr val="1F497D"/>
                </a:solidFill>
              </a:rPr>
              <a:t>instantaneous</a:t>
            </a:r>
            <a:r>
              <a:rPr lang="fr-CH" sz="2800" dirty="0">
                <a:solidFill>
                  <a:srgbClr val="1F497D"/>
                </a:solidFill>
              </a:rPr>
              <a:t> power</a:t>
            </a: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4608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567712"/>
              </p:ext>
            </p:extLst>
          </p:nvPr>
        </p:nvGraphicFramePr>
        <p:xfrm>
          <a:off x="1183710" y="3517856"/>
          <a:ext cx="250507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12447" imgH="190417" progId="Equation.3">
                  <p:embed/>
                </p:oleObj>
              </mc:Choice>
              <mc:Fallback>
                <p:oleObj name="Equation" r:id="rId3" imgW="81244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3710" y="3517856"/>
                        <a:ext cx="2505075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01859"/>
              </p:ext>
            </p:extLst>
          </p:nvPr>
        </p:nvGraphicFramePr>
        <p:xfrm>
          <a:off x="1183710" y="4303691"/>
          <a:ext cx="35639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55700" imgH="431800" progId="Equation.3">
                  <p:embed/>
                </p:oleObj>
              </mc:Choice>
              <mc:Fallback>
                <p:oleObj name="Equation" r:id="rId5" imgW="1155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3710" y="4303691"/>
                        <a:ext cx="3563937" cy="133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050385"/>
              </p:ext>
            </p:extLst>
          </p:nvPr>
        </p:nvGraphicFramePr>
        <p:xfrm>
          <a:off x="5693038" y="4340559"/>
          <a:ext cx="2859088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26698" imgH="393529" progId="Equation.DSMT4">
                  <p:embed/>
                </p:oleObj>
              </mc:Choice>
              <mc:Fallback>
                <p:oleObj name="Equation" r:id="rId7" imgW="92669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3038" y="4340559"/>
                        <a:ext cx="2859088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4965484" y="4679283"/>
            <a:ext cx="5086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rgbClr val="1F497D"/>
                </a:solidFill>
                <a:latin typeface="+mj-lt"/>
              </a:rPr>
              <a:t>ou</a:t>
            </a:r>
            <a:endParaRPr lang="en-US" dirty="0">
              <a:solidFill>
                <a:srgbClr val="1F497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04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2EBC5-1363-DDAC-F410-BF8CE356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4DE50-46DC-7D13-4C3A-2309537C0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Final exams during the winter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EE-407: 60% exam, 30%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LTSpice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simulations, 10% lab</a:t>
            </a:r>
          </a:p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39969-84BE-7750-C528-102810A6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722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Power and Energy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813" y="1593850"/>
            <a:ext cx="77279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</a:t>
            </a:r>
            <a:r>
              <a:rPr lang="fr-CH" sz="2800" dirty="0" err="1">
                <a:solidFill>
                  <a:srgbClr val="1F497D"/>
                </a:solidFill>
              </a:rPr>
              <a:t>energy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absorbed</a:t>
            </a:r>
            <a:r>
              <a:rPr lang="fr-CH" sz="2800" dirty="0">
                <a:solidFill>
                  <a:srgbClr val="1F497D"/>
                </a:solidFill>
              </a:rPr>
              <a:t> or </a:t>
            </a:r>
            <a:r>
              <a:rPr lang="fr-CH" sz="2800" dirty="0" err="1">
                <a:solidFill>
                  <a:srgbClr val="1F497D"/>
                </a:solidFill>
              </a:rPr>
              <a:t>supplied</a:t>
            </a:r>
            <a:r>
              <a:rPr lang="fr-CH" sz="2800" dirty="0">
                <a:solidFill>
                  <a:srgbClr val="1F497D"/>
                </a:solidFill>
              </a:rPr>
              <a:t> by an </a:t>
            </a:r>
            <a:r>
              <a:rPr lang="fr-CH" sz="2800" dirty="0" err="1">
                <a:solidFill>
                  <a:srgbClr val="1F497D"/>
                </a:solidFill>
              </a:rPr>
              <a:t>element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during</a:t>
            </a:r>
            <a:r>
              <a:rPr lang="fr-CH" sz="2800" dirty="0">
                <a:solidFill>
                  <a:srgbClr val="1F497D"/>
                </a:solidFill>
              </a:rPr>
              <a:t> the time </a:t>
            </a:r>
            <a:r>
              <a:rPr lang="fr-CH" sz="2800" dirty="0" err="1">
                <a:solidFill>
                  <a:srgbClr val="1F497D"/>
                </a:solidFill>
              </a:rPr>
              <a:t>interval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from</a:t>
            </a:r>
            <a:r>
              <a:rPr lang="fr-CH" sz="2800" dirty="0">
                <a:solidFill>
                  <a:srgbClr val="1F497D"/>
                </a:solidFill>
              </a:rPr>
              <a:t> 0 to </a:t>
            </a:r>
            <a:r>
              <a:rPr lang="fr-CH" sz="2800" dirty="0" err="1">
                <a:solidFill>
                  <a:srgbClr val="1F497D"/>
                </a:solidFill>
              </a:rPr>
              <a:t>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</a:t>
            </a:r>
            <a:r>
              <a:rPr lang="fr-CH" sz="2800" dirty="0" err="1">
                <a:solidFill>
                  <a:srgbClr val="1F497D"/>
                </a:solidFill>
              </a:rPr>
              <a:t>law</a:t>
            </a:r>
            <a:r>
              <a:rPr lang="fr-CH" sz="2800" dirty="0">
                <a:solidFill>
                  <a:srgbClr val="1F497D"/>
                </a:solidFill>
              </a:rPr>
              <a:t> of </a:t>
            </a:r>
            <a:r>
              <a:rPr lang="fr-CH" sz="2800" dirty="0" err="1">
                <a:solidFill>
                  <a:srgbClr val="1F497D"/>
                </a:solidFill>
              </a:rPr>
              <a:t>energy</a:t>
            </a:r>
            <a:r>
              <a:rPr lang="fr-CH" sz="2800" dirty="0">
                <a:solidFill>
                  <a:srgbClr val="1F497D"/>
                </a:solidFill>
              </a:rPr>
              <a:t> conservation </a:t>
            </a:r>
            <a:r>
              <a:rPr lang="fr-CH" sz="2800" dirty="0" err="1">
                <a:solidFill>
                  <a:srgbClr val="1F497D"/>
                </a:solidFill>
              </a:rPr>
              <a:t>implies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that</a:t>
            </a:r>
            <a:r>
              <a:rPr lang="fr-CH" sz="2800" dirty="0">
                <a:solidFill>
                  <a:srgbClr val="1F497D"/>
                </a:solidFill>
              </a:rPr>
              <a:t> the </a:t>
            </a:r>
            <a:r>
              <a:rPr lang="fr-CH" sz="2800" dirty="0" err="1">
                <a:solidFill>
                  <a:srgbClr val="1F497D"/>
                </a:solidFill>
              </a:rPr>
              <a:t>algebraic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sum</a:t>
            </a:r>
            <a:r>
              <a:rPr lang="fr-CH" sz="2800" dirty="0">
                <a:solidFill>
                  <a:srgbClr val="1F497D"/>
                </a:solidFill>
              </a:rPr>
              <a:t> of the power in a circuit, at </a:t>
            </a:r>
            <a:r>
              <a:rPr lang="fr-CH" sz="2800" dirty="0" err="1">
                <a:solidFill>
                  <a:srgbClr val="1F497D"/>
                </a:solidFill>
              </a:rPr>
              <a:t>any</a:t>
            </a:r>
            <a:r>
              <a:rPr lang="fr-CH" sz="2800" dirty="0">
                <a:solidFill>
                  <a:srgbClr val="1F497D"/>
                </a:solidFill>
              </a:rPr>
              <a:t> instant, must </a:t>
            </a:r>
            <a:r>
              <a:rPr lang="fr-CH" sz="2800" dirty="0" err="1">
                <a:solidFill>
                  <a:srgbClr val="1F497D"/>
                </a:solidFill>
              </a:rPr>
              <a:t>be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zero</a:t>
            </a:r>
            <a:r>
              <a:rPr lang="fr-CH" sz="2800" dirty="0">
                <a:solidFill>
                  <a:srgbClr val="1F497D"/>
                </a:solidFill>
              </a:rPr>
              <a:t>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481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450531"/>
              </p:ext>
            </p:extLst>
          </p:nvPr>
        </p:nvGraphicFramePr>
        <p:xfrm>
          <a:off x="1828800" y="2667000"/>
          <a:ext cx="2465387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9753" imgH="393529" progId="Equation.DSMT4">
                  <p:embed/>
                </p:oleObj>
              </mc:Choice>
              <mc:Fallback>
                <p:oleObj name="Equation" r:id="rId3" imgW="799753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667000"/>
                        <a:ext cx="2465387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540423"/>
              </p:ext>
            </p:extLst>
          </p:nvPr>
        </p:nvGraphicFramePr>
        <p:xfrm>
          <a:off x="2735610" y="5705518"/>
          <a:ext cx="1487488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600" imgH="304800" progId="Equation.3">
                  <p:embed/>
                </p:oleObj>
              </mc:Choice>
              <mc:Fallback>
                <p:oleObj name="Equation" r:id="rId5" imgW="4826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610" y="5705518"/>
                        <a:ext cx="1487488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22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Joule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813" y="1593850"/>
            <a:ext cx="77279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The Joule (J)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equivalent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to 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work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produced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by a force of 1 N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whose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point of application moves one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meter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in the direction of the force.</a:t>
            </a: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1573213" y="4137025"/>
            <a:ext cx="4498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n-lt"/>
              </a:rPr>
              <a:t>James prescott </a:t>
            </a:r>
            <a:r>
              <a:rPr lang="fr-CH" b="1" dirty="0">
                <a:solidFill>
                  <a:srgbClr val="1F497D"/>
                </a:solidFill>
                <a:latin typeface="+mn-lt"/>
              </a:rPr>
              <a:t>Joule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(1818-1890), British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physicist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. He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studied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the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heat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released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by the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electric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currents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(Joule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heating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).</a:t>
            </a:r>
            <a:endParaRPr lang="en-US" dirty="0"/>
          </a:p>
        </p:txBody>
      </p:sp>
      <p:pic>
        <p:nvPicPr>
          <p:cNvPr id="48134" name="Picture 7" descr="James Prescott Joule [Picture, Photo, Photograph]; middle age, three-quarter view, beard, suit; Joule James A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3962400"/>
            <a:ext cx="1323975" cy="190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5" name="Object 8"/>
          <p:cNvGraphicFramePr>
            <a:graphicFrameLocks noChangeAspect="1"/>
          </p:cNvGraphicFramePr>
          <p:nvPr/>
        </p:nvGraphicFramePr>
        <p:xfrm>
          <a:off x="1782763" y="2749550"/>
          <a:ext cx="2465387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99753" imgH="393529" progId="Equation.DSMT4">
                  <p:embed/>
                </p:oleObj>
              </mc:Choice>
              <mc:Fallback>
                <p:oleObj name="Equation" r:id="rId5" imgW="799753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763" y="2749550"/>
                        <a:ext cx="2465387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6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Passive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elements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Resistance/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Resistor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1F497D"/>
                </a:solidFill>
                <a:cs typeface="Times New Roman" charset="0"/>
              </a:rPr>
              <a:t>Circuit element that satisfies Ohm's law</a:t>
            </a:r>
          </a:p>
          <a:p>
            <a:pPr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unit of </a:t>
            </a:r>
            <a:r>
              <a:rPr lang="fr-CH" sz="2800" dirty="0" err="1">
                <a:solidFill>
                  <a:srgbClr val="1F497D"/>
                </a:solidFill>
              </a:rPr>
              <a:t>resistance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the ohm (</a:t>
            </a:r>
            <a:r>
              <a:rPr lang="el-GR" sz="2800" dirty="0">
                <a:solidFill>
                  <a:srgbClr val="1F497D"/>
                </a:solidFill>
              </a:rPr>
              <a:t>Ω)</a:t>
            </a: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4000" dirty="0">
              <a:solidFill>
                <a:srgbClr val="000086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50181" name="Object 8"/>
          <p:cNvGraphicFramePr>
            <a:graphicFrameLocks noChangeAspect="1"/>
          </p:cNvGraphicFramePr>
          <p:nvPr/>
        </p:nvGraphicFramePr>
        <p:xfrm>
          <a:off x="1565275" y="2324100"/>
          <a:ext cx="19177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030" imgH="190417" progId="Equation.DSMT4">
                  <p:embed/>
                </p:oleObj>
              </mc:Choice>
              <mc:Fallback>
                <p:oleObj name="Equation" r:id="rId3" imgW="622030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2324100"/>
                        <a:ext cx="19177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1573213" y="4294188"/>
            <a:ext cx="4498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solidFill>
                  <a:srgbClr val="1F497D"/>
                </a:solidFill>
              </a:rPr>
              <a:t>Georg Simon </a:t>
            </a:r>
            <a:r>
              <a:rPr lang="fr-CH" b="1" dirty="0">
                <a:solidFill>
                  <a:srgbClr val="1F497D"/>
                </a:solidFill>
              </a:rPr>
              <a:t>Ohm</a:t>
            </a:r>
            <a:r>
              <a:rPr lang="fr-CH" dirty="0">
                <a:solidFill>
                  <a:srgbClr val="1F497D"/>
                </a:solidFill>
              </a:rPr>
              <a:t> (1789-1854), </a:t>
            </a:r>
            <a:r>
              <a:rPr lang="fr-CH" dirty="0" err="1">
                <a:solidFill>
                  <a:srgbClr val="1F497D"/>
                </a:solidFill>
              </a:rPr>
              <a:t>German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physicist</a:t>
            </a:r>
            <a:r>
              <a:rPr lang="fr-CH" dirty="0">
                <a:solidFill>
                  <a:srgbClr val="1F497D"/>
                </a:solidFill>
              </a:rPr>
              <a:t>. He </a:t>
            </a:r>
            <a:r>
              <a:rPr lang="fr-CH" dirty="0" err="1">
                <a:solidFill>
                  <a:srgbClr val="1F497D"/>
                </a:solidFill>
              </a:rPr>
              <a:t>discovered</a:t>
            </a:r>
            <a:r>
              <a:rPr lang="fr-CH" dirty="0">
                <a:solidFill>
                  <a:srgbClr val="1F497D"/>
                </a:solidFill>
              </a:rPr>
              <a:t> in 1827 the </a:t>
            </a:r>
            <a:r>
              <a:rPr lang="fr-CH" dirty="0" err="1">
                <a:solidFill>
                  <a:srgbClr val="1F497D"/>
                </a:solidFill>
              </a:rPr>
              <a:t>fundamental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laws</a:t>
            </a:r>
            <a:r>
              <a:rPr lang="fr-CH" dirty="0">
                <a:solidFill>
                  <a:srgbClr val="1F497D"/>
                </a:solidFill>
              </a:rPr>
              <a:t> of </a:t>
            </a:r>
            <a:r>
              <a:rPr lang="fr-CH" dirty="0" err="1">
                <a:solidFill>
                  <a:srgbClr val="1F497D"/>
                </a:solidFill>
              </a:rPr>
              <a:t>electric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currents</a:t>
            </a:r>
            <a:r>
              <a:rPr lang="fr-CH" dirty="0">
                <a:solidFill>
                  <a:srgbClr val="1F497D"/>
                </a:solidFill>
              </a:rPr>
              <a:t>.</a:t>
            </a:r>
            <a:endParaRPr lang="en-US" dirty="0"/>
          </a:p>
        </p:txBody>
      </p:sp>
      <p:pic>
        <p:nvPicPr>
          <p:cNvPr id="50183" name="Picture 11" descr="Oh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148138"/>
            <a:ext cx="1473200" cy="1890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3" descr="fig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2119313"/>
            <a:ext cx="35433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FR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Ohm’s</a:t>
            </a:r>
            <a:r>
              <a:rPr lang="fr-FR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Law and </a:t>
            </a:r>
            <a:r>
              <a:rPr lang="fr-FR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Resistance</a:t>
            </a:r>
            <a:endParaRPr lang="fr-FR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" name="Can 3"/>
          <p:cNvSpPr/>
          <p:nvPr/>
        </p:nvSpPr>
        <p:spPr>
          <a:xfrm>
            <a:off x="1447800" y="1828800"/>
            <a:ext cx="914400" cy="1981200"/>
          </a:xfrm>
          <a:prstGeom prst="can">
            <a:avLst/>
          </a:prstGeom>
          <a:scene3d>
            <a:camera prst="orthographicFront">
              <a:rot lat="0" lon="0" rev="89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38200" y="1676400"/>
            <a:ext cx="914400" cy="1524000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90600" y="20574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3962400"/>
            <a:ext cx="103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Section a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433176" y="3657600"/>
            <a:ext cx="90824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905000" y="2743200"/>
            <a:ext cx="7620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09800" y="3505200"/>
            <a:ext cx="265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Material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resistivity</a:t>
            </a:r>
            <a:r>
              <a:rPr lang="fr-CH" dirty="0"/>
              <a:t> </a:t>
            </a:r>
            <a:r>
              <a:rPr lang="fr-CH" dirty="0" err="1"/>
              <a:t>ρ</a:t>
            </a:r>
            <a:endParaRPr lang="fr-CH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781800" y="2057400"/>
            <a:ext cx="0" cy="2057400"/>
          </a:xfrm>
          <a:prstGeom prst="line">
            <a:avLst/>
          </a:prstGeom>
          <a:ln>
            <a:solidFill>
              <a:srgbClr val="000000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629400" y="2590800"/>
            <a:ext cx="304800" cy="990600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934200" y="21336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10400" y="2069068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i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620000" y="2209800"/>
            <a:ext cx="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96200" y="29718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48400" y="2895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R</a:t>
            </a:r>
          </a:p>
        </p:txBody>
      </p:sp>
      <p:graphicFrame>
        <p:nvGraphicFramePr>
          <p:cNvPr id="2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848400"/>
              </p:ext>
            </p:extLst>
          </p:nvPr>
        </p:nvGraphicFramePr>
        <p:xfrm>
          <a:off x="4954588" y="5556458"/>
          <a:ext cx="1370012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4500" imgH="355600" progId="Equation.3">
                  <p:embed/>
                </p:oleObj>
              </mc:Choice>
              <mc:Fallback>
                <p:oleObj name="Equation" r:id="rId3" imgW="444500" imgH="355600" progId="Equation.3">
                  <p:embed/>
                  <p:pic>
                    <p:nvPicPr>
                      <p:cNvPr id="2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588" y="5556458"/>
                        <a:ext cx="1370012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334494"/>
              </p:ext>
            </p:extLst>
          </p:nvPr>
        </p:nvGraphicFramePr>
        <p:xfrm>
          <a:off x="1890916" y="5908676"/>
          <a:ext cx="12922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100" imgH="139700" progId="Equation.DSMT4">
                  <p:embed/>
                </p:oleObj>
              </mc:Choice>
              <mc:Fallback>
                <p:oleObj name="Equation" r:id="rId5" imgW="419100" imgH="139700" progId="Equation.DSMT4">
                  <p:embed/>
                  <p:pic>
                    <p:nvPicPr>
                      <p:cNvPr id="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916" y="5908676"/>
                        <a:ext cx="129222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9586" y="4874389"/>
            <a:ext cx="144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err="1"/>
              <a:t>Ohm’s</a:t>
            </a:r>
            <a:r>
              <a:rPr lang="fr-CH" sz="2000" dirty="0"/>
              <a:t> </a:t>
            </a:r>
            <a:r>
              <a:rPr lang="fr-CH" sz="2000" dirty="0" err="1"/>
              <a:t>law</a:t>
            </a:r>
            <a:r>
              <a:rPr lang="fr-CH" sz="2000" dirty="0"/>
              <a:t> : </a:t>
            </a:r>
          </a:p>
        </p:txBody>
      </p:sp>
      <p:graphicFrame>
        <p:nvGraphicFramePr>
          <p:cNvPr id="22" name="Object 8"/>
          <p:cNvGraphicFramePr>
            <a:graphicFrameLocks noChangeAspect="1"/>
          </p:cNvGraphicFramePr>
          <p:nvPr/>
        </p:nvGraphicFramePr>
        <p:xfrm>
          <a:off x="1981200" y="4800600"/>
          <a:ext cx="1331913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800" imgH="177800" progId="Equation.DSMT4">
                  <p:embed/>
                </p:oleObj>
              </mc:Choice>
              <mc:Fallback>
                <p:oleObj name="Equation" r:id="rId7" imgW="431800" imgH="177800" progId="Equation.DSMT4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800600"/>
                        <a:ext cx="1331913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807681" y="4802951"/>
            <a:ext cx="2602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/>
              <a:t>J: </a:t>
            </a:r>
            <a:r>
              <a:rPr lang="fr-CH" sz="2000" dirty="0" err="1"/>
              <a:t>Current</a:t>
            </a:r>
            <a:r>
              <a:rPr lang="fr-CH" sz="2000" dirty="0"/>
              <a:t> </a:t>
            </a:r>
            <a:r>
              <a:rPr lang="fr-CH" sz="2000" dirty="0" err="1"/>
              <a:t>density</a:t>
            </a:r>
            <a:r>
              <a:rPr lang="fr-CH" sz="2000" dirty="0"/>
              <a:t> A/m</a:t>
            </a:r>
            <a:r>
              <a:rPr lang="fr-CH" sz="2000" baseline="30000" dirty="0"/>
              <a:t>2</a:t>
            </a:r>
          </a:p>
        </p:txBody>
      </p:sp>
      <p:sp>
        <p:nvSpPr>
          <p:cNvPr id="3" name="Right Arrow 2"/>
          <p:cNvSpPr/>
          <p:nvPr/>
        </p:nvSpPr>
        <p:spPr>
          <a:xfrm>
            <a:off x="755332" y="5989095"/>
            <a:ext cx="838200" cy="304800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C5A9B2-9415-2345-B8DF-13946EEF7786}"/>
              </a:ext>
            </a:extLst>
          </p:cNvPr>
          <p:cNvSpPr txBox="1"/>
          <p:nvPr/>
        </p:nvSpPr>
        <p:spPr>
          <a:xfrm>
            <a:off x="5986046" y="6248400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32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Resistance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and voltage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5222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438275"/>
            <a:ext cx="5738812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7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592388"/>
            <a:ext cx="551497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Resistance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dissipated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power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54277" name="Object 3"/>
          <p:cNvGraphicFramePr>
            <a:graphicFrameLocks noChangeAspect="1"/>
          </p:cNvGraphicFramePr>
          <p:nvPr/>
        </p:nvGraphicFramePr>
        <p:xfrm>
          <a:off x="1149350" y="1506538"/>
          <a:ext cx="5048250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38300" imgH="368300" progId="Equation.DSMT4">
                  <p:embed/>
                </p:oleObj>
              </mc:Choice>
              <mc:Fallback>
                <p:oleObj name="Equation" r:id="rId4" imgW="16383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1506538"/>
                        <a:ext cx="5048250" cy="113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548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Resistance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dissipated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2400" dirty="0">
                <a:solidFill>
                  <a:srgbClr val="1F497D"/>
                </a:solidFill>
              </a:rPr>
              <a:t>The electrical energy supplied to a resistor for a duration t is dissipated in the form of heat</a:t>
            </a:r>
            <a:endParaRPr lang="fr-CH" sz="2400" dirty="0">
              <a:latin typeface="Times New Roman" charset="0"/>
            </a:endParaRPr>
          </a:p>
          <a:p>
            <a:pPr eaLnBrk="1" hangingPunct="1"/>
            <a:endParaRPr lang="fr-CH" sz="2400" dirty="0">
              <a:latin typeface="Times New Roman" charset="0"/>
            </a:endParaRPr>
          </a:p>
          <a:p>
            <a:pPr eaLnBrk="1" hangingPunct="1"/>
            <a:endParaRPr lang="fr-CH" sz="2400" dirty="0">
              <a:latin typeface="Times New Roman" charset="0"/>
            </a:endParaRPr>
          </a:p>
          <a:p>
            <a:pPr eaLnBrk="1" hangingPunct="1"/>
            <a:endParaRPr lang="fr-CH" dirty="0">
              <a:latin typeface="Times New Roman" charset="0"/>
            </a:endParaRPr>
          </a:p>
          <a:p>
            <a:pPr eaLnBrk="1" hangingPunct="1"/>
            <a:endParaRPr lang="fr-CH" dirty="0">
              <a:latin typeface="Times New Roman" charset="0"/>
            </a:endParaRPr>
          </a:p>
          <a:p>
            <a:pPr eaLnBrk="1" hangingPunct="1">
              <a:buFont typeface="Monotype Sorts" charset="0"/>
              <a:buNone/>
            </a:pPr>
            <a:endParaRPr lang="fr-CH" dirty="0">
              <a:latin typeface="Times New Roman" charset="0"/>
            </a:endParaRPr>
          </a:p>
          <a:p>
            <a:pPr eaLnBrk="1" hangingPunct="1"/>
            <a:endParaRPr lang="fr-CH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389125" name="Object 5"/>
          <p:cNvGraphicFramePr>
            <a:graphicFrameLocks noChangeAspect="1"/>
          </p:cNvGraphicFramePr>
          <p:nvPr/>
        </p:nvGraphicFramePr>
        <p:xfrm>
          <a:off x="1485900" y="2763838"/>
          <a:ext cx="4697413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393700" progId="Equation.3">
                  <p:embed/>
                </p:oleObj>
              </mc:Choice>
              <mc:Fallback>
                <p:oleObj name="Equation" r:id="rId3" imgW="170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2763838"/>
                        <a:ext cx="4697413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26" name="Object 6"/>
          <p:cNvGraphicFramePr>
            <a:graphicFrameLocks noChangeAspect="1"/>
          </p:cNvGraphicFramePr>
          <p:nvPr/>
        </p:nvGraphicFramePr>
        <p:xfrm>
          <a:off x="1798638" y="4929188"/>
          <a:ext cx="28400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28254" imgH="177723" progId="Equation.3">
                  <p:embed/>
                </p:oleObj>
              </mc:Choice>
              <mc:Fallback>
                <p:oleObj name="Equation" r:id="rId5" imgW="1028254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38" y="4929188"/>
                        <a:ext cx="284003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27" name="Rectangle 7"/>
          <p:cNvSpPr>
            <a:spLocks noChangeArrowheads="1"/>
          </p:cNvSpPr>
          <p:nvPr/>
        </p:nvSpPr>
        <p:spPr bwMode="auto">
          <a:xfrm>
            <a:off x="1157288" y="4176713"/>
            <a:ext cx="7727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Arial"/>
              <a:buChar char="•"/>
            </a:pPr>
            <a:r>
              <a:rPr lang="fr-CH" sz="2000" dirty="0" err="1">
                <a:solidFill>
                  <a:srgbClr val="1F497D"/>
                </a:solidFill>
              </a:rPr>
              <a:t>Continuous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regime</a:t>
            </a:r>
            <a:r>
              <a:rPr lang="fr-CH" sz="2000" dirty="0">
                <a:solidFill>
                  <a:srgbClr val="1F497D"/>
                </a:solidFill>
              </a:rPr>
              <a:t>: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u"/>
            </a:pPr>
            <a:endParaRPr lang="fr-CH" sz="32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u"/>
            </a:pPr>
            <a:endParaRPr lang="fr-CH" sz="32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endParaRPr lang="fr-CH" sz="32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u"/>
            </a:pPr>
            <a:endParaRPr lang="fr-CH" sz="3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endParaRPr lang="fr-CH" sz="2800" dirty="0"/>
          </a:p>
        </p:txBody>
      </p:sp>
      <p:graphicFrame>
        <p:nvGraphicFramePr>
          <p:cNvPr id="389128" name="Object 8"/>
          <p:cNvGraphicFramePr>
            <a:graphicFrameLocks noChangeAspect="1"/>
          </p:cNvGraphicFramePr>
          <p:nvPr/>
        </p:nvGraphicFramePr>
        <p:xfrm>
          <a:off x="4494213" y="4613275"/>
          <a:ext cx="276860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02865" imgH="355446" progId="Equation.DSMT4">
                  <p:embed/>
                </p:oleObj>
              </mc:Choice>
              <mc:Fallback>
                <p:oleObj name="Equation" r:id="rId7" imgW="1002865" imgH="3554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4213" y="4613275"/>
                        <a:ext cx="2768600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96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9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9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4699E-6 L 0.10834 -0.384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92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9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9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9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7" grpId="0"/>
      <p:bldP spid="389127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12"/>
          <p:cNvSpPr>
            <a:spLocks noChangeArrowheads="1"/>
          </p:cNvSpPr>
          <p:nvPr/>
        </p:nvSpPr>
        <p:spPr bwMode="auto">
          <a:xfrm>
            <a:off x="733425" y="1322388"/>
            <a:ext cx="3265488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57200" indent="-457200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Continuous regime :</a:t>
            </a:r>
            <a:endParaRPr lang="fr-CH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u"/>
            </a:pPr>
            <a:endParaRPr lang="fr-CH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u"/>
            </a:pPr>
            <a:endParaRPr lang="fr-CH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endParaRPr lang="fr-CH" sz="32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u"/>
            </a:pPr>
            <a:endParaRPr lang="fr-CH" sz="32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endParaRPr lang="fr-CH" sz="3200" dirty="0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u"/>
            </a:pPr>
            <a:endParaRPr lang="fr-CH" sz="3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None/>
            </a:pPr>
            <a:endParaRPr lang="fr-CH" sz="2800" dirty="0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Resistance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dissipated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4148138"/>
            <a:ext cx="7727950" cy="4114800"/>
          </a:xfrm>
          <a:noFill/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1F497D"/>
                </a:solidFill>
              </a:rPr>
              <a:t>Sinusoidal regime:</a:t>
            </a:r>
          </a:p>
          <a:p>
            <a:pPr eaLnBrk="1" hangingPunct="1"/>
            <a:endParaRPr lang="fr-CH" sz="2400" dirty="0">
              <a:latin typeface="Times New Roman" charset="0"/>
            </a:endParaRPr>
          </a:p>
          <a:p>
            <a:pPr eaLnBrk="1" hangingPunct="1"/>
            <a:endParaRPr lang="fr-CH" sz="2400" dirty="0">
              <a:latin typeface="Times New Roman" charset="0"/>
            </a:endParaRPr>
          </a:p>
          <a:p>
            <a:pPr eaLnBrk="1" hangingPunct="1"/>
            <a:endParaRPr lang="fr-CH" sz="2400" dirty="0">
              <a:latin typeface="Times New Roman" charset="0"/>
            </a:endParaRPr>
          </a:p>
          <a:p>
            <a:pPr eaLnBrk="1" hangingPunct="1">
              <a:buFont typeface="Monotype Sorts" charset="0"/>
              <a:buNone/>
            </a:pPr>
            <a:endParaRPr lang="fr-CH" dirty="0">
              <a:latin typeface="Times New Roman" charset="0"/>
            </a:endParaRPr>
          </a:p>
          <a:p>
            <a:pPr eaLnBrk="1" hangingPunct="1"/>
            <a:endParaRPr lang="fr-CH" dirty="0">
              <a:latin typeface="Times New Roman" charset="0"/>
            </a:endParaRPr>
          </a:p>
          <a:p>
            <a:pPr eaLnBrk="1" hangingPunct="1">
              <a:buFont typeface="Monotype Sorts" charset="0"/>
              <a:buNone/>
            </a:pPr>
            <a:endParaRPr lang="fr-CH" dirty="0">
              <a:latin typeface="Times New Roman" charset="0"/>
            </a:endParaRPr>
          </a:p>
          <a:p>
            <a:pPr eaLnBrk="1" hangingPunct="1"/>
            <a:endParaRPr lang="fr-CH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390149" name="Object 5"/>
          <p:cNvGraphicFramePr>
            <a:graphicFrameLocks noChangeAspect="1"/>
          </p:cNvGraphicFramePr>
          <p:nvPr/>
        </p:nvGraphicFramePr>
        <p:xfrm>
          <a:off x="855663" y="5270500"/>
          <a:ext cx="3551237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800" imgH="381000" progId="Equation.3">
                  <p:embed/>
                </p:oleObj>
              </mc:Choice>
              <mc:Fallback>
                <p:oleObj name="Equation" r:id="rId3" imgW="14478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5270500"/>
                        <a:ext cx="3551237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968500"/>
            <a:ext cx="315118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0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730625"/>
            <a:ext cx="3465513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58377" name="Object 10"/>
          <p:cNvGraphicFramePr>
            <a:graphicFrameLocks noChangeAspect="1"/>
          </p:cNvGraphicFramePr>
          <p:nvPr/>
        </p:nvGraphicFramePr>
        <p:xfrm>
          <a:off x="5424488" y="2022475"/>
          <a:ext cx="276860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02865" imgH="355446" progId="Equation.3">
                  <p:embed/>
                </p:oleObj>
              </mc:Choice>
              <mc:Fallback>
                <p:oleObj name="Equation" r:id="rId7" imgW="1002865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2022475"/>
                        <a:ext cx="2768600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0155" name="Object 11"/>
          <p:cNvGraphicFramePr>
            <a:graphicFrameLocks noChangeAspect="1"/>
          </p:cNvGraphicFramePr>
          <p:nvPr/>
        </p:nvGraphicFramePr>
        <p:xfrm>
          <a:off x="1603375" y="4748213"/>
          <a:ext cx="180657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36280" imgH="215806" progId="Equation.DSMT4">
                  <p:embed/>
                </p:oleObj>
              </mc:Choice>
              <mc:Fallback>
                <p:oleObj name="Equation" r:id="rId9" imgW="736280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4748213"/>
                        <a:ext cx="180657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0157" name="Oval 13"/>
          <p:cNvSpPr>
            <a:spLocks noChangeArrowheads="1"/>
          </p:cNvSpPr>
          <p:nvPr/>
        </p:nvSpPr>
        <p:spPr bwMode="auto">
          <a:xfrm>
            <a:off x="2344738" y="5570538"/>
            <a:ext cx="382587" cy="382587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90158" name="Line 14"/>
          <p:cNvSpPr>
            <a:spLocks noChangeShapeType="1"/>
          </p:cNvSpPr>
          <p:nvPr/>
        </p:nvSpPr>
        <p:spPr bwMode="auto">
          <a:xfrm flipV="1">
            <a:off x="5403850" y="4054475"/>
            <a:ext cx="2020888" cy="21272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3" name="ZoneTexte 2">
            <a:extLst>
              <a:ext uri="{FF2B5EF4-FFF2-40B4-BE49-F238E27FC236}">
                <a16:creationId xmlns:a16="http://schemas.microsoft.com/office/drawing/2014/main" id="{437A85D7-C61F-954A-B54D-64095890E3A2}"/>
              </a:ext>
            </a:extLst>
          </p:cNvPr>
          <p:cNvSpPr txBox="1"/>
          <p:nvPr/>
        </p:nvSpPr>
        <p:spPr>
          <a:xfrm>
            <a:off x="2720018" y="2689225"/>
            <a:ext cx="473075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schemeClr val="bg1">
                    <a:lumMod val="50000"/>
                  </a:schemeClr>
                </a:solidFill>
              </a:rPr>
              <a:t>slope</a:t>
            </a:r>
            <a:endParaRPr lang="fr-F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 useBgFill="1">
        <p:nvSpPr>
          <p:cNvPr id="4" name="ZoneTexte 3">
            <a:extLst>
              <a:ext uri="{FF2B5EF4-FFF2-40B4-BE49-F238E27FC236}">
                <a16:creationId xmlns:a16="http://schemas.microsoft.com/office/drawing/2014/main" id="{7181C0CF-A53B-5343-B8C7-17421D960493}"/>
              </a:ext>
            </a:extLst>
          </p:cNvPr>
          <p:cNvSpPr txBox="1"/>
          <p:nvPr/>
        </p:nvSpPr>
        <p:spPr>
          <a:xfrm>
            <a:off x="6985793" y="4531153"/>
            <a:ext cx="1437482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050" dirty="0" err="1">
                <a:solidFill>
                  <a:schemeClr val="bg1">
                    <a:lumMod val="50000"/>
                  </a:schemeClr>
                </a:solidFill>
              </a:rPr>
              <a:t>mean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050" dirty="0" err="1">
                <a:solidFill>
                  <a:schemeClr val="bg1">
                    <a:lumMod val="50000"/>
                  </a:schemeClr>
                </a:solidFill>
              </a:rPr>
              <a:t>growth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</a:rPr>
              <a:t> of </a:t>
            </a:r>
          </a:p>
          <a:p>
            <a:r>
              <a:rPr lang="fr-FR" sz="1050" dirty="0" err="1">
                <a:solidFill>
                  <a:schemeClr val="bg1">
                    <a:lumMod val="50000"/>
                  </a:schemeClr>
                </a:solidFill>
              </a:rPr>
              <a:t>slope</a:t>
            </a:r>
            <a:endParaRPr lang="fr-FR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0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0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7" grpId="0" build="p"/>
      <p:bldP spid="390157" grpId="0" animBg="1"/>
      <p:bldP spid="390158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Short circuit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Let a circuit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whose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two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points are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connected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by a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resistor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. If the value of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this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resistance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tends to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zero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,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these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two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points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become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short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circuited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.</a:t>
            </a:r>
          </a:p>
          <a:p>
            <a:pPr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In practice, a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piece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of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wire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often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(not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always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!) a short circuit.</a:t>
            </a:r>
            <a:r>
              <a:rPr lang="fr-CH" sz="2800" dirty="0">
                <a:latin typeface="Times New Roman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circuits: Fundamentals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04900"/>
            <a:ext cx="8229600" cy="5143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rgbClr val="1F497D"/>
                </a:solidFill>
                <a:latin typeface="+mj-lt"/>
              </a:rPr>
              <a:t>What</a:t>
            </a:r>
            <a:r>
              <a:rPr lang="fr-CH" sz="24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400" dirty="0" err="1">
                <a:solidFill>
                  <a:srgbClr val="1F497D"/>
                </a:solidFill>
                <a:latin typeface="+mj-lt"/>
              </a:rPr>
              <a:t>is</a:t>
            </a:r>
            <a:r>
              <a:rPr lang="fr-CH" sz="2400" dirty="0">
                <a:solidFill>
                  <a:srgbClr val="1F497D"/>
                </a:solidFill>
                <a:latin typeface="+mj-lt"/>
              </a:rPr>
              <a:t> an </a:t>
            </a:r>
            <a:r>
              <a:rPr lang="fr-CH" sz="2400" dirty="0" err="1">
                <a:solidFill>
                  <a:srgbClr val="1F497D"/>
                </a:solidFill>
                <a:latin typeface="+mj-lt"/>
              </a:rPr>
              <a:t>electrical</a:t>
            </a:r>
            <a:r>
              <a:rPr lang="fr-CH" sz="2400" dirty="0">
                <a:solidFill>
                  <a:srgbClr val="1F497D"/>
                </a:solidFill>
                <a:latin typeface="+mj-lt"/>
              </a:rPr>
              <a:t> circuit ?</a:t>
            </a:r>
          </a:p>
          <a:p>
            <a:pPr eaLnBrk="1" hangingPunct="1"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  <a:latin typeface="+mj-lt"/>
              </a:rPr>
              <a:t>Unit </a:t>
            </a:r>
            <a:r>
              <a:rPr lang="fr-CH" sz="2400" dirty="0" err="1">
                <a:solidFill>
                  <a:srgbClr val="1F497D"/>
                </a:solidFill>
                <a:latin typeface="+mj-lt"/>
              </a:rPr>
              <a:t>systems</a:t>
            </a: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rgbClr val="1F497D"/>
                </a:solidFill>
                <a:latin typeface="+mj-lt"/>
              </a:rPr>
              <a:t>Usual</a:t>
            </a:r>
            <a:r>
              <a:rPr lang="fr-CH" sz="24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400" dirty="0" err="1">
                <a:solidFill>
                  <a:srgbClr val="1F497D"/>
                </a:solidFill>
                <a:latin typeface="+mj-lt"/>
              </a:rPr>
              <a:t>quantities</a:t>
            </a: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  <a:latin typeface="+mj-lt"/>
              </a:rPr>
              <a:t>Charge,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current</a:t>
            </a:r>
            <a:r>
              <a:rPr lang="fr-CH" sz="2000" dirty="0">
                <a:solidFill>
                  <a:srgbClr val="1F497D"/>
                </a:solidFill>
                <a:latin typeface="+mj-lt"/>
              </a:rPr>
              <a:t>, voltage</a:t>
            </a: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  <a:latin typeface="+mj-lt"/>
              </a:rPr>
              <a:t>Power and </a:t>
            </a:r>
            <a:r>
              <a:rPr lang="fr-CH" sz="2000" dirty="0" err="1">
                <a:solidFill>
                  <a:srgbClr val="1F497D"/>
                </a:solidFill>
                <a:latin typeface="+mj-lt"/>
              </a:rPr>
              <a:t>energy</a:t>
            </a:r>
            <a:endParaRPr lang="fr-CH" sz="2000" dirty="0">
              <a:solidFill>
                <a:srgbClr val="1F497D"/>
              </a:solidFill>
              <a:latin typeface="+mj-lt"/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fr-CH" sz="20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1F497D"/>
                </a:solidFill>
                <a:latin typeface="+mj-lt"/>
                <a:cs typeface="Times New Roman" charset="0"/>
              </a:rPr>
              <a:t>Basic circuit elements</a:t>
            </a: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</a:pPr>
            <a:r>
              <a:rPr lang="fr-CH" sz="2000" dirty="0" err="1">
                <a:solidFill>
                  <a:srgbClr val="1F497D"/>
                </a:solidFill>
                <a:latin typeface="+mj-lt"/>
              </a:rPr>
              <a:t>Resistance</a:t>
            </a:r>
            <a:endParaRPr lang="fr-CH" sz="2000" dirty="0">
              <a:solidFill>
                <a:srgbClr val="1F497D"/>
              </a:solidFill>
              <a:latin typeface="+mj-lt"/>
            </a:endParaRPr>
          </a:p>
          <a:p>
            <a:pPr lvl="1" eaLnBrk="1" hangingPunct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  <a:latin typeface="+mj-lt"/>
              </a:rPr>
              <a:t>Capacitance</a:t>
            </a:r>
          </a:p>
          <a:p>
            <a:pPr lvl="1" eaLnBrk="1" hangingPunct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  <a:latin typeface="+mj-lt"/>
              </a:rPr>
              <a:t>Inductance</a:t>
            </a: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</a:rPr>
              <a:t>Voltage and </a:t>
            </a:r>
            <a:r>
              <a:rPr lang="fr-CH" sz="2000" dirty="0" err="1">
                <a:solidFill>
                  <a:srgbClr val="1F497D"/>
                </a:solidFill>
              </a:rPr>
              <a:t>current</a:t>
            </a:r>
            <a:r>
              <a:rPr lang="fr-CH" sz="2000" dirty="0">
                <a:solidFill>
                  <a:srgbClr val="1F497D"/>
                </a:solidFill>
              </a:rPr>
              <a:t> sources</a:t>
            </a:r>
          </a:p>
          <a:p>
            <a:pPr lvl="1" eaLnBrk="1" hangingPunct="1">
              <a:lnSpc>
                <a:spcPct val="80000"/>
              </a:lnSpc>
            </a:pPr>
            <a:endParaRPr lang="fr-CH" sz="2000" dirty="0">
              <a:solidFill>
                <a:srgbClr val="1F497D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fr-CH" sz="2400" dirty="0" err="1">
                <a:solidFill>
                  <a:srgbClr val="1F497D"/>
                </a:solidFill>
                <a:latin typeface="+mj-lt"/>
              </a:rPr>
              <a:t>Kirchhoff’s</a:t>
            </a:r>
            <a:r>
              <a:rPr lang="fr-CH" sz="24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400" dirty="0" err="1">
                <a:solidFill>
                  <a:srgbClr val="1F497D"/>
                </a:solidFill>
                <a:latin typeface="+mj-lt"/>
              </a:rPr>
              <a:t>law</a:t>
            </a: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rgbClr val="1F497D"/>
                </a:solidFill>
                <a:latin typeface="+mj-lt"/>
              </a:rPr>
              <a:t>Combination</a:t>
            </a:r>
            <a:r>
              <a:rPr lang="fr-CH" sz="2400" dirty="0">
                <a:solidFill>
                  <a:srgbClr val="1F497D"/>
                </a:solidFill>
                <a:latin typeface="+mj-lt"/>
              </a:rPr>
              <a:t> of </a:t>
            </a:r>
            <a:r>
              <a:rPr lang="fr-CH" sz="2400" dirty="0" err="1">
                <a:solidFill>
                  <a:srgbClr val="1F497D"/>
                </a:solidFill>
                <a:latin typeface="+mj-lt"/>
              </a:rPr>
              <a:t>elements</a:t>
            </a: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</a:rPr>
              <a:t>Voltage / </a:t>
            </a:r>
            <a:r>
              <a:rPr lang="fr-CH" sz="2400" dirty="0" err="1">
                <a:solidFill>
                  <a:srgbClr val="1F497D"/>
                </a:solidFill>
              </a:rPr>
              <a:t>current</a:t>
            </a:r>
            <a:r>
              <a:rPr lang="fr-CH" sz="2400" dirty="0">
                <a:solidFill>
                  <a:srgbClr val="1F497D"/>
                </a:solidFill>
              </a:rPr>
              <a:t> </a:t>
            </a:r>
            <a:r>
              <a:rPr lang="fr-CH" sz="2400" dirty="0" err="1">
                <a:solidFill>
                  <a:srgbClr val="1F497D"/>
                </a:solidFill>
              </a:rPr>
              <a:t>dividers</a:t>
            </a:r>
            <a:endParaRPr lang="en-US" sz="2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Open circuit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Let a circuit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whose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two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points are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connected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by a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resistor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. If one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makes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the value of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this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resistance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tend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towards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infinity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,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these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two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points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become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in open circuit.</a:t>
            </a:r>
          </a:p>
          <a:p>
            <a:pPr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  <a:latin typeface="+mj-lt"/>
              </a:rPr>
              <a:t>In practice, an open circuit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is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realized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by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removing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all 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elements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that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connect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the </a:t>
            </a:r>
            <a:r>
              <a:rPr lang="fr-CH" sz="2800" dirty="0" err="1">
                <a:solidFill>
                  <a:srgbClr val="1F497D"/>
                </a:solidFill>
                <a:latin typeface="+mj-lt"/>
              </a:rPr>
              <a:t>two</a:t>
            </a:r>
            <a:r>
              <a:rPr lang="fr-CH" sz="2800" dirty="0">
                <a:solidFill>
                  <a:srgbClr val="1F497D"/>
                </a:solidFill>
                <a:latin typeface="+mj-lt"/>
              </a:rPr>
              <a:t> points of the circuit.</a:t>
            </a:r>
            <a:r>
              <a:rPr lang="fr-CH" sz="2800" dirty="0">
                <a:latin typeface="Times New Roman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1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Resistor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physical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element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64516" name="Picture 5" descr="re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989138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4643438" y="1976438"/>
            <a:ext cx="958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rgbClr val="1F497D"/>
                </a:solidFill>
                <a:latin typeface="+mn-lt"/>
              </a:rPr>
              <a:t>1/8 W</a:t>
            </a:r>
            <a:endParaRPr lang="en-US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4640263" y="2452688"/>
            <a:ext cx="958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>
                <a:solidFill>
                  <a:srgbClr val="1F497D"/>
                </a:solidFill>
                <a:latin typeface="+mn-lt"/>
              </a:rPr>
              <a:t>1/4 W</a:t>
            </a:r>
            <a:endParaRPr lang="en-US">
              <a:solidFill>
                <a:srgbClr val="1F497D"/>
              </a:solidFill>
              <a:latin typeface="+mn-lt"/>
            </a:endParaRPr>
          </a:p>
        </p:txBody>
      </p:sp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4652963" y="2914650"/>
            <a:ext cx="958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>
                <a:solidFill>
                  <a:srgbClr val="1F497D"/>
                </a:solidFill>
                <a:latin typeface="+mn-lt"/>
              </a:rPr>
              <a:t>1/2 W</a:t>
            </a:r>
            <a:endParaRPr lang="en-US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64520" name="Picture 12" descr="resistv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4148138"/>
            <a:ext cx="3238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Text Box 13"/>
          <p:cNvSpPr txBox="1">
            <a:spLocks noChangeArrowheads="1"/>
          </p:cNvSpPr>
          <p:nvPr/>
        </p:nvSpPr>
        <p:spPr bwMode="auto">
          <a:xfrm>
            <a:off x="5067300" y="5051425"/>
            <a:ext cx="2439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rgbClr val="1F497D"/>
                </a:solidFill>
                <a:latin typeface="+mj-lt"/>
              </a:rPr>
              <a:t>Variables </a:t>
            </a:r>
            <a:r>
              <a:rPr lang="fr-CH" dirty="0" err="1">
                <a:solidFill>
                  <a:srgbClr val="1F497D"/>
                </a:solidFill>
                <a:latin typeface="+mj-lt"/>
              </a:rPr>
              <a:t>resistors</a:t>
            </a:r>
            <a:endParaRPr lang="en-US" dirty="0">
              <a:solidFill>
                <a:srgbClr val="1F497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658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Conductance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Inverse of </a:t>
            </a:r>
            <a:r>
              <a:rPr lang="fr-CH" sz="2800" dirty="0" err="1">
                <a:solidFill>
                  <a:srgbClr val="1F497D"/>
                </a:solidFill>
              </a:rPr>
              <a:t>resistance</a:t>
            </a:r>
            <a:r>
              <a:rPr lang="fr-CH" sz="2800" dirty="0">
                <a:solidFill>
                  <a:srgbClr val="1F497D"/>
                </a:solidFill>
              </a:rPr>
              <a:t> G=1/R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unit of conductance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the Siemens (S)</a:t>
            </a: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4000" dirty="0">
              <a:solidFill>
                <a:srgbClr val="000086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66565" name="Object 4"/>
          <p:cNvGraphicFramePr>
            <a:graphicFrameLocks noChangeAspect="1"/>
          </p:cNvGraphicFramePr>
          <p:nvPr/>
        </p:nvGraphicFramePr>
        <p:xfrm>
          <a:off x="2911475" y="2228850"/>
          <a:ext cx="19558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725" imgH="190417" progId="Equation.DSMT4">
                  <p:embed/>
                </p:oleObj>
              </mc:Choice>
              <mc:Fallback>
                <p:oleObj name="Equation" r:id="rId3" imgW="634725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475" y="2228850"/>
                        <a:ext cx="19558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1573213" y="4137025"/>
            <a:ext cx="449897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latin typeface="+mn-lt"/>
              </a:rPr>
              <a:t>Werner von </a:t>
            </a:r>
            <a:r>
              <a:rPr lang="fr-CH" b="1" dirty="0">
                <a:latin typeface="+mn-lt"/>
              </a:rPr>
              <a:t>Siemens</a:t>
            </a:r>
            <a:r>
              <a:rPr lang="fr-CH" dirty="0">
                <a:latin typeface="+mn-lt"/>
              </a:rPr>
              <a:t> (1816-1892), </a:t>
            </a:r>
            <a:r>
              <a:rPr lang="fr-CH" dirty="0" err="1">
                <a:latin typeface="+mn-lt"/>
              </a:rPr>
              <a:t>German</a:t>
            </a:r>
            <a:r>
              <a:rPr lang="fr-CH" dirty="0">
                <a:latin typeface="+mn-lt"/>
              </a:rPr>
              <a:t> </a:t>
            </a:r>
            <a:r>
              <a:rPr lang="fr-CH" dirty="0" err="1">
                <a:latin typeface="+mn-lt"/>
              </a:rPr>
              <a:t>engineer</a:t>
            </a:r>
            <a:r>
              <a:rPr lang="fr-CH" dirty="0">
                <a:latin typeface="+mn-lt"/>
              </a:rPr>
              <a:t> and </a:t>
            </a:r>
            <a:r>
              <a:rPr lang="fr-CH" dirty="0" err="1">
                <a:latin typeface="+mn-lt"/>
              </a:rPr>
              <a:t>industrialist</a:t>
            </a:r>
            <a:r>
              <a:rPr lang="fr-CH" dirty="0">
                <a:latin typeface="+mn-lt"/>
              </a:rPr>
              <a:t>.</a:t>
            </a:r>
            <a:endParaRPr lang="en-US" dirty="0">
              <a:latin typeface="+mn-lt"/>
            </a:endParaRPr>
          </a:p>
          <a:p>
            <a:pPr eaLnBrk="1" hangingPunct="1"/>
            <a:endParaRPr lang="en-US" dirty="0"/>
          </a:p>
        </p:txBody>
      </p:sp>
      <p:pic>
        <p:nvPicPr>
          <p:cNvPr id="66567" name="Picture 8" descr="stamp_siemen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3984625"/>
            <a:ext cx="2209800" cy="1860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0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67" name="Oval 11"/>
          <p:cNvSpPr>
            <a:spLocks noChangeArrowheads="1"/>
          </p:cNvSpPr>
          <p:nvPr/>
        </p:nvSpPr>
        <p:spPr bwMode="auto">
          <a:xfrm>
            <a:off x="6084888" y="5035550"/>
            <a:ext cx="682625" cy="833438"/>
          </a:xfrm>
          <a:prstGeom prst="ellipse">
            <a:avLst/>
          </a:prstGeom>
          <a:solidFill>
            <a:srgbClr val="FFFF66"/>
          </a:solidFill>
          <a:ln w="12700">
            <a:solidFill>
              <a:srgbClr val="FFFF6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Capacitance/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Capacitor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1F497D"/>
                </a:solidFill>
                <a:cs typeface="Times New Roman" charset="0"/>
              </a:rPr>
              <a:t>Circuit element that obeys the following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>
                <a:solidFill>
                  <a:srgbClr val="1F497D"/>
                </a:solidFill>
                <a:cs typeface="Times New Roman" charset="0"/>
              </a:rPr>
              <a:t>    relationship :</a:t>
            </a: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800" dirty="0" err="1">
                <a:solidFill>
                  <a:srgbClr val="1F497D"/>
                </a:solidFill>
              </a:rPr>
              <a:t>Knowing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that</a:t>
            </a:r>
            <a:r>
              <a:rPr lang="fr-CH" sz="2800" dirty="0">
                <a:solidFill>
                  <a:srgbClr val="1F497D"/>
                </a:solidFill>
              </a:rPr>
              <a:t> the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the flow of charges : </a:t>
            </a: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4000" dirty="0">
              <a:solidFill>
                <a:srgbClr val="000086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68614" name="Object 4"/>
          <p:cNvGraphicFramePr>
            <a:graphicFrameLocks noChangeAspect="1"/>
          </p:cNvGraphicFramePr>
          <p:nvPr/>
        </p:nvGraphicFramePr>
        <p:xfrm>
          <a:off x="779463" y="4992688"/>
          <a:ext cx="17557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9336" imgH="355446" progId="Equation.3">
                  <p:embed/>
                </p:oleObj>
              </mc:Choice>
              <mc:Fallback>
                <p:oleObj name="Equation" r:id="rId3" imgW="609336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4992688"/>
                        <a:ext cx="1755775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18255"/>
              </p:ext>
            </p:extLst>
          </p:nvPr>
        </p:nvGraphicFramePr>
        <p:xfrm>
          <a:off x="3218167" y="2147887"/>
          <a:ext cx="17462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113" imgH="190417" progId="Equation.3">
                  <p:embed/>
                </p:oleObj>
              </mc:Choice>
              <mc:Fallback>
                <p:oleObj name="Equation" r:id="rId5" imgW="660113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167" y="2147887"/>
                        <a:ext cx="17462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6" name="Object 8"/>
          <p:cNvGraphicFramePr>
            <a:graphicFrameLocks noChangeAspect="1"/>
          </p:cNvGraphicFramePr>
          <p:nvPr/>
        </p:nvGraphicFramePr>
        <p:xfrm>
          <a:off x="1998663" y="3705225"/>
          <a:ext cx="1331912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7780" imgH="355446" progId="Equation.3">
                  <p:embed/>
                </p:oleObj>
              </mc:Choice>
              <mc:Fallback>
                <p:oleObj name="Equation" r:id="rId7" imgW="507780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3705225"/>
                        <a:ext cx="1331912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7" name="Object 9"/>
          <p:cNvGraphicFramePr>
            <a:graphicFrameLocks noChangeAspect="1"/>
          </p:cNvGraphicFramePr>
          <p:nvPr/>
        </p:nvGraphicFramePr>
        <p:xfrm>
          <a:off x="3240088" y="4891088"/>
          <a:ext cx="5387975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28800" imgH="393700" progId="Equation.DSMT4">
                  <p:embed/>
                </p:oleObj>
              </mc:Choice>
              <mc:Fallback>
                <p:oleObj name="Equation" r:id="rId9" imgW="18288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88" y="4891088"/>
                        <a:ext cx="5387975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436563" y="4899025"/>
            <a:ext cx="8256587" cy="12144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5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7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16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047875"/>
            <a:ext cx="338613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Capacitance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fr-CH" sz="2800" dirty="0">
                <a:latin typeface="Times New Roman" charset="0"/>
              </a:rPr>
              <a:t> </a:t>
            </a:r>
            <a:r>
              <a:rPr lang="en-US" sz="2800" dirty="0">
                <a:solidFill>
                  <a:srgbClr val="1F497D"/>
                </a:solidFill>
                <a:cs typeface="Times New Roman" charset="0"/>
              </a:rPr>
              <a:t>The value C of the capacitance is expressed in farad (F).</a:t>
            </a: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4000" dirty="0">
              <a:solidFill>
                <a:srgbClr val="000086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sp>
        <p:nvSpPr>
          <p:cNvPr id="70662" name="Text Box 9"/>
          <p:cNvSpPr txBox="1">
            <a:spLocks noChangeArrowheads="1"/>
          </p:cNvSpPr>
          <p:nvPr/>
        </p:nvSpPr>
        <p:spPr bwMode="auto">
          <a:xfrm>
            <a:off x="1573213" y="4137025"/>
            <a:ext cx="449897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j-lt"/>
              </a:rPr>
              <a:t>Michael </a:t>
            </a:r>
            <a:r>
              <a:rPr lang="fr-CH" b="1" dirty="0">
                <a:solidFill>
                  <a:srgbClr val="1F497D"/>
                </a:solidFill>
                <a:latin typeface="+mj-lt"/>
              </a:rPr>
              <a:t>Faraday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 (1791-1867), British </a:t>
            </a:r>
            <a:r>
              <a:rPr lang="fr-CH" dirty="0" err="1">
                <a:solidFill>
                  <a:srgbClr val="1F497D"/>
                </a:solidFill>
                <a:latin typeface="+mj-lt"/>
              </a:rPr>
              <a:t>physicist</a:t>
            </a:r>
            <a:r>
              <a:rPr lang="fr-CH" dirty="0">
                <a:solidFill>
                  <a:srgbClr val="1F497D"/>
                </a:solidFill>
                <a:latin typeface="+mj-lt"/>
              </a:rPr>
              <a:t>.</a:t>
            </a:r>
            <a:endParaRPr lang="en-US" dirty="0">
              <a:solidFill>
                <a:srgbClr val="1F497D"/>
              </a:solidFill>
              <a:latin typeface="+mj-lt"/>
            </a:endParaRPr>
          </a:p>
          <a:p>
            <a:pPr eaLnBrk="1" hangingPunct="1"/>
            <a:endParaRPr lang="en-US" dirty="0"/>
          </a:p>
        </p:txBody>
      </p:sp>
      <p:pic>
        <p:nvPicPr>
          <p:cNvPr id="70663" name="Picture 14" descr="NPG x139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681413"/>
            <a:ext cx="1476375" cy="2143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0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34" name="Picture 10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627313"/>
            <a:ext cx="46355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Capacitance: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and voltage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1444625"/>
            <a:ext cx="772795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1F497D"/>
                </a:solidFill>
                <a:cs typeface="Times New Roman" charset="0"/>
              </a:rPr>
              <a:t>In continuous regime : open circuit</a:t>
            </a: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In </a:t>
            </a:r>
            <a:r>
              <a:rPr lang="fr-CH" sz="2800" dirty="0" err="1">
                <a:solidFill>
                  <a:srgbClr val="1F497D"/>
                </a:solidFill>
              </a:rPr>
              <a:t>sinusoidal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regime</a:t>
            </a:r>
            <a:r>
              <a:rPr lang="fr-CH" sz="2800" dirty="0">
                <a:solidFill>
                  <a:srgbClr val="1F497D"/>
                </a:solidFill>
              </a:rPr>
              <a:t>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4000" dirty="0">
              <a:solidFill>
                <a:srgbClr val="000086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385030" name="Object 6"/>
          <p:cNvGraphicFramePr>
            <a:graphicFrameLocks noChangeAspect="1"/>
          </p:cNvGraphicFramePr>
          <p:nvPr/>
        </p:nvGraphicFramePr>
        <p:xfrm>
          <a:off x="5872163" y="4875213"/>
          <a:ext cx="13652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474" imgH="190417" progId="Equation.DSMT4">
                  <p:embed/>
                </p:oleObj>
              </mc:Choice>
              <mc:Fallback>
                <p:oleObj name="Equation" r:id="rId4" imgW="520474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3" y="4875213"/>
                        <a:ext cx="136525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2" name="ZoneTexte 1">
            <a:extLst>
              <a:ext uri="{FF2B5EF4-FFF2-40B4-BE49-F238E27FC236}">
                <a16:creationId xmlns:a16="http://schemas.microsoft.com/office/drawing/2014/main" id="{DEBD6D2C-C652-B744-86D7-3F6AF4536BBC}"/>
              </a:ext>
            </a:extLst>
          </p:cNvPr>
          <p:cNvSpPr txBox="1"/>
          <p:nvPr/>
        </p:nvSpPr>
        <p:spPr>
          <a:xfrm>
            <a:off x="3252114" y="2895600"/>
            <a:ext cx="381000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50000"/>
                  </a:schemeClr>
                </a:solidFill>
              </a:rPr>
              <a:t>for</a:t>
            </a:r>
          </a:p>
        </p:txBody>
      </p:sp>
      <p:sp useBgFill="1">
        <p:nvSpPr>
          <p:cNvPr id="3" name="ZoneTexte 2">
            <a:extLst>
              <a:ext uri="{FF2B5EF4-FFF2-40B4-BE49-F238E27FC236}">
                <a16:creationId xmlns:a16="http://schemas.microsoft.com/office/drawing/2014/main" id="{84B215D7-67E3-4345-84A1-81AF0ACC5E69}"/>
              </a:ext>
            </a:extLst>
          </p:cNvPr>
          <p:cNvSpPr txBox="1"/>
          <p:nvPr/>
        </p:nvSpPr>
        <p:spPr>
          <a:xfrm>
            <a:off x="3810000" y="4802645"/>
            <a:ext cx="381000" cy="2616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50000"/>
                  </a:schemeClr>
                </a:solidFill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23413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build="p"/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Capacitance: no voltage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step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!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74756" name="Picture 6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555750"/>
            <a:ext cx="5130800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3" name="Rectangle 7"/>
          <p:cNvSpPr>
            <a:spLocks noChangeArrowheads="1"/>
          </p:cNvSpPr>
          <p:nvPr/>
        </p:nvSpPr>
        <p:spPr bwMode="auto">
          <a:xfrm>
            <a:off x="1992313" y="5006975"/>
            <a:ext cx="4135437" cy="1216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1843088" y="3548063"/>
            <a:ext cx="4052887" cy="1392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3881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966303"/>
              </p:ext>
            </p:extLst>
          </p:nvPr>
        </p:nvGraphicFramePr>
        <p:xfrm>
          <a:off x="5890756" y="3394553"/>
          <a:ext cx="235902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726" imgH="380835" progId="Equation.DSMT4">
                  <p:embed/>
                </p:oleObj>
              </mc:Choice>
              <mc:Fallback>
                <p:oleObj name="Equation" r:id="rId4" imgW="1091726" imgH="3808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0756" y="3394553"/>
                        <a:ext cx="2359025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05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88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8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88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3" grpId="0" animBg="1"/>
      <p:bldP spid="38810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Capacitance: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electrostatic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391172" name="Object 4"/>
          <p:cNvGraphicFramePr>
            <a:graphicFrameLocks noChangeAspect="1"/>
          </p:cNvGraphicFramePr>
          <p:nvPr/>
        </p:nvGraphicFramePr>
        <p:xfrm>
          <a:off x="1247775" y="1917700"/>
          <a:ext cx="23987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342900" progId="Equation.3">
                  <p:embed/>
                </p:oleObj>
              </mc:Choice>
              <mc:Fallback>
                <p:oleObj name="Equation" r:id="rId3" imgW="9144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1917700"/>
                        <a:ext cx="2398713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1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30300" y="3109913"/>
            <a:ext cx="7727950" cy="1808162"/>
          </a:xfrm>
          <a:noFill/>
        </p:spPr>
        <p:txBody>
          <a:bodyPr/>
          <a:lstStyle/>
          <a:p>
            <a:pPr eaLnBrk="1" hangingPunct="1"/>
            <a:r>
              <a:rPr lang="fr-CH" dirty="0" err="1">
                <a:solidFill>
                  <a:srgbClr val="1F497D"/>
                </a:solidFill>
              </a:rPr>
              <a:t>Sinusoidal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regime</a:t>
            </a:r>
            <a:r>
              <a:rPr lang="fr-CH" dirty="0">
                <a:solidFill>
                  <a:srgbClr val="1F497D"/>
                </a:solidFill>
              </a:rPr>
              <a:t>:</a:t>
            </a:r>
            <a:endParaRPr lang="en-US" dirty="0">
              <a:solidFill>
                <a:srgbClr val="1F497D"/>
              </a:solidFill>
            </a:endParaRPr>
          </a:p>
        </p:txBody>
      </p:sp>
      <p:graphicFrame>
        <p:nvGraphicFramePr>
          <p:cNvPr id="391174" name="Object 6"/>
          <p:cNvGraphicFramePr>
            <a:graphicFrameLocks noChangeAspect="1"/>
          </p:cNvGraphicFramePr>
          <p:nvPr/>
        </p:nvGraphicFramePr>
        <p:xfrm>
          <a:off x="1782763" y="3724275"/>
          <a:ext cx="2665412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15559" imgH="355446" progId="Equation.3">
                  <p:embed/>
                </p:oleObj>
              </mc:Choice>
              <mc:Fallback>
                <p:oleObj name="Equation" r:id="rId5" imgW="1015559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763" y="3724275"/>
                        <a:ext cx="2665412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1175" name="Object 7"/>
          <p:cNvGraphicFramePr>
            <a:graphicFrameLocks noChangeAspect="1"/>
          </p:cNvGraphicFramePr>
          <p:nvPr/>
        </p:nvGraphicFramePr>
        <p:xfrm>
          <a:off x="5108575" y="3143250"/>
          <a:ext cx="2173288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87058" imgH="215806" progId="Equation.3">
                  <p:embed/>
                </p:oleObj>
              </mc:Choice>
              <mc:Fallback>
                <p:oleObj name="Equation" r:id="rId7" imgW="787058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8575" y="3143250"/>
                        <a:ext cx="2173288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1176" name="Object 8"/>
          <p:cNvGraphicFramePr>
            <a:graphicFrameLocks noChangeAspect="1"/>
          </p:cNvGraphicFramePr>
          <p:nvPr/>
        </p:nvGraphicFramePr>
        <p:xfrm>
          <a:off x="1797050" y="4630738"/>
          <a:ext cx="334645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86811" imgH="444307" progId="Equation.DSMT4">
                  <p:embed/>
                </p:oleObj>
              </mc:Choice>
              <mc:Fallback>
                <p:oleObj name="Equation" r:id="rId9" imgW="1586811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050" y="4630738"/>
                        <a:ext cx="334645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41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3247E-6 L 0.40816 2.9324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91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9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9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3" grpId="0" build="p"/>
      <p:bldP spid="391173" grpI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200" name="Picture 8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120900"/>
            <a:ext cx="5202237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Capacitance: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electrostatic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92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22350" y="1568450"/>
            <a:ext cx="7727950" cy="1808163"/>
          </a:xfrm>
          <a:noFill/>
        </p:spPr>
        <p:txBody>
          <a:bodyPr/>
          <a:lstStyle/>
          <a:p>
            <a:pPr eaLnBrk="1" hangingPunct="1"/>
            <a:r>
              <a:rPr lang="fr-CH" dirty="0" err="1">
                <a:solidFill>
                  <a:srgbClr val="1F497D"/>
                </a:solidFill>
              </a:rPr>
              <a:t>Sinusoidal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regime</a:t>
            </a:r>
            <a:r>
              <a:rPr lang="fr-CH" dirty="0">
                <a:solidFill>
                  <a:srgbClr val="1F497D"/>
                </a:solidFill>
              </a:rPr>
              <a:t>:</a:t>
            </a:r>
            <a:endParaRPr lang="en-US" dirty="0">
              <a:solidFill>
                <a:srgbClr val="1F497D"/>
              </a:solidFill>
            </a:endParaRPr>
          </a:p>
        </p:txBody>
      </p:sp>
      <p:graphicFrame>
        <p:nvGraphicFramePr>
          <p:cNvPr id="78854" name="Object 10"/>
          <p:cNvGraphicFramePr>
            <a:graphicFrameLocks noChangeAspect="1"/>
          </p:cNvGraphicFramePr>
          <p:nvPr/>
        </p:nvGraphicFramePr>
        <p:xfrm>
          <a:off x="5530850" y="4629150"/>
          <a:ext cx="334645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86811" imgH="444307" progId="Equation.DSMT4">
                  <p:embed/>
                </p:oleObj>
              </mc:Choice>
              <mc:Fallback>
                <p:oleObj name="Equation" r:id="rId4" imgW="1586811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850" y="4629150"/>
                        <a:ext cx="334645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2398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2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Capacitor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physical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element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3468688" y="2867025"/>
            <a:ext cx="3087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rgbClr val="1F497D"/>
                </a:solidFill>
                <a:latin typeface="+mn-lt"/>
              </a:rPr>
              <a:t>Ceramic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(100 pF, 10 nF)</a:t>
            </a:r>
            <a:endParaRPr lang="en-US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80901" name="Picture 8" descr="cond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865313"/>
            <a:ext cx="16573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0" descr="co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806825"/>
            <a:ext cx="31051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11"/>
          <p:cNvSpPr txBox="1">
            <a:spLocks noChangeArrowheads="1"/>
          </p:cNvSpPr>
          <p:nvPr/>
        </p:nvSpPr>
        <p:spPr bwMode="auto">
          <a:xfrm>
            <a:off x="4354513" y="4829175"/>
            <a:ext cx="29674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rgbClr val="1F497D"/>
                </a:solidFill>
                <a:latin typeface="+mn-lt"/>
              </a:rPr>
              <a:t>Metallic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polyester film</a:t>
            </a:r>
          </a:p>
          <a:p>
            <a:pPr eaLnBrk="1" hangingPunct="1"/>
            <a:r>
              <a:rPr lang="fr-CH" dirty="0">
                <a:solidFill>
                  <a:srgbClr val="1F497D"/>
                </a:solidFill>
                <a:latin typeface="+mn-lt"/>
              </a:rPr>
              <a:t>(1 nF, 220 nF, 2.2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mF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)</a:t>
            </a:r>
            <a:endParaRPr lang="en-US" dirty="0">
              <a:solidFill>
                <a:srgbClr val="1F497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2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circuits: Fundamentals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04900"/>
            <a:ext cx="8229600" cy="5143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rgbClr val="1F497D"/>
                </a:solidFill>
              </a:rPr>
              <a:t>What</a:t>
            </a:r>
            <a:r>
              <a:rPr lang="fr-CH" sz="2400" dirty="0">
                <a:solidFill>
                  <a:srgbClr val="1F497D"/>
                </a:solidFill>
              </a:rPr>
              <a:t> </a:t>
            </a:r>
            <a:r>
              <a:rPr lang="fr-CH" sz="2400" dirty="0" err="1">
                <a:solidFill>
                  <a:srgbClr val="1F497D"/>
                </a:solidFill>
              </a:rPr>
              <a:t>is</a:t>
            </a:r>
            <a:r>
              <a:rPr lang="fr-CH" sz="2400" dirty="0">
                <a:solidFill>
                  <a:srgbClr val="1F497D"/>
                </a:solidFill>
              </a:rPr>
              <a:t> an </a:t>
            </a:r>
            <a:r>
              <a:rPr lang="fr-CH" sz="2400" dirty="0" err="1">
                <a:solidFill>
                  <a:srgbClr val="1F497D"/>
                </a:solidFill>
              </a:rPr>
              <a:t>electrical</a:t>
            </a:r>
            <a:r>
              <a:rPr lang="fr-CH" sz="2400" dirty="0">
                <a:solidFill>
                  <a:srgbClr val="1F497D"/>
                </a:solidFill>
              </a:rPr>
              <a:t> circuit </a:t>
            </a:r>
            <a:r>
              <a:rPr lang="fr-CH" sz="2400" dirty="0">
                <a:solidFill>
                  <a:srgbClr val="1F497D"/>
                </a:solidFill>
                <a:latin typeface="+mj-lt"/>
              </a:rPr>
              <a:t>?</a:t>
            </a:r>
          </a:p>
          <a:p>
            <a:pPr eaLnBrk="1" hangingPunct="1"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Unit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systems</a:t>
            </a:r>
            <a:endParaRPr lang="fr-CH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fr-CH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Usual</a:t>
            </a: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quantities</a:t>
            </a:r>
            <a:endParaRPr lang="fr-CH" sz="24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bg1">
                    <a:lumMod val="75000"/>
                  </a:schemeClr>
                </a:solidFill>
              </a:rPr>
              <a:t>Charge, </a:t>
            </a:r>
            <a:r>
              <a:rPr lang="fr-CH" sz="2000" dirty="0" err="1">
                <a:solidFill>
                  <a:schemeClr val="bg1">
                    <a:lumMod val="75000"/>
                  </a:schemeClr>
                </a:solidFill>
              </a:rPr>
              <a:t>current</a:t>
            </a:r>
            <a:r>
              <a:rPr lang="fr-CH" sz="2000" dirty="0">
                <a:solidFill>
                  <a:schemeClr val="bg1">
                    <a:lumMod val="75000"/>
                  </a:schemeClr>
                </a:solidFill>
              </a:rPr>
              <a:t>, voltage</a:t>
            </a: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bg1">
                    <a:lumMod val="75000"/>
                  </a:schemeClr>
                </a:solidFill>
              </a:rPr>
              <a:t>Power and </a:t>
            </a:r>
            <a:r>
              <a:rPr lang="fr-CH" sz="2000" dirty="0" err="1">
                <a:solidFill>
                  <a:schemeClr val="bg1">
                    <a:lumMod val="75000"/>
                  </a:schemeClr>
                </a:solidFill>
              </a:rPr>
              <a:t>energy</a:t>
            </a:r>
            <a:endParaRPr lang="fr-CH" sz="2000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fr-CH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Times New Roman" charset="0"/>
              </a:rPr>
              <a:t>Basic circuit elements</a:t>
            </a:r>
            <a:endParaRPr lang="fr-CH" sz="24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 err="1">
                <a:solidFill>
                  <a:schemeClr val="bg1">
                    <a:lumMod val="75000"/>
                  </a:schemeClr>
                </a:solidFill>
              </a:rPr>
              <a:t>Resistance</a:t>
            </a:r>
            <a:endParaRPr lang="fr-CH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bg1">
                    <a:lumMod val="75000"/>
                  </a:schemeClr>
                </a:solidFill>
              </a:rPr>
              <a:t>Capacitance</a:t>
            </a: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bg1">
                    <a:lumMod val="75000"/>
                  </a:schemeClr>
                </a:solidFill>
              </a:rPr>
              <a:t>Inductance</a:t>
            </a: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chemeClr val="bg1">
                    <a:lumMod val="75000"/>
                  </a:schemeClr>
                </a:solidFill>
              </a:rPr>
              <a:t>Voltage and </a:t>
            </a:r>
            <a:r>
              <a:rPr lang="fr-CH" sz="2000" dirty="0" err="1">
                <a:solidFill>
                  <a:schemeClr val="bg1">
                    <a:lumMod val="75000"/>
                  </a:schemeClr>
                </a:solidFill>
              </a:rPr>
              <a:t>current</a:t>
            </a:r>
            <a:r>
              <a:rPr lang="fr-CH" sz="2000" dirty="0">
                <a:solidFill>
                  <a:schemeClr val="bg1">
                    <a:lumMod val="75000"/>
                  </a:schemeClr>
                </a:solidFill>
              </a:rPr>
              <a:t> sources</a:t>
            </a:r>
          </a:p>
          <a:p>
            <a:pPr lvl="1">
              <a:lnSpc>
                <a:spcPct val="80000"/>
              </a:lnSpc>
            </a:pPr>
            <a:endParaRPr lang="fr-CH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Kirchhoff’s</a:t>
            </a: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law</a:t>
            </a:r>
            <a:endParaRPr lang="fr-CH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Combination</a:t>
            </a: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 of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elements</a:t>
            </a:r>
            <a:endParaRPr lang="fr-CH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Voltage /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current</a:t>
            </a:r>
            <a:r>
              <a:rPr lang="fr-CH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H" sz="2400" dirty="0" err="1">
                <a:solidFill>
                  <a:schemeClr val="bg1">
                    <a:lumMod val="75000"/>
                  </a:schemeClr>
                </a:solidFill>
              </a:rPr>
              <a:t>dividers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12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3219450"/>
            <a:ext cx="39576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Inductance/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Inductor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1F497D"/>
                </a:solidFill>
                <a:cs typeface="Times New Roman" charset="0"/>
              </a:rPr>
              <a:t>Circuit element that obeys the following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>
                <a:solidFill>
                  <a:srgbClr val="1F497D"/>
                </a:solidFill>
                <a:cs typeface="Times New Roman" charset="0"/>
              </a:rPr>
              <a:t>     relationship :</a:t>
            </a: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The unit of inductance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henry (H).</a:t>
            </a:r>
          </a:p>
          <a:p>
            <a:pPr eaLnBrk="1" hangingPunct="1">
              <a:lnSpc>
                <a:spcPct val="80000"/>
              </a:lnSpc>
            </a:pPr>
            <a:endParaRPr lang="fr-CH" sz="40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sp>
        <p:nvSpPr>
          <p:cNvPr id="13321" name="Text Box 5"/>
          <p:cNvSpPr txBox="1">
            <a:spLocks noChangeArrowheads="1"/>
          </p:cNvSpPr>
          <p:nvPr/>
        </p:nvSpPr>
        <p:spPr bwMode="auto">
          <a:xfrm>
            <a:off x="1614488" y="5148263"/>
            <a:ext cx="4498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n-lt"/>
              </a:rPr>
              <a:t>Joseph </a:t>
            </a:r>
            <a:r>
              <a:rPr lang="fr-CH" b="1" dirty="0">
                <a:solidFill>
                  <a:srgbClr val="1F497D"/>
                </a:solidFill>
                <a:latin typeface="+mn-lt"/>
              </a:rPr>
              <a:t>Henry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(1797-1878),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american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physicist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.</a:t>
            </a:r>
            <a:endParaRPr lang="en-US" dirty="0">
              <a:solidFill>
                <a:srgbClr val="1F497D"/>
              </a:solidFill>
              <a:latin typeface="+mn-lt"/>
            </a:endParaRPr>
          </a:p>
          <a:p>
            <a:pPr eaLnBrk="1" hangingPunct="1"/>
            <a:endParaRPr lang="en-US" dirty="0">
              <a:solidFill>
                <a:srgbClr val="1F497D"/>
              </a:solidFill>
              <a:latin typeface="+mn-lt"/>
            </a:endParaRPr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129742"/>
              </p:ext>
            </p:extLst>
          </p:nvPr>
        </p:nvGraphicFramePr>
        <p:xfrm>
          <a:off x="1066800" y="2209800"/>
          <a:ext cx="1446213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6641" imgH="355446" progId="Equation.3">
                  <p:embed/>
                </p:oleObj>
              </mc:Choice>
              <mc:Fallback>
                <p:oleObj name="Equation" r:id="rId4" imgW="596641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209800"/>
                        <a:ext cx="1446213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611462"/>
              </p:ext>
            </p:extLst>
          </p:nvPr>
        </p:nvGraphicFramePr>
        <p:xfrm>
          <a:off x="3124200" y="2133600"/>
          <a:ext cx="5308600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5000" imgH="368300" progId="Equation.3">
                  <p:embed/>
                </p:oleObj>
              </mc:Choice>
              <mc:Fallback>
                <p:oleObj name="Equation" r:id="rId6" imgW="1905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5308600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2" name="Picture 10" descr="hen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5227638"/>
            <a:ext cx="889000" cy="1012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7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6" name="Picture 6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49525"/>
            <a:ext cx="45148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Inductance: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and voltage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7563" y="1362075"/>
            <a:ext cx="772795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1F497D"/>
                </a:solidFill>
                <a:cs typeface="Times New Roman" charset="0"/>
              </a:rPr>
              <a:t>In continuous regime: short circuit</a:t>
            </a: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CH" sz="2800" dirty="0">
                <a:solidFill>
                  <a:srgbClr val="1F497D"/>
                </a:solidFill>
              </a:rPr>
              <a:t>In </a:t>
            </a:r>
            <a:r>
              <a:rPr lang="fr-CH" sz="2800" dirty="0" err="1">
                <a:solidFill>
                  <a:srgbClr val="1F497D"/>
                </a:solidFill>
              </a:rPr>
              <a:t>sinusoidal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regime</a:t>
            </a:r>
            <a:r>
              <a:rPr lang="fr-CH" sz="2800" dirty="0">
                <a:solidFill>
                  <a:srgbClr val="1F497D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4000" dirty="0">
              <a:solidFill>
                <a:srgbClr val="000086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graphicFrame>
        <p:nvGraphicFramePr>
          <p:cNvPr id="394244" name="Object 4"/>
          <p:cNvGraphicFramePr>
            <a:graphicFrameLocks noChangeAspect="1"/>
          </p:cNvGraphicFramePr>
          <p:nvPr/>
        </p:nvGraphicFramePr>
        <p:xfrm>
          <a:off x="5741988" y="4929188"/>
          <a:ext cx="129857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5085" imgH="190417" progId="Equation.DSMT4">
                  <p:embed/>
                </p:oleObj>
              </mc:Choice>
              <mc:Fallback>
                <p:oleObj name="Equation" r:id="rId4" imgW="495085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1988" y="4929188"/>
                        <a:ext cx="129857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2CB436B-C748-8E41-9E60-EB63BC146CD8}"/>
              </a:ext>
            </a:extLst>
          </p:cNvPr>
          <p:cNvSpPr/>
          <p:nvPr/>
        </p:nvSpPr>
        <p:spPr>
          <a:xfrm flipV="1">
            <a:off x="3276600" y="2778125"/>
            <a:ext cx="457200" cy="193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9C0F94-AADD-CC41-AE88-055211E33313}"/>
              </a:ext>
            </a:extLst>
          </p:cNvPr>
          <p:cNvSpPr/>
          <p:nvPr/>
        </p:nvSpPr>
        <p:spPr>
          <a:xfrm flipV="1">
            <a:off x="4267200" y="4832348"/>
            <a:ext cx="304800" cy="273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155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4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4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Inductance: no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step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!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87044" name="Picture 5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409700"/>
            <a:ext cx="4849812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70" name="Rectangle 6"/>
          <p:cNvSpPr>
            <a:spLocks noChangeArrowheads="1"/>
          </p:cNvSpPr>
          <p:nvPr/>
        </p:nvSpPr>
        <p:spPr bwMode="auto">
          <a:xfrm>
            <a:off x="2170113" y="3808413"/>
            <a:ext cx="4189412" cy="2497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651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95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Inductance: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magnetic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energy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89092" name="Object 3"/>
          <p:cNvGraphicFramePr>
            <a:graphicFrameLocks noChangeAspect="1"/>
          </p:cNvGraphicFramePr>
          <p:nvPr/>
        </p:nvGraphicFramePr>
        <p:xfrm>
          <a:off x="1281113" y="1917700"/>
          <a:ext cx="2332037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8614" imgH="342751" progId="Equation.3">
                  <p:embed/>
                </p:oleObj>
              </mc:Choice>
              <mc:Fallback>
                <p:oleObj name="Equation" r:id="rId3" imgW="888614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113" y="1917700"/>
                        <a:ext cx="2332037" cy="9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30300" y="3109913"/>
            <a:ext cx="7727950" cy="1808162"/>
          </a:xfrm>
          <a:noFill/>
        </p:spPr>
        <p:txBody>
          <a:bodyPr/>
          <a:lstStyle/>
          <a:p>
            <a:pPr eaLnBrk="1" hangingPunct="1"/>
            <a:r>
              <a:rPr lang="fr-CH" dirty="0" err="1">
                <a:solidFill>
                  <a:srgbClr val="1F497D"/>
                </a:solidFill>
              </a:rPr>
              <a:t>Sinusoidal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regime</a:t>
            </a:r>
            <a:r>
              <a:rPr lang="fr-CH" dirty="0">
                <a:solidFill>
                  <a:srgbClr val="1F497D"/>
                </a:solidFill>
              </a:rPr>
              <a:t>:</a:t>
            </a:r>
            <a:endParaRPr lang="en-US" dirty="0">
              <a:solidFill>
                <a:srgbClr val="1F497D"/>
              </a:solidFill>
            </a:endParaRPr>
          </a:p>
        </p:txBody>
      </p:sp>
      <p:graphicFrame>
        <p:nvGraphicFramePr>
          <p:cNvPr id="396293" name="Object 5"/>
          <p:cNvGraphicFramePr>
            <a:graphicFrameLocks noChangeAspect="1"/>
          </p:cNvGraphicFramePr>
          <p:nvPr/>
        </p:nvGraphicFramePr>
        <p:xfrm>
          <a:off x="1435100" y="4156075"/>
          <a:ext cx="5621338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25700" imgH="444500" progId="Equation.3">
                  <p:embed/>
                </p:oleObj>
              </mc:Choice>
              <mc:Fallback>
                <p:oleObj name="Equation" r:id="rId5" imgW="2425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100" y="4156075"/>
                        <a:ext cx="5621338" cy="103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294" name="Object 6"/>
          <p:cNvGraphicFramePr>
            <a:graphicFrameLocks noChangeAspect="1"/>
          </p:cNvGraphicFramePr>
          <p:nvPr/>
        </p:nvGraphicFramePr>
        <p:xfrm>
          <a:off x="5195888" y="3143250"/>
          <a:ext cx="1998662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3586" imgH="215806" progId="Equation.DSMT4">
                  <p:embed/>
                </p:oleObj>
              </mc:Choice>
              <mc:Fallback>
                <p:oleObj name="Equation" r:id="rId7" imgW="723586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5888" y="3143250"/>
                        <a:ext cx="1998662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58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Inductor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: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physical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element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91140" name="Text Box 3"/>
          <p:cNvSpPr txBox="1">
            <a:spLocks noChangeArrowheads="1"/>
          </p:cNvSpPr>
          <p:nvPr/>
        </p:nvSpPr>
        <p:spPr bwMode="auto">
          <a:xfrm>
            <a:off x="4764088" y="2778125"/>
            <a:ext cx="14279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>
                <a:solidFill>
                  <a:srgbClr val="1F497D"/>
                </a:solidFill>
                <a:latin typeface="+mn-lt"/>
              </a:rPr>
              <a:t>1-100 mH</a:t>
            </a:r>
            <a:endParaRPr lang="en-US">
              <a:solidFill>
                <a:srgbClr val="1F497D"/>
              </a:solidFill>
              <a:latin typeface="+mn-lt"/>
            </a:endParaRP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3878263" y="5087938"/>
            <a:ext cx="18040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rgbClr val="1F497D"/>
                </a:solidFill>
                <a:latin typeface="+mn-lt"/>
              </a:rPr>
              <a:t>Toroidal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coils</a:t>
            </a:r>
            <a:endParaRPr lang="en-US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91142" name="Picture 8" descr="co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746250"/>
            <a:ext cx="36004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0" descr="ckt235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4733925"/>
            <a:ext cx="14382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1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Coupled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(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Mutual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)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inductors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1"/>
            <a:ext cx="8229600" cy="182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 err="1">
                <a:solidFill>
                  <a:srgbClr val="1F497D"/>
                </a:solidFill>
              </a:rPr>
              <a:t>Coupled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inductors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constitute</a:t>
            </a:r>
            <a:r>
              <a:rPr lang="fr-CH" sz="2800" dirty="0">
                <a:solidFill>
                  <a:srgbClr val="1F497D"/>
                </a:solidFill>
              </a:rPr>
              <a:t> a </a:t>
            </a:r>
            <a:r>
              <a:rPr lang="fr-CH" sz="2800" dirty="0" err="1">
                <a:solidFill>
                  <a:srgbClr val="1F497D"/>
                </a:solidFill>
              </a:rPr>
              <a:t>biporte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defined</a:t>
            </a:r>
            <a:r>
              <a:rPr lang="fr-CH" sz="2800" dirty="0">
                <a:solidFill>
                  <a:srgbClr val="1F497D"/>
                </a:solidFill>
              </a:rPr>
              <a:t> by the constitutive relations :</a:t>
            </a: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40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482539"/>
              </p:ext>
            </p:extLst>
          </p:nvPr>
        </p:nvGraphicFramePr>
        <p:xfrm>
          <a:off x="1143000" y="2362200"/>
          <a:ext cx="2551113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100" imgH="711200" progId="Equation.DSMT4">
                  <p:embed/>
                </p:oleObj>
              </mc:Choice>
              <mc:Fallback>
                <p:oleObj name="Equation" r:id="rId3" imgW="10541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362200"/>
                        <a:ext cx="2551113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133600"/>
            <a:ext cx="3581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743200" y="3429000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26273" y="2531312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Coupled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(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Mutual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)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inductors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1"/>
            <a:ext cx="8229600" cy="182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 err="1">
                <a:solidFill>
                  <a:srgbClr val="1F497D"/>
                </a:solidFill>
              </a:rPr>
              <a:t>Coupled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inductors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constitute</a:t>
            </a:r>
            <a:r>
              <a:rPr lang="fr-CH" sz="2800" dirty="0">
                <a:solidFill>
                  <a:srgbClr val="1F497D"/>
                </a:solidFill>
              </a:rPr>
              <a:t> a </a:t>
            </a:r>
            <a:r>
              <a:rPr lang="fr-CH" sz="2800" dirty="0" err="1">
                <a:solidFill>
                  <a:srgbClr val="1F497D"/>
                </a:solidFill>
              </a:rPr>
              <a:t>biporte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defined</a:t>
            </a:r>
            <a:r>
              <a:rPr lang="fr-CH" sz="2800" dirty="0">
                <a:solidFill>
                  <a:srgbClr val="1F497D"/>
                </a:solidFill>
              </a:rPr>
              <a:t> by the constitutive relations :</a:t>
            </a: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fr-CH" sz="40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286001"/>
              </p:ext>
            </p:extLst>
          </p:nvPr>
        </p:nvGraphicFramePr>
        <p:xfrm>
          <a:off x="1143000" y="2362200"/>
          <a:ext cx="2551113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100" imgH="711200" progId="Equation.DSMT4">
                  <p:embed/>
                </p:oleObj>
              </mc:Choice>
              <mc:Fallback>
                <p:oleObj name="Equation" r:id="rId3" imgW="10541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362200"/>
                        <a:ext cx="2551113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133600"/>
            <a:ext cx="3581400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5257800"/>
            <a:ext cx="116685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F497D"/>
                </a:solidFill>
              </a:rPr>
              <a:t>Inductors</a:t>
            </a:r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V="1">
            <a:off x="6374629" y="3733800"/>
            <a:ext cx="483371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0"/>
          </p:cNvCxnSpPr>
          <p:nvPr/>
        </p:nvCxnSpPr>
        <p:spPr>
          <a:xfrm flipV="1">
            <a:off x="6374629" y="3581400"/>
            <a:ext cx="1092971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676400" y="3429000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67000" y="2590800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854092"/>
              </p:ext>
            </p:extLst>
          </p:nvPr>
        </p:nvGraphicFramePr>
        <p:xfrm>
          <a:off x="1143000" y="2362200"/>
          <a:ext cx="2551113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100" imgH="711200" progId="Equation.DSMT4">
                  <p:embed/>
                </p:oleObj>
              </mc:Choice>
              <mc:Fallback>
                <p:oleObj name="Equation" r:id="rId3" imgW="10541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362200"/>
                        <a:ext cx="2551113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Coupled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(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Mutual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)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inductors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133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1"/>
            <a:ext cx="8229600" cy="9143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CH" sz="2800" dirty="0" err="1">
                <a:solidFill>
                  <a:srgbClr val="1F497D"/>
                </a:solidFill>
              </a:rPr>
              <a:t>Coupled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inductors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constitute</a:t>
            </a:r>
            <a:r>
              <a:rPr lang="fr-CH" sz="2800" dirty="0">
                <a:solidFill>
                  <a:srgbClr val="1F497D"/>
                </a:solidFill>
              </a:rPr>
              <a:t> a </a:t>
            </a:r>
            <a:r>
              <a:rPr lang="fr-CH" sz="2800" dirty="0" err="1">
                <a:solidFill>
                  <a:srgbClr val="1F497D"/>
                </a:solidFill>
              </a:rPr>
              <a:t>biporte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defined</a:t>
            </a:r>
            <a:r>
              <a:rPr lang="fr-CH" sz="2800" dirty="0">
                <a:solidFill>
                  <a:srgbClr val="1F497D"/>
                </a:solidFill>
              </a:rPr>
              <a:t> by the constitutive relations :</a:t>
            </a:r>
          </a:p>
          <a:p>
            <a:pPr eaLnBrk="1" hangingPunct="1">
              <a:lnSpc>
                <a:spcPct val="80000"/>
              </a:lnSpc>
            </a:pPr>
            <a:endParaRPr lang="fr-CH" sz="40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133600"/>
            <a:ext cx="3581400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5257800"/>
            <a:ext cx="225260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F497D"/>
                </a:solidFill>
              </a:rPr>
              <a:t>Mutual inductances</a:t>
            </a:r>
          </a:p>
        </p:txBody>
      </p:sp>
      <p:cxnSp>
        <p:nvCxnSpPr>
          <p:cNvPr id="9" name="Straight Arrow Connector 8"/>
          <p:cNvCxnSpPr>
            <a:stCxn id="3" idx="0"/>
          </p:cNvCxnSpPr>
          <p:nvPr/>
        </p:nvCxnSpPr>
        <p:spPr>
          <a:xfrm flipV="1">
            <a:off x="6917502" y="3124200"/>
            <a:ext cx="321498" cy="2133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6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Active circuit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elements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1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4013200"/>
            <a:ext cx="68627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Ideal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voltage source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5050" y="1608138"/>
            <a:ext cx="7727950" cy="41830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1F497D"/>
                </a:solidFill>
                <a:cs typeface="Times New Roman" charset="0"/>
              </a:rPr>
              <a:t>Circuit element capable of supplying or absorbing electrical energy and whose voltage across its terminals is constant and independent of the charge connected to it.</a:t>
            </a: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</a:rPr>
              <a:t>A voltage source </a:t>
            </a:r>
            <a:r>
              <a:rPr lang="fr-CH" sz="2400" dirty="0" err="1">
                <a:solidFill>
                  <a:srgbClr val="1F497D"/>
                </a:solidFill>
              </a:rPr>
              <a:t>provides</a:t>
            </a:r>
            <a:r>
              <a:rPr lang="fr-CH" sz="2400" dirty="0">
                <a:solidFill>
                  <a:srgbClr val="1F497D"/>
                </a:solidFill>
              </a:rPr>
              <a:t> no </a:t>
            </a:r>
            <a:r>
              <a:rPr lang="fr-CH" sz="2400" dirty="0" err="1">
                <a:solidFill>
                  <a:srgbClr val="1F497D"/>
                </a:solidFill>
              </a:rPr>
              <a:t>energy</a:t>
            </a:r>
            <a:r>
              <a:rPr lang="fr-CH" sz="2400" dirty="0">
                <a:solidFill>
                  <a:srgbClr val="1F497D"/>
                </a:solidFill>
              </a:rPr>
              <a:t> </a:t>
            </a:r>
            <a:r>
              <a:rPr lang="fr-CH" sz="2400" dirty="0" err="1">
                <a:solidFill>
                  <a:srgbClr val="1F497D"/>
                </a:solidFill>
              </a:rPr>
              <a:t>when</a:t>
            </a:r>
            <a:r>
              <a:rPr lang="fr-CH" sz="2400" dirty="0">
                <a:solidFill>
                  <a:srgbClr val="1F497D"/>
                </a:solidFill>
              </a:rPr>
              <a:t> </a:t>
            </a:r>
            <a:r>
              <a:rPr lang="fr-CH" sz="2400" dirty="0" err="1">
                <a:solidFill>
                  <a:srgbClr val="1F497D"/>
                </a:solidFill>
              </a:rPr>
              <a:t>it</a:t>
            </a:r>
            <a:r>
              <a:rPr lang="fr-CH" sz="2400" dirty="0">
                <a:solidFill>
                  <a:srgbClr val="1F497D"/>
                </a:solidFill>
              </a:rPr>
              <a:t> </a:t>
            </a:r>
            <a:r>
              <a:rPr lang="fr-CH" sz="2400" dirty="0" err="1">
                <a:solidFill>
                  <a:srgbClr val="1F497D"/>
                </a:solidFill>
              </a:rPr>
              <a:t>is</a:t>
            </a:r>
            <a:r>
              <a:rPr lang="fr-CH" sz="2400" dirty="0">
                <a:solidFill>
                  <a:srgbClr val="1F497D"/>
                </a:solidFill>
              </a:rPr>
              <a:t> in open circuit.</a:t>
            </a:r>
          </a:p>
          <a:p>
            <a:pPr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</a:rPr>
              <a:t>Symbol :</a:t>
            </a: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4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4000" dirty="0">
              <a:solidFill>
                <a:srgbClr val="000086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04900"/>
            <a:ext cx="8229600" cy="5143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  <a:latin typeface="+mj-lt"/>
              </a:rPr>
              <a:t>An </a:t>
            </a:r>
            <a:r>
              <a:rPr lang="fr-CH" sz="2400" dirty="0" err="1">
                <a:solidFill>
                  <a:srgbClr val="1F497D"/>
                </a:solidFill>
                <a:latin typeface="+mj-lt"/>
              </a:rPr>
              <a:t>electrical</a:t>
            </a:r>
            <a:r>
              <a:rPr lang="fr-CH" sz="2400" dirty="0">
                <a:solidFill>
                  <a:srgbClr val="1F497D"/>
                </a:solidFill>
                <a:latin typeface="+mj-lt"/>
              </a:rPr>
              <a:t> circuit </a:t>
            </a:r>
            <a:r>
              <a:rPr lang="fr-CH" sz="2400" dirty="0" err="1">
                <a:solidFill>
                  <a:srgbClr val="1F497D"/>
                </a:solidFill>
                <a:latin typeface="+mj-lt"/>
              </a:rPr>
              <a:t>allows</a:t>
            </a: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</a:rPr>
              <a:t>to transport </a:t>
            </a:r>
            <a:r>
              <a:rPr lang="fr-CH" sz="2000" dirty="0" err="1">
                <a:solidFill>
                  <a:srgbClr val="1F497D"/>
                </a:solidFill>
              </a:rPr>
              <a:t>energy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from</a:t>
            </a:r>
            <a:r>
              <a:rPr lang="fr-CH" sz="2000" dirty="0">
                <a:solidFill>
                  <a:srgbClr val="1F497D"/>
                </a:solidFill>
              </a:rPr>
              <a:t> one point to </a:t>
            </a:r>
            <a:r>
              <a:rPr lang="fr-CH" sz="2000" dirty="0" err="1">
                <a:solidFill>
                  <a:srgbClr val="1F497D"/>
                </a:solidFill>
              </a:rPr>
              <a:t>another</a:t>
            </a:r>
            <a:endParaRPr lang="fr-CH" sz="20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2965450"/>
            <a:ext cx="8001000" cy="24003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1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28800"/>
            <a:ext cx="2356123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4191000"/>
            <a:ext cx="2667000" cy="1479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722905"/>
            <a:ext cx="2133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161772"/>
            <a:ext cx="3200400" cy="21336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Examples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of sources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5717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Ideal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current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source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1F497D"/>
                </a:solidFill>
                <a:cs typeface="Times New Roman" charset="0"/>
              </a:rPr>
              <a:t>Circuit element capable of supplying or absorbing electrical energy and whose current flowing through it is constant and independent of the charge connected to it.</a:t>
            </a: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</a:rPr>
              <a:t>A </a:t>
            </a:r>
            <a:r>
              <a:rPr lang="fr-CH" sz="2400" dirty="0" err="1">
                <a:solidFill>
                  <a:srgbClr val="1F497D"/>
                </a:solidFill>
              </a:rPr>
              <a:t>current</a:t>
            </a:r>
            <a:r>
              <a:rPr lang="fr-CH" sz="2400" dirty="0">
                <a:solidFill>
                  <a:srgbClr val="1F497D"/>
                </a:solidFill>
              </a:rPr>
              <a:t> source </a:t>
            </a:r>
            <a:r>
              <a:rPr lang="fr-CH" sz="2400" dirty="0" err="1">
                <a:solidFill>
                  <a:srgbClr val="1F497D"/>
                </a:solidFill>
              </a:rPr>
              <a:t>provides</a:t>
            </a:r>
            <a:r>
              <a:rPr lang="fr-CH" sz="2400" dirty="0">
                <a:solidFill>
                  <a:srgbClr val="1F497D"/>
                </a:solidFill>
              </a:rPr>
              <a:t> no </a:t>
            </a:r>
            <a:r>
              <a:rPr lang="fr-CH" sz="2400" dirty="0" err="1">
                <a:solidFill>
                  <a:srgbClr val="1F497D"/>
                </a:solidFill>
              </a:rPr>
              <a:t>energy</a:t>
            </a:r>
            <a:r>
              <a:rPr lang="fr-CH" sz="2400" dirty="0">
                <a:solidFill>
                  <a:srgbClr val="1F497D"/>
                </a:solidFill>
              </a:rPr>
              <a:t> </a:t>
            </a:r>
            <a:r>
              <a:rPr lang="fr-CH" sz="2400" dirty="0" err="1">
                <a:solidFill>
                  <a:srgbClr val="1F497D"/>
                </a:solidFill>
              </a:rPr>
              <a:t>when</a:t>
            </a:r>
            <a:r>
              <a:rPr lang="fr-CH" sz="2400" dirty="0">
                <a:solidFill>
                  <a:srgbClr val="1F497D"/>
                </a:solidFill>
              </a:rPr>
              <a:t> </a:t>
            </a:r>
            <a:r>
              <a:rPr lang="fr-CH" sz="2400" dirty="0" err="1">
                <a:solidFill>
                  <a:srgbClr val="1F497D"/>
                </a:solidFill>
              </a:rPr>
              <a:t>it</a:t>
            </a:r>
            <a:r>
              <a:rPr lang="fr-CH" sz="2400" dirty="0">
                <a:solidFill>
                  <a:srgbClr val="1F497D"/>
                </a:solidFill>
              </a:rPr>
              <a:t> </a:t>
            </a:r>
            <a:r>
              <a:rPr lang="fr-CH" sz="2400" dirty="0" err="1">
                <a:solidFill>
                  <a:srgbClr val="1F497D"/>
                </a:solidFill>
              </a:rPr>
              <a:t>is</a:t>
            </a:r>
            <a:r>
              <a:rPr lang="fr-CH" sz="2400" dirty="0">
                <a:solidFill>
                  <a:srgbClr val="1F497D"/>
                </a:solidFill>
              </a:rPr>
              <a:t> short-</a:t>
            </a:r>
            <a:r>
              <a:rPr lang="fr-CH" sz="2400" dirty="0" err="1">
                <a:solidFill>
                  <a:srgbClr val="1F497D"/>
                </a:solidFill>
              </a:rPr>
              <a:t>circuited</a:t>
            </a:r>
            <a:r>
              <a:rPr lang="fr-CH" sz="2400" dirty="0">
                <a:solidFill>
                  <a:srgbClr val="1F497D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</a:rPr>
              <a:t>Symbol :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pic>
        <p:nvPicPr>
          <p:cNvPr id="972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3740150"/>
            <a:ext cx="638651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8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Dependent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sources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295400"/>
            <a:ext cx="2565400" cy="1346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487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latin typeface="+mj-lt"/>
                <a:cs typeface="Times New Roman" charset="0"/>
              </a:rPr>
              <a:t>Voltage source controlled by a voltage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Source de courant </a:t>
            </a:r>
            <a:r>
              <a:rPr lang="en-US" sz="2000" dirty="0" err="1">
                <a:solidFill>
                  <a:srgbClr val="1F497D"/>
                </a:solidFill>
                <a:cs typeface="Times New Roman" charset="0"/>
              </a:rPr>
              <a:t>commandée</a:t>
            </a: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 par </a:t>
            </a:r>
            <a:r>
              <a:rPr lang="en-US" sz="2000" dirty="0" err="1">
                <a:solidFill>
                  <a:srgbClr val="1F497D"/>
                </a:solidFill>
                <a:cs typeface="Times New Roman" charset="0"/>
              </a:rPr>
              <a:t>une</a:t>
            </a: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 tension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Source de courant </a:t>
            </a:r>
            <a:r>
              <a:rPr lang="en-US" sz="2000" dirty="0" err="1">
                <a:solidFill>
                  <a:srgbClr val="1F497D"/>
                </a:solidFill>
                <a:cs typeface="Times New Roman" charset="0"/>
              </a:rPr>
              <a:t>commandée</a:t>
            </a: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 par un courant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Times New Roman" charset="0"/>
              <a:cs typeface="Times New Roman" charset="0"/>
            </a:endParaRP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590800"/>
            <a:ext cx="2565400" cy="134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4038600"/>
            <a:ext cx="2565400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0" y="5486400"/>
            <a:ext cx="2565400" cy="134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2611784"/>
            <a:ext cx="8229600" cy="419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921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Dependent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sources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295400"/>
            <a:ext cx="2565400" cy="1346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487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latin typeface="+mj-lt"/>
                <a:cs typeface="Times New Roman" charset="0"/>
              </a:rPr>
              <a:t>Voltage source controlled by a voltage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latin typeface="+mj-lt"/>
                <a:cs typeface="Times New Roman" charset="0"/>
              </a:rPr>
              <a:t>Voltage source controlled by a current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Source de courant </a:t>
            </a:r>
            <a:r>
              <a:rPr lang="en-US" sz="2000" dirty="0" err="1">
                <a:solidFill>
                  <a:srgbClr val="1F497D"/>
                </a:solidFill>
                <a:cs typeface="Times New Roman" charset="0"/>
              </a:rPr>
              <a:t>commandée</a:t>
            </a: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 par un courant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Times New Roman" charset="0"/>
              <a:cs typeface="Times New Roman" charset="0"/>
            </a:endParaRP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590800"/>
            <a:ext cx="2565400" cy="134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4038600"/>
            <a:ext cx="2565400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0" y="5486400"/>
            <a:ext cx="2565400" cy="134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071895"/>
            <a:ext cx="8229600" cy="27641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647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Dependent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sources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295400"/>
            <a:ext cx="2565400" cy="1346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487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Voltage source controlled by a voltage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Voltage source controlled by a current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Current source controlled by a voltage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8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Times New Roman" charset="0"/>
              <a:cs typeface="Times New Roman" charset="0"/>
            </a:endParaRP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590800"/>
            <a:ext cx="2565400" cy="134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4038600"/>
            <a:ext cx="2565400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0" y="5486400"/>
            <a:ext cx="2565400" cy="134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58" y="5405808"/>
            <a:ext cx="8229600" cy="13925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4165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Dependent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sources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295400"/>
            <a:ext cx="2565400" cy="1346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487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Voltage source controlled by a voltage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Voltage source controlled by a current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Current source controlled by a voltage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1F497D"/>
              </a:solidFill>
              <a:cs typeface="Times New Roman" charset="0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F497D"/>
                </a:solidFill>
                <a:cs typeface="Times New Roman" charset="0"/>
              </a:rPr>
              <a:t>Current source controlled by a current</a:t>
            </a:r>
            <a:endParaRPr lang="en-US" sz="2800" dirty="0">
              <a:solidFill>
                <a:srgbClr val="1F497D"/>
              </a:solidFill>
              <a:latin typeface="+mj-lt"/>
              <a:cs typeface="Times New Roman" charset="0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Times New Roman" charset="0"/>
              <a:cs typeface="Times New Roman" charset="0"/>
            </a:endParaRP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590800"/>
            <a:ext cx="2565400" cy="134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00" y="4038600"/>
            <a:ext cx="2565400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0" y="5486400"/>
            <a:ext cx="2565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6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Kirchhoff’s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Laws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101380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CH" dirty="0" err="1">
                <a:solidFill>
                  <a:srgbClr val="1F497D"/>
                </a:solidFill>
              </a:rPr>
              <a:t>Fundamental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laws</a:t>
            </a:r>
            <a:r>
              <a:rPr lang="fr-CH" dirty="0">
                <a:solidFill>
                  <a:srgbClr val="1F497D"/>
                </a:solidFill>
              </a:rPr>
              <a:t> of </a:t>
            </a:r>
            <a:r>
              <a:rPr lang="fr-CH" dirty="0" err="1">
                <a:solidFill>
                  <a:srgbClr val="1F497D"/>
                </a:solidFill>
              </a:rPr>
              <a:t>electrical</a:t>
            </a:r>
            <a:r>
              <a:rPr lang="fr-CH" dirty="0">
                <a:solidFill>
                  <a:srgbClr val="1F497D"/>
                </a:solidFill>
              </a:rPr>
              <a:t> circuits</a:t>
            </a:r>
            <a:endParaRPr lang="fr-CH" sz="2800" dirty="0">
              <a:solidFill>
                <a:srgbClr val="1F497D"/>
              </a:solidFill>
            </a:endParaRP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985838" y="4137025"/>
            <a:ext cx="50863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dirty="0">
                <a:solidFill>
                  <a:srgbClr val="1F497D"/>
                </a:solidFill>
                <a:latin typeface="+mn-lt"/>
              </a:rPr>
              <a:t>Gustav Robert </a:t>
            </a:r>
            <a:r>
              <a:rPr lang="fr-CH" b="1" dirty="0">
                <a:solidFill>
                  <a:srgbClr val="1F497D"/>
                </a:solidFill>
                <a:latin typeface="+mn-lt"/>
              </a:rPr>
              <a:t>Kirchhoff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(1824-1897),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German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1F497D"/>
                </a:solidFill>
                <a:latin typeface="+mn-lt"/>
              </a:rPr>
              <a:t>physicist</a:t>
            </a:r>
            <a:r>
              <a:rPr lang="fr-CH" dirty="0">
                <a:solidFill>
                  <a:srgbClr val="1F497D"/>
                </a:solidFill>
                <a:latin typeface="+mn-lt"/>
              </a:rPr>
              <a:t>. </a:t>
            </a:r>
            <a:endParaRPr lang="en-US" dirty="0">
              <a:solidFill>
                <a:srgbClr val="1F497D"/>
              </a:solidFill>
              <a:latin typeface="+mn-lt"/>
            </a:endParaRPr>
          </a:p>
          <a:p>
            <a:pPr eaLnBrk="1" hangingPunct="1"/>
            <a:endParaRPr lang="en-US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101382" name="Picture 9" descr="Kirchhoff-b04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67138"/>
            <a:ext cx="2295525" cy="1914525"/>
          </a:xfrm>
          <a:prstGeom prst="rect">
            <a:avLst/>
          </a:prstGeom>
          <a:noFill/>
          <a:ln>
            <a:noFill/>
          </a:ln>
          <a:effectLst>
            <a:outerShdw blurRad="50800" dist="38100" dir="30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2" name="Oval 10"/>
          <p:cNvSpPr>
            <a:spLocks noChangeArrowheads="1"/>
          </p:cNvSpPr>
          <p:nvPr/>
        </p:nvSpPr>
        <p:spPr bwMode="auto">
          <a:xfrm>
            <a:off x="7451725" y="4462463"/>
            <a:ext cx="914400" cy="655637"/>
          </a:xfrm>
          <a:prstGeom prst="ellips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>
              <a:solidFill>
                <a:srgbClr val="1F497D"/>
              </a:solidFill>
            </a:endParaRPr>
          </a:p>
        </p:txBody>
      </p:sp>
      <p:sp>
        <p:nvSpPr>
          <p:cNvPr id="402443" name="Line 11"/>
          <p:cNvSpPr>
            <a:spLocks noChangeShapeType="1"/>
          </p:cNvSpPr>
          <p:nvPr/>
        </p:nvSpPr>
        <p:spPr bwMode="auto">
          <a:xfrm>
            <a:off x="5319715" y="2209800"/>
            <a:ext cx="2295524" cy="22399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2" grpId="0" animBg="1"/>
      <p:bldP spid="40244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Kirchhoff’s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current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Law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40346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54637"/>
              </p:ext>
            </p:extLst>
          </p:nvPr>
        </p:nvGraphicFramePr>
        <p:xfrm>
          <a:off x="5486400" y="3122613"/>
          <a:ext cx="1331912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07780" imgH="393529" progId="Equation.3">
                  <p:embed/>
                </p:oleObj>
              </mc:Choice>
              <mc:Fallback>
                <p:oleObj name="Equation" r:id="rId3" imgW="50778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122613"/>
                        <a:ext cx="1331912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292350"/>
            <a:ext cx="455453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4034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907864"/>
              </p:ext>
            </p:extLst>
          </p:nvPr>
        </p:nvGraphicFramePr>
        <p:xfrm>
          <a:off x="4913313" y="4621778"/>
          <a:ext cx="2763837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53643" imgH="177723" progId="Equation.DSMT4">
                  <p:embed/>
                </p:oleObj>
              </mc:Choice>
              <mc:Fallback>
                <p:oleObj name="Equation" r:id="rId6" imgW="1053643" imgH="17772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3313" y="4621778"/>
                        <a:ext cx="2763837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1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29325E-6 L 2.22222E-6 -0.257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8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03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Kirchhoff’s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current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Law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057400"/>
            <a:ext cx="3619500" cy="3048000"/>
          </a:xfrm>
          <a:prstGeom prst="rect">
            <a:avLst/>
          </a:prstGeom>
        </p:spPr>
      </p:pic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5486400" y="3200400"/>
          <a:ext cx="1331912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07780" imgH="393529" progId="Equation.3">
                  <p:embed/>
                </p:oleObj>
              </mc:Choice>
              <mc:Fallback>
                <p:oleObj name="Equation" r:id="rId4" imgW="507780" imgH="393529" progId="Equation.3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200400"/>
                        <a:ext cx="1331912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  <a:cs typeface="Times New Roman" charset="0"/>
              </a:rPr>
              <a:t>The </a:t>
            </a:r>
            <a:r>
              <a:rPr lang="fr-CH" sz="2400" dirty="0" err="1">
                <a:solidFill>
                  <a:srgbClr val="1F497D"/>
                </a:solidFill>
                <a:cs typeface="Times New Roman" charset="0"/>
              </a:rPr>
              <a:t>sum</a:t>
            </a:r>
            <a:r>
              <a:rPr lang="fr-CH" sz="2400" dirty="0">
                <a:solidFill>
                  <a:srgbClr val="1F497D"/>
                </a:solidFill>
                <a:cs typeface="Times New Roman" charset="0"/>
              </a:rPr>
              <a:t> of </a:t>
            </a:r>
            <a:r>
              <a:rPr lang="fr-CH" sz="2400" dirty="0" err="1">
                <a:solidFill>
                  <a:srgbClr val="1F497D"/>
                </a:solidFill>
                <a:cs typeface="Times New Roman" charset="0"/>
              </a:rPr>
              <a:t>currents</a:t>
            </a:r>
            <a:r>
              <a:rPr lang="fr-CH" sz="2400" dirty="0">
                <a:solidFill>
                  <a:srgbClr val="1F497D"/>
                </a:solidFill>
                <a:cs typeface="Times New Roman" charset="0"/>
              </a:rPr>
              <a:t> in a </a:t>
            </a:r>
            <a:r>
              <a:rPr lang="fr-CH" sz="2400" dirty="0" err="1">
                <a:solidFill>
                  <a:srgbClr val="FF0000"/>
                </a:solidFill>
                <a:cs typeface="Times New Roman" charset="0"/>
              </a:rPr>
              <a:t>closed</a:t>
            </a:r>
            <a:r>
              <a:rPr lang="fr-CH" sz="2400" dirty="0">
                <a:solidFill>
                  <a:srgbClr val="FF0000"/>
                </a:solidFill>
                <a:cs typeface="Times New Roman" charset="0"/>
              </a:rPr>
              <a:t> </a:t>
            </a:r>
            <a:r>
              <a:rPr lang="fr-CH" sz="2400" dirty="0" err="1">
                <a:solidFill>
                  <a:srgbClr val="FF0000"/>
                </a:solidFill>
                <a:cs typeface="Times New Roman" charset="0"/>
              </a:rPr>
              <a:t>boundary</a:t>
            </a:r>
            <a:r>
              <a:rPr lang="fr-CH" sz="2400" dirty="0">
                <a:solidFill>
                  <a:srgbClr val="FF0000"/>
                </a:solidFill>
                <a:cs typeface="Times New Roman" charset="0"/>
              </a:rPr>
              <a:t> </a:t>
            </a:r>
            <a:r>
              <a:rPr lang="fr-CH" sz="2400" dirty="0" err="1">
                <a:solidFill>
                  <a:srgbClr val="1F497D"/>
                </a:solidFill>
                <a:cs typeface="Times New Roman" charset="0"/>
              </a:rPr>
              <a:t>is</a:t>
            </a:r>
            <a:r>
              <a:rPr lang="fr-CH" sz="2400" dirty="0">
                <a:solidFill>
                  <a:srgbClr val="1F497D"/>
                </a:solidFill>
                <a:cs typeface="Times New Roman" charset="0"/>
              </a:rPr>
              <a:t> </a:t>
            </a:r>
            <a:r>
              <a:rPr lang="fr-CH" sz="2400" dirty="0" err="1">
                <a:solidFill>
                  <a:srgbClr val="1F497D"/>
                </a:solidFill>
                <a:cs typeface="Times New Roman" charset="0"/>
              </a:rPr>
              <a:t>zero</a:t>
            </a:r>
            <a:endParaRPr lang="fr-CH" sz="2800" dirty="0">
              <a:latin typeface="Times New Roman" charset="0"/>
            </a:endParaRP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  <a:p>
            <a:pPr>
              <a:lnSpc>
                <a:spcPct val="80000"/>
              </a:lnSpc>
            </a:pPr>
            <a:endParaRPr lang="fr-CH" sz="2800" dirty="0">
              <a:latin typeface="Times New Roman" charset="0"/>
            </a:endParaRPr>
          </a:p>
          <a:p>
            <a:pPr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65663-5A65-724B-8825-96847E256B65}"/>
              </a:ext>
            </a:extLst>
          </p:cNvPr>
          <p:cNvSpPr txBox="1"/>
          <p:nvPr/>
        </p:nvSpPr>
        <p:spPr>
          <a:xfrm>
            <a:off x="838200" y="56388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19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Kirchhoff’s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voltage Law</a:t>
            </a:r>
            <a:endParaRPr lang="en-US" sz="3200" dirty="0">
              <a:solidFill>
                <a:srgbClr val="FF6600"/>
              </a:solidFill>
              <a:latin typeface="Consolas"/>
              <a:cs typeface="Consolas"/>
            </a:endParaRPr>
          </a:p>
        </p:txBody>
      </p:sp>
      <p:graphicFrame>
        <p:nvGraphicFramePr>
          <p:cNvPr id="404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567522"/>
              </p:ext>
            </p:extLst>
          </p:nvPr>
        </p:nvGraphicFramePr>
        <p:xfrm>
          <a:off x="5257800" y="2912269"/>
          <a:ext cx="143192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863" imgH="393529" progId="Equation.3">
                  <p:embed/>
                </p:oleObj>
              </mc:Choice>
              <mc:Fallback>
                <p:oleObj name="Equation" r:id="rId3" imgW="54586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912269"/>
                        <a:ext cx="1431925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4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025"/>
            <a:ext cx="468788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4044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05257"/>
              </p:ext>
            </p:extLst>
          </p:nvPr>
        </p:nvGraphicFramePr>
        <p:xfrm>
          <a:off x="4267200" y="4713288"/>
          <a:ext cx="383063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59866" imgH="190417" progId="Equation.DSMT4">
                  <p:embed/>
                </p:oleObj>
              </mc:Choice>
              <mc:Fallback>
                <p:oleObj name="Equation" r:id="rId6" imgW="1459866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713288"/>
                        <a:ext cx="3830638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72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35893E-6 L -4.16667E-6 -0.21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4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9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0"/>
          <p:cNvSpPr txBox="1">
            <a:spLocks noChangeArrowheads="1"/>
          </p:cNvSpPr>
          <p:nvPr/>
        </p:nvSpPr>
        <p:spPr bwMode="auto">
          <a:xfrm>
            <a:off x="371475" y="1625600"/>
            <a:ext cx="778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 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04900"/>
            <a:ext cx="8229600" cy="5143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</a:rPr>
              <a:t>An </a:t>
            </a:r>
            <a:r>
              <a:rPr lang="fr-CH" sz="2400" dirty="0" err="1">
                <a:solidFill>
                  <a:srgbClr val="1F497D"/>
                </a:solidFill>
              </a:rPr>
              <a:t>electrical</a:t>
            </a:r>
            <a:r>
              <a:rPr lang="fr-CH" sz="2400" dirty="0">
                <a:solidFill>
                  <a:srgbClr val="1F497D"/>
                </a:solidFill>
              </a:rPr>
              <a:t> circuit </a:t>
            </a:r>
            <a:r>
              <a:rPr lang="fr-CH" sz="2400" dirty="0" err="1">
                <a:solidFill>
                  <a:srgbClr val="1F497D"/>
                </a:solidFill>
              </a:rPr>
              <a:t>allows</a:t>
            </a:r>
            <a:endParaRPr lang="fr-CH" sz="2400" dirty="0">
              <a:solidFill>
                <a:srgbClr val="1F497D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</a:rPr>
              <a:t>to transport </a:t>
            </a:r>
            <a:r>
              <a:rPr lang="fr-CH" sz="2000" dirty="0" err="1">
                <a:solidFill>
                  <a:srgbClr val="1F497D"/>
                </a:solidFill>
              </a:rPr>
              <a:t>energy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from</a:t>
            </a:r>
            <a:r>
              <a:rPr lang="fr-CH" sz="2000" dirty="0">
                <a:solidFill>
                  <a:srgbClr val="1F497D"/>
                </a:solidFill>
              </a:rPr>
              <a:t> one point to </a:t>
            </a:r>
            <a:r>
              <a:rPr lang="fr-CH" sz="2000" dirty="0" err="1">
                <a:solidFill>
                  <a:srgbClr val="1F497D"/>
                </a:solidFill>
              </a:rPr>
              <a:t>another</a:t>
            </a:r>
            <a:endParaRPr lang="fr-CH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</a:rPr>
              <a:t>to transmit information</a:t>
            </a:r>
            <a:endParaRPr lang="fr-CH" sz="20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51" y="2810939"/>
            <a:ext cx="4577649" cy="305646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24200" y="6063734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Wiring in an airplane</a:t>
            </a:r>
          </a:p>
        </p:txBody>
      </p:sp>
    </p:spTree>
    <p:extLst>
      <p:ext uri="{BB962C8B-B14F-4D97-AF65-F5344CB8AC3E}">
        <p14:creationId xmlns:p14="http://schemas.microsoft.com/office/powerpoint/2010/main" val="191346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381000"/>
            <a:ext cx="5067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Limitations of the Kirchhoff model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10752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11188" y="1730375"/>
            <a:ext cx="7727950" cy="4114800"/>
          </a:xfrm>
          <a:noFill/>
        </p:spPr>
        <p:txBody>
          <a:bodyPr>
            <a:normAutofit/>
          </a:bodyPr>
          <a:lstStyle/>
          <a:p>
            <a:r>
              <a:rPr lang="fr-CH" sz="2000" dirty="0" err="1">
                <a:solidFill>
                  <a:srgbClr val="1F497D"/>
                </a:solidFill>
              </a:rPr>
              <a:t>Kirchhoff's</a:t>
            </a:r>
            <a:r>
              <a:rPr lang="fr-CH" sz="2000" dirty="0">
                <a:solidFill>
                  <a:srgbClr val="1F497D"/>
                </a:solidFill>
              </a:rPr>
              <a:t> model </a:t>
            </a:r>
            <a:r>
              <a:rPr lang="fr-CH" sz="2000" dirty="0" err="1">
                <a:solidFill>
                  <a:srgbClr val="1F497D"/>
                </a:solidFill>
              </a:rPr>
              <a:t>is</a:t>
            </a:r>
            <a:r>
              <a:rPr lang="fr-CH" sz="2000" dirty="0">
                <a:solidFill>
                  <a:srgbClr val="1F497D"/>
                </a:solidFill>
              </a:rPr>
              <a:t> a </a:t>
            </a:r>
            <a:r>
              <a:rPr lang="fr-CH" sz="2000" dirty="0" err="1">
                <a:solidFill>
                  <a:srgbClr val="1F497D"/>
                </a:solidFill>
              </a:rPr>
              <a:t>special</a:t>
            </a:r>
            <a:r>
              <a:rPr lang="fr-CH" sz="2000" dirty="0">
                <a:solidFill>
                  <a:srgbClr val="1F497D"/>
                </a:solidFill>
              </a:rPr>
              <a:t> case of a more </a:t>
            </a:r>
            <a:r>
              <a:rPr lang="fr-CH" sz="2000" dirty="0" err="1">
                <a:solidFill>
                  <a:srgbClr val="1F497D"/>
                </a:solidFill>
              </a:rPr>
              <a:t>general</a:t>
            </a:r>
            <a:r>
              <a:rPr lang="fr-CH" sz="2000" dirty="0">
                <a:solidFill>
                  <a:srgbClr val="1F497D"/>
                </a:solidFill>
              </a:rPr>
              <a:t> model, the Maxwell model.</a:t>
            </a:r>
          </a:p>
          <a:p>
            <a:r>
              <a:rPr lang="fr-CH" sz="2000" dirty="0" err="1">
                <a:solidFill>
                  <a:srgbClr val="1F497D"/>
                </a:solidFill>
              </a:rPr>
              <a:t>Maxwell's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equations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describe</a:t>
            </a:r>
            <a:r>
              <a:rPr lang="fr-CH" sz="2000" dirty="0">
                <a:solidFill>
                  <a:srgbClr val="1F497D"/>
                </a:solidFill>
              </a:rPr>
              <a:t> the </a:t>
            </a:r>
            <a:r>
              <a:rPr lang="fr-CH" sz="2000" dirty="0" err="1">
                <a:solidFill>
                  <a:srgbClr val="1F497D"/>
                </a:solidFill>
              </a:rPr>
              <a:t>phenomenon</a:t>
            </a:r>
            <a:r>
              <a:rPr lang="fr-CH" sz="2000" dirty="0">
                <a:solidFill>
                  <a:srgbClr val="1F497D"/>
                </a:solidFill>
              </a:rPr>
              <a:t> of </a:t>
            </a:r>
            <a:r>
              <a:rPr lang="fr-CH" sz="2000" dirty="0" err="1">
                <a:solidFill>
                  <a:srgbClr val="1F497D"/>
                </a:solidFill>
              </a:rPr>
              <a:t>wave</a:t>
            </a:r>
            <a:r>
              <a:rPr lang="fr-CH" sz="2000" dirty="0">
                <a:solidFill>
                  <a:srgbClr val="1F497D"/>
                </a:solidFill>
              </a:rPr>
              <a:t> propagation. A basic </a:t>
            </a:r>
            <a:r>
              <a:rPr lang="fr-CH" sz="2000" dirty="0" err="1">
                <a:solidFill>
                  <a:srgbClr val="1F497D"/>
                </a:solidFill>
              </a:rPr>
              <a:t>assumption</a:t>
            </a:r>
            <a:r>
              <a:rPr lang="fr-CH" sz="2000" dirty="0">
                <a:solidFill>
                  <a:srgbClr val="1F497D"/>
                </a:solidFill>
              </a:rPr>
              <a:t> of </a:t>
            </a:r>
            <a:r>
              <a:rPr lang="fr-CH" sz="2000" dirty="0" err="1">
                <a:solidFill>
                  <a:srgbClr val="1F497D"/>
                </a:solidFill>
              </a:rPr>
              <a:t>Kirchhoff's</a:t>
            </a:r>
            <a:r>
              <a:rPr lang="fr-CH" sz="2000" dirty="0">
                <a:solidFill>
                  <a:srgbClr val="1F497D"/>
                </a:solidFill>
              </a:rPr>
              <a:t> model </a:t>
            </a:r>
            <a:r>
              <a:rPr lang="fr-CH" sz="2000" dirty="0" err="1">
                <a:solidFill>
                  <a:srgbClr val="1F497D"/>
                </a:solidFill>
              </a:rPr>
              <a:t>is</a:t>
            </a:r>
            <a:r>
              <a:rPr lang="fr-CH" sz="2000" dirty="0">
                <a:solidFill>
                  <a:srgbClr val="1F497D"/>
                </a:solidFill>
              </a:rPr>
              <a:t> the </a:t>
            </a:r>
            <a:r>
              <a:rPr lang="fr-CH" sz="2000" dirty="0" err="1">
                <a:solidFill>
                  <a:srgbClr val="1F497D"/>
                </a:solidFill>
              </a:rPr>
              <a:t>equality</a:t>
            </a:r>
            <a:r>
              <a:rPr lang="fr-CH" sz="2000" dirty="0">
                <a:solidFill>
                  <a:srgbClr val="1F497D"/>
                </a:solidFill>
              </a:rPr>
              <a:t> of the </a:t>
            </a:r>
            <a:r>
              <a:rPr lang="fr-CH" sz="2000" dirty="0" err="1">
                <a:solidFill>
                  <a:srgbClr val="1F497D"/>
                </a:solidFill>
              </a:rPr>
              <a:t>current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entering</a:t>
            </a:r>
            <a:r>
              <a:rPr lang="fr-CH" sz="2000" dirty="0">
                <a:solidFill>
                  <a:srgbClr val="1F497D"/>
                </a:solidFill>
              </a:rPr>
              <a:t> and </a:t>
            </a:r>
            <a:r>
              <a:rPr lang="fr-CH" sz="2000" dirty="0" err="1">
                <a:solidFill>
                  <a:srgbClr val="1F497D"/>
                </a:solidFill>
              </a:rPr>
              <a:t>leaving</a:t>
            </a:r>
            <a:r>
              <a:rPr lang="fr-CH" sz="2000" dirty="0">
                <a:solidFill>
                  <a:srgbClr val="1F497D"/>
                </a:solidFill>
              </a:rPr>
              <a:t>  a </a:t>
            </a:r>
            <a:r>
              <a:rPr lang="fr-CH" sz="2000" dirty="0" err="1">
                <a:solidFill>
                  <a:srgbClr val="1F497D"/>
                </a:solidFill>
              </a:rPr>
              <a:t>node</a:t>
            </a:r>
            <a:r>
              <a:rPr lang="fr-CH" sz="2000" dirty="0">
                <a:solidFill>
                  <a:srgbClr val="1F497D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267200"/>
            <a:ext cx="3225800" cy="19544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" y="36576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fr-CH" sz="2000" dirty="0">
                <a:solidFill>
                  <a:srgbClr val="1F497D"/>
                </a:solidFill>
              </a:rPr>
              <a:t>For </a:t>
            </a:r>
            <a:r>
              <a:rPr lang="fr-CH" sz="2000" dirty="0" err="1">
                <a:solidFill>
                  <a:srgbClr val="1F497D"/>
                </a:solidFill>
              </a:rPr>
              <a:t>example</a:t>
            </a:r>
            <a:r>
              <a:rPr lang="fr-CH" sz="2000" dirty="0">
                <a:solidFill>
                  <a:srgbClr val="1F497D"/>
                </a:solidFill>
              </a:rPr>
              <a:t>, the </a:t>
            </a:r>
            <a:r>
              <a:rPr lang="fr-CH" sz="2000" dirty="0" err="1">
                <a:solidFill>
                  <a:srgbClr val="1F497D"/>
                </a:solidFill>
              </a:rPr>
              <a:t>current</a:t>
            </a:r>
            <a:r>
              <a:rPr lang="fr-CH" sz="2000" dirty="0">
                <a:solidFill>
                  <a:srgbClr val="1F497D"/>
                </a:solidFill>
              </a:rPr>
              <a:t> at </a:t>
            </a:r>
            <a:r>
              <a:rPr lang="fr-CH" sz="2000" dirty="0" err="1">
                <a:solidFill>
                  <a:srgbClr val="1F497D"/>
                </a:solidFill>
              </a:rPr>
              <a:t>both</a:t>
            </a:r>
            <a:r>
              <a:rPr lang="fr-CH" sz="2000" dirty="0">
                <a:solidFill>
                  <a:srgbClr val="1F497D"/>
                </a:solidFill>
              </a:rPr>
              <a:t> ends of a </a:t>
            </a:r>
            <a:r>
              <a:rPr lang="fr-CH" sz="2000" dirty="0" err="1">
                <a:solidFill>
                  <a:srgbClr val="1F497D"/>
                </a:solidFill>
              </a:rPr>
              <a:t>resistor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is</a:t>
            </a:r>
            <a:r>
              <a:rPr lang="fr-CH" sz="2000" dirty="0">
                <a:solidFill>
                  <a:srgbClr val="1F497D"/>
                </a:solidFill>
              </a:rPr>
              <a:t> the </a:t>
            </a:r>
            <a:r>
              <a:rPr lang="fr-CH" sz="2000" dirty="0" err="1">
                <a:solidFill>
                  <a:srgbClr val="1F497D"/>
                </a:solidFill>
              </a:rPr>
              <a:t>same</a:t>
            </a:r>
            <a:r>
              <a:rPr lang="fr-CH" sz="2000" dirty="0">
                <a:solidFill>
                  <a:srgbClr val="1F497D"/>
                </a:solidFill>
              </a:rPr>
              <a:t> at all times. This </a:t>
            </a:r>
            <a:r>
              <a:rPr lang="fr-CH" sz="2000" dirty="0" err="1">
                <a:solidFill>
                  <a:srgbClr val="1F497D"/>
                </a:solidFill>
              </a:rPr>
              <a:t>is</a:t>
            </a:r>
            <a:r>
              <a:rPr lang="fr-CH" sz="2000" dirty="0">
                <a:solidFill>
                  <a:srgbClr val="1F497D"/>
                </a:solidFill>
              </a:rPr>
              <a:t> no longer the case if a </a:t>
            </a:r>
            <a:r>
              <a:rPr lang="fr-CH" sz="2000" dirty="0" err="1">
                <a:solidFill>
                  <a:srgbClr val="1F497D"/>
                </a:solidFill>
              </a:rPr>
              <a:t>wave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propagates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along</a:t>
            </a:r>
            <a:r>
              <a:rPr lang="fr-CH" sz="2000" dirty="0">
                <a:solidFill>
                  <a:srgbClr val="1F497D"/>
                </a:solidFill>
              </a:rPr>
              <a:t> the </a:t>
            </a:r>
            <a:r>
              <a:rPr lang="fr-CH" sz="2000" dirty="0" err="1">
                <a:solidFill>
                  <a:srgbClr val="1F497D"/>
                </a:solidFill>
              </a:rPr>
              <a:t>resistance</a:t>
            </a:r>
            <a:r>
              <a:rPr lang="fr-CH" sz="2000" dirty="0">
                <a:solidFill>
                  <a:srgbClr val="1F497D"/>
                </a:solidFill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endParaRPr lang="fr-CH" sz="2000" dirty="0">
              <a:solidFill>
                <a:srgbClr val="1F497D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fr-CH" sz="2000" dirty="0" err="1">
                <a:solidFill>
                  <a:srgbClr val="1F497D"/>
                </a:solidFill>
              </a:rPr>
              <a:t>However</a:t>
            </a:r>
            <a:r>
              <a:rPr lang="fr-CH" sz="2000" dirty="0">
                <a:solidFill>
                  <a:srgbClr val="1F497D"/>
                </a:solidFill>
              </a:rPr>
              <a:t>, if the </a:t>
            </a:r>
            <a:r>
              <a:rPr lang="fr-CH" sz="2000" dirty="0" err="1">
                <a:solidFill>
                  <a:srgbClr val="1F497D"/>
                </a:solidFill>
              </a:rPr>
              <a:t>wavelength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is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much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greater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than</a:t>
            </a:r>
            <a:r>
              <a:rPr lang="fr-CH" sz="2000" dirty="0">
                <a:solidFill>
                  <a:srgbClr val="1F497D"/>
                </a:solidFill>
              </a:rPr>
              <a:t> the </a:t>
            </a:r>
            <a:r>
              <a:rPr lang="fr-CH" sz="2000" dirty="0" err="1">
                <a:solidFill>
                  <a:srgbClr val="1F497D"/>
                </a:solidFill>
              </a:rPr>
              <a:t>length</a:t>
            </a:r>
            <a:r>
              <a:rPr lang="fr-CH" sz="2000" dirty="0">
                <a:solidFill>
                  <a:srgbClr val="1F497D"/>
                </a:solidFill>
              </a:rPr>
              <a:t> of the </a:t>
            </a:r>
            <a:r>
              <a:rPr lang="fr-CH" sz="2000" dirty="0" err="1">
                <a:solidFill>
                  <a:srgbClr val="1F497D"/>
                </a:solidFill>
              </a:rPr>
              <a:t>resistance</a:t>
            </a:r>
            <a:r>
              <a:rPr lang="fr-CH" sz="2000" dirty="0">
                <a:solidFill>
                  <a:srgbClr val="1F497D"/>
                </a:solidFill>
              </a:rPr>
              <a:t>, the Kirchhoff model </a:t>
            </a:r>
            <a:r>
              <a:rPr lang="fr-CH" sz="2000" dirty="0" err="1">
                <a:solidFill>
                  <a:srgbClr val="1F497D"/>
                </a:solidFill>
              </a:rPr>
              <a:t>remains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valid</a:t>
            </a:r>
            <a:r>
              <a:rPr lang="fr-CH" sz="2000" dirty="0">
                <a:solidFill>
                  <a:srgbClr val="1F497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28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9" name="Picture 5" descr="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3317875"/>
            <a:ext cx="42291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539675-E58E-D047-BEA1-D1D22F081028}"/>
              </a:ext>
            </a:extLst>
          </p:cNvPr>
          <p:cNvSpPr txBox="1"/>
          <p:nvPr/>
        </p:nvSpPr>
        <p:spPr>
          <a:xfrm>
            <a:off x="7010400" y="4082255"/>
            <a:ext cx="5196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/>
              <a:t>slope</a:t>
            </a:r>
            <a:endParaRPr lang="fr-FR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51378-E523-E84B-B5FA-98E352475735}"/>
              </a:ext>
            </a:extLst>
          </p:cNvPr>
          <p:cNvSpPr txBox="1"/>
          <p:nvPr/>
        </p:nvSpPr>
        <p:spPr>
          <a:xfrm>
            <a:off x="6480230" y="3603237"/>
            <a:ext cx="9406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/>
              <a:t>Ideal</a:t>
            </a:r>
            <a:r>
              <a:rPr lang="fr-FR" sz="1200" dirty="0"/>
              <a:t> source</a:t>
            </a:r>
          </a:p>
        </p:txBody>
      </p:sp>
      <p:pic>
        <p:nvPicPr>
          <p:cNvPr id="399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3395663"/>
            <a:ext cx="449421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523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'Real' voltage source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5050" y="1608138"/>
            <a:ext cx="7727950" cy="14525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fr-CH" sz="2800" dirty="0">
                <a:solidFill>
                  <a:srgbClr val="1F497D"/>
                </a:solidFill>
              </a:rPr>
              <a:t>The voltage of a real voltage source </a:t>
            </a:r>
            <a:r>
              <a:rPr lang="fr-CH" sz="2800" dirty="0" err="1">
                <a:solidFill>
                  <a:srgbClr val="1F497D"/>
                </a:solidFill>
              </a:rPr>
              <a:t>such</a:t>
            </a:r>
            <a:r>
              <a:rPr lang="fr-CH" sz="2800" dirty="0">
                <a:solidFill>
                  <a:srgbClr val="1F497D"/>
                </a:solidFill>
              </a:rPr>
              <a:t> as a </a:t>
            </a:r>
            <a:r>
              <a:rPr lang="fr-CH" sz="2800" dirty="0" err="1">
                <a:solidFill>
                  <a:srgbClr val="1F497D"/>
                </a:solidFill>
              </a:rPr>
              <a:t>battery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decreases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with</a:t>
            </a:r>
            <a:r>
              <a:rPr lang="fr-CH" sz="2800" dirty="0">
                <a:solidFill>
                  <a:srgbClr val="1F497D"/>
                </a:solidFill>
              </a:rPr>
              <a:t> the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it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provides</a:t>
            </a:r>
            <a:r>
              <a:rPr lang="fr-CH" sz="2800" dirty="0">
                <a:solidFill>
                  <a:srgbClr val="1F497D"/>
                </a:solidFill>
              </a:rPr>
              <a:t>. </a:t>
            </a:r>
            <a:r>
              <a:rPr lang="fr-CH" sz="2800" dirty="0" err="1">
                <a:solidFill>
                  <a:srgbClr val="1F497D"/>
                </a:solidFill>
              </a:rPr>
              <a:t>We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can</a:t>
            </a:r>
            <a:r>
              <a:rPr lang="fr-CH" sz="2800" dirty="0">
                <a:solidFill>
                  <a:srgbClr val="1F497D"/>
                </a:solidFill>
              </a:rPr>
              <a:t> model </a:t>
            </a:r>
            <a:r>
              <a:rPr lang="fr-CH" sz="2800" dirty="0" err="1">
                <a:solidFill>
                  <a:srgbClr val="1F497D"/>
                </a:solidFill>
              </a:rPr>
              <a:t>such</a:t>
            </a:r>
            <a:r>
              <a:rPr lang="fr-CH" sz="2800" dirty="0">
                <a:solidFill>
                  <a:srgbClr val="1F497D"/>
                </a:solidFill>
              </a:rPr>
              <a:t> a source by an </a:t>
            </a:r>
            <a:r>
              <a:rPr lang="fr-CH" sz="2800" dirty="0" err="1">
                <a:solidFill>
                  <a:srgbClr val="1F497D"/>
                </a:solidFill>
              </a:rPr>
              <a:t>ideal</a:t>
            </a:r>
            <a:r>
              <a:rPr lang="fr-CH" sz="2800" dirty="0">
                <a:solidFill>
                  <a:srgbClr val="1F497D"/>
                </a:solidFill>
              </a:rPr>
              <a:t> source in </a:t>
            </a:r>
            <a:r>
              <a:rPr lang="fr-CH" sz="2800" dirty="0" err="1">
                <a:solidFill>
                  <a:srgbClr val="1F497D"/>
                </a:solidFill>
              </a:rPr>
              <a:t>series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with</a:t>
            </a:r>
            <a:r>
              <a:rPr lang="fr-CH" sz="2800" dirty="0">
                <a:solidFill>
                  <a:srgbClr val="1F497D"/>
                </a:solidFill>
              </a:rPr>
              <a:t> a </a:t>
            </a:r>
            <a:r>
              <a:rPr lang="fr-CH" sz="2800" dirty="0" err="1">
                <a:solidFill>
                  <a:srgbClr val="1F497D"/>
                </a:solidFill>
              </a:rPr>
              <a:t>resistance</a:t>
            </a:r>
            <a:r>
              <a:rPr lang="fr-CH" sz="2800" dirty="0">
                <a:solidFill>
                  <a:srgbClr val="1F497D"/>
                </a:solidFill>
              </a:rPr>
              <a:t> :</a:t>
            </a:r>
            <a:endParaRPr lang="fr-CH" sz="4000" dirty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solidFill>
                <a:srgbClr val="1F497D"/>
              </a:solidFill>
            </a:endParaRPr>
          </a:p>
        </p:txBody>
      </p:sp>
      <p:graphicFrame>
        <p:nvGraphicFramePr>
          <p:cNvPr id="399364" name="Object 4"/>
          <p:cNvGraphicFramePr>
            <a:graphicFrameLocks noChangeAspect="1"/>
          </p:cNvGraphicFramePr>
          <p:nvPr/>
        </p:nvGraphicFramePr>
        <p:xfrm>
          <a:off x="1828800" y="5405438"/>
          <a:ext cx="16986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47700" imgH="190500" progId="Equation.DSMT4">
                  <p:embed/>
                </p:oleObj>
              </mc:Choice>
              <mc:Fallback>
                <p:oleObj name="Equation" r:id="rId5" imgW="6477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405438"/>
                        <a:ext cx="16986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4841497" y="3219972"/>
            <a:ext cx="3835400" cy="2074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47C5DC-46DC-FE40-AE7B-D7515E4D3E58}"/>
              </a:ext>
            </a:extLst>
          </p:cNvPr>
          <p:cNvSpPr txBox="1"/>
          <p:nvPr/>
        </p:nvSpPr>
        <p:spPr>
          <a:xfrm>
            <a:off x="3887599" y="4076259"/>
            <a:ext cx="7606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external</a:t>
            </a:r>
            <a:endParaRPr lang="fr-FR" sz="1200" dirty="0"/>
          </a:p>
          <a:p>
            <a:pPr algn="ctr"/>
            <a:r>
              <a:rPr lang="fr-FR" sz="1200" dirty="0" err="1"/>
              <a:t>load</a:t>
            </a:r>
            <a:endParaRPr lang="fr-FR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B68DF7-23A0-2F47-A306-F945D4912470}"/>
              </a:ext>
            </a:extLst>
          </p:cNvPr>
          <p:cNvSpPr/>
          <p:nvPr/>
        </p:nvSpPr>
        <p:spPr>
          <a:xfrm>
            <a:off x="4572000" y="4076259"/>
            <a:ext cx="457200" cy="380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0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28307E-6 L 0.42761 -4.283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99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399367" grpId="0" animBg="1"/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701925"/>
            <a:ext cx="39909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 useBgFill="1">
        <p:nvSpPr>
          <p:cNvPr id="10" name="ZoneTexte 1">
            <a:extLst>
              <a:ext uri="{FF2B5EF4-FFF2-40B4-BE49-F238E27FC236}">
                <a16:creationId xmlns:a16="http://schemas.microsoft.com/office/drawing/2014/main" id="{A8D26C36-C4E2-D24C-B84C-E97C66DCF8B1}"/>
              </a:ext>
            </a:extLst>
          </p:cNvPr>
          <p:cNvSpPr txBox="1"/>
          <p:nvPr/>
        </p:nvSpPr>
        <p:spPr>
          <a:xfrm>
            <a:off x="5867400" y="3276600"/>
            <a:ext cx="5334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slope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 useBgFill="1">
        <p:nvSpPr>
          <p:cNvPr id="9" name="ZoneTexte 1">
            <a:extLst>
              <a:ext uri="{FF2B5EF4-FFF2-40B4-BE49-F238E27FC236}">
                <a16:creationId xmlns:a16="http://schemas.microsoft.com/office/drawing/2014/main" id="{D216FE36-85B2-CC4E-A31E-D1F27C837329}"/>
              </a:ext>
            </a:extLst>
          </p:cNvPr>
          <p:cNvSpPr txBox="1"/>
          <p:nvPr/>
        </p:nvSpPr>
        <p:spPr>
          <a:xfrm>
            <a:off x="7340599" y="3499505"/>
            <a:ext cx="1374776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Ideal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source</a:t>
            </a:r>
          </a:p>
        </p:txBody>
      </p:sp>
      <p:pic>
        <p:nvPicPr>
          <p:cNvPr id="400390" name="Picture 6" descr="fig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3140075"/>
            <a:ext cx="4699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'Real'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source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993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1F497D"/>
                </a:solidFill>
                <a:latin typeface="+mj-lt"/>
                <a:cs typeface="Times New Roman" charset="0"/>
              </a:rPr>
              <a:t>Current-voltage characteristic and equivalent circuit</a:t>
            </a:r>
            <a:endParaRPr lang="en-US" sz="2800" dirty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buFont typeface="Monotype Sorts" charset="0"/>
              <a:buNone/>
            </a:pPr>
            <a:endParaRPr lang="fr-CH" sz="2800" dirty="0">
              <a:latin typeface="Times New Roman" charset="0"/>
            </a:endParaRPr>
          </a:p>
        </p:txBody>
      </p:sp>
      <p:sp>
        <p:nvSpPr>
          <p:cNvPr id="400392" name="Rectangle 8"/>
          <p:cNvSpPr>
            <a:spLocks noChangeArrowheads="1"/>
          </p:cNvSpPr>
          <p:nvPr/>
        </p:nvSpPr>
        <p:spPr bwMode="auto">
          <a:xfrm>
            <a:off x="4794250" y="2517387"/>
            <a:ext cx="3835400" cy="3303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400388" name="Object 4"/>
          <p:cNvGraphicFramePr>
            <a:graphicFrameLocks noChangeAspect="1"/>
          </p:cNvGraphicFramePr>
          <p:nvPr/>
        </p:nvGraphicFramePr>
        <p:xfrm>
          <a:off x="1427163" y="5459413"/>
          <a:ext cx="16319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22030" imgH="190417" progId="Equation.DSMT4">
                  <p:embed/>
                </p:oleObj>
              </mc:Choice>
              <mc:Fallback>
                <p:oleObj name="Equation" r:id="rId5" imgW="622030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5459413"/>
                        <a:ext cx="163195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2" name="ZoneTexte 1">
            <a:extLst>
              <a:ext uri="{FF2B5EF4-FFF2-40B4-BE49-F238E27FC236}">
                <a16:creationId xmlns:a16="http://schemas.microsoft.com/office/drawing/2014/main" id="{5648D2FD-0417-6941-B88A-19FF99311B1B}"/>
              </a:ext>
            </a:extLst>
          </p:cNvPr>
          <p:cNvSpPr txBox="1"/>
          <p:nvPr/>
        </p:nvSpPr>
        <p:spPr>
          <a:xfrm>
            <a:off x="3503613" y="4030682"/>
            <a:ext cx="1374776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External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load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6272E-6 L 0.54566 -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00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400392" grpId="0" animBg="1"/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3619500"/>
            <a:ext cx="6265863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752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Elements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in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series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10752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11188" y="1730375"/>
            <a:ext cx="7727950" cy="4114800"/>
          </a:xfrm>
          <a:noFill/>
        </p:spPr>
        <p:txBody>
          <a:bodyPr/>
          <a:lstStyle/>
          <a:p>
            <a:r>
              <a:rPr lang="fr-CH" sz="2800" dirty="0" err="1">
                <a:solidFill>
                  <a:srgbClr val="1F497D"/>
                </a:solidFill>
              </a:rPr>
              <a:t>Elements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connected</a:t>
            </a:r>
            <a:r>
              <a:rPr lang="fr-CH" sz="2800" dirty="0">
                <a:solidFill>
                  <a:srgbClr val="1F497D"/>
                </a:solidFill>
              </a:rPr>
              <a:t> in </a:t>
            </a:r>
            <a:r>
              <a:rPr lang="fr-CH" sz="2800" dirty="0" err="1">
                <a:solidFill>
                  <a:srgbClr val="1F497D"/>
                </a:solidFill>
              </a:rPr>
              <a:t>series</a:t>
            </a:r>
            <a:r>
              <a:rPr lang="fr-CH" sz="2800" dirty="0">
                <a:solidFill>
                  <a:srgbClr val="1F497D"/>
                </a:solidFill>
              </a:rPr>
              <a:t> are </a:t>
            </a:r>
            <a:r>
              <a:rPr lang="fr-CH" sz="2800" dirty="0" err="1">
                <a:solidFill>
                  <a:srgbClr val="1F497D"/>
                </a:solidFill>
              </a:rPr>
              <a:t>traversed</a:t>
            </a:r>
            <a:r>
              <a:rPr lang="fr-CH" sz="2800" dirty="0">
                <a:solidFill>
                  <a:srgbClr val="1F497D"/>
                </a:solidFill>
              </a:rPr>
              <a:t> by the </a:t>
            </a:r>
            <a:r>
              <a:rPr lang="fr-CH" sz="2800" dirty="0" err="1">
                <a:solidFill>
                  <a:srgbClr val="1F497D"/>
                </a:solidFill>
              </a:rPr>
              <a:t>same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current</a:t>
            </a:r>
            <a:r>
              <a:rPr lang="fr-CH" sz="2800" dirty="0">
                <a:solidFill>
                  <a:srgbClr val="1F497D"/>
                </a:solidFill>
              </a:rPr>
              <a:t>. The voltage </a:t>
            </a:r>
            <a:r>
              <a:rPr lang="fr-CH" sz="2800" dirty="0" err="1">
                <a:solidFill>
                  <a:srgbClr val="1F497D"/>
                </a:solidFill>
              </a:rPr>
              <a:t>across</a:t>
            </a:r>
            <a:r>
              <a:rPr lang="fr-CH" sz="2800" dirty="0">
                <a:solidFill>
                  <a:srgbClr val="1F497D"/>
                </a:solidFill>
              </a:rPr>
              <a:t> the circuit </a:t>
            </a:r>
            <a:r>
              <a:rPr lang="fr-CH" sz="2800" dirty="0" err="1">
                <a:solidFill>
                  <a:srgbClr val="1F497D"/>
                </a:solidFill>
              </a:rPr>
              <a:t>is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equal</a:t>
            </a:r>
            <a:r>
              <a:rPr lang="fr-CH" sz="2800" dirty="0">
                <a:solidFill>
                  <a:srgbClr val="1F497D"/>
                </a:solidFill>
              </a:rPr>
              <a:t> to the </a:t>
            </a:r>
            <a:r>
              <a:rPr lang="fr-CH" sz="2800" dirty="0" err="1">
                <a:solidFill>
                  <a:srgbClr val="1F497D"/>
                </a:solidFill>
              </a:rPr>
              <a:t>sum</a:t>
            </a:r>
            <a:r>
              <a:rPr lang="fr-CH" sz="2800" dirty="0">
                <a:solidFill>
                  <a:srgbClr val="1F497D"/>
                </a:solidFill>
              </a:rPr>
              <a:t> of the voltages relative to </a:t>
            </a:r>
            <a:r>
              <a:rPr lang="fr-CH" sz="2800" dirty="0" err="1">
                <a:solidFill>
                  <a:srgbClr val="1F497D"/>
                </a:solidFill>
              </a:rPr>
              <a:t>each</a:t>
            </a:r>
            <a:r>
              <a:rPr lang="fr-CH" sz="2800" dirty="0">
                <a:solidFill>
                  <a:srgbClr val="1F497D"/>
                </a:solidFill>
              </a:rPr>
              <a:t> </a:t>
            </a:r>
            <a:r>
              <a:rPr lang="fr-CH" sz="2800" dirty="0" err="1">
                <a:solidFill>
                  <a:srgbClr val="1F497D"/>
                </a:solidFill>
              </a:rPr>
              <a:t>element</a:t>
            </a:r>
            <a:r>
              <a:rPr lang="fr-CH" sz="2800" dirty="0">
                <a:solidFill>
                  <a:srgbClr val="1F497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Resistors in series</a:t>
            </a:r>
          </a:p>
        </p:txBody>
      </p:sp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3519488" y="4079875"/>
          <a:ext cx="1598612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9600" imgH="368300" progId="Equation.DSMT4">
                  <p:embed/>
                </p:oleObj>
              </mc:Choice>
              <mc:Fallback>
                <p:oleObj name="Equation" r:id="rId3" imgW="6096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9488" y="4079875"/>
                        <a:ext cx="1598612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957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2374900"/>
            <a:ext cx="6789737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6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Capacitors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in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series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407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083701"/>
              </p:ext>
            </p:extLst>
          </p:nvPr>
        </p:nvGraphicFramePr>
        <p:xfrm>
          <a:off x="1806864" y="4746625"/>
          <a:ext cx="183197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8500" imgH="381000" progId="Equation.3">
                  <p:embed/>
                </p:oleObj>
              </mc:Choice>
              <mc:Fallback>
                <p:oleObj name="Equation" r:id="rId3" imgW="6985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6864" y="4746625"/>
                        <a:ext cx="1831975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4093345" y="4970611"/>
            <a:ext cx="628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/>
              <a:t>and</a:t>
            </a:r>
            <a:endParaRPr lang="en-US" dirty="0"/>
          </a:p>
        </p:txBody>
      </p:sp>
      <p:graphicFrame>
        <p:nvGraphicFramePr>
          <p:cNvPr id="4075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520951"/>
              </p:ext>
            </p:extLst>
          </p:nvPr>
        </p:nvGraphicFramePr>
        <p:xfrm>
          <a:off x="5176549" y="4763293"/>
          <a:ext cx="233045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89000" imgH="368300" progId="Equation.DSMT4">
                  <p:embed/>
                </p:oleObj>
              </mc:Choice>
              <mc:Fallback>
                <p:oleObj name="Equation" r:id="rId5" imgW="8890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6549" y="4763293"/>
                        <a:ext cx="233045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62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479675"/>
            <a:ext cx="66246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7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7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7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85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006288"/>
              </p:ext>
            </p:extLst>
          </p:nvPr>
        </p:nvGraphicFramePr>
        <p:xfrm>
          <a:off x="2210617" y="4432300"/>
          <a:ext cx="1565275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900" imgH="368300" progId="Equation.3">
                  <p:embed/>
                </p:oleObj>
              </mc:Choice>
              <mc:Fallback>
                <p:oleObj name="Equation" r:id="rId3" imgW="596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17" y="4432300"/>
                        <a:ext cx="1565275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Inductors in series</a:t>
            </a:r>
          </a:p>
        </p:txBody>
      </p:sp>
      <p:sp>
        <p:nvSpPr>
          <p:cNvPr id="408581" name="Text Box 5"/>
          <p:cNvSpPr txBox="1">
            <a:spLocks noChangeArrowheads="1"/>
          </p:cNvSpPr>
          <p:nvPr/>
        </p:nvSpPr>
        <p:spPr bwMode="auto">
          <a:xfrm>
            <a:off x="4188979" y="4704060"/>
            <a:ext cx="628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/>
              <a:t>and</a:t>
            </a:r>
            <a:endParaRPr lang="en-US" dirty="0"/>
          </a:p>
        </p:txBody>
      </p:sp>
      <p:graphicFrame>
        <p:nvGraphicFramePr>
          <p:cNvPr id="4085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925974"/>
              </p:ext>
            </p:extLst>
          </p:nvPr>
        </p:nvGraphicFramePr>
        <p:xfrm>
          <a:off x="5368110" y="4704060"/>
          <a:ext cx="179863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85800" imgH="190500" progId="Equation.DSMT4">
                  <p:embed/>
                </p:oleObj>
              </mc:Choice>
              <mc:Fallback>
                <p:oleObj name="Equation" r:id="rId5" imgW="6858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110" y="4704060"/>
                        <a:ext cx="1798637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67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170113"/>
            <a:ext cx="7902575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Voltage sources in series</a:t>
            </a:r>
          </a:p>
        </p:txBody>
      </p:sp>
      <p:graphicFrame>
        <p:nvGraphicFramePr>
          <p:cNvPr id="115716" name="Object 6"/>
          <p:cNvGraphicFramePr>
            <a:graphicFrameLocks noChangeAspect="1"/>
          </p:cNvGraphicFramePr>
          <p:nvPr/>
        </p:nvGraphicFramePr>
        <p:xfrm>
          <a:off x="3263900" y="2851150"/>
          <a:ext cx="153193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947" imgH="368140" progId="Equation.3">
                  <p:embed/>
                </p:oleObj>
              </mc:Choice>
              <mc:Fallback>
                <p:oleObj name="Equation" r:id="rId3" imgW="583947" imgH="3681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2851150"/>
                        <a:ext cx="1531938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571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77988"/>
            <a:ext cx="76390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3925888"/>
            <a:ext cx="485616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409611" name="Object 11"/>
          <p:cNvGraphicFramePr>
            <a:graphicFrameLocks noChangeAspect="1"/>
          </p:cNvGraphicFramePr>
          <p:nvPr/>
        </p:nvGraphicFramePr>
        <p:xfrm>
          <a:off x="6556375" y="4927600"/>
          <a:ext cx="2133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79032" imgH="177723" progId="Equation.DSMT4">
                  <p:embed/>
                </p:oleObj>
              </mc:Choice>
              <mc:Fallback>
                <p:oleObj name="Equation" r:id="rId7" imgW="1079032" imgH="17772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4927600"/>
                        <a:ext cx="2133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6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 sources in series</a:t>
            </a:r>
          </a:p>
        </p:txBody>
      </p:sp>
      <p:sp>
        <p:nvSpPr>
          <p:cNvPr id="41063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>
                <a:solidFill>
                  <a:srgbClr val="1F497D"/>
                </a:solidFill>
              </a:rPr>
              <a:t>Impossible </a:t>
            </a:r>
            <a:r>
              <a:rPr lang="fr-CH" b="1" i="1" dirty="0" err="1">
                <a:solidFill>
                  <a:srgbClr val="1F497D"/>
                </a:solidFill>
              </a:rPr>
              <a:t>unless</a:t>
            </a:r>
            <a:r>
              <a:rPr lang="fr-CH" b="1" i="1" dirty="0">
                <a:solidFill>
                  <a:srgbClr val="1F497D"/>
                </a:solidFill>
              </a:rPr>
              <a:t> all </a:t>
            </a:r>
            <a:r>
              <a:rPr lang="fr-CH" b="1" i="1" dirty="0" err="1">
                <a:solidFill>
                  <a:srgbClr val="1F497D"/>
                </a:solidFill>
              </a:rPr>
              <a:t>individual</a:t>
            </a:r>
            <a:r>
              <a:rPr lang="fr-CH" b="1" i="1" dirty="0">
                <a:solidFill>
                  <a:srgbClr val="1F497D"/>
                </a:solidFill>
              </a:rPr>
              <a:t> sources </a:t>
            </a:r>
            <a:r>
              <a:rPr lang="fr-CH" b="1" i="1" dirty="0" err="1">
                <a:solidFill>
                  <a:srgbClr val="1F497D"/>
                </a:solidFill>
              </a:rPr>
              <a:t>produce</a:t>
            </a:r>
            <a:r>
              <a:rPr lang="fr-CH" b="1" i="1" dirty="0">
                <a:solidFill>
                  <a:srgbClr val="1F497D"/>
                </a:solidFill>
              </a:rPr>
              <a:t> the </a:t>
            </a:r>
            <a:r>
              <a:rPr lang="fr-CH" b="1" i="1" dirty="0" err="1">
                <a:solidFill>
                  <a:srgbClr val="1F497D"/>
                </a:solidFill>
              </a:rPr>
              <a:t>same</a:t>
            </a:r>
            <a:r>
              <a:rPr lang="fr-CH" b="1" i="1" dirty="0">
                <a:solidFill>
                  <a:srgbClr val="1F497D"/>
                </a:solidFill>
              </a:rPr>
              <a:t> </a:t>
            </a:r>
            <a:r>
              <a:rPr lang="fr-CH" b="1" i="1" dirty="0" err="1">
                <a:solidFill>
                  <a:srgbClr val="1F497D"/>
                </a:solidFill>
              </a:rPr>
              <a:t>current</a:t>
            </a:r>
            <a:endParaRPr lang="en-US" b="1" i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5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3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049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What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is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electrical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 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04900"/>
            <a:ext cx="8229600" cy="5143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fr-CH" sz="2400" dirty="0">
              <a:solidFill>
                <a:srgbClr val="1F497D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fr-CH" sz="2400" dirty="0">
                <a:solidFill>
                  <a:srgbClr val="1F497D"/>
                </a:solidFill>
              </a:rPr>
              <a:t>An </a:t>
            </a:r>
            <a:r>
              <a:rPr lang="fr-CH" sz="2400" dirty="0" err="1">
                <a:solidFill>
                  <a:srgbClr val="1F497D"/>
                </a:solidFill>
              </a:rPr>
              <a:t>electrical</a:t>
            </a:r>
            <a:r>
              <a:rPr lang="fr-CH" sz="2400" dirty="0">
                <a:solidFill>
                  <a:srgbClr val="1F497D"/>
                </a:solidFill>
              </a:rPr>
              <a:t> circuit </a:t>
            </a:r>
            <a:r>
              <a:rPr lang="fr-CH" sz="2400" dirty="0" err="1">
                <a:solidFill>
                  <a:srgbClr val="1F497D"/>
                </a:solidFill>
              </a:rPr>
              <a:t>allows</a:t>
            </a:r>
            <a:endParaRPr lang="fr-CH" sz="2400" dirty="0">
              <a:solidFill>
                <a:srgbClr val="1F497D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</a:rPr>
              <a:t>to transport </a:t>
            </a:r>
            <a:r>
              <a:rPr lang="fr-CH" sz="2000" dirty="0" err="1">
                <a:solidFill>
                  <a:srgbClr val="1F497D"/>
                </a:solidFill>
              </a:rPr>
              <a:t>energy</a:t>
            </a:r>
            <a:r>
              <a:rPr lang="fr-CH" sz="2000" dirty="0">
                <a:solidFill>
                  <a:srgbClr val="1F497D"/>
                </a:solidFill>
              </a:rPr>
              <a:t> </a:t>
            </a:r>
            <a:r>
              <a:rPr lang="fr-CH" sz="2000" dirty="0" err="1">
                <a:solidFill>
                  <a:srgbClr val="1F497D"/>
                </a:solidFill>
              </a:rPr>
              <a:t>from</a:t>
            </a:r>
            <a:r>
              <a:rPr lang="fr-CH" sz="2000" dirty="0">
                <a:solidFill>
                  <a:srgbClr val="1F497D"/>
                </a:solidFill>
              </a:rPr>
              <a:t> one point to </a:t>
            </a:r>
            <a:r>
              <a:rPr lang="fr-CH" sz="2000" dirty="0" err="1">
                <a:solidFill>
                  <a:srgbClr val="1F497D"/>
                </a:solidFill>
              </a:rPr>
              <a:t>another</a:t>
            </a:r>
            <a:endParaRPr lang="fr-CH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</a:rPr>
              <a:t>to transmit information</a:t>
            </a:r>
            <a:endParaRPr lang="fr-CH" sz="2000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r>
              <a:rPr lang="fr-CH" sz="2000" dirty="0">
                <a:solidFill>
                  <a:srgbClr val="1F497D"/>
                </a:solidFill>
              </a:rPr>
              <a:t>to </a:t>
            </a:r>
            <a:r>
              <a:rPr lang="fr-CH" sz="2000" dirty="0" err="1">
                <a:solidFill>
                  <a:srgbClr val="1F497D"/>
                </a:solidFill>
              </a:rPr>
              <a:t>process</a:t>
            </a:r>
            <a:r>
              <a:rPr lang="fr-CH" sz="2000" dirty="0">
                <a:solidFill>
                  <a:srgbClr val="1F497D"/>
                </a:solidFill>
              </a:rPr>
              <a:t> information</a:t>
            </a:r>
            <a:endParaRPr lang="fr-CH" sz="20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2000" dirty="0"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048000"/>
            <a:ext cx="3771429" cy="33528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8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Series circuit: example</a:t>
            </a:r>
          </a:p>
        </p:txBody>
      </p:sp>
      <p:pic>
        <p:nvPicPr>
          <p:cNvPr id="1198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2133600"/>
            <a:ext cx="6342062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7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Elements in parallel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1188" y="1730375"/>
            <a:ext cx="7727950" cy="4114800"/>
          </a:xfrm>
          <a:noFill/>
        </p:spPr>
        <p:txBody>
          <a:bodyPr/>
          <a:lstStyle/>
          <a:p>
            <a:r>
              <a:rPr lang="fr-CH" dirty="0" err="1">
                <a:solidFill>
                  <a:srgbClr val="1F497D"/>
                </a:solidFill>
              </a:rPr>
              <a:t>Elements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connected</a:t>
            </a:r>
            <a:r>
              <a:rPr lang="fr-CH" dirty="0">
                <a:solidFill>
                  <a:srgbClr val="1F497D"/>
                </a:solidFill>
              </a:rPr>
              <a:t> in </a:t>
            </a:r>
            <a:r>
              <a:rPr lang="fr-CH" dirty="0" err="1">
                <a:solidFill>
                  <a:srgbClr val="1F497D"/>
                </a:solidFill>
              </a:rPr>
              <a:t>parallel</a:t>
            </a:r>
            <a:r>
              <a:rPr lang="fr-CH" dirty="0">
                <a:solidFill>
                  <a:srgbClr val="1F497D"/>
                </a:solidFill>
              </a:rPr>
              <a:t> are </a:t>
            </a:r>
            <a:r>
              <a:rPr lang="fr-CH" dirty="0" err="1">
                <a:solidFill>
                  <a:srgbClr val="1F497D"/>
                </a:solidFill>
              </a:rPr>
              <a:t>subjected</a:t>
            </a:r>
            <a:r>
              <a:rPr lang="fr-CH" dirty="0">
                <a:solidFill>
                  <a:srgbClr val="1F497D"/>
                </a:solidFill>
              </a:rPr>
              <a:t> to the </a:t>
            </a:r>
            <a:r>
              <a:rPr lang="fr-CH" dirty="0" err="1">
                <a:solidFill>
                  <a:srgbClr val="1F497D"/>
                </a:solidFill>
              </a:rPr>
              <a:t>same</a:t>
            </a:r>
            <a:r>
              <a:rPr lang="fr-CH" dirty="0">
                <a:solidFill>
                  <a:srgbClr val="1F497D"/>
                </a:solidFill>
              </a:rPr>
              <a:t> voltage. The total </a:t>
            </a:r>
            <a:r>
              <a:rPr lang="fr-CH" dirty="0" err="1">
                <a:solidFill>
                  <a:srgbClr val="1F497D"/>
                </a:solidFill>
              </a:rPr>
              <a:t>current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is</a:t>
            </a:r>
            <a:r>
              <a:rPr lang="fr-CH" dirty="0">
                <a:solidFill>
                  <a:srgbClr val="1F497D"/>
                </a:solidFill>
              </a:rPr>
              <a:t> the </a:t>
            </a:r>
            <a:r>
              <a:rPr lang="fr-CH" dirty="0" err="1">
                <a:solidFill>
                  <a:srgbClr val="1F497D"/>
                </a:solidFill>
              </a:rPr>
              <a:t>sum</a:t>
            </a:r>
            <a:r>
              <a:rPr lang="fr-CH" dirty="0">
                <a:solidFill>
                  <a:srgbClr val="1F497D"/>
                </a:solidFill>
              </a:rPr>
              <a:t> of the </a:t>
            </a:r>
            <a:r>
              <a:rPr lang="fr-CH" dirty="0" err="1">
                <a:solidFill>
                  <a:srgbClr val="1F497D"/>
                </a:solidFill>
              </a:rPr>
              <a:t>individual</a:t>
            </a:r>
            <a:r>
              <a:rPr lang="fr-CH" dirty="0">
                <a:solidFill>
                  <a:srgbClr val="1F497D"/>
                </a:solidFill>
              </a:rPr>
              <a:t> </a:t>
            </a:r>
            <a:r>
              <a:rPr lang="fr-CH" dirty="0" err="1">
                <a:solidFill>
                  <a:srgbClr val="1F497D"/>
                </a:solidFill>
              </a:rPr>
              <a:t>currents</a:t>
            </a:r>
            <a:r>
              <a:rPr lang="fr-CH" dirty="0">
                <a:solidFill>
                  <a:srgbClr val="1F497D"/>
                </a:solidFill>
              </a:rPr>
              <a:t>.</a:t>
            </a:r>
            <a:endParaRPr lang="fr-CH" sz="2800" dirty="0">
              <a:solidFill>
                <a:srgbClr val="1F497D"/>
              </a:solidFill>
            </a:endParaRPr>
          </a:p>
        </p:txBody>
      </p:sp>
      <p:pic>
        <p:nvPicPr>
          <p:cNvPr id="121861" name="Picture 5" descr="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1" y="3352800"/>
            <a:ext cx="546258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4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Resistors in parallel</a:t>
            </a:r>
          </a:p>
        </p:txBody>
      </p:sp>
      <p:graphicFrame>
        <p:nvGraphicFramePr>
          <p:cNvPr id="123908" name="Object 6"/>
          <p:cNvGraphicFramePr>
            <a:graphicFrameLocks noChangeAspect="1"/>
          </p:cNvGraphicFramePr>
          <p:nvPr/>
        </p:nvGraphicFramePr>
        <p:xfrm>
          <a:off x="3019425" y="4848225"/>
          <a:ext cx="18637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0891" imgH="406224" progId="Equation.DSMT4">
                  <p:embed/>
                </p:oleObj>
              </mc:Choice>
              <mc:Fallback>
                <p:oleObj name="Equation" r:id="rId3" imgW="710891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25" y="4848225"/>
                        <a:ext cx="18637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90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9913"/>
            <a:ext cx="7288212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9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Capacitors in parallel</a:t>
            </a:r>
          </a:p>
        </p:txBody>
      </p:sp>
      <p:graphicFrame>
        <p:nvGraphicFramePr>
          <p:cNvPr id="4157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681429"/>
              </p:ext>
            </p:extLst>
          </p:nvPr>
        </p:nvGraphicFramePr>
        <p:xfrm>
          <a:off x="2643166" y="4629062"/>
          <a:ext cx="1663700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725" imgH="368140" progId="Equation.3">
                  <p:embed/>
                </p:oleObj>
              </mc:Choice>
              <mc:Fallback>
                <p:oleObj name="Equation" r:id="rId3" imgW="634725" imgH="3681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66" y="4629062"/>
                        <a:ext cx="1663700" cy="96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57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712184"/>
              </p:ext>
            </p:extLst>
          </p:nvPr>
        </p:nvGraphicFramePr>
        <p:xfrm>
          <a:off x="5486400" y="4862425"/>
          <a:ext cx="179705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85800" imgH="190500" progId="Equation.DSMT4">
                  <p:embed/>
                </p:oleObj>
              </mc:Choice>
              <mc:Fallback>
                <p:oleObj name="Equation" r:id="rId5" imgW="6858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862425"/>
                        <a:ext cx="179705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95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2136775"/>
            <a:ext cx="66722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6E7F466-C0D8-5244-9EFC-4BE437DE63B2}"/>
              </a:ext>
            </a:extLst>
          </p:cNvPr>
          <p:cNvSpPr txBox="1"/>
          <p:nvPr/>
        </p:nvSpPr>
        <p:spPr>
          <a:xfrm>
            <a:off x="4572000" y="490082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7687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Inductors in parallel</a:t>
            </a:r>
          </a:p>
        </p:txBody>
      </p:sp>
      <p:graphicFrame>
        <p:nvGraphicFramePr>
          <p:cNvPr id="4167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925630"/>
              </p:ext>
            </p:extLst>
          </p:nvPr>
        </p:nvGraphicFramePr>
        <p:xfrm>
          <a:off x="2211430" y="4700228"/>
          <a:ext cx="18303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8197" imgH="406224" progId="Equation.3">
                  <p:embed/>
                </p:oleObj>
              </mc:Choice>
              <mc:Fallback>
                <p:oleObj name="Equation" r:id="rId3" imgW="698197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430" y="4700228"/>
                        <a:ext cx="18303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67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377926"/>
              </p:ext>
            </p:extLst>
          </p:nvPr>
        </p:nvGraphicFramePr>
        <p:xfrm>
          <a:off x="5638800" y="4696196"/>
          <a:ext cx="2130425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447" imgH="368140" progId="Equation.DSMT4">
                  <p:embed/>
                </p:oleObj>
              </mc:Choice>
              <mc:Fallback>
                <p:oleObj name="Equation" r:id="rId5" imgW="812447" imgH="3681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696196"/>
                        <a:ext cx="2130425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8006" name="Picture 7" descr="fig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009775"/>
            <a:ext cx="55308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37F7DE8-E934-E64F-B968-5A70B98CFC7A}"/>
              </a:ext>
            </a:extLst>
          </p:cNvPr>
          <p:cNvSpPr txBox="1"/>
          <p:nvPr/>
        </p:nvSpPr>
        <p:spPr>
          <a:xfrm>
            <a:off x="4450915" y="4948757"/>
            <a:ext cx="778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0334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Voltage sources in parallel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>
                <a:solidFill>
                  <a:srgbClr val="1F497D"/>
                </a:solidFill>
              </a:rPr>
              <a:t>Impossible </a:t>
            </a:r>
            <a:r>
              <a:rPr lang="fr-CH" b="1" i="1" dirty="0" err="1">
                <a:solidFill>
                  <a:srgbClr val="1F497D"/>
                </a:solidFill>
              </a:rPr>
              <a:t>unless</a:t>
            </a:r>
            <a:r>
              <a:rPr lang="fr-CH" b="1" i="1" dirty="0">
                <a:solidFill>
                  <a:srgbClr val="1F497D"/>
                </a:solidFill>
              </a:rPr>
              <a:t> all </a:t>
            </a:r>
            <a:r>
              <a:rPr lang="fr-CH" b="1" i="1" dirty="0" err="1">
                <a:solidFill>
                  <a:srgbClr val="1F497D"/>
                </a:solidFill>
              </a:rPr>
              <a:t>individual</a:t>
            </a:r>
            <a:r>
              <a:rPr lang="fr-CH" b="1" i="1" dirty="0">
                <a:solidFill>
                  <a:srgbClr val="1F497D"/>
                </a:solidFill>
              </a:rPr>
              <a:t> sources </a:t>
            </a:r>
            <a:r>
              <a:rPr lang="fr-CH" b="1" i="1" dirty="0" err="1">
                <a:solidFill>
                  <a:srgbClr val="1F497D"/>
                </a:solidFill>
              </a:rPr>
              <a:t>produce</a:t>
            </a:r>
            <a:r>
              <a:rPr lang="fr-CH" b="1" i="1" dirty="0">
                <a:solidFill>
                  <a:srgbClr val="1F497D"/>
                </a:solidFill>
              </a:rPr>
              <a:t> the </a:t>
            </a:r>
            <a:r>
              <a:rPr lang="fr-CH" b="1" i="1" dirty="0" err="1">
                <a:solidFill>
                  <a:srgbClr val="1F497D"/>
                </a:solidFill>
              </a:rPr>
              <a:t>same</a:t>
            </a:r>
            <a:r>
              <a:rPr lang="fr-CH" b="1" i="1" dirty="0">
                <a:solidFill>
                  <a:srgbClr val="1F497D"/>
                </a:solidFill>
              </a:rPr>
              <a:t> voltage</a:t>
            </a:r>
            <a:endParaRPr lang="en-US" b="1" i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3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 sources in parallel</a:t>
            </a: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6605588" y="2127250"/>
          <a:ext cx="139858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169" imgH="368140" progId="Equation.3">
                  <p:embed/>
                </p:oleObj>
              </mc:Choice>
              <mc:Fallback>
                <p:oleObj name="Equation" r:id="rId3" imgW="533169" imgH="3681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5588" y="2127250"/>
                        <a:ext cx="1398587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210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701800"/>
            <a:ext cx="509428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188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794125"/>
            <a:ext cx="41814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418825" name="Object 9"/>
          <p:cNvGraphicFramePr>
            <a:graphicFrameLocks noChangeAspect="1"/>
          </p:cNvGraphicFramePr>
          <p:nvPr/>
        </p:nvGraphicFramePr>
        <p:xfrm>
          <a:off x="6113463" y="4733925"/>
          <a:ext cx="2551112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28700" imgH="190500" progId="Equation.DSMT4">
                  <p:embed/>
                </p:oleObj>
              </mc:Choice>
              <mc:Fallback>
                <p:oleObj name="Equation" r:id="rId7" imgW="10287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463" y="4733925"/>
                        <a:ext cx="2551112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466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0" name="Rectangle 10"/>
          <p:cNvSpPr>
            <a:spLocks noChangeArrowheads="1"/>
          </p:cNvSpPr>
          <p:nvPr/>
        </p:nvSpPr>
        <p:spPr bwMode="auto">
          <a:xfrm>
            <a:off x="5245100" y="3603625"/>
            <a:ext cx="1011238" cy="24558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34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Series-parallel circuits</a:t>
            </a:r>
          </a:p>
        </p:txBody>
      </p:sp>
      <p:pic>
        <p:nvPicPr>
          <p:cNvPr id="1341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444625"/>
            <a:ext cx="4306888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19848" name="Rectangle 8"/>
          <p:cNvSpPr>
            <a:spLocks noChangeArrowheads="1"/>
          </p:cNvSpPr>
          <p:nvPr/>
        </p:nvSpPr>
        <p:spPr bwMode="auto">
          <a:xfrm>
            <a:off x="4203700" y="1528763"/>
            <a:ext cx="2046288" cy="2197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19852" name="Rectangle 12"/>
          <p:cNvSpPr>
            <a:spLocks noChangeArrowheads="1"/>
          </p:cNvSpPr>
          <p:nvPr/>
        </p:nvSpPr>
        <p:spPr bwMode="auto">
          <a:xfrm>
            <a:off x="1992313" y="3740150"/>
            <a:ext cx="5200650" cy="2292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419851" name="Rectangle 11"/>
          <p:cNvSpPr>
            <a:spLocks noChangeArrowheads="1"/>
          </p:cNvSpPr>
          <p:nvPr/>
        </p:nvSpPr>
        <p:spPr bwMode="auto">
          <a:xfrm>
            <a:off x="3689350" y="3589338"/>
            <a:ext cx="2906713" cy="2552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49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19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19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9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19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0" grpId="0" animBg="1"/>
      <p:bldP spid="419848" grpId="0" animBg="1"/>
      <p:bldP spid="419852" grpId="0" animBg="1"/>
      <p:bldP spid="41985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cs typeface="Consolas"/>
              </a:rPr>
              <a:t>Series-parallel</a:t>
            </a:r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circuits</a:t>
            </a:r>
          </a:p>
        </p:txBody>
      </p:sp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1398588" y="3906838"/>
          <a:ext cx="5127625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55800" imgH="863600" progId="Equation.DSMT4">
                  <p:embed/>
                </p:oleObj>
              </mc:Choice>
              <mc:Fallback>
                <p:oleObj name="Equation" r:id="rId3" imgW="1955800" imgH="86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8" y="3906838"/>
                        <a:ext cx="5127625" cy="226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1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700213"/>
            <a:ext cx="5424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3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483600" cy="1104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onsolas"/>
                <a:cs typeface="Consolas"/>
              </a:rPr>
              <a:t>Series-parallel</a:t>
            </a:r>
            <a:r>
              <a:rPr lang="en-US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circuits</a:t>
            </a:r>
          </a:p>
        </p:txBody>
      </p:sp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1398588" y="3906838"/>
          <a:ext cx="5127625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55800" imgH="863600" progId="Equation.DSMT4">
                  <p:embed/>
                </p:oleObj>
              </mc:Choice>
              <mc:Fallback>
                <p:oleObj name="Equation" r:id="rId3" imgW="1955800" imgH="863600" progId="Equation.DSMT4">
                  <p:embed/>
                  <p:pic>
                    <p:nvPicPr>
                      <p:cNvPr id="136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8" y="3906838"/>
                        <a:ext cx="5127625" cy="226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1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700213"/>
            <a:ext cx="5424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20871" name="Oval 7"/>
          <p:cNvSpPr>
            <a:spLocks noChangeArrowheads="1"/>
          </p:cNvSpPr>
          <p:nvPr/>
        </p:nvSpPr>
        <p:spPr bwMode="auto">
          <a:xfrm>
            <a:off x="5145088" y="5651500"/>
            <a:ext cx="1404937" cy="558800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20873" name="Freeform 9"/>
          <p:cNvSpPr>
            <a:spLocks/>
          </p:cNvSpPr>
          <p:nvPr/>
        </p:nvSpPr>
        <p:spPr bwMode="auto">
          <a:xfrm>
            <a:off x="3779838" y="1882775"/>
            <a:ext cx="436562" cy="1789113"/>
          </a:xfrm>
          <a:custGeom>
            <a:avLst/>
            <a:gdLst>
              <a:gd name="T0" fmla="*/ 0 w 275"/>
              <a:gd name="T1" fmla="*/ 0 h 1127"/>
              <a:gd name="T2" fmla="*/ 2147483647 w 275"/>
              <a:gd name="T3" fmla="*/ 2147483647 h 1127"/>
              <a:gd name="T4" fmla="*/ 2147483647 w 275"/>
              <a:gd name="T5" fmla="*/ 2147483647 h 1127"/>
              <a:gd name="T6" fmla="*/ 2147483647 w 275"/>
              <a:gd name="T7" fmla="*/ 2147483647 h 1127"/>
              <a:gd name="T8" fmla="*/ 2147483647 w 275"/>
              <a:gd name="T9" fmla="*/ 2147483647 h 11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5"/>
              <a:gd name="T16" fmla="*/ 0 h 1127"/>
              <a:gd name="T17" fmla="*/ 275 w 275"/>
              <a:gd name="T18" fmla="*/ 1127 h 11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5" h="1127">
                <a:moveTo>
                  <a:pt x="0" y="0"/>
                </a:moveTo>
                <a:cubicBezTo>
                  <a:pt x="11" y="107"/>
                  <a:pt x="22" y="215"/>
                  <a:pt x="61" y="310"/>
                </a:cubicBezTo>
                <a:cubicBezTo>
                  <a:pt x="100" y="405"/>
                  <a:pt x="205" y="455"/>
                  <a:pt x="232" y="568"/>
                </a:cubicBezTo>
                <a:cubicBezTo>
                  <a:pt x="259" y="681"/>
                  <a:pt x="217" y="896"/>
                  <a:pt x="224" y="989"/>
                </a:cubicBezTo>
                <a:cubicBezTo>
                  <a:pt x="231" y="1082"/>
                  <a:pt x="269" y="1104"/>
                  <a:pt x="275" y="1127"/>
                </a:cubicBezTo>
              </a:path>
            </a:pathLst>
          </a:cu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875" name="Freeform 11"/>
          <p:cNvSpPr>
            <a:spLocks/>
          </p:cNvSpPr>
          <p:nvPr/>
        </p:nvSpPr>
        <p:spPr bwMode="auto">
          <a:xfrm>
            <a:off x="3375025" y="1774825"/>
            <a:ext cx="241300" cy="1731963"/>
          </a:xfrm>
          <a:custGeom>
            <a:avLst/>
            <a:gdLst>
              <a:gd name="T0" fmla="*/ 2147483647 w 152"/>
              <a:gd name="T1" fmla="*/ 0 h 1091"/>
              <a:gd name="T2" fmla="*/ 2147483647 w 152"/>
              <a:gd name="T3" fmla="*/ 2147483647 h 1091"/>
              <a:gd name="T4" fmla="*/ 2147483647 w 152"/>
              <a:gd name="T5" fmla="*/ 2147483647 h 1091"/>
              <a:gd name="T6" fmla="*/ 2147483647 w 152"/>
              <a:gd name="T7" fmla="*/ 2147483647 h 1091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1091"/>
              <a:gd name="T14" fmla="*/ 152 w 152"/>
              <a:gd name="T15" fmla="*/ 1091 h 10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1091">
                <a:moveTo>
                  <a:pt x="152" y="0"/>
                </a:moveTo>
                <a:cubicBezTo>
                  <a:pt x="129" y="165"/>
                  <a:pt x="107" y="331"/>
                  <a:pt x="83" y="438"/>
                </a:cubicBezTo>
                <a:cubicBezTo>
                  <a:pt x="59" y="545"/>
                  <a:pt x="0" y="535"/>
                  <a:pt x="6" y="644"/>
                </a:cubicBezTo>
                <a:cubicBezTo>
                  <a:pt x="12" y="753"/>
                  <a:pt x="65" y="922"/>
                  <a:pt x="118" y="1091"/>
                </a:cubicBezTo>
              </a:path>
            </a:pathLst>
          </a:custGeom>
          <a:noFill/>
          <a:ln w="12700">
            <a:solidFill>
              <a:srgbClr val="00008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876" name="Rectangle 12"/>
          <p:cNvSpPr>
            <a:spLocks noChangeArrowheads="1"/>
          </p:cNvSpPr>
          <p:nvPr/>
        </p:nvSpPr>
        <p:spPr bwMode="auto">
          <a:xfrm>
            <a:off x="4462463" y="4846638"/>
            <a:ext cx="2143125" cy="1417637"/>
          </a:xfrm>
          <a:prstGeom prst="rect">
            <a:avLst/>
          </a:prstGeom>
          <a:noFill/>
          <a:ln w="12700">
            <a:solidFill>
              <a:srgbClr val="000086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20877" name="Freeform 13"/>
          <p:cNvSpPr>
            <a:spLocks/>
          </p:cNvSpPr>
          <p:nvPr/>
        </p:nvSpPr>
        <p:spPr bwMode="auto">
          <a:xfrm>
            <a:off x="2894013" y="1897063"/>
            <a:ext cx="368300" cy="1624012"/>
          </a:xfrm>
          <a:custGeom>
            <a:avLst/>
            <a:gdLst>
              <a:gd name="T0" fmla="*/ 0 w 232"/>
              <a:gd name="T1" fmla="*/ 0 h 1023"/>
              <a:gd name="T2" fmla="*/ 2147483647 w 232"/>
              <a:gd name="T3" fmla="*/ 2147483647 h 1023"/>
              <a:gd name="T4" fmla="*/ 2147483647 w 232"/>
              <a:gd name="T5" fmla="*/ 2147483647 h 1023"/>
              <a:gd name="T6" fmla="*/ 2147483647 w 232"/>
              <a:gd name="T7" fmla="*/ 2147483647 h 1023"/>
              <a:gd name="T8" fmla="*/ 0 60000 65536"/>
              <a:gd name="T9" fmla="*/ 0 60000 65536"/>
              <a:gd name="T10" fmla="*/ 0 60000 65536"/>
              <a:gd name="T11" fmla="*/ 0 60000 65536"/>
              <a:gd name="T12" fmla="*/ 0 w 232"/>
              <a:gd name="T13" fmla="*/ 0 h 1023"/>
              <a:gd name="T14" fmla="*/ 232 w 232"/>
              <a:gd name="T15" fmla="*/ 1023 h 10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2" h="1023">
                <a:moveTo>
                  <a:pt x="0" y="0"/>
                </a:moveTo>
                <a:cubicBezTo>
                  <a:pt x="26" y="118"/>
                  <a:pt x="52" y="236"/>
                  <a:pt x="86" y="318"/>
                </a:cubicBezTo>
                <a:cubicBezTo>
                  <a:pt x="120" y="400"/>
                  <a:pt x="182" y="373"/>
                  <a:pt x="206" y="490"/>
                </a:cubicBezTo>
                <a:cubicBezTo>
                  <a:pt x="230" y="607"/>
                  <a:pt x="231" y="815"/>
                  <a:pt x="232" y="1023"/>
                </a:cubicBezTo>
              </a:path>
            </a:pathLst>
          </a:custGeom>
          <a:noFill/>
          <a:ln w="12700">
            <a:solidFill>
              <a:srgbClr val="66FF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878" name="Rectangle 14"/>
          <p:cNvSpPr>
            <a:spLocks noChangeArrowheads="1"/>
          </p:cNvSpPr>
          <p:nvPr/>
        </p:nvSpPr>
        <p:spPr bwMode="auto">
          <a:xfrm>
            <a:off x="3779838" y="4872038"/>
            <a:ext cx="2962275" cy="1406525"/>
          </a:xfrm>
          <a:prstGeom prst="rect">
            <a:avLst/>
          </a:prstGeom>
          <a:noFill/>
          <a:ln w="12700">
            <a:solidFill>
              <a:srgbClr val="66FF66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20879" name="Line 15"/>
          <p:cNvSpPr>
            <a:spLocks noChangeShapeType="1"/>
          </p:cNvSpPr>
          <p:nvPr/>
        </p:nvSpPr>
        <p:spPr bwMode="auto">
          <a:xfrm>
            <a:off x="2633663" y="1746250"/>
            <a:ext cx="0" cy="1857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880" name="Rectangle 16"/>
          <p:cNvSpPr>
            <a:spLocks noChangeArrowheads="1"/>
          </p:cNvSpPr>
          <p:nvPr/>
        </p:nvSpPr>
        <p:spPr bwMode="auto">
          <a:xfrm>
            <a:off x="2947988" y="3821113"/>
            <a:ext cx="4067175" cy="256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595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0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20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20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0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0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20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20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0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20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20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20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20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0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1" grpId="0" animBg="1"/>
      <p:bldP spid="420871" grpId="1" animBg="1"/>
      <p:bldP spid="420873" grpId="0" animBg="1"/>
      <p:bldP spid="420873" grpId="1" animBg="1"/>
      <p:bldP spid="420875" grpId="0" animBg="1"/>
      <p:bldP spid="420875" grpId="1" animBg="1"/>
      <p:bldP spid="420876" grpId="0" animBg="1"/>
      <p:bldP spid="420876" grpId="1" animBg="1"/>
      <p:bldP spid="420877" grpId="0" animBg="1"/>
      <p:bldP spid="420877" grpId="1" animBg="1"/>
      <p:bldP spid="420878" grpId="0" animBg="1"/>
      <p:bldP spid="420878" grpId="1" animBg="1"/>
      <p:bldP spid="420879" grpId="0" animBg="1"/>
      <p:bldP spid="4208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16297</TotalTime>
  <Words>2648</Words>
  <Application>Microsoft Macintosh PowerPoint</Application>
  <PresentationFormat>On-screen Show (4:3)</PresentationFormat>
  <Paragraphs>652</Paragraphs>
  <Slides>104</Slides>
  <Notes>101</Notes>
  <HiddenSlides>14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2" baseType="lpstr">
      <vt:lpstr>Arial</vt:lpstr>
      <vt:lpstr>Calibri</vt:lpstr>
      <vt:lpstr>Consolas</vt:lpstr>
      <vt:lpstr>Monotype Sorts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Evaluation</vt:lpstr>
      <vt:lpstr>Electrical circuits: Fundamentals</vt:lpstr>
      <vt:lpstr>Electrical circuits: Fundamentals</vt:lpstr>
      <vt:lpstr>What is an electrical circuit ?</vt:lpstr>
      <vt:lpstr>What is an electrical circuit ? </vt:lpstr>
      <vt:lpstr>What is an electrical circuit ?</vt:lpstr>
      <vt:lpstr>What is an eletrical circuit ?</vt:lpstr>
      <vt:lpstr>What is an electrical circuit ?</vt:lpstr>
      <vt:lpstr>What is an electrical circuit ?</vt:lpstr>
      <vt:lpstr>What is an electrical circuit ?</vt:lpstr>
      <vt:lpstr>What is an electrical circuit ?</vt:lpstr>
      <vt:lpstr>What is an electrical circuit ?</vt:lpstr>
      <vt:lpstr>What is an electrical circuit ?</vt:lpstr>
      <vt:lpstr>PowerPoint Presentation</vt:lpstr>
      <vt:lpstr>What is an electrical circuit ?</vt:lpstr>
      <vt:lpstr>Electrical circuits: Fundamentals</vt:lpstr>
      <vt:lpstr>Unit systems</vt:lpstr>
      <vt:lpstr>Prefixes</vt:lpstr>
      <vt:lpstr>Time, Mass</vt:lpstr>
      <vt:lpstr>Length</vt:lpstr>
      <vt:lpstr>Electric charge</vt:lpstr>
      <vt:lpstr>Charge and electric current</vt:lpstr>
      <vt:lpstr>Charge and electric current</vt:lpstr>
      <vt:lpstr>The direction of the electric current</vt:lpstr>
      <vt:lpstr>Charge and electric current</vt:lpstr>
      <vt:lpstr>Voltage, potential difference, electromotive force</vt:lpstr>
      <vt:lpstr>PowerPoint Presentation</vt:lpstr>
      <vt:lpstr>PowerPoint Presentation</vt:lpstr>
      <vt:lpstr>Voltage, potential difference, electromotive force</vt:lpstr>
      <vt:lpstr>Voltage, potential difference, electromotive force</vt:lpstr>
      <vt:lpstr>Voltage and electric field</vt:lpstr>
      <vt:lpstr>Power and Energy</vt:lpstr>
      <vt:lpstr>Power and Energy</vt:lpstr>
      <vt:lpstr>Power and Energy</vt:lpstr>
      <vt:lpstr>Power and Energy</vt:lpstr>
      <vt:lpstr>Power and Energy</vt:lpstr>
      <vt:lpstr>Power and Energy</vt:lpstr>
      <vt:lpstr>Joule</vt:lpstr>
      <vt:lpstr>Passive elements</vt:lpstr>
      <vt:lpstr>Resistance/Resistor</vt:lpstr>
      <vt:lpstr>Ohm’s Law and Resistance</vt:lpstr>
      <vt:lpstr>Resistance: current and voltage</vt:lpstr>
      <vt:lpstr>Resistance: dissipated power</vt:lpstr>
      <vt:lpstr>Resistance: dissipated energy</vt:lpstr>
      <vt:lpstr>Resistance: dissipated energy</vt:lpstr>
      <vt:lpstr>Short circuit</vt:lpstr>
      <vt:lpstr>Open circuit</vt:lpstr>
      <vt:lpstr>Resistor: physical element</vt:lpstr>
      <vt:lpstr>Conductance</vt:lpstr>
      <vt:lpstr>Capacitance/Capacitor</vt:lpstr>
      <vt:lpstr>Capacitance</vt:lpstr>
      <vt:lpstr>Capacitance: current and voltage</vt:lpstr>
      <vt:lpstr>Capacitance: no voltage step!</vt:lpstr>
      <vt:lpstr>Capacitance: electrostatic energy</vt:lpstr>
      <vt:lpstr>Capacitance: electrostatic energy</vt:lpstr>
      <vt:lpstr>Capacitor: physical element</vt:lpstr>
      <vt:lpstr>Inductance/Inductor</vt:lpstr>
      <vt:lpstr>Inductance: current and voltage</vt:lpstr>
      <vt:lpstr>Inductance: no current step!</vt:lpstr>
      <vt:lpstr>Inductance: magnetic energy</vt:lpstr>
      <vt:lpstr>Inductor: physical element</vt:lpstr>
      <vt:lpstr>Coupled (Mutual) inductors</vt:lpstr>
      <vt:lpstr>Coupled (Mutual) inductors</vt:lpstr>
      <vt:lpstr>Coupled (Mutual) inductors</vt:lpstr>
      <vt:lpstr>Active circuit elements</vt:lpstr>
      <vt:lpstr>Ideal voltage source</vt:lpstr>
      <vt:lpstr>PowerPoint Presentation</vt:lpstr>
      <vt:lpstr>Ideal current source</vt:lpstr>
      <vt:lpstr>Dependent sources</vt:lpstr>
      <vt:lpstr>Dependent sources</vt:lpstr>
      <vt:lpstr>Dependent sources</vt:lpstr>
      <vt:lpstr>Dependent sources</vt:lpstr>
      <vt:lpstr>Kirchhoff’s Laws</vt:lpstr>
      <vt:lpstr>Kirchhoff’s current Law</vt:lpstr>
      <vt:lpstr>Kirchhoff’s current Law</vt:lpstr>
      <vt:lpstr>Kirchhoff’s voltage Law</vt:lpstr>
      <vt:lpstr>PowerPoint Presentation</vt:lpstr>
      <vt:lpstr>Limitations of the Kirchhoff model</vt:lpstr>
      <vt:lpstr>'Real' voltage source</vt:lpstr>
      <vt:lpstr>'Real' current source</vt:lpstr>
      <vt:lpstr>Elements in series</vt:lpstr>
      <vt:lpstr>Resistors in series</vt:lpstr>
      <vt:lpstr>Capacitors in series</vt:lpstr>
      <vt:lpstr>Inductors in series</vt:lpstr>
      <vt:lpstr>Voltage sources in series</vt:lpstr>
      <vt:lpstr>Current sources in series</vt:lpstr>
      <vt:lpstr>Series circuit: example</vt:lpstr>
      <vt:lpstr>Elements in parallel</vt:lpstr>
      <vt:lpstr>Resistors in parallel</vt:lpstr>
      <vt:lpstr>Capacitors in parallel</vt:lpstr>
      <vt:lpstr>Inductors in parallel</vt:lpstr>
      <vt:lpstr>Voltage sources in parallel</vt:lpstr>
      <vt:lpstr>Current sources in parallel</vt:lpstr>
      <vt:lpstr>Series-parallel circuits</vt:lpstr>
      <vt:lpstr>Series-parallel circuits</vt:lpstr>
      <vt:lpstr>Series-parallel circuits</vt:lpstr>
      <vt:lpstr>Series-parallel circuits</vt:lpstr>
      <vt:lpstr>Series-parallel circuits</vt:lpstr>
      <vt:lpstr>Voltage divider</vt:lpstr>
      <vt:lpstr>Current divider</vt:lpstr>
      <vt:lpstr>Voltage / current divider :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Farhad Rachidi</dc:creator>
  <cp:lastModifiedBy>fr</cp:lastModifiedBy>
  <cp:revision>787</cp:revision>
  <cp:lastPrinted>2022-10-31T17:05:04Z</cp:lastPrinted>
  <dcterms:created xsi:type="dcterms:W3CDTF">2009-04-22T09:32:54Z</dcterms:created>
  <dcterms:modified xsi:type="dcterms:W3CDTF">2023-11-07T10:57:38Z</dcterms:modified>
</cp:coreProperties>
</file>