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71" r:id="rId2"/>
    <p:sldId id="425" r:id="rId3"/>
    <p:sldId id="330" r:id="rId4"/>
    <p:sldId id="331" r:id="rId5"/>
    <p:sldId id="332" r:id="rId6"/>
    <p:sldId id="412" r:id="rId7"/>
    <p:sldId id="367" r:id="rId8"/>
    <p:sldId id="422" r:id="rId9"/>
    <p:sldId id="409" r:id="rId10"/>
    <p:sldId id="413" r:id="rId11"/>
    <p:sldId id="336" r:id="rId12"/>
    <p:sldId id="410" r:id="rId13"/>
    <p:sldId id="338" r:id="rId14"/>
    <p:sldId id="337" r:id="rId15"/>
    <p:sldId id="364" r:id="rId16"/>
    <p:sldId id="341" r:id="rId17"/>
    <p:sldId id="366" r:id="rId18"/>
    <p:sldId id="365" r:id="rId19"/>
    <p:sldId id="421" r:id="rId20"/>
    <p:sldId id="424" r:id="rId21"/>
    <p:sldId id="423" r:id="rId22"/>
    <p:sldId id="307" r:id="rId23"/>
    <p:sldId id="306" r:id="rId24"/>
    <p:sldId id="327" r:id="rId25"/>
    <p:sldId id="428" r:id="rId26"/>
    <p:sldId id="322" r:id="rId27"/>
    <p:sldId id="373" r:id="rId28"/>
    <p:sldId id="324" r:id="rId29"/>
    <p:sldId id="272" r:id="rId30"/>
    <p:sldId id="375" r:id="rId31"/>
    <p:sldId id="429" r:id="rId32"/>
    <p:sldId id="426" r:id="rId33"/>
    <p:sldId id="339" r:id="rId34"/>
    <p:sldId id="427" r:id="rId35"/>
    <p:sldId id="344" r:id="rId36"/>
    <p:sldId id="352" r:id="rId37"/>
    <p:sldId id="384" r:id="rId38"/>
    <p:sldId id="385" r:id="rId39"/>
    <p:sldId id="387" r:id="rId40"/>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62" autoAdjust="0"/>
    <p:restoredTop sz="94660"/>
  </p:normalViewPr>
  <p:slideViewPr>
    <p:cSldViewPr snapToGrid="0">
      <p:cViewPr>
        <p:scale>
          <a:sx n="60" d="100"/>
          <a:sy n="60" d="100"/>
        </p:scale>
        <p:origin x="69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0610B-3A82-43D2-AD74-2C98858C06AF}" type="datetimeFigureOut">
              <a:rPr lang="en-CH" smtClean="0"/>
              <a:t>28/10/2025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F2509-5079-4AD2-82B6-99B0D50ACD8B}" type="slidenum">
              <a:rPr lang="en-CH" smtClean="0"/>
              <a:t>‹#›</a:t>
            </a:fld>
            <a:endParaRPr lang="en-CH"/>
          </a:p>
        </p:txBody>
      </p:sp>
    </p:spTree>
    <p:extLst>
      <p:ext uri="{BB962C8B-B14F-4D97-AF65-F5344CB8AC3E}">
        <p14:creationId xmlns:p14="http://schemas.microsoft.com/office/powerpoint/2010/main" val="318614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16ECB1-B74B-F348-9312-68D6BA4F7882}" type="slidenum">
              <a:rPr lang="en-GB"/>
              <a:pPr/>
              <a:t>1</a:t>
            </a:fld>
            <a:endParaRPr lang="en-GB"/>
          </a:p>
        </p:txBody>
      </p:sp>
      <p:sp>
        <p:nvSpPr>
          <p:cNvPr id="184322"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1843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F9A8DB-471A-CD40-93A7-D1F2716D74FB}" type="slidenum">
              <a:rPr lang="en-GB"/>
              <a:pPr/>
              <a:t>10</a:t>
            </a:fld>
            <a:endParaRPr lang="en-GB"/>
          </a:p>
        </p:txBody>
      </p:sp>
      <p:sp>
        <p:nvSpPr>
          <p:cNvPr id="288770"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887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8C6F5-8541-5C45-A81B-69AADF19F3CB}" type="slidenum">
              <a:rPr lang="en-GB"/>
              <a:pPr/>
              <a:t>11</a:t>
            </a:fld>
            <a:endParaRPr lang="en-GB"/>
          </a:p>
        </p:txBody>
      </p:sp>
      <p:sp>
        <p:nvSpPr>
          <p:cNvPr id="251906"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519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39997-C0FA-F743-B12C-4BFD0EB49E72}" type="slidenum">
              <a:rPr lang="en-GB"/>
              <a:pPr/>
              <a:t>12</a:t>
            </a:fld>
            <a:endParaRPr lang="en-GB"/>
          </a:p>
        </p:txBody>
      </p:sp>
      <p:sp>
        <p:nvSpPr>
          <p:cNvPr id="280578"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805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B7BD0-4388-1240-9115-D283AFC4A856}" type="slidenum">
              <a:rPr lang="en-GB"/>
              <a:pPr/>
              <a:t>13</a:t>
            </a:fld>
            <a:endParaRPr lang="en-GB"/>
          </a:p>
        </p:txBody>
      </p:sp>
      <p:sp>
        <p:nvSpPr>
          <p:cNvPr id="252930"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529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F52D3-A824-B44B-93BC-D014ECD571F7}" type="slidenum">
              <a:rPr lang="en-GB"/>
              <a:pPr/>
              <a:t>14</a:t>
            </a:fld>
            <a:endParaRPr lang="en-GB"/>
          </a:p>
        </p:txBody>
      </p:sp>
      <p:sp>
        <p:nvSpPr>
          <p:cNvPr id="253954"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539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BC0DD-BC31-6C4A-88A7-433225549635}" type="slidenum">
              <a:rPr lang="en-GB"/>
              <a:pPr/>
              <a:t>15</a:t>
            </a:fld>
            <a:endParaRPr lang="en-GB"/>
          </a:p>
        </p:txBody>
      </p:sp>
      <p:sp>
        <p:nvSpPr>
          <p:cNvPr id="254978"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549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2F14D-B61B-9F4B-887A-771576963FD2}" type="slidenum">
              <a:rPr lang="en-GB"/>
              <a:pPr/>
              <a:t>16</a:t>
            </a:fld>
            <a:endParaRPr lang="en-GB"/>
          </a:p>
        </p:txBody>
      </p:sp>
      <p:sp>
        <p:nvSpPr>
          <p:cNvPr id="256002"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560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BFAA6-694B-B240-959B-0B10BD4E5C54}" type="slidenum">
              <a:rPr lang="en-GB"/>
              <a:pPr/>
              <a:t>17</a:t>
            </a:fld>
            <a:endParaRPr lang="en-GB"/>
          </a:p>
        </p:txBody>
      </p:sp>
      <p:sp>
        <p:nvSpPr>
          <p:cNvPr id="257026"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570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64DDD-7C52-B14A-8628-9B31BC7E5997}" type="slidenum">
              <a:rPr lang="en-GB"/>
              <a:pPr/>
              <a:t>18</a:t>
            </a:fld>
            <a:endParaRPr lang="en-GB"/>
          </a:p>
        </p:txBody>
      </p:sp>
      <p:sp>
        <p:nvSpPr>
          <p:cNvPr id="258050"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580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FC3BA-9A8B-0447-8133-9D8CB4674C88}" type="slidenum">
              <a:rPr lang="en-GB"/>
              <a:pPr/>
              <a:t>19</a:t>
            </a:fld>
            <a:endParaRPr lang="en-GB" dirty="0"/>
          </a:p>
        </p:txBody>
      </p:sp>
      <p:sp>
        <p:nvSpPr>
          <p:cNvPr id="246786"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46787"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E6D14-27C1-5248-AD16-693B6AEDD2AE}" type="slidenum">
              <a:rPr lang="en-GB"/>
              <a:pPr/>
              <a:t>2</a:t>
            </a:fld>
            <a:endParaRPr lang="en-GB"/>
          </a:p>
        </p:txBody>
      </p:sp>
      <p:sp>
        <p:nvSpPr>
          <p:cNvPr id="245762"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4576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59837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E6D14-27C1-5248-AD16-693B6AEDD2AE}" type="slidenum">
              <a:rPr lang="en-GB"/>
              <a:pPr/>
              <a:t>21</a:t>
            </a:fld>
            <a:endParaRPr lang="en-GB"/>
          </a:p>
        </p:txBody>
      </p:sp>
      <p:sp>
        <p:nvSpPr>
          <p:cNvPr id="245762"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4576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546058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D75B7-6A4E-D040-AFDB-DE4B25477F3B}" type="slidenum">
              <a:rPr lang="fr-FR"/>
              <a:pPr/>
              <a:t>22</a:t>
            </a:fld>
            <a:endParaRPr lang="fr-FR"/>
          </a:p>
        </p:txBody>
      </p:sp>
      <p:sp>
        <p:nvSpPr>
          <p:cNvPr id="13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20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2F0E0-AD63-DC4D-A542-854EDF7992A9}" type="slidenum">
              <a:rPr lang="fr-FR"/>
              <a:pPr/>
              <a:t>23</a:t>
            </a:fld>
            <a:endParaRPr lang="fr-FR"/>
          </a:p>
        </p:txBody>
      </p:sp>
      <p:sp>
        <p:nvSpPr>
          <p:cNvPr id="134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4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25F38-1997-AF45-A7C0-BC33E06F9609}" type="slidenum">
              <a:rPr lang="fr-FR"/>
              <a:pPr/>
              <a:t>24</a:t>
            </a:fld>
            <a:endParaRPr lang="fr-FR"/>
          </a:p>
        </p:txBody>
      </p:sp>
      <p:sp>
        <p:nvSpPr>
          <p:cNvPr id="1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17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10480-D095-9A4B-9637-F046FB47C750}" type="slidenum">
              <a:rPr lang="fr-FR"/>
              <a:pPr/>
              <a:t>26</a:t>
            </a:fld>
            <a:endParaRPr lang="fr-FR"/>
          </a:p>
        </p:txBody>
      </p:sp>
      <p:sp>
        <p:nvSpPr>
          <p:cNvPr id="168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89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50CBB-D9AF-D945-8978-AAA1DD075A2D}" type="slidenum">
              <a:rPr lang="fr-FR"/>
              <a:pPr/>
              <a:t>27</a:t>
            </a:fld>
            <a:endParaRPr lang="fr-FR"/>
          </a:p>
        </p:txBody>
      </p:sp>
      <p:sp>
        <p:nvSpPr>
          <p:cNvPr id="206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68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39814-1FFE-724D-B8B6-BCE6F6A6FA6F}" type="slidenum">
              <a:rPr lang="fr-FR"/>
              <a:pPr/>
              <a:t>28</a:t>
            </a:fld>
            <a:endParaRPr lang="fr-FR" dirty="0"/>
          </a:p>
        </p:txBody>
      </p:sp>
      <p:sp>
        <p:nvSpPr>
          <p:cNvPr id="17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011"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8DE903-A425-C644-90FA-7AE6B28FCDAA}" type="slidenum">
              <a:rPr lang="fr-FR"/>
              <a:pPr/>
              <a:t>29</a:t>
            </a:fld>
            <a:endParaRPr lang="fr-FR"/>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7C3E5-7153-1F44-B745-59E955406F81}" type="slidenum">
              <a:rPr lang="fr-FR"/>
              <a:pPr/>
              <a:t>30</a:t>
            </a:fld>
            <a:endParaRPr lang="fr-FR"/>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99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7C3E5-7153-1F44-B745-59E955406F81}" type="slidenum">
              <a:rPr lang="fr-FR"/>
              <a:pPr/>
              <a:t>31</a:t>
            </a:fld>
            <a:endParaRPr lang="fr-FR"/>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992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10641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E6D14-27C1-5248-AD16-693B6AEDD2AE}" type="slidenum">
              <a:rPr lang="en-GB"/>
              <a:pPr/>
              <a:t>3</a:t>
            </a:fld>
            <a:endParaRPr lang="en-GB"/>
          </a:p>
        </p:txBody>
      </p:sp>
      <p:sp>
        <p:nvSpPr>
          <p:cNvPr id="245762"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457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27BE7-3353-494B-9A45-AD015CAA5A2F}" type="slidenum">
              <a:rPr lang="fr-FR"/>
              <a:pPr/>
              <a:t>32</a:t>
            </a:fld>
            <a:endParaRPr lang="fr-FR"/>
          </a:p>
        </p:txBody>
      </p:sp>
      <p:sp>
        <p:nvSpPr>
          <p:cNvPr id="189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94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4CF8C-E195-AB47-99C3-0AB5A03ACDE4}" type="slidenum">
              <a:rPr lang="fr-FR"/>
              <a:pPr/>
              <a:t>33</a:t>
            </a:fld>
            <a:endParaRPr lang="fr-FR"/>
          </a:p>
        </p:txBody>
      </p:sp>
      <p:sp>
        <p:nvSpPr>
          <p:cNvPr id="19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04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E2958-4C52-E948-9D6D-F6704EEC2FF7}" type="slidenum">
              <a:rPr lang="fr-FR"/>
              <a:pPr/>
              <a:t>34</a:t>
            </a:fld>
            <a:endParaRPr lang="fr-FR"/>
          </a:p>
        </p:txBody>
      </p:sp>
      <p:sp>
        <p:nvSpPr>
          <p:cNvPr id="195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55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3EDC5-7363-BE42-A781-4DBC9A19737F}" type="slidenum">
              <a:rPr lang="fr-FR"/>
              <a:pPr/>
              <a:t>35</a:t>
            </a:fld>
            <a:endParaRPr lang="fr-FR"/>
          </a:p>
        </p:txBody>
      </p:sp>
      <p:sp>
        <p:nvSpPr>
          <p:cNvPr id="19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96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7A67E-1450-124C-ACB7-775D4EB414F0}" type="slidenum">
              <a:rPr lang="fr-FR"/>
              <a:pPr/>
              <a:t>36</a:t>
            </a:fld>
            <a:endParaRPr lang="fr-FR"/>
          </a:p>
        </p:txBody>
      </p:sp>
      <p:sp>
        <p:nvSpPr>
          <p:cNvPr id="20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37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0C52C-8A86-2147-820D-B6047BD3A474}" type="slidenum">
              <a:rPr lang="fr-FR"/>
              <a:pPr/>
              <a:t>37</a:t>
            </a:fld>
            <a:endParaRPr lang="fr-FR"/>
          </a:p>
        </p:txBody>
      </p:sp>
      <p:sp>
        <p:nvSpPr>
          <p:cNvPr id="234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44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5A4B3-6BAB-6D4A-820E-F3A812EBAFBE}" type="slidenum">
              <a:rPr lang="fr-FR"/>
              <a:pPr/>
              <a:t>38</a:t>
            </a:fld>
            <a:endParaRPr lang="fr-FR"/>
          </a:p>
        </p:txBody>
      </p:sp>
      <p:sp>
        <p:nvSpPr>
          <p:cNvPr id="235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55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A349D4-68F3-C14A-8DCF-767064B5AE69}" type="slidenum">
              <a:rPr lang="fr-FR"/>
              <a:pPr/>
              <a:t>39</a:t>
            </a:fld>
            <a:endParaRPr lang="fr-FR"/>
          </a:p>
        </p:txBody>
      </p:sp>
      <p:sp>
        <p:nvSpPr>
          <p:cNvPr id="237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75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FC3BA-9A8B-0447-8133-9D8CB4674C88}" type="slidenum">
              <a:rPr lang="en-GB"/>
              <a:pPr/>
              <a:t>4</a:t>
            </a:fld>
            <a:endParaRPr lang="en-GB" dirty="0"/>
          </a:p>
        </p:txBody>
      </p:sp>
      <p:sp>
        <p:nvSpPr>
          <p:cNvPr id="246786"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46787"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797F3-9000-3040-91C5-0EED73710AC2}" type="slidenum">
              <a:rPr lang="en-GB"/>
              <a:pPr/>
              <a:t>5</a:t>
            </a:fld>
            <a:endParaRPr lang="en-GB" dirty="0"/>
          </a:p>
        </p:txBody>
      </p:sp>
      <p:sp>
        <p:nvSpPr>
          <p:cNvPr id="247810"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47811"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B81B6-3F4B-BA40-8414-E1AB3075CC8C}" type="slidenum">
              <a:rPr lang="en-GB"/>
              <a:pPr/>
              <a:t>6</a:t>
            </a:fld>
            <a:endParaRPr lang="en-GB"/>
          </a:p>
        </p:txBody>
      </p:sp>
      <p:sp>
        <p:nvSpPr>
          <p:cNvPr id="284674"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8467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E4F8C-30DC-F84C-BF87-FF7B5C3D34E8}" type="slidenum">
              <a:rPr lang="en-GB"/>
              <a:pPr/>
              <a:t>7</a:t>
            </a:fld>
            <a:endParaRPr lang="en-GB"/>
          </a:p>
        </p:txBody>
      </p:sp>
      <p:sp>
        <p:nvSpPr>
          <p:cNvPr id="248834"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488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EAB7A-B4B0-FE41-BC88-8F62B3D19993}" type="slidenum">
              <a:rPr lang="en-GB"/>
              <a:pPr/>
              <a:t>8</a:t>
            </a:fld>
            <a:endParaRPr lang="en-GB"/>
          </a:p>
        </p:txBody>
      </p:sp>
      <p:sp>
        <p:nvSpPr>
          <p:cNvPr id="249858"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4985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422395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B67AD-E55D-364B-9542-00F7D4E4DF04}" type="slidenum">
              <a:rPr lang="en-GB"/>
              <a:pPr/>
              <a:t>9</a:t>
            </a:fld>
            <a:endParaRPr lang="en-GB"/>
          </a:p>
        </p:txBody>
      </p:sp>
      <p:sp>
        <p:nvSpPr>
          <p:cNvPr id="276482" name="Rectangle 2"/>
          <p:cNvSpPr>
            <a:spLocks noGrp="1" noRot="1" noChangeAspect="1" noChangeArrowheads="1" noTextEdit="1"/>
          </p:cNvSpPr>
          <p:nvPr>
            <p:ph type="sldImg"/>
          </p:nvPr>
        </p:nvSpPr>
        <p:spPr>
          <a:xfrm>
            <a:off x="139700" y="768350"/>
            <a:ext cx="6819900" cy="3836988"/>
          </a:xfrm>
          <a:ln/>
          <a:extLst>
            <a:ext uri="{FAA26D3D-D897-4be2-8F04-BA451C77F1D7}">
              <ma14:placeholderFlag xmlns:ma14="http://schemas.microsoft.com/office/mac/drawingml/2011/main" xmlns="" val="1"/>
            </a:ext>
          </a:extLst>
        </p:spPr>
      </p:sp>
      <p:sp>
        <p:nvSpPr>
          <p:cNvPr id="276483"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C148-C74E-4B39-9054-6A42134313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3D55E9A2-830E-4C33-8FF3-EC899F6A26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93530875-1036-4121-98D1-DF2639AC3AEC}"/>
              </a:ext>
            </a:extLst>
          </p:cNvPr>
          <p:cNvSpPr>
            <a:spLocks noGrp="1"/>
          </p:cNvSpPr>
          <p:nvPr>
            <p:ph type="dt" sz="half" idx="10"/>
          </p:nvPr>
        </p:nvSpPr>
        <p:spPr/>
        <p:txBody>
          <a:bodyPr/>
          <a:lstStyle/>
          <a:p>
            <a:fld id="{F1E98970-9C56-4326-B7F3-E945FECADA0D}" type="datetime8">
              <a:rPr lang="en-CH" smtClean="0"/>
              <a:t>28/10/2025 18:55</a:t>
            </a:fld>
            <a:endParaRPr lang="en-CH"/>
          </a:p>
        </p:txBody>
      </p:sp>
      <p:sp>
        <p:nvSpPr>
          <p:cNvPr id="5" name="Footer Placeholder 4">
            <a:extLst>
              <a:ext uri="{FF2B5EF4-FFF2-40B4-BE49-F238E27FC236}">
                <a16:creationId xmlns:a16="http://schemas.microsoft.com/office/drawing/2014/main" id="{0DE144A0-9EF5-4D03-937A-794A5ADD6F57}"/>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5EB034E-069E-49F7-8D91-6DB486806717}"/>
              </a:ext>
            </a:extLst>
          </p:cNvPr>
          <p:cNvSpPr>
            <a:spLocks noGrp="1"/>
          </p:cNvSpPr>
          <p:nvPr>
            <p:ph type="sldNum" sz="quarter" idx="12"/>
          </p:nvPr>
        </p:nvSpPr>
        <p:spPr/>
        <p:txBody>
          <a:bodyPr/>
          <a:lstStyle/>
          <a:p>
            <a:fld id="{A0C90C31-8BED-4BB9-8E94-F4E9E36D41C0}" type="slidenum">
              <a:rPr lang="en-CH" smtClean="0"/>
              <a:t>‹#›</a:t>
            </a:fld>
            <a:endParaRPr lang="en-CH"/>
          </a:p>
        </p:txBody>
      </p:sp>
    </p:spTree>
    <p:extLst>
      <p:ext uri="{BB962C8B-B14F-4D97-AF65-F5344CB8AC3E}">
        <p14:creationId xmlns:p14="http://schemas.microsoft.com/office/powerpoint/2010/main" val="268381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AC212-ABC7-4820-A3C9-70F8E1EFC2AC}"/>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A93CBD42-8D98-4B73-9D3F-0312BB5926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707BA37A-B79B-4395-B737-11E8316537E7}"/>
              </a:ext>
            </a:extLst>
          </p:cNvPr>
          <p:cNvSpPr>
            <a:spLocks noGrp="1"/>
          </p:cNvSpPr>
          <p:nvPr>
            <p:ph type="dt" sz="half" idx="10"/>
          </p:nvPr>
        </p:nvSpPr>
        <p:spPr/>
        <p:txBody>
          <a:bodyPr/>
          <a:lstStyle/>
          <a:p>
            <a:fld id="{8E208CE0-EA30-4467-A170-099DEF93A0A9}" type="datetime8">
              <a:rPr lang="en-CH" smtClean="0"/>
              <a:t>28/10/2025 18:55</a:t>
            </a:fld>
            <a:endParaRPr lang="en-CH"/>
          </a:p>
        </p:txBody>
      </p:sp>
      <p:sp>
        <p:nvSpPr>
          <p:cNvPr id="5" name="Footer Placeholder 4">
            <a:extLst>
              <a:ext uri="{FF2B5EF4-FFF2-40B4-BE49-F238E27FC236}">
                <a16:creationId xmlns:a16="http://schemas.microsoft.com/office/drawing/2014/main" id="{0BC25F79-F7CF-4F5C-AA46-A9C73770AEFA}"/>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D244964-294E-43AC-A535-AB1F65B45724}"/>
              </a:ext>
            </a:extLst>
          </p:cNvPr>
          <p:cNvSpPr>
            <a:spLocks noGrp="1"/>
          </p:cNvSpPr>
          <p:nvPr>
            <p:ph type="sldNum" sz="quarter" idx="12"/>
          </p:nvPr>
        </p:nvSpPr>
        <p:spPr/>
        <p:txBody>
          <a:bodyPr/>
          <a:lstStyle/>
          <a:p>
            <a:fld id="{A0C90C31-8BED-4BB9-8E94-F4E9E36D41C0}" type="slidenum">
              <a:rPr lang="en-CH" smtClean="0"/>
              <a:t>‹#›</a:t>
            </a:fld>
            <a:endParaRPr lang="en-CH"/>
          </a:p>
        </p:txBody>
      </p:sp>
    </p:spTree>
    <p:extLst>
      <p:ext uri="{BB962C8B-B14F-4D97-AF65-F5344CB8AC3E}">
        <p14:creationId xmlns:p14="http://schemas.microsoft.com/office/powerpoint/2010/main" val="178499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D81F2-3C76-4FFD-AB75-BCD148C295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68EAF59E-C954-4B4E-AD97-8E56FC775C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84F6F998-061F-475C-935B-A37F812A7CC3}"/>
              </a:ext>
            </a:extLst>
          </p:cNvPr>
          <p:cNvSpPr>
            <a:spLocks noGrp="1"/>
          </p:cNvSpPr>
          <p:nvPr>
            <p:ph type="dt" sz="half" idx="10"/>
          </p:nvPr>
        </p:nvSpPr>
        <p:spPr/>
        <p:txBody>
          <a:bodyPr/>
          <a:lstStyle/>
          <a:p>
            <a:fld id="{30BF3CA3-7603-49AA-9921-AD3D173EB0C7}" type="datetime8">
              <a:rPr lang="en-CH" smtClean="0"/>
              <a:t>28/10/2025 18:55</a:t>
            </a:fld>
            <a:endParaRPr lang="en-CH"/>
          </a:p>
        </p:txBody>
      </p:sp>
      <p:sp>
        <p:nvSpPr>
          <p:cNvPr id="5" name="Footer Placeholder 4">
            <a:extLst>
              <a:ext uri="{FF2B5EF4-FFF2-40B4-BE49-F238E27FC236}">
                <a16:creationId xmlns:a16="http://schemas.microsoft.com/office/drawing/2014/main" id="{4D7A6FA3-311F-4D8C-AA27-B3F35926C5B8}"/>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A515DD7C-46F2-40FA-A3C9-B425BCD620DB}"/>
              </a:ext>
            </a:extLst>
          </p:cNvPr>
          <p:cNvSpPr>
            <a:spLocks noGrp="1"/>
          </p:cNvSpPr>
          <p:nvPr>
            <p:ph type="sldNum" sz="quarter" idx="12"/>
          </p:nvPr>
        </p:nvSpPr>
        <p:spPr/>
        <p:txBody>
          <a:bodyPr/>
          <a:lstStyle/>
          <a:p>
            <a:fld id="{A0C90C31-8BED-4BB9-8E94-F4E9E36D41C0}" type="slidenum">
              <a:rPr lang="en-CH" smtClean="0"/>
              <a:t>‹#›</a:t>
            </a:fld>
            <a:endParaRPr lang="en-CH"/>
          </a:p>
        </p:txBody>
      </p:sp>
    </p:spTree>
    <p:extLst>
      <p:ext uri="{BB962C8B-B14F-4D97-AF65-F5344CB8AC3E}">
        <p14:creationId xmlns:p14="http://schemas.microsoft.com/office/powerpoint/2010/main" val="163755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A61A1-DA16-47D4-9D84-76B64633A7A8}"/>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630D1A8-CA83-4D0C-88BF-04D23D6827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3F86243A-A1C6-4AD7-8453-B49E4E7B571B}"/>
              </a:ext>
            </a:extLst>
          </p:cNvPr>
          <p:cNvSpPr>
            <a:spLocks noGrp="1"/>
          </p:cNvSpPr>
          <p:nvPr>
            <p:ph type="dt" sz="half" idx="10"/>
          </p:nvPr>
        </p:nvSpPr>
        <p:spPr/>
        <p:txBody>
          <a:bodyPr/>
          <a:lstStyle/>
          <a:p>
            <a:fld id="{5CCC4C38-020C-4B05-8EF6-CFC67B6048C5}" type="datetime8">
              <a:rPr lang="en-CH" smtClean="0"/>
              <a:t>28/10/2025 18:55</a:t>
            </a:fld>
            <a:endParaRPr lang="en-CH"/>
          </a:p>
        </p:txBody>
      </p:sp>
      <p:sp>
        <p:nvSpPr>
          <p:cNvPr id="5" name="Footer Placeholder 4">
            <a:extLst>
              <a:ext uri="{FF2B5EF4-FFF2-40B4-BE49-F238E27FC236}">
                <a16:creationId xmlns:a16="http://schemas.microsoft.com/office/drawing/2014/main" id="{5A3A4A8E-EE35-43FE-8A62-C8CB5CD492B2}"/>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6AB6CE8-BB4E-4874-A29C-0DB9553AAEE8}"/>
              </a:ext>
            </a:extLst>
          </p:cNvPr>
          <p:cNvSpPr>
            <a:spLocks noGrp="1"/>
          </p:cNvSpPr>
          <p:nvPr>
            <p:ph type="sldNum" sz="quarter" idx="12"/>
          </p:nvPr>
        </p:nvSpPr>
        <p:spPr/>
        <p:txBody>
          <a:bodyPr/>
          <a:lstStyle/>
          <a:p>
            <a:fld id="{A0C90C31-8BED-4BB9-8E94-F4E9E36D41C0}" type="slidenum">
              <a:rPr lang="en-CH" smtClean="0"/>
              <a:t>‹#›</a:t>
            </a:fld>
            <a:endParaRPr lang="en-CH"/>
          </a:p>
        </p:txBody>
      </p:sp>
    </p:spTree>
    <p:extLst>
      <p:ext uri="{BB962C8B-B14F-4D97-AF65-F5344CB8AC3E}">
        <p14:creationId xmlns:p14="http://schemas.microsoft.com/office/powerpoint/2010/main" val="221368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2E00-819B-49DF-B7E9-CBD0DAED10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05660937-B107-4295-B529-721EEC60E5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B5F963-110F-495E-8F47-D65EFDA474FB}"/>
              </a:ext>
            </a:extLst>
          </p:cNvPr>
          <p:cNvSpPr>
            <a:spLocks noGrp="1"/>
          </p:cNvSpPr>
          <p:nvPr>
            <p:ph type="dt" sz="half" idx="10"/>
          </p:nvPr>
        </p:nvSpPr>
        <p:spPr/>
        <p:txBody>
          <a:bodyPr/>
          <a:lstStyle/>
          <a:p>
            <a:fld id="{3C60F211-888D-44D9-AFAE-0F5B6D5F4B7F}" type="datetime8">
              <a:rPr lang="en-CH" smtClean="0"/>
              <a:t>28/10/2025 18:55</a:t>
            </a:fld>
            <a:endParaRPr lang="en-CH"/>
          </a:p>
        </p:txBody>
      </p:sp>
      <p:sp>
        <p:nvSpPr>
          <p:cNvPr id="5" name="Footer Placeholder 4">
            <a:extLst>
              <a:ext uri="{FF2B5EF4-FFF2-40B4-BE49-F238E27FC236}">
                <a16:creationId xmlns:a16="http://schemas.microsoft.com/office/drawing/2014/main" id="{91C6EE40-9DDB-402A-9024-A3AE40D16A4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06E55CE-E603-47C6-B22A-CA8D23FCDE06}"/>
              </a:ext>
            </a:extLst>
          </p:cNvPr>
          <p:cNvSpPr>
            <a:spLocks noGrp="1"/>
          </p:cNvSpPr>
          <p:nvPr>
            <p:ph type="sldNum" sz="quarter" idx="12"/>
          </p:nvPr>
        </p:nvSpPr>
        <p:spPr/>
        <p:txBody>
          <a:bodyPr/>
          <a:lstStyle/>
          <a:p>
            <a:fld id="{A0C90C31-8BED-4BB9-8E94-F4E9E36D41C0}" type="slidenum">
              <a:rPr lang="en-CH" smtClean="0"/>
              <a:t>‹#›</a:t>
            </a:fld>
            <a:endParaRPr lang="en-CH"/>
          </a:p>
        </p:txBody>
      </p:sp>
    </p:spTree>
    <p:extLst>
      <p:ext uri="{BB962C8B-B14F-4D97-AF65-F5344CB8AC3E}">
        <p14:creationId xmlns:p14="http://schemas.microsoft.com/office/powerpoint/2010/main" val="152878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F241-D7EF-4B32-9200-A3C8079D8095}"/>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7F2F52D-CFB9-4165-AA1D-53D8955FD3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B747EC4F-C8B9-4BAF-93E5-AB2B14E96F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507305F2-84A8-445C-AB09-3BA12BC842A4}"/>
              </a:ext>
            </a:extLst>
          </p:cNvPr>
          <p:cNvSpPr>
            <a:spLocks noGrp="1"/>
          </p:cNvSpPr>
          <p:nvPr>
            <p:ph type="dt" sz="half" idx="10"/>
          </p:nvPr>
        </p:nvSpPr>
        <p:spPr/>
        <p:txBody>
          <a:bodyPr/>
          <a:lstStyle/>
          <a:p>
            <a:fld id="{C46AEA2D-1E0C-46B4-A360-4689A2D0613D}" type="datetime8">
              <a:rPr lang="en-CH" smtClean="0"/>
              <a:t>28/10/2025 18:55</a:t>
            </a:fld>
            <a:endParaRPr lang="en-CH"/>
          </a:p>
        </p:txBody>
      </p:sp>
      <p:sp>
        <p:nvSpPr>
          <p:cNvPr id="6" name="Footer Placeholder 5">
            <a:extLst>
              <a:ext uri="{FF2B5EF4-FFF2-40B4-BE49-F238E27FC236}">
                <a16:creationId xmlns:a16="http://schemas.microsoft.com/office/drawing/2014/main" id="{B42F2225-87C6-4E08-B7A5-0F9D17C5898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968406C3-EC0C-4084-9988-BC07B8CF06D8}"/>
              </a:ext>
            </a:extLst>
          </p:cNvPr>
          <p:cNvSpPr>
            <a:spLocks noGrp="1"/>
          </p:cNvSpPr>
          <p:nvPr>
            <p:ph type="sldNum" sz="quarter" idx="12"/>
          </p:nvPr>
        </p:nvSpPr>
        <p:spPr/>
        <p:txBody>
          <a:bodyPr/>
          <a:lstStyle/>
          <a:p>
            <a:fld id="{A0C90C31-8BED-4BB9-8E94-F4E9E36D41C0}" type="slidenum">
              <a:rPr lang="en-CH" smtClean="0"/>
              <a:t>‹#›</a:t>
            </a:fld>
            <a:endParaRPr lang="en-CH"/>
          </a:p>
        </p:txBody>
      </p:sp>
    </p:spTree>
    <p:extLst>
      <p:ext uri="{BB962C8B-B14F-4D97-AF65-F5344CB8AC3E}">
        <p14:creationId xmlns:p14="http://schemas.microsoft.com/office/powerpoint/2010/main" val="12431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94A1-D8D6-4D1D-BE0C-3482ED5F3D3F}"/>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EB7B24A3-1F4A-4C55-AB5C-F13EF3CF6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C11256-C05B-49E9-9A90-F29D6E47EE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9811821B-9E1C-430C-AE2B-C16B823419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65FDD1-60EC-41BD-96AA-E5C248E2B2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9560A4B3-182C-4A42-B30D-65CAA404E75A}"/>
              </a:ext>
            </a:extLst>
          </p:cNvPr>
          <p:cNvSpPr>
            <a:spLocks noGrp="1"/>
          </p:cNvSpPr>
          <p:nvPr>
            <p:ph type="dt" sz="half" idx="10"/>
          </p:nvPr>
        </p:nvSpPr>
        <p:spPr/>
        <p:txBody>
          <a:bodyPr/>
          <a:lstStyle/>
          <a:p>
            <a:fld id="{0DF41716-5B3C-4E2B-85A3-1D0B083CF210}" type="datetime8">
              <a:rPr lang="en-CH" smtClean="0"/>
              <a:t>28/10/2025 18:55</a:t>
            </a:fld>
            <a:endParaRPr lang="en-CH"/>
          </a:p>
        </p:txBody>
      </p:sp>
      <p:sp>
        <p:nvSpPr>
          <p:cNvPr id="8" name="Footer Placeholder 7">
            <a:extLst>
              <a:ext uri="{FF2B5EF4-FFF2-40B4-BE49-F238E27FC236}">
                <a16:creationId xmlns:a16="http://schemas.microsoft.com/office/drawing/2014/main" id="{BA9CAA6D-E2FA-415A-AFB2-7B15ADFC1C8C}"/>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2E0888BB-252E-4801-8FE6-5997C315EF83}"/>
              </a:ext>
            </a:extLst>
          </p:cNvPr>
          <p:cNvSpPr>
            <a:spLocks noGrp="1"/>
          </p:cNvSpPr>
          <p:nvPr>
            <p:ph type="sldNum" sz="quarter" idx="12"/>
          </p:nvPr>
        </p:nvSpPr>
        <p:spPr/>
        <p:txBody>
          <a:bodyPr/>
          <a:lstStyle/>
          <a:p>
            <a:fld id="{A0C90C31-8BED-4BB9-8E94-F4E9E36D41C0}" type="slidenum">
              <a:rPr lang="en-CH" smtClean="0"/>
              <a:t>‹#›</a:t>
            </a:fld>
            <a:endParaRPr lang="en-CH"/>
          </a:p>
        </p:txBody>
      </p:sp>
    </p:spTree>
    <p:extLst>
      <p:ext uri="{BB962C8B-B14F-4D97-AF65-F5344CB8AC3E}">
        <p14:creationId xmlns:p14="http://schemas.microsoft.com/office/powerpoint/2010/main" val="194769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C83BC-C3F8-4CD6-ABC8-91251514CC81}"/>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648C62E3-DC32-4ACB-B828-482E181D220D}"/>
              </a:ext>
            </a:extLst>
          </p:cNvPr>
          <p:cNvSpPr>
            <a:spLocks noGrp="1"/>
          </p:cNvSpPr>
          <p:nvPr>
            <p:ph type="dt" sz="half" idx="10"/>
          </p:nvPr>
        </p:nvSpPr>
        <p:spPr/>
        <p:txBody>
          <a:bodyPr/>
          <a:lstStyle/>
          <a:p>
            <a:fld id="{305F6DB8-EB4D-439E-9075-4CC4F38359DD}" type="datetime8">
              <a:rPr lang="en-CH" smtClean="0"/>
              <a:t>28/10/2025 18:55</a:t>
            </a:fld>
            <a:endParaRPr lang="en-CH"/>
          </a:p>
        </p:txBody>
      </p:sp>
      <p:sp>
        <p:nvSpPr>
          <p:cNvPr id="4" name="Footer Placeholder 3">
            <a:extLst>
              <a:ext uri="{FF2B5EF4-FFF2-40B4-BE49-F238E27FC236}">
                <a16:creationId xmlns:a16="http://schemas.microsoft.com/office/drawing/2014/main" id="{227CB177-14BB-4528-914A-D8899FB412AD}"/>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4C55E4CC-9EB6-4345-A08D-9DFE4FD6E962}"/>
              </a:ext>
            </a:extLst>
          </p:cNvPr>
          <p:cNvSpPr>
            <a:spLocks noGrp="1"/>
          </p:cNvSpPr>
          <p:nvPr>
            <p:ph type="sldNum" sz="quarter" idx="12"/>
          </p:nvPr>
        </p:nvSpPr>
        <p:spPr/>
        <p:txBody>
          <a:bodyPr/>
          <a:lstStyle/>
          <a:p>
            <a:fld id="{A0C90C31-8BED-4BB9-8E94-F4E9E36D41C0}" type="slidenum">
              <a:rPr lang="en-CH" smtClean="0"/>
              <a:t>‹#›</a:t>
            </a:fld>
            <a:endParaRPr lang="en-CH"/>
          </a:p>
        </p:txBody>
      </p:sp>
    </p:spTree>
    <p:extLst>
      <p:ext uri="{BB962C8B-B14F-4D97-AF65-F5344CB8AC3E}">
        <p14:creationId xmlns:p14="http://schemas.microsoft.com/office/powerpoint/2010/main" val="306178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D476AA-6C95-42E0-A73E-BA9219D859BE}"/>
              </a:ext>
            </a:extLst>
          </p:cNvPr>
          <p:cNvSpPr>
            <a:spLocks noGrp="1"/>
          </p:cNvSpPr>
          <p:nvPr>
            <p:ph type="dt" sz="half" idx="10"/>
          </p:nvPr>
        </p:nvSpPr>
        <p:spPr/>
        <p:txBody>
          <a:bodyPr/>
          <a:lstStyle/>
          <a:p>
            <a:fld id="{9F5C6FB0-2249-4CB9-9CA6-FEEFCEF569AD}" type="datetime8">
              <a:rPr lang="en-CH" smtClean="0"/>
              <a:t>28/10/2025 18:55</a:t>
            </a:fld>
            <a:endParaRPr lang="en-CH"/>
          </a:p>
        </p:txBody>
      </p:sp>
      <p:sp>
        <p:nvSpPr>
          <p:cNvPr id="3" name="Footer Placeholder 2">
            <a:extLst>
              <a:ext uri="{FF2B5EF4-FFF2-40B4-BE49-F238E27FC236}">
                <a16:creationId xmlns:a16="http://schemas.microsoft.com/office/drawing/2014/main" id="{E485868C-E494-407C-B6EA-F83F43992807}"/>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B2F8AD62-6810-4F56-927E-F042DEC806CA}"/>
              </a:ext>
            </a:extLst>
          </p:cNvPr>
          <p:cNvSpPr>
            <a:spLocks noGrp="1"/>
          </p:cNvSpPr>
          <p:nvPr>
            <p:ph type="sldNum" sz="quarter" idx="12"/>
          </p:nvPr>
        </p:nvSpPr>
        <p:spPr/>
        <p:txBody>
          <a:bodyPr/>
          <a:lstStyle/>
          <a:p>
            <a:fld id="{A0C90C31-8BED-4BB9-8E94-F4E9E36D41C0}" type="slidenum">
              <a:rPr lang="en-CH" smtClean="0"/>
              <a:t>‹#›</a:t>
            </a:fld>
            <a:endParaRPr lang="en-CH"/>
          </a:p>
        </p:txBody>
      </p:sp>
    </p:spTree>
    <p:extLst>
      <p:ext uri="{BB962C8B-B14F-4D97-AF65-F5344CB8AC3E}">
        <p14:creationId xmlns:p14="http://schemas.microsoft.com/office/powerpoint/2010/main" val="42598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9D22-A790-49C5-B610-A6F2C598E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CD0A4945-90DD-4A29-A7FC-B3369C427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DE724FE5-AC2F-4113-9839-ED5FE59DA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29EA10-BD86-462D-8386-D80ED439649A}"/>
              </a:ext>
            </a:extLst>
          </p:cNvPr>
          <p:cNvSpPr>
            <a:spLocks noGrp="1"/>
          </p:cNvSpPr>
          <p:nvPr>
            <p:ph type="dt" sz="half" idx="10"/>
          </p:nvPr>
        </p:nvSpPr>
        <p:spPr/>
        <p:txBody>
          <a:bodyPr/>
          <a:lstStyle/>
          <a:p>
            <a:fld id="{9A33B76C-31C8-4B04-B88B-D6CA43218263}" type="datetime8">
              <a:rPr lang="en-CH" smtClean="0"/>
              <a:t>28/10/2025 18:55</a:t>
            </a:fld>
            <a:endParaRPr lang="en-CH"/>
          </a:p>
        </p:txBody>
      </p:sp>
      <p:sp>
        <p:nvSpPr>
          <p:cNvPr id="6" name="Footer Placeholder 5">
            <a:extLst>
              <a:ext uri="{FF2B5EF4-FFF2-40B4-BE49-F238E27FC236}">
                <a16:creationId xmlns:a16="http://schemas.microsoft.com/office/drawing/2014/main" id="{2E4B9B38-041E-4B15-8B7B-DFADE1423C7C}"/>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EE5C8A9C-5B16-4C2D-A0DB-E3849660BCAD}"/>
              </a:ext>
            </a:extLst>
          </p:cNvPr>
          <p:cNvSpPr>
            <a:spLocks noGrp="1"/>
          </p:cNvSpPr>
          <p:nvPr>
            <p:ph type="sldNum" sz="quarter" idx="12"/>
          </p:nvPr>
        </p:nvSpPr>
        <p:spPr/>
        <p:txBody>
          <a:bodyPr/>
          <a:lstStyle/>
          <a:p>
            <a:fld id="{A0C90C31-8BED-4BB9-8E94-F4E9E36D41C0}" type="slidenum">
              <a:rPr lang="en-CH" smtClean="0"/>
              <a:t>‹#›</a:t>
            </a:fld>
            <a:endParaRPr lang="en-CH"/>
          </a:p>
        </p:txBody>
      </p:sp>
    </p:spTree>
    <p:extLst>
      <p:ext uri="{BB962C8B-B14F-4D97-AF65-F5344CB8AC3E}">
        <p14:creationId xmlns:p14="http://schemas.microsoft.com/office/powerpoint/2010/main" val="228696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9C36-6871-4B1D-AF5B-7849EB3A22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908D4312-12FC-4467-A22B-E959C3D52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CDFD3BF5-D9F4-44C0-A1A3-8CB96AA05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FB7A94-8753-4E46-85A8-825DDD8AAADC}"/>
              </a:ext>
            </a:extLst>
          </p:cNvPr>
          <p:cNvSpPr>
            <a:spLocks noGrp="1"/>
          </p:cNvSpPr>
          <p:nvPr>
            <p:ph type="dt" sz="half" idx="10"/>
          </p:nvPr>
        </p:nvSpPr>
        <p:spPr/>
        <p:txBody>
          <a:bodyPr/>
          <a:lstStyle/>
          <a:p>
            <a:fld id="{E53F65DD-CE29-4A13-87B5-483F2278E51B}" type="datetime8">
              <a:rPr lang="en-CH" smtClean="0"/>
              <a:t>28/10/2025 18:55</a:t>
            </a:fld>
            <a:endParaRPr lang="en-CH"/>
          </a:p>
        </p:txBody>
      </p:sp>
      <p:sp>
        <p:nvSpPr>
          <p:cNvPr id="6" name="Footer Placeholder 5">
            <a:extLst>
              <a:ext uri="{FF2B5EF4-FFF2-40B4-BE49-F238E27FC236}">
                <a16:creationId xmlns:a16="http://schemas.microsoft.com/office/drawing/2014/main" id="{5E1151EE-F296-4C26-9416-6EC949EB52EC}"/>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633719F8-2725-4791-A7F6-346D935A96D5}"/>
              </a:ext>
            </a:extLst>
          </p:cNvPr>
          <p:cNvSpPr>
            <a:spLocks noGrp="1"/>
          </p:cNvSpPr>
          <p:nvPr>
            <p:ph type="sldNum" sz="quarter" idx="12"/>
          </p:nvPr>
        </p:nvSpPr>
        <p:spPr/>
        <p:txBody>
          <a:bodyPr/>
          <a:lstStyle/>
          <a:p>
            <a:fld id="{A0C90C31-8BED-4BB9-8E94-F4E9E36D41C0}" type="slidenum">
              <a:rPr lang="en-CH" smtClean="0"/>
              <a:t>‹#›</a:t>
            </a:fld>
            <a:endParaRPr lang="en-CH"/>
          </a:p>
        </p:txBody>
      </p:sp>
    </p:spTree>
    <p:extLst>
      <p:ext uri="{BB962C8B-B14F-4D97-AF65-F5344CB8AC3E}">
        <p14:creationId xmlns:p14="http://schemas.microsoft.com/office/powerpoint/2010/main" val="153074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C33FD9-923E-4DFE-BFC1-391A5D047F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400632EE-D97D-49B0-8817-C84556433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2EEC9013-434D-4D1E-932D-288CB51539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5C0DB-3564-4B6C-B7B9-4CE12B3E64B2}" type="datetime8">
              <a:rPr lang="en-CH" smtClean="0"/>
              <a:t>28/10/2025 18:55</a:t>
            </a:fld>
            <a:endParaRPr lang="en-CH"/>
          </a:p>
        </p:txBody>
      </p:sp>
      <p:sp>
        <p:nvSpPr>
          <p:cNvPr id="5" name="Footer Placeholder 4">
            <a:extLst>
              <a:ext uri="{FF2B5EF4-FFF2-40B4-BE49-F238E27FC236}">
                <a16:creationId xmlns:a16="http://schemas.microsoft.com/office/drawing/2014/main" id="{9A863879-D127-4AED-9942-0FFF08BEF4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79C87C35-BB3B-4002-B470-4EE2DA887E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90C31-8BED-4BB9-8E94-F4E9E36D41C0}" type="slidenum">
              <a:rPr lang="en-CH" smtClean="0"/>
              <a:t>‹#›</a:t>
            </a:fld>
            <a:endParaRPr lang="en-CH"/>
          </a:p>
        </p:txBody>
      </p:sp>
    </p:spTree>
    <p:extLst>
      <p:ext uri="{BB962C8B-B14F-4D97-AF65-F5344CB8AC3E}">
        <p14:creationId xmlns:p14="http://schemas.microsoft.com/office/powerpoint/2010/main" val="1027391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0.emf"/><Relationship Id="rId3" Type="http://schemas.openxmlformats.org/officeDocument/2006/relationships/notesSlide" Target="../notesSlides/notesSlide10.xml"/><Relationship Id="rId7" Type="http://schemas.openxmlformats.org/officeDocument/2006/relationships/image" Target="../media/image17.emf"/><Relationship Id="rId12" Type="http://schemas.openxmlformats.org/officeDocument/2006/relationships/oleObject" Target="../embeddings/oleObject16.bin"/><Relationship Id="rId17" Type="http://schemas.openxmlformats.org/officeDocument/2006/relationships/image" Target="../media/image23.png"/><Relationship Id="rId2" Type="http://schemas.openxmlformats.org/officeDocument/2006/relationships/slideLayout" Target="../slideLayouts/slideLayout7.xml"/><Relationship Id="rId16" Type="http://schemas.openxmlformats.org/officeDocument/2006/relationships/image" Target="../media/image22.png"/><Relationship Id="rId1" Type="http://schemas.openxmlformats.org/officeDocument/2006/relationships/vmlDrawing" Target="../drawings/vmlDrawing5.vml"/><Relationship Id="rId6" Type="http://schemas.openxmlformats.org/officeDocument/2006/relationships/oleObject" Target="../embeddings/oleObject13.bin"/><Relationship Id="rId11" Type="http://schemas.openxmlformats.org/officeDocument/2006/relationships/image" Target="../media/image19.emf"/><Relationship Id="rId5" Type="http://schemas.openxmlformats.org/officeDocument/2006/relationships/image" Target="../media/image16.emf"/><Relationship Id="rId15" Type="http://schemas.openxmlformats.org/officeDocument/2006/relationships/image" Target="../media/image21.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8.emf"/><Relationship Id="rId1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8.e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9.e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4.emf"/><Relationship Id="rId4"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5.emf"/><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6.emf"/><Relationship Id="rId4" Type="http://schemas.openxmlformats.org/officeDocument/2006/relationships/oleObject" Target="../embeddings/oleObject22.bin"/></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36.xml"/><Relationship Id="rId7" Type="http://schemas.openxmlformats.org/officeDocument/2006/relationships/image" Target="../media/image38.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image" Target="../media/image37.emf"/><Relationship Id="rId4" Type="http://schemas.openxmlformats.org/officeDocument/2006/relationships/oleObject" Target="../embeddings/oleObject2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5.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emf"/><Relationship Id="rId4" Type="http://schemas.openxmlformats.org/officeDocument/2006/relationships/oleObject" Target="../embeddings/oleObject3.bin"/><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8.xml"/><Relationship Id="rId7"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9.emf"/><Relationship Id="rId10" Type="http://schemas.openxmlformats.org/officeDocument/2006/relationships/image" Target="../media/image12.png"/><Relationship Id="rId4" Type="http://schemas.openxmlformats.org/officeDocument/2006/relationships/oleObject" Target="../embeddings/oleObject6.bin"/><Relationship Id="rId9"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9.xml"/><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3.emf"/><Relationship Id="rId10" Type="http://schemas.openxmlformats.org/officeDocument/2006/relationships/image" Target="../media/image12.png"/><Relationship Id="rId4" Type="http://schemas.openxmlformats.org/officeDocument/2006/relationships/oleObject" Target="../embeddings/oleObject9.bin"/><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 Box 3"/>
          <p:cNvSpPr txBox="1">
            <a:spLocks noChangeArrowheads="1"/>
          </p:cNvSpPr>
          <p:nvPr/>
        </p:nvSpPr>
        <p:spPr bwMode="auto">
          <a:xfrm>
            <a:off x="2526475" y="4087947"/>
            <a:ext cx="7239000" cy="138499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FR" sz="2800" b="1" dirty="0">
                <a:solidFill>
                  <a:schemeClr val="bg2">
                    <a:lumMod val="75000"/>
                  </a:schemeClr>
                </a:solidFill>
                <a:cs typeface="Times New Roman" panose="02020603050405020304" pitchFamily="18" charset="0"/>
              </a:rPr>
              <a:t>Etude des blocs fonctionnels: </a:t>
            </a:r>
          </a:p>
          <a:p>
            <a:r>
              <a:rPr lang="fr-FR" sz="2800" b="1" dirty="0">
                <a:solidFill>
                  <a:schemeClr val="bg2">
                    <a:lumMod val="75000"/>
                  </a:schemeClr>
                </a:solidFill>
                <a:cs typeface="Times New Roman" panose="02020603050405020304" pitchFamily="18" charset="0"/>
              </a:rPr>
              <a:t>	Détecteurs de Phase</a:t>
            </a:r>
          </a:p>
          <a:p>
            <a:r>
              <a:rPr lang="fr-FR" sz="2800" b="1" dirty="0">
                <a:solidFill>
                  <a:schemeClr val="bg2">
                    <a:lumMod val="75000"/>
                  </a:schemeClr>
                </a:solidFill>
                <a:cs typeface="Times New Roman" panose="02020603050405020304" pitchFamily="18" charset="0"/>
              </a:rPr>
              <a:t>            VOC</a:t>
            </a:r>
          </a:p>
        </p:txBody>
      </p:sp>
      <p:sp>
        <p:nvSpPr>
          <p:cNvPr id="135172" name="Text Box 4"/>
          <p:cNvSpPr txBox="1">
            <a:spLocks noChangeArrowheads="1"/>
          </p:cNvSpPr>
          <p:nvPr/>
        </p:nvSpPr>
        <p:spPr bwMode="auto">
          <a:xfrm>
            <a:off x="2601629" y="5475365"/>
            <a:ext cx="7239000" cy="519113"/>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FR" sz="2800" dirty="0">
                <a:solidFill>
                  <a:schemeClr val="bg1">
                    <a:lumMod val="65000"/>
                  </a:schemeClr>
                </a:solidFill>
                <a:latin typeface="Times New Roman" panose="02020603050405020304" pitchFamily="18" charset="0"/>
                <a:cs typeface="Times New Roman" panose="02020603050405020304" pitchFamily="18" charset="0"/>
              </a:rPr>
              <a:t>Applications</a:t>
            </a:r>
          </a:p>
        </p:txBody>
      </p:sp>
      <p:sp>
        <p:nvSpPr>
          <p:cNvPr id="135173" name="Text Box 5"/>
          <p:cNvSpPr txBox="1">
            <a:spLocks noChangeArrowheads="1"/>
          </p:cNvSpPr>
          <p:nvPr/>
        </p:nvSpPr>
        <p:spPr bwMode="auto">
          <a:xfrm>
            <a:off x="2514600" y="1905001"/>
            <a:ext cx="7239000" cy="1815882"/>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FR" sz="2800" dirty="0">
                <a:solidFill>
                  <a:schemeClr val="bg1">
                    <a:lumMod val="85000"/>
                  </a:schemeClr>
                </a:solidFill>
              </a:rPr>
              <a:t>Introduction et notions de base</a:t>
            </a:r>
          </a:p>
          <a:p>
            <a:r>
              <a:rPr lang="fr-FR" sz="2800" dirty="0">
                <a:solidFill>
                  <a:schemeClr val="bg1">
                    <a:lumMod val="85000"/>
                  </a:schemeClr>
                </a:solidFill>
              </a:rPr>
              <a:t>Etude générale</a:t>
            </a:r>
          </a:p>
          <a:p>
            <a:r>
              <a:rPr lang="fr-FR" sz="2800" dirty="0">
                <a:solidFill>
                  <a:schemeClr val="bg1">
                    <a:lumMod val="85000"/>
                  </a:schemeClr>
                </a:solidFill>
              </a:rPr>
              <a:t>Modèle linéaire et fonction de transfert</a:t>
            </a:r>
          </a:p>
          <a:p>
            <a:r>
              <a:rPr lang="fr-FR" sz="2800" dirty="0">
                <a:solidFill>
                  <a:schemeClr val="bg1">
                    <a:lumMod val="85000"/>
                  </a:schemeClr>
                </a:solidFill>
                <a:cs typeface="Times New Roman" panose="02020603050405020304" pitchFamily="18" charset="0"/>
              </a:rPr>
              <a:t>Comportement</a:t>
            </a:r>
            <a:r>
              <a:rPr lang="fr-FR" sz="2800" dirty="0">
                <a:solidFill>
                  <a:schemeClr val="bg1">
                    <a:lumMod val="85000"/>
                  </a:schemeClr>
                </a:solidFill>
              </a:rPr>
              <a:t> dynamique</a:t>
            </a:r>
          </a:p>
        </p:txBody>
      </p:sp>
      <p:sp>
        <p:nvSpPr>
          <p:cNvPr id="135174" name="Text Box 6"/>
          <p:cNvSpPr txBox="1">
            <a:spLocks noChangeArrowheads="1"/>
          </p:cNvSpPr>
          <p:nvPr/>
        </p:nvSpPr>
        <p:spPr bwMode="auto">
          <a:xfrm>
            <a:off x="2374231" y="421106"/>
            <a:ext cx="7315200" cy="10668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fr-FR" sz="3200" b="1" dirty="0">
                <a:solidFill>
                  <a:schemeClr val="bg1"/>
                </a:solidFill>
              </a:rPr>
              <a:t>Boucles à verrouillage de phase</a:t>
            </a:r>
          </a:p>
          <a:p>
            <a:pPr algn="ctr"/>
            <a:r>
              <a:rPr lang="fr-FR" sz="3200" b="1" dirty="0">
                <a:solidFill>
                  <a:schemeClr val="bg1"/>
                </a:solidFill>
              </a:rPr>
              <a:t>"Phase-</a:t>
            </a:r>
            <a:r>
              <a:rPr lang="fr-FR" sz="3200" b="1" dirty="0" err="1">
                <a:solidFill>
                  <a:schemeClr val="bg1"/>
                </a:solidFill>
              </a:rPr>
              <a:t>Locked</a:t>
            </a:r>
            <a:r>
              <a:rPr lang="fr-FR" sz="3200" b="1" dirty="0">
                <a:solidFill>
                  <a:schemeClr val="bg1"/>
                </a:solidFill>
              </a:rPr>
              <a:t> </a:t>
            </a:r>
            <a:r>
              <a:rPr lang="fr-FR" sz="3200" b="1" dirty="0" err="1">
                <a:solidFill>
                  <a:schemeClr val="bg1"/>
                </a:solidFill>
              </a:rPr>
              <a:t>Loops</a:t>
            </a:r>
            <a:r>
              <a:rPr lang="fr-FR" sz="3200" b="1" dirty="0">
                <a:solidFill>
                  <a:schemeClr val="bg1"/>
                </a:solidFill>
              </a:rPr>
              <a:t>" - PLL</a:t>
            </a:r>
          </a:p>
        </p:txBody>
      </p:sp>
      <p:sp>
        <p:nvSpPr>
          <p:cNvPr id="2" name="Slide Number Placeholder 1">
            <a:extLst>
              <a:ext uri="{FF2B5EF4-FFF2-40B4-BE49-F238E27FC236}">
                <a16:creationId xmlns:a16="http://schemas.microsoft.com/office/drawing/2014/main" id="{C3ACC502-4B7F-4A23-A494-1E792CA2A903}"/>
              </a:ext>
            </a:extLst>
          </p:cNvPr>
          <p:cNvSpPr>
            <a:spLocks noGrp="1"/>
          </p:cNvSpPr>
          <p:nvPr>
            <p:ph type="sldNum" sz="quarter" idx="12"/>
          </p:nvPr>
        </p:nvSpPr>
        <p:spPr/>
        <p:txBody>
          <a:bodyPr/>
          <a:lstStyle/>
          <a:p>
            <a:fld id="{A2A315C6-95B9-4AD0-9AAB-D162C1B2D39E}" type="slidenum">
              <a:rPr lang="en-CH" smtClean="0"/>
              <a:t>1</a:t>
            </a:fld>
            <a:endParaRPr lang="en-CH"/>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Text Box 3"/>
          <p:cNvSpPr txBox="1">
            <a:spLocks noChangeArrowheads="1"/>
          </p:cNvSpPr>
          <p:nvPr/>
        </p:nvSpPr>
        <p:spPr bwMode="auto">
          <a:xfrm>
            <a:off x="1350223" y="1804901"/>
            <a:ext cx="5199433" cy="400110"/>
          </a:xfrm>
          <a:prstGeom prst="rect">
            <a:avLst/>
          </a:prstGeom>
          <a:solidFill>
            <a:schemeClr val="bg1">
              <a:lumMod val="85000"/>
            </a:schemeClr>
          </a:solidFill>
          <a:ln>
            <a:noFill/>
          </a:ln>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sz="2000" b="1" dirty="0">
                <a:solidFill>
                  <a:srgbClr val="3333CC"/>
                </a:solidFill>
                <a:latin typeface="Times New Roman" charset="0"/>
              </a:rPr>
              <a:t>PLL non-verrouillée: </a:t>
            </a:r>
            <a:r>
              <a:rPr lang="fr-FR" sz="2000" b="1" dirty="0">
                <a:solidFill>
                  <a:srgbClr val="3333CC"/>
                </a:solidFill>
                <a:latin typeface="Symbol" charset="0"/>
                <a:sym typeface="Symbol" charset="0"/>
              </a:rPr>
              <a:t></a:t>
            </a:r>
            <a:r>
              <a:rPr lang="fr-FR" sz="2000" b="1" baseline="-25000" dirty="0">
                <a:solidFill>
                  <a:srgbClr val="3333CC"/>
                </a:solidFill>
                <a:latin typeface="Times New Roman" charset="0"/>
              </a:rPr>
              <a:t>IN</a:t>
            </a:r>
            <a:r>
              <a:rPr lang="fr-FR" sz="900" b="1" baseline="-25000" dirty="0">
                <a:solidFill>
                  <a:srgbClr val="3333CC"/>
                </a:solidFill>
                <a:latin typeface="Times New Roman" charset="0"/>
              </a:rPr>
              <a:t> </a:t>
            </a:r>
            <a:r>
              <a:rPr lang="fr-FR" sz="2000" b="1" dirty="0">
                <a:solidFill>
                  <a:srgbClr val="3333CC"/>
                </a:solidFill>
                <a:latin typeface="Times New Roman" charset="0"/>
              </a:rPr>
              <a:t>≠</a:t>
            </a:r>
            <a:r>
              <a:rPr lang="fr-FR" sz="2000" b="1" baseline="-25000" dirty="0">
                <a:solidFill>
                  <a:srgbClr val="3333CC"/>
                </a:solidFill>
                <a:latin typeface="Times New Roman" charset="0"/>
              </a:rPr>
              <a:t> </a:t>
            </a:r>
            <a:r>
              <a:rPr lang="fr-FR" sz="2000" b="1" dirty="0">
                <a:solidFill>
                  <a:srgbClr val="3333CC"/>
                </a:solidFill>
                <a:latin typeface="Symbol" charset="0"/>
                <a:sym typeface="Symbol" charset="0"/>
              </a:rPr>
              <a:t></a:t>
            </a:r>
            <a:r>
              <a:rPr lang="fr-FR" sz="2000" b="1" baseline="-25000" dirty="0">
                <a:solidFill>
                  <a:srgbClr val="3333CC"/>
                </a:solidFill>
                <a:latin typeface="Times New Roman" charset="0"/>
              </a:rPr>
              <a:t>OUT</a:t>
            </a:r>
            <a:r>
              <a:rPr lang="fr-FR" sz="2000" b="1" dirty="0">
                <a:solidFill>
                  <a:srgbClr val="3333CC"/>
                </a:solidFill>
                <a:latin typeface="Times New Roman" charset="0"/>
              </a:rPr>
              <a:t> </a:t>
            </a:r>
          </a:p>
        </p:txBody>
      </p:sp>
      <p:sp>
        <p:nvSpPr>
          <p:cNvPr id="287818" name="Rectangle 74"/>
          <p:cNvSpPr>
            <a:spLocks noChangeArrowheads="1"/>
          </p:cNvSpPr>
          <p:nvPr/>
        </p:nvSpPr>
        <p:spPr bwMode="auto">
          <a:xfrm>
            <a:off x="1407695" y="2326468"/>
            <a:ext cx="566078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b="1">
                <a:latin typeface="Times New Roman" charset="0"/>
              </a:rPr>
              <a:t>signal d'entrée A</a:t>
            </a:r>
            <a:r>
              <a:rPr lang="fr-FR" sz="2000" b="1" baseline="-25000">
                <a:latin typeface="Times New Roman" charset="0"/>
              </a:rPr>
              <a:t>IN</a:t>
            </a:r>
            <a:r>
              <a:rPr lang="fr-FR" sz="2000" b="1">
                <a:latin typeface="Times New Roman" charset="0"/>
              </a:rPr>
              <a:t>·sin(</a:t>
            </a:r>
            <a:r>
              <a:rPr lang="fr-FR" sz="2000" b="1">
                <a:latin typeface="Symbol" charset="0"/>
                <a:sym typeface="Symbol" charset="0"/>
              </a:rPr>
              <a:t></a:t>
            </a:r>
            <a:r>
              <a:rPr lang="fr-FR" sz="2000" b="1" baseline="-25000">
                <a:latin typeface="Times New Roman" charset="0"/>
              </a:rPr>
              <a:t>IN</a:t>
            </a:r>
            <a:r>
              <a:rPr lang="fr-FR" sz="2000" b="1">
                <a:latin typeface="Times New Roman" charset="0"/>
              </a:rPr>
              <a:t>t) "petit" (A</a:t>
            </a:r>
            <a:r>
              <a:rPr lang="fr-FR" sz="2000" b="1" baseline="-25000">
                <a:latin typeface="Times New Roman" charset="0"/>
              </a:rPr>
              <a:t>IN </a:t>
            </a:r>
            <a:r>
              <a:rPr lang="fr-FR" sz="2000" b="1">
                <a:latin typeface="Times New Roman" charset="0"/>
              </a:rPr>
              <a:t>&lt; 25 mV)</a:t>
            </a:r>
          </a:p>
        </p:txBody>
      </p:sp>
      <p:graphicFrame>
        <p:nvGraphicFramePr>
          <p:cNvPr id="287821" name="Object 77"/>
          <p:cNvGraphicFramePr>
            <a:graphicFrameLocks noChangeAspect="1"/>
          </p:cNvGraphicFramePr>
          <p:nvPr>
            <p:extLst>
              <p:ext uri="{D42A27DB-BD31-4B8C-83A1-F6EECF244321}">
                <p14:modId xmlns:p14="http://schemas.microsoft.com/office/powerpoint/2010/main" val="3647345865"/>
              </p:ext>
            </p:extLst>
          </p:nvPr>
        </p:nvGraphicFramePr>
        <p:xfrm>
          <a:off x="1941095" y="2783668"/>
          <a:ext cx="5170488" cy="660400"/>
        </p:xfrm>
        <a:graphic>
          <a:graphicData uri="http://schemas.openxmlformats.org/presentationml/2006/ole">
            <mc:AlternateContent xmlns:mc="http://schemas.openxmlformats.org/markup-compatibility/2006">
              <mc:Choice xmlns:v="urn:schemas-microsoft-com:vml" Requires="v">
                <p:oleObj spid="_x0000_s5474" name="Équation" r:id="rId4" imgW="5168900" imgH="660400" progId="Equation.3">
                  <p:embed/>
                </p:oleObj>
              </mc:Choice>
              <mc:Fallback>
                <p:oleObj name="Équation" r:id="rId4" imgW="5168900" imgH="660400" progId="Equation.3">
                  <p:embed/>
                  <p:pic>
                    <p:nvPicPr>
                      <p:cNvPr id="287821" name="Object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095" y="2783668"/>
                        <a:ext cx="5170488" cy="66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7822" name="Object 78"/>
          <p:cNvGraphicFramePr>
            <a:graphicFrameLocks noChangeAspect="1"/>
          </p:cNvGraphicFramePr>
          <p:nvPr>
            <p:extLst>
              <p:ext uri="{D42A27DB-BD31-4B8C-83A1-F6EECF244321}">
                <p14:modId xmlns:p14="http://schemas.microsoft.com/office/powerpoint/2010/main" val="1192886160"/>
              </p:ext>
            </p:extLst>
          </p:nvPr>
        </p:nvGraphicFramePr>
        <p:xfrm>
          <a:off x="1950620" y="3553605"/>
          <a:ext cx="1143000" cy="355600"/>
        </p:xfrm>
        <a:graphic>
          <a:graphicData uri="http://schemas.openxmlformats.org/presentationml/2006/ole">
            <mc:AlternateContent xmlns:mc="http://schemas.openxmlformats.org/markup-compatibility/2006">
              <mc:Choice xmlns:v="urn:schemas-microsoft-com:vml" Requires="v">
                <p:oleObj spid="_x0000_s5475" name="…quation" r:id="rId6" imgW="1143000" imgH="355600" progId="Equation.3">
                  <p:embed/>
                </p:oleObj>
              </mc:Choice>
              <mc:Fallback>
                <p:oleObj name="…quation" r:id="rId6" imgW="1143000" imgH="355600" progId="Equation.3">
                  <p:embed/>
                  <p:pic>
                    <p:nvPicPr>
                      <p:cNvPr id="287822" name="Object 78"/>
                      <p:cNvPicPr>
                        <a:picLocks noChangeAspect="1" noChangeArrowheads="1"/>
                      </p:cNvPicPr>
                      <p:nvPr/>
                    </p:nvPicPr>
                    <p:blipFill>
                      <a:blip r:embed="rId7"/>
                      <a:srcRect/>
                      <a:stretch>
                        <a:fillRect/>
                      </a:stretch>
                    </p:blipFill>
                    <p:spPr bwMode="auto">
                      <a:xfrm>
                        <a:off x="1950620" y="3553605"/>
                        <a:ext cx="1143000" cy="35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7823" name="Rectangle 79"/>
          <p:cNvSpPr>
            <a:spLocks noChangeArrowheads="1"/>
          </p:cNvSpPr>
          <p:nvPr/>
        </p:nvSpPr>
        <p:spPr bwMode="auto">
          <a:xfrm>
            <a:off x="1483895" y="4231468"/>
            <a:ext cx="594771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b="1">
                <a:latin typeface="Times New Roman" charset="0"/>
              </a:rPr>
              <a:t>signal d'entrée A</a:t>
            </a:r>
            <a:r>
              <a:rPr lang="fr-FR" sz="2000" b="1" baseline="-25000">
                <a:latin typeface="Times New Roman" charset="0"/>
              </a:rPr>
              <a:t>IN</a:t>
            </a:r>
            <a:r>
              <a:rPr lang="fr-FR" sz="2000" b="1">
                <a:latin typeface="Times New Roman" charset="0"/>
              </a:rPr>
              <a:t>·sin(</a:t>
            </a:r>
            <a:r>
              <a:rPr lang="fr-FR" sz="2000" b="1">
                <a:latin typeface="Symbol" charset="0"/>
                <a:sym typeface="Symbol" charset="0"/>
              </a:rPr>
              <a:t></a:t>
            </a:r>
            <a:r>
              <a:rPr lang="fr-FR" sz="2000" b="1" baseline="-25000">
                <a:latin typeface="Times New Roman" charset="0"/>
              </a:rPr>
              <a:t>IN</a:t>
            </a:r>
            <a:r>
              <a:rPr lang="fr-FR" sz="2000" b="1">
                <a:latin typeface="Times New Roman" charset="0"/>
              </a:rPr>
              <a:t>t) "grand" (A</a:t>
            </a:r>
            <a:r>
              <a:rPr lang="fr-FR" sz="2000" b="1" baseline="-25000">
                <a:latin typeface="Times New Roman" charset="0"/>
              </a:rPr>
              <a:t>IN </a:t>
            </a:r>
            <a:r>
              <a:rPr lang="fr-FR" sz="2000" b="1">
                <a:latin typeface="Times New Roman" charset="0"/>
              </a:rPr>
              <a:t>&gt; 100 mV)</a:t>
            </a:r>
          </a:p>
        </p:txBody>
      </p:sp>
      <p:graphicFrame>
        <p:nvGraphicFramePr>
          <p:cNvPr id="287824" name="Object 80"/>
          <p:cNvGraphicFramePr>
            <a:graphicFrameLocks noChangeAspect="1"/>
          </p:cNvGraphicFramePr>
          <p:nvPr>
            <p:extLst>
              <p:ext uri="{D42A27DB-BD31-4B8C-83A1-F6EECF244321}">
                <p14:modId xmlns:p14="http://schemas.microsoft.com/office/powerpoint/2010/main" val="1971268223"/>
              </p:ext>
            </p:extLst>
          </p:nvPr>
        </p:nvGraphicFramePr>
        <p:xfrm>
          <a:off x="1941095" y="4841068"/>
          <a:ext cx="5322888" cy="292100"/>
        </p:xfrm>
        <a:graphic>
          <a:graphicData uri="http://schemas.openxmlformats.org/presentationml/2006/ole">
            <mc:AlternateContent xmlns:mc="http://schemas.openxmlformats.org/markup-compatibility/2006">
              <mc:Choice xmlns:v="urn:schemas-microsoft-com:vml" Requires="v">
                <p:oleObj spid="_x0000_s5476" name="Équation" r:id="rId8" imgW="5321300" imgH="292100" progId="Equation.3">
                  <p:embed/>
                </p:oleObj>
              </mc:Choice>
              <mc:Fallback>
                <p:oleObj name="Équation" r:id="rId8" imgW="5321300" imgH="292100" progId="Equation.3">
                  <p:embed/>
                  <p:pic>
                    <p:nvPicPr>
                      <p:cNvPr id="287824" name="Object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1095" y="4841068"/>
                        <a:ext cx="5322888"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7825" name="Object 81"/>
          <p:cNvGraphicFramePr>
            <a:graphicFrameLocks noChangeAspect="1"/>
          </p:cNvGraphicFramePr>
          <p:nvPr>
            <p:extLst>
              <p:ext uri="{D42A27DB-BD31-4B8C-83A1-F6EECF244321}">
                <p14:modId xmlns:p14="http://schemas.microsoft.com/office/powerpoint/2010/main" val="1343755941"/>
              </p:ext>
            </p:extLst>
          </p:nvPr>
        </p:nvGraphicFramePr>
        <p:xfrm>
          <a:off x="1928395" y="5385580"/>
          <a:ext cx="1143000" cy="355600"/>
        </p:xfrm>
        <a:graphic>
          <a:graphicData uri="http://schemas.openxmlformats.org/presentationml/2006/ole">
            <mc:AlternateContent xmlns:mc="http://schemas.openxmlformats.org/markup-compatibility/2006">
              <mc:Choice xmlns:v="urn:schemas-microsoft-com:vml" Requires="v">
                <p:oleObj spid="_x0000_s5477" name="…quation" r:id="rId10" imgW="1143000" imgH="355600" progId="Equation.3">
                  <p:embed/>
                </p:oleObj>
              </mc:Choice>
              <mc:Fallback>
                <p:oleObj name="…quation" r:id="rId10" imgW="1143000" imgH="355600" progId="Equation.3">
                  <p:embed/>
                  <p:pic>
                    <p:nvPicPr>
                      <p:cNvPr id="287825" name="Object 81"/>
                      <p:cNvPicPr>
                        <a:picLocks noChangeAspect="1" noChangeArrowheads="1"/>
                      </p:cNvPicPr>
                      <p:nvPr/>
                    </p:nvPicPr>
                    <p:blipFill>
                      <a:blip r:embed="rId11"/>
                      <a:srcRect/>
                      <a:stretch>
                        <a:fillRect/>
                      </a:stretch>
                    </p:blipFill>
                    <p:spPr bwMode="auto">
                      <a:xfrm>
                        <a:off x="1928395" y="5385580"/>
                        <a:ext cx="1143000" cy="35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87835" name="Group 91"/>
          <p:cNvGrpSpPr>
            <a:grpSpLocks/>
          </p:cNvGrpSpPr>
          <p:nvPr/>
        </p:nvGrpSpPr>
        <p:grpSpPr bwMode="auto">
          <a:xfrm>
            <a:off x="1407696" y="3533092"/>
            <a:ext cx="4240213" cy="3060700"/>
            <a:chOff x="240" y="2304"/>
            <a:chExt cx="2671" cy="1928"/>
          </a:xfrm>
        </p:grpSpPr>
        <p:sp>
          <p:nvSpPr>
            <p:cNvPr id="287827" name="Rectangle 83"/>
            <p:cNvSpPr>
              <a:spLocks noChangeArrowheads="1"/>
            </p:cNvSpPr>
            <p:nvPr/>
          </p:nvSpPr>
          <p:spPr bwMode="auto">
            <a:xfrm>
              <a:off x="576" y="2304"/>
              <a:ext cx="720" cy="240"/>
            </a:xfrm>
            <a:prstGeom prst="rect">
              <a:avLst/>
            </a:prstGeom>
            <a:noFill/>
            <a:ln w="127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7828" name="Rectangle 84"/>
            <p:cNvSpPr>
              <a:spLocks noChangeArrowheads="1"/>
            </p:cNvSpPr>
            <p:nvPr/>
          </p:nvSpPr>
          <p:spPr bwMode="auto">
            <a:xfrm>
              <a:off x="576" y="3456"/>
              <a:ext cx="720" cy="240"/>
            </a:xfrm>
            <a:prstGeom prst="rect">
              <a:avLst/>
            </a:prstGeom>
            <a:noFill/>
            <a:ln w="127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7830" name="Rectangle 86"/>
            <p:cNvSpPr>
              <a:spLocks noChangeArrowheads="1"/>
            </p:cNvSpPr>
            <p:nvPr/>
          </p:nvSpPr>
          <p:spPr bwMode="auto">
            <a:xfrm>
              <a:off x="528" y="3982"/>
              <a:ext cx="238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b="1" dirty="0">
                  <a:solidFill>
                    <a:srgbClr val="FF0000"/>
                  </a:solidFill>
                  <a:latin typeface="Times New Roman" charset="0"/>
                </a:rPr>
                <a:t>pas de comparaison de fréquence</a:t>
              </a:r>
            </a:p>
          </p:txBody>
        </p:sp>
        <p:sp>
          <p:nvSpPr>
            <p:cNvPr id="287831" name="Line 87"/>
            <p:cNvSpPr>
              <a:spLocks noChangeShapeType="1"/>
            </p:cNvSpPr>
            <p:nvPr/>
          </p:nvSpPr>
          <p:spPr bwMode="auto">
            <a:xfrm flipH="1">
              <a:off x="240" y="2448"/>
              <a:ext cx="336" cy="0"/>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7832" name="Line 88"/>
            <p:cNvSpPr>
              <a:spLocks noChangeShapeType="1"/>
            </p:cNvSpPr>
            <p:nvPr/>
          </p:nvSpPr>
          <p:spPr bwMode="auto">
            <a:xfrm flipH="1">
              <a:off x="240" y="3600"/>
              <a:ext cx="336" cy="0"/>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7833" name="Line 89"/>
            <p:cNvSpPr>
              <a:spLocks noChangeShapeType="1"/>
            </p:cNvSpPr>
            <p:nvPr/>
          </p:nvSpPr>
          <p:spPr bwMode="auto">
            <a:xfrm flipH="1">
              <a:off x="240" y="4118"/>
              <a:ext cx="288" cy="0"/>
            </a:xfrm>
            <a:prstGeom prst="line">
              <a:avLst/>
            </a:prstGeom>
            <a:noFill/>
            <a:ln w="12700">
              <a:solidFill>
                <a:srgbClr val="FF0000"/>
              </a:solidFill>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7834" name="Line 90"/>
            <p:cNvSpPr>
              <a:spLocks noChangeShapeType="1"/>
            </p:cNvSpPr>
            <p:nvPr/>
          </p:nvSpPr>
          <p:spPr bwMode="auto">
            <a:xfrm flipH="1" flipV="1">
              <a:off x="240" y="2448"/>
              <a:ext cx="0" cy="1670"/>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aphicFrame>
        <p:nvGraphicFramePr>
          <p:cNvPr id="20" name="Object 78"/>
          <p:cNvGraphicFramePr>
            <a:graphicFrameLocks noChangeAspect="1"/>
          </p:cNvGraphicFramePr>
          <p:nvPr>
            <p:extLst>
              <p:ext uri="{D42A27DB-BD31-4B8C-83A1-F6EECF244321}">
                <p14:modId xmlns:p14="http://schemas.microsoft.com/office/powerpoint/2010/main" val="3749882038"/>
              </p:ext>
            </p:extLst>
          </p:nvPr>
        </p:nvGraphicFramePr>
        <p:xfrm>
          <a:off x="3899283" y="3405574"/>
          <a:ext cx="6148921" cy="631575"/>
        </p:xfrm>
        <a:graphic>
          <a:graphicData uri="http://schemas.openxmlformats.org/presentationml/2006/ole">
            <mc:AlternateContent xmlns:mc="http://schemas.openxmlformats.org/markup-compatibility/2006">
              <mc:Choice xmlns:v="urn:schemas-microsoft-com:vml" Requires="v">
                <p:oleObj spid="_x0000_s5478" name="…quation" r:id="rId12" imgW="6553200" imgH="673100" progId="Equation.3">
                  <p:embed/>
                </p:oleObj>
              </mc:Choice>
              <mc:Fallback>
                <p:oleObj name="…quation" r:id="rId12" imgW="6553200" imgH="673100" progId="Equation.3">
                  <p:embed/>
                  <p:pic>
                    <p:nvPicPr>
                      <p:cNvPr id="20" name="Object 78"/>
                      <p:cNvPicPr>
                        <a:picLocks noChangeAspect="1" noChangeArrowheads="1"/>
                      </p:cNvPicPr>
                      <p:nvPr/>
                    </p:nvPicPr>
                    <p:blipFill>
                      <a:blip r:embed="rId13"/>
                      <a:srcRect/>
                      <a:stretch>
                        <a:fillRect/>
                      </a:stretch>
                    </p:blipFill>
                    <p:spPr bwMode="auto">
                      <a:xfrm>
                        <a:off x="3899283" y="3405574"/>
                        <a:ext cx="6148921" cy="631575"/>
                      </a:xfrm>
                      <a:prstGeom prst="rect">
                        <a:avLst/>
                      </a:prstGeom>
                      <a:noFill/>
                      <a:ln>
                        <a:noFill/>
                      </a:ln>
                      <a:effectLst/>
                      <a:extLst/>
                    </p:spPr>
                  </p:pic>
                </p:oleObj>
              </mc:Fallback>
            </mc:AlternateContent>
          </a:graphicData>
        </a:graphic>
      </p:graphicFrame>
      <p:graphicFrame>
        <p:nvGraphicFramePr>
          <p:cNvPr id="22" name="Object 81"/>
          <p:cNvGraphicFramePr>
            <a:graphicFrameLocks noChangeAspect="1"/>
          </p:cNvGraphicFramePr>
          <p:nvPr>
            <p:extLst>
              <p:ext uri="{D42A27DB-BD31-4B8C-83A1-F6EECF244321}">
                <p14:modId xmlns:p14="http://schemas.microsoft.com/office/powerpoint/2010/main" val="1460459653"/>
              </p:ext>
            </p:extLst>
          </p:nvPr>
        </p:nvGraphicFramePr>
        <p:xfrm>
          <a:off x="3791033" y="5273354"/>
          <a:ext cx="5701825" cy="583908"/>
        </p:xfrm>
        <a:graphic>
          <a:graphicData uri="http://schemas.openxmlformats.org/presentationml/2006/ole">
            <mc:AlternateContent xmlns:mc="http://schemas.openxmlformats.org/markup-compatibility/2006">
              <mc:Choice xmlns:v="urn:schemas-microsoft-com:vml" Requires="v">
                <p:oleObj spid="_x0000_s5479" name="…quation" r:id="rId14" imgW="5778500" imgH="622300" progId="Equation.3">
                  <p:embed/>
                </p:oleObj>
              </mc:Choice>
              <mc:Fallback>
                <p:oleObj name="…quation" r:id="rId14" imgW="5778500" imgH="622300" progId="Equation.3">
                  <p:embed/>
                  <p:pic>
                    <p:nvPicPr>
                      <p:cNvPr id="22" name="Object 81"/>
                      <p:cNvPicPr>
                        <a:picLocks noChangeAspect="1" noChangeArrowheads="1"/>
                      </p:cNvPicPr>
                      <p:nvPr/>
                    </p:nvPicPr>
                    <p:blipFill>
                      <a:blip r:embed="rId15"/>
                      <a:srcRect/>
                      <a:stretch>
                        <a:fillRect/>
                      </a:stretch>
                    </p:blipFill>
                    <p:spPr bwMode="auto">
                      <a:xfrm>
                        <a:off x="3791033" y="5273354"/>
                        <a:ext cx="5701825" cy="583908"/>
                      </a:xfrm>
                      <a:prstGeom prst="rect">
                        <a:avLst/>
                      </a:prstGeom>
                      <a:noFill/>
                      <a:ln>
                        <a:noFill/>
                      </a:ln>
                      <a:effectLst/>
                      <a:extLst/>
                    </p:spPr>
                  </p:pic>
                </p:oleObj>
              </mc:Fallback>
            </mc:AlternateContent>
          </a:graphicData>
        </a:graphic>
      </p:graphicFrame>
      <p:sp>
        <p:nvSpPr>
          <p:cNvPr id="23" name="Rectangle 11">
            <a:extLst>
              <a:ext uri="{FF2B5EF4-FFF2-40B4-BE49-F238E27FC236}">
                <a16:creationId xmlns:a16="http://schemas.microsoft.com/office/drawing/2014/main" id="{2F25E54B-9C49-405E-BB53-04290EB5AB54}"/>
              </a:ext>
            </a:extLst>
          </p:cNvPr>
          <p:cNvSpPr>
            <a:spLocks noChangeArrowheads="1"/>
          </p:cNvSpPr>
          <p:nvPr/>
        </p:nvSpPr>
        <p:spPr bwMode="auto">
          <a:xfrm>
            <a:off x="788276" y="320566"/>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1. DÉTECTEUR DE PHASE ANALOGIQUE</a:t>
            </a:r>
            <a:endParaRPr lang="fr-FR" sz="3200" b="1" dirty="0">
              <a:solidFill>
                <a:schemeClr val="bg1"/>
              </a:solidFill>
            </a:endParaRPr>
          </a:p>
        </p:txBody>
      </p:sp>
      <p:sp>
        <p:nvSpPr>
          <p:cNvPr id="2" name="Slide Number Placeholder 1">
            <a:extLst>
              <a:ext uri="{FF2B5EF4-FFF2-40B4-BE49-F238E27FC236}">
                <a16:creationId xmlns:a16="http://schemas.microsoft.com/office/drawing/2014/main" id="{DE23F7E2-E644-479E-99E2-F75FAD738129}"/>
              </a:ext>
            </a:extLst>
          </p:cNvPr>
          <p:cNvSpPr>
            <a:spLocks noGrp="1"/>
          </p:cNvSpPr>
          <p:nvPr>
            <p:ph type="sldNum" sz="quarter" idx="12"/>
          </p:nvPr>
        </p:nvSpPr>
        <p:spPr/>
        <p:txBody>
          <a:bodyPr/>
          <a:lstStyle/>
          <a:p>
            <a:fld id="{A0C90C31-8BED-4BB9-8E94-F4E9E36D41C0}" type="slidenum">
              <a:rPr lang="en-CH" smtClean="0"/>
              <a:t>10</a:t>
            </a:fld>
            <a:endParaRPr lang="en-CH"/>
          </a:p>
        </p:txBody>
      </p:sp>
      <p:sp>
        <p:nvSpPr>
          <p:cNvPr id="24" name="Text Box 63">
            <a:extLst>
              <a:ext uri="{FF2B5EF4-FFF2-40B4-BE49-F238E27FC236}">
                <a16:creationId xmlns:a16="http://schemas.microsoft.com/office/drawing/2014/main" id="{48CCE72E-892E-4ADD-86A6-981414E6E263}"/>
              </a:ext>
            </a:extLst>
          </p:cNvPr>
          <p:cNvSpPr txBox="1">
            <a:spLocks noChangeArrowheads="1"/>
          </p:cNvSpPr>
          <p:nvPr/>
        </p:nvSpPr>
        <p:spPr bwMode="auto">
          <a:xfrm>
            <a:off x="925422" y="999304"/>
            <a:ext cx="7909967"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sz="2400" b="1" i="1" dirty="0">
                <a:solidFill>
                  <a:schemeClr val="accent3"/>
                </a:solidFill>
              </a:rPr>
              <a:t>MODULATEUR BALANCÉ OU "MULTIPLIEUR DE GILBERT"</a:t>
            </a:r>
          </a:p>
        </p:txBody>
      </p:sp>
      <p:grpSp>
        <p:nvGrpSpPr>
          <p:cNvPr id="7" name="Group 6">
            <a:extLst>
              <a:ext uri="{FF2B5EF4-FFF2-40B4-BE49-F238E27FC236}">
                <a16:creationId xmlns:a16="http://schemas.microsoft.com/office/drawing/2014/main" id="{18F1434F-A7BF-4595-997E-70C9D0166B5E}"/>
              </a:ext>
            </a:extLst>
          </p:cNvPr>
          <p:cNvGrpSpPr/>
          <p:nvPr/>
        </p:nvGrpSpPr>
        <p:grpSpPr>
          <a:xfrm>
            <a:off x="7432788" y="2328531"/>
            <a:ext cx="4759212" cy="871869"/>
            <a:chOff x="7432788" y="1977657"/>
            <a:chExt cx="4759212" cy="871869"/>
          </a:xfrm>
        </p:grpSpPr>
        <p:pic>
          <p:nvPicPr>
            <p:cNvPr id="3" name="Picture 2">
              <a:extLst>
                <a:ext uri="{FF2B5EF4-FFF2-40B4-BE49-F238E27FC236}">
                  <a16:creationId xmlns:a16="http://schemas.microsoft.com/office/drawing/2014/main" id="{8E1C49E9-682D-4FD2-8388-DA350CA57174}"/>
                </a:ext>
              </a:extLst>
            </p:cNvPr>
            <p:cNvPicPr>
              <a:picLocks noChangeAspect="1"/>
            </p:cNvPicPr>
            <p:nvPr/>
          </p:nvPicPr>
          <p:blipFill>
            <a:blip r:embed="rId16">
              <a:duotone>
                <a:schemeClr val="accent1">
                  <a:shade val="45000"/>
                  <a:satMod val="135000"/>
                </a:schemeClr>
                <a:prstClr val="white"/>
              </a:duotone>
            </a:blip>
            <a:stretch>
              <a:fillRect/>
            </a:stretch>
          </p:blipFill>
          <p:spPr>
            <a:xfrm>
              <a:off x="7437527" y="1977657"/>
              <a:ext cx="4754473" cy="534064"/>
            </a:xfrm>
            <a:prstGeom prst="rect">
              <a:avLst/>
            </a:prstGeom>
          </p:spPr>
        </p:pic>
        <p:pic>
          <p:nvPicPr>
            <p:cNvPr id="5" name="Picture 4">
              <a:extLst>
                <a:ext uri="{FF2B5EF4-FFF2-40B4-BE49-F238E27FC236}">
                  <a16:creationId xmlns:a16="http://schemas.microsoft.com/office/drawing/2014/main" id="{2734C1E2-D2C8-45A2-A797-A7FAB52B6F8B}"/>
                </a:ext>
              </a:extLst>
            </p:cNvPr>
            <p:cNvPicPr>
              <a:picLocks noChangeAspect="1"/>
            </p:cNvPicPr>
            <p:nvPr/>
          </p:nvPicPr>
          <p:blipFill>
            <a:blip r:embed="rId17">
              <a:duotone>
                <a:schemeClr val="accent1">
                  <a:shade val="45000"/>
                  <a:satMod val="135000"/>
                </a:schemeClr>
                <a:prstClr val="white"/>
              </a:duotone>
            </a:blip>
            <a:stretch>
              <a:fillRect/>
            </a:stretch>
          </p:blipFill>
          <p:spPr>
            <a:xfrm>
              <a:off x="7432788" y="2445488"/>
              <a:ext cx="4616376" cy="393406"/>
            </a:xfrm>
            <a:prstGeom prst="rect">
              <a:avLst/>
            </a:prstGeom>
          </p:spPr>
        </p:pic>
        <p:sp>
          <p:nvSpPr>
            <p:cNvPr id="6" name="Rectangle 5">
              <a:extLst>
                <a:ext uri="{FF2B5EF4-FFF2-40B4-BE49-F238E27FC236}">
                  <a16:creationId xmlns:a16="http://schemas.microsoft.com/office/drawing/2014/main" id="{1CDE897C-333C-4793-BDBD-9E53BCE4A3F5}"/>
                </a:ext>
              </a:extLst>
            </p:cNvPr>
            <p:cNvSpPr/>
            <p:nvPr/>
          </p:nvSpPr>
          <p:spPr>
            <a:xfrm>
              <a:off x="7453423" y="2020186"/>
              <a:ext cx="4738577" cy="829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7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53" name="Line 417"/>
          <p:cNvSpPr>
            <a:spLocks noChangeShapeType="1"/>
          </p:cNvSpPr>
          <p:nvPr/>
        </p:nvSpPr>
        <p:spPr bwMode="auto">
          <a:xfrm>
            <a:off x="5943600" y="27432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54" name="Line 418"/>
          <p:cNvSpPr>
            <a:spLocks noChangeShapeType="1"/>
          </p:cNvSpPr>
          <p:nvPr/>
        </p:nvSpPr>
        <p:spPr bwMode="auto">
          <a:xfrm>
            <a:off x="5943600" y="23622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55" name="Line 419"/>
          <p:cNvSpPr>
            <a:spLocks noChangeShapeType="1"/>
          </p:cNvSpPr>
          <p:nvPr/>
        </p:nvSpPr>
        <p:spPr bwMode="auto">
          <a:xfrm>
            <a:off x="5943600" y="31242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87" name="Line 451"/>
          <p:cNvSpPr>
            <a:spLocks noChangeShapeType="1"/>
          </p:cNvSpPr>
          <p:nvPr/>
        </p:nvSpPr>
        <p:spPr bwMode="auto">
          <a:xfrm>
            <a:off x="6096000" y="2362200"/>
            <a:ext cx="0" cy="914400"/>
          </a:xfrm>
          <a:prstGeom prst="line">
            <a:avLst/>
          </a:prstGeom>
          <a:noFill/>
          <a:ln w="12700">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90" name="Line 454"/>
          <p:cNvSpPr>
            <a:spLocks noChangeShapeType="1"/>
          </p:cNvSpPr>
          <p:nvPr/>
        </p:nvSpPr>
        <p:spPr bwMode="auto">
          <a:xfrm>
            <a:off x="5943600" y="3276600"/>
            <a:ext cx="152400"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93" name="Text Box 457"/>
          <p:cNvSpPr txBox="1">
            <a:spLocks noChangeArrowheads="1"/>
          </p:cNvSpPr>
          <p:nvPr/>
        </p:nvSpPr>
        <p:spPr bwMode="auto">
          <a:xfrm>
            <a:off x="5486400" y="2057401"/>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IN</a:t>
            </a:r>
            <a:endParaRPr lang="en-GB" sz="2000" b="1">
              <a:latin typeface="Times New Roman" charset="0"/>
            </a:endParaRPr>
          </a:p>
        </p:txBody>
      </p:sp>
      <p:sp>
        <p:nvSpPr>
          <p:cNvPr id="91594" name="Text Box 458"/>
          <p:cNvSpPr txBox="1">
            <a:spLocks noChangeArrowheads="1"/>
          </p:cNvSpPr>
          <p:nvPr/>
        </p:nvSpPr>
        <p:spPr bwMode="auto">
          <a:xfrm>
            <a:off x="5257800" y="2438401"/>
            <a:ext cx="762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OUT</a:t>
            </a:r>
            <a:endParaRPr lang="en-GB" sz="2000" b="1">
              <a:latin typeface="Times New Roman" charset="0"/>
            </a:endParaRPr>
          </a:p>
        </p:txBody>
      </p:sp>
      <p:sp>
        <p:nvSpPr>
          <p:cNvPr id="91595" name="Text Box 459"/>
          <p:cNvSpPr txBox="1">
            <a:spLocks noChangeArrowheads="1"/>
          </p:cNvSpPr>
          <p:nvPr/>
        </p:nvSpPr>
        <p:spPr bwMode="auto">
          <a:xfrm>
            <a:off x="5562600" y="2819401"/>
            <a:ext cx="304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D</a:t>
            </a:r>
            <a:endParaRPr lang="en-GB" sz="2000" b="1">
              <a:latin typeface="Times New Roman" charset="0"/>
            </a:endParaRPr>
          </a:p>
        </p:txBody>
      </p:sp>
      <p:sp>
        <p:nvSpPr>
          <p:cNvPr id="91596" name="Text Box 460"/>
          <p:cNvSpPr txBox="1">
            <a:spLocks noChangeArrowheads="1"/>
          </p:cNvSpPr>
          <p:nvPr/>
        </p:nvSpPr>
        <p:spPr bwMode="auto">
          <a:xfrm>
            <a:off x="7924800" y="2139434"/>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a:latin typeface="Symbol" charset="0"/>
                <a:sym typeface="Symbol" charset="0"/>
              </a:rPr>
              <a:t></a:t>
            </a:r>
            <a:r>
              <a:rPr lang="fr-CH">
                <a:latin typeface="Times New Roman" charset="0"/>
              </a:rPr>
              <a:t>t</a:t>
            </a:r>
            <a:endParaRPr lang="en-GB">
              <a:latin typeface="Times New Roman" charset="0"/>
            </a:endParaRPr>
          </a:p>
        </p:txBody>
      </p:sp>
      <p:sp>
        <p:nvSpPr>
          <p:cNvPr id="91562" name="Line 426"/>
          <p:cNvSpPr>
            <a:spLocks noChangeShapeType="1"/>
          </p:cNvSpPr>
          <p:nvPr/>
        </p:nvSpPr>
        <p:spPr bwMode="auto">
          <a:xfrm>
            <a:off x="5943600" y="2362200"/>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63" name="Line 427"/>
          <p:cNvSpPr>
            <a:spLocks noChangeShapeType="1"/>
          </p:cNvSpPr>
          <p:nvPr/>
        </p:nvSpPr>
        <p:spPr bwMode="auto">
          <a:xfrm>
            <a:off x="6096000" y="213360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64" name="Line 428"/>
          <p:cNvSpPr>
            <a:spLocks noChangeShapeType="1"/>
          </p:cNvSpPr>
          <p:nvPr/>
        </p:nvSpPr>
        <p:spPr bwMode="auto">
          <a:xfrm>
            <a:off x="6553200" y="236220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65" name="Line 429"/>
          <p:cNvSpPr>
            <a:spLocks noChangeShapeType="1"/>
          </p:cNvSpPr>
          <p:nvPr/>
        </p:nvSpPr>
        <p:spPr bwMode="auto">
          <a:xfrm flipV="1">
            <a:off x="6553200" y="21336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66" name="Line 430"/>
          <p:cNvSpPr>
            <a:spLocks noChangeShapeType="1"/>
          </p:cNvSpPr>
          <p:nvPr/>
        </p:nvSpPr>
        <p:spPr bwMode="auto">
          <a:xfrm flipV="1">
            <a:off x="6096000" y="21336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67" name="Line 431"/>
          <p:cNvSpPr>
            <a:spLocks noChangeShapeType="1"/>
          </p:cNvSpPr>
          <p:nvPr/>
        </p:nvSpPr>
        <p:spPr bwMode="auto">
          <a:xfrm flipV="1">
            <a:off x="7010400" y="21336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68" name="Line 432"/>
          <p:cNvSpPr>
            <a:spLocks noChangeShapeType="1"/>
          </p:cNvSpPr>
          <p:nvPr/>
        </p:nvSpPr>
        <p:spPr bwMode="auto">
          <a:xfrm flipV="1">
            <a:off x="7467600" y="21336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69" name="Line 433"/>
          <p:cNvSpPr>
            <a:spLocks noChangeShapeType="1"/>
          </p:cNvSpPr>
          <p:nvPr/>
        </p:nvSpPr>
        <p:spPr bwMode="auto">
          <a:xfrm>
            <a:off x="7467600" y="23622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99" name="Line 463"/>
          <p:cNvSpPr>
            <a:spLocks noChangeShapeType="1"/>
          </p:cNvSpPr>
          <p:nvPr/>
        </p:nvSpPr>
        <p:spPr bwMode="auto">
          <a:xfrm>
            <a:off x="7010400" y="213360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92" name="Text Box 456"/>
          <p:cNvSpPr txBox="1">
            <a:spLocks noChangeArrowheads="1"/>
          </p:cNvSpPr>
          <p:nvPr/>
        </p:nvSpPr>
        <p:spPr bwMode="auto">
          <a:xfrm>
            <a:off x="6024167" y="3184888"/>
            <a:ext cx="914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dirty="0">
                <a:latin typeface="Symbol" charset="0"/>
              </a:rPr>
              <a:t></a:t>
            </a:r>
            <a:r>
              <a:rPr lang="fr-CH" b="1" baseline="-25000" dirty="0">
                <a:latin typeface="Symbol" charset="0"/>
              </a:rPr>
              <a:t></a:t>
            </a:r>
            <a:endParaRPr lang="en-GB" b="1" dirty="0">
              <a:latin typeface="Symbol" charset="0"/>
            </a:endParaRPr>
          </a:p>
        </p:txBody>
      </p:sp>
      <p:sp>
        <p:nvSpPr>
          <p:cNvPr id="91801" name="Line 665"/>
          <p:cNvSpPr>
            <a:spLocks noChangeShapeType="1"/>
          </p:cNvSpPr>
          <p:nvPr/>
        </p:nvSpPr>
        <p:spPr bwMode="auto">
          <a:xfrm>
            <a:off x="2362200" y="30480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138" name="Text Box 2"/>
          <p:cNvSpPr txBox="1">
            <a:spLocks noChangeArrowheads="1"/>
          </p:cNvSpPr>
          <p:nvPr/>
        </p:nvSpPr>
        <p:spPr bwMode="auto">
          <a:xfrm>
            <a:off x="672185" y="876300"/>
            <a:ext cx="1361270"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b="1" i="1" dirty="0">
                <a:solidFill>
                  <a:schemeClr val="accent3"/>
                </a:solidFill>
              </a:rPr>
              <a:t>PRINCIPE</a:t>
            </a:r>
          </a:p>
        </p:txBody>
      </p:sp>
      <p:sp>
        <p:nvSpPr>
          <p:cNvPr id="91178" name="Line 42"/>
          <p:cNvSpPr>
            <a:spLocks noChangeShapeType="1"/>
          </p:cNvSpPr>
          <p:nvPr/>
        </p:nvSpPr>
        <p:spPr bwMode="auto">
          <a:xfrm flipV="1">
            <a:off x="5105400" y="3763964"/>
            <a:ext cx="0" cy="16335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179" name="Line 43"/>
          <p:cNvSpPr>
            <a:spLocks noChangeShapeType="1"/>
          </p:cNvSpPr>
          <p:nvPr/>
        </p:nvSpPr>
        <p:spPr bwMode="auto">
          <a:xfrm>
            <a:off x="5029200" y="5410200"/>
            <a:ext cx="3429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180" name="Line 44"/>
          <p:cNvSpPr>
            <a:spLocks noChangeShapeType="1"/>
          </p:cNvSpPr>
          <p:nvPr/>
        </p:nvSpPr>
        <p:spPr bwMode="auto">
          <a:xfrm flipV="1">
            <a:off x="5105400" y="4038600"/>
            <a:ext cx="1524000" cy="1371600"/>
          </a:xfrm>
          <a:prstGeom prst="line">
            <a:avLst/>
          </a:prstGeom>
          <a:noFill/>
          <a:ln w="381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181" name="Text Box 45"/>
          <p:cNvSpPr txBox="1">
            <a:spLocks noChangeArrowheads="1"/>
          </p:cNvSpPr>
          <p:nvPr/>
        </p:nvSpPr>
        <p:spPr bwMode="auto">
          <a:xfrm>
            <a:off x="4953000" y="5397501"/>
            <a:ext cx="2984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0</a:t>
            </a:r>
            <a:endParaRPr lang="en-GB" b="1">
              <a:latin typeface="Times New Roman" charset="0"/>
            </a:endParaRPr>
          </a:p>
        </p:txBody>
      </p:sp>
      <p:sp>
        <p:nvSpPr>
          <p:cNvPr id="91182" name="Text Box 46"/>
          <p:cNvSpPr txBox="1">
            <a:spLocks noChangeArrowheads="1"/>
          </p:cNvSpPr>
          <p:nvPr/>
        </p:nvSpPr>
        <p:spPr bwMode="auto">
          <a:xfrm>
            <a:off x="5638801" y="5410201"/>
            <a:ext cx="4873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Symbol" charset="0"/>
              </a:rPr>
              <a:t>p</a:t>
            </a:r>
            <a:r>
              <a:rPr lang="fr-CH" b="1">
                <a:latin typeface="Times New Roman" charset="0"/>
              </a:rPr>
              <a:t>/2</a:t>
            </a:r>
            <a:endParaRPr lang="en-GB" b="1">
              <a:latin typeface="Times New Roman" charset="0"/>
            </a:endParaRPr>
          </a:p>
        </p:txBody>
      </p:sp>
      <p:sp>
        <p:nvSpPr>
          <p:cNvPr id="91183" name="Text Box 47"/>
          <p:cNvSpPr txBox="1">
            <a:spLocks noChangeArrowheads="1"/>
          </p:cNvSpPr>
          <p:nvPr/>
        </p:nvSpPr>
        <p:spPr bwMode="auto">
          <a:xfrm>
            <a:off x="6477001" y="5410201"/>
            <a:ext cx="3095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Symbol" charset="0"/>
              </a:rPr>
              <a:t>p</a:t>
            </a:r>
            <a:endParaRPr lang="en-GB" b="1">
              <a:latin typeface="Symbol" charset="0"/>
            </a:endParaRPr>
          </a:p>
        </p:txBody>
      </p:sp>
      <p:sp>
        <p:nvSpPr>
          <p:cNvPr id="91184" name="Line 48"/>
          <p:cNvSpPr>
            <a:spLocks noChangeShapeType="1"/>
          </p:cNvSpPr>
          <p:nvPr/>
        </p:nvSpPr>
        <p:spPr bwMode="auto">
          <a:xfrm>
            <a:off x="5867400" y="4724400"/>
            <a:ext cx="0" cy="6731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185" name="Line 49"/>
          <p:cNvSpPr>
            <a:spLocks noChangeShapeType="1"/>
          </p:cNvSpPr>
          <p:nvPr/>
        </p:nvSpPr>
        <p:spPr bwMode="auto">
          <a:xfrm flipV="1">
            <a:off x="6629400" y="4038600"/>
            <a:ext cx="0" cy="13589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187" name="Line 51"/>
          <p:cNvSpPr>
            <a:spLocks noChangeShapeType="1"/>
          </p:cNvSpPr>
          <p:nvPr/>
        </p:nvSpPr>
        <p:spPr bwMode="auto">
          <a:xfrm flipH="1">
            <a:off x="5105400" y="4038600"/>
            <a:ext cx="15240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188" name="Line 52"/>
          <p:cNvSpPr>
            <a:spLocks noChangeShapeType="1"/>
          </p:cNvSpPr>
          <p:nvPr/>
        </p:nvSpPr>
        <p:spPr bwMode="auto">
          <a:xfrm flipH="1">
            <a:off x="5105400" y="4724400"/>
            <a:ext cx="22860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189" name="Text Box 53"/>
          <p:cNvSpPr txBox="1">
            <a:spLocks noChangeArrowheads="1"/>
          </p:cNvSpPr>
          <p:nvPr/>
        </p:nvSpPr>
        <p:spPr bwMode="auto">
          <a:xfrm>
            <a:off x="4876800" y="3382964"/>
            <a:ext cx="1066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solidFill>
                  <a:srgbClr val="3333CC"/>
                </a:solidFill>
                <a:latin typeface="Times New Roman" charset="0"/>
              </a:rPr>
              <a:t>V</a:t>
            </a:r>
            <a:r>
              <a:rPr lang="fr-CH" sz="2000" b="1" baseline="-25000">
                <a:solidFill>
                  <a:srgbClr val="3333CC"/>
                </a:solidFill>
                <a:latin typeface="Times New Roman" charset="0"/>
              </a:rPr>
              <a:t>D,moy</a:t>
            </a:r>
            <a:endParaRPr lang="en-GB" sz="2000" b="1" baseline="-25000">
              <a:solidFill>
                <a:srgbClr val="3333CC"/>
              </a:solidFill>
              <a:latin typeface="Times New Roman" charset="0"/>
            </a:endParaRPr>
          </a:p>
        </p:txBody>
      </p:sp>
      <p:sp>
        <p:nvSpPr>
          <p:cNvPr id="91190" name="Text Box 54"/>
          <p:cNvSpPr txBox="1">
            <a:spLocks noChangeArrowheads="1"/>
          </p:cNvSpPr>
          <p:nvPr/>
        </p:nvSpPr>
        <p:spPr bwMode="auto">
          <a:xfrm>
            <a:off x="4407568" y="3810000"/>
            <a:ext cx="7359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fr-CH" b="1" dirty="0">
                <a:solidFill>
                  <a:srgbClr val="3333CC"/>
                </a:solidFill>
                <a:latin typeface="Times New Roman" charset="0"/>
              </a:rPr>
              <a:t>V</a:t>
            </a:r>
            <a:r>
              <a:rPr lang="fr-CH" b="1" baseline="-25000" dirty="0">
                <a:solidFill>
                  <a:srgbClr val="3333CC"/>
                </a:solidFill>
                <a:latin typeface="Times New Roman" charset="0"/>
              </a:rPr>
              <a:t>DD</a:t>
            </a:r>
            <a:endParaRPr lang="en-GB" b="1" baseline="-25000" dirty="0">
              <a:solidFill>
                <a:srgbClr val="3333CC"/>
              </a:solidFill>
              <a:latin typeface="Times New Roman" charset="0"/>
            </a:endParaRPr>
          </a:p>
        </p:txBody>
      </p:sp>
      <p:sp>
        <p:nvSpPr>
          <p:cNvPr id="91192" name="Text Box 56"/>
          <p:cNvSpPr txBox="1">
            <a:spLocks noChangeArrowheads="1"/>
          </p:cNvSpPr>
          <p:nvPr/>
        </p:nvSpPr>
        <p:spPr bwMode="auto">
          <a:xfrm>
            <a:off x="8382000" y="5211764"/>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sz="2000" b="1">
                <a:latin typeface="Symbol" charset="0"/>
              </a:rPr>
              <a:t></a:t>
            </a:r>
            <a:r>
              <a:rPr lang="fr-CH" sz="2000" b="1" baseline="-25000">
                <a:latin typeface="Symbol" charset="0"/>
              </a:rPr>
              <a:t></a:t>
            </a:r>
            <a:endParaRPr lang="en-GB" sz="2000" b="1" baseline="-25000">
              <a:latin typeface="Symbol" charset="0"/>
            </a:endParaRPr>
          </a:p>
        </p:txBody>
      </p:sp>
      <p:sp>
        <p:nvSpPr>
          <p:cNvPr id="91143" name="Arc 7"/>
          <p:cNvSpPr>
            <a:spLocks/>
          </p:cNvSpPr>
          <p:nvPr/>
        </p:nvSpPr>
        <p:spPr bwMode="auto">
          <a:xfrm flipV="1">
            <a:off x="2057400" y="1752600"/>
            <a:ext cx="1066800" cy="1066800"/>
          </a:xfrm>
          <a:custGeom>
            <a:avLst/>
            <a:gdLst>
              <a:gd name="G0" fmla="+- 0 0 0"/>
              <a:gd name="G1" fmla="+- 21600 0 0"/>
              <a:gd name="G2" fmla="+- 21600 0 0"/>
              <a:gd name="T0" fmla="*/ 0 w 17787"/>
              <a:gd name="T1" fmla="*/ 0 h 21600"/>
              <a:gd name="T2" fmla="*/ 17787 w 17787"/>
              <a:gd name="T3" fmla="*/ 9347 h 21600"/>
              <a:gd name="T4" fmla="*/ 0 w 17787"/>
              <a:gd name="T5" fmla="*/ 21600 h 21600"/>
            </a:gdLst>
            <a:ahLst/>
            <a:cxnLst>
              <a:cxn ang="0">
                <a:pos x="T0" y="T1"/>
              </a:cxn>
              <a:cxn ang="0">
                <a:pos x="T2" y="T3"/>
              </a:cxn>
              <a:cxn ang="0">
                <a:pos x="T4" y="T5"/>
              </a:cxn>
            </a:cxnLst>
            <a:rect l="0" t="0" r="r" b="b"/>
            <a:pathLst>
              <a:path w="17787" h="21600" fill="none" extrusionOk="0">
                <a:moveTo>
                  <a:pt x="0" y="-1"/>
                </a:moveTo>
                <a:cubicBezTo>
                  <a:pt x="7105" y="-1"/>
                  <a:pt x="13756" y="3494"/>
                  <a:pt x="17787" y="9346"/>
                </a:cubicBezTo>
              </a:path>
              <a:path w="17787" h="21600" stroke="0" extrusionOk="0">
                <a:moveTo>
                  <a:pt x="0" y="-1"/>
                </a:moveTo>
                <a:cubicBezTo>
                  <a:pt x="7105" y="-1"/>
                  <a:pt x="13756" y="3494"/>
                  <a:pt x="17787" y="934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146" name="Arc 10"/>
          <p:cNvSpPr>
            <a:spLocks/>
          </p:cNvSpPr>
          <p:nvPr/>
        </p:nvSpPr>
        <p:spPr bwMode="auto">
          <a:xfrm flipV="1">
            <a:off x="1905000" y="1905000"/>
            <a:ext cx="338138" cy="914400"/>
          </a:xfrm>
          <a:custGeom>
            <a:avLst/>
            <a:gdLst>
              <a:gd name="G0" fmla="+- 0 0 0"/>
              <a:gd name="G1" fmla="+- 19445 0 0"/>
              <a:gd name="G2" fmla="+- 21600 0 0"/>
              <a:gd name="T0" fmla="*/ 9402 w 21600"/>
              <a:gd name="T1" fmla="*/ 0 h 38510"/>
              <a:gd name="T2" fmla="*/ 10152 w 21600"/>
              <a:gd name="T3" fmla="*/ 38510 h 38510"/>
              <a:gd name="T4" fmla="*/ 0 w 21600"/>
              <a:gd name="T5" fmla="*/ 19445 h 38510"/>
            </a:gdLst>
            <a:ahLst/>
            <a:cxnLst>
              <a:cxn ang="0">
                <a:pos x="T0" y="T1"/>
              </a:cxn>
              <a:cxn ang="0">
                <a:pos x="T2" y="T3"/>
              </a:cxn>
              <a:cxn ang="0">
                <a:pos x="T4" y="T5"/>
              </a:cxn>
            </a:cxnLst>
            <a:rect l="0" t="0" r="r" b="b"/>
            <a:pathLst>
              <a:path w="21600" h="38510" fill="none" extrusionOk="0">
                <a:moveTo>
                  <a:pt x="9402" y="-2"/>
                </a:moveTo>
                <a:cubicBezTo>
                  <a:pt x="16861" y="3605"/>
                  <a:pt x="21600" y="11160"/>
                  <a:pt x="21600" y="19445"/>
                </a:cubicBezTo>
                <a:cubicBezTo>
                  <a:pt x="21600" y="27427"/>
                  <a:pt x="17197" y="34758"/>
                  <a:pt x="10152" y="38510"/>
                </a:cubicBezTo>
              </a:path>
              <a:path w="21600" h="38510" stroke="0" extrusionOk="0">
                <a:moveTo>
                  <a:pt x="9402" y="-2"/>
                </a:moveTo>
                <a:cubicBezTo>
                  <a:pt x="16861" y="3605"/>
                  <a:pt x="21600" y="11160"/>
                  <a:pt x="21600" y="19445"/>
                </a:cubicBezTo>
                <a:cubicBezTo>
                  <a:pt x="21600" y="27427"/>
                  <a:pt x="17197" y="34758"/>
                  <a:pt x="10152" y="38510"/>
                </a:cubicBezTo>
                <a:lnTo>
                  <a:pt x="0" y="19445"/>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151" name="Line 15"/>
          <p:cNvSpPr>
            <a:spLocks noChangeShapeType="1"/>
          </p:cNvSpPr>
          <p:nvPr/>
        </p:nvSpPr>
        <p:spPr bwMode="auto">
          <a:xfrm flipH="1">
            <a:off x="1524000" y="2590800"/>
            <a:ext cx="685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152" name="Line 16"/>
          <p:cNvSpPr>
            <a:spLocks noChangeShapeType="1"/>
          </p:cNvSpPr>
          <p:nvPr/>
        </p:nvSpPr>
        <p:spPr bwMode="auto">
          <a:xfrm>
            <a:off x="3124200" y="23622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153" name="Text Box 17"/>
          <p:cNvSpPr txBox="1">
            <a:spLocks noChangeArrowheads="1"/>
          </p:cNvSpPr>
          <p:nvPr/>
        </p:nvSpPr>
        <p:spPr bwMode="auto">
          <a:xfrm>
            <a:off x="1066801" y="1905001"/>
            <a:ext cx="466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sz="2000" b="1">
                <a:latin typeface="Times New Roman" charset="0"/>
              </a:rPr>
              <a:t>IN</a:t>
            </a:r>
            <a:endParaRPr lang="en-GB" sz="2000" b="1">
              <a:latin typeface="Times New Roman" charset="0"/>
            </a:endParaRPr>
          </a:p>
        </p:txBody>
      </p:sp>
      <p:sp>
        <p:nvSpPr>
          <p:cNvPr id="91154" name="Text Box 18"/>
          <p:cNvSpPr txBox="1">
            <a:spLocks noChangeArrowheads="1"/>
          </p:cNvSpPr>
          <p:nvPr/>
        </p:nvSpPr>
        <p:spPr bwMode="auto">
          <a:xfrm>
            <a:off x="838201" y="2362201"/>
            <a:ext cx="7350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sz="2000" b="1">
                <a:latin typeface="Times New Roman" charset="0"/>
              </a:rPr>
              <a:t>OUT</a:t>
            </a:r>
            <a:endParaRPr lang="en-GB" sz="2000" b="1">
              <a:latin typeface="Times New Roman" charset="0"/>
            </a:endParaRPr>
          </a:p>
        </p:txBody>
      </p:sp>
      <p:sp>
        <p:nvSpPr>
          <p:cNvPr id="91155" name="Text Box 19"/>
          <p:cNvSpPr txBox="1">
            <a:spLocks noChangeArrowheads="1"/>
          </p:cNvSpPr>
          <p:nvPr/>
        </p:nvSpPr>
        <p:spPr bwMode="auto">
          <a:xfrm>
            <a:off x="3505200" y="2163764"/>
            <a:ext cx="3683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D</a:t>
            </a:r>
            <a:endParaRPr lang="en-GB" sz="2000" b="1">
              <a:latin typeface="Times New Roman" charset="0"/>
            </a:endParaRPr>
          </a:p>
        </p:txBody>
      </p:sp>
      <p:sp>
        <p:nvSpPr>
          <p:cNvPr id="91195" name="Line 59"/>
          <p:cNvSpPr>
            <a:spLocks noChangeShapeType="1"/>
          </p:cNvSpPr>
          <p:nvPr/>
        </p:nvSpPr>
        <p:spPr bwMode="auto">
          <a:xfrm flipH="1">
            <a:off x="1524000" y="2133600"/>
            <a:ext cx="685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196" name="Arc 60"/>
          <p:cNvSpPr>
            <a:spLocks/>
          </p:cNvSpPr>
          <p:nvPr/>
        </p:nvSpPr>
        <p:spPr bwMode="auto">
          <a:xfrm>
            <a:off x="2057400" y="1905000"/>
            <a:ext cx="1066800" cy="1066800"/>
          </a:xfrm>
          <a:custGeom>
            <a:avLst/>
            <a:gdLst>
              <a:gd name="G0" fmla="+- 0 0 0"/>
              <a:gd name="G1" fmla="+- 21600 0 0"/>
              <a:gd name="G2" fmla="+- 21600 0 0"/>
              <a:gd name="T0" fmla="*/ 0 w 17787"/>
              <a:gd name="T1" fmla="*/ 0 h 21600"/>
              <a:gd name="T2" fmla="*/ 17787 w 17787"/>
              <a:gd name="T3" fmla="*/ 9347 h 21600"/>
              <a:gd name="T4" fmla="*/ 0 w 17787"/>
              <a:gd name="T5" fmla="*/ 21600 h 21600"/>
            </a:gdLst>
            <a:ahLst/>
            <a:cxnLst>
              <a:cxn ang="0">
                <a:pos x="T0" y="T1"/>
              </a:cxn>
              <a:cxn ang="0">
                <a:pos x="T2" y="T3"/>
              </a:cxn>
              <a:cxn ang="0">
                <a:pos x="T4" y="T5"/>
              </a:cxn>
            </a:cxnLst>
            <a:rect l="0" t="0" r="r" b="b"/>
            <a:pathLst>
              <a:path w="17787" h="21600" fill="none" extrusionOk="0">
                <a:moveTo>
                  <a:pt x="0" y="-1"/>
                </a:moveTo>
                <a:cubicBezTo>
                  <a:pt x="7105" y="-1"/>
                  <a:pt x="13756" y="3494"/>
                  <a:pt x="17787" y="9346"/>
                </a:cubicBezTo>
              </a:path>
              <a:path w="17787" h="21600" stroke="0" extrusionOk="0">
                <a:moveTo>
                  <a:pt x="0" y="-1"/>
                </a:moveTo>
                <a:cubicBezTo>
                  <a:pt x="7105" y="-1"/>
                  <a:pt x="13756" y="3494"/>
                  <a:pt x="17787" y="934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197" name="Arc 61"/>
          <p:cNvSpPr>
            <a:spLocks/>
          </p:cNvSpPr>
          <p:nvPr/>
        </p:nvSpPr>
        <p:spPr bwMode="auto">
          <a:xfrm flipV="1">
            <a:off x="1752600" y="1905000"/>
            <a:ext cx="338138" cy="914400"/>
          </a:xfrm>
          <a:custGeom>
            <a:avLst/>
            <a:gdLst>
              <a:gd name="G0" fmla="+- 0 0 0"/>
              <a:gd name="G1" fmla="+- 19445 0 0"/>
              <a:gd name="G2" fmla="+- 21600 0 0"/>
              <a:gd name="T0" fmla="*/ 9402 w 21600"/>
              <a:gd name="T1" fmla="*/ 0 h 38510"/>
              <a:gd name="T2" fmla="*/ 10152 w 21600"/>
              <a:gd name="T3" fmla="*/ 38510 h 38510"/>
              <a:gd name="T4" fmla="*/ 0 w 21600"/>
              <a:gd name="T5" fmla="*/ 19445 h 38510"/>
            </a:gdLst>
            <a:ahLst/>
            <a:cxnLst>
              <a:cxn ang="0">
                <a:pos x="T0" y="T1"/>
              </a:cxn>
              <a:cxn ang="0">
                <a:pos x="T2" y="T3"/>
              </a:cxn>
              <a:cxn ang="0">
                <a:pos x="T4" y="T5"/>
              </a:cxn>
            </a:cxnLst>
            <a:rect l="0" t="0" r="r" b="b"/>
            <a:pathLst>
              <a:path w="21600" h="38510" fill="none" extrusionOk="0">
                <a:moveTo>
                  <a:pt x="9402" y="-2"/>
                </a:moveTo>
                <a:cubicBezTo>
                  <a:pt x="16861" y="3605"/>
                  <a:pt x="21600" y="11160"/>
                  <a:pt x="21600" y="19445"/>
                </a:cubicBezTo>
                <a:cubicBezTo>
                  <a:pt x="21600" y="27427"/>
                  <a:pt x="17197" y="34758"/>
                  <a:pt x="10152" y="38510"/>
                </a:cubicBezTo>
              </a:path>
              <a:path w="21600" h="38510" stroke="0" extrusionOk="0">
                <a:moveTo>
                  <a:pt x="9402" y="-2"/>
                </a:moveTo>
                <a:cubicBezTo>
                  <a:pt x="16861" y="3605"/>
                  <a:pt x="21600" y="11160"/>
                  <a:pt x="21600" y="19445"/>
                </a:cubicBezTo>
                <a:cubicBezTo>
                  <a:pt x="21600" y="27427"/>
                  <a:pt x="17197" y="34758"/>
                  <a:pt x="10152" y="38510"/>
                </a:cubicBezTo>
                <a:lnTo>
                  <a:pt x="0" y="19445"/>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215" name="Line 79"/>
          <p:cNvSpPr>
            <a:spLocks noChangeShapeType="1"/>
          </p:cNvSpPr>
          <p:nvPr/>
        </p:nvSpPr>
        <p:spPr bwMode="auto">
          <a:xfrm>
            <a:off x="7391400" y="4724400"/>
            <a:ext cx="0" cy="6731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217" name="Text Box 81"/>
          <p:cNvSpPr txBox="1">
            <a:spLocks noChangeArrowheads="1"/>
          </p:cNvSpPr>
          <p:nvPr/>
        </p:nvSpPr>
        <p:spPr bwMode="auto">
          <a:xfrm>
            <a:off x="7162801" y="5410201"/>
            <a:ext cx="6016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Symbol" charset="0"/>
              </a:rPr>
              <a:t>p</a:t>
            </a:r>
            <a:r>
              <a:rPr lang="fr-CH" b="1">
                <a:latin typeface="Times New Roman" charset="0"/>
              </a:rPr>
              <a:t>/2</a:t>
            </a:r>
            <a:endParaRPr lang="en-GB" b="1">
              <a:latin typeface="Times New Roman" charset="0"/>
            </a:endParaRPr>
          </a:p>
        </p:txBody>
      </p:sp>
      <p:sp>
        <p:nvSpPr>
          <p:cNvPr id="91218" name="Text Box 82"/>
          <p:cNvSpPr txBox="1">
            <a:spLocks noChangeArrowheads="1"/>
          </p:cNvSpPr>
          <p:nvPr/>
        </p:nvSpPr>
        <p:spPr bwMode="auto">
          <a:xfrm>
            <a:off x="7924801" y="5410201"/>
            <a:ext cx="4238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Symbol" charset="0"/>
              </a:rPr>
              <a:t>p</a:t>
            </a:r>
            <a:endParaRPr lang="en-GB" b="1">
              <a:latin typeface="Times New Roman" charset="0"/>
            </a:endParaRPr>
          </a:p>
        </p:txBody>
      </p:sp>
      <p:sp>
        <p:nvSpPr>
          <p:cNvPr id="91219" name="Line 83"/>
          <p:cNvSpPr>
            <a:spLocks noChangeShapeType="1"/>
          </p:cNvSpPr>
          <p:nvPr/>
        </p:nvSpPr>
        <p:spPr bwMode="auto">
          <a:xfrm flipH="1" flipV="1">
            <a:off x="6629400" y="4038600"/>
            <a:ext cx="1524000" cy="1371600"/>
          </a:xfrm>
          <a:prstGeom prst="line">
            <a:avLst/>
          </a:prstGeom>
          <a:noFill/>
          <a:ln w="381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280" name="Text Box 144"/>
          <p:cNvSpPr txBox="1">
            <a:spLocks noChangeArrowheads="1"/>
          </p:cNvSpPr>
          <p:nvPr/>
        </p:nvSpPr>
        <p:spPr bwMode="auto">
          <a:xfrm>
            <a:off x="4724400" y="5203309"/>
            <a:ext cx="381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solidFill>
                  <a:srgbClr val="3333CC"/>
                </a:solidFill>
                <a:latin typeface="Times New Roman" charset="0"/>
              </a:rPr>
              <a:t>0</a:t>
            </a:r>
            <a:endParaRPr lang="en-GB" b="1" baseline="-25000">
              <a:solidFill>
                <a:srgbClr val="3333CC"/>
              </a:solidFill>
              <a:latin typeface="Times New Roman" charset="0"/>
            </a:endParaRPr>
          </a:p>
        </p:txBody>
      </p:sp>
      <p:grpSp>
        <p:nvGrpSpPr>
          <p:cNvPr id="91548" name="Group 412"/>
          <p:cNvGrpSpPr>
            <a:grpSpLocks/>
          </p:cNvGrpSpPr>
          <p:nvPr/>
        </p:nvGrpSpPr>
        <p:grpSpPr bwMode="auto">
          <a:xfrm>
            <a:off x="4505326" y="4414843"/>
            <a:ext cx="752475" cy="646113"/>
            <a:chOff x="1584" y="3456"/>
            <a:chExt cx="474" cy="407"/>
          </a:xfrm>
        </p:grpSpPr>
        <p:sp>
          <p:nvSpPr>
            <p:cNvPr id="91191" name="Text Box 55"/>
            <p:cNvSpPr txBox="1">
              <a:spLocks noChangeArrowheads="1"/>
            </p:cNvSpPr>
            <p:nvPr/>
          </p:nvSpPr>
          <p:spPr bwMode="auto">
            <a:xfrm>
              <a:off x="1584" y="3456"/>
              <a:ext cx="474"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b="1">
                  <a:solidFill>
                    <a:srgbClr val="3333CC"/>
                  </a:solidFill>
                  <a:latin typeface="Times New Roman" charset="0"/>
                </a:rPr>
                <a:t>V</a:t>
              </a:r>
              <a:r>
                <a:rPr lang="fr-CH" b="1" baseline="-25000">
                  <a:solidFill>
                    <a:srgbClr val="3333CC"/>
                  </a:solidFill>
                  <a:latin typeface="Times New Roman" charset="0"/>
                </a:rPr>
                <a:t>DD</a:t>
              </a:r>
              <a:endParaRPr lang="fr-CH" sz="800" b="1" baseline="-25000">
                <a:solidFill>
                  <a:srgbClr val="3333CC"/>
                </a:solidFill>
                <a:latin typeface="Times New Roman" charset="0"/>
              </a:endParaRPr>
            </a:p>
            <a:p>
              <a:pPr algn="ctr" eaLnBrk="1" hangingPunct="1"/>
              <a:r>
                <a:rPr lang="fr-CH" b="1">
                  <a:solidFill>
                    <a:srgbClr val="3333CC"/>
                  </a:solidFill>
                  <a:latin typeface="Times New Roman" charset="0"/>
                </a:rPr>
                <a:t>2</a:t>
              </a:r>
              <a:endParaRPr lang="en-GB" b="1">
                <a:solidFill>
                  <a:srgbClr val="3333CC"/>
                </a:solidFill>
                <a:latin typeface="Times New Roman" charset="0"/>
              </a:endParaRPr>
            </a:p>
          </p:txBody>
        </p:sp>
        <p:sp>
          <p:nvSpPr>
            <p:cNvPr id="91547" name="Line 411"/>
            <p:cNvSpPr>
              <a:spLocks noChangeShapeType="1"/>
            </p:cNvSpPr>
            <p:nvPr/>
          </p:nvSpPr>
          <p:spPr bwMode="auto">
            <a:xfrm>
              <a:off x="1720" y="3653"/>
              <a:ext cx="211" cy="0"/>
            </a:xfrm>
            <a:prstGeom prst="line">
              <a:avLst/>
            </a:prstGeom>
            <a:noFill/>
            <a:ln w="9525">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1549" name="Line 413"/>
          <p:cNvSpPr>
            <a:spLocks noChangeShapeType="1"/>
          </p:cNvSpPr>
          <p:nvPr/>
        </p:nvSpPr>
        <p:spPr bwMode="auto">
          <a:xfrm flipH="1" flipV="1">
            <a:off x="4953000" y="5265739"/>
            <a:ext cx="152400" cy="136525"/>
          </a:xfrm>
          <a:prstGeom prst="line">
            <a:avLst/>
          </a:prstGeom>
          <a:noFill/>
          <a:ln w="381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50" name="Line 414"/>
          <p:cNvSpPr>
            <a:spLocks noChangeShapeType="1"/>
          </p:cNvSpPr>
          <p:nvPr/>
        </p:nvSpPr>
        <p:spPr bwMode="auto">
          <a:xfrm flipV="1">
            <a:off x="8153400" y="5265739"/>
            <a:ext cx="152400" cy="136525"/>
          </a:xfrm>
          <a:prstGeom prst="line">
            <a:avLst/>
          </a:prstGeom>
          <a:noFill/>
          <a:ln w="381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798" name="Line 662"/>
          <p:cNvSpPr>
            <a:spLocks noChangeShapeType="1"/>
          </p:cNvSpPr>
          <p:nvPr/>
        </p:nvSpPr>
        <p:spPr bwMode="auto">
          <a:xfrm>
            <a:off x="2514600" y="27432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99" name="Line 663"/>
          <p:cNvSpPr>
            <a:spLocks noChangeShapeType="1"/>
          </p:cNvSpPr>
          <p:nvPr/>
        </p:nvSpPr>
        <p:spPr bwMode="auto">
          <a:xfrm>
            <a:off x="2286000" y="167640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00" name="Line 664"/>
          <p:cNvSpPr>
            <a:spLocks noChangeShapeType="1"/>
          </p:cNvSpPr>
          <p:nvPr/>
        </p:nvSpPr>
        <p:spPr bwMode="auto">
          <a:xfrm>
            <a:off x="2514600" y="16764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02" name="Text Box 666"/>
          <p:cNvSpPr txBox="1">
            <a:spLocks noChangeArrowheads="1"/>
          </p:cNvSpPr>
          <p:nvPr/>
        </p:nvSpPr>
        <p:spPr bwMode="auto">
          <a:xfrm>
            <a:off x="2209800" y="1273176"/>
            <a:ext cx="748496" cy="396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fr-CH" sz="2000" b="1" dirty="0">
                <a:latin typeface="Times New Roman" charset="0"/>
              </a:rPr>
              <a:t>V</a:t>
            </a:r>
            <a:r>
              <a:rPr lang="fr-CH" sz="2000" b="1" baseline="-25000" dirty="0">
                <a:latin typeface="Times New Roman" charset="0"/>
              </a:rPr>
              <a:t>DD</a:t>
            </a:r>
            <a:endParaRPr lang="en-GB" sz="2000" b="1" baseline="-25000" dirty="0">
              <a:latin typeface="Times New Roman" charset="0"/>
            </a:endParaRPr>
          </a:p>
        </p:txBody>
      </p:sp>
      <p:grpSp>
        <p:nvGrpSpPr>
          <p:cNvPr id="91886" name="Group 750"/>
          <p:cNvGrpSpPr>
            <a:grpSpLocks/>
          </p:cNvGrpSpPr>
          <p:nvPr/>
        </p:nvGrpSpPr>
        <p:grpSpPr bwMode="auto">
          <a:xfrm>
            <a:off x="5105400" y="2514600"/>
            <a:ext cx="2667000" cy="2895600"/>
            <a:chOff x="2208" y="2112"/>
            <a:chExt cx="1680" cy="1824"/>
          </a:xfrm>
        </p:grpSpPr>
        <p:grpSp>
          <p:nvGrpSpPr>
            <p:cNvPr id="91804" name="Group 668"/>
            <p:cNvGrpSpPr>
              <a:grpSpLocks/>
            </p:cNvGrpSpPr>
            <p:nvPr/>
          </p:nvGrpSpPr>
          <p:grpSpPr bwMode="auto">
            <a:xfrm>
              <a:off x="2736" y="2112"/>
              <a:ext cx="1152" cy="480"/>
              <a:chOff x="336" y="3408"/>
              <a:chExt cx="1152" cy="480"/>
            </a:xfrm>
          </p:grpSpPr>
          <p:sp>
            <p:nvSpPr>
              <p:cNvPr id="91712" name="Line 576"/>
              <p:cNvSpPr>
                <a:spLocks noChangeShapeType="1"/>
              </p:cNvSpPr>
              <p:nvPr/>
            </p:nvSpPr>
            <p:spPr bwMode="auto">
              <a:xfrm>
                <a:off x="336" y="355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13" name="Line 577"/>
              <p:cNvSpPr>
                <a:spLocks noChangeShapeType="1"/>
              </p:cNvSpPr>
              <p:nvPr/>
            </p:nvSpPr>
            <p:spPr bwMode="auto">
              <a:xfrm flipV="1">
                <a:off x="720" y="34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14" name="Line 578"/>
              <p:cNvSpPr>
                <a:spLocks noChangeShapeType="1"/>
              </p:cNvSpPr>
              <p:nvPr/>
            </p:nvSpPr>
            <p:spPr bwMode="auto">
              <a:xfrm flipV="1">
                <a:off x="432" y="34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15" name="Line 579"/>
              <p:cNvSpPr>
                <a:spLocks noChangeShapeType="1"/>
              </p:cNvSpPr>
              <p:nvPr/>
            </p:nvSpPr>
            <p:spPr bwMode="auto">
              <a:xfrm flipV="1">
                <a:off x="1008" y="34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16" name="Line 580"/>
              <p:cNvSpPr>
                <a:spLocks noChangeShapeType="1"/>
              </p:cNvSpPr>
              <p:nvPr/>
            </p:nvSpPr>
            <p:spPr bwMode="auto">
              <a:xfrm flipV="1">
                <a:off x="1296" y="34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17" name="Line 581"/>
              <p:cNvSpPr>
                <a:spLocks noChangeShapeType="1"/>
              </p:cNvSpPr>
              <p:nvPr/>
            </p:nvSpPr>
            <p:spPr bwMode="auto">
              <a:xfrm>
                <a:off x="1296" y="355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26" name="Line 590"/>
              <p:cNvSpPr>
                <a:spLocks noChangeShapeType="1"/>
              </p:cNvSpPr>
              <p:nvPr/>
            </p:nvSpPr>
            <p:spPr bwMode="auto">
              <a:xfrm>
                <a:off x="336" y="3792"/>
                <a:ext cx="115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47" name="Line 611"/>
              <p:cNvSpPr>
                <a:spLocks noChangeShapeType="1"/>
              </p:cNvSpPr>
              <p:nvPr/>
            </p:nvSpPr>
            <p:spPr bwMode="auto">
              <a:xfrm flipH="1">
                <a:off x="432" y="3888"/>
                <a:ext cx="96"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56" name="Line 620"/>
              <p:cNvSpPr>
                <a:spLocks noChangeShapeType="1"/>
              </p:cNvSpPr>
              <p:nvPr/>
            </p:nvSpPr>
            <p:spPr bwMode="auto">
              <a:xfrm>
                <a:off x="432" y="3408"/>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57" name="Line 621"/>
              <p:cNvSpPr>
                <a:spLocks noChangeShapeType="1"/>
              </p:cNvSpPr>
              <p:nvPr/>
            </p:nvSpPr>
            <p:spPr bwMode="auto">
              <a:xfrm>
                <a:off x="720" y="3552"/>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58" name="Line 622"/>
              <p:cNvSpPr>
                <a:spLocks noChangeShapeType="1"/>
              </p:cNvSpPr>
              <p:nvPr/>
            </p:nvSpPr>
            <p:spPr bwMode="auto">
              <a:xfrm>
                <a:off x="1008" y="3408"/>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1806" name="Line 670"/>
            <p:cNvSpPr>
              <a:spLocks noChangeShapeType="1"/>
            </p:cNvSpPr>
            <p:nvPr/>
          </p:nvSpPr>
          <p:spPr bwMode="auto">
            <a:xfrm flipH="1">
              <a:off x="2208" y="2784"/>
              <a:ext cx="768" cy="1152"/>
            </a:xfrm>
            <a:prstGeom prst="line">
              <a:avLst/>
            </a:prstGeom>
            <a:noFill/>
            <a:ln w="12700">
              <a:solidFill>
                <a:schemeClr val="folHlink"/>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1895" name="Group 759"/>
          <p:cNvGrpSpPr>
            <a:grpSpLocks/>
          </p:cNvGrpSpPr>
          <p:nvPr/>
        </p:nvGrpSpPr>
        <p:grpSpPr bwMode="auto">
          <a:xfrm>
            <a:off x="5943600" y="2514600"/>
            <a:ext cx="1828800" cy="2882900"/>
            <a:chOff x="2736" y="2112"/>
            <a:chExt cx="1152" cy="1816"/>
          </a:xfrm>
        </p:grpSpPr>
        <p:grpSp>
          <p:nvGrpSpPr>
            <p:cNvPr id="91797" name="Group 661"/>
            <p:cNvGrpSpPr>
              <a:grpSpLocks/>
            </p:cNvGrpSpPr>
            <p:nvPr/>
          </p:nvGrpSpPr>
          <p:grpSpPr bwMode="auto">
            <a:xfrm>
              <a:off x="2778" y="3486"/>
              <a:ext cx="756" cy="442"/>
              <a:chOff x="518" y="1232"/>
              <a:chExt cx="756" cy="442"/>
            </a:xfrm>
          </p:grpSpPr>
          <p:sp>
            <p:nvSpPr>
              <p:cNvPr id="91794" name="Text Box 658"/>
              <p:cNvSpPr txBox="1">
                <a:spLocks noChangeArrowheads="1"/>
              </p:cNvSpPr>
              <p:nvPr/>
            </p:nvSpPr>
            <p:spPr bwMode="auto">
              <a:xfrm>
                <a:off x="518" y="1358"/>
                <a:ext cx="43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3333CC"/>
                    </a:solidFill>
                    <a:latin typeface="Times New Roman" charset="0"/>
                  </a:rPr>
                  <a:t>K</a:t>
                </a:r>
                <a:r>
                  <a:rPr lang="fr-CH" sz="2000" b="1" baseline="-25000">
                    <a:solidFill>
                      <a:srgbClr val="3333CC"/>
                    </a:solidFill>
                    <a:latin typeface="Times New Roman" charset="0"/>
                  </a:rPr>
                  <a:t>D </a:t>
                </a:r>
                <a:r>
                  <a:rPr lang="fr-CH" sz="2000" b="1">
                    <a:solidFill>
                      <a:srgbClr val="3333CC"/>
                    </a:solidFill>
                    <a:latin typeface="Times New Roman" charset="0"/>
                  </a:rPr>
                  <a:t>=</a:t>
                </a:r>
                <a:endParaRPr lang="fr-FR" sz="2000" b="1" baseline="-25000">
                  <a:solidFill>
                    <a:srgbClr val="3333CC"/>
                  </a:solidFill>
                  <a:latin typeface="Times New Roman" charset="0"/>
                </a:endParaRPr>
              </a:p>
            </p:txBody>
          </p:sp>
          <p:grpSp>
            <p:nvGrpSpPr>
              <p:cNvPr id="91796" name="Group 660"/>
              <p:cNvGrpSpPr>
                <a:grpSpLocks/>
              </p:cNvGrpSpPr>
              <p:nvPr/>
            </p:nvGrpSpPr>
            <p:grpSpPr bwMode="auto">
              <a:xfrm>
                <a:off x="880" y="1232"/>
                <a:ext cx="394" cy="442"/>
                <a:chOff x="912" y="1296"/>
                <a:chExt cx="394" cy="442"/>
              </a:xfrm>
            </p:grpSpPr>
            <p:sp>
              <p:nvSpPr>
                <p:cNvPr id="91793" name="Text Box 657"/>
                <p:cNvSpPr txBox="1">
                  <a:spLocks noChangeArrowheads="1"/>
                </p:cNvSpPr>
                <p:nvPr/>
              </p:nvSpPr>
              <p:spPr bwMode="auto">
                <a:xfrm>
                  <a:off x="912" y="1296"/>
                  <a:ext cx="394"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2000" b="1">
                      <a:solidFill>
                        <a:srgbClr val="3333CC"/>
                      </a:solidFill>
                      <a:latin typeface="Times New Roman" charset="0"/>
                    </a:rPr>
                    <a:t>V</a:t>
                  </a:r>
                  <a:r>
                    <a:rPr lang="fr-CH" sz="2000" b="1" baseline="-25000">
                      <a:solidFill>
                        <a:srgbClr val="3333CC"/>
                      </a:solidFill>
                      <a:latin typeface="Times New Roman" charset="0"/>
                    </a:rPr>
                    <a:t>DD</a:t>
                  </a:r>
                </a:p>
                <a:p>
                  <a:pPr algn="ctr" eaLnBrk="1" hangingPunct="1"/>
                  <a:r>
                    <a:rPr lang="fr-CH" sz="2000" b="1">
                      <a:solidFill>
                        <a:srgbClr val="3333CC"/>
                      </a:solidFill>
                      <a:latin typeface="Symbol" charset="0"/>
                      <a:sym typeface="Symbol" charset="0"/>
                    </a:rPr>
                    <a:t></a:t>
                  </a:r>
                  <a:endParaRPr lang="en-GB" sz="2000" b="1" baseline="-25000">
                    <a:solidFill>
                      <a:srgbClr val="3333CC"/>
                    </a:solidFill>
                    <a:latin typeface="Times New Roman" charset="0"/>
                  </a:endParaRPr>
                </a:p>
              </p:txBody>
            </p:sp>
            <p:sp>
              <p:nvSpPr>
                <p:cNvPr id="91795" name="Line 659"/>
                <p:cNvSpPr>
                  <a:spLocks noChangeShapeType="1"/>
                </p:cNvSpPr>
                <p:nvPr/>
              </p:nvSpPr>
              <p:spPr bwMode="auto">
                <a:xfrm>
                  <a:off x="960" y="1548"/>
                  <a:ext cx="288" cy="0"/>
                </a:xfrm>
                <a:prstGeom prst="line">
                  <a:avLst/>
                </a:prstGeom>
                <a:noFill/>
                <a:ln w="9525">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grpSp>
          <p:nvGrpSpPr>
            <p:cNvPr id="91838" name="Group 702"/>
            <p:cNvGrpSpPr>
              <a:grpSpLocks/>
            </p:cNvGrpSpPr>
            <p:nvPr/>
          </p:nvGrpSpPr>
          <p:grpSpPr bwMode="auto">
            <a:xfrm>
              <a:off x="2736" y="2112"/>
              <a:ext cx="1152" cy="480"/>
              <a:chOff x="192" y="1728"/>
              <a:chExt cx="1152" cy="480"/>
            </a:xfrm>
          </p:grpSpPr>
          <p:sp>
            <p:nvSpPr>
              <p:cNvPr id="91809" name="Line 673"/>
              <p:cNvSpPr>
                <a:spLocks noChangeShapeType="1"/>
              </p:cNvSpPr>
              <p:nvPr/>
            </p:nvSpPr>
            <p:spPr bwMode="auto">
              <a:xfrm>
                <a:off x="192" y="187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10" name="Line 674"/>
              <p:cNvSpPr>
                <a:spLocks noChangeShapeType="1"/>
              </p:cNvSpPr>
              <p:nvPr/>
            </p:nvSpPr>
            <p:spPr bwMode="auto">
              <a:xfrm flipV="1">
                <a:off x="720" y="17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11" name="Line 675"/>
              <p:cNvSpPr>
                <a:spLocks noChangeShapeType="1"/>
              </p:cNvSpPr>
              <p:nvPr/>
            </p:nvSpPr>
            <p:spPr bwMode="auto">
              <a:xfrm flipV="1">
                <a:off x="432" y="17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12" name="Line 676"/>
              <p:cNvSpPr>
                <a:spLocks noChangeShapeType="1"/>
              </p:cNvSpPr>
              <p:nvPr/>
            </p:nvSpPr>
            <p:spPr bwMode="auto">
              <a:xfrm flipV="1">
                <a:off x="1008" y="17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13" name="Line 677"/>
              <p:cNvSpPr>
                <a:spLocks noChangeShapeType="1"/>
              </p:cNvSpPr>
              <p:nvPr/>
            </p:nvSpPr>
            <p:spPr bwMode="auto">
              <a:xfrm flipV="1">
                <a:off x="1296" y="17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14" name="Line 678"/>
              <p:cNvSpPr>
                <a:spLocks noChangeShapeType="1"/>
              </p:cNvSpPr>
              <p:nvPr/>
            </p:nvSpPr>
            <p:spPr bwMode="auto">
              <a:xfrm>
                <a:off x="1296" y="1872"/>
                <a:ext cx="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15" name="Line 679"/>
              <p:cNvSpPr>
                <a:spLocks noChangeShapeType="1"/>
              </p:cNvSpPr>
              <p:nvPr/>
            </p:nvSpPr>
            <p:spPr bwMode="auto">
              <a:xfrm>
                <a:off x="192" y="211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16" name="Line 680"/>
              <p:cNvSpPr>
                <a:spLocks noChangeShapeType="1"/>
              </p:cNvSpPr>
              <p:nvPr/>
            </p:nvSpPr>
            <p:spPr bwMode="auto">
              <a:xfrm>
                <a:off x="288" y="19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17" name="Line 681"/>
              <p:cNvSpPr>
                <a:spLocks noChangeShapeType="1"/>
              </p:cNvSpPr>
              <p:nvPr/>
            </p:nvSpPr>
            <p:spPr bwMode="auto">
              <a:xfrm>
                <a:off x="672" y="211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18" name="Line 682"/>
              <p:cNvSpPr>
                <a:spLocks noChangeShapeType="1"/>
              </p:cNvSpPr>
              <p:nvPr/>
            </p:nvSpPr>
            <p:spPr bwMode="auto">
              <a:xfrm flipV="1">
                <a:off x="288" y="19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19" name="Line 683"/>
              <p:cNvSpPr>
                <a:spLocks noChangeShapeType="1"/>
              </p:cNvSpPr>
              <p:nvPr/>
            </p:nvSpPr>
            <p:spPr bwMode="auto">
              <a:xfrm flipV="1">
                <a:off x="384" y="19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20" name="Line 684"/>
              <p:cNvSpPr>
                <a:spLocks noChangeShapeType="1"/>
              </p:cNvSpPr>
              <p:nvPr/>
            </p:nvSpPr>
            <p:spPr bwMode="auto">
              <a:xfrm>
                <a:off x="864" y="19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21" name="Line 685"/>
              <p:cNvSpPr>
                <a:spLocks noChangeShapeType="1"/>
              </p:cNvSpPr>
              <p:nvPr/>
            </p:nvSpPr>
            <p:spPr bwMode="auto">
              <a:xfrm flipV="1">
                <a:off x="960" y="19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22" name="Line 686"/>
              <p:cNvSpPr>
                <a:spLocks noChangeShapeType="1"/>
              </p:cNvSpPr>
              <p:nvPr/>
            </p:nvSpPr>
            <p:spPr bwMode="auto">
              <a:xfrm flipV="1">
                <a:off x="1248" y="19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23" name="Line 687"/>
              <p:cNvSpPr>
                <a:spLocks noChangeShapeType="1"/>
              </p:cNvSpPr>
              <p:nvPr/>
            </p:nvSpPr>
            <p:spPr bwMode="auto">
              <a:xfrm>
                <a:off x="1248" y="211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24" name="Line 688"/>
              <p:cNvSpPr>
                <a:spLocks noChangeShapeType="1"/>
              </p:cNvSpPr>
              <p:nvPr/>
            </p:nvSpPr>
            <p:spPr bwMode="auto">
              <a:xfrm flipV="1">
                <a:off x="576" y="19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25" name="Line 689"/>
              <p:cNvSpPr>
                <a:spLocks noChangeShapeType="1"/>
              </p:cNvSpPr>
              <p:nvPr/>
            </p:nvSpPr>
            <p:spPr bwMode="auto">
              <a:xfrm flipV="1">
                <a:off x="672" y="19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26" name="Line 690"/>
              <p:cNvSpPr>
                <a:spLocks noChangeShapeType="1"/>
              </p:cNvSpPr>
              <p:nvPr/>
            </p:nvSpPr>
            <p:spPr bwMode="auto">
              <a:xfrm flipV="1">
                <a:off x="864" y="19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27" name="Line 691"/>
              <p:cNvSpPr>
                <a:spLocks noChangeShapeType="1"/>
              </p:cNvSpPr>
              <p:nvPr/>
            </p:nvSpPr>
            <p:spPr bwMode="auto">
              <a:xfrm flipV="1">
                <a:off x="1152" y="19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28" name="Line 692"/>
              <p:cNvSpPr>
                <a:spLocks noChangeShapeType="1"/>
              </p:cNvSpPr>
              <p:nvPr/>
            </p:nvSpPr>
            <p:spPr bwMode="auto">
              <a:xfrm>
                <a:off x="576" y="19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29" name="Line 693"/>
              <p:cNvSpPr>
                <a:spLocks noChangeShapeType="1"/>
              </p:cNvSpPr>
              <p:nvPr/>
            </p:nvSpPr>
            <p:spPr bwMode="auto">
              <a:xfrm>
                <a:off x="1152" y="19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30" name="Line 694"/>
              <p:cNvSpPr>
                <a:spLocks noChangeShapeType="1"/>
              </p:cNvSpPr>
              <p:nvPr/>
            </p:nvSpPr>
            <p:spPr bwMode="auto">
              <a:xfrm>
                <a:off x="384" y="211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31" name="Line 695"/>
              <p:cNvSpPr>
                <a:spLocks noChangeShapeType="1"/>
              </p:cNvSpPr>
              <p:nvPr/>
            </p:nvSpPr>
            <p:spPr bwMode="auto">
              <a:xfrm>
                <a:off x="960" y="211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32" name="Line 696"/>
              <p:cNvSpPr>
                <a:spLocks noChangeShapeType="1"/>
              </p:cNvSpPr>
              <p:nvPr/>
            </p:nvSpPr>
            <p:spPr bwMode="auto">
              <a:xfrm>
                <a:off x="384" y="1728"/>
                <a:ext cx="0" cy="480"/>
              </a:xfrm>
              <a:prstGeom prst="line">
                <a:avLst/>
              </a:prstGeom>
              <a:noFill/>
              <a:ln w="12700">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33" name="Line 697"/>
              <p:cNvSpPr>
                <a:spLocks noChangeShapeType="1"/>
              </p:cNvSpPr>
              <p:nvPr/>
            </p:nvSpPr>
            <p:spPr bwMode="auto">
              <a:xfrm>
                <a:off x="192" y="2208"/>
                <a:ext cx="28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34" name="Line 698"/>
              <p:cNvSpPr>
                <a:spLocks noChangeShapeType="1"/>
              </p:cNvSpPr>
              <p:nvPr/>
            </p:nvSpPr>
            <p:spPr bwMode="auto">
              <a:xfrm flipH="1">
                <a:off x="384" y="2208"/>
                <a:ext cx="96"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35" name="Line 699"/>
              <p:cNvSpPr>
                <a:spLocks noChangeShapeType="1"/>
              </p:cNvSpPr>
              <p:nvPr/>
            </p:nvSpPr>
            <p:spPr bwMode="auto">
              <a:xfrm>
                <a:off x="432" y="1728"/>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36" name="Line 700"/>
              <p:cNvSpPr>
                <a:spLocks noChangeShapeType="1"/>
              </p:cNvSpPr>
              <p:nvPr/>
            </p:nvSpPr>
            <p:spPr bwMode="auto">
              <a:xfrm>
                <a:off x="720" y="1872"/>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37" name="Line 701"/>
              <p:cNvSpPr>
                <a:spLocks noChangeShapeType="1"/>
              </p:cNvSpPr>
              <p:nvPr/>
            </p:nvSpPr>
            <p:spPr bwMode="auto">
              <a:xfrm>
                <a:off x="1008" y="1728"/>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grpSp>
        <p:nvGrpSpPr>
          <p:cNvPr id="91891" name="Group 755"/>
          <p:cNvGrpSpPr>
            <a:grpSpLocks/>
          </p:cNvGrpSpPr>
          <p:nvPr/>
        </p:nvGrpSpPr>
        <p:grpSpPr bwMode="auto">
          <a:xfrm>
            <a:off x="5943600" y="2514600"/>
            <a:ext cx="1828800" cy="1447800"/>
            <a:chOff x="2736" y="2112"/>
            <a:chExt cx="1152" cy="912"/>
          </a:xfrm>
        </p:grpSpPr>
        <p:sp>
          <p:nvSpPr>
            <p:cNvPr id="91782" name="Line 646"/>
            <p:cNvSpPr>
              <a:spLocks noChangeShapeType="1"/>
            </p:cNvSpPr>
            <p:nvPr/>
          </p:nvSpPr>
          <p:spPr bwMode="auto">
            <a:xfrm>
              <a:off x="3168" y="2784"/>
              <a:ext cx="0" cy="240"/>
            </a:xfrm>
            <a:prstGeom prst="line">
              <a:avLst/>
            </a:prstGeom>
            <a:noFill/>
            <a:ln w="12700">
              <a:solidFill>
                <a:schemeClr val="folHlink"/>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1890" name="Group 754"/>
            <p:cNvGrpSpPr>
              <a:grpSpLocks/>
            </p:cNvGrpSpPr>
            <p:nvPr/>
          </p:nvGrpSpPr>
          <p:grpSpPr bwMode="auto">
            <a:xfrm>
              <a:off x="2736" y="2112"/>
              <a:ext cx="1152" cy="480"/>
              <a:chOff x="192" y="3168"/>
              <a:chExt cx="1152" cy="480"/>
            </a:xfrm>
          </p:grpSpPr>
          <p:sp>
            <p:nvSpPr>
              <p:cNvPr id="91578" name="Line 442"/>
              <p:cNvSpPr>
                <a:spLocks noChangeShapeType="1"/>
              </p:cNvSpPr>
              <p:nvPr/>
            </p:nvSpPr>
            <p:spPr bwMode="auto">
              <a:xfrm>
                <a:off x="192" y="3408"/>
                <a:ext cx="115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88" name="Line 452"/>
              <p:cNvSpPr>
                <a:spLocks noChangeShapeType="1"/>
              </p:cNvSpPr>
              <p:nvPr/>
            </p:nvSpPr>
            <p:spPr bwMode="auto">
              <a:xfrm>
                <a:off x="576" y="3168"/>
                <a:ext cx="0" cy="480"/>
              </a:xfrm>
              <a:prstGeom prst="line">
                <a:avLst/>
              </a:prstGeom>
              <a:noFill/>
              <a:ln w="12700">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61" name="Line 625"/>
              <p:cNvSpPr>
                <a:spLocks noChangeShapeType="1"/>
              </p:cNvSpPr>
              <p:nvPr/>
            </p:nvSpPr>
            <p:spPr bwMode="auto">
              <a:xfrm flipV="1">
                <a:off x="192" y="31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62" name="Line 626"/>
              <p:cNvSpPr>
                <a:spLocks noChangeShapeType="1"/>
              </p:cNvSpPr>
              <p:nvPr/>
            </p:nvSpPr>
            <p:spPr bwMode="auto">
              <a:xfrm flipV="1">
                <a:off x="288" y="3312"/>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63" name="Line 627"/>
              <p:cNvSpPr>
                <a:spLocks noChangeShapeType="1"/>
              </p:cNvSpPr>
              <p:nvPr/>
            </p:nvSpPr>
            <p:spPr bwMode="auto">
              <a:xfrm flipV="1">
                <a:off x="576" y="3168"/>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64" name="Line 628"/>
              <p:cNvSpPr>
                <a:spLocks noChangeShapeType="1"/>
              </p:cNvSpPr>
              <p:nvPr/>
            </p:nvSpPr>
            <p:spPr bwMode="auto">
              <a:xfrm>
                <a:off x="576" y="31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65" name="Line 629"/>
              <p:cNvSpPr>
                <a:spLocks noChangeShapeType="1"/>
              </p:cNvSpPr>
              <p:nvPr/>
            </p:nvSpPr>
            <p:spPr bwMode="auto">
              <a:xfrm>
                <a:off x="288" y="31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66" name="Line 630"/>
              <p:cNvSpPr>
                <a:spLocks noChangeShapeType="1"/>
              </p:cNvSpPr>
              <p:nvPr/>
            </p:nvSpPr>
            <p:spPr bwMode="auto">
              <a:xfrm>
                <a:off x="864" y="31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67" name="Line 631"/>
              <p:cNvSpPr>
                <a:spLocks noChangeShapeType="1"/>
              </p:cNvSpPr>
              <p:nvPr/>
            </p:nvSpPr>
            <p:spPr bwMode="auto">
              <a:xfrm>
                <a:off x="1152" y="31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68" name="Line 632"/>
              <p:cNvSpPr>
                <a:spLocks noChangeShapeType="1"/>
              </p:cNvSpPr>
              <p:nvPr/>
            </p:nvSpPr>
            <p:spPr bwMode="auto">
              <a:xfrm flipV="1">
                <a:off x="1152" y="3168"/>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69" name="Line 633"/>
              <p:cNvSpPr>
                <a:spLocks noChangeShapeType="1"/>
              </p:cNvSpPr>
              <p:nvPr/>
            </p:nvSpPr>
            <p:spPr bwMode="auto">
              <a:xfrm flipV="1">
                <a:off x="864" y="3312"/>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40" name="Line 704"/>
              <p:cNvSpPr>
                <a:spLocks noChangeShapeType="1"/>
              </p:cNvSpPr>
              <p:nvPr/>
            </p:nvSpPr>
            <p:spPr bwMode="auto">
              <a:xfrm>
                <a:off x="192" y="3648"/>
                <a:ext cx="43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41" name="Line 705"/>
              <p:cNvSpPr>
                <a:spLocks noChangeShapeType="1"/>
              </p:cNvSpPr>
              <p:nvPr/>
            </p:nvSpPr>
            <p:spPr bwMode="auto">
              <a:xfrm flipH="1">
                <a:off x="576" y="3648"/>
                <a:ext cx="96"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grpSp>
        <p:nvGrpSpPr>
          <p:cNvPr id="91888" name="Group 752"/>
          <p:cNvGrpSpPr>
            <a:grpSpLocks/>
          </p:cNvGrpSpPr>
          <p:nvPr/>
        </p:nvGrpSpPr>
        <p:grpSpPr bwMode="auto">
          <a:xfrm>
            <a:off x="5867400" y="2514600"/>
            <a:ext cx="1905000" cy="2209800"/>
            <a:chOff x="2688" y="2112"/>
            <a:chExt cx="1200" cy="1392"/>
          </a:xfrm>
        </p:grpSpPr>
        <p:grpSp>
          <p:nvGrpSpPr>
            <p:cNvPr id="91807" name="Group 671"/>
            <p:cNvGrpSpPr>
              <a:grpSpLocks/>
            </p:cNvGrpSpPr>
            <p:nvPr/>
          </p:nvGrpSpPr>
          <p:grpSpPr bwMode="auto">
            <a:xfrm>
              <a:off x="2736" y="2112"/>
              <a:ext cx="1152" cy="480"/>
              <a:chOff x="720" y="2112"/>
              <a:chExt cx="1152" cy="480"/>
            </a:xfrm>
          </p:grpSpPr>
          <p:sp>
            <p:nvSpPr>
              <p:cNvPr id="91608" name="Line 472"/>
              <p:cNvSpPr>
                <a:spLocks noChangeShapeType="1"/>
              </p:cNvSpPr>
              <p:nvPr/>
            </p:nvSpPr>
            <p:spPr bwMode="auto">
              <a:xfrm>
                <a:off x="720" y="2256"/>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09" name="Line 473"/>
              <p:cNvSpPr>
                <a:spLocks noChangeShapeType="1"/>
              </p:cNvSpPr>
              <p:nvPr/>
            </p:nvSpPr>
            <p:spPr bwMode="auto">
              <a:xfrm flipV="1">
                <a:off x="1248" y="211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10" name="Line 474"/>
              <p:cNvSpPr>
                <a:spLocks noChangeShapeType="1"/>
              </p:cNvSpPr>
              <p:nvPr/>
            </p:nvSpPr>
            <p:spPr bwMode="auto">
              <a:xfrm flipV="1">
                <a:off x="960" y="211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11" name="Line 475"/>
              <p:cNvSpPr>
                <a:spLocks noChangeShapeType="1"/>
              </p:cNvSpPr>
              <p:nvPr/>
            </p:nvSpPr>
            <p:spPr bwMode="auto">
              <a:xfrm flipV="1">
                <a:off x="1536" y="211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12" name="Line 476"/>
              <p:cNvSpPr>
                <a:spLocks noChangeShapeType="1"/>
              </p:cNvSpPr>
              <p:nvPr/>
            </p:nvSpPr>
            <p:spPr bwMode="auto">
              <a:xfrm flipV="1">
                <a:off x="1824" y="211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13" name="Line 477"/>
              <p:cNvSpPr>
                <a:spLocks noChangeShapeType="1"/>
              </p:cNvSpPr>
              <p:nvPr/>
            </p:nvSpPr>
            <p:spPr bwMode="auto">
              <a:xfrm>
                <a:off x="1824" y="2256"/>
                <a:ext cx="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22" name="Line 486"/>
              <p:cNvSpPr>
                <a:spLocks noChangeShapeType="1"/>
              </p:cNvSpPr>
              <p:nvPr/>
            </p:nvSpPr>
            <p:spPr bwMode="auto">
              <a:xfrm>
                <a:off x="720" y="2496"/>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23" name="Line 487"/>
              <p:cNvSpPr>
                <a:spLocks noChangeShapeType="1"/>
              </p:cNvSpPr>
              <p:nvPr/>
            </p:nvSpPr>
            <p:spPr bwMode="auto">
              <a:xfrm>
                <a:off x="816" y="2352"/>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24" name="Line 488"/>
              <p:cNvSpPr>
                <a:spLocks noChangeShapeType="1"/>
              </p:cNvSpPr>
              <p:nvPr/>
            </p:nvSpPr>
            <p:spPr bwMode="auto">
              <a:xfrm>
                <a:off x="1248" y="2496"/>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25" name="Line 489"/>
              <p:cNvSpPr>
                <a:spLocks noChangeShapeType="1"/>
              </p:cNvSpPr>
              <p:nvPr/>
            </p:nvSpPr>
            <p:spPr bwMode="auto">
              <a:xfrm flipV="1">
                <a:off x="816" y="235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26" name="Line 490"/>
              <p:cNvSpPr>
                <a:spLocks noChangeShapeType="1"/>
              </p:cNvSpPr>
              <p:nvPr/>
            </p:nvSpPr>
            <p:spPr bwMode="auto">
              <a:xfrm flipV="1">
                <a:off x="960" y="235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27" name="Line 491"/>
              <p:cNvSpPr>
                <a:spLocks noChangeShapeType="1"/>
              </p:cNvSpPr>
              <p:nvPr/>
            </p:nvSpPr>
            <p:spPr bwMode="auto">
              <a:xfrm>
                <a:off x="1392" y="2352"/>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28" name="Line 492"/>
              <p:cNvSpPr>
                <a:spLocks noChangeShapeType="1"/>
              </p:cNvSpPr>
              <p:nvPr/>
            </p:nvSpPr>
            <p:spPr bwMode="auto">
              <a:xfrm flipV="1">
                <a:off x="1536" y="235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29" name="Line 493"/>
              <p:cNvSpPr>
                <a:spLocks noChangeShapeType="1"/>
              </p:cNvSpPr>
              <p:nvPr/>
            </p:nvSpPr>
            <p:spPr bwMode="auto">
              <a:xfrm flipV="1">
                <a:off x="1824" y="235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30" name="Line 494"/>
              <p:cNvSpPr>
                <a:spLocks noChangeShapeType="1"/>
              </p:cNvSpPr>
              <p:nvPr/>
            </p:nvSpPr>
            <p:spPr bwMode="auto">
              <a:xfrm>
                <a:off x="1824" y="2496"/>
                <a:ext cx="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31" name="Line 495"/>
              <p:cNvSpPr>
                <a:spLocks noChangeShapeType="1"/>
              </p:cNvSpPr>
              <p:nvPr/>
            </p:nvSpPr>
            <p:spPr bwMode="auto">
              <a:xfrm flipV="1">
                <a:off x="1104" y="235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32" name="Line 496"/>
              <p:cNvSpPr>
                <a:spLocks noChangeShapeType="1"/>
              </p:cNvSpPr>
              <p:nvPr/>
            </p:nvSpPr>
            <p:spPr bwMode="auto">
              <a:xfrm flipV="1">
                <a:off x="1248" y="235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33" name="Line 497"/>
              <p:cNvSpPr>
                <a:spLocks noChangeShapeType="1"/>
              </p:cNvSpPr>
              <p:nvPr/>
            </p:nvSpPr>
            <p:spPr bwMode="auto">
              <a:xfrm flipV="1">
                <a:off x="1392" y="235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34" name="Line 498"/>
              <p:cNvSpPr>
                <a:spLocks noChangeShapeType="1"/>
              </p:cNvSpPr>
              <p:nvPr/>
            </p:nvSpPr>
            <p:spPr bwMode="auto">
              <a:xfrm flipV="1">
                <a:off x="1680" y="235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35" name="Line 499"/>
              <p:cNvSpPr>
                <a:spLocks noChangeShapeType="1"/>
              </p:cNvSpPr>
              <p:nvPr/>
            </p:nvSpPr>
            <p:spPr bwMode="auto">
              <a:xfrm>
                <a:off x="1104" y="2352"/>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36" name="Line 500"/>
              <p:cNvSpPr>
                <a:spLocks noChangeShapeType="1"/>
              </p:cNvSpPr>
              <p:nvPr/>
            </p:nvSpPr>
            <p:spPr bwMode="auto">
              <a:xfrm>
                <a:off x="1680" y="2352"/>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37" name="Line 501"/>
              <p:cNvSpPr>
                <a:spLocks noChangeShapeType="1"/>
              </p:cNvSpPr>
              <p:nvPr/>
            </p:nvSpPr>
            <p:spPr bwMode="auto">
              <a:xfrm>
                <a:off x="960" y="2496"/>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38" name="Line 502"/>
              <p:cNvSpPr>
                <a:spLocks noChangeShapeType="1"/>
              </p:cNvSpPr>
              <p:nvPr/>
            </p:nvSpPr>
            <p:spPr bwMode="auto">
              <a:xfrm>
                <a:off x="1536" y="2496"/>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40" name="Line 504"/>
              <p:cNvSpPr>
                <a:spLocks noChangeShapeType="1"/>
              </p:cNvSpPr>
              <p:nvPr/>
            </p:nvSpPr>
            <p:spPr bwMode="auto">
              <a:xfrm>
                <a:off x="960" y="2112"/>
                <a:ext cx="0" cy="480"/>
              </a:xfrm>
              <a:prstGeom prst="line">
                <a:avLst/>
              </a:prstGeom>
              <a:noFill/>
              <a:ln w="12700">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41" name="Line 505"/>
              <p:cNvSpPr>
                <a:spLocks noChangeShapeType="1"/>
              </p:cNvSpPr>
              <p:nvPr/>
            </p:nvSpPr>
            <p:spPr bwMode="auto">
              <a:xfrm>
                <a:off x="720" y="2592"/>
                <a:ext cx="28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43" name="Line 507"/>
              <p:cNvSpPr>
                <a:spLocks noChangeShapeType="1"/>
              </p:cNvSpPr>
              <p:nvPr/>
            </p:nvSpPr>
            <p:spPr bwMode="auto">
              <a:xfrm flipH="1">
                <a:off x="960" y="2592"/>
                <a:ext cx="96"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52" name="Line 516"/>
              <p:cNvSpPr>
                <a:spLocks noChangeShapeType="1"/>
              </p:cNvSpPr>
              <p:nvPr/>
            </p:nvSpPr>
            <p:spPr bwMode="auto">
              <a:xfrm>
                <a:off x="960" y="2112"/>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53" name="Line 517"/>
              <p:cNvSpPr>
                <a:spLocks noChangeShapeType="1"/>
              </p:cNvSpPr>
              <p:nvPr/>
            </p:nvSpPr>
            <p:spPr bwMode="auto">
              <a:xfrm>
                <a:off x="1248" y="2256"/>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54" name="Line 518"/>
              <p:cNvSpPr>
                <a:spLocks noChangeShapeType="1"/>
              </p:cNvSpPr>
              <p:nvPr/>
            </p:nvSpPr>
            <p:spPr bwMode="auto">
              <a:xfrm>
                <a:off x="1536" y="2112"/>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1887" name="Line 751"/>
            <p:cNvSpPr>
              <a:spLocks noChangeShapeType="1"/>
            </p:cNvSpPr>
            <p:nvPr/>
          </p:nvSpPr>
          <p:spPr bwMode="auto">
            <a:xfrm flipH="1">
              <a:off x="2688" y="2784"/>
              <a:ext cx="288" cy="720"/>
            </a:xfrm>
            <a:prstGeom prst="line">
              <a:avLst/>
            </a:prstGeom>
            <a:noFill/>
            <a:ln w="12700">
              <a:solidFill>
                <a:schemeClr val="folHlink"/>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1900" name="Group 764"/>
          <p:cNvGrpSpPr>
            <a:grpSpLocks/>
          </p:cNvGrpSpPr>
          <p:nvPr/>
        </p:nvGrpSpPr>
        <p:grpSpPr bwMode="auto">
          <a:xfrm>
            <a:off x="5943600" y="2514600"/>
            <a:ext cx="1828800" cy="2209800"/>
            <a:chOff x="5280" y="2045"/>
            <a:chExt cx="1152" cy="1392"/>
          </a:xfrm>
        </p:grpSpPr>
        <p:grpSp>
          <p:nvGrpSpPr>
            <p:cNvPr id="91899" name="Group 763"/>
            <p:cNvGrpSpPr>
              <a:grpSpLocks/>
            </p:cNvGrpSpPr>
            <p:nvPr/>
          </p:nvGrpSpPr>
          <p:grpSpPr bwMode="auto">
            <a:xfrm>
              <a:off x="5280" y="2045"/>
              <a:ext cx="1152" cy="480"/>
              <a:chOff x="5280" y="2045"/>
              <a:chExt cx="1152" cy="480"/>
            </a:xfrm>
          </p:grpSpPr>
          <p:sp>
            <p:nvSpPr>
              <p:cNvPr id="91245" name="Line 109"/>
              <p:cNvSpPr>
                <a:spLocks noChangeShapeType="1"/>
              </p:cNvSpPr>
              <p:nvPr/>
            </p:nvSpPr>
            <p:spPr bwMode="auto">
              <a:xfrm>
                <a:off x="5280" y="2285"/>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246" name="Line 110"/>
              <p:cNvSpPr>
                <a:spLocks noChangeShapeType="1"/>
              </p:cNvSpPr>
              <p:nvPr/>
            </p:nvSpPr>
            <p:spPr bwMode="auto">
              <a:xfrm>
                <a:off x="5376" y="2429"/>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248" name="Line 112"/>
              <p:cNvSpPr>
                <a:spLocks noChangeShapeType="1"/>
              </p:cNvSpPr>
              <p:nvPr/>
            </p:nvSpPr>
            <p:spPr bwMode="auto">
              <a:xfrm flipV="1">
                <a:off x="5376" y="228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249" name="Line 113"/>
              <p:cNvSpPr>
                <a:spLocks noChangeShapeType="1"/>
              </p:cNvSpPr>
              <p:nvPr/>
            </p:nvSpPr>
            <p:spPr bwMode="auto">
              <a:xfrm flipV="1">
                <a:off x="5568" y="228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251" name="Line 115"/>
              <p:cNvSpPr>
                <a:spLocks noChangeShapeType="1"/>
              </p:cNvSpPr>
              <p:nvPr/>
            </p:nvSpPr>
            <p:spPr bwMode="auto">
              <a:xfrm flipV="1">
                <a:off x="6144" y="228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252" name="Line 116"/>
              <p:cNvSpPr>
                <a:spLocks noChangeShapeType="1"/>
              </p:cNvSpPr>
              <p:nvPr/>
            </p:nvSpPr>
            <p:spPr bwMode="auto">
              <a:xfrm flipV="1">
                <a:off x="6432" y="228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254" name="Line 118"/>
              <p:cNvSpPr>
                <a:spLocks noChangeShapeType="1"/>
              </p:cNvSpPr>
              <p:nvPr/>
            </p:nvSpPr>
            <p:spPr bwMode="auto">
              <a:xfrm flipV="1">
                <a:off x="5664" y="228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255" name="Line 119"/>
              <p:cNvSpPr>
                <a:spLocks noChangeShapeType="1"/>
              </p:cNvSpPr>
              <p:nvPr/>
            </p:nvSpPr>
            <p:spPr bwMode="auto">
              <a:xfrm flipV="1">
                <a:off x="5856" y="228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256" name="Line 120"/>
              <p:cNvSpPr>
                <a:spLocks noChangeShapeType="1"/>
              </p:cNvSpPr>
              <p:nvPr/>
            </p:nvSpPr>
            <p:spPr bwMode="auto">
              <a:xfrm flipV="1">
                <a:off x="5952" y="228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257" name="Line 121"/>
              <p:cNvSpPr>
                <a:spLocks noChangeShapeType="1"/>
              </p:cNvSpPr>
              <p:nvPr/>
            </p:nvSpPr>
            <p:spPr bwMode="auto">
              <a:xfrm flipV="1">
                <a:off x="6240" y="228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263" name="Line 127"/>
              <p:cNvSpPr>
                <a:spLocks noChangeShapeType="1"/>
              </p:cNvSpPr>
              <p:nvPr/>
            </p:nvSpPr>
            <p:spPr bwMode="auto">
              <a:xfrm>
                <a:off x="5856" y="2045"/>
                <a:ext cx="0" cy="480"/>
              </a:xfrm>
              <a:prstGeom prst="line">
                <a:avLst/>
              </a:prstGeom>
              <a:noFill/>
              <a:ln w="12700">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264" name="Line 128"/>
              <p:cNvSpPr>
                <a:spLocks noChangeShapeType="1"/>
              </p:cNvSpPr>
              <p:nvPr/>
            </p:nvSpPr>
            <p:spPr bwMode="auto">
              <a:xfrm>
                <a:off x="5280" y="2525"/>
                <a:ext cx="576"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267" name="Line 131"/>
              <p:cNvSpPr>
                <a:spLocks noChangeShapeType="1"/>
              </p:cNvSpPr>
              <p:nvPr/>
            </p:nvSpPr>
            <p:spPr bwMode="auto">
              <a:xfrm flipH="1">
                <a:off x="5856" y="2525"/>
                <a:ext cx="96"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71" name="Line 635"/>
              <p:cNvSpPr>
                <a:spLocks noChangeShapeType="1"/>
              </p:cNvSpPr>
              <p:nvPr/>
            </p:nvSpPr>
            <p:spPr bwMode="auto">
              <a:xfrm flipV="1">
                <a:off x="5280" y="2045"/>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72" name="Line 636"/>
              <p:cNvSpPr>
                <a:spLocks noChangeShapeType="1"/>
              </p:cNvSpPr>
              <p:nvPr/>
            </p:nvSpPr>
            <p:spPr bwMode="auto">
              <a:xfrm flipV="1">
                <a:off x="5568" y="2189"/>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73" name="Line 637"/>
              <p:cNvSpPr>
                <a:spLocks noChangeShapeType="1"/>
              </p:cNvSpPr>
              <p:nvPr/>
            </p:nvSpPr>
            <p:spPr bwMode="auto">
              <a:xfrm flipV="1">
                <a:off x="5856" y="2045"/>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74" name="Line 638"/>
              <p:cNvSpPr>
                <a:spLocks noChangeShapeType="1"/>
              </p:cNvSpPr>
              <p:nvPr/>
            </p:nvSpPr>
            <p:spPr bwMode="auto">
              <a:xfrm>
                <a:off x="5856" y="204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75" name="Line 639"/>
              <p:cNvSpPr>
                <a:spLocks noChangeShapeType="1"/>
              </p:cNvSpPr>
              <p:nvPr/>
            </p:nvSpPr>
            <p:spPr bwMode="auto">
              <a:xfrm>
                <a:off x="5568" y="204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76" name="Line 640"/>
              <p:cNvSpPr>
                <a:spLocks noChangeShapeType="1"/>
              </p:cNvSpPr>
              <p:nvPr/>
            </p:nvSpPr>
            <p:spPr bwMode="auto">
              <a:xfrm>
                <a:off x="6144" y="204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77" name="Line 641"/>
              <p:cNvSpPr>
                <a:spLocks noChangeShapeType="1"/>
              </p:cNvSpPr>
              <p:nvPr/>
            </p:nvSpPr>
            <p:spPr bwMode="auto">
              <a:xfrm>
                <a:off x="6432" y="204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79" name="Line 643"/>
              <p:cNvSpPr>
                <a:spLocks noChangeShapeType="1"/>
              </p:cNvSpPr>
              <p:nvPr/>
            </p:nvSpPr>
            <p:spPr bwMode="auto">
              <a:xfrm flipV="1">
                <a:off x="6144" y="2189"/>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85" name="Line 649"/>
              <p:cNvSpPr>
                <a:spLocks noChangeShapeType="1"/>
              </p:cNvSpPr>
              <p:nvPr/>
            </p:nvSpPr>
            <p:spPr bwMode="auto">
              <a:xfrm>
                <a:off x="5568" y="2285"/>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86" name="Line 650"/>
              <p:cNvSpPr>
                <a:spLocks noChangeShapeType="1"/>
              </p:cNvSpPr>
              <p:nvPr/>
            </p:nvSpPr>
            <p:spPr bwMode="auto">
              <a:xfrm>
                <a:off x="5856" y="2285"/>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87" name="Line 651"/>
              <p:cNvSpPr>
                <a:spLocks noChangeShapeType="1"/>
              </p:cNvSpPr>
              <p:nvPr/>
            </p:nvSpPr>
            <p:spPr bwMode="auto">
              <a:xfrm>
                <a:off x="6144" y="2285"/>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88" name="Line 652"/>
              <p:cNvSpPr>
                <a:spLocks noChangeShapeType="1"/>
              </p:cNvSpPr>
              <p:nvPr/>
            </p:nvSpPr>
            <p:spPr bwMode="auto">
              <a:xfrm>
                <a:off x="5664" y="2429"/>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89" name="Line 653"/>
              <p:cNvSpPr>
                <a:spLocks noChangeShapeType="1"/>
              </p:cNvSpPr>
              <p:nvPr/>
            </p:nvSpPr>
            <p:spPr bwMode="auto">
              <a:xfrm>
                <a:off x="5952" y="2429"/>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790" name="Line 654"/>
              <p:cNvSpPr>
                <a:spLocks noChangeShapeType="1"/>
              </p:cNvSpPr>
              <p:nvPr/>
            </p:nvSpPr>
            <p:spPr bwMode="auto">
              <a:xfrm>
                <a:off x="6240" y="2429"/>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1889" name="Line 753"/>
            <p:cNvSpPr>
              <a:spLocks noChangeShapeType="1"/>
            </p:cNvSpPr>
            <p:nvPr/>
          </p:nvSpPr>
          <p:spPr bwMode="auto">
            <a:xfrm>
              <a:off x="5808" y="2717"/>
              <a:ext cx="432" cy="720"/>
            </a:xfrm>
            <a:prstGeom prst="line">
              <a:avLst/>
            </a:prstGeom>
            <a:noFill/>
            <a:ln w="12700">
              <a:solidFill>
                <a:schemeClr val="folHlink"/>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1904" name="Group 768"/>
          <p:cNvGrpSpPr>
            <a:grpSpLocks/>
          </p:cNvGrpSpPr>
          <p:nvPr/>
        </p:nvGrpSpPr>
        <p:grpSpPr bwMode="auto">
          <a:xfrm>
            <a:off x="5943600" y="2392364"/>
            <a:ext cx="2209800" cy="3017837"/>
            <a:chOff x="5328" y="1968"/>
            <a:chExt cx="1392" cy="1901"/>
          </a:xfrm>
        </p:grpSpPr>
        <p:sp>
          <p:nvSpPr>
            <p:cNvPr id="91892" name="Line 756"/>
            <p:cNvSpPr>
              <a:spLocks noChangeShapeType="1"/>
            </p:cNvSpPr>
            <p:nvPr/>
          </p:nvSpPr>
          <p:spPr bwMode="auto">
            <a:xfrm>
              <a:off x="5952" y="2717"/>
              <a:ext cx="768" cy="1152"/>
            </a:xfrm>
            <a:prstGeom prst="line">
              <a:avLst/>
            </a:prstGeom>
            <a:noFill/>
            <a:ln w="12700">
              <a:solidFill>
                <a:schemeClr val="folHlink"/>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1903" name="Group 767"/>
            <p:cNvGrpSpPr>
              <a:grpSpLocks/>
            </p:cNvGrpSpPr>
            <p:nvPr/>
          </p:nvGrpSpPr>
          <p:grpSpPr bwMode="auto">
            <a:xfrm>
              <a:off x="5328" y="1968"/>
              <a:ext cx="1152" cy="576"/>
              <a:chOff x="5328" y="1968"/>
              <a:chExt cx="1152" cy="576"/>
            </a:xfrm>
          </p:grpSpPr>
          <p:sp>
            <p:nvSpPr>
              <p:cNvPr id="91845" name="Line 709"/>
              <p:cNvSpPr>
                <a:spLocks noChangeShapeType="1"/>
              </p:cNvSpPr>
              <p:nvPr/>
            </p:nvSpPr>
            <p:spPr bwMode="auto">
              <a:xfrm>
                <a:off x="5328" y="2189"/>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46" name="Line 710"/>
              <p:cNvSpPr>
                <a:spLocks noChangeShapeType="1"/>
              </p:cNvSpPr>
              <p:nvPr/>
            </p:nvSpPr>
            <p:spPr bwMode="auto">
              <a:xfrm flipV="1">
                <a:off x="5712" y="204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47" name="Line 711"/>
              <p:cNvSpPr>
                <a:spLocks noChangeShapeType="1"/>
              </p:cNvSpPr>
              <p:nvPr/>
            </p:nvSpPr>
            <p:spPr bwMode="auto">
              <a:xfrm flipV="1">
                <a:off x="5424" y="204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48" name="Line 712"/>
              <p:cNvSpPr>
                <a:spLocks noChangeShapeType="1"/>
              </p:cNvSpPr>
              <p:nvPr/>
            </p:nvSpPr>
            <p:spPr bwMode="auto">
              <a:xfrm flipV="1">
                <a:off x="6000" y="204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49" name="Line 713"/>
              <p:cNvSpPr>
                <a:spLocks noChangeShapeType="1"/>
              </p:cNvSpPr>
              <p:nvPr/>
            </p:nvSpPr>
            <p:spPr bwMode="auto">
              <a:xfrm flipV="1">
                <a:off x="6288" y="2045"/>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50" name="Line 714"/>
              <p:cNvSpPr>
                <a:spLocks noChangeShapeType="1"/>
              </p:cNvSpPr>
              <p:nvPr/>
            </p:nvSpPr>
            <p:spPr bwMode="auto">
              <a:xfrm>
                <a:off x="6288" y="2189"/>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51" name="Line 715"/>
              <p:cNvSpPr>
                <a:spLocks noChangeShapeType="1"/>
              </p:cNvSpPr>
              <p:nvPr/>
            </p:nvSpPr>
            <p:spPr bwMode="auto">
              <a:xfrm>
                <a:off x="5328" y="2429"/>
                <a:ext cx="115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52" name="Line 716"/>
              <p:cNvSpPr>
                <a:spLocks noChangeShapeType="1"/>
              </p:cNvSpPr>
              <p:nvPr/>
            </p:nvSpPr>
            <p:spPr bwMode="auto">
              <a:xfrm flipH="1">
                <a:off x="6000" y="2525"/>
                <a:ext cx="96"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53" name="Line 717"/>
              <p:cNvSpPr>
                <a:spLocks noChangeShapeType="1"/>
              </p:cNvSpPr>
              <p:nvPr/>
            </p:nvSpPr>
            <p:spPr bwMode="auto">
              <a:xfrm>
                <a:off x="5424" y="2045"/>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54" name="Line 718"/>
              <p:cNvSpPr>
                <a:spLocks noChangeShapeType="1"/>
              </p:cNvSpPr>
              <p:nvPr/>
            </p:nvSpPr>
            <p:spPr bwMode="auto">
              <a:xfrm>
                <a:off x="5712" y="2189"/>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855" name="Line 719"/>
              <p:cNvSpPr>
                <a:spLocks noChangeShapeType="1"/>
              </p:cNvSpPr>
              <p:nvPr/>
            </p:nvSpPr>
            <p:spPr bwMode="auto">
              <a:xfrm>
                <a:off x="6000" y="2045"/>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901" name="Line 765"/>
              <p:cNvSpPr>
                <a:spLocks noChangeShapeType="1"/>
              </p:cNvSpPr>
              <p:nvPr/>
            </p:nvSpPr>
            <p:spPr bwMode="auto">
              <a:xfrm>
                <a:off x="6000" y="1968"/>
                <a:ext cx="0" cy="576"/>
              </a:xfrm>
              <a:prstGeom prst="line">
                <a:avLst/>
              </a:prstGeom>
              <a:noFill/>
              <a:ln w="12700">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902" name="Line 766"/>
              <p:cNvSpPr>
                <a:spLocks noChangeShapeType="1"/>
              </p:cNvSpPr>
              <p:nvPr/>
            </p:nvSpPr>
            <p:spPr bwMode="auto">
              <a:xfrm flipH="1">
                <a:off x="5417" y="2526"/>
                <a:ext cx="626" cy="0"/>
              </a:xfrm>
              <a:prstGeom prst="line">
                <a:avLst/>
              </a:prstGeom>
              <a:noFill/>
              <a:ln w="12700">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sp>
        <p:nvSpPr>
          <p:cNvPr id="91905" name="Rectangle 769"/>
          <p:cNvSpPr>
            <a:spLocks noChangeArrowheads="1"/>
          </p:cNvSpPr>
          <p:nvPr/>
        </p:nvSpPr>
        <p:spPr bwMode="auto">
          <a:xfrm>
            <a:off x="1752600" y="3429000"/>
            <a:ext cx="1600200" cy="19050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906" name="Line 770"/>
          <p:cNvSpPr>
            <a:spLocks noChangeShapeType="1"/>
          </p:cNvSpPr>
          <p:nvPr/>
        </p:nvSpPr>
        <p:spPr bwMode="auto">
          <a:xfrm>
            <a:off x="2819400" y="3429000"/>
            <a:ext cx="1588" cy="1905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907" name="Rectangle 771"/>
          <p:cNvSpPr>
            <a:spLocks noChangeArrowheads="1"/>
          </p:cNvSpPr>
          <p:nvPr/>
        </p:nvSpPr>
        <p:spPr bwMode="auto">
          <a:xfrm>
            <a:off x="2286000" y="3810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0</a:t>
            </a:r>
          </a:p>
        </p:txBody>
      </p:sp>
      <p:sp>
        <p:nvSpPr>
          <p:cNvPr id="91908" name="Rectangle 772"/>
          <p:cNvSpPr>
            <a:spLocks noChangeArrowheads="1"/>
          </p:cNvSpPr>
          <p:nvPr/>
        </p:nvSpPr>
        <p:spPr bwMode="auto">
          <a:xfrm>
            <a:off x="1752600" y="3810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0</a:t>
            </a:r>
          </a:p>
        </p:txBody>
      </p:sp>
      <p:sp>
        <p:nvSpPr>
          <p:cNvPr id="91909" name="Rectangle 773"/>
          <p:cNvSpPr>
            <a:spLocks noChangeArrowheads="1"/>
          </p:cNvSpPr>
          <p:nvPr/>
        </p:nvSpPr>
        <p:spPr bwMode="auto">
          <a:xfrm>
            <a:off x="2286000" y="4191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1</a:t>
            </a:r>
          </a:p>
        </p:txBody>
      </p:sp>
      <p:sp>
        <p:nvSpPr>
          <p:cNvPr id="91910" name="Rectangle 774"/>
          <p:cNvSpPr>
            <a:spLocks noChangeArrowheads="1"/>
          </p:cNvSpPr>
          <p:nvPr/>
        </p:nvSpPr>
        <p:spPr bwMode="auto">
          <a:xfrm>
            <a:off x="1752600" y="4191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0</a:t>
            </a:r>
          </a:p>
        </p:txBody>
      </p:sp>
      <p:sp>
        <p:nvSpPr>
          <p:cNvPr id="91911" name="Rectangle 775"/>
          <p:cNvSpPr>
            <a:spLocks noChangeArrowheads="1"/>
          </p:cNvSpPr>
          <p:nvPr/>
        </p:nvSpPr>
        <p:spPr bwMode="auto">
          <a:xfrm>
            <a:off x="2286000" y="4572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0</a:t>
            </a:r>
          </a:p>
        </p:txBody>
      </p:sp>
      <p:sp>
        <p:nvSpPr>
          <p:cNvPr id="91912" name="Rectangle 776"/>
          <p:cNvSpPr>
            <a:spLocks noChangeArrowheads="1"/>
          </p:cNvSpPr>
          <p:nvPr/>
        </p:nvSpPr>
        <p:spPr bwMode="auto">
          <a:xfrm>
            <a:off x="1752600" y="4572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1</a:t>
            </a:r>
          </a:p>
        </p:txBody>
      </p:sp>
      <p:sp>
        <p:nvSpPr>
          <p:cNvPr id="91913" name="Rectangle 777"/>
          <p:cNvSpPr>
            <a:spLocks noChangeArrowheads="1"/>
          </p:cNvSpPr>
          <p:nvPr/>
        </p:nvSpPr>
        <p:spPr bwMode="auto">
          <a:xfrm>
            <a:off x="2286000" y="4953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1</a:t>
            </a:r>
          </a:p>
        </p:txBody>
      </p:sp>
      <p:sp>
        <p:nvSpPr>
          <p:cNvPr id="91914" name="Rectangle 778"/>
          <p:cNvSpPr>
            <a:spLocks noChangeArrowheads="1"/>
          </p:cNvSpPr>
          <p:nvPr/>
        </p:nvSpPr>
        <p:spPr bwMode="auto">
          <a:xfrm>
            <a:off x="1752600" y="4953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1</a:t>
            </a:r>
          </a:p>
        </p:txBody>
      </p:sp>
      <p:sp>
        <p:nvSpPr>
          <p:cNvPr id="91915" name="Rectangle 779"/>
          <p:cNvSpPr>
            <a:spLocks noChangeArrowheads="1"/>
          </p:cNvSpPr>
          <p:nvPr/>
        </p:nvSpPr>
        <p:spPr bwMode="auto">
          <a:xfrm>
            <a:off x="2286000" y="3429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b="1">
                <a:latin typeface="Times New Roman" charset="0"/>
              </a:rPr>
              <a:t>OUT</a:t>
            </a:r>
          </a:p>
        </p:txBody>
      </p:sp>
      <p:sp>
        <p:nvSpPr>
          <p:cNvPr id="91916" name="Rectangle 780"/>
          <p:cNvSpPr>
            <a:spLocks noChangeArrowheads="1"/>
          </p:cNvSpPr>
          <p:nvPr/>
        </p:nvSpPr>
        <p:spPr bwMode="auto">
          <a:xfrm>
            <a:off x="1752600" y="3429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b="1">
                <a:latin typeface="Times New Roman" charset="0"/>
              </a:rPr>
              <a:t>IN</a:t>
            </a:r>
          </a:p>
        </p:txBody>
      </p:sp>
      <p:sp>
        <p:nvSpPr>
          <p:cNvPr id="91917" name="Rectangle 781"/>
          <p:cNvSpPr>
            <a:spLocks noChangeArrowheads="1"/>
          </p:cNvSpPr>
          <p:nvPr/>
        </p:nvSpPr>
        <p:spPr bwMode="auto">
          <a:xfrm>
            <a:off x="2819400" y="3810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0</a:t>
            </a:r>
          </a:p>
        </p:txBody>
      </p:sp>
      <p:sp>
        <p:nvSpPr>
          <p:cNvPr id="91918" name="Rectangle 782"/>
          <p:cNvSpPr>
            <a:spLocks noChangeArrowheads="1"/>
          </p:cNvSpPr>
          <p:nvPr/>
        </p:nvSpPr>
        <p:spPr bwMode="auto">
          <a:xfrm>
            <a:off x="2819400" y="4191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1</a:t>
            </a:r>
          </a:p>
        </p:txBody>
      </p:sp>
      <p:sp>
        <p:nvSpPr>
          <p:cNvPr id="91919" name="Rectangle 783"/>
          <p:cNvSpPr>
            <a:spLocks noChangeArrowheads="1"/>
          </p:cNvSpPr>
          <p:nvPr/>
        </p:nvSpPr>
        <p:spPr bwMode="auto">
          <a:xfrm>
            <a:off x="2819400" y="4572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1</a:t>
            </a:r>
          </a:p>
        </p:txBody>
      </p:sp>
      <p:sp>
        <p:nvSpPr>
          <p:cNvPr id="91920" name="Rectangle 784"/>
          <p:cNvSpPr>
            <a:spLocks noChangeArrowheads="1"/>
          </p:cNvSpPr>
          <p:nvPr/>
        </p:nvSpPr>
        <p:spPr bwMode="auto">
          <a:xfrm>
            <a:off x="2819400" y="4953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0</a:t>
            </a:r>
          </a:p>
        </p:txBody>
      </p:sp>
      <p:sp>
        <p:nvSpPr>
          <p:cNvPr id="91921" name="Rectangle 785"/>
          <p:cNvSpPr>
            <a:spLocks noChangeArrowheads="1"/>
          </p:cNvSpPr>
          <p:nvPr/>
        </p:nvSpPr>
        <p:spPr bwMode="auto">
          <a:xfrm>
            <a:off x="2819400" y="342900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b="1">
                <a:latin typeface="Times New Roman" charset="0"/>
              </a:rPr>
              <a:t>D</a:t>
            </a:r>
          </a:p>
        </p:txBody>
      </p:sp>
      <p:sp>
        <p:nvSpPr>
          <p:cNvPr id="91922" name="Line 786"/>
          <p:cNvSpPr>
            <a:spLocks noChangeShapeType="1"/>
          </p:cNvSpPr>
          <p:nvPr/>
        </p:nvSpPr>
        <p:spPr bwMode="auto">
          <a:xfrm>
            <a:off x="1752600" y="3810000"/>
            <a:ext cx="1600200" cy="15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923" name="Text Box 787"/>
          <p:cNvSpPr txBox="1">
            <a:spLocks noChangeArrowheads="1"/>
          </p:cNvSpPr>
          <p:nvPr/>
        </p:nvSpPr>
        <p:spPr bwMode="auto">
          <a:xfrm>
            <a:off x="3044952" y="2654809"/>
            <a:ext cx="1447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dirty="0">
                <a:solidFill>
                  <a:srgbClr val="3333CC"/>
                </a:solidFill>
                <a:latin typeface="Times New Roman" charset="0"/>
              </a:rPr>
              <a:t>V</a:t>
            </a:r>
            <a:r>
              <a:rPr lang="fr-CH" sz="2000" b="1" baseline="-25000" dirty="0">
                <a:solidFill>
                  <a:srgbClr val="3333CC"/>
                </a:solidFill>
                <a:latin typeface="Times New Roman" charset="0"/>
              </a:rPr>
              <a:t>D </a:t>
            </a:r>
            <a:r>
              <a:rPr lang="fr-CH" sz="2000" b="1" dirty="0">
                <a:solidFill>
                  <a:srgbClr val="3333CC"/>
                </a:solidFill>
                <a:latin typeface="Times New Roman" charset="0"/>
              </a:rPr>
              <a:t>=</a:t>
            </a:r>
            <a:r>
              <a:rPr lang="fr-CH" sz="2000" b="1" baseline="-25000" dirty="0">
                <a:solidFill>
                  <a:srgbClr val="3333CC"/>
                </a:solidFill>
                <a:latin typeface="Times New Roman" charset="0"/>
              </a:rPr>
              <a:t> </a:t>
            </a:r>
            <a:r>
              <a:rPr lang="fr-CH" sz="2000" b="1" dirty="0">
                <a:solidFill>
                  <a:srgbClr val="3333CC"/>
                </a:solidFill>
                <a:latin typeface="Times New Roman" charset="0"/>
              </a:rPr>
              <a:t>V</a:t>
            </a:r>
            <a:r>
              <a:rPr lang="fr-CH" sz="2000" b="1" baseline="-25000" dirty="0">
                <a:solidFill>
                  <a:srgbClr val="3333CC"/>
                </a:solidFill>
                <a:latin typeface="Times New Roman" charset="0"/>
              </a:rPr>
              <a:t>DD</a:t>
            </a:r>
            <a:r>
              <a:rPr lang="fr-CH" sz="2000" b="1" dirty="0">
                <a:solidFill>
                  <a:srgbClr val="3333CC"/>
                </a:solidFill>
                <a:latin typeface="Times New Roman" charset="0"/>
              </a:rPr>
              <a:t>·D</a:t>
            </a:r>
            <a:endParaRPr lang="en-GB" sz="2000" b="1" baseline="-25000" dirty="0">
              <a:solidFill>
                <a:srgbClr val="3333CC"/>
              </a:solidFill>
              <a:latin typeface="Times New Roman" charset="0"/>
            </a:endParaRPr>
          </a:p>
        </p:txBody>
      </p:sp>
      <p:sp>
        <p:nvSpPr>
          <p:cNvPr id="91924" name="Text Box 788"/>
          <p:cNvSpPr txBox="1">
            <a:spLocks noChangeArrowheads="1"/>
          </p:cNvSpPr>
          <p:nvPr/>
        </p:nvSpPr>
        <p:spPr bwMode="auto">
          <a:xfrm>
            <a:off x="7924800" y="2536309"/>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a:latin typeface="Symbol" charset="0"/>
                <a:sym typeface="Symbol" charset="0"/>
              </a:rPr>
              <a:t></a:t>
            </a:r>
            <a:r>
              <a:rPr lang="fr-CH">
                <a:latin typeface="Times New Roman" charset="0"/>
              </a:rPr>
              <a:t>t</a:t>
            </a:r>
            <a:endParaRPr lang="en-GB">
              <a:latin typeface="Times New Roman" charset="0"/>
            </a:endParaRPr>
          </a:p>
        </p:txBody>
      </p:sp>
      <p:sp>
        <p:nvSpPr>
          <p:cNvPr id="91925" name="Text Box 789"/>
          <p:cNvSpPr txBox="1">
            <a:spLocks noChangeArrowheads="1"/>
          </p:cNvSpPr>
          <p:nvPr/>
        </p:nvSpPr>
        <p:spPr bwMode="auto">
          <a:xfrm>
            <a:off x="7924800" y="2933184"/>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a:latin typeface="Symbol" charset="0"/>
                <a:sym typeface="Symbol" charset="0"/>
              </a:rPr>
              <a:t></a:t>
            </a:r>
            <a:r>
              <a:rPr lang="fr-CH">
                <a:latin typeface="Times New Roman" charset="0"/>
              </a:rPr>
              <a:t>t</a:t>
            </a:r>
            <a:endParaRPr lang="en-GB">
              <a:latin typeface="Times New Roman" charset="0"/>
            </a:endParaRPr>
          </a:p>
        </p:txBody>
      </p:sp>
      <p:sp>
        <p:nvSpPr>
          <p:cNvPr id="91926" name="Text Box 790"/>
          <p:cNvSpPr txBox="1">
            <a:spLocks noChangeArrowheads="1"/>
          </p:cNvSpPr>
          <p:nvPr/>
        </p:nvSpPr>
        <p:spPr bwMode="auto">
          <a:xfrm>
            <a:off x="5654040" y="1348424"/>
            <a:ext cx="1911350" cy="396875"/>
          </a:xfrm>
          <a:prstGeom prst="rect">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b="1" dirty="0">
                <a:solidFill>
                  <a:schemeClr val="bg2">
                    <a:lumMod val="50000"/>
                  </a:schemeClr>
                </a:solidFill>
                <a:latin typeface="Times" charset="0"/>
              </a:rPr>
              <a:t>PLL verrouillée</a:t>
            </a:r>
          </a:p>
        </p:txBody>
      </p:sp>
      <p:sp>
        <p:nvSpPr>
          <p:cNvPr id="227" name="Rectangle 11">
            <a:extLst>
              <a:ext uri="{FF2B5EF4-FFF2-40B4-BE49-F238E27FC236}">
                <a16:creationId xmlns:a16="http://schemas.microsoft.com/office/drawing/2014/main" id="{6D8B14B1-3D76-48BD-A224-F6698305AD7A}"/>
              </a:ext>
            </a:extLst>
          </p:cNvPr>
          <p:cNvSpPr>
            <a:spLocks noChangeArrowheads="1"/>
          </p:cNvSpPr>
          <p:nvPr/>
        </p:nvSpPr>
        <p:spPr bwMode="auto">
          <a:xfrm>
            <a:off x="788276" y="320566"/>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2. DÉTECTEUR DE PHASE NUMÉRIQUE XOR</a:t>
            </a:r>
            <a:endParaRPr lang="fr-FR" sz="3200" b="1" dirty="0">
              <a:solidFill>
                <a:schemeClr val="bg1"/>
              </a:solidFill>
            </a:endParaRPr>
          </a:p>
        </p:txBody>
      </p:sp>
      <p:sp>
        <p:nvSpPr>
          <p:cNvPr id="2" name="Slide Number Placeholder 1">
            <a:extLst>
              <a:ext uri="{FF2B5EF4-FFF2-40B4-BE49-F238E27FC236}">
                <a16:creationId xmlns:a16="http://schemas.microsoft.com/office/drawing/2014/main" id="{E41BFDDF-B8DE-4B2C-99EF-E3AE6AAC251D}"/>
              </a:ext>
            </a:extLst>
          </p:cNvPr>
          <p:cNvSpPr>
            <a:spLocks noGrp="1"/>
          </p:cNvSpPr>
          <p:nvPr>
            <p:ph type="sldNum" sz="quarter" idx="12"/>
          </p:nvPr>
        </p:nvSpPr>
        <p:spPr/>
        <p:txBody>
          <a:bodyPr/>
          <a:lstStyle/>
          <a:p>
            <a:fld id="{A0C90C31-8BED-4BB9-8E94-F4E9E36D41C0}" type="slidenum">
              <a:rPr lang="en-CH" smtClean="0"/>
              <a:t>11</a:t>
            </a:fld>
            <a:endParaRPr lang="en-CH"/>
          </a:p>
        </p:txBody>
      </p:sp>
      <p:grpSp>
        <p:nvGrpSpPr>
          <p:cNvPr id="3" name="Group 2">
            <a:extLst>
              <a:ext uri="{FF2B5EF4-FFF2-40B4-BE49-F238E27FC236}">
                <a16:creationId xmlns:a16="http://schemas.microsoft.com/office/drawing/2014/main" id="{A28AC5D7-2E71-4A98-97BE-71C8768B0F29}"/>
              </a:ext>
            </a:extLst>
          </p:cNvPr>
          <p:cNvGrpSpPr/>
          <p:nvPr/>
        </p:nvGrpSpPr>
        <p:grpSpPr>
          <a:xfrm>
            <a:off x="8661400" y="1816100"/>
            <a:ext cx="3405187" cy="2660650"/>
            <a:chOff x="8661400" y="1816100"/>
            <a:chExt cx="3405187" cy="2660650"/>
          </a:xfrm>
        </p:grpSpPr>
        <p:grpSp>
          <p:nvGrpSpPr>
            <p:cNvPr id="9" name="Group 8">
              <a:extLst>
                <a:ext uri="{FF2B5EF4-FFF2-40B4-BE49-F238E27FC236}">
                  <a16:creationId xmlns:a16="http://schemas.microsoft.com/office/drawing/2014/main" id="{20A48304-3ED9-4015-80E9-81BE64EB851B}"/>
                </a:ext>
              </a:extLst>
            </p:cNvPr>
            <p:cNvGrpSpPr/>
            <p:nvPr/>
          </p:nvGrpSpPr>
          <p:grpSpPr>
            <a:xfrm>
              <a:off x="8661400" y="2174822"/>
              <a:ext cx="3405187" cy="2301928"/>
              <a:chOff x="8553670" y="2174822"/>
              <a:chExt cx="3512917" cy="2301928"/>
            </a:xfrm>
          </p:grpSpPr>
          <p:pic>
            <p:nvPicPr>
              <p:cNvPr id="6" name="Picture 5">
                <a:extLst>
                  <a:ext uri="{FF2B5EF4-FFF2-40B4-BE49-F238E27FC236}">
                    <a16:creationId xmlns:a16="http://schemas.microsoft.com/office/drawing/2014/main" id="{D1117384-C9F1-480D-9176-63A602E10B19}"/>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553670" y="2174822"/>
                <a:ext cx="3511330" cy="1139878"/>
              </a:xfrm>
              <a:prstGeom prst="rect">
                <a:avLst/>
              </a:prstGeom>
            </p:spPr>
          </p:pic>
          <p:pic>
            <p:nvPicPr>
              <p:cNvPr id="8" name="Picture 7">
                <a:extLst>
                  <a:ext uri="{FF2B5EF4-FFF2-40B4-BE49-F238E27FC236}">
                    <a16:creationId xmlns:a16="http://schemas.microsoft.com/office/drawing/2014/main" id="{F578D247-51D7-4337-9BC6-5BBEFB153A9E}"/>
                  </a:ext>
                </a:extLst>
              </p:cNvPr>
              <p:cNvPicPr>
                <a:picLocks noChangeAspect="1"/>
              </p:cNvPicPr>
              <p:nvPr/>
            </p:nvPicPr>
            <p:blipFill>
              <a:blip r:embed="rId5">
                <a:duotone>
                  <a:schemeClr val="accent5">
                    <a:shade val="45000"/>
                    <a:satMod val="135000"/>
                  </a:schemeClr>
                  <a:prstClr val="white"/>
                </a:duotone>
              </a:blip>
              <a:stretch>
                <a:fillRect/>
              </a:stretch>
            </p:blipFill>
            <p:spPr>
              <a:xfrm>
                <a:off x="8685212" y="3448050"/>
                <a:ext cx="3381375" cy="1028700"/>
              </a:xfrm>
              <a:prstGeom prst="rect">
                <a:avLst/>
              </a:prstGeom>
            </p:spPr>
          </p:pic>
        </p:grpSp>
        <p:sp>
          <p:nvSpPr>
            <p:cNvPr id="10" name="TextBox 9">
              <a:extLst>
                <a:ext uri="{FF2B5EF4-FFF2-40B4-BE49-F238E27FC236}">
                  <a16:creationId xmlns:a16="http://schemas.microsoft.com/office/drawing/2014/main" id="{AD6D645C-7D9E-4D02-ABFD-AA29DABACCCB}"/>
                </a:ext>
              </a:extLst>
            </p:cNvPr>
            <p:cNvSpPr txBox="1"/>
            <p:nvPr/>
          </p:nvSpPr>
          <p:spPr>
            <a:xfrm>
              <a:off x="9194800" y="1816100"/>
              <a:ext cx="2415790" cy="369332"/>
            </a:xfrm>
            <a:prstGeom prst="rect">
              <a:avLst/>
            </a:prstGeom>
            <a:noFill/>
          </p:spPr>
          <p:txBody>
            <a:bodyPr wrap="none" rtlCol="0">
              <a:spAutoFit/>
            </a:bodyPr>
            <a:lstStyle/>
            <a:p>
              <a:r>
                <a:rPr lang="en-US" dirty="0">
                  <a:solidFill>
                    <a:schemeClr val="accent5">
                      <a:lumMod val="75000"/>
                    </a:schemeClr>
                  </a:solidFill>
                </a:rPr>
                <a:t>Illustration </a:t>
              </a:r>
              <a:r>
                <a:rPr lang="en-US" dirty="0" err="1">
                  <a:solidFill>
                    <a:schemeClr val="accent5">
                      <a:lumMod val="75000"/>
                    </a:schemeClr>
                  </a:solidFill>
                </a:rPr>
                <a:t>calcul</a:t>
              </a:r>
              <a:r>
                <a:rPr lang="en-US" dirty="0">
                  <a:solidFill>
                    <a:schemeClr val="accent5">
                      <a:lumMod val="75000"/>
                    </a:schemeClr>
                  </a:solidFill>
                </a:rPr>
                <a:t> </a:t>
              </a:r>
              <a:r>
                <a:rPr lang="en-US" dirty="0" err="1">
                  <a:solidFill>
                    <a:schemeClr val="accent5">
                      <a:lumMod val="75000"/>
                    </a:schemeClr>
                  </a:solidFill>
                </a:rPr>
                <a:t>V</a:t>
              </a:r>
              <a:r>
                <a:rPr lang="en-US" baseline="-25000" dirty="0" err="1">
                  <a:solidFill>
                    <a:schemeClr val="accent5">
                      <a:lumMod val="75000"/>
                    </a:schemeClr>
                  </a:solidFill>
                </a:rPr>
                <a:t>D,moy</a:t>
              </a:r>
              <a:endParaRPr lang="en-CH" baseline="-25000" dirty="0">
                <a:solidFill>
                  <a:schemeClr val="accent5">
                    <a:lumMod val="7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1886"/>
                                        </p:tgtEl>
                                        <p:attrNameLst>
                                          <p:attrName>style.visibility</p:attrName>
                                        </p:attrNameLst>
                                      </p:cBhvr>
                                      <p:to>
                                        <p:strVal val="visible"/>
                                      </p:to>
                                    </p:set>
                                  </p:childTnLst>
                                  <p:subTnLst>
                                    <p:set>
                                      <p:cBhvr override="childStyle">
                                        <p:cTn dur="1" fill="hold" display="0" masterRel="nextClick" afterEffect="1"/>
                                        <p:tgtEl>
                                          <p:spTgt spid="9188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1888"/>
                                        </p:tgtEl>
                                        <p:attrNameLst>
                                          <p:attrName>style.visibility</p:attrName>
                                        </p:attrNameLst>
                                      </p:cBhvr>
                                      <p:to>
                                        <p:strVal val="visible"/>
                                      </p:to>
                                    </p:set>
                                  </p:childTnLst>
                                  <p:subTnLst>
                                    <p:set>
                                      <p:cBhvr override="childStyle">
                                        <p:cTn dur="1" fill="hold" display="0" masterRel="nextClick" afterEffect="1"/>
                                        <p:tgtEl>
                                          <p:spTgt spid="9188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1891"/>
                                        </p:tgtEl>
                                        <p:attrNameLst>
                                          <p:attrName>style.visibility</p:attrName>
                                        </p:attrNameLst>
                                      </p:cBhvr>
                                      <p:to>
                                        <p:strVal val="visible"/>
                                      </p:to>
                                    </p:set>
                                  </p:childTnLst>
                                  <p:subTnLst>
                                    <p:set>
                                      <p:cBhvr override="childStyle">
                                        <p:cTn dur="1" fill="hold" display="0" masterRel="nextClick" afterEffect="1"/>
                                        <p:tgtEl>
                                          <p:spTgt spid="91891"/>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1900"/>
                                        </p:tgtEl>
                                        <p:attrNameLst>
                                          <p:attrName>style.visibility</p:attrName>
                                        </p:attrNameLst>
                                      </p:cBhvr>
                                      <p:to>
                                        <p:strVal val="visible"/>
                                      </p:to>
                                    </p:set>
                                  </p:childTnLst>
                                  <p:subTnLst>
                                    <p:set>
                                      <p:cBhvr override="childStyle">
                                        <p:cTn dur="1" fill="hold" display="0" masterRel="nextClick" afterEffect="1"/>
                                        <p:tgtEl>
                                          <p:spTgt spid="91900"/>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1904"/>
                                        </p:tgtEl>
                                        <p:attrNameLst>
                                          <p:attrName>style.visibility</p:attrName>
                                        </p:attrNameLst>
                                      </p:cBhvr>
                                      <p:to>
                                        <p:strVal val="visible"/>
                                      </p:to>
                                    </p:set>
                                  </p:childTnLst>
                                  <p:subTnLst>
                                    <p:set>
                                      <p:cBhvr override="childStyle">
                                        <p:cTn dur="1" fill="hold" display="0" masterRel="nextClick" afterEffect="1"/>
                                        <p:tgtEl>
                                          <p:spTgt spid="91904"/>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918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73" name="Line 21"/>
          <p:cNvSpPr>
            <a:spLocks noChangeShapeType="1"/>
          </p:cNvSpPr>
          <p:nvPr/>
        </p:nvSpPr>
        <p:spPr bwMode="auto">
          <a:xfrm>
            <a:off x="3284220" y="311277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589" name="Arc 37"/>
          <p:cNvSpPr>
            <a:spLocks/>
          </p:cNvSpPr>
          <p:nvPr/>
        </p:nvSpPr>
        <p:spPr bwMode="auto">
          <a:xfrm flipV="1">
            <a:off x="2979420" y="1817370"/>
            <a:ext cx="1066800" cy="1066800"/>
          </a:xfrm>
          <a:custGeom>
            <a:avLst/>
            <a:gdLst>
              <a:gd name="G0" fmla="+- 0 0 0"/>
              <a:gd name="G1" fmla="+- 21600 0 0"/>
              <a:gd name="G2" fmla="+- 21600 0 0"/>
              <a:gd name="T0" fmla="*/ 0 w 17787"/>
              <a:gd name="T1" fmla="*/ 0 h 21600"/>
              <a:gd name="T2" fmla="*/ 17787 w 17787"/>
              <a:gd name="T3" fmla="*/ 9347 h 21600"/>
              <a:gd name="T4" fmla="*/ 0 w 17787"/>
              <a:gd name="T5" fmla="*/ 21600 h 21600"/>
            </a:gdLst>
            <a:ahLst/>
            <a:cxnLst>
              <a:cxn ang="0">
                <a:pos x="T0" y="T1"/>
              </a:cxn>
              <a:cxn ang="0">
                <a:pos x="T2" y="T3"/>
              </a:cxn>
              <a:cxn ang="0">
                <a:pos x="T4" y="T5"/>
              </a:cxn>
            </a:cxnLst>
            <a:rect l="0" t="0" r="r" b="b"/>
            <a:pathLst>
              <a:path w="17787" h="21600" fill="none" extrusionOk="0">
                <a:moveTo>
                  <a:pt x="0" y="-1"/>
                </a:moveTo>
                <a:cubicBezTo>
                  <a:pt x="7105" y="-1"/>
                  <a:pt x="13756" y="3494"/>
                  <a:pt x="17787" y="9346"/>
                </a:cubicBezTo>
              </a:path>
              <a:path w="17787" h="21600" stroke="0" extrusionOk="0">
                <a:moveTo>
                  <a:pt x="0" y="-1"/>
                </a:moveTo>
                <a:cubicBezTo>
                  <a:pt x="7105" y="-1"/>
                  <a:pt x="13756" y="3494"/>
                  <a:pt x="17787" y="934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590" name="Arc 38"/>
          <p:cNvSpPr>
            <a:spLocks/>
          </p:cNvSpPr>
          <p:nvPr/>
        </p:nvSpPr>
        <p:spPr bwMode="auto">
          <a:xfrm flipV="1">
            <a:off x="2827020" y="1969770"/>
            <a:ext cx="338138" cy="914400"/>
          </a:xfrm>
          <a:custGeom>
            <a:avLst/>
            <a:gdLst>
              <a:gd name="G0" fmla="+- 0 0 0"/>
              <a:gd name="G1" fmla="+- 19445 0 0"/>
              <a:gd name="G2" fmla="+- 21600 0 0"/>
              <a:gd name="T0" fmla="*/ 9402 w 21600"/>
              <a:gd name="T1" fmla="*/ 0 h 38510"/>
              <a:gd name="T2" fmla="*/ 10152 w 21600"/>
              <a:gd name="T3" fmla="*/ 38510 h 38510"/>
              <a:gd name="T4" fmla="*/ 0 w 21600"/>
              <a:gd name="T5" fmla="*/ 19445 h 38510"/>
            </a:gdLst>
            <a:ahLst/>
            <a:cxnLst>
              <a:cxn ang="0">
                <a:pos x="T0" y="T1"/>
              </a:cxn>
              <a:cxn ang="0">
                <a:pos x="T2" y="T3"/>
              </a:cxn>
              <a:cxn ang="0">
                <a:pos x="T4" y="T5"/>
              </a:cxn>
            </a:cxnLst>
            <a:rect l="0" t="0" r="r" b="b"/>
            <a:pathLst>
              <a:path w="21600" h="38510" fill="none" extrusionOk="0">
                <a:moveTo>
                  <a:pt x="9402" y="-2"/>
                </a:moveTo>
                <a:cubicBezTo>
                  <a:pt x="16861" y="3605"/>
                  <a:pt x="21600" y="11160"/>
                  <a:pt x="21600" y="19445"/>
                </a:cubicBezTo>
                <a:cubicBezTo>
                  <a:pt x="21600" y="27427"/>
                  <a:pt x="17197" y="34758"/>
                  <a:pt x="10152" y="38510"/>
                </a:cubicBezTo>
              </a:path>
              <a:path w="21600" h="38510" stroke="0" extrusionOk="0">
                <a:moveTo>
                  <a:pt x="9402" y="-2"/>
                </a:moveTo>
                <a:cubicBezTo>
                  <a:pt x="16861" y="3605"/>
                  <a:pt x="21600" y="11160"/>
                  <a:pt x="21600" y="19445"/>
                </a:cubicBezTo>
                <a:cubicBezTo>
                  <a:pt x="21600" y="27427"/>
                  <a:pt x="17197" y="34758"/>
                  <a:pt x="10152" y="38510"/>
                </a:cubicBezTo>
                <a:lnTo>
                  <a:pt x="0" y="19445"/>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591" name="Line 39"/>
          <p:cNvSpPr>
            <a:spLocks noChangeShapeType="1"/>
          </p:cNvSpPr>
          <p:nvPr/>
        </p:nvSpPr>
        <p:spPr bwMode="auto">
          <a:xfrm flipH="1">
            <a:off x="2446020" y="2655570"/>
            <a:ext cx="685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9592" name="Line 40"/>
          <p:cNvSpPr>
            <a:spLocks noChangeShapeType="1"/>
          </p:cNvSpPr>
          <p:nvPr/>
        </p:nvSpPr>
        <p:spPr bwMode="auto">
          <a:xfrm>
            <a:off x="4046220" y="242697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9593" name="Text Box 41"/>
          <p:cNvSpPr txBox="1">
            <a:spLocks noChangeArrowheads="1"/>
          </p:cNvSpPr>
          <p:nvPr/>
        </p:nvSpPr>
        <p:spPr bwMode="auto">
          <a:xfrm>
            <a:off x="1988821" y="1969771"/>
            <a:ext cx="466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sz="2000" b="1">
                <a:latin typeface="Times New Roman" charset="0"/>
              </a:rPr>
              <a:t>IN</a:t>
            </a:r>
            <a:endParaRPr lang="en-GB" sz="2000" b="1">
              <a:latin typeface="Times New Roman" charset="0"/>
            </a:endParaRPr>
          </a:p>
        </p:txBody>
      </p:sp>
      <p:sp>
        <p:nvSpPr>
          <p:cNvPr id="279594" name="Text Box 42"/>
          <p:cNvSpPr txBox="1">
            <a:spLocks noChangeArrowheads="1"/>
          </p:cNvSpPr>
          <p:nvPr/>
        </p:nvSpPr>
        <p:spPr bwMode="auto">
          <a:xfrm>
            <a:off x="1760221" y="2426971"/>
            <a:ext cx="7350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sz="2000" b="1">
                <a:latin typeface="Times New Roman" charset="0"/>
              </a:rPr>
              <a:t>OUT</a:t>
            </a:r>
            <a:endParaRPr lang="en-GB" sz="2000" b="1">
              <a:latin typeface="Times New Roman" charset="0"/>
            </a:endParaRPr>
          </a:p>
        </p:txBody>
      </p:sp>
      <p:sp>
        <p:nvSpPr>
          <p:cNvPr id="279595" name="Text Box 43"/>
          <p:cNvSpPr txBox="1">
            <a:spLocks noChangeArrowheads="1"/>
          </p:cNvSpPr>
          <p:nvPr/>
        </p:nvSpPr>
        <p:spPr bwMode="auto">
          <a:xfrm>
            <a:off x="4507230" y="2228534"/>
            <a:ext cx="3683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dirty="0">
                <a:latin typeface="Times New Roman" charset="0"/>
              </a:rPr>
              <a:t>D</a:t>
            </a:r>
            <a:endParaRPr lang="en-GB" sz="2000" b="1" dirty="0">
              <a:latin typeface="Times New Roman" charset="0"/>
            </a:endParaRPr>
          </a:p>
        </p:txBody>
      </p:sp>
      <p:sp>
        <p:nvSpPr>
          <p:cNvPr id="279596" name="Line 44"/>
          <p:cNvSpPr>
            <a:spLocks noChangeShapeType="1"/>
          </p:cNvSpPr>
          <p:nvPr/>
        </p:nvSpPr>
        <p:spPr bwMode="auto">
          <a:xfrm flipH="1">
            <a:off x="2446020" y="2198370"/>
            <a:ext cx="685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9597" name="Arc 45"/>
          <p:cNvSpPr>
            <a:spLocks/>
          </p:cNvSpPr>
          <p:nvPr/>
        </p:nvSpPr>
        <p:spPr bwMode="auto">
          <a:xfrm>
            <a:off x="2979420" y="1969770"/>
            <a:ext cx="1066800" cy="1066800"/>
          </a:xfrm>
          <a:custGeom>
            <a:avLst/>
            <a:gdLst>
              <a:gd name="G0" fmla="+- 0 0 0"/>
              <a:gd name="G1" fmla="+- 21600 0 0"/>
              <a:gd name="G2" fmla="+- 21600 0 0"/>
              <a:gd name="T0" fmla="*/ 0 w 17787"/>
              <a:gd name="T1" fmla="*/ 0 h 21600"/>
              <a:gd name="T2" fmla="*/ 17787 w 17787"/>
              <a:gd name="T3" fmla="*/ 9347 h 21600"/>
              <a:gd name="T4" fmla="*/ 0 w 17787"/>
              <a:gd name="T5" fmla="*/ 21600 h 21600"/>
            </a:gdLst>
            <a:ahLst/>
            <a:cxnLst>
              <a:cxn ang="0">
                <a:pos x="T0" y="T1"/>
              </a:cxn>
              <a:cxn ang="0">
                <a:pos x="T2" y="T3"/>
              </a:cxn>
              <a:cxn ang="0">
                <a:pos x="T4" y="T5"/>
              </a:cxn>
            </a:cxnLst>
            <a:rect l="0" t="0" r="r" b="b"/>
            <a:pathLst>
              <a:path w="17787" h="21600" fill="none" extrusionOk="0">
                <a:moveTo>
                  <a:pt x="0" y="-1"/>
                </a:moveTo>
                <a:cubicBezTo>
                  <a:pt x="7105" y="-1"/>
                  <a:pt x="13756" y="3494"/>
                  <a:pt x="17787" y="9346"/>
                </a:cubicBezTo>
              </a:path>
              <a:path w="17787" h="21600" stroke="0" extrusionOk="0">
                <a:moveTo>
                  <a:pt x="0" y="-1"/>
                </a:moveTo>
                <a:cubicBezTo>
                  <a:pt x="7105" y="-1"/>
                  <a:pt x="13756" y="3494"/>
                  <a:pt x="17787" y="934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598" name="Arc 46"/>
          <p:cNvSpPr>
            <a:spLocks/>
          </p:cNvSpPr>
          <p:nvPr/>
        </p:nvSpPr>
        <p:spPr bwMode="auto">
          <a:xfrm flipV="1">
            <a:off x="2674620" y="1969770"/>
            <a:ext cx="338138" cy="914400"/>
          </a:xfrm>
          <a:custGeom>
            <a:avLst/>
            <a:gdLst>
              <a:gd name="G0" fmla="+- 0 0 0"/>
              <a:gd name="G1" fmla="+- 19445 0 0"/>
              <a:gd name="G2" fmla="+- 21600 0 0"/>
              <a:gd name="T0" fmla="*/ 9402 w 21600"/>
              <a:gd name="T1" fmla="*/ 0 h 38510"/>
              <a:gd name="T2" fmla="*/ 10152 w 21600"/>
              <a:gd name="T3" fmla="*/ 38510 h 38510"/>
              <a:gd name="T4" fmla="*/ 0 w 21600"/>
              <a:gd name="T5" fmla="*/ 19445 h 38510"/>
            </a:gdLst>
            <a:ahLst/>
            <a:cxnLst>
              <a:cxn ang="0">
                <a:pos x="T0" y="T1"/>
              </a:cxn>
              <a:cxn ang="0">
                <a:pos x="T2" y="T3"/>
              </a:cxn>
              <a:cxn ang="0">
                <a:pos x="T4" y="T5"/>
              </a:cxn>
            </a:cxnLst>
            <a:rect l="0" t="0" r="r" b="b"/>
            <a:pathLst>
              <a:path w="21600" h="38510" fill="none" extrusionOk="0">
                <a:moveTo>
                  <a:pt x="9402" y="-2"/>
                </a:moveTo>
                <a:cubicBezTo>
                  <a:pt x="16861" y="3605"/>
                  <a:pt x="21600" y="11160"/>
                  <a:pt x="21600" y="19445"/>
                </a:cubicBezTo>
                <a:cubicBezTo>
                  <a:pt x="21600" y="27427"/>
                  <a:pt x="17197" y="34758"/>
                  <a:pt x="10152" y="38510"/>
                </a:cubicBezTo>
              </a:path>
              <a:path w="21600" h="38510" stroke="0" extrusionOk="0">
                <a:moveTo>
                  <a:pt x="9402" y="-2"/>
                </a:moveTo>
                <a:cubicBezTo>
                  <a:pt x="16861" y="3605"/>
                  <a:pt x="21600" y="11160"/>
                  <a:pt x="21600" y="19445"/>
                </a:cubicBezTo>
                <a:cubicBezTo>
                  <a:pt x="21600" y="27427"/>
                  <a:pt x="17197" y="34758"/>
                  <a:pt x="10152" y="38510"/>
                </a:cubicBezTo>
                <a:lnTo>
                  <a:pt x="0" y="19445"/>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609" name="Line 57"/>
          <p:cNvSpPr>
            <a:spLocks noChangeShapeType="1"/>
          </p:cNvSpPr>
          <p:nvPr/>
        </p:nvSpPr>
        <p:spPr bwMode="auto">
          <a:xfrm>
            <a:off x="3436620" y="280797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610" name="Line 58"/>
          <p:cNvSpPr>
            <a:spLocks noChangeShapeType="1"/>
          </p:cNvSpPr>
          <p:nvPr/>
        </p:nvSpPr>
        <p:spPr bwMode="auto">
          <a:xfrm>
            <a:off x="3208020" y="174117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611" name="Line 59"/>
          <p:cNvSpPr>
            <a:spLocks noChangeShapeType="1"/>
          </p:cNvSpPr>
          <p:nvPr/>
        </p:nvSpPr>
        <p:spPr bwMode="auto">
          <a:xfrm>
            <a:off x="3436620" y="174117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612" name="Text Box 60"/>
          <p:cNvSpPr txBox="1">
            <a:spLocks noChangeArrowheads="1"/>
          </p:cNvSpPr>
          <p:nvPr/>
        </p:nvSpPr>
        <p:spPr bwMode="auto">
          <a:xfrm>
            <a:off x="3131820" y="1337946"/>
            <a:ext cx="736922"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fr-CH" sz="2000" b="1" dirty="0">
                <a:latin typeface="Times New Roman" charset="0"/>
              </a:rPr>
              <a:t>V</a:t>
            </a:r>
            <a:r>
              <a:rPr lang="fr-CH" sz="2000" b="1" baseline="-25000" dirty="0">
                <a:latin typeface="Times New Roman" charset="0"/>
              </a:rPr>
              <a:t>DD</a:t>
            </a:r>
            <a:endParaRPr lang="en-GB" sz="2000" b="1" baseline="-25000" dirty="0">
              <a:latin typeface="Times New Roman" charset="0"/>
            </a:endParaRPr>
          </a:p>
        </p:txBody>
      </p:sp>
      <p:sp>
        <p:nvSpPr>
          <p:cNvPr id="279757" name="Rectangle 205"/>
          <p:cNvSpPr>
            <a:spLocks noChangeArrowheads="1"/>
          </p:cNvSpPr>
          <p:nvPr/>
        </p:nvSpPr>
        <p:spPr bwMode="auto">
          <a:xfrm>
            <a:off x="2674620" y="3493770"/>
            <a:ext cx="1600200" cy="19050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758" name="Line 206"/>
          <p:cNvSpPr>
            <a:spLocks noChangeShapeType="1"/>
          </p:cNvSpPr>
          <p:nvPr/>
        </p:nvSpPr>
        <p:spPr bwMode="auto">
          <a:xfrm>
            <a:off x="3741420" y="3493770"/>
            <a:ext cx="1588" cy="1905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9759" name="Rectangle 207"/>
          <p:cNvSpPr>
            <a:spLocks noChangeArrowheads="1"/>
          </p:cNvSpPr>
          <p:nvPr/>
        </p:nvSpPr>
        <p:spPr bwMode="auto">
          <a:xfrm>
            <a:off x="3208020" y="3874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0</a:t>
            </a:r>
          </a:p>
        </p:txBody>
      </p:sp>
      <p:sp>
        <p:nvSpPr>
          <p:cNvPr id="279760" name="Rectangle 208"/>
          <p:cNvSpPr>
            <a:spLocks noChangeArrowheads="1"/>
          </p:cNvSpPr>
          <p:nvPr/>
        </p:nvSpPr>
        <p:spPr bwMode="auto">
          <a:xfrm>
            <a:off x="2674620" y="3874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0</a:t>
            </a:r>
          </a:p>
        </p:txBody>
      </p:sp>
      <p:sp>
        <p:nvSpPr>
          <p:cNvPr id="279761" name="Rectangle 209"/>
          <p:cNvSpPr>
            <a:spLocks noChangeArrowheads="1"/>
          </p:cNvSpPr>
          <p:nvPr/>
        </p:nvSpPr>
        <p:spPr bwMode="auto">
          <a:xfrm>
            <a:off x="3208020" y="4255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1</a:t>
            </a:r>
          </a:p>
        </p:txBody>
      </p:sp>
      <p:sp>
        <p:nvSpPr>
          <p:cNvPr id="279762" name="Rectangle 210"/>
          <p:cNvSpPr>
            <a:spLocks noChangeArrowheads="1"/>
          </p:cNvSpPr>
          <p:nvPr/>
        </p:nvSpPr>
        <p:spPr bwMode="auto">
          <a:xfrm>
            <a:off x="2674620" y="4255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0</a:t>
            </a:r>
          </a:p>
        </p:txBody>
      </p:sp>
      <p:sp>
        <p:nvSpPr>
          <p:cNvPr id="279763" name="Rectangle 211"/>
          <p:cNvSpPr>
            <a:spLocks noChangeArrowheads="1"/>
          </p:cNvSpPr>
          <p:nvPr/>
        </p:nvSpPr>
        <p:spPr bwMode="auto">
          <a:xfrm>
            <a:off x="3208020" y="4636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0</a:t>
            </a:r>
          </a:p>
        </p:txBody>
      </p:sp>
      <p:sp>
        <p:nvSpPr>
          <p:cNvPr id="279764" name="Rectangle 212"/>
          <p:cNvSpPr>
            <a:spLocks noChangeArrowheads="1"/>
          </p:cNvSpPr>
          <p:nvPr/>
        </p:nvSpPr>
        <p:spPr bwMode="auto">
          <a:xfrm>
            <a:off x="2674620" y="4636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1</a:t>
            </a:r>
          </a:p>
        </p:txBody>
      </p:sp>
      <p:sp>
        <p:nvSpPr>
          <p:cNvPr id="279765" name="Rectangle 213"/>
          <p:cNvSpPr>
            <a:spLocks noChangeArrowheads="1"/>
          </p:cNvSpPr>
          <p:nvPr/>
        </p:nvSpPr>
        <p:spPr bwMode="auto">
          <a:xfrm>
            <a:off x="3208020" y="5017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1</a:t>
            </a:r>
          </a:p>
        </p:txBody>
      </p:sp>
      <p:sp>
        <p:nvSpPr>
          <p:cNvPr id="279766" name="Rectangle 214"/>
          <p:cNvSpPr>
            <a:spLocks noChangeArrowheads="1"/>
          </p:cNvSpPr>
          <p:nvPr/>
        </p:nvSpPr>
        <p:spPr bwMode="auto">
          <a:xfrm>
            <a:off x="2674620" y="5017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1</a:t>
            </a:r>
          </a:p>
        </p:txBody>
      </p:sp>
      <p:sp>
        <p:nvSpPr>
          <p:cNvPr id="279767" name="Rectangle 215"/>
          <p:cNvSpPr>
            <a:spLocks noChangeArrowheads="1"/>
          </p:cNvSpPr>
          <p:nvPr/>
        </p:nvSpPr>
        <p:spPr bwMode="auto">
          <a:xfrm>
            <a:off x="3208020" y="3493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b="1">
                <a:latin typeface="Times New Roman" charset="0"/>
              </a:rPr>
              <a:t>OUT</a:t>
            </a:r>
          </a:p>
        </p:txBody>
      </p:sp>
      <p:sp>
        <p:nvSpPr>
          <p:cNvPr id="279768" name="Rectangle 216"/>
          <p:cNvSpPr>
            <a:spLocks noChangeArrowheads="1"/>
          </p:cNvSpPr>
          <p:nvPr/>
        </p:nvSpPr>
        <p:spPr bwMode="auto">
          <a:xfrm>
            <a:off x="2674620" y="3493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b="1">
                <a:latin typeface="Times New Roman" charset="0"/>
              </a:rPr>
              <a:t>IN</a:t>
            </a:r>
          </a:p>
        </p:txBody>
      </p:sp>
      <p:sp>
        <p:nvSpPr>
          <p:cNvPr id="279769" name="Rectangle 217"/>
          <p:cNvSpPr>
            <a:spLocks noChangeArrowheads="1"/>
          </p:cNvSpPr>
          <p:nvPr/>
        </p:nvSpPr>
        <p:spPr bwMode="auto">
          <a:xfrm>
            <a:off x="3741420" y="3874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0</a:t>
            </a:r>
          </a:p>
        </p:txBody>
      </p:sp>
      <p:sp>
        <p:nvSpPr>
          <p:cNvPr id="279770" name="Rectangle 218"/>
          <p:cNvSpPr>
            <a:spLocks noChangeArrowheads="1"/>
          </p:cNvSpPr>
          <p:nvPr/>
        </p:nvSpPr>
        <p:spPr bwMode="auto">
          <a:xfrm>
            <a:off x="3741420" y="4255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1</a:t>
            </a:r>
          </a:p>
        </p:txBody>
      </p:sp>
      <p:sp>
        <p:nvSpPr>
          <p:cNvPr id="279771" name="Rectangle 219"/>
          <p:cNvSpPr>
            <a:spLocks noChangeArrowheads="1"/>
          </p:cNvSpPr>
          <p:nvPr/>
        </p:nvSpPr>
        <p:spPr bwMode="auto">
          <a:xfrm>
            <a:off x="3741420" y="4636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1</a:t>
            </a:r>
          </a:p>
        </p:txBody>
      </p:sp>
      <p:sp>
        <p:nvSpPr>
          <p:cNvPr id="279772" name="Rectangle 220"/>
          <p:cNvSpPr>
            <a:spLocks noChangeArrowheads="1"/>
          </p:cNvSpPr>
          <p:nvPr/>
        </p:nvSpPr>
        <p:spPr bwMode="auto">
          <a:xfrm>
            <a:off x="3741420" y="5017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a:latin typeface="Times New Roman" charset="0"/>
              </a:rPr>
              <a:t>0</a:t>
            </a:r>
          </a:p>
        </p:txBody>
      </p:sp>
      <p:sp>
        <p:nvSpPr>
          <p:cNvPr id="279773" name="Rectangle 221"/>
          <p:cNvSpPr>
            <a:spLocks noChangeArrowheads="1"/>
          </p:cNvSpPr>
          <p:nvPr/>
        </p:nvSpPr>
        <p:spPr bwMode="auto">
          <a:xfrm>
            <a:off x="3741420" y="3493770"/>
            <a:ext cx="533400" cy="3810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b="1">
                <a:latin typeface="Times New Roman" charset="0"/>
              </a:rPr>
              <a:t>D</a:t>
            </a:r>
          </a:p>
        </p:txBody>
      </p:sp>
      <p:sp>
        <p:nvSpPr>
          <p:cNvPr id="279774" name="Line 222"/>
          <p:cNvSpPr>
            <a:spLocks noChangeShapeType="1"/>
          </p:cNvSpPr>
          <p:nvPr/>
        </p:nvSpPr>
        <p:spPr bwMode="auto">
          <a:xfrm>
            <a:off x="2674620" y="3874770"/>
            <a:ext cx="1600200" cy="15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9775" name="Text Box 223"/>
          <p:cNvSpPr txBox="1">
            <a:spLocks noChangeArrowheads="1"/>
          </p:cNvSpPr>
          <p:nvPr/>
        </p:nvSpPr>
        <p:spPr bwMode="auto">
          <a:xfrm>
            <a:off x="2750820" y="5855971"/>
            <a:ext cx="1447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solidFill>
                  <a:srgbClr val="3333CC"/>
                </a:solidFill>
                <a:latin typeface="Times New Roman" charset="0"/>
              </a:rPr>
              <a:t>V</a:t>
            </a:r>
            <a:r>
              <a:rPr lang="fr-CH" sz="2000" b="1" baseline="-25000">
                <a:solidFill>
                  <a:srgbClr val="3333CC"/>
                </a:solidFill>
                <a:latin typeface="Times New Roman" charset="0"/>
              </a:rPr>
              <a:t>D </a:t>
            </a:r>
            <a:r>
              <a:rPr lang="fr-CH" sz="2000" b="1">
                <a:solidFill>
                  <a:srgbClr val="3333CC"/>
                </a:solidFill>
                <a:latin typeface="Times New Roman" charset="0"/>
              </a:rPr>
              <a:t>=</a:t>
            </a:r>
            <a:r>
              <a:rPr lang="fr-CH" sz="2000" b="1" baseline="-25000">
                <a:solidFill>
                  <a:srgbClr val="3333CC"/>
                </a:solidFill>
                <a:latin typeface="Times New Roman" charset="0"/>
              </a:rPr>
              <a:t> </a:t>
            </a:r>
            <a:r>
              <a:rPr lang="fr-CH" sz="2000" b="1">
                <a:solidFill>
                  <a:srgbClr val="3333CC"/>
                </a:solidFill>
                <a:latin typeface="Times New Roman" charset="0"/>
              </a:rPr>
              <a:t>V</a:t>
            </a:r>
            <a:r>
              <a:rPr lang="fr-CH" sz="2000" b="1" baseline="-25000">
                <a:solidFill>
                  <a:srgbClr val="3333CC"/>
                </a:solidFill>
                <a:latin typeface="Times New Roman" charset="0"/>
              </a:rPr>
              <a:t>DD</a:t>
            </a:r>
            <a:r>
              <a:rPr lang="fr-CH" sz="2000" b="1">
                <a:solidFill>
                  <a:srgbClr val="3333CC"/>
                </a:solidFill>
                <a:latin typeface="Times New Roman" charset="0"/>
              </a:rPr>
              <a:t>·D</a:t>
            </a:r>
            <a:endParaRPr lang="en-GB" sz="2000" b="1" baseline="-25000">
              <a:solidFill>
                <a:srgbClr val="3333CC"/>
              </a:solidFill>
              <a:latin typeface="Times New Roman" charset="0"/>
            </a:endParaRPr>
          </a:p>
        </p:txBody>
      </p:sp>
      <p:sp>
        <p:nvSpPr>
          <p:cNvPr id="279921" name="Text Box 369"/>
          <p:cNvSpPr txBox="1">
            <a:spLocks noChangeArrowheads="1"/>
          </p:cNvSpPr>
          <p:nvPr/>
        </p:nvSpPr>
        <p:spPr bwMode="auto">
          <a:xfrm>
            <a:off x="7010401" y="1401764"/>
            <a:ext cx="2384425" cy="396875"/>
          </a:xfrm>
          <a:prstGeom prst="rect">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b="1" dirty="0">
                <a:solidFill>
                  <a:schemeClr val="bg2">
                    <a:lumMod val="50000"/>
                  </a:schemeClr>
                </a:solidFill>
                <a:latin typeface="Times" charset="0"/>
              </a:rPr>
              <a:t>PLL non verrouillée</a:t>
            </a:r>
          </a:p>
        </p:txBody>
      </p:sp>
      <p:grpSp>
        <p:nvGrpSpPr>
          <p:cNvPr id="3" name="Group 2">
            <a:extLst>
              <a:ext uri="{FF2B5EF4-FFF2-40B4-BE49-F238E27FC236}">
                <a16:creationId xmlns:a16="http://schemas.microsoft.com/office/drawing/2014/main" id="{B325D9E4-6587-414E-A1C5-5839F6C05AA2}"/>
              </a:ext>
            </a:extLst>
          </p:cNvPr>
          <p:cNvGrpSpPr/>
          <p:nvPr/>
        </p:nvGrpSpPr>
        <p:grpSpPr>
          <a:xfrm>
            <a:off x="5719762" y="1981201"/>
            <a:ext cx="4914900" cy="3313113"/>
            <a:chOff x="4191000" y="2133600"/>
            <a:chExt cx="4914900" cy="3313113"/>
          </a:xfrm>
        </p:grpSpPr>
        <p:grpSp>
          <p:nvGrpSpPr>
            <p:cNvPr id="279778" name="Group 226"/>
            <p:cNvGrpSpPr>
              <a:grpSpLocks/>
            </p:cNvGrpSpPr>
            <p:nvPr/>
          </p:nvGrpSpPr>
          <p:grpSpPr bwMode="auto">
            <a:xfrm>
              <a:off x="5029200" y="2438400"/>
              <a:ext cx="3657600" cy="762000"/>
              <a:chOff x="3072" y="1536"/>
              <a:chExt cx="1296" cy="480"/>
            </a:xfrm>
          </p:grpSpPr>
          <p:sp>
            <p:nvSpPr>
              <p:cNvPr id="279554" name="Line 2"/>
              <p:cNvSpPr>
                <a:spLocks noChangeShapeType="1"/>
              </p:cNvSpPr>
              <p:nvPr/>
            </p:nvSpPr>
            <p:spPr bwMode="auto">
              <a:xfrm>
                <a:off x="3072" y="1776"/>
                <a:ext cx="129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9555" name="Line 3"/>
              <p:cNvSpPr>
                <a:spLocks noChangeShapeType="1"/>
              </p:cNvSpPr>
              <p:nvPr/>
            </p:nvSpPr>
            <p:spPr bwMode="auto">
              <a:xfrm>
                <a:off x="3072" y="1536"/>
                <a:ext cx="129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9556" name="Line 4"/>
              <p:cNvSpPr>
                <a:spLocks noChangeShapeType="1"/>
              </p:cNvSpPr>
              <p:nvPr/>
            </p:nvSpPr>
            <p:spPr bwMode="auto">
              <a:xfrm>
                <a:off x="3072" y="2016"/>
                <a:ext cx="129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sp>
          <p:nvSpPr>
            <p:cNvPr id="279559" name="Text Box 7"/>
            <p:cNvSpPr txBox="1">
              <a:spLocks noChangeArrowheads="1"/>
            </p:cNvSpPr>
            <p:nvPr/>
          </p:nvSpPr>
          <p:spPr bwMode="auto">
            <a:xfrm>
              <a:off x="4419600" y="2133600"/>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IN</a:t>
              </a:r>
              <a:endParaRPr lang="en-GB" sz="2000" b="1">
                <a:latin typeface="Times New Roman" charset="0"/>
              </a:endParaRPr>
            </a:p>
          </p:txBody>
        </p:sp>
        <p:sp>
          <p:nvSpPr>
            <p:cNvPr id="279560" name="Text Box 8"/>
            <p:cNvSpPr txBox="1">
              <a:spLocks noChangeArrowheads="1"/>
            </p:cNvSpPr>
            <p:nvPr/>
          </p:nvSpPr>
          <p:spPr bwMode="auto">
            <a:xfrm>
              <a:off x="4191000" y="2514600"/>
              <a:ext cx="762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OUT</a:t>
              </a:r>
              <a:endParaRPr lang="en-GB" sz="2000" b="1">
                <a:latin typeface="Times New Roman" charset="0"/>
              </a:endParaRPr>
            </a:p>
          </p:txBody>
        </p:sp>
        <p:sp>
          <p:nvSpPr>
            <p:cNvPr id="279561" name="Text Box 9"/>
            <p:cNvSpPr txBox="1">
              <a:spLocks noChangeArrowheads="1"/>
            </p:cNvSpPr>
            <p:nvPr/>
          </p:nvSpPr>
          <p:spPr bwMode="auto">
            <a:xfrm>
              <a:off x="4495800" y="2895600"/>
              <a:ext cx="304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D</a:t>
              </a:r>
              <a:endParaRPr lang="en-GB" sz="2000" b="1">
                <a:latin typeface="Times New Roman" charset="0"/>
              </a:endParaRPr>
            </a:p>
          </p:txBody>
        </p:sp>
        <p:sp>
          <p:nvSpPr>
            <p:cNvPr id="279562" name="Text Box 10"/>
            <p:cNvSpPr txBox="1">
              <a:spLocks noChangeArrowheads="1"/>
            </p:cNvSpPr>
            <p:nvPr/>
          </p:nvSpPr>
          <p:spPr bwMode="auto">
            <a:xfrm>
              <a:off x="8610600" y="2215634"/>
              <a:ext cx="381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dirty="0">
                  <a:latin typeface="Times New Roman" charset="0"/>
                </a:rPr>
                <a:t>t</a:t>
              </a:r>
              <a:endParaRPr lang="en-GB" dirty="0">
                <a:latin typeface="Times New Roman" charset="0"/>
              </a:endParaRPr>
            </a:p>
          </p:txBody>
        </p:sp>
        <p:sp>
          <p:nvSpPr>
            <p:cNvPr id="279563" name="Line 11"/>
            <p:cNvSpPr>
              <a:spLocks noChangeShapeType="1"/>
            </p:cNvSpPr>
            <p:nvPr/>
          </p:nvSpPr>
          <p:spPr bwMode="auto">
            <a:xfrm>
              <a:off x="4876800" y="2438400"/>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564" name="Line 12"/>
            <p:cNvSpPr>
              <a:spLocks noChangeShapeType="1"/>
            </p:cNvSpPr>
            <p:nvPr/>
          </p:nvSpPr>
          <p:spPr bwMode="auto">
            <a:xfrm>
              <a:off x="5029200" y="22098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566" name="Line 14"/>
            <p:cNvSpPr>
              <a:spLocks noChangeShapeType="1"/>
            </p:cNvSpPr>
            <p:nvPr/>
          </p:nvSpPr>
          <p:spPr bwMode="auto">
            <a:xfrm flipV="1">
              <a:off x="5334000" y="2209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567" name="Line 15"/>
            <p:cNvSpPr>
              <a:spLocks noChangeShapeType="1"/>
            </p:cNvSpPr>
            <p:nvPr/>
          </p:nvSpPr>
          <p:spPr bwMode="auto">
            <a:xfrm flipV="1">
              <a:off x="5029200" y="2209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568" name="Line 16"/>
            <p:cNvSpPr>
              <a:spLocks noChangeShapeType="1"/>
            </p:cNvSpPr>
            <p:nvPr/>
          </p:nvSpPr>
          <p:spPr bwMode="auto">
            <a:xfrm flipV="1">
              <a:off x="5638800" y="2209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776" name="Text Box 224"/>
            <p:cNvSpPr txBox="1">
              <a:spLocks noChangeArrowheads="1"/>
            </p:cNvSpPr>
            <p:nvPr/>
          </p:nvSpPr>
          <p:spPr bwMode="auto">
            <a:xfrm>
              <a:off x="8610600" y="2612509"/>
              <a:ext cx="381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a:latin typeface="Times New Roman" charset="0"/>
                </a:rPr>
                <a:t>t</a:t>
              </a:r>
              <a:endParaRPr lang="en-GB">
                <a:latin typeface="Times New Roman" charset="0"/>
              </a:endParaRPr>
            </a:p>
          </p:txBody>
        </p:sp>
        <p:sp>
          <p:nvSpPr>
            <p:cNvPr id="279777" name="Text Box 225"/>
            <p:cNvSpPr txBox="1">
              <a:spLocks noChangeArrowheads="1"/>
            </p:cNvSpPr>
            <p:nvPr/>
          </p:nvSpPr>
          <p:spPr bwMode="auto">
            <a:xfrm>
              <a:off x="8610600" y="3009384"/>
              <a:ext cx="381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a:latin typeface="Times New Roman" charset="0"/>
                </a:rPr>
                <a:t>t</a:t>
              </a:r>
              <a:endParaRPr lang="en-GB">
                <a:latin typeface="Times New Roman" charset="0"/>
              </a:endParaRPr>
            </a:p>
          </p:txBody>
        </p:sp>
        <p:sp>
          <p:nvSpPr>
            <p:cNvPr id="279787" name="Line 235"/>
            <p:cNvSpPr>
              <a:spLocks noChangeShapeType="1"/>
            </p:cNvSpPr>
            <p:nvPr/>
          </p:nvSpPr>
          <p:spPr bwMode="auto">
            <a:xfrm>
              <a:off x="5029200" y="25908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788" name="Line 236"/>
            <p:cNvSpPr>
              <a:spLocks noChangeShapeType="1"/>
            </p:cNvSpPr>
            <p:nvPr/>
          </p:nvSpPr>
          <p:spPr bwMode="auto">
            <a:xfrm>
              <a:off x="5410200" y="28194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789" name="Line 237"/>
            <p:cNvSpPr>
              <a:spLocks noChangeShapeType="1"/>
            </p:cNvSpPr>
            <p:nvPr/>
          </p:nvSpPr>
          <p:spPr bwMode="auto">
            <a:xfrm flipV="1">
              <a:off x="5410200" y="2590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790" name="Line 238"/>
            <p:cNvSpPr>
              <a:spLocks noChangeShapeType="1"/>
            </p:cNvSpPr>
            <p:nvPr/>
          </p:nvSpPr>
          <p:spPr bwMode="auto">
            <a:xfrm flipV="1">
              <a:off x="5029200" y="2590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791" name="Line 239"/>
            <p:cNvSpPr>
              <a:spLocks noChangeShapeType="1"/>
            </p:cNvSpPr>
            <p:nvPr/>
          </p:nvSpPr>
          <p:spPr bwMode="auto">
            <a:xfrm flipV="1">
              <a:off x="5791200" y="2590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792" name="Line 240"/>
            <p:cNvSpPr>
              <a:spLocks noChangeShapeType="1"/>
            </p:cNvSpPr>
            <p:nvPr/>
          </p:nvSpPr>
          <p:spPr bwMode="auto">
            <a:xfrm>
              <a:off x="5791200" y="25908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793" name="Line 241"/>
            <p:cNvSpPr>
              <a:spLocks noChangeShapeType="1"/>
            </p:cNvSpPr>
            <p:nvPr/>
          </p:nvSpPr>
          <p:spPr bwMode="auto">
            <a:xfrm>
              <a:off x="6172200" y="28194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794" name="Line 242"/>
            <p:cNvSpPr>
              <a:spLocks noChangeShapeType="1"/>
            </p:cNvSpPr>
            <p:nvPr/>
          </p:nvSpPr>
          <p:spPr bwMode="auto">
            <a:xfrm flipV="1">
              <a:off x="6172200" y="2590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795" name="Line 243"/>
            <p:cNvSpPr>
              <a:spLocks noChangeShapeType="1"/>
            </p:cNvSpPr>
            <p:nvPr/>
          </p:nvSpPr>
          <p:spPr bwMode="auto">
            <a:xfrm flipV="1">
              <a:off x="6553200" y="2590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796" name="Line 244"/>
            <p:cNvSpPr>
              <a:spLocks noChangeShapeType="1"/>
            </p:cNvSpPr>
            <p:nvPr/>
          </p:nvSpPr>
          <p:spPr bwMode="auto">
            <a:xfrm>
              <a:off x="6553200" y="25908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797" name="Line 245"/>
            <p:cNvSpPr>
              <a:spLocks noChangeShapeType="1"/>
            </p:cNvSpPr>
            <p:nvPr/>
          </p:nvSpPr>
          <p:spPr bwMode="auto">
            <a:xfrm>
              <a:off x="6934200" y="28194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798" name="Line 246"/>
            <p:cNvSpPr>
              <a:spLocks noChangeShapeType="1"/>
            </p:cNvSpPr>
            <p:nvPr/>
          </p:nvSpPr>
          <p:spPr bwMode="auto">
            <a:xfrm flipV="1">
              <a:off x="6934200" y="2590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799" name="Line 247"/>
            <p:cNvSpPr>
              <a:spLocks noChangeShapeType="1"/>
            </p:cNvSpPr>
            <p:nvPr/>
          </p:nvSpPr>
          <p:spPr bwMode="auto">
            <a:xfrm flipV="1">
              <a:off x="7315200" y="2590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00" name="Line 248"/>
            <p:cNvSpPr>
              <a:spLocks noChangeShapeType="1"/>
            </p:cNvSpPr>
            <p:nvPr/>
          </p:nvSpPr>
          <p:spPr bwMode="auto">
            <a:xfrm>
              <a:off x="7315200" y="25908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01" name="Line 249"/>
            <p:cNvSpPr>
              <a:spLocks noChangeShapeType="1"/>
            </p:cNvSpPr>
            <p:nvPr/>
          </p:nvSpPr>
          <p:spPr bwMode="auto">
            <a:xfrm>
              <a:off x="7696200" y="28194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02" name="Line 250"/>
            <p:cNvSpPr>
              <a:spLocks noChangeShapeType="1"/>
            </p:cNvSpPr>
            <p:nvPr/>
          </p:nvSpPr>
          <p:spPr bwMode="auto">
            <a:xfrm flipV="1">
              <a:off x="7696200" y="2590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03" name="Line 251"/>
            <p:cNvSpPr>
              <a:spLocks noChangeShapeType="1"/>
            </p:cNvSpPr>
            <p:nvPr/>
          </p:nvSpPr>
          <p:spPr bwMode="auto">
            <a:xfrm flipV="1">
              <a:off x="8077200" y="2590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04" name="Line 252"/>
            <p:cNvSpPr>
              <a:spLocks noChangeShapeType="1"/>
            </p:cNvSpPr>
            <p:nvPr/>
          </p:nvSpPr>
          <p:spPr bwMode="auto">
            <a:xfrm>
              <a:off x="4876800" y="2819400"/>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05" name="Line 253"/>
            <p:cNvSpPr>
              <a:spLocks noChangeShapeType="1"/>
            </p:cNvSpPr>
            <p:nvPr/>
          </p:nvSpPr>
          <p:spPr bwMode="auto">
            <a:xfrm>
              <a:off x="4876800" y="320040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07" name="Line 255"/>
            <p:cNvSpPr>
              <a:spLocks noChangeShapeType="1"/>
            </p:cNvSpPr>
            <p:nvPr/>
          </p:nvSpPr>
          <p:spPr bwMode="auto">
            <a:xfrm flipV="1">
              <a:off x="53340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09" name="Line 257"/>
            <p:cNvSpPr>
              <a:spLocks noChangeShapeType="1"/>
            </p:cNvSpPr>
            <p:nvPr/>
          </p:nvSpPr>
          <p:spPr bwMode="auto">
            <a:xfrm flipV="1">
              <a:off x="56388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10" name="Line 258"/>
            <p:cNvSpPr>
              <a:spLocks noChangeShapeType="1"/>
            </p:cNvSpPr>
            <p:nvPr/>
          </p:nvSpPr>
          <p:spPr bwMode="auto">
            <a:xfrm flipV="1">
              <a:off x="62484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12" name="Line 260"/>
            <p:cNvSpPr>
              <a:spLocks noChangeShapeType="1"/>
            </p:cNvSpPr>
            <p:nvPr/>
          </p:nvSpPr>
          <p:spPr bwMode="auto">
            <a:xfrm flipV="1">
              <a:off x="84582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13" name="Line 261"/>
            <p:cNvSpPr>
              <a:spLocks noChangeShapeType="1"/>
            </p:cNvSpPr>
            <p:nvPr/>
          </p:nvSpPr>
          <p:spPr bwMode="auto">
            <a:xfrm flipV="1">
              <a:off x="54102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14" name="Line 262"/>
            <p:cNvSpPr>
              <a:spLocks noChangeShapeType="1"/>
            </p:cNvSpPr>
            <p:nvPr/>
          </p:nvSpPr>
          <p:spPr bwMode="auto">
            <a:xfrm flipV="1">
              <a:off x="57912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15" name="Line 263"/>
            <p:cNvSpPr>
              <a:spLocks noChangeShapeType="1"/>
            </p:cNvSpPr>
            <p:nvPr/>
          </p:nvSpPr>
          <p:spPr bwMode="auto">
            <a:xfrm flipV="1">
              <a:off x="61722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16" name="Line 264"/>
            <p:cNvSpPr>
              <a:spLocks noChangeShapeType="1"/>
            </p:cNvSpPr>
            <p:nvPr/>
          </p:nvSpPr>
          <p:spPr bwMode="auto">
            <a:xfrm flipV="1">
              <a:off x="68580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18" name="Line 266"/>
            <p:cNvSpPr>
              <a:spLocks noChangeShapeType="1"/>
            </p:cNvSpPr>
            <p:nvPr/>
          </p:nvSpPr>
          <p:spPr bwMode="auto">
            <a:xfrm flipV="1">
              <a:off x="77724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19" name="Line 267"/>
            <p:cNvSpPr>
              <a:spLocks noChangeShapeType="1"/>
            </p:cNvSpPr>
            <p:nvPr/>
          </p:nvSpPr>
          <p:spPr bwMode="auto">
            <a:xfrm flipV="1">
              <a:off x="83820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20" name="Line 268"/>
            <p:cNvSpPr>
              <a:spLocks noChangeShapeType="1"/>
            </p:cNvSpPr>
            <p:nvPr/>
          </p:nvSpPr>
          <p:spPr bwMode="auto">
            <a:xfrm>
              <a:off x="5334000" y="2971800"/>
              <a:ext cx="76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21" name="Line 269"/>
            <p:cNvSpPr>
              <a:spLocks noChangeShapeType="1"/>
            </p:cNvSpPr>
            <p:nvPr/>
          </p:nvSpPr>
          <p:spPr bwMode="auto">
            <a:xfrm>
              <a:off x="5410200" y="320040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22" name="Line 270"/>
            <p:cNvSpPr>
              <a:spLocks noChangeShapeType="1"/>
            </p:cNvSpPr>
            <p:nvPr/>
          </p:nvSpPr>
          <p:spPr bwMode="auto">
            <a:xfrm>
              <a:off x="5791200" y="3200400"/>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23" name="Line 271"/>
            <p:cNvSpPr>
              <a:spLocks noChangeShapeType="1"/>
            </p:cNvSpPr>
            <p:nvPr/>
          </p:nvSpPr>
          <p:spPr bwMode="auto">
            <a:xfrm flipV="1">
              <a:off x="59436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24" name="Line 272"/>
            <p:cNvSpPr>
              <a:spLocks noChangeShapeType="1"/>
            </p:cNvSpPr>
            <p:nvPr/>
          </p:nvSpPr>
          <p:spPr bwMode="auto">
            <a:xfrm>
              <a:off x="6172200" y="3200400"/>
              <a:ext cx="76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25" name="Line 273"/>
            <p:cNvSpPr>
              <a:spLocks noChangeShapeType="1"/>
            </p:cNvSpPr>
            <p:nvPr/>
          </p:nvSpPr>
          <p:spPr bwMode="auto">
            <a:xfrm>
              <a:off x="6858000" y="3200400"/>
              <a:ext cx="76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26" name="Line 274"/>
            <p:cNvSpPr>
              <a:spLocks noChangeShapeType="1"/>
            </p:cNvSpPr>
            <p:nvPr/>
          </p:nvSpPr>
          <p:spPr bwMode="auto">
            <a:xfrm flipV="1">
              <a:off x="69342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27" name="Line 275"/>
            <p:cNvSpPr>
              <a:spLocks noChangeShapeType="1"/>
            </p:cNvSpPr>
            <p:nvPr/>
          </p:nvSpPr>
          <p:spPr bwMode="auto">
            <a:xfrm flipH="1">
              <a:off x="7467600" y="320040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28" name="Line 276"/>
            <p:cNvSpPr>
              <a:spLocks noChangeShapeType="1"/>
            </p:cNvSpPr>
            <p:nvPr/>
          </p:nvSpPr>
          <p:spPr bwMode="auto">
            <a:xfrm flipV="1">
              <a:off x="76962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29" name="Line 277"/>
            <p:cNvSpPr>
              <a:spLocks noChangeShapeType="1"/>
            </p:cNvSpPr>
            <p:nvPr/>
          </p:nvSpPr>
          <p:spPr bwMode="auto">
            <a:xfrm flipH="1">
              <a:off x="7772400" y="3200400"/>
              <a:ext cx="609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30" name="Line 278"/>
            <p:cNvSpPr>
              <a:spLocks noChangeShapeType="1"/>
            </p:cNvSpPr>
            <p:nvPr/>
          </p:nvSpPr>
          <p:spPr bwMode="auto">
            <a:xfrm flipH="1">
              <a:off x="8382000" y="2971800"/>
              <a:ext cx="76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31" name="Line 279"/>
            <p:cNvSpPr>
              <a:spLocks noChangeShapeType="1"/>
            </p:cNvSpPr>
            <p:nvPr/>
          </p:nvSpPr>
          <p:spPr bwMode="auto">
            <a:xfrm flipH="1">
              <a:off x="7696200" y="2971800"/>
              <a:ext cx="76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32" name="Line 280"/>
            <p:cNvSpPr>
              <a:spLocks noChangeShapeType="1"/>
            </p:cNvSpPr>
            <p:nvPr/>
          </p:nvSpPr>
          <p:spPr bwMode="auto">
            <a:xfrm flipH="1">
              <a:off x="6934200" y="297180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33" name="Line 281"/>
            <p:cNvSpPr>
              <a:spLocks noChangeShapeType="1"/>
            </p:cNvSpPr>
            <p:nvPr/>
          </p:nvSpPr>
          <p:spPr bwMode="auto">
            <a:xfrm flipH="1">
              <a:off x="6248400" y="2971800"/>
              <a:ext cx="609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34" name="Line 282"/>
            <p:cNvSpPr>
              <a:spLocks noChangeShapeType="1"/>
            </p:cNvSpPr>
            <p:nvPr/>
          </p:nvSpPr>
          <p:spPr bwMode="auto">
            <a:xfrm flipH="1">
              <a:off x="5943600" y="297180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35" name="Line 283"/>
            <p:cNvSpPr>
              <a:spLocks noChangeShapeType="1"/>
            </p:cNvSpPr>
            <p:nvPr/>
          </p:nvSpPr>
          <p:spPr bwMode="auto">
            <a:xfrm>
              <a:off x="5638800" y="2971800"/>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36" name="Line 284"/>
            <p:cNvSpPr>
              <a:spLocks noChangeShapeType="1"/>
            </p:cNvSpPr>
            <p:nvPr/>
          </p:nvSpPr>
          <p:spPr bwMode="auto">
            <a:xfrm>
              <a:off x="5334000" y="24384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41" name="Line 289"/>
            <p:cNvSpPr>
              <a:spLocks noChangeShapeType="1"/>
            </p:cNvSpPr>
            <p:nvPr/>
          </p:nvSpPr>
          <p:spPr bwMode="auto">
            <a:xfrm>
              <a:off x="5638800" y="22098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42" name="Line 290"/>
            <p:cNvSpPr>
              <a:spLocks noChangeShapeType="1"/>
            </p:cNvSpPr>
            <p:nvPr/>
          </p:nvSpPr>
          <p:spPr bwMode="auto">
            <a:xfrm flipV="1">
              <a:off x="5943600" y="2209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43" name="Line 291"/>
            <p:cNvSpPr>
              <a:spLocks noChangeShapeType="1"/>
            </p:cNvSpPr>
            <p:nvPr/>
          </p:nvSpPr>
          <p:spPr bwMode="auto">
            <a:xfrm flipV="1">
              <a:off x="6248400" y="2209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44" name="Line 292"/>
            <p:cNvSpPr>
              <a:spLocks noChangeShapeType="1"/>
            </p:cNvSpPr>
            <p:nvPr/>
          </p:nvSpPr>
          <p:spPr bwMode="auto">
            <a:xfrm>
              <a:off x="5943600" y="24384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45" name="Line 293"/>
            <p:cNvSpPr>
              <a:spLocks noChangeShapeType="1"/>
            </p:cNvSpPr>
            <p:nvPr/>
          </p:nvSpPr>
          <p:spPr bwMode="auto">
            <a:xfrm>
              <a:off x="6248400" y="22098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46" name="Line 294"/>
            <p:cNvSpPr>
              <a:spLocks noChangeShapeType="1"/>
            </p:cNvSpPr>
            <p:nvPr/>
          </p:nvSpPr>
          <p:spPr bwMode="auto">
            <a:xfrm flipV="1">
              <a:off x="6553200" y="2209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47" name="Line 295"/>
            <p:cNvSpPr>
              <a:spLocks noChangeShapeType="1"/>
            </p:cNvSpPr>
            <p:nvPr/>
          </p:nvSpPr>
          <p:spPr bwMode="auto">
            <a:xfrm flipV="1">
              <a:off x="6858000" y="2209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48" name="Line 296"/>
            <p:cNvSpPr>
              <a:spLocks noChangeShapeType="1"/>
            </p:cNvSpPr>
            <p:nvPr/>
          </p:nvSpPr>
          <p:spPr bwMode="auto">
            <a:xfrm>
              <a:off x="6553200" y="24384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49" name="Line 297"/>
            <p:cNvSpPr>
              <a:spLocks noChangeShapeType="1"/>
            </p:cNvSpPr>
            <p:nvPr/>
          </p:nvSpPr>
          <p:spPr bwMode="auto">
            <a:xfrm>
              <a:off x="6858000" y="22098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50" name="Line 298"/>
            <p:cNvSpPr>
              <a:spLocks noChangeShapeType="1"/>
            </p:cNvSpPr>
            <p:nvPr/>
          </p:nvSpPr>
          <p:spPr bwMode="auto">
            <a:xfrm flipV="1">
              <a:off x="7162800" y="2209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51" name="Line 299"/>
            <p:cNvSpPr>
              <a:spLocks noChangeShapeType="1"/>
            </p:cNvSpPr>
            <p:nvPr/>
          </p:nvSpPr>
          <p:spPr bwMode="auto">
            <a:xfrm flipV="1">
              <a:off x="7467600" y="2209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52" name="Line 300"/>
            <p:cNvSpPr>
              <a:spLocks noChangeShapeType="1"/>
            </p:cNvSpPr>
            <p:nvPr/>
          </p:nvSpPr>
          <p:spPr bwMode="auto">
            <a:xfrm>
              <a:off x="7162800" y="24384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53" name="Line 301"/>
            <p:cNvSpPr>
              <a:spLocks noChangeShapeType="1"/>
            </p:cNvSpPr>
            <p:nvPr/>
          </p:nvSpPr>
          <p:spPr bwMode="auto">
            <a:xfrm>
              <a:off x="7467600" y="22098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54" name="Line 302"/>
            <p:cNvSpPr>
              <a:spLocks noChangeShapeType="1"/>
            </p:cNvSpPr>
            <p:nvPr/>
          </p:nvSpPr>
          <p:spPr bwMode="auto">
            <a:xfrm flipV="1">
              <a:off x="7772400" y="2209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55" name="Line 303"/>
            <p:cNvSpPr>
              <a:spLocks noChangeShapeType="1"/>
            </p:cNvSpPr>
            <p:nvPr/>
          </p:nvSpPr>
          <p:spPr bwMode="auto">
            <a:xfrm flipV="1">
              <a:off x="8077200" y="2209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56" name="Line 304"/>
            <p:cNvSpPr>
              <a:spLocks noChangeShapeType="1"/>
            </p:cNvSpPr>
            <p:nvPr/>
          </p:nvSpPr>
          <p:spPr bwMode="auto">
            <a:xfrm>
              <a:off x="7772400" y="24384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57" name="Line 305"/>
            <p:cNvSpPr>
              <a:spLocks noChangeShapeType="1"/>
            </p:cNvSpPr>
            <p:nvPr/>
          </p:nvSpPr>
          <p:spPr bwMode="auto">
            <a:xfrm>
              <a:off x="8077200" y="22098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58" name="Line 306"/>
            <p:cNvSpPr>
              <a:spLocks noChangeShapeType="1"/>
            </p:cNvSpPr>
            <p:nvPr/>
          </p:nvSpPr>
          <p:spPr bwMode="auto">
            <a:xfrm flipV="1">
              <a:off x="8382000" y="2209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60" name="Line 308"/>
            <p:cNvSpPr>
              <a:spLocks noChangeShapeType="1"/>
            </p:cNvSpPr>
            <p:nvPr/>
          </p:nvSpPr>
          <p:spPr bwMode="auto">
            <a:xfrm>
              <a:off x="8382000" y="2438400"/>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61" name="Line 309"/>
            <p:cNvSpPr>
              <a:spLocks noChangeShapeType="1"/>
            </p:cNvSpPr>
            <p:nvPr/>
          </p:nvSpPr>
          <p:spPr bwMode="auto">
            <a:xfrm>
              <a:off x="8077200" y="25908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62" name="Line 310"/>
            <p:cNvSpPr>
              <a:spLocks noChangeShapeType="1"/>
            </p:cNvSpPr>
            <p:nvPr/>
          </p:nvSpPr>
          <p:spPr bwMode="auto">
            <a:xfrm flipV="1">
              <a:off x="8458200" y="2590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63" name="Line 311"/>
            <p:cNvSpPr>
              <a:spLocks noChangeShapeType="1"/>
            </p:cNvSpPr>
            <p:nvPr/>
          </p:nvSpPr>
          <p:spPr bwMode="auto">
            <a:xfrm>
              <a:off x="8458200" y="2819400"/>
              <a:ext cx="76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65" name="Line 313"/>
            <p:cNvSpPr>
              <a:spLocks noChangeShapeType="1"/>
            </p:cNvSpPr>
            <p:nvPr/>
          </p:nvSpPr>
          <p:spPr bwMode="auto">
            <a:xfrm flipV="1">
              <a:off x="73152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66" name="Line 314"/>
            <p:cNvSpPr>
              <a:spLocks noChangeShapeType="1"/>
            </p:cNvSpPr>
            <p:nvPr/>
          </p:nvSpPr>
          <p:spPr bwMode="auto">
            <a:xfrm flipV="1">
              <a:off x="71628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67" name="Line 315"/>
            <p:cNvSpPr>
              <a:spLocks noChangeShapeType="1"/>
            </p:cNvSpPr>
            <p:nvPr/>
          </p:nvSpPr>
          <p:spPr bwMode="auto">
            <a:xfrm flipH="1">
              <a:off x="7162800" y="3200400"/>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68" name="Line 316"/>
            <p:cNvSpPr>
              <a:spLocks noChangeShapeType="1"/>
            </p:cNvSpPr>
            <p:nvPr/>
          </p:nvSpPr>
          <p:spPr bwMode="auto">
            <a:xfrm flipH="1">
              <a:off x="7315200" y="2971800"/>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69" name="Line 317"/>
            <p:cNvSpPr>
              <a:spLocks noChangeShapeType="1"/>
            </p:cNvSpPr>
            <p:nvPr/>
          </p:nvSpPr>
          <p:spPr bwMode="auto">
            <a:xfrm flipV="1">
              <a:off x="7467600" y="2971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70" name="Line 318"/>
            <p:cNvSpPr>
              <a:spLocks noChangeShapeType="1"/>
            </p:cNvSpPr>
            <p:nvPr/>
          </p:nvSpPr>
          <p:spPr bwMode="auto">
            <a:xfrm>
              <a:off x="8458200" y="3200400"/>
              <a:ext cx="76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72" name="Text Box 320"/>
            <p:cNvSpPr txBox="1">
              <a:spLocks noChangeArrowheads="1"/>
            </p:cNvSpPr>
            <p:nvPr/>
          </p:nvSpPr>
          <p:spPr bwMode="auto">
            <a:xfrm>
              <a:off x="4876800" y="3505200"/>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solidFill>
                    <a:srgbClr val="3333CC"/>
                  </a:solidFill>
                  <a:latin typeface="Times New Roman" charset="0"/>
                </a:rPr>
                <a:t>V</a:t>
              </a:r>
              <a:r>
                <a:rPr lang="fr-CH" sz="2000" b="1" baseline="-25000">
                  <a:solidFill>
                    <a:srgbClr val="3333CC"/>
                  </a:solidFill>
                  <a:latin typeface="Times New Roman" charset="0"/>
                </a:rPr>
                <a:t>D</a:t>
              </a:r>
              <a:endParaRPr lang="en-GB" sz="2000" b="1">
                <a:solidFill>
                  <a:srgbClr val="3333CC"/>
                </a:solidFill>
                <a:latin typeface="Times New Roman" charset="0"/>
              </a:endParaRPr>
            </a:p>
          </p:txBody>
        </p:sp>
        <p:sp>
          <p:nvSpPr>
            <p:cNvPr id="279873" name="Text Box 321"/>
            <p:cNvSpPr txBox="1">
              <a:spLocks noChangeArrowheads="1"/>
            </p:cNvSpPr>
            <p:nvPr/>
          </p:nvSpPr>
          <p:spPr bwMode="auto">
            <a:xfrm>
              <a:off x="8610600" y="4228584"/>
              <a:ext cx="381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a:latin typeface="Times New Roman" charset="0"/>
                </a:rPr>
                <a:t>t</a:t>
              </a:r>
              <a:endParaRPr lang="en-GB">
                <a:latin typeface="Times New Roman" charset="0"/>
              </a:endParaRPr>
            </a:p>
          </p:txBody>
        </p:sp>
        <p:sp>
          <p:nvSpPr>
            <p:cNvPr id="279908" name="Line 356"/>
            <p:cNvSpPr>
              <a:spLocks noChangeShapeType="1"/>
            </p:cNvSpPr>
            <p:nvPr/>
          </p:nvSpPr>
          <p:spPr bwMode="auto">
            <a:xfrm>
              <a:off x="4953000" y="4419600"/>
              <a:ext cx="3733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10" name="Line 358"/>
            <p:cNvSpPr>
              <a:spLocks noChangeShapeType="1"/>
            </p:cNvSpPr>
            <p:nvPr/>
          </p:nvSpPr>
          <p:spPr bwMode="auto">
            <a:xfrm flipH="1" flipV="1">
              <a:off x="6553200" y="3962400"/>
              <a:ext cx="1524000" cy="457200"/>
            </a:xfrm>
            <a:prstGeom prst="line">
              <a:avLst/>
            </a:prstGeom>
            <a:noFill/>
            <a:ln w="28575">
              <a:pattFill prst="dkDnDiag">
                <a:fgClr>
                  <a:srgbClr val="3333CC"/>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11" name="Line 359"/>
            <p:cNvSpPr>
              <a:spLocks noChangeShapeType="1"/>
            </p:cNvSpPr>
            <p:nvPr/>
          </p:nvSpPr>
          <p:spPr bwMode="auto">
            <a:xfrm flipH="1">
              <a:off x="5029200" y="3962400"/>
              <a:ext cx="1524000" cy="457200"/>
            </a:xfrm>
            <a:prstGeom prst="line">
              <a:avLst/>
            </a:prstGeom>
            <a:noFill/>
            <a:ln w="28575">
              <a:pattFill prst="dkDnDiag">
                <a:fgClr>
                  <a:srgbClr val="3333CC"/>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12" name="Line 360"/>
            <p:cNvSpPr>
              <a:spLocks noChangeShapeType="1"/>
            </p:cNvSpPr>
            <p:nvPr/>
          </p:nvSpPr>
          <p:spPr bwMode="auto">
            <a:xfrm flipH="1">
              <a:off x="8077200" y="4275138"/>
              <a:ext cx="457200" cy="136525"/>
            </a:xfrm>
            <a:prstGeom prst="line">
              <a:avLst/>
            </a:prstGeom>
            <a:noFill/>
            <a:ln w="28575">
              <a:pattFill prst="dkDnDiag">
                <a:fgClr>
                  <a:srgbClr val="3333CC"/>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13" name="Line 361"/>
            <p:cNvSpPr>
              <a:spLocks noChangeShapeType="1"/>
            </p:cNvSpPr>
            <p:nvPr/>
          </p:nvSpPr>
          <p:spPr bwMode="auto">
            <a:xfrm flipH="1" flipV="1">
              <a:off x="4876800" y="4365625"/>
              <a:ext cx="152400" cy="46038"/>
            </a:xfrm>
            <a:prstGeom prst="line">
              <a:avLst/>
            </a:prstGeom>
            <a:noFill/>
            <a:ln w="28575">
              <a:pattFill prst="dkDnDiag">
                <a:fgClr>
                  <a:srgbClr val="3333CC"/>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279907" name="Group 355"/>
            <p:cNvGrpSpPr>
              <a:grpSpLocks/>
            </p:cNvGrpSpPr>
            <p:nvPr/>
          </p:nvGrpSpPr>
          <p:grpSpPr bwMode="auto">
            <a:xfrm>
              <a:off x="4876800" y="3962400"/>
              <a:ext cx="3657600" cy="457200"/>
              <a:chOff x="2976" y="2400"/>
              <a:chExt cx="2304" cy="144"/>
            </a:xfrm>
          </p:grpSpPr>
          <p:sp>
            <p:nvSpPr>
              <p:cNvPr id="279874" name="Line 322"/>
              <p:cNvSpPr>
                <a:spLocks noChangeShapeType="1"/>
              </p:cNvSpPr>
              <p:nvPr/>
            </p:nvSpPr>
            <p:spPr bwMode="auto">
              <a:xfrm>
                <a:off x="2976" y="2544"/>
                <a:ext cx="288"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75" name="Line 323"/>
              <p:cNvSpPr>
                <a:spLocks noChangeShapeType="1"/>
              </p:cNvSpPr>
              <p:nvPr/>
            </p:nvSpPr>
            <p:spPr bwMode="auto">
              <a:xfrm flipV="1">
                <a:off x="3264"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76" name="Line 324"/>
              <p:cNvSpPr>
                <a:spLocks noChangeShapeType="1"/>
              </p:cNvSpPr>
              <p:nvPr/>
            </p:nvSpPr>
            <p:spPr bwMode="auto">
              <a:xfrm flipV="1">
                <a:off x="3456"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77" name="Line 325"/>
              <p:cNvSpPr>
                <a:spLocks noChangeShapeType="1"/>
              </p:cNvSpPr>
              <p:nvPr/>
            </p:nvSpPr>
            <p:spPr bwMode="auto">
              <a:xfrm flipV="1">
                <a:off x="3840"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78" name="Line 326"/>
              <p:cNvSpPr>
                <a:spLocks noChangeShapeType="1"/>
              </p:cNvSpPr>
              <p:nvPr/>
            </p:nvSpPr>
            <p:spPr bwMode="auto">
              <a:xfrm flipV="1">
                <a:off x="5232"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79" name="Line 327"/>
              <p:cNvSpPr>
                <a:spLocks noChangeShapeType="1"/>
              </p:cNvSpPr>
              <p:nvPr/>
            </p:nvSpPr>
            <p:spPr bwMode="auto">
              <a:xfrm flipV="1">
                <a:off x="3312"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80" name="Line 328"/>
              <p:cNvSpPr>
                <a:spLocks noChangeShapeType="1"/>
              </p:cNvSpPr>
              <p:nvPr/>
            </p:nvSpPr>
            <p:spPr bwMode="auto">
              <a:xfrm flipV="1">
                <a:off x="3552"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81" name="Line 329"/>
              <p:cNvSpPr>
                <a:spLocks noChangeShapeType="1"/>
              </p:cNvSpPr>
              <p:nvPr/>
            </p:nvSpPr>
            <p:spPr bwMode="auto">
              <a:xfrm flipV="1">
                <a:off x="3792"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82" name="Line 330"/>
              <p:cNvSpPr>
                <a:spLocks noChangeShapeType="1"/>
              </p:cNvSpPr>
              <p:nvPr/>
            </p:nvSpPr>
            <p:spPr bwMode="auto">
              <a:xfrm flipV="1">
                <a:off x="4224"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83" name="Line 331"/>
              <p:cNvSpPr>
                <a:spLocks noChangeShapeType="1"/>
              </p:cNvSpPr>
              <p:nvPr/>
            </p:nvSpPr>
            <p:spPr bwMode="auto">
              <a:xfrm flipV="1">
                <a:off x="4800"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84" name="Line 332"/>
              <p:cNvSpPr>
                <a:spLocks noChangeShapeType="1"/>
              </p:cNvSpPr>
              <p:nvPr/>
            </p:nvSpPr>
            <p:spPr bwMode="auto">
              <a:xfrm flipV="1">
                <a:off x="5184"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85" name="Line 333"/>
              <p:cNvSpPr>
                <a:spLocks noChangeShapeType="1"/>
              </p:cNvSpPr>
              <p:nvPr/>
            </p:nvSpPr>
            <p:spPr bwMode="auto">
              <a:xfrm>
                <a:off x="3264" y="2400"/>
                <a:ext cx="48"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86" name="Line 334"/>
              <p:cNvSpPr>
                <a:spLocks noChangeShapeType="1"/>
              </p:cNvSpPr>
              <p:nvPr/>
            </p:nvSpPr>
            <p:spPr bwMode="auto">
              <a:xfrm>
                <a:off x="3312" y="2544"/>
                <a:ext cx="144"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87" name="Line 335"/>
              <p:cNvSpPr>
                <a:spLocks noChangeShapeType="1"/>
              </p:cNvSpPr>
              <p:nvPr/>
            </p:nvSpPr>
            <p:spPr bwMode="auto">
              <a:xfrm>
                <a:off x="3552" y="2544"/>
                <a:ext cx="96"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88" name="Line 336"/>
              <p:cNvSpPr>
                <a:spLocks noChangeShapeType="1"/>
              </p:cNvSpPr>
              <p:nvPr/>
            </p:nvSpPr>
            <p:spPr bwMode="auto">
              <a:xfrm flipV="1">
                <a:off x="3648"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89" name="Line 337"/>
              <p:cNvSpPr>
                <a:spLocks noChangeShapeType="1"/>
              </p:cNvSpPr>
              <p:nvPr/>
            </p:nvSpPr>
            <p:spPr bwMode="auto">
              <a:xfrm>
                <a:off x="3792" y="2544"/>
                <a:ext cx="48"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90" name="Line 338"/>
              <p:cNvSpPr>
                <a:spLocks noChangeShapeType="1"/>
              </p:cNvSpPr>
              <p:nvPr/>
            </p:nvSpPr>
            <p:spPr bwMode="auto">
              <a:xfrm>
                <a:off x="4224" y="2544"/>
                <a:ext cx="48"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91" name="Line 339"/>
              <p:cNvSpPr>
                <a:spLocks noChangeShapeType="1"/>
              </p:cNvSpPr>
              <p:nvPr/>
            </p:nvSpPr>
            <p:spPr bwMode="auto">
              <a:xfrm flipV="1">
                <a:off x="4272"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92" name="Line 340"/>
              <p:cNvSpPr>
                <a:spLocks noChangeShapeType="1"/>
              </p:cNvSpPr>
              <p:nvPr/>
            </p:nvSpPr>
            <p:spPr bwMode="auto">
              <a:xfrm flipH="1">
                <a:off x="4608" y="2544"/>
                <a:ext cx="144"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93" name="Line 341"/>
              <p:cNvSpPr>
                <a:spLocks noChangeShapeType="1"/>
              </p:cNvSpPr>
              <p:nvPr/>
            </p:nvSpPr>
            <p:spPr bwMode="auto">
              <a:xfrm flipV="1">
                <a:off x="4752"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94" name="Line 342"/>
              <p:cNvSpPr>
                <a:spLocks noChangeShapeType="1"/>
              </p:cNvSpPr>
              <p:nvPr/>
            </p:nvSpPr>
            <p:spPr bwMode="auto">
              <a:xfrm flipH="1">
                <a:off x="4800" y="2544"/>
                <a:ext cx="384"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95" name="Line 343"/>
              <p:cNvSpPr>
                <a:spLocks noChangeShapeType="1"/>
              </p:cNvSpPr>
              <p:nvPr/>
            </p:nvSpPr>
            <p:spPr bwMode="auto">
              <a:xfrm flipH="1">
                <a:off x="5184" y="2400"/>
                <a:ext cx="48"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96" name="Line 344"/>
              <p:cNvSpPr>
                <a:spLocks noChangeShapeType="1"/>
              </p:cNvSpPr>
              <p:nvPr/>
            </p:nvSpPr>
            <p:spPr bwMode="auto">
              <a:xfrm flipH="1">
                <a:off x="4752" y="2400"/>
                <a:ext cx="48"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97" name="Line 345"/>
              <p:cNvSpPr>
                <a:spLocks noChangeShapeType="1"/>
              </p:cNvSpPr>
              <p:nvPr/>
            </p:nvSpPr>
            <p:spPr bwMode="auto">
              <a:xfrm flipH="1">
                <a:off x="4272" y="2400"/>
                <a:ext cx="144"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98" name="Line 346"/>
              <p:cNvSpPr>
                <a:spLocks noChangeShapeType="1"/>
              </p:cNvSpPr>
              <p:nvPr/>
            </p:nvSpPr>
            <p:spPr bwMode="auto">
              <a:xfrm flipH="1">
                <a:off x="3840" y="2400"/>
                <a:ext cx="384"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899" name="Line 347"/>
              <p:cNvSpPr>
                <a:spLocks noChangeShapeType="1"/>
              </p:cNvSpPr>
              <p:nvPr/>
            </p:nvSpPr>
            <p:spPr bwMode="auto">
              <a:xfrm flipH="1">
                <a:off x="3648" y="2400"/>
                <a:ext cx="144"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00" name="Line 348"/>
              <p:cNvSpPr>
                <a:spLocks noChangeShapeType="1"/>
              </p:cNvSpPr>
              <p:nvPr/>
            </p:nvSpPr>
            <p:spPr bwMode="auto">
              <a:xfrm>
                <a:off x="3456" y="2400"/>
                <a:ext cx="96"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01" name="Line 349"/>
              <p:cNvSpPr>
                <a:spLocks noChangeShapeType="1"/>
              </p:cNvSpPr>
              <p:nvPr/>
            </p:nvSpPr>
            <p:spPr bwMode="auto">
              <a:xfrm flipV="1">
                <a:off x="4512"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02" name="Line 350"/>
              <p:cNvSpPr>
                <a:spLocks noChangeShapeType="1"/>
              </p:cNvSpPr>
              <p:nvPr/>
            </p:nvSpPr>
            <p:spPr bwMode="auto">
              <a:xfrm flipV="1">
                <a:off x="4416"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03" name="Line 351"/>
              <p:cNvSpPr>
                <a:spLocks noChangeShapeType="1"/>
              </p:cNvSpPr>
              <p:nvPr/>
            </p:nvSpPr>
            <p:spPr bwMode="auto">
              <a:xfrm flipH="1">
                <a:off x="4416" y="2544"/>
                <a:ext cx="96"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04" name="Line 352"/>
              <p:cNvSpPr>
                <a:spLocks noChangeShapeType="1"/>
              </p:cNvSpPr>
              <p:nvPr/>
            </p:nvSpPr>
            <p:spPr bwMode="auto">
              <a:xfrm flipH="1">
                <a:off x="4512" y="2400"/>
                <a:ext cx="96"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05" name="Line 353"/>
              <p:cNvSpPr>
                <a:spLocks noChangeShapeType="1"/>
              </p:cNvSpPr>
              <p:nvPr/>
            </p:nvSpPr>
            <p:spPr bwMode="auto">
              <a:xfrm flipV="1">
                <a:off x="4608" y="2400"/>
                <a:ext cx="0" cy="144"/>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06" name="Line 354"/>
              <p:cNvSpPr>
                <a:spLocks noChangeShapeType="1"/>
              </p:cNvSpPr>
              <p:nvPr/>
            </p:nvSpPr>
            <p:spPr bwMode="auto">
              <a:xfrm>
                <a:off x="5232" y="2544"/>
                <a:ext cx="48"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279914" name="Line 362"/>
            <p:cNvSpPr>
              <a:spLocks noChangeShapeType="1"/>
            </p:cNvSpPr>
            <p:nvPr/>
          </p:nvSpPr>
          <p:spPr bwMode="auto">
            <a:xfrm flipV="1">
              <a:off x="4953000" y="3733800"/>
              <a:ext cx="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15" name="Line 363"/>
            <p:cNvSpPr>
              <a:spLocks noChangeShapeType="1"/>
            </p:cNvSpPr>
            <p:nvPr/>
          </p:nvSpPr>
          <p:spPr bwMode="auto">
            <a:xfrm>
              <a:off x="4876800" y="3962400"/>
              <a:ext cx="3657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16" name="Text Box 364"/>
            <p:cNvSpPr txBox="1">
              <a:spLocks noChangeArrowheads="1"/>
            </p:cNvSpPr>
            <p:nvPr/>
          </p:nvSpPr>
          <p:spPr bwMode="auto">
            <a:xfrm>
              <a:off x="4214312" y="3733800"/>
              <a:ext cx="66248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fr-CH" b="1" dirty="0">
                  <a:solidFill>
                    <a:srgbClr val="3333CC"/>
                  </a:solidFill>
                  <a:latin typeface="Times New Roman" charset="0"/>
                </a:rPr>
                <a:t>V</a:t>
              </a:r>
              <a:r>
                <a:rPr lang="fr-CH" b="1" baseline="-25000" dirty="0">
                  <a:solidFill>
                    <a:srgbClr val="3333CC"/>
                  </a:solidFill>
                  <a:latin typeface="Times New Roman" charset="0"/>
                </a:rPr>
                <a:t>DD</a:t>
              </a:r>
              <a:endParaRPr lang="en-GB" b="1" dirty="0">
                <a:solidFill>
                  <a:srgbClr val="3333CC"/>
                </a:solidFill>
                <a:latin typeface="Times New Roman" charset="0"/>
              </a:endParaRPr>
            </a:p>
          </p:txBody>
        </p:sp>
        <p:sp>
          <p:nvSpPr>
            <p:cNvPr id="279917" name="Text Box 365"/>
            <p:cNvSpPr txBox="1">
              <a:spLocks noChangeArrowheads="1"/>
            </p:cNvSpPr>
            <p:nvPr/>
          </p:nvSpPr>
          <p:spPr bwMode="auto">
            <a:xfrm>
              <a:off x="4572000" y="4267200"/>
              <a:ext cx="304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a:solidFill>
                    <a:srgbClr val="3333CC"/>
                  </a:solidFill>
                  <a:latin typeface="Times New Roman" charset="0"/>
                </a:rPr>
                <a:t>0</a:t>
              </a:r>
              <a:endParaRPr lang="en-GB" b="1">
                <a:solidFill>
                  <a:srgbClr val="3333CC"/>
                </a:solidFill>
                <a:latin typeface="Times New Roman" charset="0"/>
              </a:endParaRPr>
            </a:p>
          </p:txBody>
        </p:sp>
        <p:grpSp>
          <p:nvGrpSpPr>
            <p:cNvPr id="279926" name="Group 374"/>
            <p:cNvGrpSpPr>
              <a:grpSpLocks/>
            </p:cNvGrpSpPr>
            <p:nvPr/>
          </p:nvGrpSpPr>
          <p:grpSpPr bwMode="auto">
            <a:xfrm>
              <a:off x="4762500" y="3983038"/>
              <a:ext cx="4343400" cy="1463675"/>
              <a:chOff x="3024" y="2640"/>
              <a:chExt cx="2736" cy="922"/>
            </a:xfrm>
          </p:grpSpPr>
          <p:sp>
            <p:nvSpPr>
              <p:cNvPr id="279585" name="Text Box 33"/>
              <p:cNvSpPr txBox="1">
                <a:spLocks noChangeArrowheads="1"/>
              </p:cNvSpPr>
              <p:nvPr/>
            </p:nvSpPr>
            <p:spPr bwMode="auto">
              <a:xfrm>
                <a:off x="3024" y="3216"/>
                <a:ext cx="120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dirty="0" err="1">
                    <a:solidFill>
                      <a:srgbClr val="3333CC"/>
                    </a:solidFill>
                    <a:latin typeface="Times New Roman" charset="0"/>
                  </a:rPr>
                  <a:t>V</a:t>
                </a:r>
                <a:r>
                  <a:rPr lang="fr-CH" sz="2000" b="1" baseline="-25000" dirty="0" err="1">
                    <a:solidFill>
                      <a:srgbClr val="3333CC"/>
                    </a:solidFill>
                    <a:latin typeface="Times New Roman" charset="0"/>
                  </a:rPr>
                  <a:t>D,moy</a:t>
                </a:r>
                <a:r>
                  <a:rPr lang="fr-CH" sz="2000" b="1" baseline="-25000" dirty="0">
                    <a:solidFill>
                      <a:srgbClr val="3333CC"/>
                    </a:solidFill>
                    <a:latin typeface="Times New Roman" charset="0"/>
                  </a:rPr>
                  <a:t> </a:t>
                </a:r>
                <a:r>
                  <a:rPr lang="fr-CH" sz="2000" b="1" dirty="0">
                    <a:solidFill>
                      <a:srgbClr val="3333CC"/>
                    </a:solidFill>
                    <a:latin typeface="Times New Roman" charset="0"/>
                  </a:rPr>
                  <a:t>=</a:t>
                </a:r>
                <a:r>
                  <a:rPr lang="fr-CH" sz="2000" b="1" baseline="-25000" dirty="0">
                    <a:solidFill>
                      <a:srgbClr val="3333CC"/>
                    </a:solidFill>
                    <a:latin typeface="Times New Roman" charset="0"/>
                  </a:rPr>
                  <a:t> </a:t>
                </a:r>
                <a:r>
                  <a:rPr lang="fr-CH" sz="2000" b="1" dirty="0">
                    <a:solidFill>
                      <a:srgbClr val="3333CC"/>
                    </a:solidFill>
                    <a:latin typeface="Times New Roman" charset="0"/>
                  </a:rPr>
                  <a:t>V</a:t>
                </a:r>
                <a:r>
                  <a:rPr lang="fr-CH" sz="2000" b="1" baseline="-25000" dirty="0">
                    <a:solidFill>
                      <a:srgbClr val="3333CC"/>
                    </a:solidFill>
                    <a:latin typeface="Times New Roman" charset="0"/>
                  </a:rPr>
                  <a:t>DD</a:t>
                </a:r>
                <a:r>
                  <a:rPr lang="fr-CH" sz="1000" b="1" baseline="-25000" dirty="0">
                    <a:solidFill>
                      <a:srgbClr val="3333CC"/>
                    </a:solidFill>
                    <a:latin typeface="Times New Roman" charset="0"/>
                  </a:rPr>
                  <a:t> </a:t>
                </a:r>
                <a:r>
                  <a:rPr lang="fr-CH" sz="2000" b="1" dirty="0">
                    <a:solidFill>
                      <a:srgbClr val="3333CC"/>
                    </a:solidFill>
                    <a:latin typeface="Times New Roman" charset="0"/>
                  </a:rPr>
                  <a:t>/2</a:t>
                </a:r>
                <a:endParaRPr lang="en-GB" sz="2000" b="1" baseline="-25000" dirty="0">
                  <a:solidFill>
                    <a:srgbClr val="3333CC"/>
                  </a:solidFill>
                  <a:latin typeface="Times New Roman" charset="0"/>
                </a:endParaRPr>
              </a:p>
            </p:txBody>
          </p:sp>
          <p:sp>
            <p:nvSpPr>
              <p:cNvPr id="279909" name="Line 357"/>
              <p:cNvSpPr>
                <a:spLocks noChangeShapeType="1"/>
              </p:cNvSpPr>
              <p:nvPr/>
            </p:nvSpPr>
            <p:spPr bwMode="auto">
              <a:xfrm>
                <a:off x="3072" y="2640"/>
                <a:ext cx="2304" cy="0"/>
              </a:xfrm>
              <a:prstGeom prst="line">
                <a:avLst/>
              </a:prstGeom>
              <a:noFill/>
              <a:ln w="28575">
                <a:solidFill>
                  <a:srgbClr val="3333CC"/>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22" name="Rectangle 370"/>
              <p:cNvSpPr>
                <a:spLocks noChangeArrowheads="1"/>
              </p:cNvSpPr>
              <p:nvPr/>
            </p:nvSpPr>
            <p:spPr bwMode="auto">
              <a:xfrm>
                <a:off x="3024" y="3216"/>
                <a:ext cx="1104" cy="288"/>
              </a:xfrm>
              <a:prstGeom prst="rect">
                <a:avLst/>
              </a:prstGeom>
              <a:noFill/>
              <a:ln w="127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9923" name="Rectangle 371"/>
              <p:cNvSpPr>
                <a:spLocks noChangeArrowheads="1"/>
              </p:cNvSpPr>
              <p:nvPr/>
            </p:nvSpPr>
            <p:spPr bwMode="auto">
              <a:xfrm>
                <a:off x="4224" y="3120"/>
                <a:ext cx="1536"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FR" sz="2000" b="1">
                    <a:solidFill>
                      <a:srgbClr val="FF0000"/>
                    </a:solidFill>
                    <a:latin typeface="Times New Roman" charset="0"/>
                  </a:rPr>
                  <a:t>pas de comparaison de fréquence</a:t>
                </a:r>
              </a:p>
            </p:txBody>
          </p:sp>
        </p:grpSp>
      </p:grpSp>
      <p:grpSp>
        <p:nvGrpSpPr>
          <p:cNvPr id="2" name="Group 1">
            <a:extLst>
              <a:ext uri="{FF2B5EF4-FFF2-40B4-BE49-F238E27FC236}">
                <a16:creationId xmlns:a16="http://schemas.microsoft.com/office/drawing/2014/main" id="{A0826564-C265-4CB0-8B5D-071250B48C03}"/>
              </a:ext>
            </a:extLst>
          </p:cNvPr>
          <p:cNvGrpSpPr/>
          <p:nvPr/>
        </p:nvGrpSpPr>
        <p:grpSpPr>
          <a:xfrm>
            <a:off x="5321300" y="5537203"/>
            <a:ext cx="5366912" cy="1574553"/>
            <a:chOff x="4052661" y="5727170"/>
            <a:chExt cx="5366912" cy="1574553"/>
          </a:xfrm>
        </p:grpSpPr>
        <mc:AlternateContent xmlns:mc="http://schemas.openxmlformats.org/markup-compatibility/2006" xmlns:a14="http://schemas.microsoft.com/office/drawing/2010/main">
          <mc:Choice Requires="a14">
            <p:sp>
              <p:nvSpPr>
                <p:cNvPr id="279871" name="Text Box 319"/>
                <p:cNvSpPr txBox="1">
                  <a:spLocks noChangeArrowheads="1"/>
                </p:cNvSpPr>
                <p:nvPr/>
              </p:nvSpPr>
              <p:spPr bwMode="auto">
                <a:xfrm>
                  <a:off x="4052661" y="5878513"/>
                  <a:ext cx="5366912" cy="1423210"/>
                </a:xfrm>
                <a:prstGeom prst="rect">
                  <a:avLst/>
                </a:prstGeom>
                <a:noFill/>
                <a:ln>
                  <a:noFill/>
                </a:ln>
                <a:effectLst/>
                <a:extLst>
                  <a:ext uri="{909E8E84-426E-40dd-AFC4-6F175D3DCCD1}">
                    <a14:hiddenFill xmlns="">
                      <a:solidFill>
                        <a:schemeClr val="accent1"/>
                      </a:solidFill>
                    </a14:hiddenFill>
                  </a:ext>
                  <a:ext uri="{91240B29-F687-4f45-9708-019B960494DF}">
                    <a14:hiddenLine xmlns="" w="2857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fr-CH" sz="2000" b="1" dirty="0">
                      <a:solidFill>
                        <a:srgbClr val="3333CC"/>
                      </a:solidFill>
                      <a:latin typeface="Times New Roman" charset="0"/>
                    </a:rPr>
                    <a:t>V</a:t>
                  </a:r>
                  <a:r>
                    <a:rPr lang="fr-CH" sz="2000" b="1" baseline="-25000" dirty="0">
                      <a:solidFill>
                        <a:srgbClr val="3333CC"/>
                      </a:solidFill>
                      <a:latin typeface="Times New Roman" charset="0"/>
                    </a:rPr>
                    <a:t>D,battement</a:t>
                  </a:r>
                  <a:r>
                    <a:rPr lang="fr-CH" sz="2000" b="1" dirty="0">
                      <a:solidFill>
                        <a:srgbClr val="3333CC"/>
                      </a:solidFill>
                      <a:latin typeface="Times New Roman" charset="0"/>
                    </a:rPr>
                    <a:t>(t)</a:t>
                  </a:r>
                  <a:r>
                    <a:rPr lang="fr-CH" sz="2000" b="1" baseline="-25000" dirty="0">
                      <a:solidFill>
                        <a:srgbClr val="3333CC"/>
                      </a:solidFill>
                      <a:latin typeface="Times New Roman" charset="0"/>
                    </a:rPr>
                    <a:t> </a:t>
                  </a:r>
                  <a:r>
                    <a:rPr lang="fr-CH" sz="2000" b="1" dirty="0">
                      <a:solidFill>
                        <a:srgbClr val="3333CC"/>
                      </a:solidFill>
                      <a:latin typeface="Times New Roman" charset="0"/>
                    </a:rPr>
                    <a:t>=         ·(1+ triangle(|</a:t>
                  </a:r>
                  <a:r>
                    <a:rPr lang="fr-CH" sz="2000" b="1" dirty="0">
                      <a:solidFill>
                        <a:srgbClr val="3333CC"/>
                      </a:solidFill>
                      <a:latin typeface="Symbol" charset="0"/>
                      <a:sym typeface="Symbol" charset="0"/>
                    </a:rPr>
                    <a:t></a:t>
                  </a:r>
                  <a:r>
                    <a:rPr lang="fr-CH" sz="2000" b="1" baseline="-25000" dirty="0">
                      <a:solidFill>
                        <a:srgbClr val="3333CC"/>
                      </a:solidFill>
                      <a:latin typeface="Times New Roman" charset="0"/>
                    </a:rPr>
                    <a:t>IN</a:t>
                  </a:r>
                  <a:r>
                    <a:rPr lang="fr-CH" sz="900" b="1" baseline="-25000" dirty="0">
                      <a:solidFill>
                        <a:srgbClr val="3333CC"/>
                      </a:solidFill>
                      <a:latin typeface="Times New Roman" charset="0"/>
                    </a:rPr>
                    <a:t> </a:t>
                  </a:r>
                  <a:r>
                    <a:rPr lang="fr-CH" sz="2000" b="1" dirty="0">
                      <a:solidFill>
                        <a:srgbClr val="3333CC"/>
                      </a:solidFill>
                      <a:latin typeface="Times New Roman" charset="0"/>
                    </a:rPr>
                    <a:t>–</a:t>
                  </a:r>
                  <a:r>
                    <a:rPr lang="fr-CH" sz="2000" b="1" baseline="-25000" dirty="0">
                      <a:solidFill>
                        <a:srgbClr val="3333CC"/>
                      </a:solidFill>
                      <a:latin typeface="Times New Roman" charset="0"/>
                    </a:rPr>
                    <a:t> </a:t>
                  </a:r>
                  <a:r>
                    <a:rPr lang="fr-CH" sz="2000" b="1" dirty="0">
                      <a:solidFill>
                        <a:srgbClr val="3333CC"/>
                      </a:solidFill>
                      <a:latin typeface="Symbol" charset="0"/>
                      <a:sym typeface="Symbol" charset="0"/>
                    </a:rPr>
                    <a:t></a:t>
                  </a:r>
                  <a:r>
                    <a:rPr lang="fr-CH" sz="2000" b="1" baseline="-25000" dirty="0" err="1">
                      <a:solidFill>
                        <a:srgbClr val="3333CC"/>
                      </a:solidFill>
                      <a:latin typeface="Times New Roman" charset="0"/>
                    </a:rPr>
                    <a:t>OUT</a:t>
                  </a:r>
                  <a:r>
                    <a:rPr lang="fr-CH" sz="2000" b="1" dirty="0" err="1">
                      <a:solidFill>
                        <a:srgbClr val="3333CC"/>
                      </a:solidFill>
                      <a:latin typeface="Times New Roman" charset="0"/>
                    </a:rPr>
                    <a:t>|t</a:t>
                  </a:r>
                  <a:r>
                    <a:rPr lang="fr-CH" sz="2000" b="1" dirty="0">
                      <a:solidFill>
                        <a:srgbClr val="3333CC"/>
                      </a:solidFill>
                      <a:latin typeface="Times New Roman" charset="0"/>
                    </a:rPr>
                    <a:t>))</a:t>
                  </a:r>
                </a:p>
                <a:p>
                  <a:pPr eaLnBrk="1" hangingPunct="1"/>
                  <a:endParaRPr lang="fr-CH" sz="2000" b="1" dirty="0">
                    <a:solidFill>
                      <a:srgbClr val="3333CC"/>
                    </a:solidFill>
                    <a:latin typeface="Times New Roman" charset="0"/>
                  </a:endParaRPr>
                </a:p>
                <a:p>
                  <a:pPr eaLnBrk="1" hangingPunct="1"/>
                  <a:r>
                    <a:rPr lang="fr-CH" sz="2000" b="1" dirty="0">
                      <a:solidFill>
                        <a:srgbClr val="3333CC"/>
                      </a:solidFill>
                      <a:latin typeface="Times New Roman" charset="0"/>
                    </a:rPr>
                    <a:t>                       ≈ </a:t>
                  </a:r>
                  <a14:m>
                    <m:oMath xmlns:m="http://schemas.openxmlformats.org/officeDocument/2006/math">
                      <m:sSub>
                        <m:sSubPr>
                          <m:ctrlPr>
                            <a:rPr lang="en-US" sz="2000" b="1" i="1">
                              <a:solidFill>
                                <a:srgbClr val="3333CC"/>
                              </a:solidFill>
                              <a:latin typeface="Cambria Math" panose="02040503050406030204" pitchFamily="18" charset="0"/>
                            </a:rPr>
                          </m:ctrlPr>
                        </m:sSubPr>
                        <m:e>
                          <m:r>
                            <a:rPr lang="en-US" sz="2000" b="1">
                              <a:solidFill>
                                <a:srgbClr val="3333CC"/>
                              </a:solidFill>
                              <a:latin typeface="Cambria Math" panose="02040503050406030204" pitchFamily="18" charset="0"/>
                            </a:rPr>
                            <m:t>𝐊</m:t>
                          </m:r>
                        </m:e>
                        <m:sub>
                          <m:r>
                            <a:rPr lang="en-US" sz="2000" b="1">
                              <a:solidFill>
                                <a:srgbClr val="3333CC"/>
                              </a:solidFill>
                              <a:latin typeface="Cambria Math" panose="02040503050406030204" pitchFamily="18" charset="0"/>
                            </a:rPr>
                            <m:t>𝐃</m:t>
                          </m:r>
                        </m:sub>
                      </m:sSub>
                      <m:f>
                        <m:fPr>
                          <m:ctrlPr>
                            <a:rPr lang="en-US" sz="2000" b="1" i="1">
                              <a:solidFill>
                                <a:srgbClr val="3333CC"/>
                              </a:solidFill>
                              <a:latin typeface="Cambria Math" panose="02040503050406030204" pitchFamily="18" charset="0"/>
                            </a:rPr>
                          </m:ctrlPr>
                        </m:fPr>
                        <m:num>
                          <m:r>
                            <a:rPr lang="en-US" sz="2000" b="1" i="1">
                              <a:solidFill>
                                <a:srgbClr val="3333CC"/>
                              </a:solidFill>
                              <a:latin typeface="Cambria Math" panose="02040503050406030204" pitchFamily="18" charset="0"/>
                              <a:ea typeface="Cambria Math" panose="02040503050406030204" pitchFamily="18" charset="0"/>
                            </a:rPr>
                            <m:t>𝝅</m:t>
                          </m:r>
                        </m:num>
                        <m:den>
                          <m:r>
                            <a:rPr lang="en-US" sz="2000" b="1" i="1">
                              <a:solidFill>
                                <a:srgbClr val="3333CC"/>
                              </a:solidFill>
                              <a:latin typeface="Cambria Math" panose="02040503050406030204" pitchFamily="18" charset="0"/>
                            </a:rPr>
                            <m:t>𝟐</m:t>
                          </m:r>
                        </m:den>
                      </m:f>
                    </m:oMath>
                  </a14:m>
                  <a:r>
                    <a:rPr lang="en-GB" sz="2000" b="1" dirty="0">
                      <a:solidFill>
                        <a:srgbClr val="3333CC"/>
                      </a:solidFill>
                      <a:latin typeface="Times New Roman" charset="0"/>
                    </a:rPr>
                    <a:t> (</a:t>
                  </a:r>
                  <a:r>
                    <a:rPr lang="fr-CH" sz="2000" b="1" dirty="0">
                      <a:solidFill>
                        <a:srgbClr val="3333CC"/>
                      </a:solidFill>
                      <a:latin typeface="Times New Roman" charset="0"/>
                    </a:rPr>
                    <a:t>1+ cos(|</a:t>
                  </a:r>
                  <a:r>
                    <a:rPr lang="fr-CH" sz="2000" b="1" dirty="0">
                      <a:solidFill>
                        <a:srgbClr val="3333CC"/>
                      </a:solidFill>
                      <a:latin typeface="Symbol" charset="0"/>
                      <a:sym typeface="Symbol" charset="0"/>
                    </a:rPr>
                    <a:t></a:t>
                  </a:r>
                  <a:r>
                    <a:rPr lang="fr-CH" sz="2000" b="1" baseline="-25000" dirty="0">
                      <a:solidFill>
                        <a:srgbClr val="3333CC"/>
                      </a:solidFill>
                      <a:latin typeface="Times New Roman" charset="0"/>
                    </a:rPr>
                    <a:t>IN</a:t>
                  </a:r>
                  <a:r>
                    <a:rPr lang="fr-CH" sz="900" b="1" baseline="-25000" dirty="0">
                      <a:solidFill>
                        <a:srgbClr val="3333CC"/>
                      </a:solidFill>
                      <a:latin typeface="Times New Roman" charset="0"/>
                    </a:rPr>
                    <a:t> </a:t>
                  </a:r>
                  <a:r>
                    <a:rPr lang="fr-CH" sz="2000" b="1" dirty="0">
                      <a:solidFill>
                        <a:srgbClr val="3333CC"/>
                      </a:solidFill>
                      <a:latin typeface="Times New Roman" charset="0"/>
                    </a:rPr>
                    <a:t>–</a:t>
                  </a:r>
                  <a:r>
                    <a:rPr lang="fr-CH" sz="2000" b="1" baseline="-25000" dirty="0">
                      <a:solidFill>
                        <a:srgbClr val="3333CC"/>
                      </a:solidFill>
                      <a:latin typeface="Times New Roman" charset="0"/>
                    </a:rPr>
                    <a:t> </a:t>
                  </a:r>
                  <a:r>
                    <a:rPr lang="fr-CH" sz="2000" b="1" dirty="0">
                      <a:solidFill>
                        <a:srgbClr val="3333CC"/>
                      </a:solidFill>
                      <a:latin typeface="Symbol" charset="0"/>
                      <a:sym typeface="Symbol" charset="0"/>
                    </a:rPr>
                    <a:t></a:t>
                  </a:r>
                  <a:r>
                    <a:rPr lang="fr-CH" sz="2000" b="1" baseline="-25000" dirty="0" err="1">
                      <a:solidFill>
                        <a:srgbClr val="3333CC"/>
                      </a:solidFill>
                      <a:latin typeface="Times New Roman" charset="0"/>
                    </a:rPr>
                    <a:t>OUT</a:t>
                  </a:r>
                  <a:r>
                    <a:rPr lang="fr-CH" sz="2000" b="1" dirty="0" err="1">
                      <a:solidFill>
                        <a:srgbClr val="3333CC"/>
                      </a:solidFill>
                      <a:latin typeface="Times New Roman" charset="0"/>
                    </a:rPr>
                    <a:t>|t</a:t>
                  </a:r>
                  <a:r>
                    <a:rPr lang="fr-CH" sz="2000" b="1" dirty="0">
                      <a:solidFill>
                        <a:srgbClr val="3333CC"/>
                      </a:solidFill>
                      <a:latin typeface="Times New Roman" charset="0"/>
                    </a:rPr>
                    <a:t>))</a:t>
                  </a:r>
                </a:p>
                <a:p>
                  <a:pPr eaLnBrk="1" hangingPunct="1"/>
                  <a:endParaRPr lang="en-GB" sz="2000" b="1" dirty="0">
                    <a:solidFill>
                      <a:srgbClr val="3333CC"/>
                    </a:solidFill>
                    <a:latin typeface="Times New Roman" charset="0"/>
                  </a:endParaRPr>
                </a:p>
              </p:txBody>
            </p:sp>
          </mc:Choice>
          <mc:Fallback xmlns="">
            <p:sp>
              <p:nvSpPr>
                <p:cNvPr id="279871" name="Text Box 319"/>
                <p:cNvSpPr txBox="1">
                  <a:spLocks noRot="1" noChangeAspect="1" noMove="1" noResize="1" noEditPoints="1" noAdjustHandles="1" noChangeArrowheads="1" noChangeShapeType="1" noTextEdit="1"/>
                </p:cNvSpPr>
                <p:nvPr/>
              </p:nvSpPr>
              <p:spPr bwMode="auto">
                <a:xfrm>
                  <a:off x="4052661" y="5878513"/>
                  <a:ext cx="5366912" cy="1423210"/>
                </a:xfrm>
                <a:prstGeom prst="rect">
                  <a:avLst/>
                </a:prstGeom>
                <a:blipFill>
                  <a:blip r:embed="rId3"/>
                  <a:stretch>
                    <a:fillRect l="-1250" t="-2564"/>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CH">
                      <a:noFill/>
                    </a:rPr>
                    <a:t> </a:t>
                  </a:r>
                </a:p>
              </p:txBody>
            </p:sp>
          </mc:Fallback>
        </mc:AlternateContent>
        <p:sp>
          <p:nvSpPr>
            <p:cNvPr id="279924" name="Text Box 372"/>
            <p:cNvSpPr txBox="1">
              <a:spLocks noChangeArrowheads="1"/>
            </p:cNvSpPr>
            <p:nvPr/>
          </p:nvSpPr>
          <p:spPr bwMode="auto">
            <a:xfrm>
              <a:off x="5540009" y="5727170"/>
              <a:ext cx="892175" cy="683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pPr>
              <a:r>
                <a:rPr lang="fr-CH" sz="2000" b="1" dirty="0">
                  <a:solidFill>
                    <a:srgbClr val="3333CC"/>
                  </a:solidFill>
                  <a:latin typeface="Times New Roman" charset="0"/>
                </a:rPr>
                <a:t>V</a:t>
              </a:r>
              <a:r>
                <a:rPr lang="fr-CH" sz="2000" b="1" baseline="-25000" dirty="0">
                  <a:solidFill>
                    <a:srgbClr val="3333CC"/>
                  </a:solidFill>
                  <a:latin typeface="Times New Roman" charset="0"/>
                </a:rPr>
                <a:t>DD</a:t>
              </a:r>
              <a:endParaRPr lang="fr-CH" sz="2000" b="1" dirty="0">
                <a:solidFill>
                  <a:srgbClr val="3333CC"/>
                </a:solidFill>
                <a:latin typeface="Times New Roman" charset="0"/>
              </a:endParaRPr>
            </a:p>
            <a:p>
              <a:pPr algn="ctr">
                <a:lnSpc>
                  <a:spcPct val="70000"/>
                </a:lnSpc>
                <a:spcBef>
                  <a:spcPct val="50000"/>
                </a:spcBef>
              </a:pPr>
              <a:r>
                <a:rPr lang="fr-CH" sz="2000" b="1" dirty="0">
                  <a:solidFill>
                    <a:srgbClr val="3333CC"/>
                  </a:solidFill>
                  <a:latin typeface="Times New Roman" charset="0"/>
                </a:rPr>
                <a:t>2</a:t>
              </a:r>
              <a:endParaRPr lang="fr-FR" sz="2000" b="1" baseline="-25000" dirty="0">
                <a:solidFill>
                  <a:srgbClr val="3333CC"/>
                </a:solidFill>
                <a:latin typeface="Times New Roman" charset="0"/>
              </a:endParaRPr>
            </a:p>
          </p:txBody>
        </p:sp>
        <p:sp>
          <p:nvSpPr>
            <p:cNvPr id="279925" name="Line 373"/>
            <p:cNvSpPr>
              <a:spLocks noChangeShapeType="1"/>
            </p:cNvSpPr>
            <p:nvPr/>
          </p:nvSpPr>
          <p:spPr bwMode="auto">
            <a:xfrm>
              <a:off x="5746384" y="6081182"/>
              <a:ext cx="457200"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183" name="Rectangle 11">
            <a:extLst>
              <a:ext uri="{FF2B5EF4-FFF2-40B4-BE49-F238E27FC236}">
                <a16:creationId xmlns:a16="http://schemas.microsoft.com/office/drawing/2014/main" id="{D22F5F5A-81EB-4689-B7A4-41CE47CD77A6}"/>
              </a:ext>
            </a:extLst>
          </p:cNvPr>
          <p:cNvSpPr>
            <a:spLocks noChangeArrowheads="1"/>
          </p:cNvSpPr>
          <p:nvPr/>
        </p:nvSpPr>
        <p:spPr bwMode="auto">
          <a:xfrm>
            <a:off x="788276" y="320566"/>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2. DÉTECTEUR DE PHASE NUMÉRIQUE XOR</a:t>
            </a:r>
            <a:endParaRPr lang="fr-FR" sz="3200" b="1" dirty="0">
              <a:solidFill>
                <a:schemeClr val="bg1"/>
              </a:solidFill>
            </a:endParaRPr>
          </a:p>
        </p:txBody>
      </p:sp>
      <p:sp>
        <p:nvSpPr>
          <p:cNvPr id="4" name="Slide Number Placeholder 3">
            <a:extLst>
              <a:ext uri="{FF2B5EF4-FFF2-40B4-BE49-F238E27FC236}">
                <a16:creationId xmlns:a16="http://schemas.microsoft.com/office/drawing/2014/main" id="{7F6FE710-D0A7-43D3-A38B-FBE070DD928B}"/>
              </a:ext>
            </a:extLst>
          </p:cNvPr>
          <p:cNvSpPr>
            <a:spLocks noGrp="1"/>
          </p:cNvSpPr>
          <p:nvPr>
            <p:ph type="sldNum" sz="quarter" idx="12"/>
          </p:nvPr>
        </p:nvSpPr>
        <p:spPr/>
        <p:txBody>
          <a:bodyPr/>
          <a:lstStyle/>
          <a:p>
            <a:fld id="{A0C90C31-8BED-4BB9-8E94-F4E9E36D41C0}" type="slidenum">
              <a:rPr lang="en-CH" smtClean="0"/>
              <a:t>12</a:t>
            </a:fld>
            <a:endParaRPr lang="en-CH"/>
          </a:p>
        </p:txBody>
      </p:sp>
      <p:sp>
        <p:nvSpPr>
          <p:cNvPr id="185" name="Text Box 2">
            <a:extLst>
              <a:ext uri="{FF2B5EF4-FFF2-40B4-BE49-F238E27FC236}">
                <a16:creationId xmlns:a16="http://schemas.microsoft.com/office/drawing/2014/main" id="{302DCB05-7D68-40A4-8D3C-39BE0B591AA0}"/>
              </a:ext>
            </a:extLst>
          </p:cNvPr>
          <p:cNvSpPr txBox="1">
            <a:spLocks noChangeArrowheads="1"/>
          </p:cNvSpPr>
          <p:nvPr/>
        </p:nvSpPr>
        <p:spPr bwMode="auto">
          <a:xfrm>
            <a:off x="888085" y="1079914"/>
            <a:ext cx="1361270"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b="1" i="1" dirty="0">
                <a:solidFill>
                  <a:schemeClr val="accent3"/>
                </a:solidFill>
              </a:rPr>
              <a:t>PRINCIPE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47" name="Text Box 63"/>
          <p:cNvSpPr txBox="1">
            <a:spLocks noChangeArrowheads="1"/>
          </p:cNvSpPr>
          <p:nvPr/>
        </p:nvSpPr>
        <p:spPr bwMode="auto">
          <a:xfrm>
            <a:off x="925033" y="1710072"/>
            <a:ext cx="3019645" cy="369332"/>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b="1" i="1" dirty="0">
                <a:solidFill>
                  <a:schemeClr val="accent2"/>
                </a:solidFill>
                <a:latin typeface="Times New Roman" charset="0"/>
              </a:rPr>
              <a:t>SCHÉMA DE PRINCIPE</a:t>
            </a:r>
          </a:p>
        </p:txBody>
      </p:sp>
      <p:sp>
        <p:nvSpPr>
          <p:cNvPr id="93248" name="Text Box 64"/>
          <p:cNvSpPr txBox="1">
            <a:spLocks noChangeArrowheads="1"/>
          </p:cNvSpPr>
          <p:nvPr/>
        </p:nvSpPr>
        <p:spPr bwMode="auto">
          <a:xfrm>
            <a:off x="946297" y="4501118"/>
            <a:ext cx="3242930" cy="369332"/>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b="1" i="1" dirty="0">
                <a:solidFill>
                  <a:schemeClr val="accent2"/>
                </a:solidFill>
                <a:latin typeface="Times New Roman" charset="0"/>
              </a:rPr>
              <a:t>DIAGRAMME DES ÉTATS</a:t>
            </a:r>
          </a:p>
        </p:txBody>
      </p:sp>
      <p:sp>
        <p:nvSpPr>
          <p:cNvPr id="93347" name="Line 163"/>
          <p:cNvSpPr>
            <a:spLocks noChangeShapeType="1"/>
          </p:cNvSpPr>
          <p:nvPr/>
        </p:nvSpPr>
        <p:spPr bwMode="auto">
          <a:xfrm flipV="1">
            <a:off x="7239000" y="5410200"/>
            <a:ext cx="0" cy="457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48" name="Arc 164"/>
          <p:cNvSpPr>
            <a:spLocks/>
          </p:cNvSpPr>
          <p:nvPr/>
        </p:nvSpPr>
        <p:spPr bwMode="auto">
          <a:xfrm flipV="1">
            <a:off x="7845426" y="5181600"/>
            <a:ext cx="1450975" cy="990600"/>
          </a:xfrm>
          <a:custGeom>
            <a:avLst/>
            <a:gdLst>
              <a:gd name="G0" fmla="+- 942 0 0"/>
              <a:gd name="G1" fmla="+- 21600 0 0"/>
              <a:gd name="G2" fmla="+- 21600 0 0"/>
              <a:gd name="T0" fmla="*/ 0 w 22542"/>
              <a:gd name="T1" fmla="*/ 21 h 21600"/>
              <a:gd name="T2" fmla="*/ 22542 w 22542"/>
              <a:gd name="T3" fmla="*/ 21600 h 21600"/>
              <a:gd name="T4" fmla="*/ 942 w 22542"/>
              <a:gd name="T5" fmla="*/ 21600 h 21600"/>
            </a:gdLst>
            <a:ahLst/>
            <a:cxnLst>
              <a:cxn ang="0">
                <a:pos x="T0" y="T1"/>
              </a:cxn>
              <a:cxn ang="0">
                <a:pos x="T2" y="T3"/>
              </a:cxn>
              <a:cxn ang="0">
                <a:pos x="T4" y="T5"/>
              </a:cxn>
            </a:cxnLst>
            <a:rect l="0" t="0" r="r" b="b"/>
            <a:pathLst>
              <a:path w="22542" h="21600" fill="none" extrusionOk="0">
                <a:moveTo>
                  <a:pt x="-1" y="20"/>
                </a:moveTo>
                <a:cubicBezTo>
                  <a:pt x="313" y="6"/>
                  <a:pt x="627" y="-1"/>
                  <a:pt x="942" y="-1"/>
                </a:cubicBezTo>
                <a:cubicBezTo>
                  <a:pt x="12871" y="-1"/>
                  <a:pt x="22542" y="9670"/>
                  <a:pt x="22542" y="21600"/>
                </a:cubicBezTo>
              </a:path>
              <a:path w="22542" h="21600" stroke="0" extrusionOk="0">
                <a:moveTo>
                  <a:pt x="-1" y="20"/>
                </a:moveTo>
                <a:cubicBezTo>
                  <a:pt x="313" y="6"/>
                  <a:pt x="627" y="-1"/>
                  <a:pt x="942" y="-1"/>
                </a:cubicBezTo>
                <a:cubicBezTo>
                  <a:pt x="12871" y="-1"/>
                  <a:pt x="22542" y="9670"/>
                  <a:pt x="22542" y="21600"/>
                </a:cubicBezTo>
                <a:lnTo>
                  <a:pt x="942"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49" name="Arc 165"/>
          <p:cNvSpPr>
            <a:spLocks/>
          </p:cNvSpPr>
          <p:nvPr/>
        </p:nvSpPr>
        <p:spPr bwMode="auto">
          <a:xfrm flipH="1" flipV="1">
            <a:off x="5408613" y="5181600"/>
            <a:ext cx="1390650" cy="990600"/>
          </a:xfrm>
          <a:custGeom>
            <a:avLst/>
            <a:gdLst>
              <a:gd name="G0" fmla="+- 0 0 0"/>
              <a:gd name="G1" fmla="+- 21450 0 0"/>
              <a:gd name="G2" fmla="+- 21600 0 0"/>
              <a:gd name="T0" fmla="*/ 2533 w 21600"/>
              <a:gd name="T1" fmla="*/ 0 h 21450"/>
              <a:gd name="T2" fmla="*/ 21600 w 21600"/>
              <a:gd name="T3" fmla="*/ 21450 h 21450"/>
              <a:gd name="T4" fmla="*/ 0 w 21600"/>
              <a:gd name="T5" fmla="*/ 21450 h 21450"/>
            </a:gdLst>
            <a:ahLst/>
            <a:cxnLst>
              <a:cxn ang="0">
                <a:pos x="T0" y="T1"/>
              </a:cxn>
              <a:cxn ang="0">
                <a:pos x="T2" y="T3"/>
              </a:cxn>
              <a:cxn ang="0">
                <a:pos x="T4" y="T5"/>
              </a:cxn>
            </a:cxnLst>
            <a:rect l="0" t="0" r="r" b="b"/>
            <a:pathLst>
              <a:path w="21600" h="21450" fill="none" extrusionOk="0">
                <a:moveTo>
                  <a:pt x="2533" y="-1"/>
                </a:moveTo>
                <a:cubicBezTo>
                  <a:pt x="13407" y="1283"/>
                  <a:pt x="21600" y="10500"/>
                  <a:pt x="21600" y="21450"/>
                </a:cubicBezTo>
              </a:path>
              <a:path w="21600" h="21450" stroke="0" extrusionOk="0">
                <a:moveTo>
                  <a:pt x="2533" y="-1"/>
                </a:moveTo>
                <a:cubicBezTo>
                  <a:pt x="13407" y="1283"/>
                  <a:pt x="21600" y="10500"/>
                  <a:pt x="21600" y="21450"/>
                </a:cubicBezTo>
                <a:lnTo>
                  <a:pt x="0" y="2145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50" name="Oval 166"/>
          <p:cNvSpPr>
            <a:spLocks noChangeArrowheads="1"/>
          </p:cNvSpPr>
          <p:nvPr/>
        </p:nvSpPr>
        <p:spPr bwMode="auto">
          <a:xfrm>
            <a:off x="4495800" y="4973638"/>
            <a:ext cx="381000" cy="457200"/>
          </a:xfrm>
          <a:prstGeom prst="ellipse">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51" name="Arc 167"/>
          <p:cNvSpPr>
            <a:spLocks/>
          </p:cNvSpPr>
          <p:nvPr/>
        </p:nvSpPr>
        <p:spPr bwMode="auto">
          <a:xfrm flipH="1">
            <a:off x="5715000" y="4821239"/>
            <a:ext cx="1143000" cy="320675"/>
          </a:xfrm>
          <a:custGeom>
            <a:avLst/>
            <a:gdLst>
              <a:gd name="G0" fmla="+- 21600 0 0"/>
              <a:gd name="G1" fmla="+- 21600 0 0"/>
              <a:gd name="G2" fmla="+- 21600 0 0"/>
              <a:gd name="T0" fmla="*/ 13 w 43200"/>
              <a:gd name="T1" fmla="*/ 22340 h 22340"/>
              <a:gd name="T2" fmla="*/ 43200 w 43200"/>
              <a:gd name="T3" fmla="*/ 21600 h 22340"/>
              <a:gd name="T4" fmla="*/ 21600 w 43200"/>
              <a:gd name="T5" fmla="*/ 21600 h 22340"/>
            </a:gdLst>
            <a:ahLst/>
            <a:cxnLst>
              <a:cxn ang="0">
                <a:pos x="T0" y="T1"/>
              </a:cxn>
              <a:cxn ang="0">
                <a:pos x="T2" y="T3"/>
              </a:cxn>
              <a:cxn ang="0">
                <a:pos x="T4" y="T5"/>
              </a:cxn>
            </a:cxnLst>
            <a:rect l="0" t="0" r="r" b="b"/>
            <a:pathLst>
              <a:path w="43200" h="22340" fill="none" extrusionOk="0">
                <a:moveTo>
                  <a:pt x="12" y="22340"/>
                </a:moveTo>
                <a:cubicBezTo>
                  <a:pt x="4" y="22093"/>
                  <a:pt x="0" y="21846"/>
                  <a:pt x="0" y="21600"/>
                </a:cubicBezTo>
                <a:cubicBezTo>
                  <a:pt x="0" y="9670"/>
                  <a:pt x="9670" y="0"/>
                  <a:pt x="21600" y="0"/>
                </a:cubicBezTo>
                <a:cubicBezTo>
                  <a:pt x="33529" y="0"/>
                  <a:pt x="43199" y="9670"/>
                  <a:pt x="43199" y="21599"/>
                </a:cubicBezTo>
              </a:path>
              <a:path w="43200" h="22340" stroke="0" extrusionOk="0">
                <a:moveTo>
                  <a:pt x="12" y="22340"/>
                </a:moveTo>
                <a:cubicBezTo>
                  <a:pt x="4" y="22093"/>
                  <a:pt x="0" y="2184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52" name="Arc 168"/>
          <p:cNvSpPr>
            <a:spLocks/>
          </p:cNvSpPr>
          <p:nvPr/>
        </p:nvSpPr>
        <p:spPr bwMode="auto">
          <a:xfrm flipH="1">
            <a:off x="7620000" y="4821239"/>
            <a:ext cx="1143000" cy="320675"/>
          </a:xfrm>
          <a:custGeom>
            <a:avLst/>
            <a:gdLst>
              <a:gd name="G0" fmla="+- 21600 0 0"/>
              <a:gd name="G1" fmla="+- 21600 0 0"/>
              <a:gd name="G2" fmla="+- 21600 0 0"/>
              <a:gd name="T0" fmla="*/ 13 w 43200"/>
              <a:gd name="T1" fmla="*/ 22340 h 22340"/>
              <a:gd name="T2" fmla="*/ 43200 w 43200"/>
              <a:gd name="T3" fmla="*/ 21600 h 22340"/>
              <a:gd name="T4" fmla="*/ 21600 w 43200"/>
              <a:gd name="T5" fmla="*/ 21600 h 22340"/>
            </a:gdLst>
            <a:ahLst/>
            <a:cxnLst>
              <a:cxn ang="0">
                <a:pos x="T0" y="T1"/>
              </a:cxn>
              <a:cxn ang="0">
                <a:pos x="T2" y="T3"/>
              </a:cxn>
              <a:cxn ang="0">
                <a:pos x="T4" y="T5"/>
              </a:cxn>
            </a:cxnLst>
            <a:rect l="0" t="0" r="r" b="b"/>
            <a:pathLst>
              <a:path w="43200" h="22340" fill="none" extrusionOk="0">
                <a:moveTo>
                  <a:pt x="12" y="22340"/>
                </a:moveTo>
                <a:cubicBezTo>
                  <a:pt x="4" y="22093"/>
                  <a:pt x="0" y="21846"/>
                  <a:pt x="0" y="21600"/>
                </a:cubicBezTo>
                <a:cubicBezTo>
                  <a:pt x="0" y="9670"/>
                  <a:pt x="9670" y="0"/>
                  <a:pt x="21600" y="0"/>
                </a:cubicBezTo>
                <a:cubicBezTo>
                  <a:pt x="33529" y="0"/>
                  <a:pt x="43199" y="9670"/>
                  <a:pt x="43199" y="21599"/>
                </a:cubicBezTo>
              </a:path>
              <a:path w="43200" h="22340" stroke="0" extrusionOk="0">
                <a:moveTo>
                  <a:pt x="12" y="22340"/>
                </a:moveTo>
                <a:cubicBezTo>
                  <a:pt x="4" y="22093"/>
                  <a:pt x="0" y="2184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54" name="Oval 170"/>
          <p:cNvSpPr>
            <a:spLocks noChangeArrowheads="1"/>
          </p:cNvSpPr>
          <p:nvPr/>
        </p:nvSpPr>
        <p:spPr bwMode="auto">
          <a:xfrm>
            <a:off x="9601200" y="4973638"/>
            <a:ext cx="381000" cy="457200"/>
          </a:xfrm>
          <a:prstGeom prst="ellipse">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57" name="Oval 173"/>
          <p:cNvSpPr>
            <a:spLocks noChangeArrowheads="1"/>
          </p:cNvSpPr>
          <p:nvPr/>
        </p:nvSpPr>
        <p:spPr bwMode="auto">
          <a:xfrm>
            <a:off x="4724400" y="4821238"/>
            <a:ext cx="1219200" cy="673100"/>
          </a:xfrm>
          <a:prstGeom prst="ellipse">
            <a:avLst/>
          </a:prstGeom>
          <a:solidFill>
            <a:srgbClr val="CCCCFF"/>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r>
              <a:rPr lang="fr-CH" b="1">
                <a:latin typeface="Times New Roman" charset="0"/>
              </a:rPr>
              <a:t>Q</a:t>
            </a:r>
            <a:r>
              <a:rPr lang="fr-CH" b="1" baseline="-25000">
                <a:latin typeface="Times New Roman" charset="0"/>
              </a:rPr>
              <a:t>A</a:t>
            </a:r>
            <a:r>
              <a:rPr lang="fr-CH" b="1">
                <a:latin typeface="Times New Roman" charset="0"/>
              </a:rPr>
              <a:t>=</a:t>
            </a:r>
            <a:r>
              <a:rPr lang="fr-CH" b="1" baseline="-25000">
                <a:latin typeface="Times New Roman" charset="0"/>
              </a:rPr>
              <a:t> </a:t>
            </a:r>
            <a:r>
              <a:rPr lang="fr-CH" b="1">
                <a:latin typeface="Times New Roman" charset="0"/>
              </a:rPr>
              <a:t>0</a:t>
            </a:r>
          </a:p>
          <a:p>
            <a:pPr algn="ctr" eaLnBrk="1" hangingPunct="1"/>
            <a:r>
              <a:rPr lang="fr-CH" b="1">
                <a:latin typeface="Times New Roman" charset="0"/>
              </a:rPr>
              <a:t>Q</a:t>
            </a:r>
            <a:r>
              <a:rPr lang="fr-CH" b="1" baseline="-25000">
                <a:latin typeface="Times New Roman" charset="0"/>
              </a:rPr>
              <a:t>B</a:t>
            </a:r>
            <a:r>
              <a:rPr lang="fr-CH" b="1">
                <a:latin typeface="Times New Roman" charset="0"/>
              </a:rPr>
              <a:t>=</a:t>
            </a:r>
            <a:r>
              <a:rPr lang="fr-CH" b="1" baseline="-25000">
                <a:latin typeface="Times New Roman" charset="0"/>
              </a:rPr>
              <a:t> </a:t>
            </a:r>
            <a:r>
              <a:rPr lang="fr-CH" b="1">
                <a:latin typeface="Times New Roman" charset="0"/>
              </a:rPr>
              <a:t>1</a:t>
            </a:r>
            <a:endParaRPr lang="fr-FR" b="1">
              <a:latin typeface="Times New Roman" charset="0"/>
            </a:endParaRPr>
          </a:p>
        </p:txBody>
      </p:sp>
      <p:sp>
        <p:nvSpPr>
          <p:cNvPr id="93358" name="Oval 174"/>
          <p:cNvSpPr>
            <a:spLocks noChangeArrowheads="1"/>
          </p:cNvSpPr>
          <p:nvPr/>
        </p:nvSpPr>
        <p:spPr bwMode="auto">
          <a:xfrm>
            <a:off x="8534400" y="4833938"/>
            <a:ext cx="1219200" cy="673100"/>
          </a:xfrm>
          <a:prstGeom prst="ellipse">
            <a:avLst/>
          </a:prstGeom>
          <a:solidFill>
            <a:srgbClr val="CCCCFF"/>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r>
              <a:rPr lang="fr-CH" b="1">
                <a:latin typeface="Times New Roman" charset="0"/>
              </a:rPr>
              <a:t>Q</a:t>
            </a:r>
            <a:r>
              <a:rPr lang="fr-CH" b="1" baseline="-25000">
                <a:latin typeface="Times New Roman" charset="0"/>
              </a:rPr>
              <a:t>A</a:t>
            </a:r>
            <a:r>
              <a:rPr lang="fr-CH" b="1">
                <a:latin typeface="Times New Roman" charset="0"/>
              </a:rPr>
              <a:t>=</a:t>
            </a:r>
            <a:r>
              <a:rPr lang="fr-CH" b="1" baseline="-25000">
                <a:latin typeface="Times New Roman" charset="0"/>
              </a:rPr>
              <a:t> </a:t>
            </a:r>
            <a:r>
              <a:rPr lang="fr-CH" b="1">
                <a:latin typeface="Times New Roman" charset="0"/>
              </a:rPr>
              <a:t>1</a:t>
            </a:r>
          </a:p>
          <a:p>
            <a:pPr algn="ctr" eaLnBrk="1" hangingPunct="1"/>
            <a:r>
              <a:rPr lang="fr-CH" b="1">
                <a:latin typeface="Times New Roman" charset="0"/>
              </a:rPr>
              <a:t>Q</a:t>
            </a:r>
            <a:r>
              <a:rPr lang="fr-CH" b="1" baseline="-25000">
                <a:latin typeface="Times New Roman" charset="0"/>
              </a:rPr>
              <a:t>B</a:t>
            </a:r>
            <a:r>
              <a:rPr lang="fr-CH" b="1">
                <a:latin typeface="Times New Roman" charset="0"/>
              </a:rPr>
              <a:t>=</a:t>
            </a:r>
            <a:r>
              <a:rPr lang="fr-CH" b="1" baseline="-25000">
                <a:latin typeface="Times New Roman" charset="0"/>
              </a:rPr>
              <a:t> </a:t>
            </a:r>
            <a:r>
              <a:rPr lang="fr-CH" b="1">
                <a:latin typeface="Times New Roman" charset="0"/>
              </a:rPr>
              <a:t>0</a:t>
            </a:r>
            <a:endParaRPr lang="fr-FR" b="1">
              <a:latin typeface="Times New Roman" charset="0"/>
            </a:endParaRPr>
          </a:p>
        </p:txBody>
      </p:sp>
      <p:sp>
        <p:nvSpPr>
          <p:cNvPr id="93359" name="Line 175"/>
          <p:cNvSpPr>
            <a:spLocks noChangeShapeType="1"/>
          </p:cNvSpPr>
          <p:nvPr/>
        </p:nvSpPr>
        <p:spPr bwMode="auto">
          <a:xfrm flipH="1">
            <a:off x="6172200" y="4821238"/>
            <a:ext cx="152400" cy="0"/>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60" name="Line 176"/>
          <p:cNvSpPr>
            <a:spLocks noChangeShapeType="1"/>
          </p:cNvSpPr>
          <p:nvPr/>
        </p:nvSpPr>
        <p:spPr bwMode="auto">
          <a:xfrm flipH="1">
            <a:off x="8394700" y="6032500"/>
            <a:ext cx="223838" cy="76200"/>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61" name="Line 177"/>
          <p:cNvSpPr>
            <a:spLocks noChangeShapeType="1"/>
          </p:cNvSpPr>
          <p:nvPr/>
        </p:nvSpPr>
        <p:spPr bwMode="auto">
          <a:xfrm>
            <a:off x="8153400" y="4821238"/>
            <a:ext cx="152400" cy="0"/>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62" name="Line 178"/>
          <p:cNvSpPr>
            <a:spLocks noChangeShapeType="1"/>
          </p:cNvSpPr>
          <p:nvPr/>
        </p:nvSpPr>
        <p:spPr bwMode="auto">
          <a:xfrm>
            <a:off x="6057900" y="6022976"/>
            <a:ext cx="152400" cy="55563"/>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63" name="Line 179"/>
          <p:cNvSpPr>
            <a:spLocks noChangeShapeType="1"/>
          </p:cNvSpPr>
          <p:nvPr/>
        </p:nvSpPr>
        <p:spPr bwMode="auto">
          <a:xfrm rot="16200000" flipH="1">
            <a:off x="9944100" y="5240338"/>
            <a:ext cx="76200" cy="0"/>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64" name="Line 180"/>
          <p:cNvSpPr>
            <a:spLocks noChangeShapeType="1"/>
          </p:cNvSpPr>
          <p:nvPr/>
        </p:nvSpPr>
        <p:spPr bwMode="auto">
          <a:xfrm rot="16200000" flipH="1">
            <a:off x="4457700" y="5240338"/>
            <a:ext cx="76200" cy="0"/>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94" name="Oval 210"/>
          <p:cNvSpPr>
            <a:spLocks noChangeArrowheads="1"/>
          </p:cNvSpPr>
          <p:nvPr/>
        </p:nvSpPr>
        <p:spPr bwMode="auto">
          <a:xfrm>
            <a:off x="6629400" y="4833938"/>
            <a:ext cx="1219200" cy="673100"/>
          </a:xfrm>
          <a:prstGeom prst="ellipse">
            <a:avLst/>
          </a:prstGeom>
          <a:solidFill>
            <a:srgbClr val="CCCCFF"/>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r>
              <a:rPr lang="fr-CH" b="1">
                <a:latin typeface="Times New Roman" charset="0"/>
              </a:rPr>
              <a:t>Q</a:t>
            </a:r>
            <a:r>
              <a:rPr lang="fr-CH" b="1" baseline="-25000">
                <a:latin typeface="Times New Roman" charset="0"/>
              </a:rPr>
              <a:t>A</a:t>
            </a:r>
            <a:r>
              <a:rPr lang="fr-CH" b="1">
                <a:latin typeface="Times New Roman" charset="0"/>
              </a:rPr>
              <a:t>=</a:t>
            </a:r>
            <a:r>
              <a:rPr lang="fr-CH" b="1" baseline="-25000">
                <a:latin typeface="Times New Roman" charset="0"/>
              </a:rPr>
              <a:t> </a:t>
            </a:r>
            <a:r>
              <a:rPr lang="fr-CH" b="1">
                <a:latin typeface="Times New Roman" charset="0"/>
              </a:rPr>
              <a:t>0</a:t>
            </a:r>
          </a:p>
          <a:p>
            <a:pPr algn="ctr" eaLnBrk="1" hangingPunct="1"/>
            <a:r>
              <a:rPr lang="fr-CH" b="1">
                <a:latin typeface="Times New Roman" charset="0"/>
              </a:rPr>
              <a:t>Q</a:t>
            </a:r>
            <a:r>
              <a:rPr lang="fr-CH" b="1" baseline="-25000">
                <a:latin typeface="Times New Roman" charset="0"/>
              </a:rPr>
              <a:t>B</a:t>
            </a:r>
            <a:r>
              <a:rPr lang="fr-CH" b="1">
                <a:latin typeface="Times New Roman" charset="0"/>
              </a:rPr>
              <a:t>=</a:t>
            </a:r>
            <a:r>
              <a:rPr lang="fr-CH" b="1" baseline="-25000">
                <a:latin typeface="Times New Roman" charset="0"/>
              </a:rPr>
              <a:t> </a:t>
            </a:r>
            <a:r>
              <a:rPr lang="fr-CH" b="1">
                <a:latin typeface="Times New Roman" charset="0"/>
              </a:rPr>
              <a:t>0</a:t>
            </a:r>
            <a:endParaRPr lang="fr-FR" b="1">
              <a:latin typeface="Times New Roman" charset="0"/>
            </a:endParaRPr>
          </a:p>
        </p:txBody>
      </p:sp>
      <p:sp>
        <p:nvSpPr>
          <p:cNvPr id="93395" name="Text Box 211"/>
          <p:cNvSpPr txBox="1">
            <a:spLocks noChangeArrowheads="1"/>
          </p:cNvSpPr>
          <p:nvPr/>
        </p:nvSpPr>
        <p:spPr bwMode="auto">
          <a:xfrm>
            <a:off x="5791200" y="4440238"/>
            <a:ext cx="7366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OUT </a:t>
            </a:r>
            <a:endParaRPr lang="en-GB" b="1">
              <a:latin typeface="Times New Roman" charset="0"/>
            </a:endParaRPr>
          </a:p>
        </p:txBody>
      </p:sp>
      <p:sp>
        <p:nvSpPr>
          <p:cNvPr id="93396" name="Line 212"/>
          <p:cNvSpPr>
            <a:spLocks noChangeShapeType="1"/>
          </p:cNvSpPr>
          <p:nvPr/>
        </p:nvSpPr>
        <p:spPr bwMode="auto">
          <a:xfrm>
            <a:off x="6400800" y="4721225"/>
            <a:ext cx="76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97" name="Line 213"/>
          <p:cNvSpPr>
            <a:spLocks noChangeShapeType="1"/>
          </p:cNvSpPr>
          <p:nvPr/>
        </p:nvSpPr>
        <p:spPr bwMode="auto">
          <a:xfrm>
            <a:off x="6477000" y="4492625"/>
            <a:ext cx="76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98" name="Line 214"/>
          <p:cNvSpPr>
            <a:spLocks noChangeShapeType="1"/>
          </p:cNvSpPr>
          <p:nvPr/>
        </p:nvSpPr>
        <p:spPr bwMode="auto">
          <a:xfrm flipV="1">
            <a:off x="6477000" y="4492625"/>
            <a:ext cx="0" cy="228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99" name="Line 215"/>
          <p:cNvSpPr>
            <a:spLocks noChangeShapeType="1"/>
          </p:cNvSpPr>
          <p:nvPr/>
        </p:nvSpPr>
        <p:spPr bwMode="auto">
          <a:xfrm flipV="1">
            <a:off x="6477000" y="4568825"/>
            <a:ext cx="0" cy="76200"/>
          </a:xfrm>
          <a:prstGeom prst="line">
            <a:avLst/>
          </a:prstGeom>
          <a:noFill/>
          <a:ln w="19050">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00" name="Text Box 216"/>
          <p:cNvSpPr txBox="1">
            <a:spLocks noChangeArrowheads="1"/>
          </p:cNvSpPr>
          <p:nvPr/>
        </p:nvSpPr>
        <p:spPr bwMode="auto">
          <a:xfrm>
            <a:off x="3657600" y="5022851"/>
            <a:ext cx="736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OUT </a:t>
            </a:r>
            <a:endParaRPr lang="en-GB" b="1">
              <a:latin typeface="Times New Roman" charset="0"/>
            </a:endParaRPr>
          </a:p>
        </p:txBody>
      </p:sp>
      <p:sp>
        <p:nvSpPr>
          <p:cNvPr id="93401" name="Line 217"/>
          <p:cNvSpPr>
            <a:spLocks noChangeShapeType="1"/>
          </p:cNvSpPr>
          <p:nvPr/>
        </p:nvSpPr>
        <p:spPr bwMode="auto">
          <a:xfrm>
            <a:off x="4267200" y="5303838"/>
            <a:ext cx="76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02" name="Line 218"/>
          <p:cNvSpPr>
            <a:spLocks noChangeShapeType="1"/>
          </p:cNvSpPr>
          <p:nvPr/>
        </p:nvSpPr>
        <p:spPr bwMode="auto">
          <a:xfrm>
            <a:off x="4343400" y="5075238"/>
            <a:ext cx="76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03" name="Line 219"/>
          <p:cNvSpPr>
            <a:spLocks noChangeShapeType="1"/>
          </p:cNvSpPr>
          <p:nvPr/>
        </p:nvSpPr>
        <p:spPr bwMode="auto">
          <a:xfrm flipV="1">
            <a:off x="4343400" y="5075238"/>
            <a:ext cx="0" cy="228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04" name="Line 220"/>
          <p:cNvSpPr>
            <a:spLocks noChangeShapeType="1"/>
          </p:cNvSpPr>
          <p:nvPr/>
        </p:nvSpPr>
        <p:spPr bwMode="auto">
          <a:xfrm flipV="1">
            <a:off x="4343400" y="5151438"/>
            <a:ext cx="0" cy="76200"/>
          </a:xfrm>
          <a:prstGeom prst="line">
            <a:avLst/>
          </a:prstGeom>
          <a:noFill/>
          <a:ln w="19050">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05" name="Text Box 221"/>
          <p:cNvSpPr txBox="1">
            <a:spLocks noChangeArrowheads="1"/>
          </p:cNvSpPr>
          <p:nvPr/>
        </p:nvSpPr>
        <p:spPr bwMode="auto">
          <a:xfrm>
            <a:off x="7848600" y="6119813"/>
            <a:ext cx="914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b="1">
                <a:latin typeface="Times New Roman" charset="0"/>
              </a:rPr>
              <a:t>OUT </a:t>
            </a:r>
            <a:endParaRPr lang="en-GB" b="1">
              <a:latin typeface="Times New Roman" charset="0"/>
            </a:endParaRPr>
          </a:p>
        </p:txBody>
      </p:sp>
      <p:sp>
        <p:nvSpPr>
          <p:cNvPr id="93406" name="Line 222"/>
          <p:cNvSpPr>
            <a:spLocks noChangeShapeType="1"/>
          </p:cNvSpPr>
          <p:nvPr/>
        </p:nvSpPr>
        <p:spPr bwMode="auto">
          <a:xfrm>
            <a:off x="8567738" y="6400800"/>
            <a:ext cx="76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07" name="Line 223"/>
          <p:cNvSpPr>
            <a:spLocks noChangeShapeType="1"/>
          </p:cNvSpPr>
          <p:nvPr/>
        </p:nvSpPr>
        <p:spPr bwMode="auto">
          <a:xfrm>
            <a:off x="8643938" y="6172200"/>
            <a:ext cx="76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08" name="Line 224"/>
          <p:cNvSpPr>
            <a:spLocks noChangeShapeType="1"/>
          </p:cNvSpPr>
          <p:nvPr/>
        </p:nvSpPr>
        <p:spPr bwMode="auto">
          <a:xfrm flipV="1">
            <a:off x="8643938" y="6172200"/>
            <a:ext cx="0" cy="228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09" name="Line 225"/>
          <p:cNvSpPr>
            <a:spLocks noChangeShapeType="1"/>
          </p:cNvSpPr>
          <p:nvPr/>
        </p:nvSpPr>
        <p:spPr bwMode="auto">
          <a:xfrm flipV="1">
            <a:off x="8643938" y="6248400"/>
            <a:ext cx="0" cy="76200"/>
          </a:xfrm>
          <a:prstGeom prst="line">
            <a:avLst/>
          </a:prstGeom>
          <a:noFill/>
          <a:ln w="19050">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10" name="Text Box 226"/>
          <p:cNvSpPr txBox="1">
            <a:spLocks noChangeArrowheads="1"/>
          </p:cNvSpPr>
          <p:nvPr/>
        </p:nvSpPr>
        <p:spPr bwMode="auto">
          <a:xfrm>
            <a:off x="10058400" y="5029201"/>
            <a:ext cx="4953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IN </a:t>
            </a:r>
            <a:endParaRPr lang="en-GB" b="1">
              <a:latin typeface="Times New Roman" charset="0"/>
            </a:endParaRPr>
          </a:p>
        </p:txBody>
      </p:sp>
      <p:sp>
        <p:nvSpPr>
          <p:cNvPr id="93411" name="Line 227"/>
          <p:cNvSpPr>
            <a:spLocks noChangeShapeType="1"/>
          </p:cNvSpPr>
          <p:nvPr/>
        </p:nvSpPr>
        <p:spPr bwMode="auto">
          <a:xfrm>
            <a:off x="10439400" y="5310188"/>
            <a:ext cx="76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12" name="Line 228"/>
          <p:cNvSpPr>
            <a:spLocks noChangeShapeType="1"/>
          </p:cNvSpPr>
          <p:nvPr/>
        </p:nvSpPr>
        <p:spPr bwMode="auto">
          <a:xfrm>
            <a:off x="10515600" y="5081588"/>
            <a:ext cx="76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13" name="Line 229"/>
          <p:cNvSpPr>
            <a:spLocks noChangeShapeType="1"/>
          </p:cNvSpPr>
          <p:nvPr/>
        </p:nvSpPr>
        <p:spPr bwMode="auto">
          <a:xfrm flipV="1">
            <a:off x="10515600" y="5081588"/>
            <a:ext cx="0" cy="228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14" name="Line 230"/>
          <p:cNvSpPr>
            <a:spLocks noChangeShapeType="1"/>
          </p:cNvSpPr>
          <p:nvPr/>
        </p:nvSpPr>
        <p:spPr bwMode="auto">
          <a:xfrm flipV="1">
            <a:off x="10515600" y="5157788"/>
            <a:ext cx="0" cy="76200"/>
          </a:xfrm>
          <a:prstGeom prst="line">
            <a:avLst/>
          </a:prstGeom>
          <a:noFill/>
          <a:ln w="19050">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15" name="Text Box 231"/>
          <p:cNvSpPr txBox="1">
            <a:spLocks noChangeArrowheads="1"/>
          </p:cNvSpPr>
          <p:nvPr/>
        </p:nvSpPr>
        <p:spPr bwMode="auto">
          <a:xfrm>
            <a:off x="7924800" y="4419601"/>
            <a:ext cx="4953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IN </a:t>
            </a:r>
            <a:endParaRPr lang="en-GB" b="1">
              <a:latin typeface="Times New Roman" charset="0"/>
            </a:endParaRPr>
          </a:p>
        </p:txBody>
      </p:sp>
      <p:sp>
        <p:nvSpPr>
          <p:cNvPr id="93416" name="Line 232"/>
          <p:cNvSpPr>
            <a:spLocks noChangeShapeType="1"/>
          </p:cNvSpPr>
          <p:nvPr/>
        </p:nvSpPr>
        <p:spPr bwMode="auto">
          <a:xfrm>
            <a:off x="8305800" y="4700588"/>
            <a:ext cx="76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17" name="Line 233"/>
          <p:cNvSpPr>
            <a:spLocks noChangeShapeType="1"/>
          </p:cNvSpPr>
          <p:nvPr/>
        </p:nvSpPr>
        <p:spPr bwMode="auto">
          <a:xfrm>
            <a:off x="8382000" y="4471988"/>
            <a:ext cx="76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18" name="Line 234"/>
          <p:cNvSpPr>
            <a:spLocks noChangeShapeType="1"/>
          </p:cNvSpPr>
          <p:nvPr/>
        </p:nvSpPr>
        <p:spPr bwMode="auto">
          <a:xfrm flipV="1">
            <a:off x="8382000" y="4471988"/>
            <a:ext cx="0" cy="228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19" name="Line 235"/>
          <p:cNvSpPr>
            <a:spLocks noChangeShapeType="1"/>
          </p:cNvSpPr>
          <p:nvPr/>
        </p:nvSpPr>
        <p:spPr bwMode="auto">
          <a:xfrm flipV="1">
            <a:off x="8382000" y="4548188"/>
            <a:ext cx="0" cy="76200"/>
          </a:xfrm>
          <a:prstGeom prst="line">
            <a:avLst/>
          </a:prstGeom>
          <a:noFill/>
          <a:ln w="19050">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20" name="Text Box 236"/>
          <p:cNvSpPr txBox="1">
            <a:spLocks noChangeArrowheads="1"/>
          </p:cNvSpPr>
          <p:nvPr/>
        </p:nvSpPr>
        <p:spPr bwMode="auto">
          <a:xfrm>
            <a:off x="5715000" y="6119813"/>
            <a:ext cx="4953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IN </a:t>
            </a:r>
            <a:endParaRPr lang="en-GB" b="1">
              <a:latin typeface="Times New Roman" charset="0"/>
            </a:endParaRPr>
          </a:p>
        </p:txBody>
      </p:sp>
      <p:sp>
        <p:nvSpPr>
          <p:cNvPr id="93421" name="Line 237"/>
          <p:cNvSpPr>
            <a:spLocks noChangeShapeType="1"/>
          </p:cNvSpPr>
          <p:nvPr/>
        </p:nvSpPr>
        <p:spPr bwMode="auto">
          <a:xfrm>
            <a:off x="6113463" y="6400800"/>
            <a:ext cx="76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22" name="Line 238"/>
          <p:cNvSpPr>
            <a:spLocks noChangeShapeType="1"/>
          </p:cNvSpPr>
          <p:nvPr/>
        </p:nvSpPr>
        <p:spPr bwMode="auto">
          <a:xfrm>
            <a:off x="6189663" y="6172200"/>
            <a:ext cx="76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23" name="Line 239"/>
          <p:cNvSpPr>
            <a:spLocks noChangeShapeType="1"/>
          </p:cNvSpPr>
          <p:nvPr/>
        </p:nvSpPr>
        <p:spPr bwMode="auto">
          <a:xfrm flipV="1">
            <a:off x="6189663" y="6172200"/>
            <a:ext cx="0" cy="228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24" name="Line 240"/>
          <p:cNvSpPr>
            <a:spLocks noChangeShapeType="1"/>
          </p:cNvSpPr>
          <p:nvPr/>
        </p:nvSpPr>
        <p:spPr bwMode="auto">
          <a:xfrm flipV="1">
            <a:off x="6189663" y="6248400"/>
            <a:ext cx="0" cy="76200"/>
          </a:xfrm>
          <a:prstGeom prst="line">
            <a:avLst/>
          </a:prstGeom>
          <a:noFill/>
          <a:ln w="19050">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3" name="Group 2">
            <a:extLst>
              <a:ext uri="{FF2B5EF4-FFF2-40B4-BE49-F238E27FC236}">
                <a16:creationId xmlns:a16="http://schemas.microsoft.com/office/drawing/2014/main" id="{A3AFB05A-8D87-47C2-9CFE-EF40B0281EA3}"/>
              </a:ext>
            </a:extLst>
          </p:cNvPr>
          <p:cNvGrpSpPr/>
          <p:nvPr/>
        </p:nvGrpSpPr>
        <p:grpSpPr>
          <a:xfrm>
            <a:off x="4191001" y="1490147"/>
            <a:ext cx="6354763" cy="2384385"/>
            <a:chOff x="4191001" y="1490147"/>
            <a:chExt cx="6354763" cy="2384385"/>
          </a:xfrm>
        </p:grpSpPr>
        <p:sp>
          <p:nvSpPr>
            <p:cNvPr id="93353" name="Line 169"/>
            <p:cNvSpPr>
              <a:spLocks noChangeShapeType="1"/>
            </p:cNvSpPr>
            <p:nvPr/>
          </p:nvSpPr>
          <p:spPr bwMode="auto">
            <a:xfrm flipH="1">
              <a:off x="6096001" y="2667000"/>
              <a:ext cx="123507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55" name="Rectangle 171"/>
            <p:cNvSpPr>
              <a:spLocks noChangeArrowheads="1"/>
            </p:cNvSpPr>
            <p:nvPr/>
          </p:nvSpPr>
          <p:spPr bwMode="auto">
            <a:xfrm>
              <a:off x="5638800" y="1524000"/>
              <a:ext cx="838200" cy="8382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56" name="AutoShape 172"/>
            <p:cNvSpPr>
              <a:spLocks noChangeArrowheads="1"/>
            </p:cNvSpPr>
            <p:nvPr/>
          </p:nvSpPr>
          <p:spPr bwMode="auto">
            <a:xfrm rot="-10800000">
              <a:off x="6934200" y="2362200"/>
              <a:ext cx="533400" cy="609600"/>
            </a:xfrm>
            <a:prstGeom prst="flowChartDelay">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65" name="Line 181"/>
            <p:cNvSpPr>
              <a:spLocks noChangeShapeType="1"/>
            </p:cNvSpPr>
            <p:nvPr/>
          </p:nvSpPr>
          <p:spPr bwMode="auto">
            <a:xfrm>
              <a:off x="6096000" y="2362200"/>
              <a:ext cx="0" cy="6096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66" name="Line 182"/>
            <p:cNvSpPr>
              <a:spLocks noChangeShapeType="1"/>
            </p:cNvSpPr>
            <p:nvPr/>
          </p:nvSpPr>
          <p:spPr bwMode="auto">
            <a:xfrm>
              <a:off x="7467600" y="251460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67" name="Line 183"/>
            <p:cNvSpPr>
              <a:spLocks noChangeShapeType="1"/>
            </p:cNvSpPr>
            <p:nvPr/>
          </p:nvSpPr>
          <p:spPr bwMode="auto">
            <a:xfrm>
              <a:off x="7467600" y="281940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68" name="Text Box 184"/>
            <p:cNvSpPr txBox="1">
              <a:spLocks noChangeArrowheads="1"/>
            </p:cNvSpPr>
            <p:nvPr/>
          </p:nvSpPr>
          <p:spPr bwMode="auto">
            <a:xfrm>
              <a:off x="5595938" y="1490147"/>
              <a:ext cx="35137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a:latin typeface="Times New Roman" charset="0"/>
                </a:rPr>
                <a:t>D</a:t>
              </a:r>
              <a:endParaRPr lang="en-GB">
                <a:latin typeface="Times New Roman" charset="0"/>
              </a:endParaRPr>
            </a:p>
          </p:txBody>
        </p:sp>
        <p:sp>
          <p:nvSpPr>
            <p:cNvPr id="93369" name="Line 185"/>
            <p:cNvSpPr>
              <a:spLocks noChangeShapeType="1"/>
            </p:cNvSpPr>
            <p:nvPr/>
          </p:nvSpPr>
          <p:spPr bwMode="auto">
            <a:xfrm flipH="1" flipV="1">
              <a:off x="4953000" y="1981200"/>
              <a:ext cx="6858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70" name="Text Box 186"/>
            <p:cNvSpPr txBox="1">
              <a:spLocks noChangeArrowheads="1"/>
            </p:cNvSpPr>
            <p:nvPr/>
          </p:nvSpPr>
          <p:spPr bwMode="auto">
            <a:xfrm>
              <a:off x="4419600" y="1752601"/>
              <a:ext cx="5207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IN</a:t>
              </a:r>
              <a:endParaRPr lang="en-GB" sz="2000" b="1">
                <a:latin typeface="Times New Roman" charset="0"/>
              </a:endParaRPr>
            </a:p>
          </p:txBody>
        </p:sp>
        <p:sp>
          <p:nvSpPr>
            <p:cNvPr id="93371" name="Text Box 187"/>
            <p:cNvSpPr txBox="1">
              <a:spLocks noChangeArrowheads="1"/>
            </p:cNvSpPr>
            <p:nvPr/>
          </p:nvSpPr>
          <p:spPr bwMode="auto">
            <a:xfrm>
              <a:off x="4191001" y="3124201"/>
              <a:ext cx="7350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OUT</a:t>
              </a:r>
              <a:endParaRPr lang="en-GB" sz="2000" b="1">
                <a:latin typeface="Times New Roman" charset="0"/>
              </a:endParaRPr>
            </a:p>
          </p:txBody>
        </p:sp>
        <p:sp>
          <p:nvSpPr>
            <p:cNvPr id="93372" name="Text Box 188"/>
            <p:cNvSpPr txBox="1">
              <a:spLocks noChangeArrowheads="1"/>
            </p:cNvSpPr>
            <p:nvPr/>
          </p:nvSpPr>
          <p:spPr bwMode="auto">
            <a:xfrm>
              <a:off x="7239000" y="1600200"/>
              <a:ext cx="606421" cy="403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eaLnBrk="1" hangingPunct="1"/>
              <a:r>
                <a:rPr lang="fr-CH" sz="2000" b="1" dirty="0">
                  <a:latin typeface="Times New Roman" charset="0"/>
                </a:rPr>
                <a:t>Q</a:t>
              </a:r>
              <a:r>
                <a:rPr lang="fr-CH" sz="2000" b="1" baseline="-25000" dirty="0">
                  <a:latin typeface="Times New Roman" charset="0"/>
                </a:rPr>
                <a:t>A</a:t>
              </a:r>
              <a:endParaRPr lang="en-GB" sz="2000" b="1" baseline="-25000" dirty="0">
                <a:latin typeface="Times New Roman" charset="0"/>
              </a:endParaRPr>
            </a:p>
          </p:txBody>
        </p:sp>
        <p:sp>
          <p:nvSpPr>
            <p:cNvPr id="93373" name="Text Box 189"/>
            <p:cNvSpPr txBox="1">
              <a:spLocks noChangeArrowheads="1"/>
            </p:cNvSpPr>
            <p:nvPr/>
          </p:nvSpPr>
          <p:spPr bwMode="auto">
            <a:xfrm>
              <a:off x="5105400" y="1524000"/>
              <a:ext cx="3000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1</a:t>
              </a:r>
              <a:endParaRPr lang="en-GB" b="1">
                <a:latin typeface="Times New Roman" charset="0"/>
              </a:endParaRPr>
            </a:p>
          </p:txBody>
        </p:sp>
        <p:sp>
          <p:nvSpPr>
            <p:cNvPr id="93374" name="Text Box 190"/>
            <p:cNvSpPr txBox="1">
              <a:spLocks noChangeArrowheads="1"/>
            </p:cNvSpPr>
            <p:nvPr/>
          </p:nvSpPr>
          <p:spPr bwMode="auto">
            <a:xfrm>
              <a:off x="5562600" y="1787476"/>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dirty="0">
                  <a:latin typeface="Times New Roman" charset="0"/>
                </a:rPr>
                <a:t>CK</a:t>
              </a:r>
              <a:endParaRPr lang="en-GB" dirty="0">
                <a:latin typeface="Times New Roman" charset="0"/>
              </a:endParaRPr>
            </a:p>
          </p:txBody>
        </p:sp>
        <p:sp>
          <p:nvSpPr>
            <p:cNvPr id="93375" name="Text Box 191"/>
            <p:cNvSpPr txBox="1">
              <a:spLocks noChangeArrowheads="1"/>
            </p:cNvSpPr>
            <p:nvPr/>
          </p:nvSpPr>
          <p:spPr bwMode="auto">
            <a:xfrm>
              <a:off x="6248401" y="2362200"/>
              <a:ext cx="7232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Reset</a:t>
              </a:r>
              <a:endParaRPr lang="en-GB" b="1">
                <a:latin typeface="Times New Roman" charset="0"/>
              </a:endParaRPr>
            </a:p>
          </p:txBody>
        </p:sp>
        <p:sp>
          <p:nvSpPr>
            <p:cNvPr id="93376" name="AutoShape 192"/>
            <p:cNvSpPr>
              <a:spLocks noChangeArrowheads="1"/>
            </p:cNvSpPr>
            <p:nvPr/>
          </p:nvSpPr>
          <p:spPr bwMode="auto">
            <a:xfrm rot="5400000">
              <a:off x="5600700" y="1943100"/>
              <a:ext cx="152400" cy="762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77" name="Line 193"/>
            <p:cNvSpPr>
              <a:spLocks noChangeShapeType="1"/>
            </p:cNvSpPr>
            <p:nvPr/>
          </p:nvSpPr>
          <p:spPr bwMode="auto">
            <a:xfrm flipH="1">
              <a:off x="5410200" y="1676400"/>
              <a:ext cx="228600" cy="0"/>
            </a:xfrm>
            <a:prstGeom prst="line">
              <a:avLst/>
            </a:prstGeom>
            <a:noFill/>
            <a:ln w="28575">
              <a:solidFill>
                <a:schemeClr val="tx1"/>
              </a:solidFill>
              <a:round/>
              <a:headEn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78" name="Text Box 194"/>
            <p:cNvSpPr txBox="1">
              <a:spLocks noChangeArrowheads="1"/>
            </p:cNvSpPr>
            <p:nvPr/>
          </p:nvSpPr>
          <p:spPr bwMode="auto">
            <a:xfrm>
              <a:off x="5943600" y="2076291"/>
              <a:ext cx="330200" cy="341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lnSpc>
                  <a:spcPct val="90000"/>
                </a:lnSpc>
              </a:pPr>
              <a:r>
                <a:rPr lang="fr-CH">
                  <a:latin typeface="Times New Roman" charset="0"/>
                </a:rPr>
                <a:t>R</a:t>
              </a:r>
              <a:endParaRPr lang="en-GB">
                <a:latin typeface="Times New Roman" charset="0"/>
              </a:endParaRPr>
            </a:p>
          </p:txBody>
        </p:sp>
        <p:sp>
          <p:nvSpPr>
            <p:cNvPr id="93379" name="Text Box 195"/>
            <p:cNvSpPr txBox="1">
              <a:spLocks noChangeArrowheads="1"/>
            </p:cNvSpPr>
            <p:nvPr/>
          </p:nvSpPr>
          <p:spPr bwMode="auto">
            <a:xfrm>
              <a:off x="6172200" y="1491734"/>
              <a:ext cx="35137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a:latin typeface="Times New Roman" charset="0"/>
                </a:rPr>
                <a:t>Q</a:t>
              </a:r>
              <a:endParaRPr lang="en-GB">
                <a:latin typeface="Times New Roman" charset="0"/>
              </a:endParaRPr>
            </a:p>
          </p:txBody>
        </p:sp>
        <p:sp>
          <p:nvSpPr>
            <p:cNvPr id="93380" name="Line 196"/>
            <p:cNvSpPr>
              <a:spLocks noChangeShapeType="1"/>
            </p:cNvSpPr>
            <p:nvPr/>
          </p:nvSpPr>
          <p:spPr bwMode="auto">
            <a:xfrm flipH="1">
              <a:off x="6477000" y="1676400"/>
              <a:ext cx="1905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81" name="Line 197"/>
            <p:cNvSpPr>
              <a:spLocks noChangeShapeType="1"/>
            </p:cNvSpPr>
            <p:nvPr/>
          </p:nvSpPr>
          <p:spPr bwMode="auto">
            <a:xfrm flipV="1">
              <a:off x="7696200" y="1676400"/>
              <a:ext cx="0" cy="838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82" name="Rectangle 198"/>
            <p:cNvSpPr>
              <a:spLocks noChangeArrowheads="1"/>
            </p:cNvSpPr>
            <p:nvPr/>
          </p:nvSpPr>
          <p:spPr bwMode="auto">
            <a:xfrm>
              <a:off x="5638800" y="2971800"/>
              <a:ext cx="838200" cy="8382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83" name="Text Box 199"/>
            <p:cNvSpPr txBox="1">
              <a:spLocks noChangeArrowheads="1"/>
            </p:cNvSpPr>
            <p:nvPr/>
          </p:nvSpPr>
          <p:spPr bwMode="auto">
            <a:xfrm>
              <a:off x="5595938" y="3463409"/>
              <a:ext cx="35137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a:latin typeface="Times New Roman" charset="0"/>
                </a:rPr>
                <a:t>D</a:t>
              </a:r>
              <a:endParaRPr lang="en-GB">
                <a:latin typeface="Times New Roman" charset="0"/>
              </a:endParaRPr>
            </a:p>
          </p:txBody>
        </p:sp>
        <p:sp>
          <p:nvSpPr>
            <p:cNvPr id="93384" name="Text Box 200"/>
            <p:cNvSpPr txBox="1">
              <a:spLocks noChangeArrowheads="1"/>
            </p:cNvSpPr>
            <p:nvPr/>
          </p:nvSpPr>
          <p:spPr bwMode="auto">
            <a:xfrm>
              <a:off x="5105400" y="3505200"/>
              <a:ext cx="3000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1</a:t>
              </a:r>
              <a:endParaRPr lang="en-GB" b="1">
                <a:latin typeface="Times New Roman" charset="0"/>
              </a:endParaRPr>
            </a:p>
          </p:txBody>
        </p:sp>
        <p:sp>
          <p:nvSpPr>
            <p:cNvPr id="93385" name="Text Box 201"/>
            <p:cNvSpPr txBox="1">
              <a:spLocks noChangeArrowheads="1"/>
            </p:cNvSpPr>
            <p:nvPr/>
          </p:nvSpPr>
          <p:spPr bwMode="auto">
            <a:xfrm>
              <a:off x="5562600" y="3166547"/>
              <a:ext cx="685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a:latin typeface="Times New Roman" charset="0"/>
                </a:rPr>
                <a:t>CK</a:t>
              </a:r>
              <a:endParaRPr lang="en-GB">
                <a:latin typeface="Times New Roman" charset="0"/>
              </a:endParaRPr>
            </a:p>
          </p:txBody>
        </p:sp>
        <p:sp>
          <p:nvSpPr>
            <p:cNvPr id="93386" name="AutoShape 202"/>
            <p:cNvSpPr>
              <a:spLocks noChangeArrowheads="1"/>
            </p:cNvSpPr>
            <p:nvPr/>
          </p:nvSpPr>
          <p:spPr bwMode="auto">
            <a:xfrm rot="5400000">
              <a:off x="5600700" y="3314700"/>
              <a:ext cx="152400" cy="762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387" name="Line 203"/>
            <p:cNvSpPr>
              <a:spLocks noChangeShapeType="1"/>
            </p:cNvSpPr>
            <p:nvPr/>
          </p:nvSpPr>
          <p:spPr bwMode="auto">
            <a:xfrm flipH="1">
              <a:off x="5410200" y="3657600"/>
              <a:ext cx="228600" cy="0"/>
            </a:xfrm>
            <a:prstGeom prst="line">
              <a:avLst/>
            </a:prstGeom>
            <a:noFill/>
            <a:ln w="28575">
              <a:solidFill>
                <a:schemeClr val="tx1"/>
              </a:solidFill>
              <a:round/>
              <a:headEn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88" name="Text Box 204"/>
            <p:cNvSpPr txBox="1">
              <a:spLocks noChangeArrowheads="1"/>
            </p:cNvSpPr>
            <p:nvPr/>
          </p:nvSpPr>
          <p:spPr bwMode="auto">
            <a:xfrm>
              <a:off x="5943600" y="2917011"/>
              <a:ext cx="330200" cy="341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lnSpc>
                  <a:spcPct val="90000"/>
                </a:lnSpc>
              </a:pPr>
              <a:r>
                <a:rPr lang="fr-CH" dirty="0">
                  <a:latin typeface="Times New Roman" charset="0"/>
                </a:rPr>
                <a:t>R</a:t>
              </a:r>
              <a:endParaRPr lang="en-GB" dirty="0">
                <a:latin typeface="Times New Roman" charset="0"/>
              </a:endParaRPr>
            </a:p>
          </p:txBody>
        </p:sp>
        <p:sp>
          <p:nvSpPr>
            <p:cNvPr id="93389" name="Text Box 205"/>
            <p:cNvSpPr txBox="1">
              <a:spLocks noChangeArrowheads="1"/>
            </p:cNvSpPr>
            <p:nvPr/>
          </p:nvSpPr>
          <p:spPr bwMode="auto">
            <a:xfrm>
              <a:off x="6172200" y="3455472"/>
              <a:ext cx="35137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a:latin typeface="Times New Roman" charset="0"/>
                </a:rPr>
                <a:t>Q</a:t>
              </a:r>
              <a:endParaRPr lang="en-GB">
                <a:latin typeface="Times New Roman" charset="0"/>
              </a:endParaRPr>
            </a:p>
          </p:txBody>
        </p:sp>
        <p:sp>
          <p:nvSpPr>
            <p:cNvPr id="93390" name="Line 206"/>
            <p:cNvSpPr>
              <a:spLocks noChangeShapeType="1"/>
            </p:cNvSpPr>
            <p:nvPr/>
          </p:nvSpPr>
          <p:spPr bwMode="auto">
            <a:xfrm flipH="1">
              <a:off x="4953000" y="3359030"/>
              <a:ext cx="6858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91" name="Text Box 207"/>
            <p:cNvSpPr txBox="1">
              <a:spLocks noChangeArrowheads="1"/>
            </p:cNvSpPr>
            <p:nvPr/>
          </p:nvSpPr>
          <p:spPr bwMode="auto">
            <a:xfrm>
              <a:off x="7239000" y="3245436"/>
              <a:ext cx="497252"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sz="2000" b="1" dirty="0">
                  <a:latin typeface="Times New Roman" charset="0"/>
                </a:rPr>
                <a:t>Q</a:t>
              </a:r>
              <a:r>
                <a:rPr lang="fr-CH" sz="2000" b="1" baseline="-25000" dirty="0">
                  <a:latin typeface="Times New Roman" charset="0"/>
                </a:rPr>
                <a:t>B</a:t>
              </a:r>
              <a:endParaRPr lang="en-GB" sz="2000" b="1" baseline="-25000" dirty="0">
                <a:latin typeface="Times New Roman" charset="0"/>
              </a:endParaRPr>
            </a:p>
          </p:txBody>
        </p:sp>
        <p:sp>
          <p:nvSpPr>
            <p:cNvPr id="93392" name="Line 208"/>
            <p:cNvSpPr>
              <a:spLocks noChangeShapeType="1"/>
            </p:cNvSpPr>
            <p:nvPr/>
          </p:nvSpPr>
          <p:spPr bwMode="auto">
            <a:xfrm flipH="1">
              <a:off x="6477000" y="3657600"/>
              <a:ext cx="1905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393" name="Line 209"/>
            <p:cNvSpPr>
              <a:spLocks noChangeShapeType="1"/>
            </p:cNvSpPr>
            <p:nvPr/>
          </p:nvSpPr>
          <p:spPr bwMode="auto">
            <a:xfrm flipH="1" flipV="1">
              <a:off x="7696200" y="2819400"/>
              <a:ext cx="0" cy="838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25" name="Rectangle 241"/>
            <p:cNvSpPr>
              <a:spLocks noChangeArrowheads="1"/>
            </p:cNvSpPr>
            <p:nvPr/>
          </p:nvSpPr>
          <p:spPr bwMode="auto">
            <a:xfrm>
              <a:off x="8153400" y="2286000"/>
              <a:ext cx="1371600" cy="7620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26" name="Line 242"/>
            <p:cNvSpPr>
              <a:spLocks noChangeShapeType="1"/>
            </p:cNvSpPr>
            <p:nvPr/>
          </p:nvSpPr>
          <p:spPr bwMode="auto">
            <a:xfrm flipH="1" flipV="1">
              <a:off x="8382000" y="1676400"/>
              <a:ext cx="0" cy="6096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427" name="Line 243"/>
            <p:cNvSpPr>
              <a:spLocks noChangeShapeType="1"/>
            </p:cNvSpPr>
            <p:nvPr/>
          </p:nvSpPr>
          <p:spPr bwMode="auto">
            <a:xfrm flipH="1">
              <a:off x="8382000" y="3048000"/>
              <a:ext cx="0" cy="6096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428" name="Text Box 244"/>
            <p:cNvSpPr txBox="1">
              <a:spLocks noChangeArrowheads="1"/>
            </p:cNvSpPr>
            <p:nvPr/>
          </p:nvSpPr>
          <p:spPr bwMode="auto">
            <a:xfrm>
              <a:off x="8142288" y="2462213"/>
              <a:ext cx="139814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U·Q</a:t>
              </a:r>
              <a:r>
                <a:rPr lang="fr-CH" b="1" baseline="-25000">
                  <a:latin typeface="Times New Roman" charset="0"/>
                </a:rPr>
                <a:t>A</a:t>
              </a:r>
              <a:r>
                <a:rPr lang="fr-CH" b="1">
                  <a:latin typeface="Times New Roman" charset="0"/>
                </a:rPr>
                <a:t>–</a:t>
              </a:r>
              <a:r>
                <a:rPr lang="fr-CH" b="1" baseline="-25000">
                  <a:latin typeface="Times New Roman" charset="0"/>
                </a:rPr>
                <a:t> </a:t>
              </a:r>
              <a:r>
                <a:rPr lang="fr-CH" b="1">
                  <a:latin typeface="Times New Roman" charset="0"/>
                </a:rPr>
                <a:t>U·Q</a:t>
              </a:r>
              <a:r>
                <a:rPr lang="fr-CH" b="1" baseline="-25000">
                  <a:latin typeface="Times New Roman" charset="0"/>
                </a:rPr>
                <a:t>B</a:t>
              </a:r>
              <a:endParaRPr lang="en-GB" b="1" baseline="-25000">
                <a:latin typeface="Times New Roman" charset="0"/>
              </a:endParaRPr>
            </a:p>
          </p:txBody>
        </p:sp>
        <p:sp>
          <p:nvSpPr>
            <p:cNvPr id="93429" name="Line 245"/>
            <p:cNvSpPr>
              <a:spLocks noChangeShapeType="1"/>
            </p:cNvSpPr>
            <p:nvPr/>
          </p:nvSpPr>
          <p:spPr bwMode="auto">
            <a:xfrm flipH="1">
              <a:off x="9525000" y="2667000"/>
              <a:ext cx="5334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430" name="Text Box 246"/>
            <p:cNvSpPr txBox="1">
              <a:spLocks noChangeArrowheads="1"/>
            </p:cNvSpPr>
            <p:nvPr/>
          </p:nvSpPr>
          <p:spPr bwMode="auto">
            <a:xfrm>
              <a:off x="9982201" y="2438401"/>
              <a:ext cx="5635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fr-CH" sz="2000" b="1">
                  <a:latin typeface="Times New Roman" charset="0"/>
                </a:rPr>
                <a:t>V</a:t>
              </a:r>
              <a:r>
                <a:rPr lang="fr-CH" sz="2000" b="1" baseline="-25000">
                  <a:latin typeface="Times New Roman" charset="0"/>
                </a:rPr>
                <a:t>D</a:t>
              </a:r>
              <a:endParaRPr lang="fr-FR" sz="2000" b="1" baseline="-25000">
                <a:latin typeface="Times New Roman" charset="0"/>
              </a:endParaRPr>
            </a:p>
          </p:txBody>
        </p:sp>
      </p:grpSp>
      <p:sp>
        <p:nvSpPr>
          <p:cNvPr id="93431" name="Line 247"/>
          <p:cNvSpPr>
            <a:spLocks noChangeShapeType="1"/>
          </p:cNvSpPr>
          <p:nvPr/>
        </p:nvSpPr>
        <p:spPr bwMode="auto">
          <a:xfrm flipV="1">
            <a:off x="7239000" y="5638800"/>
            <a:ext cx="0" cy="152400"/>
          </a:xfrm>
          <a:prstGeom prst="line">
            <a:avLst/>
          </a:prstGeom>
          <a:noFill/>
          <a:ln w="12700">
            <a:solidFill>
              <a:schemeClr val="tx1"/>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3432" name="Text Box 248"/>
          <p:cNvSpPr txBox="1">
            <a:spLocks noChangeArrowheads="1"/>
          </p:cNvSpPr>
          <p:nvPr/>
        </p:nvSpPr>
        <p:spPr bwMode="auto">
          <a:xfrm>
            <a:off x="7239000" y="5541447"/>
            <a:ext cx="762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b="1">
                <a:latin typeface="Times New Roman" charset="0"/>
              </a:rPr>
              <a:t>Reset</a:t>
            </a:r>
            <a:endParaRPr lang="en-GB" b="1">
              <a:latin typeface="Times New Roman" charset="0"/>
            </a:endParaRPr>
          </a:p>
        </p:txBody>
      </p:sp>
      <p:sp>
        <p:nvSpPr>
          <p:cNvPr id="93433" name="Arc 249"/>
          <p:cNvSpPr>
            <a:spLocks/>
          </p:cNvSpPr>
          <p:nvPr/>
        </p:nvSpPr>
        <p:spPr bwMode="auto">
          <a:xfrm flipH="1" flipV="1">
            <a:off x="7239000" y="5867400"/>
            <a:ext cx="762000" cy="304800"/>
          </a:xfrm>
          <a:custGeom>
            <a:avLst/>
            <a:gdLst>
              <a:gd name="G0" fmla="+- 0 0 0"/>
              <a:gd name="G1" fmla="+- 21215 0 0"/>
              <a:gd name="G2" fmla="+- 21600 0 0"/>
              <a:gd name="T0" fmla="*/ 4059 w 21600"/>
              <a:gd name="T1" fmla="*/ 0 h 21215"/>
              <a:gd name="T2" fmla="*/ 21600 w 21600"/>
              <a:gd name="T3" fmla="*/ 21215 h 21215"/>
              <a:gd name="T4" fmla="*/ 0 w 21600"/>
              <a:gd name="T5" fmla="*/ 21215 h 21215"/>
            </a:gdLst>
            <a:ahLst/>
            <a:cxnLst>
              <a:cxn ang="0">
                <a:pos x="T0" y="T1"/>
              </a:cxn>
              <a:cxn ang="0">
                <a:pos x="T2" y="T3"/>
              </a:cxn>
              <a:cxn ang="0">
                <a:pos x="T4" y="T5"/>
              </a:cxn>
            </a:cxnLst>
            <a:rect l="0" t="0" r="r" b="b"/>
            <a:pathLst>
              <a:path w="21600" h="21215" fill="none" extrusionOk="0">
                <a:moveTo>
                  <a:pt x="4059" y="-1"/>
                </a:moveTo>
                <a:cubicBezTo>
                  <a:pt x="14238" y="1947"/>
                  <a:pt x="21600" y="10850"/>
                  <a:pt x="21600" y="21215"/>
                </a:cubicBezTo>
              </a:path>
              <a:path w="21600" h="21215" stroke="0" extrusionOk="0">
                <a:moveTo>
                  <a:pt x="4059" y="-1"/>
                </a:moveTo>
                <a:cubicBezTo>
                  <a:pt x="14238" y="1947"/>
                  <a:pt x="21600" y="10850"/>
                  <a:pt x="21600" y="21215"/>
                </a:cubicBezTo>
                <a:lnTo>
                  <a:pt x="0" y="21215"/>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34" name="Arc 250"/>
          <p:cNvSpPr>
            <a:spLocks/>
          </p:cNvSpPr>
          <p:nvPr/>
        </p:nvSpPr>
        <p:spPr bwMode="auto">
          <a:xfrm flipV="1">
            <a:off x="6477000" y="5867400"/>
            <a:ext cx="762000" cy="304800"/>
          </a:xfrm>
          <a:custGeom>
            <a:avLst/>
            <a:gdLst>
              <a:gd name="G0" fmla="+- 0 0 0"/>
              <a:gd name="G1" fmla="+- 21215 0 0"/>
              <a:gd name="G2" fmla="+- 21600 0 0"/>
              <a:gd name="T0" fmla="*/ 4059 w 21600"/>
              <a:gd name="T1" fmla="*/ 0 h 21215"/>
              <a:gd name="T2" fmla="*/ 21600 w 21600"/>
              <a:gd name="T3" fmla="*/ 21215 h 21215"/>
              <a:gd name="T4" fmla="*/ 0 w 21600"/>
              <a:gd name="T5" fmla="*/ 21215 h 21215"/>
            </a:gdLst>
            <a:ahLst/>
            <a:cxnLst>
              <a:cxn ang="0">
                <a:pos x="T0" y="T1"/>
              </a:cxn>
              <a:cxn ang="0">
                <a:pos x="T2" y="T3"/>
              </a:cxn>
              <a:cxn ang="0">
                <a:pos x="T4" y="T5"/>
              </a:cxn>
            </a:cxnLst>
            <a:rect l="0" t="0" r="r" b="b"/>
            <a:pathLst>
              <a:path w="21600" h="21215" fill="none" extrusionOk="0">
                <a:moveTo>
                  <a:pt x="4059" y="-1"/>
                </a:moveTo>
                <a:cubicBezTo>
                  <a:pt x="14238" y="1947"/>
                  <a:pt x="21600" y="10850"/>
                  <a:pt x="21600" y="21215"/>
                </a:cubicBezTo>
              </a:path>
              <a:path w="21600" h="21215" stroke="0" extrusionOk="0">
                <a:moveTo>
                  <a:pt x="4059" y="-1"/>
                </a:moveTo>
                <a:cubicBezTo>
                  <a:pt x="14238" y="1947"/>
                  <a:pt x="21600" y="10850"/>
                  <a:pt x="21600" y="21215"/>
                </a:cubicBezTo>
                <a:lnTo>
                  <a:pt x="0" y="21215"/>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435" name="Oval 251"/>
          <p:cNvSpPr>
            <a:spLocks noChangeArrowheads="1"/>
          </p:cNvSpPr>
          <p:nvPr/>
        </p:nvSpPr>
        <p:spPr bwMode="auto">
          <a:xfrm>
            <a:off x="6629400" y="5867400"/>
            <a:ext cx="1219200" cy="673100"/>
          </a:xfrm>
          <a:prstGeom prst="ellipse">
            <a:avLst/>
          </a:prstGeom>
          <a:solidFill>
            <a:srgbClr val="CCCCFF">
              <a:alpha val="57001"/>
            </a:srgbClr>
          </a:solidFill>
          <a:ln w="28575">
            <a:solidFill>
              <a:schemeClr val="tx1">
                <a:alpha val="49001"/>
              </a:schemeClr>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r>
              <a:rPr lang="fr-CH" b="1">
                <a:solidFill>
                  <a:schemeClr val="bg2"/>
                </a:solidFill>
                <a:latin typeface="Times New Roman" charset="0"/>
              </a:rPr>
              <a:t>Q</a:t>
            </a:r>
            <a:r>
              <a:rPr lang="fr-CH" b="1" baseline="-25000">
                <a:solidFill>
                  <a:schemeClr val="bg2"/>
                </a:solidFill>
                <a:latin typeface="Times New Roman" charset="0"/>
              </a:rPr>
              <a:t>A</a:t>
            </a:r>
            <a:r>
              <a:rPr lang="fr-CH" b="1">
                <a:solidFill>
                  <a:schemeClr val="bg2"/>
                </a:solidFill>
                <a:latin typeface="Times New Roman" charset="0"/>
              </a:rPr>
              <a:t>=</a:t>
            </a:r>
            <a:r>
              <a:rPr lang="fr-CH" b="1" baseline="-25000">
                <a:solidFill>
                  <a:schemeClr val="bg2"/>
                </a:solidFill>
                <a:latin typeface="Times New Roman" charset="0"/>
              </a:rPr>
              <a:t> </a:t>
            </a:r>
            <a:r>
              <a:rPr lang="fr-CH" b="1">
                <a:solidFill>
                  <a:schemeClr val="bg2"/>
                </a:solidFill>
                <a:latin typeface="Times New Roman" charset="0"/>
              </a:rPr>
              <a:t>1</a:t>
            </a:r>
          </a:p>
          <a:p>
            <a:pPr algn="ctr" eaLnBrk="1" hangingPunct="1"/>
            <a:r>
              <a:rPr lang="fr-CH" b="1">
                <a:solidFill>
                  <a:schemeClr val="bg2"/>
                </a:solidFill>
                <a:latin typeface="Times New Roman" charset="0"/>
              </a:rPr>
              <a:t>Q</a:t>
            </a:r>
            <a:r>
              <a:rPr lang="fr-CH" b="1" baseline="-25000">
                <a:solidFill>
                  <a:schemeClr val="bg2"/>
                </a:solidFill>
                <a:latin typeface="Times New Roman" charset="0"/>
              </a:rPr>
              <a:t>B</a:t>
            </a:r>
            <a:r>
              <a:rPr lang="fr-CH" b="1">
                <a:solidFill>
                  <a:schemeClr val="bg2"/>
                </a:solidFill>
                <a:latin typeface="Times New Roman" charset="0"/>
              </a:rPr>
              <a:t>=</a:t>
            </a:r>
            <a:r>
              <a:rPr lang="fr-CH" b="1" baseline="-25000">
                <a:solidFill>
                  <a:schemeClr val="bg2"/>
                </a:solidFill>
                <a:latin typeface="Times New Roman" charset="0"/>
              </a:rPr>
              <a:t> </a:t>
            </a:r>
            <a:r>
              <a:rPr lang="fr-CH" b="1">
                <a:solidFill>
                  <a:schemeClr val="bg2"/>
                </a:solidFill>
                <a:latin typeface="Times New Roman" charset="0"/>
              </a:rPr>
              <a:t>1</a:t>
            </a:r>
            <a:endParaRPr lang="fr-FR" b="1">
              <a:solidFill>
                <a:schemeClr val="bg2"/>
              </a:solidFill>
              <a:latin typeface="Times New Roman" charset="0"/>
            </a:endParaRPr>
          </a:p>
        </p:txBody>
      </p:sp>
      <p:sp>
        <p:nvSpPr>
          <p:cNvPr id="95" name="Rectangle 11">
            <a:extLst>
              <a:ext uri="{FF2B5EF4-FFF2-40B4-BE49-F238E27FC236}">
                <a16:creationId xmlns:a16="http://schemas.microsoft.com/office/drawing/2014/main" id="{1F15A3BE-C70F-49D3-82B5-8D8756B068F6}"/>
              </a:ext>
            </a:extLst>
          </p:cNvPr>
          <p:cNvSpPr>
            <a:spLocks noChangeArrowheads="1"/>
          </p:cNvSpPr>
          <p:nvPr/>
        </p:nvSpPr>
        <p:spPr bwMode="auto">
          <a:xfrm>
            <a:off x="788276" y="320566"/>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3. DÉTECTEUR DE PHASE–FRÉQUENCE NUMÉRIQUE</a:t>
            </a:r>
            <a:endParaRPr lang="fr-FR" sz="3200" b="1" dirty="0">
              <a:solidFill>
                <a:schemeClr val="bg1"/>
              </a:solidFill>
            </a:endParaRPr>
          </a:p>
        </p:txBody>
      </p:sp>
      <p:sp>
        <p:nvSpPr>
          <p:cNvPr id="2" name="Slide Number Placeholder 1">
            <a:extLst>
              <a:ext uri="{FF2B5EF4-FFF2-40B4-BE49-F238E27FC236}">
                <a16:creationId xmlns:a16="http://schemas.microsoft.com/office/drawing/2014/main" id="{AE27EC08-C825-4912-BCF8-AA588EA3235B}"/>
              </a:ext>
            </a:extLst>
          </p:cNvPr>
          <p:cNvSpPr>
            <a:spLocks noGrp="1"/>
          </p:cNvSpPr>
          <p:nvPr>
            <p:ph type="sldNum" sz="quarter" idx="12"/>
          </p:nvPr>
        </p:nvSpPr>
        <p:spPr/>
        <p:txBody>
          <a:bodyPr/>
          <a:lstStyle/>
          <a:p>
            <a:fld id="{A0C90C31-8BED-4BB9-8E94-F4E9E36D41C0}" type="slidenum">
              <a:rPr lang="en-CH" smtClean="0"/>
              <a:t>13</a:t>
            </a:fld>
            <a:endParaRPr lang="en-CH"/>
          </a:p>
        </p:txBody>
      </p:sp>
      <p:sp>
        <p:nvSpPr>
          <p:cNvPr id="97" name="Text Box 2">
            <a:extLst>
              <a:ext uri="{FF2B5EF4-FFF2-40B4-BE49-F238E27FC236}">
                <a16:creationId xmlns:a16="http://schemas.microsoft.com/office/drawing/2014/main" id="{461523EB-4D49-4E27-8C8D-2E83BD45F2E2}"/>
              </a:ext>
            </a:extLst>
          </p:cNvPr>
          <p:cNvSpPr txBox="1">
            <a:spLocks noChangeArrowheads="1"/>
          </p:cNvSpPr>
          <p:nvPr/>
        </p:nvSpPr>
        <p:spPr bwMode="auto">
          <a:xfrm>
            <a:off x="888085" y="1079914"/>
            <a:ext cx="1361270"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b="1" i="1" dirty="0">
                <a:solidFill>
                  <a:schemeClr val="accent3"/>
                </a:solidFill>
              </a:rPr>
              <a:t>PRINCIPE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472" name="Group 312"/>
          <p:cNvGrpSpPr>
            <a:grpSpLocks/>
          </p:cNvGrpSpPr>
          <p:nvPr/>
        </p:nvGrpSpPr>
        <p:grpSpPr bwMode="auto">
          <a:xfrm>
            <a:off x="3978437" y="1733997"/>
            <a:ext cx="2438400" cy="1524000"/>
            <a:chOff x="2352" y="1104"/>
            <a:chExt cx="1248" cy="960"/>
          </a:xfrm>
        </p:grpSpPr>
        <p:sp>
          <p:nvSpPr>
            <p:cNvPr id="92473" name="Line 313"/>
            <p:cNvSpPr>
              <a:spLocks noChangeShapeType="1"/>
            </p:cNvSpPr>
            <p:nvPr/>
          </p:nvSpPr>
          <p:spPr bwMode="auto">
            <a:xfrm>
              <a:off x="2352" y="134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474" name="Line 314"/>
            <p:cNvSpPr>
              <a:spLocks noChangeShapeType="1"/>
            </p:cNvSpPr>
            <p:nvPr/>
          </p:nvSpPr>
          <p:spPr bwMode="auto">
            <a:xfrm>
              <a:off x="2352" y="110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475" name="Line 315"/>
            <p:cNvSpPr>
              <a:spLocks noChangeShapeType="1"/>
            </p:cNvSpPr>
            <p:nvPr/>
          </p:nvSpPr>
          <p:spPr bwMode="auto">
            <a:xfrm>
              <a:off x="2352" y="158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476" name="Line 316"/>
            <p:cNvSpPr>
              <a:spLocks noChangeShapeType="1"/>
            </p:cNvSpPr>
            <p:nvPr/>
          </p:nvSpPr>
          <p:spPr bwMode="auto">
            <a:xfrm>
              <a:off x="2352" y="182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477" name="Line 317"/>
            <p:cNvSpPr>
              <a:spLocks noChangeShapeType="1"/>
            </p:cNvSpPr>
            <p:nvPr/>
          </p:nvSpPr>
          <p:spPr bwMode="auto">
            <a:xfrm>
              <a:off x="2352" y="206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sp>
        <p:nvSpPr>
          <p:cNvPr id="92187" name="Line 27"/>
          <p:cNvSpPr>
            <a:spLocks noChangeShapeType="1"/>
          </p:cNvSpPr>
          <p:nvPr/>
        </p:nvSpPr>
        <p:spPr bwMode="auto">
          <a:xfrm>
            <a:off x="1311437" y="5315397"/>
            <a:ext cx="7696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188" name="Line 28"/>
          <p:cNvSpPr>
            <a:spLocks noChangeShapeType="1"/>
          </p:cNvSpPr>
          <p:nvPr/>
        </p:nvSpPr>
        <p:spPr bwMode="auto">
          <a:xfrm flipV="1">
            <a:off x="2683037" y="4629597"/>
            <a:ext cx="4572000" cy="1371600"/>
          </a:xfrm>
          <a:prstGeom prst="line">
            <a:avLst/>
          </a:prstGeom>
          <a:noFill/>
          <a:ln w="381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189" name="Text Box 29"/>
          <p:cNvSpPr txBox="1">
            <a:spLocks noChangeArrowheads="1"/>
          </p:cNvSpPr>
          <p:nvPr/>
        </p:nvSpPr>
        <p:spPr bwMode="auto">
          <a:xfrm>
            <a:off x="4816637" y="5283648"/>
            <a:ext cx="2984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Times New Roman" charset="0"/>
              </a:rPr>
              <a:t>0</a:t>
            </a:r>
            <a:endParaRPr lang="en-GB" b="1">
              <a:latin typeface="Times New Roman" charset="0"/>
            </a:endParaRPr>
          </a:p>
        </p:txBody>
      </p:sp>
      <p:sp>
        <p:nvSpPr>
          <p:cNvPr id="92191" name="Text Box 31"/>
          <p:cNvSpPr txBox="1">
            <a:spLocks noChangeArrowheads="1"/>
          </p:cNvSpPr>
          <p:nvPr/>
        </p:nvSpPr>
        <p:spPr bwMode="auto">
          <a:xfrm>
            <a:off x="5883438" y="5283648"/>
            <a:ext cx="4349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endParaRPr lang="en-GB" b="1">
              <a:latin typeface="Symbol" charset="0"/>
            </a:endParaRPr>
          </a:p>
        </p:txBody>
      </p:sp>
      <p:sp>
        <p:nvSpPr>
          <p:cNvPr id="92192" name="Line 32"/>
          <p:cNvSpPr>
            <a:spLocks noChangeShapeType="1"/>
          </p:cNvSpPr>
          <p:nvPr/>
        </p:nvSpPr>
        <p:spPr bwMode="auto">
          <a:xfrm>
            <a:off x="6112037" y="4629597"/>
            <a:ext cx="0" cy="6731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194" name="Line 34"/>
          <p:cNvSpPr>
            <a:spLocks noChangeShapeType="1"/>
          </p:cNvSpPr>
          <p:nvPr/>
        </p:nvSpPr>
        <p:spPr bwMode="auto">
          <a:xfrm flipH="1">
            <a:off x="4969037" y="4629597"/>
            <a:ext cx="3657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197" name="Text Box 37"/>
          <p:cNvSpPr txBox="1">
            <a:spLocks noChangeArrowheads="1"/>
          </p:cNvSpPr>
          <p:nvPr/>
        </p:nvSpPr>
        <p:spPr bwMode="auto">
          <a:xfrm>
            <a:off x="4511837" y="4477197"/>
            <a:ext cx="6096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b="1">
                <a:solidFill>
                  <a:srgbClr val="3333CC"/>
                </a:solidFill>
                <a:latin typeface="Times New Roman" charset="0"/>
              </a:rPr>
              <a:t>+U</a:t>
            </a:r>
            <a:endParaRPr lang="en-GB" b="1" baseline="-25000">
              <a:solidFill>
                <a:srgbClr val="3333CC"/>
              </a:solidFill>
              <a:latin typeface="Times New Roman" charset="0"/>
            </a:endParaRPr>
          </a:p>
        </p:txBody>
      </p:sp>
      <p:sp>
        <p:nvSpPr>
          <p:cNvPr id="92198" name="Text Box 38"/>
          <p:cNvSpPr txBox="1">
            <a:spLocks noChangeArrowheads="1"/>
          </p:cNvSpPr>
          <p:nvPr/>
        </p:nvSpPr>
        <p:spPr bwMode="auto">
          <a:xfrm>
            <a:off x="8931437" y="5086798"/>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sz="2000" b="1">
                <a:latin typeface="Symbol" charset="0"/>
              </a:rPr>
              <a:t>F</a:t>
            </a:r>
            <a:r>
              <a:rPr lang="fr-CH" sz="2000" b="1" baseline="-25000">
                <a:latin typeface="Symbol" charset="0"/>
              </a:rPr>
              <a:t></a:t>
            </a:r>
            <a:endParaRPr lang="en-GB" sz="2000" b="1" baseline="-25000">
              <a:latin typeface="Symbol" charset="0"/>
            </a:endParaRPr>
          </a:p>
        </p:txBody>
      </p:sp>
      <p:sp>
        <p:nvSpPr>
          <p:cNvPr id="92199" name="Line 39"/>
          <p:cNvSpPr>
            <a:spLocks noChangeShapeType="1"/>
          </p:cNvSpPr>
          <p:nvPr/>
        </p:nvSpPr>
        <p:spPr bwMode="auto">
          <a:xfrm>
            <a:off x="7255037" y="4629597"/>
            <a:ext cx="0" cy="6731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200" name="Text Box 40"/>
          <p:cNvSpPr txBox="1">
            <a:spLocks noChangeArrowheads="1"/>
          </p:cNvSpPr>
          <p:nvPr/>
        </p:nvSpPr>
        <p:spPr bwMode="auto">
          <a:xfrm>
            <a:off x="7026438" y="5283648"/>
            <a:ext cx="5492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endParaRPr lang="en-GB" b="1">
              <a:latin typeface="Times New Roman" charset="0"/>
            </a:endParaRPr>
          </a:p>
        </p:txBody>
      </p:sp>
      <p:sp>
        <p:nvSpPr>
          <p:cNvPr id="92201" name="Text Box 41"/>
          <p:cNvSpPr txBox="1">
            <a:spLocks noChangeArrowheads="1"/>
          </p:cNvSpPr>
          <p:nvPr/>
        </p:nvSpPr>
        <p:spPr bwMode="auto">
          <a:xfrm>
            <a:off x="8169438" y="5283648"/>
            <a:ext cx="5492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endParaRPr lang="en-GB" b="1">
              <a:latin typeface="Times New Roman" charset="0"/>
            </a:endParaRPr>
          </a:p>
        </p:txBody>
      </p:sp>
      <p:sp>
        <p:nvSpPr>
          <p:cNvPr id="92207" name="Line 47"/>
          <p:cNvSpPr>
            <a:spLocks noChangeShapeType="1"/>
          </p:cNvSpPr>
          <p:nvPr/>
        </p:nvSpPr>
        <p:spPr bwMode="auto">
          <a:xfrm flipH="1" flipV="1">
            <a:off x="2683037" y="5315397"/>
            <a:ext cx="0" cy="685800"/>
          </a:xfrm>
          <a:prstGeom prst="line">
            <a:avLst/>
          </a:prstGeom>
          <a:noFill/>
          <a:ln w="1905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nvGrpSpPr>
          <p:cNvPr id="93015" name="Group 855"/>
          <p:cNvGrpSpPr>
            <a:grpSpLocks/>
          </p:cNvGrpSpPr>
          <p:nvPr/>
        </p:nvGrpSpPr>
        <p:grpSpPr bwMode="auto">
          <a:xfrm>
            <a:off x="6035837" y="5848798"/>
            <a:ext cx="1200150" cy="701675"/>
            <a:chOff x="4416" y="1275"/>
            <a:chExt cx="756" cy="442"/>
          </a:xfrm>
        </p:grpSpPr>
        <p:sp>
          <p:nvSpPr>
            <p:cNvPr id="92210" name="Text Box 50"/>
            <p:cNvSpPr txBox="1">
              <a:spLocks noChangeArrowheads="1"/>
            </p:cNvSpPr>
            <p:nvPr/>
          </p:nvSpPr>
          <p:spPr bwMode="auto">
            <a:xfrm>
              <a:off x="4416" y="1374"/>
              <a:ext cx="43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3333CC"/>
                  </a:solidFill>
                  <a:latin typeface="Times New Roman" charset="0"/>
                </a:rPr>
                <a:t>K</a:t>
              </a:r>
              <a:r>
                <a:rPr lang="fr-CH" sz="2000" b="1" baseline="-25000">
                  <a:solidFill>
                    <a:srgbClr val="3333CC"/>
                  </a:solidFill>
                  <a:latin typeface="Times New Roman" charset="0"/>
                </a:rPr>
                <a:t>D </a:t>
              </a:r>
              <a:r>
                <a:rPr lang="fr-CH" sz="2000" b="1">
                  <a:solidFill>
                    <a:srgbClr val="3333CC"/>
                  </a:solidFill>
                  <a:latin typeface="Times New Roman" charset="0"/>
                </a:rPr>
                <a:t>=</a:t>
              </a:r>
              <a:endParaRPr lang="fr-FR" sz="2000" b="1" baseline="-25000">
                <a:solidFill>
                  <a:srgbClr val="3333CC"/>
                </a:solidFill>
                <a:latin typeface="Times New Roman" charset="0"/>
              </a:endParaRPr>
            </a:p>
          </p:txBody>
        </p:sp>
        <p:sp>
          <p:nvSpPr>
            <p:cNvPr id="92212" name="Text Box 52"/>
            <p:cNvSpPr txBox="1">
              <a:spLocks noChangeArrowheads="1"/>
            </p:cNvSpPr>
            <p:nvPr/>
          </p:nvSpPr>
          <p:spPr bwMode="auto">
            <a:xfrm>
              <a:off x="4778" y="1275"/>
              <a:ext cx="394"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2000" b="1">
                  <a:solidFill>
                    <a:srgbClr val="3333CC"/>
                  </a:solidFill>
                  <a:latin typeface="Times New Roman" charset="0"/>
                </a:rPr>
                <a:t>2·U4·</a:t>
              </a:r>
              <a:r>
                <a:rPr lang="fr-CH" sz="2000" b="1">
                  <a:solidFill>
                    <a:srgbClr val="3333CC"/>
                  </a:solidFill>
                  <a:latin typeface="Symbol" charset="0"/>
                  <a:sym typeface="Symbol" charset="0"/>
                </a:rPr>
                <a:t></a:t>
              </a:r>
              <a:endParaRPr lang="en-GB" sz="2000" b="1">
                <a:solidFill>
                  <a:srgbClr val="3333CC"/>
                </a:solidFill>
                <a:latin typeface="Symbol" charset="0"/>
                <a:sym typeface="Symbol" charset="0"/>
              </a:endParaRPr>
            </a:p>
          </p:txBody>
        </p:sp>
        <p:sp>
          <p:nvSpPr>
            <p:cNvPr id="92213" name="Line 53"/>
            <p:cNvSpPr>
              <a:spLocks noChangeShapeType="1"/>
            </p:cNvSpPr>
            <p:nvPr/>
          </p:nvSpPr>
          <p:spPr bwMode="auto">
            <a:xfrm>
              <a:off x="4826" y="1500"/>
              <a:ext cx="288" cy="0"/>
            </a:xfrm>
            <a:prstGeom prst="line">
              <a:avLst/>
            </a:prstGeom>
            <a:noFill/>
            <a:ln w="9525">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2215" name="Line 55"/>
          <p:cNvSpPr>
            <a:spLocks noChangeShapeType="1"/>
          </p:cNvSpPr>
          <p:nvPr/>
        </p:nvSpPr>
        <p:spPr bwMode="auto">
          <a:xfrm>
            <a:off x="4969037" y="4324797"/>
            <a:ext cx="0" cy="18288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217" name="Line 57"/>
          <p:cNvSpPr>
            <a:spLocks noChangeShapeType="1"/>
          </p:cNvSpPr>
          <p:nvPr/>
        </p:nvSpPr>
        <p:spPr bwMode="auto">
          <a:xfrm>
            <a:off x="3826037" y="5315397"/>
            <a:ext cx="0" cy="6731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218" name="Line 58"/>
          <p:cNvSpPr>
            <a:spLocks noChangeShapeType="1"/>
          </p:cNvSpPr>
          <p:nvPr/>
        </p:nvSpPr>
        <p:spPr bwMode="auto">
          <a:xfrm>
            <a:off x="2683037" y="5315397"/>
            <a:ext cx="0" cy="6731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220" name="Line 60"/>
          <p:cNvSpPr>
            <a:spLocks noChangeShapeType="1"/>
          </p:cNvSpPr>
          <p:nvPr/>
        </p:nvSpPr>
        <p:spPr bwMode="auto">
          <a:xfrm>
            <a:off x="1540037" y="5315397"/>
            <a:ext cx="0" cy="6731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222" name="Line 62"/>
          <p:cNvSpPr>
            <a:spLocks noChangeShapeType="1"/>
          </p:cNvSpPr>
          <p:nvPr/>
        </p:nvSpPr>
        <p:spPr bwMode="auto">
          <a:xfrm>
            <a:off x="8398037" y="4629597"/>
            <a:ext cx="0" cy="6731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224" name="Text Box 64"/>
          <p:cNvSpPr txBox="1">
            <a:spLocks noChangeArrowheads="1"/>
          </p:cNvSpPr>
          <p:nvPr/>
        </p:nvSpPr>
        <p:spPr bwMode="auto">
          <a:xfrm>
            <a:off x="4892837" y="5848797"/>
            <a:ext cx="53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b="1">
                <a:solidFill>
                  <a:srgbClr val="3333CC"/>
                </a:solidFill>
                <a:latin typeface="Times New Roman" charset="0"/>
              </a:rPr>
              <a:t>–U</a:t>
            </a:r>
            <a:endParaRPr lang="en-GB" b="1" baseline="-25000">
              <a:solidFill>
                <a:srgbClr val="3333CC"/>
              </a:solidFill>
              <a:latin typeface="Times New Roman" charset="0"/>
            </a:endParaRPr>
          </a:p>
        </p:txBody>
      </p:sp>
      <p:sp>
        <p:nvSpPr>
          <p:cNvPr id="92225" name="Line 65"/>
          <p:cNvSpPr>
            <a:spLocks noChangeShapeType="1"/>
          </p:cNvSpPr>
          <p:nvPr/>
        </p:nvSpPr>
        <p:spPr bwMode="auto">
          <a:xfrm flipH="1">
            <a:off x="1311437" y="6001197"/>
            <a:ext cx="3657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227" name="Text Box 67"/>
          <p:cNvSpPr txBox="1">
            <a:spLocks noChangeArrowheads="1"/>
          </p:cNvSpPr>
          <p:nvPr/>
        </p:nvSpPr>
        <p:spPr bwMode="auto">
          <a:xfrm>
            <a:off x="3597437" y="4988373"/>
            <a:ext cx="533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a:t>
            </a:r>
            <a:r>
              <a:rPr lang="fr-CH" b="1" baseline="-25000">
                <a:latin typeface="Symbol" charset="0"/>
              </a:rPr>
              <a:t></a:t>
            </a:r>
            <a:r>
              <a:rPr lang="fr-CH" b="1">
                <a:latin typeface="Symbol" charset="0"/>
              </a:rPr>
              <a:t>p</a:t>
            </a:r>
            <a:endParaRPr lang="en-GB" b="1">
              <a:latin typeface="Symbol" charset="0"/>
            </a:endParaRPr>
          </a:p>
        </p:txBody>
      </p:sp>
      <p:sp>
        <p:nvSpPr>
          <p:cNvPr id="92228" name="Text Box 68"/>
          <p:cNvSpPr txBox="1">
            <a:spLocks noChangeArrowheads="1"/>
          </p:cNvSpPr>
          <p:nvPr/>
        </p:nvSpPr>
        <p:spPr bwMode="auto">
          <a:xfrm>
            <a:off x="2378237" y="4988373"/>
            <a:ext cx="60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endParaRPr lang="en-GB" b="1">
              <a:latin typeface="Symbol" charset="0"/>
            </a:endParaRPr>
          </a:p>
        </p:txBody>
      </p:sp>
      <p:sp>
        <p:nvSpPr>
          <p:cNvPr id="92229" name="Text Box 69"/>
          <p:cNvSpPr txBox="1">
            <a:spLocks noChangeArrowheads="1"/>
          </p:cNvSpPr>
          <p:nvPr/>
        </p:nvSpPr>
        <p:spPr bwMode="auto">
          <a:xfrm>
            <a:off x="1311437" y="4988373"/>
            <a:ext cx="685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endParaRPr lang="en-GB" b="1">
              <a:latin typeface="Symbol" charset="0"/>
            </a:endParaRPr>
          </a:p>
        </p:txBody>
      </p:sp>
      <p:sp>
        <p:nvSpPr>
          <p:cNvPr id="92231" name="Line 71"/>
          <p:cNvSpPr>
            <a:spLocks noChangeShapeType="1"/>
          </p:cNvSpPr>
          <p:nvPr/>
        </p:nvSpPr>
        <p:spPr bwMode="auto">
          <a:xfrm flipV="1">
            <a:off x="7255037" y="4858198"/>
            <a:ext cx="1447800" cy="434975"/>
          </a:xfrm>
          <a:prstGeom prst="line">
            <a:avLst/>
          </a:prstGeom>
          <a:noFill/>
          <a:ln w="381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232" name="Line 72"/>
          <p:cNvSpPr>
            <a:spLocks noChangeShapeType="1"/>
          </p:cNvSpPr>
          <p:nvPr/>
        </p:nvSpPr>
        <p:spPr bwMode="auto">
          <a:xfrm flipV="1">
            <a:off x="1235237" y="5315398"/>
            <a:ext cx="1447800" cy="434975"/>
          </a:xfrm>
          <a:prstGeom prst="line">
            <a:avLst/>
          </a:prstGeom>
          <a:noFill/>
          <a:ln w="381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233" name="Line 73"/>
          <p:cNvSpPr>
            <a:spLocks noChangeShapeType="1"/>
          </p:cNvSpPr>
          <p:nvPr/>
        </p:nvSpPr>
        <p:spPr bwMode="auto">
          <a:xfrm flipH="1" flipV="1">
            <a:off x="7255037" y="4629597"/>
            <a:ext cx="0" cy="685800"/>
          </a:xfrm>
          <a:prstGeom prst="line">
            <a:avLst/>
          </a:prstGeom>
          <a:noFill/>
          <a:ln w="1905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2234" name="Text Box 74"/>
          <p:cNvSpPr txBox="1">
            <a:spLocks noChangeArrowheads="1"/>
          </p:cNvSpPr>
          <p:nvPr/>
        </p:nvSpPr>
        <p:spPr bwMode="auto">
          <a:xfrm>
            <a:off x="4892838" y="4019998"/>
            <a:ext cx="9302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solidFill>
                  <a:srgbClr val="3333CC"/>
                </a:solidFill>
                <a:latin typeface="Times New Roman" charset="0"/>
              </a:rPr>
              <a:t>V</a:t>
            </a:r>
            <a:r>
              <a:rPr lang="fr-CH" sz="2000" b="1" baseline="-25000">
                <a:solidFill>
                  <a:srgbClr val="3333CC"/>
                </a:solidFill>
                <a:latin typeface="Times New Roman" charset="0"/>
              </a:rPr>
              <a:t>D,moy</a:t>
            </a:r>
            <a:endParaRPr lang="en-GB" sz="2000" b="1" baseline="-25000">
              <a:solidFill>
                <a:srgbClr val="3333CC"/>
              </a:solidFill>
              <a:latin typeface="Times New Roman" charset="0"/>
            </a:endParaRPr>
          </a:p>
        </p:txBody>
      </p:sp>
      <p:sp>
        <p:nvSpPr>
          <p:cNvPr id="92300" name="Text Box 140"/>
          <p:cNvSpPr txBox="1">
            <a:spLocks noChangeArrowheads="1"/>
          </p:cNvSpPr>
          <p:nvPr/>
        </p:nvSpPr>
        <p:spPr bwMode="auto">
          <a:xfrm>
            <a:off x="3521237" y="1429198"/>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IN</a:t>
            </a:r>
            <a:endParaRPr lang="en-GB" sz="2000" b="1">
              <a:latin typeface="Times New Roman" charset="0"/>
            </a:endParaRPr>
          </a:p>
        </p:txBody>
      </p:sp>
      <p:sp>
        <p:nvSpPr>
          <p:cNvPr id="92301" name="Text Box 141"/>
          <p:cNvSpPr txBox="1">
            <a:spLocks noChangeArrowheads="1"/>
          </p:cNvSpPr>
          <p:nvPr/>
        </p:nvSpPr>
        <p:spPr bwMode="auto">
          <a:xfrm>
            <a:off x="3216437" y="1810198"/>
            <a:ext cx="838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2000" b="1">
                <a:latin typeface="Times New Roman" charset="0"/>
              </a:rPr>
              <a:t>OUT</a:t>
            </a:r>
            <a:endParaRPr lang="en-GB" sz="2000" b="1">
              <a:latin typeface="Times New Roman" charset="0"/>
            </a:endParaRPr>
          </a:p>
        </p:txBody>
      </p:sp>
      <p:sp>
        <p:nvSpPr>
          <p:cNvPr id="92302" name="Text Box 142"/>
          <p:cNvSpPr txBox="1">
            <a:spLocks noChangeArrowheads="1"/>
          </p:cNvSpPr>
          <p:nvPr/>
        </p:nvSpPr>
        <p:spPr bwMode="auto">
          <a:xfrm>
            <a:off x="3521237" y="2191198"/>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Q</a:t>
            </a:r>
            <a:r>
              <a:rPr lang="fr-CH" sz="2000" b="1" baseline="-25000">
                <a:latin typeface="Times New Roman" charset="0"/>
              </a:rPr>
              <a:t>A</a:t>
            </a:r>
            <a:endParaRPr lang="en-GB" sz="2000" b="1">
              <a:latin typeface="Times New Roman" charset="0"/>
            </a:endParaRPr>
          </a:p>
        </p:txBody>
      </p:sp>
      <p:sp>
        <p:nvSpPr>
          <p:cNvPr id="92304" name="Text Box 144"/>
          <p:cNvSpPr txBox="1">
            <a:spLocks noChangeArrowheads="1"/>
          </p:cNvSpPr>
          <p:nvPr/>
        </p:nvSpPr>
        <p:spPr bwMode="auto">
          <a:xfrm>
            <a:off x="3521237" y="2572198"/>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Q</a:t>
            </a:r>
            <a:r>
              <a:rPr lang="fr-CH" sz="2000" b="1" baseline="-25000">
                <a:latin typeface="Times New Roman" charset="0"/>
              </a:rPr>
              <a:t>B</a:t>
            </a:r>
            <a:endParaRPr lang="en-GB" sz="2000" b="1">
              <a:latin typeface="Times New Roman" charset="0"/>
            </a:endParaRPr>
          </a:p>
        </p:txBody>
      </p:sp>
      <p:sp>
        <p:nvSpPr>
          <p:cNvPr id="92305" name="Text Box 145"/>
          <p:cNvSpPr txBox="1">
            <a:spLocks noChangeArrowheads="1"/>
          </p:cNvSpPr>
          <p:nvPr/>
        </p:nvSpPr>
        <p:spPr bwMode="auto">
          <a:xfrm>
            <a:off x="1967141" y="3007245"/>
            <a:ext cx="20112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eaLnBrk="1" hangingPunct="1"/>
            <a:r>
              <a:rPr lang="fr-CH" b="1" dirty="0">
                <a:latin typeface="Times New Roman" charset="0"/>
              </a:rPr>
              <a:t>U(Q</a:t>
            </a:r>
            <a:r>
              <a:rPr lang="fr-CH" b="1" baseline="-25000" dirty="0">
                <a:latin typeface="Times New Roman" charset="0"/>
              </a:rPr>
              <a:t>A</a:t>
            </a:r>
            <a:r>
              <a:rPr lang="fr-CH" b="1" dirty="0">
                <a:latin typeface="Times New Roman" charset="0"/>
              </a:rPr>
              <a:t>-</a:t>
            </a:r>
            <a:r>
              <a:rPr lang="fr-CH" sz="800" b="1" dirty="0">
                <a:latin typeface="Times New Roman" charset="0"/>
              </a:rPr>
              <a:t> </a:t>
            </a:r>
            <a:r>
              <a:rPr lang="fr-CH" b="1" dirty="0">
                <a:latin typeface="Times New Roman" charset="0"/>
              </a:rPr>
              <a:t>Q</a:t>
            </a:r>
            <a:r>
              <a:rPr lang="fr-CH" b="1" baseline="-25000" dirty="0">
                <a:latin typeface="Times New Roman" charset="0"/>
              </a:rPr>
              <a:t>B</a:t>
            </a:r>
            <a:r>
              <a:rPr lang="fr-CH" b="1" dirty="0">
                <a:latin typeface="Times New Roman" charset="0"/>
              </a:rPr>
              <a:t>) </a:t>
            </a:r>
            <a:r>
              <a:rPr lang="fr-CH" sz="2000" b="1" dirty="0">
                <a:latin typeface="Times New Roman" charset="0"/>
              </a:rPr>
              <a:t>= v</a:t>
            </a:r>
            <a:r>
              <a:rPr lang="fr-CH" sz="2000" b="1" baseline="-25000" dirty="0">
                <a:latin typeface="Times New Roman" charset="0"/>
              </a:rPr>
              <a:t>D</a:t>
            </a:r>
            <a:r>
              <a:rPr lang="fr-CH" sz="1400" dirty="0">
                <a:latin typeface="Times New Roman" charset="0"/>
              </a:rPr>
              <a:t>(t)</a:t>
            </a:r>
            <a:endParaRPr lang="en-GB" sz="2000" b="1" dirty="0">
              <a:latin typeface="Times New Roman" charset="0"/>
            </a:endParaRPr>
          </a:p>
        </p:txBody>
      </p:sp>
      <p:sp>
        <p:nvSpPr>
          <p:cNvPr id="92445" name="Line 285"/>
          <p:cNvSpPr>
            <a:spLocks noChangeShapeType="1"/>
          </p:cNvSpPr>
          <p:nvPr/>
        </p:nvSpPr>
        <p:spPr bwMode="auto">
          <a:xfrm>
            <a:off x="3978437" y="1733997"/>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446" name="Line 286"/>
          <p:cNvSpPr>
            <a:spLocks noChangeShapeType="1"/>
          </p:cNvSpPr>
          <p:nvPr/>
        </p:nvSpPr>
        <p:spPr bwMode="auto">
          <a:xfrm>
            <a:off x="4130837" y="1505397"/>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447" name="Line 287"/>
          <p:cNvSpPr>
            <a:spLocks noChangeShapeType="1"/>
          </p:cNvSpPr>
          <p:nvPr/>
        </p:nvSpPr>
        <p:spPr bwMode="auto">
          <a:xfrm>
            <a:off x="4511837" y="1733997"/>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448" name="Line 288"/>
          <p:cNvSpPr>
            <a:spLocks noChangeShapeType="1"/>
          </p:cNvSpPr>
          <p:nvPr/>
        </p:nvSpPr>
        <p:spPr bwMode="auto">
          <a:xfrm flipV="1">
            <a:off x="4511837" y="1505397"/>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449" name="Line 289"/>
          <p:cNvSpPr>
            <a:spLocks noChangeShapeType="1"/>
          </p:cNvSpPr>
          <p:nvPr/>
        </p:nvSpPr>
        <p:spPr bwMode="auto">
          <a:xfrm flipV="1">
            <a:off x="4130837" y="1505397"/>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450" name="Line 290"/>
          <p:cNvSpPr>
            <a:spLocks noChangeShapeType="1"/>
          </p:cNvSpPr>
          <p:nvPr/>
        </p:nvSpPr>
        <p:spPr bwMode="auto">
          <a:xfrm flipV="1">
            <a:off x="5654837" y="1505397"/>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451" name="Line 291"/>
          <p:cNvSpPr>
            <a:spLocks noChangeShapeType="1"/>
          </p:cNvSpPr>
          <p:nvPr/>
        </p:nvSpPr>
        <p:spPr bwMode="auto">
          <a:xfrm flipV="1">
            <a:off x="5273837" y="1505397"/>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452" name="Line 292"/>
          <p:cNvSpPr>
            <a:spLocks noChangeShapeType="1"/>
          </p:cNvSpPr>
          <p:nvPr/>
        </p:nvSpPr>
        <p:spPr bwMode="auto">
          <a:xfrm>
            <a:off x="5273837" y="1733997"/>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455" name="Line 295"/>
          <p:cNvSpPr>
            <a:spLocks noChangeShapeType="1"/>
          </p:cNvSpPr>
          <p:nvPr/>
        </p:nvSpPr>
        <p:spPr bwMode="auto">
          <a:xfrm>
            <a:off x="4892837" y="1505397"/>
            <a:ext cx="0" cy="2057400"/>
          </a:xfrm>
          <a:prstGeom prst="line">
            <a:avLst/>
          </a:prstGeom>
          <a:noFill/>
          <a:ln w="12700">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456" name="Line 296"/>
          <p:cNvSpPr>
            <a:spLocks noChangeShapeType="1"/>
          </p:cNvSpPr>
          <p:nvPr/>
        </p:nvSpPr>
        <p:spPr bwMode="auto">
          <a:xfrm>
            <a:off x="4816637" y="3562797"/>
            <a:ext cx="2286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457" name="Line 297"/>
          <p:cNvSpPr>
            <a:spLocks noChangeShapeType="1"/>
          </p:cNvSpPr>
          <p:nvPr/>
        </p:nvSpPr>
        <p:spPr bwMode="auto">
          <a:xfrm>
            <a:off x="4740437" y="3562797"/>
            <a:ext cx="152400"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459" name="Text Box 299"/>
          <p:cNvSpPr txBox="1">
            <a:spLocks noChangeArrowheads="1"/>
          </p:cNvSpPr>
          <p:nvPr/>
        </p:nvSpPr>
        <p:spPr bwMode="auto">
          <a:xfrm>
            <a:off x="4816637" y="3562797"/>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a:latin typeface="Symbol" charset="0"/>
              </a:rPr>
              <a:t>F</a:t>
            </a:r>
            <a:r>
              <a:rPr lang="fr-CH" b="1" baseline="-25000">
                <a:latin typeface="Symbol" charset="0"/>
              </a:rPr>
              <a:t></a:t>
            </a:r>
            <a:endParaRPr lang="en-GB" b="1">
              <a:latin typeface="Symbol" charset="0"/>
            </a:endParaRPr>
          </a:p>
        </p:txBody>
      </p:sp>
      <p:sp>
        <p:nvSpPr>
          <p:cNvPr id="92460" name="Line 300"/>
          <p:cNvSpPr>
            <a:spLocks noChangeShapeType="1"/>
          </p:cNvSpPr>
          <p:nvPr/>
        </p:nvSpPr>
        <p:spPr bwMode="auto">
          <a:xfrm>
            <a:off x="4892837" y="1505397"/>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478" name="Line 318"/>
          <p:cNvSpPr>
            <a:spLocks noChangeShapeType="1"/>
          </p:cNvSpPr>
          <p:nvPr/>
        </p:nvSpPr>
        <p:spPr bwMode="auto">
          <a:xfrm flipV="1">
            <a:off x="4130837" y="1581597"/>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480" name="Line 320"/>
          <p:cNvSpPr>
            <a:spLocks noChangeShapeType="1"/>
          </p:cNvSpPr>
          <p:nvPr/>
        </p:nvSpPr>
        <p:spPr bwMode="auto">
          <a:xfrm flipV="1">
            <a:off x="5654837" y="1581597"/>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07" name="Line 647"/>
          <p:cNvSpPr>
            <a:spLocks noChangeShapeType="1"/>
          </p:cNvSpPr>
          <p:nvPr/>
        </p:nvSpPr>
        <p:spPr bwMode="auto">
          <a:xfrm flipV="1">
            <a:off x="4892837" y="1505397"/>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08" name="Line 648"/>
          <p:cNvSpPr>
            <a:spLocks noChangeShapeType="1"/>
          </p:cNvSpPr>
          <p:nvPr/>
        </p:nvSpPr>
        <p:spPr bwMode="auto">
          <a:xfrm flipV="1">
            <a:off x="4892837" y="1581597"/>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09" name="Line 649"/>
          <p:cNvSpPr>
            <a:spLocks noChangeShapeType="1"/>
          </p:cNvSpPr>
          <p:nvPr/>
        </p:nvSpPr>
        <p:spPr bwMode="auto">
          <a:xfrm>
            <a:off x="5654837" y="1505397"/>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10" name="Line 650"/>
          <p:cNvSpPr>
            <a:spLocks noChangeShapeType="1"/>
          </p:cNvSpPr>
          <p:nvPr/>
        </p:nvSpPr>
        <p:spPr bwMode="auto">
          <a:xfrm flipV="1">
            <a:off x="6035837" y="1505397"/>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11" name="Line 651"/>
          <p:cNvSpPr>
            <a:spLocks noChangeShapeType="1"/>
          </p:cNvSpPr>
          <p:nvPr/>
        </p:nvSpPr>
        <p:spPr bwMode="auto">
          <a:xfrm>
            <a:off x="6035837" y="1733997"/>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12" name="Line 652"/>
          <p:cNvSpPr>
            <a:spLocks noChangeShapeType="1"/>
          </p:cNvSpPr>
          <p:nvPr/>
        </p:nvSpPr>
        <p:spPr bwMode="auto">
          <a:xfrm>
            <a:off x="3978437" y="3105597"/>
            <a:ext cx="2286000" cy="0"/>
          </a:xfrm>
          <a:prstGeom prst="line">
            <a:avLst/>
          </a:prstGeom>
          <a:noFill/>
          <a:ln w="12700">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13" name="Line 653"/>
          <p:cNvSpPr>
            <a:spLocks noChangeShapeType="1"/>
          </p:cNvSpPr>
          <p:nvPr/>
        </p:nvSpPr>
        <p:spPr bwMode="auto">
          <a:xfrm>
            <a:off x="3978437" y="3410397"/>
            <a:ext cx="2286000" cy="0"/>
          </a:xfrm>
          <a:prstGeom prst="line">
            <a:avLst/>
          </a:prstGeom>
          <a:noFill/>
          <a:ln w="12700">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14" name="Text Box 654"/>
          <p:cNvSpPr txBox="1">
            <a:spLocks noChangeArrowheads="1"/>
          </p:cNvSpPr>
          <p:nvPr/>
        </p:nvSpPr>
        <p:spPr bwMode="auto">
          <a:xfrm>
            <a:off x="3597437" y="2953197"/>
            <a:ext cx="533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1200" b="1">
                <a:solidFill>
                  <a:srgbClr val="3333CC"/>
                </a:solidFill>
                <a:latin typeface="Times New Roman" charset="0"/>
              </a:rPr>
              <a:t>+U</a:t>
            </a:r>
            <a:endParaRPr lang="en-GB" sz="1200" b="1" baseline="-25000">
              <a:solidFill>
                <a:srgbClr val="3333CC"/>
              </a:solidFill>
              <a:latin typeface="Times New Roman" charset="0"/>
            </a:endParaRPr>
          </a:p>
        </p:txBody>
      </p:sp>
      <p:sp>
        <p:nvSpPr>
          <p:cNvPr id="92815" name="Text Box 655"/>
          <p:cNvSpPr txBox="1">
            <a:spLocks noChangeArrowheads="1"/>
          </p:cNvSpPr>
          <p:nvPr/>
        </p:nvSpPr>
        <p:spPr bwMode="auto">
          <a:xfrm>
            <a:off x="3597437" y="3257997"/>
            <a:ext cx="533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1200" b="1">
                <a:solidFill>
                  <a:srgbClr val="3333CC"/>
                </a:solidFill>
                <a:latin typeface="Times New Roman" charset="0"/>
              </a:rPr>
              <a:t>–U</a:t>
            </a:r>
            <a:endParaRPr lang="en-GB" sz="1200" b="1" baseline="-25000">
              <a:solidFill>
                <a:srgbClr val="3333CC"/>
              </a:solidFill>
              <a:latin typeface="Times New Roman" charset="0"/>
            </a:endParaRPr>
          </a:p>
        </p:txBody>
      </p:sp>
      <p:grpSp>
        <p:nvGrpSpPr>
          <p:cNvPr id="92826" name="Group 666"/>
          <p:cNvGrpSpPr>
            <a:grpSpLocks/>
          </p:cNvGrpSpPr>
          <p:nvPr/>
        </p:nvGrpSpPr>
        <p:grpSpPr bwMode="auto">
          <a:xfrm>
            <a:off x="3978437" y="1886397"/>
            <a:ext cx="2209800" cy="3429000"/>
            <a:chOff x="2160" y="1152"/>
            <a:chExt cx="1392" cy="2160"/>
          </a:xfrm>
        </p:grpSpPr>
        <p:sp>
          <p:nvSpPr>
            <p:cNvPr id="92185" name="Line 25"/>
            <p:cNvSpPr>
              <a:spLocks noChangeShapeType="1"/>
            </p:cNvSpPr>
            <p:nvPr/>
          </p:nvSpPr>
          <p:spPr bwMode="auto">
            <a:xfrm>
              <a:off x="2784" y="2448"/>
              <a:ext cx="0" cy="864"/>
            </a:xfrm>
            <a:prstGeom prst="line">
              <a:avLst/>
            </a:prstGeom>
            <a:noFill/>
            <a:ln w="12700">
              <a:solidFill>
                <a:schemeClr val="folHlink"/>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2825" name="Group 665"/>
            <p:cNvGrpSpPr>
              <a:grpSpLocks/>
            </p:cNvGrpSpPr>
            <p:nvPr/>
          </p:nvGrpSpPr>
          <p:grpSpPr bwMode="auto">
            <a:xfrm>
              <a:off x="2160" y="1152"/>
              <a:ext cx="1392" cy="1056"/>
              <a:chOff x="4224" y="576"/>
              <a:chExt cx="1392" cy="1056"/>
            </a:xfrm>
          </p:grpSpPr>
          <p:sp>
            <p:nvSpPr>
              <p:cNvPr id="92600" name="Line 440"/>
              <p:cNvSpPr>
                <a:spLocks noChangeShapeType="1"/>
              </p:cNvSpPr>
              <p:nvPr/>
            </p:nvSpPr>
            <p:spPr bwMode="auto">
              <a:xfrm>
                <a:off x="4224" y="960"/>
                <a:ext cx="13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01" name="Line 441"/>
              <p:cNvSpPr>
                <a:spLocks noChangeShapeType="1"/>
              </p:cNvSpPr>
              <p:nvPr/>
            </p:nvSpPr>
            <p:spPr bwMode="auto">
              <a:xfrm flipH="1">
                <a:off x="4800" y="1632"/>
                <a:ext cx="96"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02" name="Line 442"/>
              <p:cNvSpPr>
                <a:spLocks noChangeShapeType="1"/>
              </p:cNvSpPr>
              <p:nvPr/>
            </p:nvSpPr>
            <p:spPr bwMode="auto">
              <a:xfrm>
                <a:off x="4224" y="1200"/>
                <a:ext cx="13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03" name="Line 443"/>
              <p:cNvSpPr>
                <a:spLocks noChangeShapeType="1"/>
              </p:cNvSpPr>
              <p:nvPr/>
            </p:nvSpPr>
            <p:spPr bwMode="auto">
              <a:xfrm>
                <a:off x="4224" y="1440"/>
                <a:ext cx="13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04" name="Line 444"/>
              <p:cNvSpPr>
                <a:spLocks noChangeShapeType="1"/>
              </p:cNvSpPr>
              <p:nvPr/>
            </p:nvSpPr>
            <p:spPr bwMode="auto">
              <a:xfrm>
                <a:off x="4224" y="720"/>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05" name="Line 445"/>
              <p:cNvSpPr>
                <a:spLocks noChangeShapeType="1"/>
              </p:cNvSpPr>
              <p:nvPr/>
            </p:nvSpPr>
            <p:spPr bwMode="auto">
              <a:xfrm>
                <a:off x="4320" y="576"/>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06" name="Line 446"/>
              <p:cNvSpPr>
                <a:spLocks noChangeShapeType="1"/>
              </p:cNvSpPr>
              <p:nvPr/>
            </p:nvSpPr>
            <p:spPr bwMode="auto">
              <a:xfrm>
                <a:off x="4560" y="720"/>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07" name="Line 447"/>
              <p:cNvSpPr>
                <a:spLocks noChangeShapeType="1"/>
              </p:cNvSpPr>
              <p:nvPr/>
            </p:nvSpPr>
            <p:spPr bwMode="auto">
              <a:xfrm flipV="1">
                <a:off x="456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08" name="Line 448"/>
              <p:cNvSpPr>
                <a:spLocks noChangeShapeType="1"/>
              </p:cNvSpPr>
              <p:nvPr/>
            </p:nvSpPr>
            <p:spPr bwMode="auto">
              <a:xfrm flipV="1">
                <a:off x="432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09" name="Line 449"/>
              <p:cNvSpPr>
                <a:spLocks noChangeShapeType="1"/>
              </p:cNvSpPr>
              <p:nvPr/>
            </p:nvSpPr>
            <p:spPr bwMode="auto">
              <a:xfrm flipV="1">
                <a:off x="480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12" name="Line 452"/>
              <p:cNvSpPr>
                <a:spLocks noChangeShapeType="1"/>
              </p:cNvSpPr>
              <p:nvPr/>
            </p:nvSpPr>
            <p:spPr bwMode="auto">
              <a:xfrm>
                <a:off x="4800" y="576"/>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13" name="Line 453"/>
              <p:cNvSpPr>
                <a:spLocks noChangeShapeType="1"/>
              </p:cNvSpPr>
              <p:nvPr/>
            </p:nvSpPr>
            <p:spPr bwMode="auto">
              <a:xfrm flipV="1">
                <a:off x="4320" y="624"/>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14" name="Line 454"/>
              <p:cNvSpPr>
                <a:spLocks noChangeShapeType="1"/>
              </p:cNvSpPr>
              <p:nvPr/>
            </p:nvSpPr>
            <p:spPr bwMode="auto">
              <a:xfrm flipV="1">
                <a:off x="4800" y="624"/>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17" name="Line 657"/>
              <p:cNvSpPr>
                <a:spLocks noChangeShapeType="1"/>
              </p:cNvSpPr>
              <p:nvPr/>
            </p:nvSpPr>
            <p:spPr bwMode="auto">
              <a:xfrm>
                <a:off x="5040" y="720"/>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18" name="Line 658"/>
              <p:cNvSpPr>
                <a:spLocks noChangeShapeType="1"/>
              </p:cNvSpPr>
              <p:nvPr/>
            </p:nvSpPr>
            <p:spPr bwMode="auto">
              <a:xfrm flipV="1">
                <a:off x="504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19" name="Line 659"/>
              <p:cNvSpPr>
                <a:spLocks noChangeShapeType="1"/>
              </p:cNvSpPr>
              <p:nvPr/>
            </p:nvSpPr>
            <p:spPr bwMode="auto">
              <a:xfrm flipV="1">
                <a:off x="528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20" name="Line 660"/>
              <p:cNvSpPr>
                <a:spLocks noChangeShapeType="1"/>
              </p:cNvSpPr>
              <p:nvPr/>
            </p:nvSpPr>
            <p:spPr bwMode="auto">
              <a:xfrm>
                <a:off x="5280" y="576"/>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21" name="Line 661"/>
              <p:cNvSpPr>
                <a:spLocks noChangeShapeType="1"/>
              </p:cNvSpPr>
              <p:nvPr/>
            </p:nvSpPr>
            <p:spPr bwMode="auto">
              <a:xfrm flipV="1">
                <a:off x="5280" y="624"/>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22" name="Line 662"/>
              <p:cNvSpPr>
                <a:spLocks noChangeShapeType="1"/>
              </p:cNvSpPr>
              <p:nvPr/>
            </p:nvSpPr>
            <p:spPr bwMode="auto">
              <a:xfrm flipV="1">
                <a:off x="552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23" name="Line 663"/>
              <p:cNvSpPr>
                <a:spLocks noChangeShapeType="1"/>
              </p:cNvSpPr>
              <p:nvPr/>
            </p:nvSpPr>
            <p:spPr bwMode="auto">
              <a:xfrm>
                <a:off x="5520" y="720"/>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grpSp>
        <p:nvGrpSpPr>
          <p:cNvPr id="92843" name="Group 683"/>
          <p:cNvGrpSpPr>
            <a:grpSpLocks/>
          </p:cNvGrpSpPr>
          <p:nvPr/>
        </p:nvGrpSpPr>
        <p:grpSpPr bwMode="auto">
          <a:xfrm>
            <a:off x="3978437" y="1886397"/>
            <a:ext cx="2209800" cy="3200400"/>
            <a:chOff x="2160" y="1152"/>
            <a:chExt cx="1392" cy="2016"/>
          </a:xfrm>
        </p:grpSpPr>
        <p:sp>
          <p:nvSpPr>
            <p:cNvPr id="92672" name="Line 512"/>
            <p:cNvSpPr>
              <a:spLocks noChangeShapeType="1"/>
            </p:cNvSpPr>
            <p:nvPr/>
          </p:nvSpPr>
          <p:spPr bwMode="auto">
            <a:xfrm>
              <a:off x="2832" y="2448"/>
              <a:ext cx="240" cy="720"/>
            </a:xfrm>
            <a:prstGeom prst="line">
              <a:avLst/>
            </a:prstGeom>
            <a:noFill/>
            <a:ln w="12700">
              <a:solidFill>
                <a:schemeClr val="folHlink"/>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2842" name="Group 682"/>
            <p:cNvGrpSpPr>
              <a:grpSpLocks/>
            </p:cNvGrpSpPr>
            <p:nvPr/>
          </p:nvGrpSpPr>
          <p:grpSpPr bwMode="auto">
            <a:xfrm>
              <a:off x="2160" y="1152"/>
              <a:ext cx="1392" cy="1056"/>
              <a:chOff x="4224" y="528"/>
              <a:chExt cx="1392" cy="1056"/>
            </a:xfrm>
          </p:grpSpPr>
          <p:sp>
            <p:nvSpPr>
              <p:cNvPr id="92638" name="Line 478"/>
              <p:cNvSpPr>
                <a:spLocks noChangeShapeType="1"/>
              </p:cNvSpPr>
              <p:nvPr/>
            </p:nvSpPr>
            <p:spPr bwMode="auto">
              <a:xfrm>
                <a:off x="4224" y="139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39" name="Line 479"/>
              <p:cNvSpPr>
                <a:spLocks noChangeShapeType="1"/>
              </p:cNvSpPr>
              <p:nvPr/>
            </p:nvSpPr>
            <p:spPr bwMode="auto">
              <a:xfrm flipH="1">
                <a:off x="4896" y="1584"/>
                <a:ext cx="96"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40" name="Line 480"/>
              <p:cNvSpPr>
                <a:spLocks noChangeShapeType="1"/>
              </p:cNvSpPr>
              <p:nvPr/>
            </p:nvSpPr>
            <p:spPr bwMode="auto">
              <a:xfrm>
                <a:off x="4224" y="1152"/>
                <a:ext cx="13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41" name="Line 481"/>
              <p:cNvSpPr>
                <a:spLocks noChangeShapeType="1"/>
              </p:cNvSpPr>
              <p:nvPr/>
            </p:nvSpPr>
            <p:spPr bwMode="auto">
              <a:xfrm>
                <a:off x="4224" y="67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42" name="Line 482"/>
              <p:cNvSpPr>
                <a:spLocks noChangeShapeType="1"/>
              </p:cNvSpPr>
              <p:nvPr/>
            </p:nvSpPr>
            <p:spPr bwMode="auto">
              <a:xfrm>
                <a:off x="4416" y="52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43" name="Line 483"/>
              <p:cNvSpPr>
                <a:spLocks noChangeShapeType="1"/>
              </p:cNvSpPr>
              <p:nvPr/>
            </p:nvSpPr>
            <p:spPr bwMode="auto">
              <a:xfrm>
                <a:off x="4656" y="67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44" name="Line 484"/>
              <p:cNvSpPr>
                <a:spLocks noChangeShapeType="1"/>
              </p:cNvSpPr>
              <p:nvPr/>
            </p:nvSpPr>
            <p:spPr bwMode="auto">
              <a:xfrm flipV="1">
                <a:off x="465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45" name="Line 485"/>
              <p:cNvSpPr>
                <a:spLocks noChangeShapeType="1"/>
              </p:cNvSpPr>
              <p:nvPr/>
            </p:nvSpPr>
            <p:spPr bwMode="auto">
              <a:xfrm flipV="1">
                <a:off x="441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46" name="Line 486"/>
              <p:cNvSpPr>
                <a:spLocks noChangeShapeType="1"/>
              </p:cNvSpPr>
              <p:nvPr/>
            </p:nvSpPr>
            <p:spPr bwMode="auto">
              <a:xfrm flipV="1">
                <a:off x="489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49" name="Line 489"/>
              <p:cNvSpPr>
                <a:spLocks noChangeShapeType="1"/>
              </p:cNvSpPr>
              <p:nvPr/>
            </p:nvSpPr>
            <p:spPr bwMode="auto">
              <a:xfrm>
                <a:off x="4896" y="52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50" name="Line 490"/>
              <p:cNvSpPr>
                <a:spLocks noChangeShapeType="1"/>
              </p:cNvSpPr>
              <p:nvPr/>
            </p:nvSpPr>
            <p:spPr bwMode="auto">
              <a:xfrm flipV="1">
                <a:off x="4416" y="576"/>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51" name="Line 491"/>
              <p:cNvSpPr>
                <a:spLocks noChangeShapeType="1"/>
              </p:cNvSpPr>
              <p:nvPr/>
            </p:nvSpPr>
            <p:spPr bwMode="auto">
              <a:xfrm flipV="1">
                <a:off x="4896" y="576"/>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52" name="Line 492"/>
              <p:cNvSpPr>
                <a:spLocks noChangeShapeType="1"/>
              </p:cNvSpPr>
              <p:nvPr/>
            </p:nvSpPr>
            <p:spPr bwMode="auto">
              <a:xfrm flipV="1">
                <a:off x="4320"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53" name="Line 493"/>
              <p:cNvSpPr>
                <a:spLocks noChangeShapeType="1"/>
              </p:cNvSpPr>
              <p:nvPr/>
            </p:nvSpPr>
            <p:spPr bwMode="auto">
              <a:xfrm flipV="1">
                <a:off x="4416"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54" name="Line 494"/>
              <p:cNvSpPr>
                <a:spLocks noChangeShapeType="1"/>
              </p:cNvSpPr>
              <p:nvPr/>
            </p:nvSpPr>
            <p:spPr bwMode="auto">
              <a:xfrm>
                <a:off x="4320" y="1296"/>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55" name="Line 495"/>
              <p:cNvSpPr>
                <a:spLocks noChangeShapeType="1"/>
              </p:cNvSpPr>
              <p:nvPr/>
            </p:nvSpPr>
            <p:spPr bwMode="auto">
              <a:xfrm flipV="1">
                <a:off x="4800"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56" name="Line 496"/>
              <p:cNvSpPr>
                <a:spLocks noChangeShapeType="1"/>
              </p:cNvSpPr>
              <p:nvPr/>
            </p:nvSpPr>
            <p:spPr bwMode="auto">
              <a:xfrm flipV="1">
                <a:off x="4896"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57" name="Line 497"/>
              <p:cNvSpPr>
                <a:spLocks noChangeShapeType="1"/>
              </p:cNvSpPr>
              <p:nvPr/>
            </p:nvSpPr>
            <p:spPr bwMode="auto">
              <a:xfrm>
                <a:off x="4800" y="1296"/>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58" name="Line 498"/>
              <p:cNvSpPr>
                <a:spLocks noChangeShapeType="1"/>
              </p:cNvSpPr>
              <p:nvPr/>
            </p:nvSpPr>
            <p:spPr bwMode="auto">
              <a:xfrm>
                <a:off x="4416" y="1392"/>
                <a:ext cx="38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59" name="Line 499"/>
              <p:cNvSpPr>
                <a:spLocks noChangeShapeType="1"/>
              </p:cNvSpPr>
              <p:nvPr/>
            </p:nvSpPr>
            <p:spPr bwMode="auto">
              <a:xfrm>
                <a:off x="4896" y="1392"/>
                <a:ext cx="38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60" name="Line 500"/>
              <p:cNvSpPr>
                <a:spLocks noChangeShapeType="1"/>
              </p:cNvSpPr>
              <p:nvPr/>
            </p:nvSpPr>
            <p:spPr bwMode="auto">
              <a:xfrm>
                <a:off x="4752" y="1584"/>
                <a:ext cx="19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61" name="Line 501"/>
              <p:cNvSpPr>
                <a:spLocks noChangeShapeType="1"/>
              </p:cNvSpPr>
              <p:nvPr/>
            </p:nvSpPr>
            <p:spPr bwMode="auto">
              <a:xfrm>
                <a:off x="4896" y="576"/>
                <a:ext cx="0" cy="1008"/>
              </a:xfrm>
              <a:prstGeom prst="line">
                <a:avLst/>
              </a:prstGeom>
              <a:noFill/>
              <a:ln w="12700">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62" name="Line 502"/>
              <p:cNvSpPr>
                <a:spLocks noChangeShapeType="1"/>
              </p:cNvSpPr>
              <p:nvPr/>
            </p:nvSpPr>
            <p:spPr bwMode="auto">
              <a:xfrm>
                <a:off x="4224" y="91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63" name="Line 503"/>
              <p:cNvSpPr>
                <a:spLocks noChangeShapeType="1"/>
              </p:cNvSpPr>
              <p:nvPr/>
            </p:nvSpPr>
            <p:spPr bwMode="auto">
              <a:xfrm flipV="1">
                <a:off x="4320"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64" name="Line 504"/>
              <p:cNvSpPr>
                <a:spLocks noChangeShapeType="1"/>
              </p:cNvSpPr>
              <p:nvPr/>
            </p:nvSpPr>
            <p:spPr bwMode="auto">
              <a:xfrm flipV="1">
                <a:off x="4416"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65" name="Line 505"/>
              <p:cNvSpPr>
                <a:spLocks noChangeShapeType="1"/>
              </p:cNvSpPr>
              <p:nvPr/>
            </p:nvSpPr>
            <p:spPr bwMode="auto">
              <a:xfrm>
                <a:off x="4320" y="7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66" name="Line 506"/>
              <p:cNvSpPr>
                <a:spLocks noChangeShapeType="1"/>
              </p:cNvSpPr>
              <p:nvPr/>
            </p:nvSpPr>
            <p:spPr bwMode="auto">
              <a:xfrm flipV="1">
                <a:off x="4800"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67" name="Line 507"/>
              <p:cNvSpPr>
                <a:spLocks noChangeShapeType="1"/>
              </p:cNvSpPr>
              <p:nvPr/>
            </p:nvSpPr>
            <p:spPr bwMode="auto">
              <a:xfrm flipV="1">
                <a:off x="4896"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68" name="Line 508"/>
              <p:cNvSpPr>
                <a:spLocks noChangeShapeType="1"/>
              </p:cNvSpPr>
              <p:nvPr/>
            </p:nvSpPr>
            <p:spPr bwMode="auto">
              <a:xfrm>
                <a:off x="4800" y="7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69" name="Line 509"/>
              <p:cNvSpPr>
                <a:spLocks noChangeShapeType="1"/>
              </p:cNvSpPr>
              <p:nvPr/>
            </p:nvSpPr>
            <p:spPr bwMode="auto">
              <a:xfrm>
                <a:off x="4416" y="912"/>
                <a:ext cx="38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70" name="Line 510"/>
              <p:cNvSpPr>
                <a:spLocks noChangeShapeType="1"/>
              </p:cNvSpPr>
              <p:nvPr/>
            </p:nvSpPr>
            <p:spPr bwMode="auto">
              <a:xfrm>
                <a:off x="4896" y="912"/>
                <a:ext cx="38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27" name="Line 667"/>
              <p:cNvSpPr>
                <a:spLocks noChangeShapeType="1"/>
              </p:cNvSpPr>
              <p:nvPr/>
            </p:nvSpPr>
            <p:spPr bwMode="auto">
              <a:xfrm>
                <a:off x="5136" y="67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28" name="Line 668"/>
              <p:cNvSpPr>
                <a:spLocks noChangeShapeType="1"/>
              </p:cNvSpPr>
              <p:nvPr/>
            </p:nvSpPr>
            <p:spPr bwMode="auto">
              <a:xfrm flipV="1">
                <a:off x="513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29" name="Line 669"/>
              <p:cNvSpPr>
                <a:spLocks noChangeShapeType="1"/>
              </p:cNvSpPr>
              <p:nvPr/>
            </p:nvSpPr>
            <p:spPr bwMode="auto">
              <a:xfrm flipV="1">
                <a:off x="537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30" name="Line 670"/>
              <p:cNvSpPr>
                <a:spLocks noChangeShapeType="1"/>
              </p:cNvSpPr>
              <p:nvPr/>
            </p:nvSpPr>
            <p:spPr bwMode="auto">
              <a:xfrm>
                <a:off x="5376" y="52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31" name="Line 671"/>
              <p:cNvSpPr>
                <a:spLocks noChangeShapeType="1"/>
              </p:cNvSpPr>
              <p:nvPr/>
            </p:nvSpPr>
            <p:spPr bwMode="auto">
              <a:xfrm flipV="1">
                <a:off x="5376" y="576"/>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32" name="Line 672"/>
              <p:cNvSpPr>
                <a:spLocks noChangeShapeType="1"/>
              </p:cNvSpPr>
              <p:nvPr/>
            </p:nvSpPr>
            <p:spPr bwMode="auto">
              <a:xfrm flipV="1">
                <a:off x="5280"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33" name="Line 673"/>
              <p:cNvSpPr>
                <a:spLocks noChangeShapeType="1"/>
              </p:cNvSpPr>
              <p:nvPr/>
            </p:nvSpPr>
            <p:spPr bwMode="auto">
              <a:xfrm flipV="1">
                <a:off x="5376"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34" name="Line 674"/>
              <p:cNvSpPr>
                <a:spLocks noChangeShapeType="1"/>
              </p:cNvSpPr>
              <p:nvPr/>
            </p:nvSpPr>
            <p:spPr bwMode="auto">
              <a:xfrm>
                <a:off x="5280" y="7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35" name="Line 675"/>
              <p:cNvSpPr>
                <a:spLocks noChangeShapeType="1"/>
              </p:cNvSpPr>
              <p:nvPr/>
            </p:nvSpPr>
            <p:spPr bwMode="auto">
              <a:xfrm>
                <a:off x="5376" y="91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36" name="Line 676"/>
              <p:cNvSpPr>
                <a:spLocks noChangeShapeType="1"/>
              </p:cNvSpPr>
              <p:nvPr/>
            </p:nvSpPr>
            <p:spPr bwMode="auto">
              <a:xfrm flipV="1">
                <a:off x="5280"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37" name="Line 677"/>
              <p:cNvSpPr>
                <a:spLocks noChangeShapeType="1"/>
              </p:cNvSpPr>
              <p:nvPr/>
            </p:nvSpPr>
            <p:spPr bwMode="auto">
              <a:xfrm flipV="1">
                <a:off x="5376"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38" name="Line 678"/>
              <p:cNvSpPr>
                <a:spLocks noChangeShapeType="1"/>
              </p:cNvSpPr>
              <p:nvPr/>
            </p:nvSpPr>
            <p:spPr bwMode="auto">
              <a:xfrm>
                <a:off x="5280" y="1296"/>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39" name="Line 679"/>
              <p:cNvSpPr>
                <a:spLocks noChangeShapeType="1"/>
              </p:cNvSpPr>
              <p:nvPr/>
            </p:nvSpPr>
            <p:spPr bwMode="auto">
              <a:xfrm>
                <a:off x="5376" y="139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grpSp>
        <p:nvGrpSpPr>
          <p:cNvPr id="92861" name="Group 701"/>
          <p:cNvGrpSpPr>
            <a:grpSpLocks/>
          </p:cNvGrpSpPr>
          <p:nvPr/>
        </p:nvGrpSpPr>
        <p:grpSpPr bwMode="auto">
          <a:xfrm>
            <a:off x="3978437" y="1886397"/>
            <a:ext cx="2209800" cy="3048000"/>
            <a:chOff x="2160" y="1152"/>
            <a:chExt cx="1392" cy="1920"/>
          </a:xfrm>
        </p:grpSpPr>
        <p:sp>
          <p:nvSpPr>
            <p:cNvPr id="92673" name="Line 513"/>
            <p:cNvSpPr>
              <a:spLocks noChangeShapeType="1"/>
            </p:cNvSpPr>
            <p:nvPr/>
          </p:nvSpPr>
          <p:spPr bwMode="auto">
            <a:xfrm>
              <a:off x="2880" y="2448"/>
              <a:ext cx="624" cy="624"/>
            </a:xfrm>
            <a:prstGeom prst="line">
              <a:avLst/>
            </a:prstGeom>
            <a:noFill/>
            <a:ln w="12700">
              <a:solidFill>
                <a:schemeClr val="folHlink"/>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2860" name="Group 700"/>
            <p:cNvGrpSpPr>
              <a:grpSpLocks/>
            </p:cNvGrpSpPr>
            <p:nvPr/>
          </p:nvGrpSpPr>
          <p:grpSpPr bwMode="auto">
            <a:xfrm>
              <a:off x="2160" y="1152"/>
              <a:ext cx="1392" cy="1056"/>
              <a:chOff x="4224" y="576"/>
              <a:chExt cx="1392" cy="1056"/>
            </a:xfrm>
          </p:grpSpPr>
          <p:sp>
            <p:nvSpPr>
              <p:cNvPr id="92677" name="Line 517"/>
              <p:cNvSpPr>
                <a:spLocks noChangeShapeType="1"/>
              </p:cNvSpPr>
              <p:nvPr/>
            </p:nvSpPr>
            <p:spPr bwMode="auto">
              <a:xfrm>
                <a:off x="4224" y="1440"/>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78" name="Line 518"/>
              <p:cNvSpPr>
                <a:spLocks noChangeShapeType="1"/>
              </p:cNvSpPr>
              <p:nvPr/>
            </p:nvSpPr>
            <p:spPr bwMode="auto">
              <a:xfrm flipH="1">
                <a:off x="5040" y="1632"/>
                <a:ext cx="96"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79" name="Line 519"/>
              <p:cNvSpPr>
                <a:spLocks noChangeShapeType="1"/>
              </p:cNvSpPr>
              <p:nvPr/>
            </p:nvSpPr>
            <p:spPr bwMode="auto">
              <a:xfrm>
                <a:off x="4224" y="1200"/>
                <a:ext cx="13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80" name="Line 520"/>
              <p:cNvSpPr>
                <a:spLocks noChangeShapeType="1"/>
              </p:cNvSpPr>
              <p:nvPr/>
            </p:nvSpPr>
            <p:spPr bwMode="auto">
              <a:xfrm>
                <a:off x="4320" y="720"/>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81" name="Line 521"/>
              <p:cNvSpPr>
                <a:spLocks noChangeShapeType="1"/>
              </p:cNvSpPr>
              <p:nvPr/>
            </p:nvSpPr>
            <p:spPr bwMode="auto">
              <a:xfrm>
                <a:off x="4560" y="576"/>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82" name="Line 522"/>
              <p:cNvSpPr>
                <a:spLocks noChangeShapeType="1"/>
              </p:cNvSpPr>
              <p:nvPr/>
            </p:nvSpPr>
            <p:spPr bwMode="auto">
              <a:xfrm>
                <a:off x="4800" y="720"/>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83" name="Line 523"/>
              <p:cNvSpPr>
                <a:spLocks noChangeShapeType="1"/>
              </p:cNvSpPr>
              <p:nvPr/>
            </p:nvSpPr>
            <p:spPr bwMode="auto">
              <a:xfrm flipV="1">
                <a:off x="480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84" name="Line 524"/>
              <p:cNvSpPr>
                <a:spLocks noChangeShapeType="1"/>
              </p:cNvSpPr>
              <p:nvPr/>
            </p:nvSpPr>
            <p:spPr bwMode="auto">
              <a:xfrm flipV="1">
                <a:off x="456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85" name="Line 525"/>
              <p:cNvSpPr>
                <a:spLocks noChangeShapeType="1"/>
              </p:cNvSpPr>
              <p:nvPr/>
            </p:nvSpPr>
            <p:spPr bwMode="auto">
              <a:xfrm flipV="1">
                <a:off x="504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86" name="Line 526"/>
              <p:cNvSpPr>
                <a:spLocks noChangeShapeType="1"/>
              </p:cNvSpPr>
              <p:nvPr/>
            </p:nvSpPr>
            <p:spPr bwMode="auto">
              <a:xfrm flipV="1">
                <a:off x="432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87" name="Line 527"/>
              <p:cNvSpPr>
                <a:spLocks noChangeShapeType="1"/>
              </p:cNvSpPr>
              <p:nvPr/>
            </p:nvSpPr>
            <p:spPr bwMode="auto">
              <a:xfrm>
                <a:off x="4224" y="576"/>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89" name="Line 529"/>
              <p:cNvSpPr>
                <a:spLocks noChangeShapeType="1"/>
              </p:cNvSpPr>
              <p:nvPr/>
            </p:nvSpPr>
            <p:spPr bwMode="auto">
              <a:xfrm flipV="1">
                <a:off x="4560" y="624"/>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90" name="Line 530"/>
              <p:cNvSpPr>
                <a:spLocks noChangeShapeType="1"/>
              </p:cNvSpPr>
              <p:nvPr/>
            </p:nvSpPr>
            <p:spPr bwMode="auto">
              <a:xfrm flipV="1">
                <a:off x="5040" y="624"/>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91" name="Line 531"/>
              <p:cNvSpPr>
                <a:spLocks noChangeShapeType="1"/>
              </p:cNvSpPr>
              <p:nvPr/>
            </p:nvSpPr>
            <p:spPr bwMode="auto">
              <a:xfrm flipV="1">
                <a:off x="4320" y="1344"/>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92" name="Line 532"/>
              <p:cNvSpPr>
                <a:spLocks noChangeShapeType="1"/>
              </p:cNvSpPr>
              <p:nvPr/>
            </p:nvSpPr>
            <p:spPr bwMode="auto">
              <a:xfrm flipV="1">
                <a:off x="4560" y="1344"/>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93" name="Line 533"/>
              <p:cNvSpPr>
                <a:spLocks noChangeShapeType="1"/>
              </p:cNvSpPr>
              <p:nvPr/>
            </p:nvSpPr>
            <p:spPr bwMode="auto">
              <a:xfrm>
                <a:off x="4320" y="1344"/>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94" name="Line 534"/>
              <p:cNvSpPr>
                <a:spLocks noChangeShapeType="1"/>
              </p:cNvSpPr>
              <p:nvPr/>
            </p:nvSpPr>
            <p:spPr bwMode="auto">
              <a:xfrm flipV="1">
                <a:off x="4800" y="1344"/>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95" name="Line 535"/>
              <p:cNvSpPr>
                <a:spLocks noChangeShapeType="1"/>
              </p:cNvSpPr>
              <p:nvPr/>
            </p:nvSpPr>
            <p:spPr bwMode="auto">
              <a:xfrm flipV="1">
                <a:off x="5040" y="1344"/>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96" name="Line 536"/>
              <p:cNvSpPr>
                <a:spLocks noChangeShapeType="1"/>
              </p:cNvSpPr>
              <p:nvPr/>
            </p:nvSpPr>
            <p:spPr bwMode="auto">
              <a:xfrm>
                <a:off x="4800" y="1344"/>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97" name="Line 537"/>
              <p:cNvSpPr>
                <a:spLocks noChangeShapeType="1"/>
              </p:cNvSpPr>
              <p:nvPr/>
            </p:nvSpPr>
            <p:spPr bwMode="auto">
              <a:xfrm>
                <a:off x="4560" y="1440"/>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699" name="Line 539"/>
              <p:cNvSpPr>
                <a:spLocks noChangeShapeType="1"/>
              </p:cNvSpPr>
              <p:nvPr/>
            </p:nvSpPr>
            <p:spPr bwMode="auto">
              <a:xfrm>
                <a:off x="4752" y="1632"/>
                <a:ext cx="336"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00" name="Line 540"/>
              <p:cNvSpPr>
                <a:spLocks noChangeShapeType="1"/>
              </p:cNvSpPr>
              <p:nvPr/>
            </p:nvSpPr>
            <p:spPr bwMode="auto">
              <a:xfrm>
                <a:off x="5040" y="624"/>
                <a:ext cx="0" cy="1008"/>
              </a:xfrm>
              <a:prstGeom prst="line">
                <a:avLst/>
              </a:prstGeom>
              <a:noFill/>
              <a:ln w="12700">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01" name="Line 541"/>
              <p:cNvSpPr>
                <a:spLocks noChangeShapeType="1"/>
              </p:cNvSpPr>
              <p:nvPr/>
            </p:nvSpPr>
            <p:spPr bwMode="auto">
              <a:xfrm>
                <a:off x="4224" y="960"/>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02" name="Line 542"/>
              <p:cNvSpPr>
                <a:spLocks noChangeShapeType="1"/>
              </p:cNvSpPr>
              <p:nvPr/>
            </p:nvSpPr>
            <p:spPr bwMode="auto">
              <a:xfrm flipV="1">
                <a:off x="4320" y="81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03" name="Line 543"/>
              <p:cNvSpPr>
                <a:spLocks noChangeShapeType="1"/>
              </p:cNvSpPr>
              <p:nvPr/>
            </p:nvSpPr>
            <p:spPr bwMode="auto">
              <a:xfrm flipV="1">
                <a:off x="4560" y="81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04" name="Line 544"/>
              <p:cNvSpPr>
                <a:spLocks noChangeShapeType="1"/>
              </p:cNvSpPr>
              <p:nvPr/>
            </p:nvSpPr>
            <p:spPr bwMode="auto">
              <a:xfrm>
                <a:off x="4320" y="816"/>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05" name="Line 545"/>
              <p:cNvSpPr>
                <a:spLocks noChangeShapeType="1"/>
              </p:cNvSpPr>
              <p:nvPr/>
            </p:nvSpPr>
            <p:spPr bwMode="auto">
              <a:xfrm flipV="1">
                <a:off x="4800" y="81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06" name="Line 546"/>
              <p:cNvSpPr>
                <a:spLocks noChangeShapeType="1"/>
              </p:cNvSpPr>
              <p:nvPr/>
            </p:nvSpPr>
            <p:spPr bwMode="auto">
              <a:xfrm flipV="1">
                <a:off x="5040" y="81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07" name="Line 547"/>
              <p:cNvSpPr>
                <a:spLocks noChangeShapeType="1"/>
              </p:cNvSpPr>
              <p:nvPr/>
            </p:nvSpPr>
            <p:spPr bwMode="auto">
              <a:xfrm>
                <a:off x="4800" y="816"/>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08" name="Line 548"/>
              <p:cNvSpPr>
                <a:spLocks noChangeShapeType="1"/>
              </p:cNvSpPr>
              <p:nvPr/>
            </p:nvSpPr>
            <p:spPr bwMode="auto">
              <a:xfrm>
                <a:off x="4560" y="960"/>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44" name="Line 684"/>
              <p:cNvSpPr>
                <a:spLocks noChangeShapeType="1"/>
              </p:cNvSpPr>
              <p:nvPr/>
            </p:nvSpPr>
            <p:spPr bwMode="auto">
              <a:xfrm>
                <a:off x="5040" y="576"/>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45" name="Line 685"/>
              <p:cNvSpPr>
                <a:spLocks noChangeShapeType="1"/>
              </p:cNvSpPr>
              <p:nvPr/>
            </p:nvSpPr>
            <p:spPr bwMode="auto">
              <a:xfrm>
                <a:off x="5280" y="720"/>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46" name="Line 686"/>
              <p:cNvSpPr>
                <a:spLocks noChangeShapeType="1"/>
              </p:cNvSpPr>
              <p:nvPr/>
            </p:nvSpPr>
            <p:spPr bwMode="auto">
              <a:xfrm flipV="1">
                <a:off x="528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47" name="Line 687"/>
              <p:cNvSpPr>
                <a:spLocks noChangeShapeType="1"/>
              </p:cNvSpPr>
              <p:nvPr/>
            </p:nvSpPr>
            <p:spPr bwMode="auto">
              <a:xfrm flipV="1">
                <a:off x="552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48" name="Line 688"/>
              <p:cNvSpPr>
                <a:spLocks noChangeShapeType="1"/>
              </p:cNvSpPr>
              <p:nvPr/>
            </p:nvSpPr>
            <p:spPr bwMode="auto">
              <a:xfrm flipV="1">
                <a:off x="5520" y="624"/>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49" name="Line 689"/>
              <p:cNvSpPr>
                <a:spLocks noChangeShapeType="1"/>
              </p:cNvSpPr>
              <p:nvPr/>
            </p:nvSpPr>
            <p:spPr bwMode="auto">
              <a:xfrm flipV="1">
                <a:off x="5280" y="1344"/>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50" name="Line 690"/>
              <p:cNvSpPr>
                <a:spLocks noChangeShapeType="1"/>
              </p:cNvSpPr>
              <p:nvPr/>
            </p:nvSpPr>
            <p:spPr bwMode="auto">
              <a:xfrm flipV="1">
                <a:off x="5520" y="1344"/>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51" name="Line 691"/>
              <p:cNvSpPr>
                <a:spLocks noChangeShapeType="1"/>
              </p:cNvSpPr>
              <p:nvPr/>
            </p:nvSpPr>
            <p:spPr bwMode="auto">
              <a:xfrm>
                <a:off x="5280" y="1344"/>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52" name="Line 692"/>
              <p:cNvSpPr>
                <a:spLocks noChangeShapeType="1"/>
              </p:cNvSpPr>
              <p:nvPr/>
            </p:nvSpPr>
            <p:spPr bwMode="auto">
              <a:xfrm>
                <a:off x="5040" y="1440"/>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53" name="Line 693"/>
              <p:cNvSpPr>
                <a:spLocks noChangeShapeType="1"/>
              </p:cNvSpPr>
              <p:nvPr/>
            </p:nvSpPr>
            <p:spPr bwMode="auto">
              <a:xfrm flipV="1">
                <a:off x="5280" y="81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54" name="Line 694"/>
              <p:cNvSpPr>
                <a:spLocks noChangeShapeType="1"/>
              </p:cNvSpPr>
              <p:nvPr/>
            </p:nvSpPr>
            <p:spPr bwMode="auto">
              <a:xfrm flipV="1">
                <a:off x="5520" y="81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55" name="Line 695"/>
              <p:cNvSpPr>
                <a:spLocks noChangeShapeType="1"/>
              </p:cNvSpPr>
              <p:nvPr/>
            </p:nvSpPr>
            <p:spPr bwMode="auto">
              <a:xfrm>
                <a:off x="5280" y="816"/>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56" name="Line 696"/>
              <p:cNvSpPr>
                <a:spLocks noChangeShapeType="1"/>
              </p:cNvSpPr>
              <p:nvPr/>
            </p:nvSpPr>
            <p:spPr bwMode="auto">
              <a:xfrm>
                <a:off x="5040" y="960"/>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57" name="Line 697"/>
              <p:cNvSpPr>
                <a:spLocks noChangeShapeType="1"/>
              </p:cNvSpPr>
              <p:nvPr/>
            </p:nvSpPr>
            <p:spPr bwMode="auto">
              <a:xfrm>
                <a:off x="5520" y="1440"/>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58" name="Line 698"/>
              <p:cNvSpPr>
                <a:spLocks noChangeShapeType="1"/>
              </p:cNvSpPr>
              <p:nvPr/>
            </p:nvSpPr>
            <p:spPr bwMode="auto">
              <a:xfrm>
                <a:off x="5520" y="960"/>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59" name="Line 699"/>
              <p:cNvSpPr>
                <a:spLocks noChangeShapeType="1"/>
              </p:cNvSpPr>
              <p:nvPr/>
            </p:nvSpPr>
            <p:spPr bwMode="auto">
              <a:xfrm>
                <a:off x="5520" y="576"/>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grpSp>
        <p:nvGrpSpPr>
          <p:cNvPr id="92876" name="Group 716"/>
          <p:cNvGrpSpPr>
            <a:grpSpLocks/>
          </p:cNvGrpSpPr>
          <p:nvPr/>
        </p:nvGrpSpPr>
        <p:grpSpPr bwMode="auto">
          <a:xfrm>
            <a:off x="3978437" y="1886397"/>
            <a:ext cx="3124200" cy="2743200"/>
            <a:chOff x="2160" y="1152"/>
            <a:chExt cx="1968" cy="1728"/>
          </a:xfrm>
        </p:grpSpPr>
        <p:sp>
          <p:nvSpPr>
            <p:cNvPr id="92711" name="Line 551"/>
            <p:cNvSpPr>
              <a:spLocks noChangeShapeType="1"/>
            </p:cNvSpPr>
            <p:nvPr/>
          </p:nvSpPr>
          <p:spPr bwMode="auto">
            <a:xfrm>
              <a:off x="2928" y="2448"/>
              <a:ext cx="1200" cy="432"/>
            </a:xfrm>
            <a:prstGeom prst="line">
              <a:avLst/>
            </a:prstGeom>
            <a:noFill/>
            <a:ln w="12700">
              <a:solidFill>
                <a:schemeClr val="folHlink"/>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2875" name="Group 715"/>
            <p:cNvGrpSpPr>
              <a:grpSpLocks/>
            </p:cNvGrpSpPr>
            <p:nvPr/>
          </p:nvGrpSpPr>
          <p:grpSpPr bwMode="auto">
            <a:xfrm>
              <a:off x="2160" y="1152"/>
              <a:ext cx="1392" cy="1056"/>
              <a:chOff x="4224" y="528"/>
              <a:chExt cx="1392" cy="1056"/>
            </a:xfrm>
          </p:grpSpPr>
          <p:sp>
            <p:nvSpPr>
              <p:cNvPr id="92715" name="Line 555"/>
              <p:cNvSpPr>
                <a:spLocks noChangeShapeType="1"/>
              </p:cNvSpPr>
              <p:nvPr/>
            </p:nvSpPr>
            <p:spPr bwMode="auto">
              <a:xfrm>
                <a:off x="4224" y="139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16" name="Line 556"/>
              <p:cNvSpPr>
                <a:spLocks noChangeShapeType="1"/>
              </p:cNvSpPr>
              <p:nvPr/>
            </p:nvSpPr>
            <p:spPr bwMode="auto">
              <a:xfrm flipH="1">
                <a:off x="5184" y="1584"/>
                <a:ext cx="96"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17" name="Line 557"/>
              <p:cNvSpPr>
                <a:spLocks noChangeShapeType="1"/>
              </p:cNvSpPr>
              <p:nvPr/>
            </p:nvSpPr>
            <p:spPr bwMode="auto">
              <a:xfrm>
                <a:off x="4224" y="1152"/>
                <a:ext cx="13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18" name="Line 558"/>
              <p:cNvSpPr>
                <a:spLocks noChangeShapeType="1"/>
              </p:cNvSpPr>
              <p:nvPr/>
            </p:nvSpPr>
            <p:spPr bwMode="auto">
              <a:xfrm>
                <a:off x="4464" y="67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19" name="Line 559"/>
              <p:cNvSpPr>
                <a:spLocks noChangeShapeType="1"/>
              </p:cNvSpPr>
              <p:nvPr/>
            </p:nvSpPr>
            <p:spPr bwMode="auto">
              <a:xfrm>
                <a:off x="4704" y="52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20" name="Line 560"/>
              <p:cNvSpPr>
                <a:spLocks noChangeShapeType="1"/>
              </p:cNvSpPr>
              <p:nvPr/>
            </p:nvSpPr>
            <p:spPr bwMode="auto">
              <a:xfrm>
                <a:off x="4944" y="67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21" name="Line 561"/>
              <p:cNvSpPr>
                <a:spLocks noChangeShapeType="1"/>
              </p:cNvSpPr>
              <p:nvPr/>
            </p:nvSpPr>
            <p:spPr bwMode="auto">
              <a:xfrm flipV="1">
                <a:off x="4944"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22" name="Line 562"/>
              <p:cNvSpPr>
                <a:spLocks noChangeShapeType="1"/>
              </p:cNvSpPr>
              <p:nvPr/>
            </p:nvSpPr>
            <p:spPr bwMode="auto">
              <a:xfrm flipV="1">
                <a:off x="4704"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23" name="Line 563"/>
              <p:cNvSpPr>
                <a:spLocks noChangeShapeType="1"/>
              </p:cNvSpPr>
              <p:nvPr/>
            </p:nvSpPr>
            <p:spPr bwMode="auto">
              <a:xfrm flipV="1">
                <a:off x="4464"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24" name="Line 564"/>
              <p:cNvSpPr>
                <a:spLocks noChangeShapeType="1"/>
              </p:cNvSpPr>
              <p:nvPr/>
            </p:nvSpPr>
            <p:spPr bwMode="auto">
              <a:xfrm>
                <a:off x="4224" y="52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25" name="Line 565"/>
              <p:cNvSpPr>
                <a:spLocks noChangeShapeType="1"/>
              </p:cNvSpPr>
              <p:nvPr/>
            </p:nvSpPr>
            <p:spPr bwMode="auto">
              <a:xfrm flipV="1">
                <a:off x="4704" y="576"/>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26" name="Line 566"/>
              <p:cNvSpPr>
                <a:spLocks noChangeShapeType="1"/>
              </p:cNvSpPr>
              <p:nvPr/>
            </p:nvSpPr>
            <p:spPr bwMode="auto">
              <a:xfrm flipV="1">
                <a:off x="4320"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27" name="Line 567"/>
              <p:cNvSpPr>
                <a:spLocks noChangeShapeType="1"/>
              </p:cNvSpPr>
              <p:nvPr/>
            </p:nvSpPr>
            <p:spPr bwMode="auto">
              <a:xfrm flipV="1">
                <a:off x="4704"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28" name="Line 568"/>
              <p:cNvSpPr>
                <a:spLocks noChangeShapeType="1"/>
              </p:cNvSpPr>
              <p:nvPr/>
            </p:nvSpPr>
            <p:spPr bwMode="auto">
              <a:xfrm>
                <a:off x="4320" y="1296"/>
                <a:ext cx="38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29" name="Line 569"/>
              <p:cNvSpPr>
                <a:spLocks noChangeShapeType="1"/>
              </p:cNvSpPr>
              <p:nvPr/>
            </p:nvSpPr>
            <p:spPr bwMode="auto">
              <a:xfrm flipV="1">
                <a:off x="4800"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30" name="Line 570"/>
              <p:cNvSpPr>
                <a:spLocks noChangeShapeType="1"/>
              </p:cNvSpPr>
              <p:nvPr/>
            </p:nvSpPr>
            <p:spPr bwMode="auto">
              <a:xfrm>
                <a:off x="4800" y="1296"/>
                <a:ext cx="38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31" name="Line 571"/>
              <p:cNvSpPr>
                <a:spLocks noChangeShapeType="1"/>
              </p:cNvSpPr>
              <p:nvPr/>
            </p:nvSpPr>
            <p:spPr bwMode="auto">
              <a:xfrm>
                <a:off x="4704" y="139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32" name="Line 572"/>
              <p:cNvSpPr>
                <a:spLocks noChangeShapeType="1"/>
              </p:cNvSpPr>
              <p:nvPr/>
            </p:nvSpPr>
            <p:spPr bwMode="auto">
              <a:xfrm>
                <a:off x="4752" y="1584"/>
                <a:ext cx="48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33" name="Line 573"/>
              <p:cNvSpPr>
                <a:spLocks noChangeShapeType="1"/>
              </p:cNvSpPr>
              <p:nvPr/>
            </p:nvSpPr>
            <p:spPr bwMode="auto">
              <a:xfrm>
                <a:off x="5184" y="576"/>
                <a:ext cx="0" cy="1008"/>
              </a:xfrm>
              <a:prstGeom prst="line">
                <a:avLst/>
              </a:prstGeom>
              <a:noFill/>
              <a:ln w="12700">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34" name="Line 574"/>
              <p:cNvSpPr>
                <a:spLocks noChangeShapeType="1"/>
              </p:cNvSpPr>
              <p:nvPr/>
            </p:nvSpPr>
            <p:spPr bwMode="auto">
              <a:xfrm>
                <a:off x="4224" y="91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35" name="Line 575"/>
              <p:cNvSpPr>
                <a:spLocks noChangeShapeType="1"/>
              </p:cNvSpPr>
              <p:nvPr/>
            </p:nvSpPr>
            <p:spPr bwMode="auto">
              <a:xfrm flipV="1">
                <a:off x="4320"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36" name="Line 576"/>
              <p:cNvSpPr>
                <a:spLocks noChangeShapeType="1"/>
              </p:cNvSpPr>
              <p:nvPr/>
            </p:nvSpPr>
            <p:spPr bwMode="auto">
              <a:xfrm flipV="1">
                <a:off x="4704"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37" name="Line 577"/>
              <p:cNvSpPr>
                <a:spLocks noChangeShapeType="1"/>
              </p:cNvSpPr>
              <p:nvPr/>
            </p:nvSpPr>
            <p:spPr bwMode="auto">
              <a:xfrm>
                <a:off x="4320" y="768"/>
                <a:ext cx="38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38" name="Line 578"/>
              <p:cNvSpPr>
                <a:spLocks noChangeShapeType="1"/>
              </p:cNvSpPr>
              <p:nvPr/>
            </p:nvSpPr>
            <p:spPr bwMode="auto">
              <a:xfrm flipV="1">
                <a:off x="4800"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39" name="Line 579"/>
              <p:cNvSpPr>
                <a:spLocks noChangeShapeType="1"/>
              </p:cNvSpPr>
              <p:nvPr/>
            </p:nvSpPr>
            <p:spPr bwMode="auto">
              <a:xfrm>
                <a:off x="4800" y="768"/>
                <a:ext cx="38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40" name="Line 580"/>
              <p:cNvSpPr>
                <a:spLocks noChangeShapeType="1"/>
              </p:cNvSpPr>
              <p:nvPr/>
            </p:nvSpPr>
            <p:spPr bwMode="auto">
              <a:xfrm>
                <a:off x="4704" y="91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62" name="Line 702"/>
              <p:cNvSpPr>
                <a:spLocks noChangeShapeType="1"/>
              </p:cNvSpPr>
              <p:nvPr/>
            </p:nvSpPr>
            <p:spPr bwMode="auto">
              <a:xfrm>
                <a:off x="5184" y="52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63" name="Line 703"/>
              <p:cNvSpPr>
                <a:spLocks noChangeShapeType="1"/>
              </p:cNvSpPr>
              <p:nvPr/>
            </p:nvSpPr>
            <p:spPr bwMode="auto">
              <a:xfrm>
                <a:off x="5424" y="67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64" name="Line 704"/>
              <p:cNvSpPr>
                <a:spLocks noChangeShapeType="1"/>
              </p:cNvSpPr>
              <p:nvPr/>
            </p:nvSpPr>
            <p:spPr bwMode="auto">
              <a:xfrm flipV="1">
                <a:off x="5424"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65" name="Line 705"/>
              <p:cNvSpPr>
                <a:spLocks noChangeShapeType="1"/>
              </p:cNvSpPr>
              <p:nvPr/>
            </p:nvSpPr>
            <p:spPr bwMode="auto">
              <a:xfrm flipV="1">
                <a:off x="5184"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66" name="Line 706"/>
              <p:cNvSpPr>
                <a:spLocks noChangeShapeType="1"/>
              </p:cNvSpPr>
              <p:nvPr/>
            </p:nvSpPr>
            <p:spPr bwMode="auto">
              <a:xfrm flipV="1">
                <a:off x="5184" y="576"/>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67" name="Line 707"/>
              <p:cNvSpPr>
                <a:spLocks noChangeShapeType="1"/>
              </p:cNvSpPr>
              <p:nvPr/>
            </p:nvSpPr>
            <p:spPr bwMode="auto">
              <a:xfrm flipV="1">
                <a:off x="5184"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68" name="Line 708"/>
              <p:cNvSpPr>
                <a:spLocks noChangeShapeType="1"/>
              </p:cNvSpPr>
              <p:nvPr/>
            </p:nvSpPr>
            <p:spPr bwMode="auto">
              <a:xfrm flipV="1">
                <a:off x="5280"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69" name="Line 709"/>
              <p:cNvSpPr>
                <a:spLocks noChangeShapeType="1"/>
              </p:cNvSpPr>
              <p:nvPr/>
            </p:nvSpPr>
            <p:spPr bwMode="auto">
              <a:xfrm>
                <a:off x="5280" y="1296"/>
                <a:ext cx="33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70" name="Line 710"/>
              <p:cNvSpPr>
                <a:spLocks noChangeShapeType="1"/>
              </p:cNvSpPr>
              <p:nvPr/>
            </p:nvSpPr>
            <p:spPr bwMode="auto">
              <a:xfrm>
                <a:off x="5184" y="139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71" name="Line 711"/>
              <p:cNvSpPr>
                <a:spLocks noChangeShapeType="1"/>
              </p:cNvSpPr>
              <p:nvPr/>
            </p:nvSpPr>
            <p:spPr bwMode="auto">
              <a:xfrm flipV="1">
                <a:off x="5184"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72" name="Line 712"/>
              <p:cNvSpPr>
                <a:spLocks noChangeShapeType="1"/>
              </p:cNvSpPr>
              <p:nvPr/>
            </p:nvSpPr>
            <p:spPr bwMode="auto">
              <a:xfrm flipV="1">
                <a:off x="5280"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73" name="Line 713"/>
              <p:cNvSpPr>
                <a:spLocks noChangeShapeType="1"/>
              </p:cNvSpPr>
              <p:nvPr/>
            </p:nvSpPr>
            <p:spPr bwMode="auto">
              <a:xfrm>
                <a:off x="5280" y="768"/>
                <a:ext cx="33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74" name="Line 714"/>
              <p:cNvSpPr>
                <a:spLocks noChangeShapeType="1"/>
              </p:cNvSpPr>
              <p:nvPr/>
            </p:nvSpPr>
            <p:spPr bwMode="auto">
              <a:xfrm>
                <a:off x="5184" y="91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grpSp>
        <p:nvGrpSpPr>
          <p:cNvPr id="92877" name="Group 717"/>
          <p:cNvGrpSpPr>
            <a:grpSpLocks/>
          </p:cNvGrpSpPr>
          <p:nvPr/>
        </p:nvGrpSpPr>
        <p:grpSpPr bwMode="auto">
          <a:xfrm>
            <a:off x="3978437" y="1886397"/>
            <a:ext cx="2209800" cy="3429000"/>
            <a:chOff x="2160" y="1152"/>
            <a:chExt cx="1392" cy="2160"/>
          </a:xfrm>
        </p:grpSpPr>
        <p:sp>
          <p:nvSpPr>
            <p:cNvPr id="92878" name="Line 718"/>
            <p:cNvSpPr>
              <a:spLocks noChangeShapeType="1"/>
            </p:cNvSpPr>
            <p:nvPr/>
          </p:nvSpPr>
          <p:spPr bwMode="auto">
            <a:xfrm>
              <a:off x="2784" y="2448"/>
              <a:ext cx="0" cy="864"/>
            </a:xfrm>
            <a:prstGeom prst="line">
              <a:avLst/>
            </a:prstGeom>
            <a:noFill/>
            <a:ln w="12700">
              <a:solidFill>
                <a:schemeClr val="folHlink"/>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2879" name="Group 719"/>
            <p:cNvGrpSpPr>
              <a:grpSpLocks/>
            </p:cNvGrpSpPr>
            <p:nvPr/>
          </p:nvGrpSpPr>
          <p:grpSpPr bwMode="auto">
            <a:xfrm>
              <a:off x="2160" y="1152"/>
              <a:ext cx="1392" cy="1056"/>
              <a:chOff x="4224" y="576"/>
              <a:chExt cx="1392" cy="1056"/>
            </a:xfrm>
          </p:grpSpPr>
          <p:sp>
            <p:nvSpPr>
              <p:cNvPr id="92880" name="Line 720"/>
              <p:cNvSpPr>
                <a:spLocks noChangeShapeType="1"/>
              </p:cNvSpPr>
              <p:nvPr/>
            </p:nvSpPr>
            <p:spPr bwMode="auto">
              <a:xfrm>
                <a:off x="4224" y="960"/>
                <a:ext cx="13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81" name="Line 721"/>
              <p:cNvSpPr>
                <a:spLocks noChangeShapeType="1"/>
              </p:cNvSpPr>
              <p:nvPr/>
            </p:nvSpPr>
            <p:spPr bwMode="auto">
              <a:xfrm flipH="1">
                <a:off x="4800" y="1632"/>
                <a:ext cx="96"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82" name="Line 722"/>
              <p:cNvSpPr>
                <a:spLocks noChangeShapeType="1"/>
              </p:cNvSpPr>
              <p:nvPr/>
            </p:nvSpPr>
            <p:spPr bwMode="auto">
              <a:xfrm>
                <a:off x="4224" y="1200"/>
                <a:ext cx="13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83" name="Line 723"/>
              <p:cNvSpPr>
                <a:spLocks noChangeShapeType="1"/>
              </p:cNvSpPr>
              <p:nvPr/>
            </p:nvSpPr>
            <p:spPr bwMode="auto">
              <a:xfrm>
                <a:off x="4224" y="1440"/>
                <a:ext cx="13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84" name="Line 724"/>
              <p:cNvSpPr>
                <a:spLocks noChangeShapeType="1"/>
              </p:cNvSpPr>
              <p:nvPr/>
            </p:nvSpPr>
            <p:spPr bwMode="auto">
              <a:xfrm>
                <a:off x="4224" y="720"/>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85" name="Line 725"/>
              <p:cNvSpPr>
                <a:spLocks noChangeShapeType="1"/>
              </p:cNvSpPr>
              <p:nvPr/>
            </p:nvSpPr>
            <p:spPr bwMode="auto">
              <a:xfrm>
                <a:off x="4320" y="576"/>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86" name="Line 726"/>
              <p:cNvSpPr>
                <a:spLocks noChangeShapeType="1"/>
              </p:cNvSpPr>
              <p:nvPr/>
            </p:nvSpPr>
            <p:spPr bwMode="auto">
              <a:xfrm>
                <a:off x="4560" y="720"/>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87" name="Line 727"/>
              <p:cNvSpPr>
                <a:spLocks noChangeShapeType="1"/>
              </p:cNvSpPr>
              <p:nvPr/>
            </p:nvSpPr>
            <p:spPr bwMode="auto">
              <a:xfrm flipV="1">
                <a:off x="456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88" name="Line 728"/>
              <p:cNvSpPr>
                <a:spLocks noChangeShapeType="1"/>
              </p:cNvSpPr>
              <p:nvPr/>
            </p:nvSpPr>
            <p:spPr bwMode="auto">
              <a:xfrm flipV="1">
                <a:off x="432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89" name="Line 729"/>
              <p:cNvSpPr>
                <a:spLocks noChangeShapeType="1"/>
              </p:cNvSpPr>
              <p:nvPr/>
            </p:nvSpPr>
            <p:spPr bwMode="auto">
              <a:xfrm flipV="1">
                <a:off x="480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90" name="Line 730"/>
              <p:cNvSpPr>
                <a:spLocks noChangeShapeType="1"/>
              </p:cNvSpPr>
              <p:nvPr/>
            </p:nvSpPr>
            <p:spPr bwMode="auto">
              <a:xfrm>
                <a:off x="4800" y="576"/>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91" name="Line 731"/>
              <p:cNvSpPr>
                <a:spLocks noChangeShapeType="1"/>
              </p:cNvSpPr>
              <p:nvPr/>
            </p:nvSpPr>
            <p:spPr bwMode="auto">
              <a:xfrm flipV="1">
                <a:off x="4320" y="624"/>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92" name="Line 732"/>
              <p:cNvSpPr>
                <a:spLocks noChangeShapeType="1"/>
              </p:cNvSpPr>
              <p:nvPr/>
            </p:nvSpPr>
            <p:spPr bwMode="auto">
              <a:xfrm flipV="1">
                <a:off x="4800" y="624"/>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93" name="Line 733"/>
              <p:cNvSpPr>
                <a:spLocks noChangeShapeType="1"/>
              </p:cNvSpPr>
              <p:nvPr/>
            </p:nvSpPr>
            <p:spPr bwMode="auto">
              <a:xfrm>
                <a:off x="5040" y="720"/>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94" name="Line 734"/>
              <p:cNvSpPr>
                <a:spLocks noChangeShapeType="1"/>
              </p:cNvSpPr>
              <p:nvPr/>
            </p:nvSpPr>
            <p:spPr bwMode="auto">
              <a:xfrm flipV="1">
                <a:off x="504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95" name="Line 735"/>
              <p:cNvSpPr>
                <a:spLocks noChangeShapeType="1"/>
              </p:cNvSpPr>
              <p:nvPr/>
            </p:nvSpPr>
            <p:spPr bwMode="auto">
              <a:xfrm flipV="1">
                <a:off x="528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96" name="Line 736"/>
              <p:cNvSpPr>
                <a:spLocks noChangeShapeType="1"/>
              </p:cNvSpPr>
              <p:nvPr/>
            </p:nvSpPr>
            <p:spPr bwMode="auto">
              <a:xfrm>
                <a:off x="5280" y="576"/>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97" name="Line 737"/>
              <p:cNvSpPr>
                <a:spLocks noChangeShapeType="1"/>
              </p:cNvSpPr>
              <p:nvPr/>
            </p:nvSpPr>
            <p:spPr bwMode="auto">
              <a:xfrm flipV="1">
                <a:off x="5280" y="624"/>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98" name="Line 738"/>
              <p:cNvSpPr>
                <a:spLocks noChangeShapeType="1"/>
              </p:cNvSpPr>
              <p:nvPr/>
            </p:nvSpPr>
            <p:spPr bwMode="auto">
              <a:xfrm flipV="1">
                <a:off x="5520" y="576"/>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899" name="Line 739"/>
              <p:cNvSpPr>
                <a:spLocks noChangeShapeType="1"/>
              </p:cNvSpPr>
              <p:nvPr/>
            </p:nvSpPr>
            <p:spPr bwMode="auto">
              <a:xfrm>
                <a:off x="5520" y="720"/>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grpSp>
        <p:nvGrpSpPr>
          <p:cNvPr id="92963" name="Group 803"/>
          <p:cNvGrpSpPr>
            <a:grpSpLocks/>
          </p:cNvGrpSpPr>
          <p:nvPr/>
        </p:nvGrpSpPr>
        <p:grpSpPr bwMode="auto">
          <a:xfrm>
            <a:off x="3978437" y="1886397"/>
            <a:ext cx="2209800" cy="3581400"/>
            <a:chOff x="2160" y="1152"/>
            <a:chExt cx="1392" cy="2256"/>
          </a:xfrm>
        </p:grpSpPr>
        <p:sp>
          <p:nvSpPr>
            <p:cNvPr id="92742" name="Line 582"/>
            <p:cNvSpPr>
              <a:spLocks noChangeShapeType="1"/>
            </p:cNvSpPr>
            <p:nvPr/>
          </p:nvSpPr>
          <p:spPr bwMode="auto">
            <a:xfrm flipH="1">
              <a:off x="2448" y="2448"/>
              <a:ext cx="288" cy="960"/>
            </a:xfrm>
            <a:prstGeom prst="line">
              <a:avLst/>
            </a:prstGeom>
            <a:noFill/>
            <a:ln w="12700">
              <a:solidFill>
                <a:schemeClr val="folHlink"/>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2913" name="Group 753"/>
            <p:cNvGrpSpPr>
              <a:grpSpLocks/>
            </p:cNvGrpSpPr>
            <p:nvPr/>
          </p:nvGrpSpPr>
          <p:grpSpPr bwMode="auto">
            <a:xfrm>
              <a:off x="2160" y="1152"/>
              <a:ext cx="1392" cy="1056"/>
              <a:chOff x="4224" y="528"/>
              <a:chExt cx="1392" cy="1056"/>
            </a:xfrm>
          </p:grpSpPr>
          <p:sp>
            <p:nvSpPr>
              <p:cNvPr id="92771" name="Line 611"/>
              <p:cNvSpPr>
                <a:spLocks noChangeShapeType="1"/>
              </p:cNvSpPr>
              <p:nvPr/>
            </p:nvSpPr>
            <p:spPr bwMode="auto">
              <a:xfrm>
                <a:off x="4224" y="148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72" name="Line 612"/>
              <p:cNvSpPr>
                <a:spLocks noChangeShapeType="1"/>
              </p:cNvSpPr>
              <p:nvPr/>
            </p:nvSpPr>
            <p:spPr bwMode="auto">
              <a:xfrm flipH="1">
                <a:off x="4656" y="1584"/>
                <a:ext cx="144"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73" name="Line 613"/>
              <p:cNvSpPr>
                <a:spLocks noChangeShapeType="1"/>
              </p:cNvSpPr>
              <p:nvPr/>
            </p:nvSpPr>
            <p:spPr bwMode="auto">
              <a:xfrm>
                <a:off x="4320" y="1152"/>
                <a:ext cx="33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74" name="Line 614"/>
              <p:cNvSpPr>
                <a:spLocks noChangeShapeType="1"/>
              </p:cNvSpPr>
              <p:nvPr/>
            </p:nvSpPr>
            <p:spPr bwMode="auto">
              <a:xfrm>
                <a:off x="4416" y="67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75" name="Line 615"/>
              <p:cNvSpPr>
                <a:spLocks noChangeShapeType="1"/>
              </p:cNvSpPr>
              <p:nvPr/>
            </p:nvSpPr>
            <p:spPr bwMode="auto">
              <a:xfrm>
                <a:off x="4656" y="52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76" name="Line 616"/>
              <p:cNvSpPr>
                <a:spLocks noChangeShapeType="1"/>
              </p:cNvSpPr>
              <p:nvPr/>
            </p:nvSpPr>
            <p:spPr bwMode="auto">
              <a:xfrm>
                <a:off x="4896" y="67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77" name="Line 617"/>
              <p:cNvSpPr>
                <a:spLocks noChangeShapeType="1"/>
              </p:cNvSpPr>
              <p:nvPr/>
            </p:nvSpPr>
            <p:spPr bwMode="auto">
              <a:xfrm flipV="1">
                <a:off x="489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78" name="Line 618"/>
              <p:cNvSpPr>
                <a:spLocks noChangeShapeType="1"/>
              </p:cNvSpPr>
              <p:nvPr/>
            </p:nvSpPr>
            <p:spPr bwMode="auto">
              <a:xfrm flipV="1">
                <a:off x="465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79" name="Line 619"/>
              <p:cNvSpPr>
                <a:spLocks noChangeShapeType="1"/>
              </p:cNvSpPr>
              <p:nvPr/>
            </p:nvSpPr>
            <p:spPr bwMode="auto">
              <a:xfrm flipV="1">
                <a:off x="441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80" name="Line 620"/>
              <p:cNvSpPr>
                <a:spLocks noChangeShapeType="1"/>
              </p:cNvSpPr>
              <p:nvPr/>
            </p:nvSpPr>
            <p:spPr bwMode="auto">
              <a:xfrm>
                <a:off x="4224" y="528"/>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81" name="Line 621"/>
              <p:cNvSpPr>
                <a:spLocks noChangeShapeType="1"/>
              </p:cNvSpPr>
              <p:nvPr/>
            </p:nvSpPr>
            <p:spPr bwMode="auto">
              <a:xfrm flipV="1">
                <a:off x="4656" y="576"/>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82" name="Line 622"/>
              <p:cNvSpPr>
                <a:spLocks noChangeShapeType="1"/>
              </p:cNvSpPr>
              <p:nvPr/>
            </p:nvSpPr>
            <p:spPr bwMode="auto">
              <a:xfrm flipV="1">
                <a:off x="4320" y="1392"/>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83" name="Line 623"/>
              <p:cNvSpPr>
                <a:spLocks noChangeShapeType="1"/>
              </p:cNvSpPr>
              <p:nvPr/>
            </p:nvSpPr>
            <p:spPr bwMode="auto">
              <a:xfrm flipV="1">
                <a:off x="4656" y="1392"/>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84" name="Line 624"/>
              <p:cNvSpPr>
                <a:spLocks noChangeShapeType="1"/>
              </p:cNvSpPr>
              <p:nvPr/>
            </p:nvSpPr>
            <p:spPr bwMode="auto">
              <a:xfrm>
                <a:off x="4320" y="1392"/>
                <a:ext cx="33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85" name="Line 625"/>
              <p:cNvSpPr>
                <a:spLocks noChangeShapeType="1"/>
              </p:cNvSpPr>
              <p:nvPr/>
            </p:nvSpPr>
            <p:spPr bwMode="auto">
              <a:xfrm flipV="1">
                <a:off x="4800" y="1392"/>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86" name="Line 626"/>
              <p:cNvSpPr>
                <a:spLocks noChangeShapeType="1"/>
              </p:cNvSpPr>
              <p:nvPr/>
            </p:nvSpPr>
            <p:spPr bwMode="auto">
              <a:xfrm>
                <a:off x="4800" y="1392"/>
                <a:ext cx="33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87" name="Line 627"/>
              <p:cNvSpPr>
                <a:spLocks noChangeShapeType="1"/>
              </p:cNvSpPr>
              <p:nvPr/>
            </p:nvSpPr>
            <p:spPr bwMode="auto">
              <a:xfrm>
                <a:off x="4656" y="1488"/>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89" name="Line 629"/>
              <p:cNvSpPr>
                <a:spLocks noChangeShapeType="1"/>
              </p:cNvSpPr>
              <p:nvPr/>
            </p:nvSpPr>
            <p:spPr bwMode="auto">
              <a:xfrm>
                <a:off x="4656" y="576"/>
                <a:ext cx="0" cy="1008"/>
              </a:xfrm>
              <a:prstGeom prst="line">
                <a:avLst/>
              </a:prstGeom>
              <a:noFill/>
              <a:ln w="12700">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90" name="Line 630"/>
              <p:cNvSpPr>
                <a:spLocks noChangeShapeType="1"/>
              </p:cNvSpPr>
              <p:nvPr/>
            </p:nvSpPr>
            <p:spPr bwMode="auto">
              <a:xfrm>
                <a:off x="4224" y="912"/>
                <a:ext cx="13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91" name="Line 631"/>
              <p:cNvSpPr>
                <a:spLocks noChangeShapeType="1"/>
              </p:cNvSpPr>
              <p:nvPr/>
            </p:nvSpPr>
            <p:spPr bwMode="auto">
              <a:xfrm flipV="1">
                <a:off x="4320" y="10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92" name="Line 632"/>
              <p:cNvSpPr>
                <a:spLocks noChangeShapeType="1"/>
              </p:cNvSpPr>
              <p:nvPr/>
            </p:nvSpPr>
            <p:spPr bwMode="auto">
              <a:xfrm flipV="1">
                <a:off x="4656" y="10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93" name="Line 633"/>
              <p:cNvSpPr>
                <a:spLocks noChangeShapeType="1"/>
              </p:cNvSpPr>
              <p:nvPr/>
            </p:nvSpPr>
            <p:spPr bwMode="auto">
              <a:xfrm flipV="1">
                <a:off x="4800" y="10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94" name="Line 634"/>
              <p:cNvSpPr>
                <a:spLocks noChangeShapeType="1"/>
              </p:cNvSpPr>
              <p:nvPr/>
            </p:nvSpPr>
            <p:spPr bwMode="auto">
              <a:xfrm>
                <a:off x="4656" y="1008"/>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95" name="Line 635"/>
              <p:cNvSpPr>
                <a:spLocks noChangeShapeType="1"/>
              </p:cNvSpPr>
              <p:nvPr/>
            </p:nvSpPr>
            <p:spPr bwMode="auto">
              <a:xfrm>
                <a:off x="4800" y="1152"/>
                <a:ext cx="33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798" name="Line 638"/>
              <p:cNvSpPr>
                <a:spLocks noChangeShapeType="1"/>
              </p:cNvSpPr>
              <p:nvPr/>
            </p:nvSpPr>
            <p:spPr bwMode="auto">
              <a:xfrm>
                <a:off x="4224" y="100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00" name="Line 740"/>
              <p:cNvSpPr>
                <a:spLocks noChangeShapeType="1"/>
              </p:cNvSpPr>
              <p:nvPr/>
            </p:nvSpPr>
            <p:spPr bwMode="auto">
              <a:xfrm>
                <a:off x="5136" y="52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01" name="Line 741"/>
              <p:cNvSpPr>
                <a:spLocks noChangeShapeType="1"/>
              </p:cNvSpPr>
              <p:nvPr/>
            </p:nvSpPr>
            <p:spPr bwMode="auto">
              <a:xfrm>
                <a:off x="5376" y="67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02" name="Line 742"/>
              <p:cNvSpPr>
                <a:spLocks noChangeShapeType="1"/>
              </p:cNvSpPr>
              <p:nvPr/>
            </p:nvSpPr>
            <p:spPr bwMode="auto">
              <a:xfrm flipV="1">
                <a:off x="537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03" name="Line 743"/>
              <p:cNvSpPr>
                <a:spLocks noChangeShapeType="1"/>
              </p:cNvSpPr>
              <p:nvPr/>
            </p:nvSpPr>
            <p:spPr bwMode="auto">
              <a:xfrm flipV="1">
                <a:off x="513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04" name="Line 744"/>
              <p:cNvSpPr>
                <a:spLocks noChangeShapeType="1"/>
              </p:cNvSpPr>
              <p:nvPr/>
            </p:nvSpPr>
            <p:spPr bwMode="auto">
              <a:xfrm flipV="1">
                <a:off x="5136" y="576"/>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05" name="Line 745"/>
              <p:cNvSpPr>
                <a:spLocks noChangeShapeType="1"/>
              </p:cNvSpPr>
              <p:nvPr/>
            </p:nvSpPr>
            <p:spPr bwMode="auto">
              <a:xfrm flipV="1">
                <a:off x="5136" y="1392"/>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06" name="Line 746"/>
              <p:cNvSpPr>
                <a:spLocks noChangeShapeType="1"/>
              </p:cNvSpPr>
              <p:nvPr/>
            </p:nvSpPr>
            <p:spPr bwMode="auto">
              <a:xfrm flipV="1">
                <a:off x="5280" y="1392"/>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07" name="Line 747"/>
              <p:cNvSpPr>
                <a:spLocks noChangeShapeType="1"/>
              </p:cNvSpPr>
              <p:nvPr/>
            </p:nvSpPr>
            <p:spPr bwMode="auto">
              <a:xfrm>
                <a:off x="5280" y="1392"/>
                <a:ext cx="33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08" name="Line 748"/>
              <p:cNvSpPr>
                <a:spLocks noChangeShapeType="1"/>
              </p:cNvSpPr>
              <p:nvPr/>
            </p:nvSpPr>
            <p:spPr bwMode="auto">
              <a:xfrm>
                <a:off x="5136" y="1488"/>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09" name="Line 749"/>
              <p:cNvSpPr>
                <a:spLocks noChangeShapeType="1"/>
              </p:cNvSpPr>
              <p:nvPr/>
            </p:nvSpPr>
            <p:spPr bwMode="auto">
              <a:xfrm flipV="1">
                <a:off x="5136" y="10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10" name="Line 750"/>
              <p:cNvSpPr>
                <a:spLocks noChangeShapeType="1"/>
              </p:cNvSpPr>
              <p:nvPr/>
            </p:nvSpPr>
            <p:spPr bwMode="auto">
              <a:xfrm flipV="1">
                <a:off x="5280" y="10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11" name="Line 751"/>
              <p:cNvSpPr>
                <a:spLocks noChangeShapeType="1"/>
              </p:cNvSpPr>
              <p:nvPr/>
            </p:nvSpPr>
            <p:spPr bwMode="auto">
              <a:xfrm>
                <a:off x="5136" y="1008"/>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12" name="Line 752"/>
              <p:cNvSpPr>
                <a:spLocks noChangeShapeType="1"/>
              </p:cNvSpPr>
              <p:nvPr/>
            </p:nvSpPr>
            <p:spPr bwMode="auto">
              <a:xfrm>
                <a:off x="5280" y="1152"/>
                <a:ext cx="33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grpSp>
        <p:nvGrpSpPr>
          <p:cNvPr id="92967" name="Group 807"/>
          <p:cNvGrpSpPr>
            <a:grpSpLocks/>
          </p:cNvGrpSpPr>
          <p:nvPr/>
        </p:nvGrpSpPr>
        <p:grpSpPr bwMode="auto">
          <a:xfrm>
            <a:off x="2835437" y="1886397"/>
            <a:ext cx="3352800" cy="4038600"/>
            <a:chOff x="1440" y="1152"/>
            <a:chExt cx="2112" cy="2544"/>
          </a:xfrm>
        </p:grpSpPr>
        <p:sp>
          <p:nvSpPr>
            <p:cNvPr id="92916" name="Line 756"/>
            <p:cNvSpPr>
              <a:spLocks noChangeShapeType="1"/>
            </p:cNvSpPr>
            <p:nvPr/>
          </p:nvSpPr>
          <p:spPr bwMode="auto">
            <a:xfrm flipH="1">
              <a:off x="1440" y="2448"/>
              <a:ext cx="1248" cy="1248"/>
            </a:xfrm>
            <a:prstGeom prst="line">
              <a:avLst/>
            </a:prstGeom>
            <a:noFill/>
            <a:ln w="12700">
              <a:solidFill>
                <a:schemeClr val="folHlink"/>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2966" name="Group 806"/>
            <p:cNvGrpSpPr>
              <a:grpSpLocks/>
            </p:cNvGrpSpPr>
            <p:nvPr/>
          </p:nvGrpSpPr>
          <p:grpSpPr bwMode="auto">
            <a:xfrm>
              <a:off x="2160" y="1152"/>
              <a:ext cx="1392" cy="1056"/>
              <a:chOff x="4224" y="528"/>
              <a:chExt cx="1392" cy="1056"/>
            </a:xfrm>
          </p:grpSpPr>
          <p:sp>
            <p:nvSpPr>
              <p:cNvPr id="92918" name="Line 758"/>
              <p:cNvSpPr>
                <a:spLocks noChangeShapeType="1"/>
              </p:cNvSpPr>
              <p:nvPr/>
            </p:nvSpPr>
            <p:spPr bwMode="auto">
              <a:xfrm>
                <a:off x="4320" y="1392"/>
                <a:ext cx="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19" name="Line 759"/>
              <p:cNvSpPr>
                <a:spLocks noChangeShapeType="1"/>
              </p:cNvSpPr>
              <p:nvPr/>
            </p:nvSpPr>
            <p:spPr bwMode="auto">
              <a:xfrm flipH="1">
                <a:off x="4368" y="1584"/>
                <a:ext cx="432"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20" name="Line 760"/>
              <p:cNvSpPr>
                <a:spLocks noChangeShapeType="1"/>
              </p:cNvSpPr>
              <p:nvPr/>
            </p:nvSpPr>
            <p:spPr bwMode="auto">
              <a:xfrm>
                <a:off x="4320" y="1152"/>
                <a:ext cx="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21" name="Line 761"/>
              <p:cNvSpPr>
                <a:spLocks noChangeShapeType="1"/>
              </p:cNvSpPr>
              <p:nvPr/>
            </p:nvSpPr>
            <p:spPr bwMode="auto">
              <a:xfrm>
                <a:off x="4224" y="672"/>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22" name="Line 762"/>
              <p:cNvSpPr>
                <a:spLocks noChangeShapeType="1"/>
              </p:cNvSpPr>
              <p:nvPr/>
            </p:nvSpPr>
            <p:spPr bwMode="auto">
              <a:xfrm>
                <a:off x="4368" y="52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23" name="Line 763"/>
              <p:cNvSpPr>
                <a:spLocks noChangeShapeType="1"/>
              </p:cNvSpPr>
              <p:nvPr/>
            </p:nvSpPr>
            <p:spPr bwMode="auto">
              <a:xfrm>
                <a:off x="4608" y="67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24" name="Line 764"/>
              <p:cNvSpPr>
                <a:spLocks noChangeShapeType="1"/>
              </p:cNvSpPr>
              <p:nvPr/>
            </p:nvSpPr>
            <p:spPr bwMode="auto">
              <a:xfrm flipV="1">
                <a:off x="4608"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25" name="Line 765"/>
              <p:cNvSpPr>
                <a:spLocks noChangeShapeType="1"/>
              </p:cNvSpPr>
              <p:nvPr/>
            </p:nvSpPr>
            <p:spPr bwMode="auto">
              <a:xfrm flipV="1">
                <a:off x="4368"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28" name="Line 768"/>
              <p:cNvSpPr>
                <a:spLocks noChangeShapeType="1"/>
              </p:cNvSpPr>
              <p:nvPr/>
            </p:nvSpPr>
            <p:spPr bwMode="auto">
              <a:xfrm flipV="1">
                <a:off x="4368" y="576"/>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29" name="Line 769"/>
              <p:cNvSpPr>
                <a:spLocks noChangeShapeType="1"/>
              </p:cNvSpPr>
              <p:nvPr/>
            </p:nvSpPr>
            <p:spPr bwMode="auto">
              <a:xfrm flipV="1">
                <a:off x="4320" y="1392"/>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30" name="Line 770"/>
              <p:cNvSpPr>
                <a:spLocks noChangeShapeType="1"/>
              </p:cNvSpPr>
              <p:nvPr/>
            </p:nvSpPr>
            <p:spPr bwMode="auto">
              <a:xfrm flipV="1">
                <a:off x="4368" y="1392"/>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31" name="Line 771"/>
              <p:cNvSpPr>
                <a:spLocks noChangeShapeType="1"/>
              </p:cNvSpPr>
              <p:nvPr/>
            </p:nvSpPr>
            <p:spPr bwMode="auto">
              <a:xfrm>
                <a:off x="4368" y="1488"/>
                <a:ext cx="43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32" name="Line 772"/>
              <p:cNvSpPr>
                <a:spLocks noChangeShapeType="1"/>
              </p:cNvSpPr>
              <p:nvPr/>
            </p:nvSpPr>
            <p:spPr bwMode="auto">
              <a:xfrm flipV="1">
                <a:off x="4800" y="1392"/>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33" name="Line 773"/>
              <p:cNvSpPr>
                <a:spLocks noChangeShapeType="1"/>
              </p:cNvSpPr>
              <p:nvPr/>
            </p:nvSpPr>
            <p:spPr bwMode="auto">
              <a:xfrm>
                <a:off x="4848" y="1488"/>
                <a:ext cx="43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34" name="Line 774"/>
              <p:cNvSpPr>
                <a:spLocks noChangeShapeType="1"/>
              </p:cNvSpPr>
              <p:nvPr/>
            </p:nvSpPr>
            <p:spPr bwMode="auto">
              <a:xfrm>
                <a:off x="4800" y="1392"/>
                <a:ext cx="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35" name="Line 775"/>
              <p:cNvSpPr>
                <a:spLocks noChangeShapeType="1"/>
              </p:cNvSpPr>
              <p:nvPr/>
            </p:nvSpPr>
            <p:spPr bwMode="auto">
              <a:xfrm>
                <a:off x="4368" y="576"/>
                <a:ext cx="0" cy="1008"/>
              </a:xfrm>
              <a:prstGeom prst="line">
                <a:avLst/>
              </a:prstGeom>
              <a:noFill/>
              <a:ln w="12700">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36" name="Line 776"/>
              <p:cNvSpPr>
                <a:spLocks noChangeShapeType="1"/>
              </p:cNvSpPr>
              <p:nvPr/>
            </p:nvSpPr>
            <p:spPr bwMode="auto">
              <a:xfrm>
                <a:off x="4224" y="912"/>
                <a:ext cx="13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37" name="Line 777"/>
              <p:cNvSpPr>
                <a:spLocks noChangeShapeType="1"/>
              </p:cNvSpPr>
              <p:nvPr/>
            </p:nvSpPr>
            <p:spPr bwMode="auto">
              <a:xfrm flipV="1">
                <a:off x="4320" y="10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38" name="Line 778"/>
              <p:cNvSpPr>
                <a:spLocks noChangeShapeType="1"/>
              </p:cNvSpPr>
              <p:nvPr/>
            </p:nvSpPr>
            <p:spPr bwMode="auto">
              <a:xfrm flipV="1">
                <a:off x="4368" y="10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39" name="Line 779"/>
              <p:cNvSpPr>
                <a:spLocks noChangeShapeType="1"/>
              </p:cNvSpPr>
              <p:nvPr/>
            </p:nvSpPr>
            <p:spPr bwMode="auto">
              <a:xfrm flipV="1">
                <a:off x="4800" y="10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40" name="Line 780"/>
              <p:cNvSpPr>
                <a:spLocks noChangeShapeType="1"/>
              </p:cNvSpPr>
              <p:nvPr/>
            </p:nvSpPr>
            <p:spPr bwMode="auto">
              <a:xfrm>
                <a:off x="4368" y="1008"/>
                <a:ext cx="43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41" name="Line 781"/>
              <p:cNvSpPr>
                <a:spLocks noChangeShapeType="1"/>
              </p:cNvSpPr>
              <p:nvPr/>
            </p:nvSpPr>
            <p:spPr bwMode="auto">
              <a:xfrm>
                <a:off x="4800" y="1152"/>
                <a:ext cx="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42" name="Line 782"/>
              <p:cNvSpPr>
                <a:spLocks noChangeShapeType="1"/>
              </p:cNvSpPr>
              <p:nvPr/>
            </p:nvSpPr>
            <p:spPr bwMode="auto">
              <a:xfrm>
                <a:off x="4224" y="100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43" name="Line 783"/>
              <p:cNvSpPr>
                <a:spLocks noChangeShapeType="1"/>
              </p:cNvSpPr>
              <p:nvPr/>
            </p:nvSpPr>
            <p:spPr bwMode="auto">
              <a:xfrm>
                <a:off x="4848" y="52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44" name="Line 784"/>
              <p:cNvSpPr>
                <a:spLocks noChangeShapeType="1"/>
              </p:cNvSpPr>
              <p:nvPr/>
            </p:nvSpPr>
            <p:spPr bwMode="auto">
              <a:xfrm>
                <a:off x="5088" y="67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45" name="Line 785"/>
              <p:cNvSpPr>
                <a:spLocks noChangeShapeType="1"/>
              </p:cNvSpPr>
              <p:nvPr/>
            </p:nvSpPr>
            <p:spPr bwMode="auto">
              <a:xfrm flipV="1">
                <a:off x="5088"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46" name="Line 786"/>
              <p:cNvSpPr>
                <a:spLocks noChangeShapeType="1"/>
              </p:cNvSpPr>
              <p:nvPr/>
            </p:nvSpPr>
            <p:spPr bwMode="auto">
              <a:xfrm flipV="1">
                <a:off x="4848"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47" name="Line 787"/>
              <p:cNvSpPr>
                <a:spLocks noChangeShapeType="1"/>
              </p:cNvSpPr>
              <p:nvPr/>
            </p:nvSpPr>
            <p:spPr bwMode="auto">
              <a:xfrm flipV="1">
                <a:off x="4848" y="576"/>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48" name="Line 788"/>
              <p:cNvSpPr>
                <a:spLocks noChangeShapeType="1"/>
              </p:cNvSpPr>
              <p:nvPr/>
            </p:nvSpPr>
            <p:spPr bwMode="auto">
              <a:xfrm flipV="1">
                <a:off x="4848" y="1392"/>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49" name="Line 789"/>
              <p:cNvSpPr>
                <a:spLocks noChangeShapeType="1"/>
              </p:cNvSpPr>
              <p:nvPr/>
            </p:nvSpPr>
            <p:spPr bwMode="auto">
              <a:xfrm flipV="1">
                <a:off x="5280" y="1392"/>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50" name="Line 790"/>
              <p:cNvSpPr>
                <a:spLocks noChangeShapeType="1"/>
              </p:cNvSpPr>
              <p:nvPr/>
            </p:nvSpPr>
            <p:spPr bwMode="auto">
              <a:xfrm>
                <a:off x="5328" y="1488"/>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51" name="Line 791"/>
              <p:cNvSpPr>
                <a:spLocks noChangeShapeType="1"/>
              </p:cNvSpPr>
              <p:nvPr/>
            </p:nvSpPr>
            <p:spPr bwMode="auto">
              <a:xfrm>
                <a:off x="5280" y="1392"/>
                <a:ext cx="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52" name="Line 792"/>
              <p:cNvSpPr>
                <a:spLocks noChangeShapeType="1"/>
              </p:cNvSpPr>
              <p:nvPr/>
            </p:nvSpPr>
            <p:spPr bwMode="auto">
              <a:xfrm flipV="1">
                <a:off x="4848" y="10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53" name="Line 793"/>
              <p:cNvSpPr>
                <a:spLocks noChangeShapeType="1"/>
              </p:cNvSpPr>
              <p:nvPr/>
            </p:nvSpPr>
            <p:spPr bwMode="auto">
              <a:xfrm flipV="1">
                <a:off x="5280" y="10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54" name="Line 794"/>
              <p:cNvSpPr>
                <a:spLocks noChangeShapeType="1"/>
              </p:cNvSpPr>
              <p:nvPr/>
            </p:nvSpPr>
            <p:spPr bwMode="auto">
              <a:xfrm>
                <a:off x="4848" y="1008"/>
                <a:ext cx="43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55" name="Line 795"/>
              <p:cNvSpPr>
                <a:spLocks noChangeShapeType="1"/>
              </p:cNvSpPr>
              <p:nvPr/>
            </p:nvSpPr>
            <p:spPr bwMode="auto">
              <a:xfrm>
                <a:off x="5280" y="1152"/>
                <a:ext cx="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56" name="Line 796"/>
              <p:cNvSpPr>
                <a:spLocks noChangeShapeType="1"/>
              </p:cNvSpPr>
              <p:nvPr/>
            </p:nvSpPr>
            <p:spPr bwMode="auto">
              <a:xfrm>
                <a:off x="5328" y="52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57" name="Line 797"/>
              <p:cNvSpPr>
                <a:spLocks noChangeShapeType="1"/>
              </p:cNvSpPr>
              <p:nvPr/>
            </p:nvSpPr>
            <p:spPr bwMode="auto">
              <a:xfrm flipV="1">
                <a:off x="5568"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58" name="Line 798"/>
              <p:cNvSpPr>
                <a:spLocks noChangeShapeType="1"/>
              </p:cNvSpPr>
              <p:nvPr/>
            </p:nvSpPr>
            <p:spPr bwMode="auto">
              <a:xfrm flipV="1">
                <a:off x="5328"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59" name="Line 799"/>
              <p:cNvSpPr>
                <a:spLocks noChangeShapeType="1"/>
              </p:cNvSpPr>
              <p:nvPr/>
            </p:nvSpPr>
            <p:spPr bwMode="auto">
              <a:xfrm flipV="1">
                <a:off x="5328" y="576"/>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60" name="Line 800"/>
              <p:cNvSpPr>
                <a:spLocks noChangeShapeType="1"/>
              </p:cNvSpPr>
              <p:nvPr/>
            </p:nvSpPr>
            <p:spPr bwMode="auto">
              <a:xfrm>
                <a:off x="5568" y="672"/>
                <a:ext cx="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61" name="Line 801"/>
              <p:cNvSpPr>
                <a:spLocks noChangeShapeType="1"/>
              </p:cNvSpPr>
              <p:nvPr/>
            </p:nvSpPr>
            <p:spPr bwMode="auto">
              <a:xfrm flipV="1">
                <a:off x="5328" y="100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62" name="Line 802"/>
              <p:cNvSpPr>
                <a:spLocks noChangeShapeType="1"/>
              </p:cNvSpPr>
              <p:nvPr/>
            </p:nvSpPr>
            <p:spPr bwMode="auto">
              <a:xfrm>
                <a:off x="5328" y="1008"/>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64" name="Line 804"/>
              <p:cNvSpPr>
                <a:spLocks noChangeShapeType="1"/>
              </p:cNvSpPr>
              <p:nvPr/>
            </p:nvSpPr>
            <p:spPr bwMode="auto">
              <a:xfrm flipV="1">
                <a:off x="5328" y="1392"/>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65" name="Line 805"/>
              <p:cNvSpPr>
                <a:spLocks noChangeShapeType="1"/>
              </p:cNvSpPr>
              <p:nvPr/>
            </p:nvSpPr>
            <p:spPr bwMode="auto">
              <a:xfrm>
                <a:off x="4224" y="148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grpSp>
        <p:nvGrpSpPr>
          <p:cNvPr id="92970" name="Group 810"/>
          <p:cNvGrpSpPr>
            <a:grpSpLocks/>
          </p:cNvGrpSpPr>
          <p:nvPr/>
        </p:nvGrpSpPr>
        <p:grpSpPr bwMode="auto">
          <a:xfrm>
            <a:off x="3978437" y="1886397"/>
            <a:ext cx="2209800" cy="1676400"/>
            <a:chOff x="4224" y="528"/>
            <a:chExt cx="1392" cy="1056"/>
          </a:xfrm>
        </p:grpSpPr>
        <p:sp>
          <p:nvSpPr>
            <p:cNvPr id="92971" name="Line 811"/>
            <p:cNvSpPr>
              <a:spLocks noChangeShapeType="1"/>
            </p:cNvSpPr>
            <p:nvPr/>
          </p:nvSpPr>
          <p:spPr bwMode="auto">
            <a:xfrm>
              <a:off x="4224" y="139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72" name="Line 812"/>
            <p:cNvSpPr>
              <a:spLocks noChangeShapeType="1"/>
            </p:cNvSpPr>
            <p:nvPr/>
          </p:nvSpPr>
          <p:spPr bwMode="auto">
            <a:xfrm flipH="1">
              <a:off x="4896" y="1584"/>
              <a:ext cx="96" cy="0"/>
            </a:xfrm>
            <a:prstGeom prst="line">
              <a:avLst/>
            </a:prstGeom>
            <a:noFill/>
            <a:ln w="12700">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73" name="Line 813"/>
            <p:cNvSpPr>
              <a:spLocks noChangeShapeType="1"/>
            </p:cNvSpPr>
            <p:nvPr/>
          </p:nvSpPr>
          <p:spPr bwMode="auto">
            <a:xfrm>
              <a:off x="4224" y="1152"/>
              <a:ext cx="13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74" name="Line 814"/>
            <p:cNvSpPr>
              <a:spLocks noChangeShapeType="1"/>
            </p:cNvSpPr>
            <p:nvPr/>
          </p:nvSpPr>
          <p:spPr bwMode="auto">
            <a:xfrm>
              <a:off x="4224" y="67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75" name="Line 815"/>
            <p:cNvSpPr>
              <a:spLocks noChangeShapeType="1"/>
            </p:cNvSpPr>
            <p:nvPr/>
          </p:nvSpPr>
          <p:spPr bwMode="auto">
            <a:xfrm>
              <a:off x="4416" y="52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76" name="Line 816"/>
            <p:cNvSpPr>
              <a:spLocks noChangeShapeType="1"/>
            </p:cNvSpPr>
            <p:nvPr/>
          </p:nvSpPr>
          <p:spPr bwMode="auto">
            <a:xfrm>
              <a:off x="4656" y="67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77" name="Line 817"/>
            <p:cNvSpPr>
              <a:spLocks noChangeShapeType="1"/>
            </p:cNvSpPr>
            <p:nvPr/>
          </p:nvSpPr>
          <p:spPr bwMode="auto">
            <a:xfrm flipV="1">
              <a:off x="465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78" name="Line 818"/>
            <p:cNvSpPr>
              <a:spLocks noChangeShapeType="1"/>
            </p:cNvSpPr>
            <p:nvPr/>
          </p:nvSpPr>
          <p:spPr bwMode="auto">
            <a:xfrm flipV="1">
              <a:off x="441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79" name="Line 819"/>
            <p:cNvSpPr>
              <a:spLocks noChangeShapeType="1"/>
            </p:cNvSpPr>
            <p:nvPr/>
          </p:nvSpPr>
          <p:spPr bwMode="auto">
            <a:xfrm flipV="1">
              <a:off x="489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80" name="Line 820"/>
            <p:cNvSpPr>
              <a:spLocks noChangeShapeType="1"/>
            </p:cNvSpPr>
            <p:nvPr/>
          </p:nvSpPr>
          <p:spPr bwMode="auto">
            <a:xfrm>
              <a:off x="4896" y="52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81" name="Line 821"/>
            <p:cNvSpPr>
              <a:spLocks noChangeShapeType="1"/>
            </p:cNvSpPr>
            <p:nvPr/>
          </p:nvSpPr>
          <p:spPr bwMode="auto">
            <a:xfrm flipV="1">
              <a:off x="4416" y="576"/>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82" name="Line 822"/>
            <p:cNvSpPr>
              <a:spLocks noChangeShapeType="1"/>
            </p:cNvSpPr>
            <p:nvPr/>
          </p:nvSpPr>
          <p:spPr bwMode="auto">
            <a:xfrm flipV="1">
              <a:off x="4896" y="576"/>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83" name="Line 823"/>
            <p:cNvSpPr>
              <a:spLocks noChangeShapeType="1"/>
            </p:cNvSpPr>
            <p:nvPr/>
          </p:nvSpPr>
          <p:spPr bwMode="auto">
            <a:xfrm flipV="1">
              <a:off x="4320"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84" name="Line 824"/>
            <p:cNvSpPr>
              <a:spLocks noChangeShapeType="1"/>
            </p:cNvSpPr>
            <p:nvPr/>
          </p:nvSpPr>
          <p:spPr bwMode="auto">
            <a:xfrm flipV="1">
              <a:off x="4416"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85" name="Line 825"/>
            <p:cNvSpPr>
              <a:spLocks noChangeShapeType="1"/>
            </p:cNvSpPr>
            <p:nvPr/>
          </p:nvSpPr>
          <p:spPr bwMode="auto">
            <a:xfrm>
              <a:off x="4320" y="1296"/>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86" name="Line 826"/>
            <p:cNvSpPr>
              <a:spLocks noChangeShapeType="1"/>
            </p:cNvSpPr>
            <p:nvPr/>
          </p:nvSpPr>
          <p:spPr bwMode="auto">
            <a:xfrm flipV="1">
              <a:off x="4800"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87" name="Line 827"/>
            <p:cNvSpPr>
              <a:spLocks noChangeShapeType="1"/>
            </p:cNvSpPr>
            <p:nvPr/>
          </p:nvSpPr>
          <p:spPr bwMode="auto">
            <a:xfrm flipV="1">
              <a:off x="4896"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88" name="Line 828"/>
            <p:cNvSpPr>
              <a:spLocks noChangeShapeType="1"/>
            </p:cNvSpPr>
            <p:nvPr/>
          </p:nvSpPr>
          <p:spPr bwMode="auto">
            <a:xfrm>
              <a:off x="4800" y="1296"/>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89" name="Line 829"/>
            <p:cNvSpPr>
              <a:spLocks noChangeShapeType="1"/>
            </p:cNvSpPr>
            <p:nvPr/>
          </p:nvSpPr>
          <p:spPr bwMode="auto">
            <a:xfrm>
              <a:off x="4416" y="1392"/>
              <a:ext cx="38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90" name="Line 830"/>
            <p:cNvSpPr>
              <a:spLocks noChangeShapeType="1"/>
            </p:cNvSpPr>
            <p:nvPr/>
          </p:nvSpPr>
          <p:spPr bwMode="auto">
            <a:xfrm>
              <a:off x="4896" y="1392"/>
              <a:ext cx="38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91" name="Line 831"/>
            <p:cNvSpPr>
              <a:spLocks noChangeShapeType="1"/>
            </p:cNvSpPr>
            <p:nvPr/>
          </p:nvSpPr>
          <p:spPr bwMode="auto">
            <a:xfrm>
              <a:off x="4752" y="1584"/>
              <a:ext cx="19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92" name="Line 832"/>
            <p:cNvSpPr>
              <a:spLocks noChangeShapeType="1"/>
            </p:cNvSpPr>
            <p:nvPr/>
          </p:nvSpPr>
          <p:spPr bwMode="auto">
            <a:xfrm>
              <a:off x="4896" y="576"/>
              <a:ext cx="0" cy="1008"/>
            </a:xfrm>
            <a:prstGeom prst="line">
              <a:avLst/>
            </a:prstGeom>
            <a:noFill/>
            <a:ln w="12700">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93" name="Line 833"/>
            <p:cNvSpPr>
              <a:spLocks noChangeShapeType="1"/>
            </p:cNvSpPr>
            <p:nvPr/>
          </p:nvSpPr>
          <p:spPr bwMode="auto">
            <a:xfrm>
              <a:off x="4224" y="91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94" name="Line 834"/>
            <p:cNvSpPr>
              <a:spLocks noChangeShapeType="1"/>
            </p:cNvSpPr>
            <p:nvPr/>
          </p:nvSpPr>
          <p:spPr bwMode="auto">
            <a:xfrm flipV="1">
              <a:off x="4320"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95" name="Line 835"/>
            <p:cNvSpPr>
              <a:spLocks noChangeShapeType="1"/>
            </p:cNvSpPr>
            <p:nvPr/>
          </p:nvSpPr>
          <p:spPr bwMode="auto">
            <a:xfrm flipV="1">
              <a:off x="4416"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96" name="Line 836"/>
            <p:cNvSpPr>
              <a:spLocks noChangeShapeType="1"/>
            </p:cNvSpPr>
            <p:nvPr/>
          </p:nvSpPr>
          <p:spPr bwMode="auto">
            <a:xfrm>
              <a:off x="4320" y="7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97" name="Line 837"/>
            <p:cNvSpPr>
              <a:spLocks noChangeShapeType="1"/>
            </p:cNvSpPr>
            <p:nvPr/>
          </p:nvSpPr>
          <p:spPr bwMode="auto">
            <a:xfrm flipV="1">
              <a:off x="4800"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98" name="Line 838"/>
            <p:cNvSpPr>
              <a:spLocks noChangeShapeType="1"/>
            </p:cNvSpPr>
            <p:nvPr/>
          </p:nvSpPr>
          <p:spPr bwMode="auto">
            <a:xfrm flipV="1">
              <a:off x="4896"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999" name="Line 839"/>
            <p:cNvSpPr>
              <a:spLocks noChangeShapeType="1"/>
            </p:cNvSpPr>
            <p:nvPr/>
          </p:nvSpPr>
          <p:spPr bwMode="auto">
            <a:xfrm>
              <a:off x="4800" y="7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00" name="Line 840"/>
            <p:cNvSpPr>
              <a:spLocks noChangeShapeType="1"/>
            </p:cNvSpPr>
            <p:nvPr/>
          </p:nvSpPr>
          <p:spPr bwMode="auto">
            <a:xfrm>
              <a:off x="4416" y="912"/>
              <a:ext cx="38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01" name="Line 841"/>
            <p:cNvSpPr>
              <a:spLocks noChangeShapeType="1"/>
            </p:cNvSpPr>
            <p:nvPr/>
          </p:nvSpPr>
          <p:spPr bwMode="auto">
            <a:xfrm>
              <a:off x="4896" y="912"/>
              <a:ext cx="38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02" name="Line 842"/>
            <p:cNvSpPr>
              <a:spLocks noChangeShapeType="1"/>
            </p:cNvSpPr>
            <p:nvPr/>
          </p:nvSpPr>
          <p:spPr bwMode="auto">
            <a:xfrm>
              <a:off x="5136" y="67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03" name="Line 843"/>
            <p:cNvSpPr>
              <a:spLocks noChangeShapeType="1"/>
            </p:cNvSpPr>
            <p:nvPr/>
          </p:nvSpPr>
          <p:spPr bwMode="auto">
            <a:xfrm flipV="1">
              <a:off x="513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04" name="Line 844"/>
            <p:cNvSpPr>
              <a:spLocks noChangeShapeType="1"/>
            </p:cNvSpPr>
            <p:nvPr/>
          </p:nvSpPr>
          <p:spPr bwMode="auto">
            <a:xfrm flipV="1">
              <a:off x="5376" y="52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05" name="Line 845"/>
            <p:cNvSpPr>
              <a:spLocks noChangeShapeType="1"/>
            </p:cNvSpPr>
            <p:nvPr/>
          </p:nvSpPr>
          <p:spPr bwMode="auto">
            <a:xfrm>
              <a:off x="5376" y="52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06" name="Line 846"/>
            <p:cNvSpPr>
              <a:spLocks noChangeShapeType="1"/>
            </p:cNvSpPr>
            <p:nvPr/>
          </p:nvSpPr>
          <p:spPr bwMode="auto">
            <a:xfrm flipV="1">
              <a:off x="5376" y="576"/>
              <a:ext cx="0" cy="48"/>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07" name="Line 847"/>
            <p:cNvSpPr>
              <a:spLocks noChangeShapeType="1"/>
            </p:cNvSpPr>
            <p:nvPr/>
          </p:nvSpPr>
          <p:spPr bwMode="auto">
            <a:xfrm flipV="1">
              <a:off x="5280"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08" name="Line 848"/>
            <p:cNvSpPr>
              <a:spLocks noChangeShapeType="1"/>
            </p:cNvSpPr>
            <p:nvPr/>
          </p:nvSpPr>
          <p:spPr bwMode="auto">
            <a:xfrm flipV="1">
              <a:off x="5376" y="76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09" name="Line 849"/>
            <p:cNvSpPr>
              <a:spLocks noChangeShapeType="1"/>
            </p:cNvSpPr>
            <p:nvPr/>
          </p:nvSpPr>
          <p:spPr bwMode="auto">
            <a:xfrm>
              <a:off x="5280" y="7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10" name="Line 850"/>
            <p:cNvSpPr>
              <a:spLocks noChangeShapeType="1"/>
            </p:cNvSpPr>
            <p:nvPr/>
          </p:nvSpPr>
          <p:spPr bwMode="auto">
            <a:xfrm>
              <a:off x="5376" y="91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11" name="Line 851"/>
            <p:cNvSpPr>
              <a:spLocks noChangeShapeType="1"/>
            </p:cNvSpPr>
            <p:nvPr/>
          </p:nvSpPr>
          <p:spPr bwMode="auto">
            <a:xfrm flipV="1">
              <a:off x="5280"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12" name="Line 852"/>
            <p:cNvSpPr>
              <a:spLocks noChangeShapeType="1"/>
            </p:cNvSpPr>
            <p:nvPr/>
          </p:nvSpPr>
          <p:spPr bwMode="auto">
            <a:xfrm flipV="1">
              <a:off x="5376" y="1296"/>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13" name="Line 853"/>
            <p:cNvSpPr>
              <a:spLocks noChangeShapeType="1"/>
            </p:cNvSpPr>
            <p:nvPr/>
          </p:nvSpPr>
          <p:spPr bwMode="auto">
            <a:xfrm>
              <a:off x="5280" y="1296"/>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014" name="Line 854"/>
            <p:cNvSpPr>
              <a:spLocks noChangeShapeType="1"/>
            </p:cNvSpPr>
            <p:nvPr/>
          </p:nvSpPr>
          <p:spPr bwMode="auto">
            <a:xfrm>
              <a:off x="5376" y="139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3016" name="Text Box 856"/>
          <p:cNvSpPr txBox="1">
            <a:spLocks noChangeArrowheads="1"/>
          </p:cNvSpPr>
          <p:nvPr/>
        </p:nvSpPr>
        <p:spPr bwMode="auto">
          <a:xfrm>
            <a:off x="445770" y="1883734"/>
            <a:ext cx="2458247" cy="707886"/>
          </a:xfrm>
          <a:prstGeom prst="rect">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eaLnBrk="1" hangingPunct="1"/>
            <a:r>
              <a:rPr lang="fr-CH" sz="2000" b="1" dirty="0">
                <a:latin typeface="Times New Roman" charset="0"/>
              </a:rPr>
              <a:t>PLL vérouillée</a:t>
            </a:r>
          </a:p>
          <a:p>
            <a:pPr algn="ctr" eaLnBrk="1" hangingPunct="1"/>
            <a:r>
              <a:rPr lang="fr-CH" sz="2000" b="1" dirty="0">
                <a:latin typeface="Times New Roman" charset="0"/>
              </a:rPr>
              <a:t>f</a:t>
            </a:r>
            <a:r>
              <a:rPr lang="fr-CH" sz="2000" b="1" baseline="-25000" dirty="0">
                <a:latin typeface="Times New Roman" charset="0"/>
              </a:rPr>
              <a:t>OUT </a:t>
            </a:r>
            <a:r>
              <a:rPr lang="fr-CH" sz="2000" b="1" dirty="0">
                <a:latin typeface="Times New Roman" charset="0"/>
              </a:rPr>
              <a:t>= f</a:t>
            </a:r>
            <a:r>
              <a:rPr lang="fr-CH" sz="2000" b="1" baseline="-25000" dirty="0">
                <a:latin typeface="Times New Roman" charset="0"/>
              </a:rPr>
              <a:t>IN</a:t>
            </a:r>
            <a:endParaRPr lang="en-GB" sz="2000" b="1" dirty="0">
              <a:latin typeface="Times New Roman" charset="0"/>
            </a:endParaRPr>
          </a:p>
        </p:txBody>
      </p:sp>
      <p:sp>
        <p:nvSpPr>
          <p:cNvPr id="93021" name="Text Box 861"/>
          <p:cNvSpPr txBox="1">
            <a:spLocks noChangeArrowheads="1"/>
          </p:cNvSpPr>
          <p:nvPr/>
        </p:nvSpPr>
        <p:spPr bwMode="auto">
          <a:xfrm>
            <a:off x="6416837" y="1527106"/>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dirty="0">
                <a:latin typeface="Symbol" charset="0"/>
                <a:sym typeface="Symbol" charset="0"/>
              </a:rPr>
              <a:t></a:t>
            </a:r>
            <a:r>
              <a:rPr lang="fr-CH" dirty="0">
                <a:latin typeface="Times New Roman" charset="0"/>
              </a:rPr>
              <a:t>t</a:t>
            </a:r>
            <a:endParaRPr lang="en-GB" dirty="0">
              <a:latin typeface="Times New Roman" charset="0"/>
            </a:endParaRPr>
          </a:p>
        </p:txBody>
      </p:sp>
      <p:sp>
        <p:nvSpPr>
          <p:cNvPr id="93022" name="Text Box 862"/>
          <p:cNvSpPr txBox="1">
            <a:spLocks noChangeArrowheads="1"/>
          </p:cNvSpPr>
          <p:nvPr/>
        </p:nvSpPr>
        <p:spPr bwMode="auto">
          <a:xfrm>
            <a:off x="6416837" y="1923981"/>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a:latin typeface="Symbol" charset="0"/>
                <a:sym typeface="Symbol" charset="0"/>
              </a:rPr>
              <a:t></a:t>
            </a:r>
            <a:r>
              <a:rPr lang="fr-CH">
                <a:latin typeface="Times New Roman" charset="0"/>
              </a:rPr>
              <a:t>t</a:t>
            </a:r>
            <a:endParaRPr lang="en-GB">
              <a:latin typeface="Times New Roman" charset="0"/>
            </a:endParaRPr>
          </a:p>
        </p:txBody>
      </p:sp>
      <p:sp>
        <p:nvSpPr>
          <p:cNvPr id="93023" name="Text Box 863"/>
          <p:cNvSpPr txBox="1">
            <a:spLocks noChangeArrowheads="1"/>
          </p:cNvSpPr>
          <p:nvPr/>
        </p:nvSpPr>
        <p:spPr bwMode="auto">
          <a:xfrm>
            <a:off x="6416837" y="2289106"/>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a:latin typeface="Symbol" charset="0"/>
                <a:sym typeface="Symbol" charset="0"/>
              </a:rPr>
              <a:t></a:t>
            </a:r>
            <a:r>
              <a:rPr lang="fr-CH">
                <a:latin typeface="Times New Roman" charset="0"/>
              </a:rPr>
              <a:t>t</a:t>
            </a:r>
            <a:endParaRPr lang="en-GB">
              <a:latin typeface="Times New Roman" charset="0"/>
            </a:endParaRPr>
          </a:p>
        </p:txBody>
      </p:sp>
      <p:sp>
        <p:nvSpPr>
          <p:cNvPr id="93024" name="Text Box 864"/>
          <p:cNvSpPr txBox="1">
            <a:spLocks noChangeArrowheads="1"/>
          </p:cNvSpPr>
          <p:nvPr/>
        </p:nvSpPr>
        <p:spPr bwMode="auto">
          <a:xfrm>
            <a:off x="6416837" y="2670106"/>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a:latin typeface="Symbol" charset="0"/>
                <a:sym typeface="Symbol" charset="0"/>
              </a:rPr>
              <a:t></a:t>
            </a:r>
            <a:r>
              <a:rPr lang="fr-CH">
                <a:latin typeface="Times New Roman" charset="0"/>
              </a:rPr>
              <a:t>t</a:t>
            </a:r>
            <a:endParaRPr lang="en-GB">
              <a:latin typeface="Times New Roman" charset="0"/>
            </a:endParaRPr>
          </a:p>
        </p:txBody>
      </p:sp>
      <p:sp>
        <p:nvSpPr>
          <p:cNvPr id="93025" name="Text Box 865"/>
          <p:cNvSpPr txBox="1">
            <a:spLocks noChangeArrowheads="1"/>
          </p:cNvSpPr>
          <p:nvPr/>
        </p:nvSpPr>
        <p:spPr bwMode="auto">
          <a:xfrm>
            <a:off x="6416837" y="3051106"/>
            <a:ext cx="457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a:latin typeface="Symbol" charset="0"/>
                <a:sym typeface="Symbol" charset="0"/>
              </a:rPr>
              <a:t></a:t>
            </a:r>
            <a:r>
              <a:rPr lang="fr-CH">
                <a:latin typeface="Times New Roman" charset="0"/>
              </a:rPr>
              <a:t>t</a:t>
            </a:r>
            <a:endParaRPr lang="en-GB">
              <a:latin typeface="Times New Roman" charset="0"/>
            </a:endParaRPr>
          </a:p>
        </p:txBody>
      </p:sp>
      <p:sp>
        <p:nvSpPr>
          <p:cNvPr id="393" name="Rectangle 11">
            <a:extLst>
              <a:ext uri="{FF2B5EF4-FFF2-40B4-BE49-F238E27FC236}">
                <a16:creationId xmlns:a16="http://schemas.microsoft.com/office/drawing/2014/main" id="{1746D8C6-8E50-4335-A764-64919986FC56}"/>
              </a:ext>
            </a:extLst>
          </p:cNvPr>
          <p:cNvSpPr>
            <a:spLocks noChangeArrowheads="1"/>
          </p:cNvSpPr>
          <p:nvPr/>
        </p:nvSpPr>
        <p:spPr bwMode="auto">
          <a:xfrm>
            <a:off x="788276" y="320566"/>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3. DÉTECTEUR DE PHASE–FRÉQUENCE NUMÉRIQUE</a:t>
            </a:r>
          </a:p>
        </p:txBody>
      </p:sp>
      <p:sp>
        <p:nvSpPr>
          <p:cNvPr id="2" name="Slide Number Placeholder 1">
            <a:extLst>
              <a:ext uri="{FF2B5EF4-FFF2-40B4-BE49-F238E27FC236}">
                <a16:creationId xmlns:a16="http://schemas.microsoft.com/office/drawing/2014/main" id="{CAA70FCA-8940-4AD2-ABCF-8713FB6D4735}"/>
              </a:ext>
            </a:extLst>
          </p:cNvPr>
          <p:cNvSpPr>
            <a:spLocks noGrp="1"/>
          </p:cNvSpPr>
          <p:nvPr>
            <p:ph type="sldNum" sz="quarter" idx="12"/>
          </p:nvPr>
        </p:nvSpPr>
        <p:spPr/>
        <p:txBody>
          <a:bodyPr/>
          <a:lstStyle/>
          <a:p>
            <a:fld id="{A0C90C31-8BED-4BB9-8E94-F4E9E36D41C0}" type="slidenum">
              <a:rPr lang="en-CH" smtClean="0"/>
              <a:t>14</a:t>
            </a:fld>
            <a:endParaRPr lang="en-CH"/>
          </a:p>
        </p:txBody>
      </p:sp>
      <p:sp>
        <p:nvSpPr>
          <p:cNvPr id="395" name="Text Box 2">
            <a:extLst>
              <a:ext uri="{FF2B5EF4-FFF2-40B4-BE49-F238E27FC236}">
                <a16:creationId xmlns:a16="http://schemas.microsoft.com/office/drawing/2014/main" id="{84E52A54-1345-4DB8-9BA5-2A19A9EF552A}"/>
              </a:ext>
            </a:extLst>
          </p:cNvPr>
          <p:cNvSpPr txBox="1">
            <a:spLocks noChangeArrowheads="1"/>
          </p:cNvSpPr>
          <p:nvPr/>
        </p:nvSpPr>
        <p:spPr bwMode="auto">
          <a:xfrm>
            <a:off x="659485" y="1041814"/>
            <a:ext cx="1361270"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b="1" i="1" dirty="0">
                <a:solidFill>
                  <a:schemeClr val="accent3"/>
                </a:solidFill>
              </a:rPr>
              <a:t>PRINCIPE</a:t>
            </a:r>
          </a:p>
        </p:txBody>
      </p:sp>
      <p:grpSp>
        <p:nvGrpSpPr>
          <p:cNvPr id="5" name="Group 4">
            <a:extLst>
              <a:ext uri="{FF2B5EF4-FFF2-40B4-BE49-F238E27FC236}">
                <a16:creationId xmlns:a16="http://schemas.microsoft.com/office/drawing/2014/main" id="{85B5A958-2378-4950-894E-42332E334350}"/>
              </a:ext>
            </a:extLst>
          </p:cNvPr>
          <p:cNvGrpSpPr/>
          <p:nvPr/>
        </p:nvGrpSpPr>
        <p:grpSpPr>
          <a:xfrm>
            <a:off x="8940337" y="1079500"/>
            <a:ext cx="3251663" cy="3732212"/>
            <a:chOff x="8940337" y="1079500"/>
            <a:chExt cx="3251663" cy="3732212"/>
          </a:xfrm>
        </p:grpSpPr>
        <p:pic>
          <p:nvPicPr>
            <p:cNvPr id="3" name="Picture 2">
              <a:extLst>
                <a:ext uri="{FF2B5EF4-FFF2-40B4-BE49-F238E27FC236}">
                  <a16:creationId xmlns:a16="http://schemas.microsoft.com/office/drawing/2014/main" id="{48F68F2E-C8B1-4BAA-855B-B346420383C4}"/>
                </a:ext>
              </a:extLst>
            </p:cNvPr>
            <p:cNvPicPr>
              <a:picLocks noChangeAspect="1"/>
            </p:cNvPicPr>
            <p:nvPr/>
          </p:nvPicPr>
          <p:blipFill>
            <a:blip r:embed="rId3">
              <a:duotone>
                <a:schemeClr val="accent5">
                  <a:shade val="45000"/>
                  <a:satMod val="135000"/>
                </a:schemeClr>
                <a:prstClr val="white"/>
              </a:duotone>
            </a:blip>
            <a:stretch>
              <a:fillRect/>
            </a:stretch>
          </p:blipFill>
          <p:spPr>
            <a:xfrm>
              <a:off x="8940337" y="1498600"/>
              <a:ext cx="3151650" cy="2662237"/>
            </a:xfrm>
            <a:prstGeom prst="rect">
              <a:avLst/>
            </a:prstGeom>
          </p:spPr>
        </p:pic>
        <p:pic>
          <p:nvPicPr>
            <p:cNvPr id="4" name="Picture 3">
              <a:extLst>
                <a:ext uri="{FF2B5EF4-FFF2-40B4-BE49-F238E27FC236}">
                  <a16:creationId xmlns:a16="http://schemas.microsoft.com/office/drawing/2014/main" id="{874432EE-3258-4C35-B3EE-70B710FB310D}"/>
                </a:ext>
              </a:extLst>
            </p:cNvPr>
            <p:cNvPicPr>
              <a:picLocks noChangeAspect="1"/>
            </p:cNvPicPr>
            <p:nvPr/>
          </p:nvPicPr>
          <p:blipFill>
            <a:blip r:embed="rId4">
              <a:duotone>
                <a:schemeClr val="accent5">
                  <a:shade val="45000"/>
                  <a:satMod val="135000"/>
                </a:schemeClr>
                <a:prstClr val="white"/>
              </a:duotone>
            </a:blip>
            <a:stretch>
              <a:fillRect/>
            </a:stretch>
          </p:blipFill>
          <p:spPr>
            <a:xfrm>
              <a:off x="9305242" y="4038600"/>
              <a:ext cx="2886758" cy="773112"/>
            </a:xfrm>
            <a:prstGeom prst="rect">
              <a:avLst/>
            </a:prstGeom>
          </p:spPr>
        </p:pic>
        <p:sp>
          <p:nvSpPr>
            <p:cNvPr id="397" name="TextBox 396">
              <a:extLst>
                <a:ext uri="{FF2B5EF4-FFF2-40B4-BE49-F238E27FC236}">
                  <a16:creationId xmlns:a16="http://schemas.microsoft.com/office/drawing/2014/main" id="{1B47DFCE-52EA-45CB-8D94-DD1CC78C481C}"/>
                </a:ext>
              </a:extLst>
            </p:cNvPr>
            <p:cNvSpPr txBox="1"/>
            <p:nvPr/>
          </p:nvSpPr>
          <p:spPr>
            <a:xfrm>
              <a:off x="9321800" y="1079500"/>
              <a:ext cx="2415790" cy="369332"/>
            </a:xfrm>
            <a:prstGeom prst="rect">
              <a:avLst/>
            </a:prstGeom>
            <a:noFill/>
          </p:spPr>
          <p:txBody>
            <a:bodyPr wrap="none" rtlCol="0">
              <a:spAutoFit/>
            </a:bodyPr>
            <a:lstStyle/>
            <a:p>
              <a:r>
                <a:rPr lang="en-US" dirty="0">
                  <a:solidFill>
                    <a:schemeClr val="accent5">
                      <a:lumMod val="75000"/>
                    </a:schemeClr>
                  </a:solidFill>
                </a:rPr>
                <a:t>Illustration </a:t>
              </a:r>
              <a:r>
                <a:rPr lang="en-US" dirty="0" err="1">
                  <a:solidFill>
                    <a:schemeClr val="accent5">
                      <a:lumMod val="75000"/>
                    </a:schemeClr>
                  </a:solidFill>
                </a:rPr>
                <a:t>calcul</a:t>
              </a:r>
              <a:r>
                <a:rPr lang="en-US" dirty="0">
                  <a:solidFill>
                    <a:schemeClr val="accent5">
                      <a:lumMod val="75000"/>
                    </a:schemeClr>
                  </a:solidFill>
                </a:rPr>
                <a:t> </a:t>
              </a:r>
              <a:r>
                <a:rPr lang="en-US" dirty="0" err="1">
                  <a:solidFill>
                    <a:schemeClr val="accent5">
                      <a:lumMod val="75000"/>
                    </a:schemeClr>
                  </a:solidFill>
                </a:rPr>
                <a:t>V</a:t>
              </a:r>
              <a:r>
                <a:rPr lang="en-US" baseline="-25000" dirty="0" err="1">
                  <a:solidFill>
                    <a:schemeClr val="accent5">
                      <a:lumMod val="75000"/>
                    </a:schemeClr>
                  </a:solidFill>
                </a:rPr>
                <a:t>D,moy</a:t>
              </a:r>
              <a:endParaRPr lang="en-CH" baseline="-25000" dirty="0">
                <a:solidFill>
                  <a:schemeClr val="accent5">
                    <a:lumMod val="7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826"/>
                                        </p:tgtEl>
                                        <p:attrNameLst>
                                          <p:attrName>style.visibility</p:attrName>
                                        </p:attrNameLst>
                                      </p:cBhvr>
                                      <p:to>
                                        <p:strVal val="visible"/>
                                      </p:to>
                                    </p:set>
                                  </p:childTnLst>
                                  <p:subTnLst>
                                    <p:set>
                                      <p:cBhvr override="childStyle">
                                        <p:cTn dur="1" fill="hold" display="0" masterRel="nextClick" afterEffect="1"/>
                                        <p:tgtEl>
                                          <p:spTgt spid="9282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843"/>
                                        </p:tgtEl>
                                        <p:attrNameLst>
                                          <p:attrName>style.visibility</p:attrName>
                                        </p:attrNameLst>
                                      </p:cBhvr>
                                      <p:to>
                                        <p:strVal val="visible"/>
                                      </p:to>
                                    </p:set>
                                  </p:childTnLst>
                                  <p:subTnLst>
                                    <p:set>
                                      <p:cBhvr override="childStyle">
                                        <p:cTn dur="1" fill="hold" display="0" masterRel="nextClick" afterEffect="1"/>
                                        <p:tgtEl>
                                          <p:spTgt spid="9284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861"/>
                                        </p:tgtEl>
                                        <p:attrNameLst>
                                          <p:attrName>style.visibility</p:attrName>
                                        </p:attrNameLst>
                                      </p:cBhvr>
                                      <p:to>
                                        <p:strVal val="visible"/>
                                      </p:to>
                                    </p:set>
                                  </p:childTnLst>
                                  <p:subTnLst>
                                    <p:set>
                                      <p:cBhvr override="childStyle">
                                        <p:cTn dur="1" fill="hold" display="0" masterRel="nextClick" afterEffect="1"/>
                                        <p:tgtEl>
                                          <p:spTgt spid="92861"/>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876"/>
                                        </p:tgtEl>
                                        <p:attrNameLst>
                                          <p:attrName>style.visibility</p:attrName>
                                        </p:attrNameLst>
                                      </p:cBhvr>
                                      <p:to>
                                        <p:strVal val="visible"/>
                                      </p:to>
                                    </p:set>
                                  </p:childTnLst>
                                  <p:subTnLst>
                                    <p:set>
                                      <p:cBhvr override="childStyle">
                                        <p:cTn dur="1" fill="hold" display="0" masterRel="nextClick" afterEffect="1"/>
                                        <p:tgtEl>
                                          <p:spTgt spid="9287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877"/>
                                        </p:tgtEl>
                                        <p:attrNameLst>
                                          <p:attrName>style.visibility</p:attrName>
                                        </p:attrNameLst>
                                      </p:cBhvr>
                                      <p:to>
                                        <p:strVal val="visible"/>
                                      </p:to>
                                    </p:set>
                                  </p:childTnLst>
                                  <p:subTnLst>
                                    <p:set>
                                      <p:cBhvr override="childStyle">
                                        <p:cTn dur="1" fill="hold" display="0" masterRel="nextClick" afterEffect="1"/>
                                        <p:tgtEl>
                                          <p:spTgt spid="92877"/>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963"/>
                                        </p:tgtEl>
                                        <p:attrNameLst>
                                          <p:attrName>style.visibility</p:attrName>
                                        </p:attrNameLst>
                                      </p:cBhvr>
                                      <p:to>
                                        <p:strVal val="visible"/>
                                      </p:to>
                                    </p:set>
                                  </p:childTnLst>
                                  <p:subTnLst>
                                    <p:set>
                                      <p:cBhvr override="childStyle">
                                        <p:cTn dur="1" fill="hold" display="0" masterRel="nextClick" afterEffect="1"/>
                                        <p:tgtEl>
                                          <p:spTgt spid="92963"/>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967"/>
                                        </p:tgtEl>
                                        <p:attrNameLst>
                                          <p:attrName>style.visibility</p:attrName>
                                        </p:attrNameLst>
                                      </p:cBhvr>
                                      <p:to>
                                        <p:strVal val="visible"/>
                                      </p:to>
                                    </p:set>
                                  </p:childTnLst>
                                  <p:subTnLst>
                                    <p:set>
                                      <p:cBhvr override="childStyle">
                                        <p:cTn dur="1" fill="hold" display="0" masterRel="nextClick" afterEffect="1"/>
                                        <p:tgtEl>
                                          <p:spTgt spid="92967"/>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97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30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ext Box 3"/>
          <p:cNvSpPr txBox="1">
            <a:spLocks noChangeArrowheads="1"/>
          </p:cNvSpPr>
          <p:nvPr/>
        </p:nvSpPr>
        <p:spPr bwMode="auto">
          <a:xfrm>
            <a:off x="956930" y="5732753"/>
            <a:ext cx="10590028" cy="923330"/>
          </a:xfrm>
          <a:prstGeom prst="rect">
            <a:avLst/>
          </a:prstGeom>
          <a:solidFill>
            <a:srgbClr val="DDDDDD"/>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fr-CH" b="1" dirty="0">
                <a:solidFill>
                  <a:srgbClr val="3333CC"/>
                </a:solidFill>
                <a:latin typeface="Times New Roman" charset="0"/>
              </a:rPr>
              <a:t>En cas d'écart de fréquence (PLL déverrouillée), la sortie du détecteur est unipolaire, et sa polarité indique le signe de cet écart. En connectant cette sortie à un filtre intégrateur, V</a:t>
            </a:r>
            <a:r>
              <a:rPr lang="fr-CH" b="1" baseline="-25000" dirty="0">
                <a:solidFill>
                  <a:srgbClr val="3333CC"/>
                </a:solidFill>
                <a:latin typeface="Times New Roman" charset="0"/>
              </a:rPr>
              <a:t>0</a:t>
            </a:r>
            <a:r>
              <a:rPr lang="fr-CH" b="1" dirty="0">
                <a:solidFill>
                  <a:srgbClr val="3333CC"/>
                </a:solidFill>
                <a:latin typeface="Times New Roman" charset="0"/>
              </a:rPr>
              <a:t> sera une fonction croissante ou décroissante qui va provoquer le balayage de la bande de fréquences en vue de capturer le synchronisme.</a:t>
            </a:r>
            <a:endParaRPr lang="en-GB" b="1" dirty="0">
              <a:solidFill>
                <a:srgbClr val="3333CC"/>
              </a:solidFill>
              <a:latin typeface="Times New Roman" charset="0"/>
            </a:endParaRPr>
          </a:p>
        </p:txBody>
      </p:sp>
      <p:sp>
        <p:nvSpPr>
          <p:cNvPr id="125958" name="Line 6"/>
          <p:cNvSpPr>
            <a:spLocks noChangeShapeType="1"/>
          </p:cNvSpPr>
          <p:nvPr/>
        </p:nvSpPr>
        <p:spPr bwMode="auto">
          <a:xfrm>
            <a:off x="3673542" y="4696058"/>
            <a:ext cx="4495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5963" name="Line 11"/>
          <p:cNvSpPr>
            <a:spLocks noChangeShapeType="1"/>
          </p:cNvSpPr>
          <p:nvPr/>
        </p:nvSpPr>
        <p:spPr bwMode="auto">
          <a:xfrm flipH="1">
            <a:off x="5730942" y="4010258"/>
            <a:ext cx="19050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5964" name="Text Box 12"/>
          <p:cNvSpPr txBox="1">
            <a:spLocks noChangeArrowheads="1"/>
          </p:cNvSpPr>
          <p:nvPr/>
        </p:nvSpPr>
        <p:spPr bwMode="auto">
          <a:xfrm>
            <a:off x="5273742" y="3857858"/>
            <a:ext cx="6096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b="1">
                <a:solidFill>
                  <a:srgbClr val="3333CC"/>
                </a:solidFill>
                <a:latin typeface="Times New Roman" charset="0"/>
              </a:rPr>
              <a:t>+U</a:t>
            </a:r>
            <a:endParaRPr lang="en-GB" b="1" baseline="-25000">
              <a:solidFill>
                <a:srgbClr val="3333CC"/>
              </a:solidFill>
              <a:latin typeface="Times New Roman" charset="0"/>
            </a:endParaRPr>
          </a:p>
        </p:txBody>
      </p:sp>
      <p:sp>
        <p:nvSpPr>
          <p:cNvPr id="125965" name="Text Box 13"/>
          <p:cNvSpPr txBox="1">
            <a:spLocks noChangeArrowheads="1"/>
          </p:cNvSpPr>
          <p:nvPr/>
        </p:nvSpPr>
        <p:spPr bwMode="auto">
          <a:xfrm>
            <a:off x="8169342" y="4469047"/>
            <a:ext cx="1676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f</a:t>
            </a:r>
            <a:r>
              <a:rPr lang="fr-CH" sz="2000" b="1" baseline="-25000">
                <a:latin typeface="Symbol" charset="0"/>
              </a:rPr>
              <a:t></a:t>
            </a:r>
            <a:r>
              <a:rPr lang="fr-CH" sz="2000" b="1">
                <a:latin typeface="Symbol" charset="0"/>
              </a:rPr>
              <a:t></a:t>
            </a:r>
            <a:r>
              <a:rPr lang="fr-CH" sz="2000" b="1">
                <a:latin typeface="Times New Roman" charset="0"/>
              </a:rPr>
              <a:t>f</a:t>
            </a:r>
            <a:r>
              <a:rPr lang="fr-CH" sz="2000" b="1" baseline="-25000">
                <a:latin typeface="Symbol" charset="0"/>
              </a:rPr>
              <a:t></a:t>
            </a:r>
            <a:r>
              <a:rPr lang="fr-CH" sz="2000" b="1">
                <a:latin typeface="Symbol" charset="0"/>
              </a:rPr>
              <a:t></a:t>
            </a:r>
            <a:r>
              <a:rPr lang="fr-CH" sz="2000" b="1">
                <a:latin typeface="Times New Roman" charset="0"/>
              </a:rPr>
              <a:t>f</a:t>
            </a:r>
            <a:r>
              <a:rPr lang="fr-CH" sz="2000" b="1" baseline="-25000">
                <a:latin typeface="Times" charset="0"/>
              </a:rPr>
              <a:t>OUT</a:t>
            </a:r>
            <a:endParaRPr lang="en-GB" sz="2000" b="1">
              <a:latin typeface="Symbol" charset="0"/>
            </a:endParaRPr>
          </a:p>
        </p:txBody>
      </p:sp>
      <p:sp>
        <p:nvSpPr>
          <p:cNvPr id="125975" name="Line 23"/>
          <p:cNvSpPr>
            <a:spLocks noChangeShapeType="1"/>
          </p:cNvSpPr>
          <p:nvPr/>
        </p:nvSpPr>
        <p:spPr bwMode="auto">
          <a:xfrm>
            <a:off x="5730942" y="3705458"/>
            <a:ext cx="0" cy="17526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5980" name="Text Box 28"/>
          <p:cNvSpPr txBox="1">
            <a:spLocks noChangeArrowheads="1"/>
          </p:cNvSpPr>
          <p:nvPr/>
        </p:nvSpPr>
        <p:spPr bwMode="auto">
          <a:xfrm>
            <a:off x="5654742" y="5199296"/>
            <a:ext cx="53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b="1">
                <a:solidFill>
                  <a:srgbClr val="3333CC"/>
                </a:solidFill>
                <a:latin typeface="Times New Roman" charset="0"/>
              </a:rPr>
              <a:t>–U</a:t>
            </a:r>
            <a:endParaRPr lang="en-GB" b="1" baseline="-25000">
              <a:solidFill>
                <a:srgbClr val="3333CC"/>
              </a:solidFill>
              <a:latin typeface="Times New Roman" charset="0"/>
            </a:endParaRPr>
          </a:p>
        </p:txBody>
      </p:sp>
      <p:sp>
        <p:nvSpPr>
          <p:cNvPr id="125981" name="Line 29"/>
          <p:cNvSpPr>
            <a:spLocks noChangeShapeType="1"/>
          </p:cNvSpPr>
          <p:nvPr/>
        </p:nvSpPr>
        <p:spPr bwMode="auto">
          <a:xfrm flipH="1">
            <a:off x="3825942" y="5381858"/>
            <a:ext cx="19050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5988" name="Text Box 36"/>
          <p:cNvSpPr txBox="1">
            <a:spLocks noChangeArrowheads="1"/>
          </p:cNvSpPr>
          <p:nvPr/>
        </p:nvSpPr>
        <p:spPr bwMode="auto">
          <a:xfrm>
            <a:off x="5730942" y="3553059"/>
            <a:ext cx="990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solidFill>
                  <a:srgbClr val="3333CC"/>
                </a:solidFill>
                <a:latin typeface="Times New Roman" charset="0"/>
              </a:rPr>
              <a:t>V</a:t>
            </a:r>
            <a:r>
              <a:rPr lang="fr-CH" sz="2000" b="1" baseline="-25000">
                <a:solidFill>
                  <a:srgbClr val="3333CC"/>
                </a:solidFill>
                <a:latin typeface="Times New Roman" charset="0"/>
              </a:rPr>
              <a:t>D,moy</a:t>
            </a:r>
            <a:endParaRPr lang="en-GB" sz="2000" b="1" baseline="-25000">
              <a:solidFill>
                <a:srgbClr val="3333CC"/>
              </a:solidFill>
              <a:latin typeface="Times New Roman" charset="0"/>
            </a:endParaRPr>
          </a:p>
        </p:txBody>
      </p:sp>
      <p:sp>
        <p:nvSpPr>
          <p:cNvPr id="125994" name="Text Box 42"/>
          <p:cNvSpPr txBox="1">
            <a:spLocks noChangeArrowheads="1"/>
          </p:cNvSpPr>
          <p:nvPr/>
        </p:nvSpPr>
        <p:spPr bwMode="auto">
          <a:xfrm>
            <a:off x="4965398" y="4169009"/>
            <a:ext cx="8242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eaLnBrk="1" hangingPunct="1"/>
            <a:r>
              <a:rPr lang="fr-CH" b="1" dirty="0">
                <a:solidFill>
                  <a:srgbClr val="3333CC"/>
                </a:solidFill>
                <a:latin typeface="Times New Roman" charset="0"/>
              </a:rPr>
              <a:t>+U/2</a:t>
            </a:r>
            <a:endParaRPr lang="en-GB" b="1" baseline="-25000" dirty="0">
              <a:solidFill>
                <a:srgbClr val="3333CC"/>
              </a:solidFill>
              <a:latin typeface="Times New Roman" charset="0"/>
            </a:endParaRPr>
          </a:p>
        </p:txBody>
      </p:sp>
      <p:sp>
        <p:nvSpPr>
          <p:cNvPr id="125995" name="Text Box 43"/>
          <p:cNvSpPr txBox="1">
            <a:spLocks noChangeArrowheads="1"/>
          </p:cNvSpPr>
          <p:nvPr/>
        </p:nvSpPr>
        <p:spPr bwMode="auto">
          <a:xfrm>
            <a:off x="5684906" y="4861159"/>
            <a:ext cx="82221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eaLnBrk="1" hangingPunct="1"/>
            <a:r>
              <a:rPr lang="fr-CH" b="1" dirty="0">
                <a:solidFill>
                  <a:srgbClr val="3333CC"/>
                </a:solidFill>
                <a:latin typeface="Times New Roman" charset="0"/>
              </a:rPr>
              <a:t>–U/2</a:t>
            </a:r>
            <a:endParaRPr lang="en-GB" b="1" baseline="-25000" dirty="0">
              <a:solidFill>
                <a:srgbClr val="3333CC"/>
              </a:solidFill>
              <a:latin typeface="Times New Roman" charset="0"/>
            </a:endParaRPr>
          </a:p>
        </p:txBody>
      </p:sp>
      <p:sp>
        <p:nvSpPr>
          <p:cNvPr id="125997" name="Line 45"/>
          <p:cNvSpPr>
            <a:spLocks noChangeShapeType="1"/>
          </p:cNvSpPr>
          <p:nvPr/>
        </p:nvSpPr>
        <p:spPr bwMode="auto">
          <a:xfrm>
            <a:off x="7102542" y="4010258"/>
            <a:ext cx="609600" cy="0"/>
          </a:xfrm>
          <a:prstGeom prst="line">
            <a:avLst/>
          </a:prstGeom>
          <a:noFill/>
          <a:ln w="2857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5998" name="Line 46"/>
          <p:cNvSpPr>
            <a:spLocks noChangeShapeType="1"/>
          </p:cNvSpPr>
          <p:nvPr/>
        </p:nvSpPr>
        <p:spPr bwMode="auto">
          <a:xfrm>
            <a:off x="3749742" y="5381858"/>
            <a:ext cx="609600" cy="0"/>
          </a:xfrm>
          <a:prstGeom prst="line">
            <a:avLst/>
          </a:prstGeom>
          <a:noFill/>
          <a:ln w="2857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126000" name="Group 48"/>
          <p:cNvGrpSpPr>
            <a:grpSpLocks/>
          </p:cNvGrpSpPr>
          <p:nvPr/>
        </p:nvGrpSpPr>
        <p:grpSpPr bwMode="auto">
          <a:xfrm>
            <a:off x="7483542" y="1876658"/>
            <a:ext cx="2438400" cy="1524000"/>
            <a:chOff x="2352" y="1104"/>
            <a:chExt cx="1248" cy="960"/>
          </a:xfrm>
        </p:grpSpPr>
        <p:sp>
          <p:nvSpPr>
            <p:cNvPr id="126001" name="Line 49"/>
            <p:cNvSpPr>
              <a:spLocks noChangeShapeType="1"/>
            </p:cNvSpPr>
            <p:nvPr/>
          </p:nvSpPr>
          <p:spPr bwMode="auto">
            <a:xfrm>
              <a:off x="2352" y="134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6002" name="Line 50"/>
            <p:cNvSpPr>
              <a:spLocks noChangeShapeType="1"/>
            </p:cNvSpPr>
            <p:nvPr/>
          </p:nvSpPr>
          <p:spPr bwMode="auto">
            <a:xfrm>
              <a:off x="2352" y="110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6003" name="Line 51"/>
            <p:cNvSpPr>
              <a:spLocks noChangeShapeType="1"/>
            </p:cNvSpPr>
            <p:nvPr/>
          </p:nvSpPr>
          <p:spPr bwMode="auto">
            <a:xfrm>
              <a:off x="2352" y="158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6004" name="Line 52"/>
            <p:cNvSpPr>
              <a:spLocks noChangeShapeType="1"/>
            </p:cNvSpPr>
            <p:nvPr/>
          </p:nvSpPr>
          <p:spPr bwMode="auto">
            <a:xfrm>
              <a:off x="2352" y="182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6005" name="Line 53"/>
            <p:cNvSpPr>
              <a:spLocks noChangeShapeType="1"/>
            </p:cNvSpPr>
            <p:nvPr/>
          </p:nvSpPr>
          <p:spPr bwMode="auto">
            <a:xfrm>
              <a:off x="2352" y="206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sp>
        <p:nvSpPr>
          <p:cNvPr id="126011" name="Line 59"/>
          <p:cNvSpPr>
            <a:spLocks noChangeShapeType="1"/>
          </p:cNvSpPr>
          <p:nvPr/>
        </p:nvSpPr>
        <p:spPr bwMode="auto">
          <a:xfrm>
            <a:off x="7483542" y="1876658"/>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12" name="Line 60"/>
          <p:cNvSpPr>
            <a:spLocks noChangeShapeType="1"/>
          </p:cNvSpPr>
          <p:nvPr/>
        </p:nvSpPr>
        <p:spPr bwMode="auto">
          <a:xfrm>
            <a:off x="7635942" y="1648058"/>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13" name="Line 61"/>
          <p:cNvSpPr>
            <a:spLocks noChangeShapeType="1"/>
          </p:cNvSpPr>
          <p:nvPr/>
        </p:nvSpPr>
        <p:spPr bwMode="auto">
          <a:xfrm>
            <a:off x="8016942" y="1876658"/>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14" name="Line 62"/>
          <p:cNvSpPr>
            <a:spLocks noChangeShapeType="1"/>
          </p:cNvSpPr>
          <p:nvPr/>
        </p:nvSpPr>
        <p:spPr bwMode="auto">
          <a:xfrm flipV="1">
            <a:off x="8016942" y="1648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15" name="Line 63"/>
          <p:cNvSpPr>
            <a:spLocks noChangeShapeType="1"/>
          </p:cNvSpPr>
          <p:nvPr/>
        </p:nvSpPr>
        <p:spPr bwMode="auto">
          <a:xfrm flipV="1">
            <a:off x="7635942" y="1648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16" name="Line 64"/>
          <p:cNvSpPr>
            <a:spLocks noChangeShapeType="1"/>
          </p:cNvSpPr>
          <p:nvPr/>
        </p:nvSpPr>
        <p:spPr bwMode="auto">
          <a:xfrm flipV="1">
            <a:off x="9159942" y="1648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17" name="Line 65"/>
          <p:cNvSpPr>
            <a:spLocks noChangeShapeType="1"/>
          </p:cNvSpPr>
          <p:nvPr/>
        </p:nvSpPr>
        <p:spPr bwMode="auto">
          <a:xfrm flipV="1">
            <a:off x="8778942" y="1648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18" name="Line 66"/>
          <p:cNvSpPr>
            <a:spLocks noChangeShapeType="1"/>
          </p:cNvSpPr>
          <p:nvPr/>
        </p:nvSpPr>
        <p:spPr bwMode="auto">
          <a:xfrm>
            <a:off x="8778942" y="1876658"/>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22" name="Line 70"/>
          <p:cNvSpPr>
            <a:spLocks noChangeShapeType="1"/>
          </p:cNvSpPr>
          <p:nvPr/>
        </p:nvSpPr>
        <p:spPr bwMode="auto">
          <a:xfrm>
            <a:off x="8397942" y="1648058"/>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23" name="Line 71"/>
          <p:cNvSpPr>
            <a:spLocks noChangeShapeType="1"/>
          </p:cNvSpPr>
          <p:nvPr/>
        </p:nvSpPr>
        <p:spPr bwMode="auto">
          <a:xfrm flipV="1">
            <a:off x="7635942" y="1724258"/>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24" name="Line 72"/>
          <p:cNvSpPr>
            <a:spLocks noChangeShapeType="1"/>
          </p:cNvSpPr>
          <p:nvPr/>
        </p:nvSpPr>
        <p:spPr bwMode="auto">
          <a:xfrm flipV="1">
            <a:off x="9159942" y="1724258"/>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30" name="Line 78"/>
          <p:cNvSpPr>
            <a:spLocks noChangeShapeType="1"/>
          </p:cNvSpPr>
          <p:nvPr/>
        </p:nvSpPr>
        <p:spPr bwMode="auto">
          <a:xfrm flipV="1">
            <a:off x="8397942" y="1648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31" name="Line 79"/>
          <p:cNvSpPr>
            <a:spLocks noChangeShapeType="1"/>
          </p:cNvSpPr>
          <p:nvPr/>
        </p:nvSpPr>
        <p:spPr bwMode="auto">
          <a:xfrm flipV="1">
            <a:off x="8397942" y="1724258"/>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32" name="Line 80"/>
          <p:cNvSpPr>
            <a:spLocks noChangeShapeType="1"/>
          </p:cNvSpPr>
          <p:nvPr/>
        </p:nvSpPr>
        <p:spPr bwMode="auto">
          <a:xfrm>
            <a:off x="9159942" y="1648058"/>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33" name="Line 81"/>
          <p:cNvSpPr>
            <a:spLocks noChangeShapeType="1"/>
          </p:cNvSpPr>
          <p:nvPr/>
        </p:nvSpPr>
        <p:spPr bwMode="auto">
          <a:xfrm flipV="1">
            <a:off x="9540942" y="1648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34" name="Line 82"/>
          <p:cNvSpPr>
            <a:spLocks noChangeShapeType="1"/>
          </p:cNvSpPr>
          <p:nvPr/>
        </p:nvSpPr>
        <p:spPr bwMode="auto">
          <a:xfrm>
            <a:off x="9540942" y="1876658"/>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35" name="Line 83"/>
          <p:cNvSpPr>
            <a:spLocks noChangeShapeType="1"/>
          </p:cNvSpPr>
          <p:nvPr/>
        </p:nvSpPr>
        <p:spPr bwMode="auto">
          <a:xfrm>
            <a:off x="7483542" y="3248258"/>
            <a:ext cx="2286000" cy="0"/>
          </a:xfrm>
          <a:prstGeom prst="line">
            <a:avLst/>
          </a:prstGeom>
          <a:noFill/>
          <a:ln w="12700">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36" name="Line 84"/>
          <p:cNvSpPr>
            <a:spLocks noChangeShapeType="1"/>
          </p:cNvSpPr>
          <p:nvPr/>
        </p:nvSpPr>
        <p:spPr bwMode="auto">
          <a:xfrm>
            <a:off x="7483542" y="3553058"/>
            <a:ext cx="2286000" cy="0"/>
          </a:xfrm>
          <a:prstGeom prst="line">
            <a:avLst/>
          </a:prstGeom>
          <a:noFill/>
          <a:ln w="12700">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37" name="Text Box 85"/>
          <p:cNvSpPr txBox="1">
            <a:spLocks noChangeArrowheads="1"/>
          </p:cNvSpPr>
          <p:nvPr/>
        </p:nvSpPr>
        <p:spPr bwMode="auto">
          <a:xfrm>
            <a:off x="7102542" y="3095858"/>
            <a:ext cx="533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1200" b="1">
                <a:solidFill>
                  <a:srgbClr val="3333CC"/>
                </a:solidFill>
                <a:latin typeface="Times New Roman" charset="0"/>
              </a:rPr>
              <a:t>+U</a:t>
            </a:r>
            <a:endParaRPr lang="en-GB" sz="1200" b="1" baseline="-25000">
              <a:solidFill>
                <a:srgbClr val="3333CC"/>
              </a:solidFill>
              <a:latin typeface="Times New Roman" charset="0"/>
            </a:endParaRPr>
          </a:p>
        </p:txBody>
      </p:sp>
      <p:sp>
        <p:nvSpPr>
          <p:cNvPr id="126038" name="Text Box 86"/>
          <p:cNvSpPr txBox="1">
            <a:spLocks noChangeArrowheads="1"/>
          </p:cNvSpPr>
          <p:nvPr/>
        </p:nvSpPr>
        <p:spPr bwMode="auto">
          <a:xfrm>
            <a:off x="7102542" y="3400658"/>
            <a:ext cx="533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1200" b="1">
                <a:solidFill>
                  <a:srgbClr val="3333CC"/>
                </a:solidFill>
                <a:latin typeface="Times New Roman" charset="0"/>
              </a:rPr>
              <a:t>–U</a:t>
            </a:r>
            <a:endParaRPr lang="en-GB" sz="1200" b="1" baseline="-25000">
              <a:solidFill>
                <a:srgbClr val="3333CC"/>
              </a:solidFill>
              <a:latin typeface="Times New Roman" charset="0"/>
            </a:endParaRPr>
          </a:p>
        </p:txBody>
      </p:sp>
      <p:grpSp>
        <p:nvGrpSpPr>
          <p:cNvPr id="126085" name="Group 133"/>
          <p:cNvGrpSpPr>
            <a:grpSpLocks/>
          </p:cNvGrpSpPr>
          <p:nvPr/>
        </p:nvGrpSpPr>
        <p:grpSpPr bwMode="auto">
          <a:xfrm>
            <a:off x="2378142" y="1876658"/>
            <a:ext cx="2438400" cy="1524000"/>
            <a:chOff x="2352" y="1104"/>
            <a:chExt cx="1248" cy="960"/>
          </a:xfrm>
        </p:grpSpPr>
        <p:sp>
          <p:nvSpPr>
            <p:cNvPr id="126086" name="Line 134"/>
            <p:cNvSpPr>
              <a:spLocks noChangeShapeType="1"/>
            </p:cNvSpPr>
            <p:nvPr/>
          </p:nvSpPr>
          <p:spPr bwMode="auto">
            <a:xfrm>
              <a:off x="2352" y="134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6087" name="Line 135"/>
            <p:cNvSpPr>
              <a:spLocks noChangeShapeType="1"/>
            </p:cNvSpPr>
            <p:nvPr/>
          </p:nvSpPr>
          <p:spPr bwMode="auto">
            <a:xfrm>
              <a:off x="2352" y="110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6088" name="Line 136"/>
            <p:cNvSpPr>
              <a:spLocks noChangeShapeType="1"/>
            </p:cNvSpPr>
            <p:nvPr/>
          </p:nvSpPr>
          <p:spPr bwMode="auto">
            <a:xfrm>
              <a:off x="2352" y="158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6089" name="Line 137"/>
            <p:cNvSpPr>
              <a:spLocks noChangeShapeType="1"/>
            </p:cNvSpPr>
            <p:nvPr/>
          </p:nvSpPr>
          <p:spPr bwMode="auto">
            <a:xfrm>
              <a:off x="2352" y="182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6090" name="Line 138"/>
            <p:cNvSpPr>
              <a:spLocks noChangeShapeType="1"/>
            </p:cNvSpPr>
            <p:nvPr/>
          </p:nvSpPr>
          <p:spPr bwMode="auto">
            <a:xfrm>
              <a:off x="2352" y="2064"/>
              <a:ext cx="124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sp>
        <p:nvSpPr>
          <p:cNvPr id="126096" name="Line 144"/>
          <p:cNvSpPr>
            <a:spLocks noChangeShapeType="1"/>
          </p:cNvSpPr>
          <p:nvPr/>
        </p:nvSpPr>
        <p:spPr bwMode="auto">
          <a:xfrm>
            <a:off x="2378142" y="1876658"/>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97" name="Line 145"/>
          <p:cNvSpPr>
            <a:spLocks noChangeShapeType="1"/>
          </p:cNvSpPr>
          <p:nvPr/>
        </p:nvSpPr>
        <p:spPr bwMode="auto">
          <a:xfrm>
            <a:off x="2530542" y="1648058"/>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98" name="Line 146"/>
          <p:cNvSpPr>
            <a:spLocks noChangeShapeType="1"/>
          </p:cNvSpPr>
          <p:nvPr/>
        </p:nvSpPr>
        <p:spPr bwMode="auto">
          <a:xfrm>
            <a:off x="2911542" y="1876658"/>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099" name="Line 147"/>
          <p:cNvSpPr>
            <a:spLocks noChangeShapeType="1"/>
          </p:cNvSpPr>
          <p:nvPr/>
        </p:nvSpPr>
        <p:spPr bwMode="auto">
          <a:xfrm flipV="1">
            <a:off x="2911542" y="1648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00" name="Line 148"/>
          <p:cNvSpPr>
            <a:spLocks noChangeShapeType="1"/>
          </p:cNvSpPr>
          <p:nvPr/>
        </p:nvSpPr>
        <p:spPr bwMode="auto">
          <a:xfrm flipV="1">
            <a:off x="2530542" y="1648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01" name="Line 149"/>
          <p:cNvSpPr>
            <a:spLocks noChangeShapeType="1"/>
          </p:cNvSpPr>
          <p:nvPr/>
        </p:nvSpPr>
        <p:spPr bwMode="auto">
          <a:xfrm flipV="1">
            <a:off x="4054542" y="1648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02" name="Line 150"/>
          <p:cNvSpPr>
            <a:spLocks noChangeShapeType="1"/>
          </p:cNvSpPr>
          <p:nvPr/>
        </p:nvSpPr>
        <p:spPr bwMode="auto">
          <a:xfrm flipV="1">
            <a:off x="3673542" y="1648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03" name="Line 151"/>
          <p:cNvSpPr>
            <a:spLocks noChangeShapeType="1"/>
          </p:cNvSpPr>
          <p:nvPr/>
        </p:nvSpPr>
        <p:spPr bwMode="auto">
          <a:xfrm>
            <a:off x="3673542" y="1876658"/>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04" name="Line 152"/>
          <p:cNvSpPr>
            <a:spLocks noChangeShapeType="1"/>
          </p:cNvSpPr>
          <p:nvPr/>
        </p:nvSpPr>
        <p:spPr bwMode="auto">
          <a:xfrm>
            <a:off x="3292542" y="1648058"/>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05" name="Line 153"/>
          <p:cNvSpPr>
            <a:spLocks noChangeShapeType="1"/>
          </p:cNvSpPr>
          <p:nvPr/>
        </p:nvSpPr>
        <p:spPr bwMode="auto">
          <a:xfrm flipV="1">
            <a:off x="2530542" y="1724258"/>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06" name="Line 154"/>
          <p:cNvSpPr>
            <a:spLocks noChangeShapeType="1"/>
          </p:cNvSpPr>
          <p:nvPr/>
        </p:nvSpPr>
        <p:spPr bwMode="auto">
          <a:xfrm flipV="1">
            <a:off x="4054542" y="1724258"/>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12" name="Line 160"/>
          <p:cNvSpPr>
            <a:spLocks noChangeShapeType="1"/>
          </p:cNvSpPr>
          <p:nvPr/>
        </p:nvSpPr>
        <p:spPr bwMode="auto">
          <a:xfrm flipV="1">
            <a:off x="3292542" y="1648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13" name="Line 161"/>
          <p:cNvSpPr>
            <a:spLocks noChangeShapeType="1"/>
          </p:cNvSpPr>
          <p:nvPr/>
        </p:nvSpPr>
        <p:spPr bwMode="auto">
          <a:xfrm flipV="1">
            <a:off x="3292542" y="1724258"/>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14" name="Line 162"/>
          <p:cNvSpPr>
            <a:spLocks noChangeShapeType="1"/>
          </p:cNvSpPr>
          <p:nvPr/>
        </p:nvSpPr>
        <p:spPr bwMode="auto">
          <a:xfrm>
            <a:off x="4054542" y="1648058"/>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15" name="Line 163"/>
          <p:cNvSpPr>
            <a:spLocks noChangeShapeType="1"/>
          </p:cNvSpPr>
          <p:nvPr/>
        </p:nvSpPr>
        <p:spPr bwMode="auto">
          <a:xfrm flipV="1">
            <a:off x="4435542" y="1648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16" name="Line 164"/>
          <p:cNvSpPr>
            <a:spLocks noChangeShapeType="1"/>
          </p:cNvSpPr>
          <p:nvPr/>
        </p:nvSpPr>
        <p:spPr bwMode="auto">
          <a:xfrm>
            <a:off x="4435542" y="1876658"/>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17" name="Line 165"/>
          <p:cNvSpPr>
            <a:spLocks noChangeShapeType="1"/>
          </p:cNvSpPr>
          <p:nvPr/>
        </p:nvSpPr>
        <p:spPr bwMode="auto">
          <a:xfrm>
            <a:off x="2378142" y="3248258"/>
            <a:ext cx="2286000" cy="0"/>
          </a:xfrm>
          <a:prstGeom prst="line">
            <a:avLst/>
          </a:prstGeom>
          <a:noFill/>
          <a:ln w="12700">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18" name="Line 166"/>
          <p:cNvSpPr>
            <a:spLocks noChangeShapeType="1"/>
          </p:cNvSpPr>
          <p:nvPr/>
        </p:nvSpPr>
        <p:spPr bwMode="auto">
          <a:xfrm>
            <a:off x="2378142" y="3553058"/>
            <a:ext cx="2286000" cy="0"/>
          </a:xfrm>
          <a:prstGeom prst="line">
            <a:avLst/>
          </a:prstGeom>
          <a:noFill/>
          <a:ln w="12700">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19" name="Text Box 167"/>
          <p:cNvSpPr txBox="1">
            <a:spLocks noChangeArrowheads="1"/>
          </p:cNvSpPr>
          <p:nvPr/>
        </p:nvSpPr>
        <p:spPr bwMode="auto">
          <a:xfrm>
            <a:off x="1997142" y="3095858"/>
            <a:ext cx="533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1200" b="1">
                <a:solidFill>
                  <a:srgbClr val="3333CC"/>
                </a:solidFill>
                <a:latin typeface="Times New Roman" charset="0"/>
              </a:rPr>
              <a:t>+U</a:t>
            </a:r>
            <a:endParaRPr lang="en-GB" sz="1200" b="1" baseline="-25000">
              <a:solidFill>
                <a:srgbClr val="3333CC"/>
              </a:solidFill>
              <a:latin typeface="Times New Roman" charset="0"/>
            </a:endParaRPr>
          </a:p>
        </p:txBody>
      </p:sp>
      <p:sp>
        <p:nvSpPr>
          <p:cNvPr id="126120" name="Text Box 168"/>
          <p:cNvSpPr txBox="1">
            <a:spLocks noChangeArrowheads="1"/>
          </p:cNvSpPr>
          <p:nvPr/>
        </p:nvSpPr>
        <p:spPr bwMode="auto">
          <a:xfrm>
            <a:off x="1997142" y="3400658"/>
            <a:ext cx="533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1200" b="1">
                <a:solidFill>
                  <a:srgbClr val="3333CC"/>
                </a:solidFill>
                <a:latin typeface="Times New Roman" charset="0"/>
              </a:rPr>
              <a:t>–U</a:t>
            </a:r>
            <a:endParaRPr lang="en-GB" sz="1200" b="1" baseline="-25000">
              <a:solidFill>
                <a:srgbClr val="3333CC"/>
              </a:solidFill>
              <a:latin typeface="Times New Roman" charset="0"/>
            </a:endParaRPr>
          </a:p>
        </p:txBody>
      </p:sp>
      <p:sp>
        <p:nvSpPr>
          <p:cNvPr id="126121" name="Line 169"/>
          <p:cNvSpPr>
            <a:spLocks noChangeShapeType="1"/>
          </p:cNvSpPr>
          <p:nvPr/>
        </p:nvSpPr>
        <p:spPr bwMode="auto">
          <a:xfrm>
            <a:off x="2378142" y="2257658"/>
            <a:ext cx="76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22" name="Line 170"/>
          <p:cNvSpPr>
            <a:spLocks noChangeShapeType="1"/>
          </p:cNvSpPr>
          <p:nvPr/>
        </p:nvSpPr>
        <p:spPr bwMode="auto">
          <a:xfrm>
            <a:off x="2454342" y="2029058"/>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24" name="Line 172"/>
          <p:cNvSpPr>
            <a:spLocks noChangeShapeType="1"/>
          </p:cNvSpPr>
          <p:nvPr/>
        </p:nvSpPr>
        <p:spPr bwMode="auto">
          <a:xfrm flipV="1">
            <a:off x="26829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25" name="Line 173"/>
          <p:cNvSpPr>
            <a:spLocks noChangeShapeType="1"/>
          </p:cNvSpPr>
          <p:nvPr/>
        </p:nvSpPr>
        <p:spPr bwMode="auto">
          <a:xfrm flipV="1">
            <a:off x="24543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30" name="Line 178"/>
          <p:cNvSpPr>
            <a:spLocks noChangeShapeType="1"/>
          </p:cNvSpPr>
          <p:nvPr/>
        </p:nvSpPr>
        <p:spPr bwMode="auto">
          <a:xfrm flipV="1">
            <a:off x="2454342" y="2105258"/>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37" name="Line 185"/>
          <p:cNvSpPr>
            <a:spLocks noChangeShapeType="1"/>
          </p:cNvSpPr>
          <p:nvPr/>
        </p:nvSpPr>
        <p:spPr bwMode="auto">
          <a:xfrm>
            <a:off x="2682942" y="2257658"/>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38" name="Line 186"/>
          <p:cNvSpPr>
            <a:spLocks noChangeShapeType="1"/>
          </p:cNvSpPr>
          <p:nvPr/>
        </p:nvSpPr>
        <p:spPr bwMode="auto">
          <a:xfrm>
            <a:off x="2911542" y="2029058"/>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39" name="Line 187"/>
          <p:cNvSpPr>
            <a:spLocks noChangeShapeType="1"/>
          </p:cNvSpPr>
          <p:nvPr/>
        </p:nvSpPr>
        <p:spPr bwMode="auto">
          <a:xfrm flipV="1">
            <a:off x="31401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40" name="Line 188"/>
          <p:cNvSpPr>
            <a:spLocks noChangeShapeType="1"/>
          </p:cNvSpPr>
          <p:nvPr/>
        </p:nvSpPr>
        <p:spPr bwMode="auto">
          <a:xfrm flipV="1">
            <a:off x="29115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41" name="Line 189"/>
          <p:cNvSpPr>
            <a:spLocks noChangeShapeType="1"/>
          </p:cNvSpPr>
          <p:nvPr/>
        </p:nvSpPr>
        <p:spPr bwMode="auto">
          <a:xfrm flipV="1">
            <a:off x="2911542" y="2105258"/>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42" name="Line 190"/>
          <p:cNvSpPr>
            <a:spLocks noChangeShapeType="1"/>
          </p:cNvSpPr>
          <p:nvPr/>
        </p:nvSpPr>
        <p:spPr bwMode="auto">
          <a:xfrm>
            <a:off x="3140142" y="2257658"/>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43" name="Line 191"/>
          <p:cNvSpPr>
            <a:spLocks noChangeShapeType="1"/>
          </p:cNvSpPr>
          <p:nvPr/>
        </p:nvSpPr>
        <p:spPr bwMode="auto">
          <a:xfrm>
            <a:off x="3368742" y="2029058"/>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44" name="Line 192"/>
          <p:cNvSpPr>
            <a:spLocks noChangeShapeType="1"/>
          </p:cNvSpPr>
          <p:nvPr/>
        </p:nvSpPr>
        <p:spPr bwMode="auto">
          <a:xfrm flipV="1">
            <a:off x="35973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45" name="Line 193"/>
          <p:cNvSpPr>
            <a:spLocks noChangeShapeType="1"/>
          </p:cNvSpPr>
          <p:nvPr/>
        </p:nvSpPr>
        <p:spPr bwMode="auto">
          <a:xfrm flipV="1">
            <a:off x="33687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46" name="Line 194"/>
          <p:cNvSpPr>
            <a:spLocks noChangeShapeType="1"/>
          </p:cNvSpPr>
          <p:nvPr/>
        </p:nvSpPr>
        <p:spPr bwMode="auto">
          <a:xfrm flipV="1">
            <a:off x="3368742" y="2105258"/>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47" name="Line 195"/>
          <p:cNvSpPr>
            <a:spLocks noChangeShapeType="1"/>
          </p:cNvSpPr>
          <p:nvPr/>
        </p:nvSpPr>
        <p:spPr bwMode="auto">
          <a:xfrm>
            <a:off x="3597342" y="2257658"/>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48" name="Line 196"/>
          <p:cNvSpPr>
            <a:spLocks noChangeShapeType="1"/>
          </p:cNvSpPr>
          <p:nvPr/>
        </p:nvSpPr>
        <p:spPr bwMode="auto">
          <a:xfrm>
            <a:off x="3825942" y="2029058"/>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49" name="Line 197"/>
          <p:cNvSpPr>
            <a:spLocks noChangeShapeType="1"/>
          </p:cNvSpPr>
          <p:nvPr/>
        </p:nvSpPr>
        <p:spPr bwMode="auto">
          <a:xfrm flipV="1">
            <a:off x="40545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50" name="Line 198"/>
          <p:cNvSpPr>
            <a:spLocks noChangeShapeType="1"/>
          </p:cNvSpPr>
          <p:nvPr/>
        </p:nvSpPr>
        <p:spPr bwMode="auto">
          <a:xfrm flipV="1">
            <a:off x="38259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51" name="Line 199"/>
          <p:cNvSpPr>
            <a:spLocks noChangeShapeType="1"/>
          </p:cNvSpPr>
          <p:nvPr/>
        </p:nvSpPr>
        <p:spPr bwMode="auto">
          <a:xfrm flipV="1">
            <a:off x="3825942" y="2105258"/>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52" name="Line 200"/>
          <p:cNvSpPr>
            <a:spLocks noChangeShapeType="1"/>
          </p:cNvSpPr>
          <p:nvPr/>
        </p:nvSpPr>
        <p:spPr bwMode="auto">
          <a:xfrm>
            <a:off x="4054542" y="2257658"/>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53" name="Line 201"/>
          <p:cNvSpPr>
            <a:spLocks noChangeShapeType="1"/>
          </p:cNvSpPr>
          <p:nvPr/>
        </p:nvSpPr>
        <p:spPr bwMode="auto">
          <a:xfrm>
            <a:off x="4283142" y="2029058"/>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55" name="Line 203"/>
          <p:cNvSpPr>
            <a:spLocks noChangeShapeType="1"/>
          </p:cNvSpPr>
          <p:nvPr/>
        </p:nvSpPr>
        <p:spPr bwMode="auto">
          <a:xfrm flipV="1">
            <a:off x="42831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56" name="Line 204"/>
          <p:cNvSpPr>
            <a:spLocks noChangeShapeType="1"/>
          </p:cNvSpPr>
          <p:nvPr/>
        </p:nvSpPr>
        <p:spPr bwMode="auto">
          <a:xfrm flipV="1">
            <a:off x="4283142" y="2105258"/>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58" name="Line 206"/>
          <p:cNvSpPr>
            <a:spLocks noChangeShapeType="1"/>
          </p:cNvSpPr>
          <p:nvPr/>
        </p:nvSpPr>
        <p:spPr bwMode="auto">
          <a:xfrm flipV="1">
            <a:off x="45117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59" name="Line 207"/>
          <p:cNvSpPr>
            <a:spLocks noChangeShapeType="1"/>
          </p:cNvSpPr>
          <p:nvPr/>
        </p:nvSpPr>
        <p:spPr bwMode="auto">
          <a:xfrm>
            <a:off x="4511742" y="2257658"/>
            <a:ext cx="76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60" name="Line 208"/>
          <p:cNvSpPr>
            <a:spLocks noChangeShapeType="1"/>
          </p:cNvSpPr>
          <p:nvPr/>
        </p:nvSpPr>
        <p:spPr bwMode="auto">
          <a:xfrm flipV="1">
            <a:off x="2454342" y="2791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61" name="Line 209"/>
          <p:cNvSpPr>
            <a:spLocks noChangeShapeType="1"/>
          </p:cNvSpPr>
          <p:nvPr/>
        </p:nvSpPr>
        <p:spPr bwMode="auto">
          <a:xfrm>
            <a:off x="2454342" y="2791058"/>
            <a:ext cx="76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62" name="Line 210"/>
          <p:cNvSpPr>
            <a:spLocks noChangeShapeType="1"/>
          </p:cNvSpPr>
          <p:nvPr/>
        </p:nvSpPr>
        <p:spPr bwMode="auto">
          <a:xfrm flipV="1">
            <a:off x="2911542" y="2791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63" name="Line 211"/>
          <p:cNvSpPr>
            <a:spLocks noChangeShapeType="1"/>
          </p:cNvSpPr>
          <p:nvPr/>
        </p:nvSpPr>
        <p:spPr bwMode="auto">
          <a:xfrm>
            <a:off x="2911542" y="2791058"/>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65" name="Line 213"/>
          <p:cNvSpPr>
            <a:spLocks noChangeShapeType="1"/>
          </p:cNvSpPr>
          <p:nvPr/>
        </p:nvSpPr>
        <p:spPr bwMode="auto">
          <a:xfrm flipV="1">
            <a:off x="2530542" y="2791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66" name="Line 214"/>
          <p:cNvSpPr>
            <a:spLocks noChangeShapeType="1"/>
          </p:cNvSpPr>
          <p:nvPr/>
        </p:nvSpPr>
        <p:spPr bwMode="auto">
          <a:xfrm>
            <a:off x="2378142" y="3019658"/>
            <a:ext cx="76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67" name="Line 215"/>
          <p:cNvSpPr>
            <a:spLocks noChangeShapeType="1"/>
          </p:cNvSpPr>
          <p:nvPr/>
        </p:nvSpPr>
        <p:spPr bwMode="auto">
          <a:xfrm>
            <a:off x="2378142" y="2638658"/>
            <a:ext cx="2209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68" name="Line 216"/>
          <p:cNvSpPr>
            <a:spLocks noChangeShapeType="1"/>
          </p:cNvSpPr>
          <p:nvPr/>
        </p:nvSpPr>
        <p:spPr bwMode="auto">
          <a:xfrm>
            <a:off x="2530542" y="3019658"/>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69" name="Line 217"/>
          <p:cNvSpPr>
            <a:spLocks noChangeShapeType="1"/>
          </p:cNvSpPr>
          <p:nvPr/>
        </p:nvSpPr>
        <p:spPr bwMode="auto">
          <a:xfrm flipV="1">
            <a:off x="3292542" y="2791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70" name="Line 218"/>
          <p:cNvSpPr>
            <a:spLocks noChangeShapeType="1"/>
          </p:cNvSpPr>
          <p:nvPr/>
        </p:nvSpPr>
        <p:spPr bwMode="auto">
          <a:xfrm flipV="1">
            <a:off x="3368742" y="2791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71" name="Line 219"/>
          <p:cNvSpPr>
            <a:spLocks noChangeShapeType="1"/>
          </p:cNvSpPr>
          <p:nvPr/>
        </p:nvSpPr>
        <p:spPr bwMode="auto">
          <a:xfrm flipV="1">
            <a:off x="4054542" y="2791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72" name="Line 220"/>
          <p:cNvSpPr>
            <a:spLocks noChangeShapeType="1"/>
          </p:cNvSpPr>
          <p:nvPr/>
        </p:nvSpPr>
        <p:spPr bwMode="auto">
          <a:xfrm flipV="1">
            <a:off x="4283142" y="2791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73" name="Line 221"/>
          <p:cNvSpPr>
            <a:spLocks noChangeShapeType="1"/>
          </p:cNvSpPr>
          <p:nvPr/>
        </p:nvSpPr>
        <p:spPr bwMode="auto">
          <a:xfrm>
            <a:off x="3292542" y="3019658"/>
            <a:ext cx="76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74" name="Line 222"/>
          <p:cNvSpPr>
            <a:spLocks noChangeShapeType="1"/>
          </p:cNvSpPr>
          <p:nvPr/>
        </p:nvSpPr>
        <p:spPr bwMode="auto">
          <a:xfrm>
            <a:off x="4054542" y="3019658"/>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75" name="Line 223"/>
          <p:cNvSpPr>
            <a:spLocks noChangeShapeType="1"/>
          </p:cNvSpPr>
          <p:nvPr/>
        </p:nvSpPr>
        <p:spPr bwMode="auto">
          <a:xfrm>
            <a:off x="4283142" y="2791058"/>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76" name="Line 224"/>
          <p:cNvSpPr>
            <a:spLocks noChangeShapeType="1"/>
          </p:cNvSpPr>
          <p:nvPr/>
        </p:nvSpPr>
        <p:spPr bwMode="auto">
          <a:xfrm>
            <a:off x="3368742" y="2791058"/>
            <a:ext cx="685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126192" name="Group 240"/>
          <p:cNvGrpSpPr>
            <a:grpSpLocks/>
          </p:cNvGrpSpPr>
          <p:nvPr/>
        </p:nvGrpSpPr>
        <p:grpSpPr bwMode="auto">
          <a:xfrm flipV="1">
            <a:off x="2378142" y="3400658"/>
            <a:ext cx="2209800" cy="152400"/>
            <a:chOff x="768" y="1872"/>
            <a:chExt cx="1392" cy="144"/>
          </a:xfrm>
        </p:grpSpPr>
        <p:sp>
          <p:nvSpPr>
            <p:cNvPr id="126177" name="Line 225"/>
            <p:cNvSpPr>
              <a:spLocks noChangeShapeType="1"/>
            </p:cNvSpPr>
            <p:nvPr/>
          </p:nvSpPr>
          <p:spPr bwMode="auto">
            <a:xfrm flipV="1">
              <a:off x="816" y="187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78" name="Line 226"/>
            <p:cNvSpPr>
              <a:spLocks noChangeShapeType="1"/>
            </p:cNvSpPr>
            <p:nvPr/>
          </p:nvSpPr>
          <p:spPr bwMode="auto">
            <a:xfrm>
              <a:off x="816" y="1872"/>
              <a:ext cx="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79" name="Line 227"/>
            <p:cNvSpPr>
              <a:spLocks noChangeShapeType="1"/>
            </p:cNvSpPr>
            <p:nvPr/>
          </p:nvSpPr>
          <p:spPr bwMode="auto">
            <a:xfrm flipV="1">
              <a:off x="1104" y="187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80" name="Line 228"/>
            <p:cNvSpPr>
              <a:spLocks noChangeShapeType="1"/>
            </p:cNvSpPr>
            <p:nvPr/>
          </p:nvSpPr>
          <p:spPr bwMode="auto">
            <a:xfrm>
              <a:off x="1104" y="1872"/>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81" name="Line 229"/>
            <p:cNvSpPr>
              <a:spLocks noChangeShapeType="1"/>
            </p:cNvSpPr>
            <p:nvPr/>
          </p:nvSpPr>
          <p:spPr bwMode="auto">
            <a:xfrm flipV="1">
              <a:off x="864" y="187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82" name="Line 230"/>
            <p:cNvSpPr>
              <a:spLocks noChangeShapeType="1"/>
            </p:cNvSpPr>
            <p:nvPr/>
          </p:nvSpPr>
          <p:spPr bwMode="auto">
            <a:xfrm>
              <a:off x="768" y="2016"/>
              <a:ext cx="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83" name="Line 231"/>
            <p:cNvSpPr>
              <a:spLocks noChangeShapeType="1"/>
            </p:cNvSpPr>
            <p:nvPr/>
          </p:nvSpPr>
          <p:spPr bwMode="auto">
            <a:xfrm>
              <a:off x="864" y="2016"/>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84" name="Line 232"/>
            <p:cNvSpPr>
              <a:spLocks noChangeShapeType="1"/>
            </p:cNvSpPr>
            <p:nvPr/>
          </p:nvSpPr>
          <p:spPr bwMode="auto">
            <a:xfrm flipV="1">
              <a:off x="1344" y="187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85" name="Line 233"/>
            <p:cNvSpPr>
              <a:spLocks noChangeShapeType="1"/>
            </p:cNvSpPr>
            <p:nvPr/>
          </p:nvSpPr>
          <p:spPr bwMode="auto">
            <a:xfrm flipV="1">
              <a:off x="1392" y="187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86" name="Line 234"/>
            <p:cNvSpPr>
              <a:spLocks noChangeShapeType="1"/>
            </p:cNvSpPr>
            <p:nvPr/>
          </p:nvSpPr>
          <p:spPr bwMode="auto">
            <a:xfrm flipV="1">
              <a:off x="1824" y="187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87" name="Line 235"/>
            <p:cNvSpPr>
              <a:spLocks noChangeShapeType="1"/>
            </p:cNvSpPr>
            <p:nvPr/>
          </p:nvSpPr>
          <p:spPr bwMode="auto">
            <a:xfrm flipV="1">
              <a:off x="1968" y="1872"/>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88" name="Line 236"/>
            <p:cNvSpPr>
              <a:spLocks noChangeShapeType="1"/>
            </p:cNvSpPr>
            <p:nvPr/>
          </p:nvSpPr>
          <p:spPr bwMode="auto">
            <a:xfrm>
              <a:off x="1344" y="2016"/>
              <a:ext cx="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89" name="Line 237"/>
            <p:cNvSpPr>
              <a:spLocks noChangeShapeType="1"/>
            </p:cNvSpPr>
            <p:nvPr/>
          </p:nvSpPr>
          <p:spPr bwMode="auto">
            <a:xfrm>
              <a:off x="1824" y="2016"/>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90" name="Line 238"/>
            <p:cNvSpPr>
              <a:spLocks noChangeShapeType="1"/>
            </p:cNvSpPr>
            <p:nvPr/>
          </p:nvSpPr>
          <p:spPr bwMode="auto">
            <a:xfrm>
              <a:off x="1968" y="187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91" name="Line 239"/>
            <p:cNvSpPr>
              <a:spLocks noChangeShapeType="1"/>
            </p:cNvSpPr>
            <p:nvPr/>
          </p:nvSpPr>
          <p:spPr bwMode="auto">
            <a:xfrm>
              <a:off x="1392" y="1872"/>
              <a:ext cx="43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126193" name="Line 241"/>
          <p:cNvSpPr>
            <a:spLocks noChangeShapeType="1"/>
          </p:cNvSpPr>
          <p:nvPr/>
        </p:nvSpPr>
        <p:spPr bwMode="auto">
          <a:xfrm>
            <a:off x="7483542" y="2257658"/>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94" name="Line 242"/>
          <p:cNvSpPr>
            <a:spLocks noChangeShapeType="1"/>
          </p:cNvSpPr>
          <p:nvPr/>
        </p:nvSpPr>
        <p:spPr bwMode="auto">
          <a:xfrm>
            <a:off x="7712142" y="2029058"/>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95" name="Line 243"/>
          <p:cNvSpPr>
            <a:spLocks noChangeShapeType="1"/>
          </p:cNvSpPr>
          <p:nvPr/>
        </p:nvSpPr>
        <p:spPr bwMode="auto">
          <a:xfrm flipV="1">
            <a:off x="81693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96" name="Line 244"/>
          <p:cNvSpPr>
            <a:spLocks noChangeShapeType="1"/>
          </p:cNvSpPr>
          <p:nvPr/>
        </p:nvSpPr>
        <p:spPr bwMode="auto">
          <a:xfrm flipV="1">
            <a:off x="77121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97" name="Line 245"/>
          <p:cNvSpPr>
            <a:spLocks noChangeShapeType="1"/>
          </p:cNvSpPr>
          <p:nvPr/>
        </p:nvSpPr>
        <p:spPr bwMode="auto">
          <a:xfrm flipV="1">
            <a:off x="7712142" y="2105258"/>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98" name="Line 246"/>
          <p:cNvSpPr>
            <a:spLocks noChangeShapeType="1"/>
          </p:cNvSpPr>
          <p:nvPr/>
        </p:nvSpPr>
        <p:spPr bwMode="auto">
          <a:xfrm>
            <a:off x="8169342" y="2257658"/>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199" name="Line 247"/>
          <p:cNvSpPr>
            <a:spLocks noChangeShapeType="1"/>
          </p:cNvSpPr>
          <p:nvPr/>
        </p:nvSpPr>
        <p:spPr bwMode="auto">
          <a:xfrm>
            <a:off x="8626542" y="2029058"/>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00" name="Line 248"/>
          <p:cNvSpPr>
            <a:spLocks noChangeShapeType="1"/>
          </p:cNvSpPr>
          <p:nvPr/>
        </p:nvSpPr>
        <p:spPr bwMode="auto">
          <a:xfrm flipV="1">
            <a:off x="90837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01" name="Line 249"/>
          <p:cNvSpPr>
            <a:spLocks noChangeShapeType="1"/>
          </p:cNvSpPr>
          <p:nvPr/>
        </p:nvSpPr>
        <p:spPr bwMode="auto">
          <a:xfrm flipV="1">
            <a:off x="86265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02" name="Line 250"/>
          <p:cNvSpPr>
            <a:spLocks noChangeShapeType="1"/>
          </p:cNvSpPr>
          <p:nvPr/>
        </p:nvSpPr>
        <p:spPr bwMode="auto">
          <a:xfrm flipV="1">
            <a:off x="8626542" y="2105258"/>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03" name="Line 251"/>
          <p:cNvSpPr>
            <a:spLocks noChangeShapeType="1"/>
          </p:cNvSpPr>
          <p:nvPr/>
        </p:nvSpPr>
        <p:spPr bwMode="auto">
          <a:xfrm>
            <a:off x="9083742" y="2257658"/>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04" name="Line 252"/>
          <p:cNvSpPr>
            <a:spLocks noChangeShapeType="1"/>
          </p:cNvSpPr>
          <p:nvPr/>
        </p:nvSpPr>
        <p:spPr bwMode="auto">
          <a:xfrm>
            <a:off x="9540942" y="2029058"/>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06" name="Line 254"/>
          <p:cNvSpPr>
            <a:spLocks noChangeShapeType="1"/>
          </p:cNvSpPr>
          <p:nvPr/>
        </p:nvSpPr>
        <p:spPr bwMode="auto">
          <a:xfrm flipV="1">
            <a:off x="9540942" y="2029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07" name="Line 255"/>
          <p:cNvSpPr>
            <a:spLocks noChangeShapeType="1"/>
          </p:cNvSpPr>
          <p:nvPr/>
        </p:nvSpPr>
        <p:spPr bwMode="auto">
          <a:xfrm flipV="1">
            <a:off x="9540942" y="2105258"/>
            <a:ext cx="0" cy="76200"/>
          </a:xfrm>
          <a:prstGeom prst="line">
            <a:avLst/>
          </a:prstGeom>
          <a:noFill/>
          <a:ln w="9525">
            <a:solidFill>
              <a:schemeClr val="tx1"/>
            </a:solidFill>
            <a:round/>
            <a:headEnd/>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09" name="Line 257"/>
          <p:cNvSpPr>
            <a:spLocks noChangeShapeType="1"/>
          </p:cNvSpPr>
          <p:nvPr/>
        </p:nvSpPr>
        <p:spPr bwMode="auto">
          <a:xfrm>
            <a:off x="7483542" y="3019658"/>
            <a:ext cx="2209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10" name="Line 258"/>
          <p:cNvSpPr>
            <a:spLocks noChangeShapeType="1"/>
          </p:cNvSpPr>
          <p:nvPr/>
        </p:nvSpPr>
        <p:spPr bwMode="auto">
          <a:xfrm flipV="1">
            <a:off x="7635942" y="2410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11" name="Line 259"/>
          <p:cNvSpPr>
            <a:spLocks noChangeShapeType="1"/>
          </p:cNvSpPr>
          <p:nvPr/>
        </p:nvSpPr>
        <p:spPr bwMode="auto">
          <a:xfrm>
            <a:off x="7635942" y="2410058"/>
            <a:ext cx="76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14" name="Line 262"/>
          <p:cNvSpPr>
            <a:spLocks noChangeShapeType="1"/>
          </p:cNvSpPr>
          <p:nvPr/>
        </p:nvSpPr>
        <p:spPr bwMode="auto">
          <a:xfrm flipV="1">
            <a:off x="7712142" y="2410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15" name="Line 263"/>
          <p:cNvSpPr>
            <a:spLocks noChangeShapeType="1"/>
          </p:cNvSpPr>
          <p:nvPr/>
        </p:nvSpPr>
        <p:spPr bwMode="auto">
          <a:xfrm>
            <a:off x="7483542" y="2638658"/>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16" name="Line 264"/>
          <p:cNvSpPr>
            <a:spLocks noChangeShapeType="1"/>
          </p:cNvSpPr>
          <p:nvPr/>
        </p:nvSpPr>
        <p:spPr bwMode="auto">
          <a:xfrm>
            <a:off x="7712142" y="2638658"/>
            <a:ext cx="685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17" name="Line 265"/>
          <p:cNvSpPr>
            <a:spLocks noChangeShapeType="1"/>
          </p:cNvSpPr>
          <p:nvPr/>
        </p:nvSpPr>
        <p:spPr bwMode="auto">
          <a:xfrm flipV="1">
            <a:off x="8397942" y="2410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18" name="Line 266"/>
          <p:cNvSpPr>
            <a:spLocks noChangeShapeType="1"/>
          </p:cNvSpPr>
          <p:nvPr/>
        </p:nvSpPr>
        <p:spPr bwMode="auto">
          <a:xfrm flipV="1">
            <a:off x="8626542" y="2410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19" name="Line 267"/>
          <p:cNvSpPr>
            <a:spLocks noChangeShapeType="1"/>
          </p:cNvSpPr>
          <p:nvPr/>
        </p:nvSpPr>
        <p:spPr bwMode="auto">
          <a:xfrm flipV="1">
            <a:off x="9159942" y="2410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20" name="Line 268"/>
          <p:cNvSpPr>
            <a:spLocks noChangeShapeType="1"/>
          </p:cNvSpPr>
          <p:nvPr/>
        </p:nvSpPr>
        <p:spPr bwMode="auto">
          <a:xfrm flipV="1">
            <a:off x="9540942" y="2410058"/>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21" name="Line 269"/>
          <p:cNvSpPr>
            <a:spLocks noChangeShapeType="1"/>
          </p:cNvSpPr>
          <p:nvPr/>
        </p:nvSpPr>
        <p:spPr bwMode="auto">
          <a:xfrm>
            <a:off x="8397942" y="2410058"/>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22" name="Line 270"/>
          <p:cNvSpPr>
            <a:spLocks noChangeShapeType="1"/>
          </p:cNvSpPr>
          <p:nvPr/>
        </p:nvSpPr>
        <p:spPr bwMode="auto">
          <a:xfrm>
            <a:off x="9159942" y="2410058"/>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23" name="Line 271"/>
          <p:cNvSpPr>
            <a:spLocks noChangeShapeType="1"/>
          </p:cNvSpPr>
          <p:nvPr/>
        </p:nvSpPr>
        <p:spPr bwMode="auto">
          <a:xfrm>
            <a:off x="9540942" y="2638658"/>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24" name="Line 272"/>
          <p:cNvSpPr>
            <a:spLocks noChangeShapeType="1"/>
          </p:cNvSpPr>
          <p:nvPr/>
        </p:nvSpPr>
        <p:spPr bwMode="auto">
          <a:xfrm>
            <a:off x="8626542" y="2638658"/>
            <a:ext cx="533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126238" name="Group 286"/>
          <p:cNvGrpSpPr>
            <a:grpSpLocks/>
          </p:cNvGrpSpPr>
          <p:nvPr/>
        </p:nvGrpSpPr>
        <p:grpSpPr bwMode="auto">
          <a:xfrm>
            <a:off x="7483542" y="3248258"/>
            <a:ext cx="2286000" cy="152400"/>
            <a:chOff x="3936" y="1488"/>
            <a:chExt cx="1440" cy="144"/>
          </a:xfrm>
        </p:grpSpPr>
        <p:sp>
          <p:nvSpPr>
            <p:cNvPr id="126225" name="Line 273"/>
            <p:cNvSpPr>
              <a:spLocks noChangeShapeType="1"/>
            </p:cNvSpPr>
            <p:nvPr/>
          </p:nvSpPr>
          <p:spPr bwMode="auto">
            <a:xfrm flipV="1">
              <a:off x="4032" y="148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26" name="Line 274"/>
            <p:cNvSpPr>
              <a:spLocks noChangeShapeType="1"/>
            </p:cNvSpPr>
            <p:nvPr/>
          </p:nvSpPr>
          <p:spPr bwMode="auto">
            <a:xfrm>
              <a:off x="4032" y="1488"/>
              <a:ext cx="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27" name="Line 275"/>
            <p:cNvSpPr>
              <a:spLocks noChangeShapeType="1"/>
            </p:cNvSpPr>
            <p:nvPr/>
          </p:nvSpPr>
          <p:spPr bwMode="auto">
            <a:xfrm flipV="1">
              <a:off x="4080" y="148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28" name="Line 276"/>
            <p:cNvSpPr>
              <a:spLocks noChangeShapeType="1"/>
            </p:cNvSpPr>
            <p:nvPr/>
          </p:nvSpPr>
          <p:spPr bwMode="auto">
            <a:xfrm>
              <a:off x="3936" y="1632"/>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29" name="Line 277"/>
            <p:cNvSpPr>
              <a:spLocks noChangeShapeType="1"/>
            </p:cNvSpPr>
            <p:nvPr/>
          </p:nvSpPr>
          <p:spPr bwMode="auto">
            <a:xfrm>
              <a:off x="4080" y="1632"/>
              <a:ext cx="43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30" name="Line 278"/>
            <p:cNvSpPr>
              <a:spLocks noChangeShapeType="1"/>
            </p:cNvSpPr>
            <p:nvPr/>
          </p:nvSpPr>
          <p:spPr bwMode="auto">
            <a:xfrm flipV="1">
              <a:off x="4512" y="148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31" name="Line 279"/>
            <p:cNvSpPr>
              <a:spLocks noChangeShapeType="1"/>
            </p:cNvSpPr>
            <p:nvPr/>
          </p:nvSpPr>
          <p:spPr bwMode="auto">
            <a:xfrm flipV="1">
              <a:off x="4656" y="148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32" name="Line 280"/>
            <p:cNvSpPr>
              <a:spLocks noChangeShapeType="1"/>
            </p:cNvSpPr>
            <p:nvPr/>
          </p:nvSpPr>
          <p:spPr bwMode="auto">
            <a:xfrm flipV="1">
              <a:off x="4992" y="148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33" name="Line 281"/>
            <p:cNvSpPr>
              <a:spLocks noChangeShapeType="1"/>
            </p:cNvSpPr>
            <p:nvPr/>
          </p:nvSpPr>
          <p:spPr bwMode="auto">
            <a:xfrm flipV="1">
              <a:off x="5232" y="1488"/>
              <a:ext cx="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34" name="Line 282"/>
            <p:cNvSpPr>
              <a:spLocks noChangeShapeType="1"/>
            </p:cNvSpPr>
            <p:nvPr/>
          </p:nvSpPr>
          <p:spPr bwMode="auto">
            <a:xfrm>
              <a:off x="4512" y="1488"/>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35" name="Line 283"/>
            <p:cNvSpPr>
              <a:spLocks noChangeShapeType="1"/>
            </p:cNvSpPr>
            <p:nvPr/>
          </p:nvSpPr>
          <p:spPr bwMode="auto">
            <a:xfrm>
              <a:off x="4992" y="1488"/>
              <a:ext cx="24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36" name="Line 284"/>
            <p:cNvSpPr>
              <a:spLocks noChangeShapeType="1"/>
            </p:cNvSpPr>
            <p:nvPr/>
          </p:nvSpPr>
          <p:spPr bwMode="auto">
            <a:xfrm>
              <a:off x="5232" y="1632"/>
              <a:ext cx="1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37" name="Line 285"/>
            <p:cNvSpPr>
              <a:spLocks noChangeShapeType="1"/>
            </p:cNvSpPr>
            <p:nvPr/>
          </p:nvSpPr>
          <p:spPr bwMode="auto">
            <a:xfrm>
              <a:off x="4656" y="1632"/>
              <a:ext cx="33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125989" name="Arc 37"/>
          <p:cNvSpPr>
            <a:spLocks/>
          </p:cNvSpPr>
          <p:nvPr/>
        </p:nvSpPr>
        <p:spPr bwMode="auto">
          <a:xfrm flipH="1">
            <a:off x="5734117" y="4010258"/>
            <a:ext cx="1443038" cy="838200"/>
          </a:xfrm>
          <a:custGeom>
            <a:avLst/>
            <a:gdLst>
              <a:gd name="G0" fmla="+- 0 0 0"/>
              <a:gd name="G1" fmla="+- 21600 0 0"/>
              <a:gd name="G2" fmla="+- 21600 0 0"/>
              <a:gd name="T0" fmla="*/ 0 w 17048"/>
              <a:gd name="T1" fmla="*/ 0 h 21600"/>
              <a:gd name="T2" fmla="*/ 17048 w 17048"/>
              <a:gd name="T3" fmla="*/ 8338 h 21600"/>
              <a:gd name="T4" fmla="*/ 0 w 17048"/>
              <a:gd name="T5" fmla="*/ 21600 h 21600"/>
            </a:gdLst>
            <a:ahLst/>
            <a:cxnLst>
              <a:cxn ang="0">
                <a:pos x="T0" y="T1"/>
              </a:cxn>
              <a:cxn ang="0">
                <a:pos x="T2" y="T3"/>
              </a:cxn>
              <a:cxn ang="0">
                <a:pos x="T4" y="T5"/>
              </a:cxn>
            </a:cxnLst>
            <a:rect l="0" t="0" r="r" b="b"/>
            <a:pathLst>
              <a:path w="17048" h="21600" fill="none" extrusionOk="0">
                <a:moveTo>
                  <a:pt x="0" y="-1"/>
                </a:moveTo>
                <a:cubicBezTo>
                  <a:pt x="6664" y="-1"/>
                  <a:pt x="12956" y="3076"/>
                  <a:pt x="17048" y="8337"/>
                </a:cubicBezTo>
              </a:path>
              <a:path w="17048" h="21600" stroke="0" extrusionOk="0">
                <a:moveTo>
                  <a:pt x="0" y="-1"/>
                </a:moveTo>
                <a:cubicBezTo>
                  <a:pt x="6664" y="-1"/>
                  <a:pt x="12956" y="3076"/>
                  <a:pt x="17048" y="8337"/>
                </a:cubicBezTo>
                <a:lnTo>
                  <a:pt x="0" y="21600"/>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5996" name="Arc 44"/>
          <p:cNvSpPr>
            <a:spLocks/>
          </p:cNvSpPr>
          <p:nvPr/>
        </p:nvSpPr>
        <p:spPr bwMode="auto">
          <a:xfrm flipV="1">
            <a:off x="4283142" y="4543658"/>
            <a:ext cx="1447800" cy="838200"/>
          </a:xfrm>
          <a:custGeom>
            <a:avLst/>
            <a:gdLst>
              <a:gd name="G0" fmla="+- 0 0 0"/>
              <a:gd name="G1" fmla="+- 21600 0 0"/>
              <a:gd name="G2" fmla="+- 21600 0 0"/>
              <a:gd name="T0" fmla="*/ 0 w 17048"/>
              <a:gd name="T1" fmla="*/ 0 h 21600"/>
              <a:gd name="T2" fmla="*/ 17048 w 17048"/>
              <a:gd name="T3" fmla="*/ 8338 h 21600"/>
              <a:gd name="T4" fmla="*/ 0 w 17048"/>
              <a:gd name="T5" fmla="*/ 21600 h 21600"/>
            </a:gdLst>
            <a:ahLst/>
            <a:cxnLst>
              <a:cxn ang="0">
                <a:pos x="T0" y="T1"/>
              </a:cxn>
              <a:cxn ang="0">
                <a:pos x="T2" y="T3"/>
              </a:cxn>
              <a:cxn ang="0">
                <a:pos x="T4" y="T5"/>
              </a:cxn>
            </a:cxnLst>
            <a:rect l="0" t="0" r="r" b="b"/>
            <a:pathLst>
              <a:path w="17048" h="21600" fill="none" extrusionOk="0">
                <a:moveTo>
                  <a:pt x="0" y="-1"/>
                </a:moveTo>
                <a:cubicBezTo>
                  <a:pt x="6664" y="-1"/>
                  <a:pt x="12956" y="3076"/>
                  <a:pt x="17048" y="8337"/>
                </a:cubicBezTo>
              </a:path>
              <a:path w="17048" h="21600" stroke="0" extrusionOk="0">
                <a:moveTo>
                  <a:pt x="0" y="-1"/>
                </a:moveTo>
                <a:cubicBezTo>
                  <a:pt x="6664" y="-1"/>
                  <a:pt x="12956" y="3076"/>
                  <a:pt x="17048" y="8337"/>
                </a:cubicBezTo>
                <a:lnTo>
                  <a:pt x="0" y="21600"/>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6239" name="Text Box 287"/>
          <p:cNvSpPr txBox="1">
            <a:spLocks noChangeArrowheads="1"/>
          </p:cNvSpPr>
          <p:nvPr/>
        </p:nvSpPr>
        <p:spPr bwMode="auto">
          <a:xfrm>
            <a:off x="5197542" y="1876659"/>
            <a:ext cx="1600200" cy="1006475"/>
          </a:xfrm>
          <a:prstGeom prst="rect">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2000" b="1" dirty="0">
                <a:latin typeface="Times New Roman" charset="0"/>
              </a:rPr>
              <a:t>PLL</a:t>
            </a:r>
          </a:p>
          <a:p>
            <a:pPr algn="ctr" eaLnBrk="1" hangingPunct="1"/>
            <a:r>
              <a:rPr lang="fr-CH" sz="2000" b="1" dirty="0">
                <a:latin typeface="Times New Roman" charset="0"/>
              </a:rPr>
              <a:t>non-</a:t>
            </a:r>
            <a:r>
              <a:rPr lang="fr-CH" sz="2000" b="1" dirty="0" err="1">
                <a:latin typeface="Times New Roman" charset="0"/>
              </a:rPr>
              <a:t>vérouillée</a:t>
            </a:r>
            <a:endParaRPr lang="en-GB" sz="2000" b="1" dirty="0">
              <a:latin typeface="Times New Roman" charset="0"/>
            </a:endParaRPr>
          </a:p>
        </p:txBody>
      </p:sp>
      <p:sp>
        <p:nvSpPr>
          <p:cNvPr id="126245" name="Text Box 293"/>
          <p:cNvSpPr txBox="1">
            <a:spLocks noChangeArrowheads="1"/>
          </p:cNvSpPr>
          <p:nvPr/>
        </p:nvSpPr>
        <p:spPr bwMode="auto">
          <a:xfrm>
            <a:off x="1920942" y="1571859"/>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IN</a:t>
            </a:r>
            <a:endParaRPr lang="en-GB" sz="2000" b="1">
              <a:latin typeface="Times New Roman" charset="0"/>
            </a:endParaRPr>
          </a:p>
        </p:txBody>
      </p:sp>
      <p:sp>
        <p:nvSpPr>
          <p:cNvPr id="126246" name="Text Box 294"/>
          <p:cNvSpPr txBox="1">
            <a:spLocks noChangeArrowheads="1"/>
          </p:cNvSpPr>
          <p:nvPr/>
        </p:nvSpPr>
        <p:spPr bwMode="auto">
          <a:xfrm>
            <a:off x="1616142" y="1952859"/>
            <a:ext cx="838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2000" b="1">
                <a:latin typeface="Times New Roman" charset="0"/>
              </a:rPr>
              <a:t>OUT</a:t>
            </a:r>
            <a:endParaRPr lang="en-GB" sz="2000" b="1">
              <a:latin typeface="Times New Roman" charset="0"/>
            </a:endParaRPr>
          </a:p>
        </p:txBody>
      </p:sp>
      <p:sp>
        <p:nvSpPr>
          <p:cNvPr id="126247" name="Text Box 295"/>
          <p:cNvSpPr txBox="1">
            <a:spLocks noChangeArrowheads="1"/>
          </p:cNvSpPr>
          <p:nvPr/>
        </p:nvSpPr>
        <p:spPr bwMode="auto">
          <a:xfrm>
            <a:off x="1920942" y="2333859"/>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Q</a:t>
            </a:r>
            <a:r>
              <a:rPr lang="fr-CH" sz="2000" b="1" baseline="-25000">
                <a:latin typeface="Times New Roman" charset="0"/>
              </a:rPr>
              <a:t>A</a:t>
            </a:r>
            <a:endParaRPr lang="en-GB" sz="2000" b="1">
              <a:latin typeface="Times New Roman" charset="0"/>
            </a:endParaRPr>
          </a:p>
        </p:txBody>
      </p:sp>
      <p:sp>
        <p:nvSpPr>
          <p:cNvPr id="126248" name="Text Box 296"/>
          <p:cNvSpPr txBox="1">
            <a:spLocks noChangeArrowheads="1"/>
          </p:cNvSpPr>
          <p:nvPr/>
        </p:nvSpPr>
        <p:spPr bwMode="auto">
          <a:xfrm>
            <a:off x="1920942" y="2714859"/>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Q</a:t>
            </a:r>
            <a:r>
              <a:rPr lang="fr-CH" sz="2000" b="1" baseline="-25000">
                <a:latin typeface="Times New Roman" charset="0"/>
              </a:rPr>
              <a:t>B</a:t>
            </a:r>
            <a:endParaRPr lang="en-GB" sz="2000" b="1">
              <a:latin typeface="Times New Roman" charset="0"/>
            </a:endParaRPr>
          </a:p>
        </p:txBody>
      </p:sp>
      <p:sp>
        <p:nvSpPr>
          <p:cNvPr id="126249" name="Text Box 297"/>
          <p:cNvSpPr txBox="1">
            <a:spLocks noChangeArrowheads="1"/>
          </p:cNvSpPr>
          <p:nvPr/>
        </p:nvSpPr>
        <p:spPr bwMode="auto">
          <a:xfrm>
            <a:off x="1616142" y="3172059"/>
            <a:ext cx="685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v</a:t>
            </a:r>
            <a:r>
              <a:rPr lang="fr-CH" sz="2000" b="1" baseline="-25000">
                <a:latin typeface="Times New Roman" charset="0"/>
              </a:rPr>
              <a:t>D</a:t>
            </a:r>
            <a:r>
              <a:rPr lang="fr-CH" sz="1400">
                <a:latin typeface="Times New Roman" charset="0"/>
              </a:rPr>
              <a:t>(t)</a:t>
            </a:r>
            <a:endParaRPr lang="en-GB" sz="2000" b="1">
              <a:latin typeface="Times New Roman" charset="0"/>
            </a:endParaRPr>
          </a:p>
        </p:txBody>
      </p:sp>
      <p:sp>
        <p:nvSpPr>
          <p:cNvPr id="126250" name="Text Box 298"/>
          <p:cNvSpPr txBox="1">
            <a:spLocks noChangeArrowheads="1"/>
          </p:cNvSpPr>
          <p:nvPr/>
        </p:nvSpPr>
        <p:spPr bwMode="auto">
          <a:xfrm>
            <a:off x="7026342" y="1571859"/>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IN</a:t>
            </a:r>
            <a:endParaRPr lang="en-GB" sz="2000" b="1">
              <a:latin typeface="Times New Roman" charset="0"/>
            </a:endParaRPr>
          </a:p>
        </p:txBody>
      </p:sp>
      <p:sp>
        <p:nvSpPr>
          <p:cNvPr id="126251" name="Text Box 299"/>
          <p:cNvSpPr txBox="1">
            <a:spLocks noChangeArrowheads="1"/>
          </p:cNvSpPr>
          <p:nvPr/>
        </p:nvSpPr>
        <p:spPr bwMode="auto">
          <a:xfrm>
            <a:off x="6721542" y="1952859"/>
            <a:ext cx="838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2000" b="1">
                <a:latin typeface="Times New Roman" charset="0"/>
              </a:rPr>
              <a:t>OUT</a:t>
            </a:r>
            <a:endParaRPr lang="en-GB" sz="2000" b="1">
              <a:latin typeface="Times New Roman" charset="0"/>
            </a:endParaRPr>
          </a:p>
        </p:txBody>
      </p:sp>
      <p:sp>
        <p:nvSpPr>
          <p:cNvPr id="126252" name="Text Box 300"/>
          <p:cNvSpPr txBox="1">
            <a:spLocks noChangeArrowheads="1"/>
          </p:cNvSpPr>
          <p:nvPr/>
        </p:nvSpPr>
        <p:spPr bwMode="auto">
          <a:xfrm>
            <a:off x="7026342" y="2333859"/>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Q</a:t>
            </a:r>
            <a:r>
              <a:rPr lang="fr-CH" sz="2000" b="1" baseline="-25000">
                <a:latin typeface="Times New Roman" charset="0"/>
              </a:rPr>
              <a:t>A</a:t>
            </a:r>
            <a:endParaRPr lang="en-GB" sz="2000" b="1">
              <a:latin typeface="Times New Roman" charset="0"/>
            </a:endParaRPr>
          </a:p>
        </p:txBody>
      </p:sp>
      <p:sp>
        <p:nvSpPr>
          <p:cNvPr id="126253" name="Text Box 301"/>
          <p:cNvSpPr txBox="1">
            <a:spLocks noChangeArrowheads="1"/>
          </p:cNvSpPr>
          <p:nvPr/>
        </p:nvSpPr>
        <p:spPr bwMode="auto">
          <a:xfrm>
            <a:off x="7026342" y="2714859"/>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Q</a:t>
            </a:r>
            <a:r>
              <a:rPr lang="fr-CH" sz="2000" b="1" baseline="-25000">
                <a:latin typeface="Times New Roman" charset="0"/>
              </a:rPr>
              <a:t>B</a:t>
            </a:r>
            <a:endParaRPr lang="en-GB" sz="2000" b="1">
              <a:latin typeface="Times New Roman" charset="0"/>
            </a:endParaRPr>
          </a:p>
        </p:txBody>
      </p:sp>
      <p:sp>
        <p:nvSpPr>
          <p:cNvPr id="126254" name="Text Box 302"/>
          <p:cNvSpPr txBox="1">
            <a:spLocks noChangeArrowheads="1"/>
          </p:cNvSpPr>
          <p:nvPr/>
        </p:nvSpPr>
        <p:spPr bwMode="auto">
          <a:xfrm>
            <a:off x="6721542" y="3172059"/>
            <a:ext cx="685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a:latin typeface="Times New Roman" charset="0"/>
              </a:rPr>
              <a:t>v</a:t>
            </a:r>
            <a:r>
              <a:rPr lang="fr-CH" sz="2000" b="1" baseline="-25000">
                <a:latin typeface="Times New Roman" charset="0"/>
              </a:rPr>
              <a:t>D</a:t>
            </a:r>
            <a:r>
              <a:rPr lang="fr-CH" sz="1400">
                <a:latin typeface="Times New Roman" charset="0"/>
              </a:rPr>
              <a:t>(t)</a:t>
            </a:r>
            <a:endParaRPr lang="en-GB" sz="2000" b="1">
              <a:latin typeface="Times New Roman" charset="0"/>
            </a:endParaRPr>
          </a:p>
        </p:txBody>
      </p:sp>
      <p:sp>
        <p:nvSpPr>
          <p:cNvPr id="126255" name="Text Box 303"/>
          <p:cNvSpPr txBox="1">
            <a:spLocks noChangeArrowheads="1"/>
          </p:cNvSpPr>
          <p:nvPr/>
        </p:nvSpPr>
        <p:spPr bwMode="auto">
          <a:xfrm>
            <a:off x="4740342" y="1669767"/>
            <a:ext cx="505426" cy="383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eaLnBrk="1" hangingPunct="1"/>
            <a:r>
              <a:rPr lang="el-GR" dirty="0">
                <a:latin typeface="Times New Roman" charset="0"/>
              </a:rPr>
              <a:t>ω</a:t>
            </a:r>
            <a:r>
              <a:rPr lang="fr-CH" dirty="0">
                <a:latin typeface="Times New Roman" charset="0"/>
              </a:rPr>
              <a:t>t</a:t>
            </a:r>
            <a:endParaRPr lang="en-GB" dirty="0">
              <a:latin typeface="Times New Roman" charset="0"/>
            </a:endParaRPr>
          </a:p>
        </p:txBody>
      </p:sp>
      <p:sp>
        <p:nvSpPr>
          <p:cNvPr id="126265" name="Text Box 313"/>
          <p:cNvSpPr txBox="1">
            <a:spLocks noChangeArrowheads="1"/>
          </p:cNvSpPr>
          <p:nvPr/>
        </p:nvSpPr>
        <p:spPr bwMode="auto">
          <a:xfrm>
            <a:off x="2911542" y="3735621"/>
            <a:ext cx="113364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latin typeface="Times New Roman" charset="0"/>
              </a:rPr>
              <a:t>f</a:t>
            </a:r>
            <a:r>
              <a:rPr lang="fr-CH" sz="2000" b="1" baseline="-25000">
                <a:latin typeface="Symbol" charset="0"/>
              </a:rPr>
              <a:t></a:t>
            </a:r>
            <a:r>
              <a:rPr lang="fr-CH" sz="2000" b="1">
                <a:latin typeface="Symbol" charset="0"/>
              </a:rPr>
              <a:t></a:t>
            </a:r>
            <a:r>
              <a:rPr lang="fr-CH" sz="2000" b="1" baseline="-25000">
                <a:latin typeface="Symbol" charset="0"/>
              </a:rPr>
              <a:t></a:t>
            </a:r>
            <a:r>
              <a:rPr lang="fr-CH" sz="2000" b="1">
                <a:latin typeface="Times New Roman" charset="0"/>
              </a:rPr>
              <a:t>f</a:t>
            </a:r>
            <a:r>
              <a:rPr lang="fr-CH" sz="2000" b="1" baseline="-25000">
                <a:latin typeface="Times" charset="0"/>
              </a:rPr>
              <a:t>OUT</a:t>
            </a:r>
            <a:endParaRPr lang="fr-FR" sz="2000" b="1" baseline="-25000">
              <a:latin typeface="Times" charset="0"/>
            </a:endParaRPr>
          </a:p>
        </p:txBody>
      </p:sp>
      <p:sp>
        <p:nvSpPr>
          <p:cNvPr id="126266" name="Text Box 314"/>
          <p:cNvSpPr txBox="1">
            <a:spLocks noChangeArrowheads="1"/>
          </p:cNvSpPr>
          <p:nvPr/>
        </p:nvSpPr>
        <p:spPr bwMode="auto">
          <a:xfrm>
            <a:off x="8245542" y="3705458"/>
            <a:ext cx="113364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latin typeface="Times New Roman" charset="0"/>
              </a:rPr>
              <a:t>f</a:t>
            </a:r>
            <a:r>
              <a:rPr lang="fr-CH" sz="2000" b="1" baseline="-25000">
                <a:latin typeface="Symbol" charset="0"/>
              </a:rPr>
              <a:t></a:t>
            </a:r>
            <a:r>
              <a:rPr lang="fr-CH" sz="2000" b="1">
                <a:latin typeface="Symbol" charset="0"/>
              </a:rPr>
              <a:t></a:t>
            </a:r>
            <a:r>
              <a:rPr lang="fr-CH" sz="2000" b="1" baseline="-25000">
                <a:latin typeface="Symbol" charset="0"/>
              </a:rPr>
              <a:t></a:t>
            </a:r>
            <a:r>
              <a:rPr lang="fr-CH" sz="2000" b="1">
                <a:latin typeface="Times New Roman" charset="0"/>
              </a:rPr>
              <a:t>f</a:t>
            </a:r>
            <a:r>
              <a:rPr lang="fr-CH" sz="2000" b="1" baseline="-25000">
                <a:latin typeface="Times" charset="0"/>
              </a:rPr>
              <a:t>OUT</a:t>
            </a:r>
            <a:endParaRPr lang="fr-FR" sz="2000" b="1" baseline="-25000">
              <a:latin typeface="Times" charset="0"/>
            </a:endParaRPr>
          </a:p>
        </p:txBody>
      </p:sp>
      <p:sp>
        <p:nvSpPr>
          <p:cNvPr id="126267" name="Text Box 315"/>
          <p:cNvSpPr txBox="1">
            <a:spLocks noChangeArrowheads="1"/>
          </p:cNvSpPr>
          <p:nvPr/>
        </p:nvSpPr>
        <p:spPr bwMode="auto">
          <a:xfrm>
            <a:off x="4740341" y="2050767"/>
            <a:ext cx="46174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el-GR" dirty="0">
                <a:latin typeface="Times New Roman" charset="0"/>
              </a:rPr>
              <a:t>ω</a:t>
            </a:r>
            <a:r>
              <a:rPr lang="fr-CH" dirty="0">
                <a:latin typeface="Times New Roman" charset="0"/>
              </a:rPr>
              <a:t>t</a:t>
            </a:r>
            <a:endParaRPr lang="en-GB" dirty="0">
              <a:latin typeface="Times New Roman" charset="0"/>
            </a:endParaRPr>
          </a:p>
        </p:txBody>
      </p:sp>
      <p:sp>
        <p:nvSpPr>
          <p:cNvPr id="126268" name="Text Box 316"/>
          <p:cNvSpPr txBox="1">
            <a:spLocks noChangeArrowheads="1"/>
          </p:cNvSpPr>
          <p:nvPr/>
        </p:nvSpPr>
        <p:spPr bwMode="auto">
          <a:xfrm>
            <a:off x="4740341" y="2431767"/>
            <a:ext cx="41564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el-GR" dirty="0">
                <a:latin typeface="Times New Roman" charset="0"/>
              </a:rPr>
              <a:t>ω</a:t>
            </a:r>
            <a:r>
              <a:rPr lang="fr-CH" dirty="0">
                <a:latin typeface="Times New Roman" charset="0"/>
              </a:rPr>
              <a:t>t</a:t>
            </a:r>
            <a:endParaRPr lang="en-GB" dirty="0">
              <a:latin typeface="Times New Roman" charset="0"/>
            </a:endParaRPr>
          </a:p>
        </p:txBody>
      </p:sp>
      <p:sp>
        <p:nvSpPr>
          <p:cNvPr id="126269" name="Text Box 317"/>
          <p:cNvSpPr txBox="1">
            <a:spLocks noChangeArrowheads="1"/>
          </p:cNvSpPr>
          <p:nvPr/>
        </p:nvSpPr>
        <p:spPr bwMode="auto">
          <a:xfrm>
            <a:off x="4740341" y="2812767"/>
            <a:ext cx="40796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el-GR" dirty="0">
                <a:latin typeface="Times New Roman" charset="0"/>
              </a:rPr>
              <a:t>ω</a:t>
            </a:r>
            <a:r>
              <a:rPr lang="fr-CH" dirty="0">
                <a:latin typeface="Times New Roman" charset="0"/>
              </a:rPr>
              <a:t>t</a:t>
            </a:r>
            <a:endParaRPr lang="en-GB" dirty="0">
              <a:latin typeface="Times New Roman" charset="0"/>
            </a:endParaRPr>
          </a:p>
        </p:txBody>
      </p:sp>
      <p:sp>
        <p:nvSpPr>
          <p:cNvPr id="126270" name="Text Box 318"/>
          <p:cNvSpPr txBox="1">
            <a:spLocks noChangeArrowheads="1"/>
          </p:cNvSpPr>
          <p:nvPr/>
        </p:nvSpPr>
        <p:spPr bwMode="auto">
          <a:xfrm>
            <a:off x="4740341" y="3193767"/>
            <a:ext cx="48480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el-GR" dirty="0">
                <a:latin typeface="Times New Roman" charset="0"/>
              </a:rPr>
              <a:t>ω</a:t>
            </a:r>
            <a:r>
              <a:rPr lang="fr-CH" dirty="0">
                <a:latin typeface="Times New Roman" charset="0"/>
              </a:rPr>
              <a:t>t</a:t>
            </a:r>
            <a:endParaRPr lang="en-GB" dirty="0">
              <a:latin typeface="Times New Roman" charset="0"/>
            </a:endParaRPr>
          </a:p>
        </p:txBody>
      </p:sp>
      <p:sp>
        <p:nvSpPr>
          <p:cNvPr id="126271" name="Text Box 319"/>
          <p:cNvSpPr txBox="1">
            <a:spLocks noChangeArrowheads="1"/>
          </p:cNvSpPr>
          <p:nvPr/>
        </p:nvSpPr>
        <p:spPr bwMode="auto">
          <a:xfrm>
            <a:off x="9845741" y="1669767"/>
            <a:ext cx="41244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el-GR" dirty="0">
                <a:latin typeface="Times New Roman" charset="0"/>
              </a:rPr>
              <a:t>ω</a:t>
            </a:r>
            <a:r>
              <a:rPr lang="fr-CH" dirty="0">
                <a:latin typeface="Times New Roman" charset="0"/>
              </a:rPr>
              <a:t>t</a:t>
            </a:r>
            <a:endParaRPr lang="en-GB" dirty="0">
              <a:latin typeface="Times New Roman" charset="0"/>
            </a:endParaRPr>
          </a:p>
        </p:txBody>
      </p:sp>
      <p:sp>
        <p:nvSpPr>
          <p:cNvPr id="126272" name="Text Box 320"/>
          <p:cNvSpPr txBox="1">
            <a:spLocks noChangeArrowheads="1"/>
          </p:cNvSpPr>
          <p:nvPr/>
        </p:nvSpPr>
        <p:spPr bwMode="auto">
          <a:xfrm>
            <a:off x="9845741" y="2050767"/>
            <a:ext cx="41244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el-GR" dirty="0">
                <a:latin typeface="Times New Roman" charset="0"/>
              </a:rPr>
              <a:t>ω</a:t>
            </a:r>
            <a:r>
              <a:rPr lang="fr-CH" dirty="0">
                <a:latin typeface="Times New Roman" charset="0"/>
              </a:rPr>
              <a:t>t</a:t>
            </a:r>
            <a:endParaRPr lang="en-GB" dirty="0">
              <a:latin typeface="Times New Roman" charset="0"/>
            </a:endParaRPr>
          </a:p>
        </p:txBody>
      </p:sp>
      <p:sp>
        <p:nvSpPr>
          <p:cNvPr id="126273" name="Text Box 321"/>
          <p:cNvSpPr txBox="1">
            <a:spLocks noChangeArrowheads="1"/>
          </p:cNvSpPr>
          <p:nvPr/>
        </p:nvSpPr>
        <p:spPr bwMode="auto">
          <a:xfrm>
            <a:off x="9845741" y="2431767"/>
            <a:ext cx="47391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el-GR" dirty="0">
                <a:latin typeface="Times New Roman" charset="0"/>
              </a:rPr>
              <a:t>ω</a:t>
            </a:r>
            <a:r>
              <a:rPr lang="fr-CH" dirty="0">
                <a:latin typeface="Times New Roman" charset="0"/>
              </a:rPr>
              <a:t>t</a:t>
            </a:r>
            <a:endParaRPr lang="en-GB" dirty="0">
              <a:latin typeface="Times New Roman" charset="0"/>
            </a:endParaRPr>
          </a:p>
        </p:txBody>
      </p:sp>
      <p:sp>
        <p:nvSpPr>
          <p:cNvPr id="126274" name="Text Box 322"/>
          <p:cNvSpPr txBox="1">
            <a:spLocks noChangeArrowheads="1"/>
          </p:cNvSpPr>
          <p:nvPr/>
        </p:nvSpPr>
        <p:spPr bwMode="auto">
          <a:xfrm>
            <a:off x="9845741" y="2812767"/>
            <a:ext cx="45086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el-GR" dirty="0">
                <a:latin typeface="Times New Roman" charset="0"/>
              </a:rPr>
              <a:t>ω</a:t>
            </a:r>
            <a:r>
              <a:rPr lang="fr-CH" dirty="0">
                <a:latin typeface="Times New Roman" charset="0"/>
              </a:rPr>
              <a:t>t</a:t>
            </a:r>
            <a:endParaRPr lang="en-GB" dirty="0">
              <a:latin typeface="Times New Roman" charset="0"/>
            </a:endParaRPr>
          </a:p>
        </p:txBody>
      </p:sp>
      <p:sp>
        <p:nvSpPr>
          <p:cNvPr id="126275" name="Text Box 323"/>
          <p:cNvSpPr txBox="1">
            <a:spLocks noChangeArrowheads="1"/>
          </p:cNvSpPr>
          <p:nvPr/>
        </p:nvSpPr>
        <p:spPr bwMode="auto">
          <a:xfrm>
            <a:off x="9845741" y="3193767"/>
            <a:ext cx="44317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el-GR" dirty="0">
                <a:latin typeface="Times New Roman" charset="0"/>
              </a:rPr>
              <a:t>ω</a:t>
            </a:r>
            <a:r>
              <a:rPr lang="fr-CH" dirty="0">
                <a:latin typeface="Times New Roman" charset="0"/>
              </a:rPr>
              <a:t>t</a:t>
            </a:r>
            <a:endParaRPr lang="en-GB" dirty="0">
              <a:latin typeface="Times New Roman" charset="0"/>
            </a:endParaRPr>
          </a:p>
        </p:txBody>
      </p:sp>
      <p:sp>
        <p:nvSpPr>
          <p:cNvPr id="194" name="Rectangle 11">
            <a:extLst>
              <a:ext uri="{FF2B5EF4-FFF2-40B4-BE49-F238E27FC236}">
                <a16:creationId xmlns:a16="http://schemas.microsoft.com/office/drawing/2014/main" id="{04F43D13-4DDA-4544-B01D-6E1005AA40B8}"/>
              </a:ext>
            </a:extLst>
          </p:cNvPr>
          <p:cNvSpPr>
            <a:spLocks noChangeArrowheads="1"/>
          </p:cNvSpPr>
          <p:nvPr/>
        </p:nvSpPr>
        <p:spPr bwMode="auto">
          <a:xfrm>
            <a:off x="788276" y="320566"/>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3. DÉTECTEUR DE PHASE–FRÉQUENCE NUMÉRIQUE</a:t>
            </a:r>
          </a:p>
        </p:txBody>
      </p:sp>
      <p:sp>
        <p:nvSpPr>
          <p:cNvPr id="2" name="Slide Number Placeholder 1">
            <a:extLst>
              <a:ext uri="{FF2B5EF4-FFF2-40B4-BE49-F238E27FC236}">
                <a16:creationId xmlns:a16="http://schemas.microsoft.com/office/drawing/2014/main" id="{5A2402CF-F473-43D3-8E23-361015BBF397}"/>
              </a:ext>
            </a:extLst>
          </p:cNvPr>
          <p:cNvSpPr>
            <a:spLocks noGrp="1"/>
          </p:cNvSpPr>
          <p:nvPr>
            <p:ph type="sldNum" sz="quarter" idx="12"/>
          </p:nvPr>
        </p:nvSpPr>
        <p:spPr/>
        <p:txBody>
          <a:bodyPr/>
          <a:lstStyle/>
          <a:p>
            <a:fld id="{A0C90C31-8BED-4BB9-8E94-F4E9E36D41C0}" type="slidenum">
              <a:rPr lang="en-CH" smtClean="0"/>
              <a:t>15</a:t>
            </a:fld>
            <a:endParaRPr lang="en-CH"/>
          </a:p>
        </p:txBody>
      </p:sp>
      <p:sp>
        <p:nvSpPr>
          <p:cNvPr id="195" name="Text Box 2">
            <a:extLst>
              <a:ext uri="{FF2B5EF4-FFF2-40B4-BE49-F238E27FC236}">
                <a16:creationId xmlns:a16="http://schemas.microsoft.com/office/drawing/2014/main" id="{FB26A284-BFF2-487A-AAF9-5C21C887B65E}"/>
              </a:ext>
            </a:extLst>
          </p:cNvPr>
          <p:cNvSpPr txBox="1">
            <a:spLocks noChangeArrowheads="1"/>
          </p:cNvSpPr>
          <p:nvPr/>
        </p:nvSpPr>
        <p:spPr bwMode="auto">
          <a:xfrm>
            <a:off x="888085" y="1079914"/>
            <a:ext cx="1361270"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b="1" i="1" dirty="0">
                <a:solidFill>
                  <a:schemeClr val="accent3"/>
                </a:solidFill>
              </a:rPr>
              <a:t>PRINCIPE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76" name="Rectangle 220"/>
          <p:cNvSpPr>
            <a:spLocks noChangeArrowheads="1"/>
          </p:cNvSpPr>
          <p:nvPr/>
        </p:nvSpPr>
        <p:spPr bwMode="auto">
          <a:xfrm>
            <a:off x="6918158" y="3182932"/>
            <a:ext cx="914400" cy="630237"/>
          </a:xfrm>
          <a:prstGeom prst="rect">
            <a:avLst/>
          </a:prstGeom>
          <a:noFill/>
          <a:ln w="19050">
            <a:solidFill>
              <a:schemeClr val="bg2"/>
            </a:solidFill>
            <a:prstDash val="sysDot"/>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63" name="Line 207"/>
          <p:cNvSpPr>
            <a:spLocks noChangeShapeType="1"/>
          </p:cNvSpPr>
          <p:nvPr/>
        </p:nvSpPr>
        <p:spPr bwMode="auto">
          <a:xfrm flipV="1">
            <a:off x="5806532" y="3606793"/>
            <a:ext cx="152400" cy="0"/>
          </a:xfrm>
          <a:prstGeom prst="line">
            <a:avLst/>
          </a:prstGeom>
          <a:noFill/>
          <a:ln w="9525">
            <a:solidFill>
              <a:srgbClr val="0000FF"/>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64" name="Text Box 208"/>
          <p:cNvSpPr txBox="1">
            <a:spLocks noChangeArrowheads="1"/>
          </p:cNvSpPr>
          <p:nvPr/>
        </p:nvSpPr>
        <p:spPr bwMode="auto">
          <a:xfrm>
            <a:off x="5730332" y="3149594"/>
            <a:ext cx="457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a:solidFill>
                  <a:srgbClr val="3333CC"/>
                </a:solidFill>
                <a:latin typeface="Times New Roman" charset="0"/>
              </a:rPr>
              <a:t>I</a:t>
            </a:r>
            <a:r>
              <a:rPr lang="fr-CH" sz="2000" b="1" baseline="-25000">
                <a:solidFill>
                  <a:srgbClr val="3333CC"/>
                </a:solidFill>
                <a:latin typeface="Times New Roman" charset="0"/>
              </a:rPr>
              <a:t>D</a:t>
            </a:r>
            <a:endParaRPr lang="fr-FR" sz="2000" b="1" baseline="-25000">
              <a:solidFill>
                <a:srgbClr val="3333CC"/>
              </a:solidFill>
              <a:latin typeface="Times New Roman" charset="0"/>
            </a:endParaRPr>
          </a:p>
        </p:txBody>
      </p:sp>
      <p:sp>
        <p:nvSpPr>
          <p:cNvPr id="96459" name="Line 203"/>
          <p:cNvSpPr>
            <a:spLocks noChangeShapeType="1"/>
          </p:cNvSpPr>
          <p:nvPr/>
        </p:nvSpPr>
        <p:spPr bwMode="auto">
          <a:xfrm>
            <a:off x="5698958" y="4788450"/>
            <a:ext cx="0" cy="57150"/>
          </a:xfrm>
          <a:prstGeom prst="line">
            <a:avLst/>
          </a:prstGeom>
          <a:noFill/>
          <a:ln w="9525">
            <a:solidFill>
              <a:srgbClr val="0000FF"/>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60" name="Line 204"/>
          <p:cNvSpPr>
            <a:spLocks noChangeShapeType="1"/>
          </p:cNvSpPr>
          <p:nvPr/>
        </p:nvSpPr>
        <p:spPr bwMode="auto">
          <a:xfrm>
            <a:off x="5698958" y="2294961"/>
            <a:ext cx="0" cy="152400"/>
          </a:xfrm>
          <a:prstGeom prst="line">
            <a:avLst/>
          </a:prstGeom>
          <a:noFill/>
          <a:ln w="9525">
            <a:solidFill>
              <a:srgbClr val="0000FF"/>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61" name="Text Box 205"/>
          <p:cNvSpPr txBox="1">
            <a:spLocks noChangeArrowheads="1"/>
          </p:cNvSpPr>
          <p:nvPr/>
        </p:nvSpPr>
        <p:spPr bwMode="auto">
          <a:xfrm>
            <a:off x="5775158" y="2218762"/>
            <a:ext cx="22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a:solidFill>
                  <a:srgbClr val="3333CC"/>
                </a:solidFill>
                <a:latin typeface="Times New Roman" charset="0"/>
              </a:rPr>
              <a:t>I</a:t>
            </a:r>
            <a:endParaRPr lang="fr-FR" sz="2000" b="1" baseline="-25000">
              <a:solidFill>
                <a:srgbClr val="3333CC"/>
              </a:solidFill>
              <a:latin typeface="Times New Roman" charset="0"/>
            </a:endParaRPr>
          </a:p>
        </p:txBody>
      </p:sp>
      <p:sp>
        <p:nvSpPr>
          <p:cNvPr id="96462" name="Text Box 206"/>
          <p:cNvSpPr txBox="1">
            <a:spLocks noChangeArrowheads="1"/>
          </p:cNvSpPr>
          <p:nvPr/>
        </p:nvSpPr>
        <p:spPr bwMode="auto">
          <a:xfrm>
            <a:off x="5775158" y="4613826"/>
            <a:ext cx="22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a:solidFill>
                  <a:srgbClr val="3333CC"/>
                </a:solidFill>
                <a:latin typeface="Times New Roman" charset="0"/>
              </a:rPr>
              <a:t>I</a:t>
            </a:r>
            <a:endParaRPr lang="fr-FR" sz="2000" b="1" baseline="-25000">
              <a:solidFill>
                <a:srgbClr val="3333CC"/>
              </a:solidFill>
              <a:latin typeface="Times New Roman" charset="0"/>
            </a:endParaRPr>
          </a:p>
        </p:txBody>
      </p:sp>
      <p:sp>
        <p:nvSpPr>
          <p:cNvPr id="96332" name="Line 76"/>
          <p:cNvSpPr>
            <a:spLocks noChangeShapeType="1"/>
          </p:cNvSpPr>
          <p:nvPr/>
        </p:nvSpPr>
        <p:spPr bwMode="auto">
          <a:xfrm flipH="1">
            <a:off x="3260559" y="3606793"/>
            <a:ext cx="123507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6333" name="Rectangle 77"/>
          <p:cNvSpPr>
            <a:spLocks noChangeArrowheads="1"/>
          </p:cNvSpPr>
          <p:nvPr/>
        </p:nvSpPr>
        <p:spPr bwMode="auto">
          <a:xfrm>
            <a:off x="2803358" y="2523561"/>
            <a:ext cx="838200" cy="8382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334" name="AutoShape 78"/>
          <p:cNvSpPr>
            <a:spLocks noChangeArrowheads="1"/>
          </p:cNvSpPr>
          <p:nvPr/>
        </p:nvSpPr>
        <p:spPr bwMode="auto">
          <a:xfrm rot="10800000">
            <a:off x="4098758" y="3301993"/>
            <a:ext cx="533400" cy="609600"/>
          </a:xfrm>
          <a:prstGeom prst="flowChartDelay">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335" name="Line 79"/>
          <p:cNvSpPr>
            <a:spLocks noChangeShapeType="1"/>
          </p:cNvSpPr>
          <p:nvPr/>
        </p:nvSpPr>
        <p:spPr bwMode="auto">
          <a:xfrm>
            <a:off x="3260558" y="3376699"/>
            <a:ext cx="0" cy="46018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6336" name="Line 80"/>
          <p:cNvSpPr>
            <a:spLocks noChangeShapeType="1"/>
          </p:cNvSpPr>
          <p:nvPr/>
        </p:nvSpPr>
        <p:spPr bwMode="auto">
          <a:xfrm>
            <a:off x="4632158" y="3454393"/>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6337" name="Line 81"/>
          <p:cNvSpPr>
            <a:spLocks noChangeShapeType="1"/>
          </p:cNvSpPr>
          <p:nvPr/>
        </p:nvSpPr>
        <p:spPr bwMode="auto">
          <a:xfrm>
            <a:off x="4632158" y="3744251"/>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6338" name="Text Box 82"/>
          <p:cNvSpPr txBox="1">
            <a:spLocks noChangeArrowheads="1"/>
          </p:cNvSpPr>
          <p:nvPr/>
        </p:nvSpPr>
        <p:spPr bwMode="auto">
          <a:xfrm>
            <a:off x="2760502" y="2520486"/>
            <a:ext cx="3143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sz="1400" dirty="0">
                <a:latin typeface="Times New Roman" charset="0"/>
              </a:rPr>
              <a:t>D</a:t>
            </a:r>
            <a:endParaRPr lang="en-GB" sz="1400" dirty="0">
              <a:latin typeface="Times New Roman" charset="0"/>
            </a:endParaRPr>
          </a:p>
        </p:txBody>
      </p:sp>
      <p:sp>
        <p:nvSpPr>
          <p:cNvPr id="96339" name="Line 83"/>
          <p:cNvSpPr>
            <a:spLocks noChangeShapeType="1"/>
          </p:cNvSpPr>
          <p:nvPr/>
        </p:nvSpPr>
        <p:spPr bwMode="auto">
          <a:xfrm flipH="1" flipV="1">
            <a:off x="2117558" y="2980761"/>
            <a:ext cx="6858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6340" name="Text Box 84"/>
          <p:cNvSpPr txBox="1">
            <a:spLocks noChangeArrowheads="1"/>
          </p:cNvSpPr>
          <p:nvPr/>
        </p:nvSpPr>
        <p:spPr bwMode="auto">
          <a:xfrm>
            <a:off x="1584158" y="2752162"/>
            <a:ext cx="5207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IN</a:t>
            </a:r>
            <a:endParaRPr lang="en-GB" sz="2000" b="1">
              <a:latin typeface="Times New Roman" charset="0"/>
            </a:endParaRPr>
          </a:p>
        </p:txBody>
      </p:sp>
      <p:sp>
        <p:nvSpPr>
          <p:cNvPr id="96341" name="Text Box 85"/>
          <p:cNvSpPr txBox="1">
            <a:spLocks noChangeArrowheads="1"/>
          </p:cNvSpPr>
          <p:nvPr/>
        </p:nvSpPr>
        <p:spPr bwMode="auto">
          <a:xfrm>
            <a:off x="1355559" y="4004226"/>
            <a:ext cx="7350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OUT</a:t>
            </a:r>
            <a:endParaRPr lang="en-GB" sz="2000" b="1">
              <a:latin typeface="Times New Roman" charset="0"/>
            </a:endParaRPr>
          </a:p>
        </p:txBody>
      </p:sp>
      <p:sp>
        <p:nvSpPr>
          <p:cNvPr id="96342" name="Text Box 86"/>
          <p:cNvSpPr txBox="1">
            <a:spLocks noChangeArrowheads="1"/>
          </p:cNvSpPr>
          <p:nvPr/>
        </p:nvSpPr>
        <p:spPr bwMode="auto">
          <a:xfrm>
            <a:off x="4403558" y="2611945"/>
            <a:ext cx="5016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dirty="0">
                <a:latin typeface="Times New Roman" charset="0"/>
              </a:rPr>
              <a:t>Q</a:t>
            </a:r>
            <a:r>
              <a:rPr lang="fr-CH" b="1" baseline="-25000" dirty="0">
                <a:latin typeface="Times New Roman" charset="0"/>
              </a:rPr>
              <a:t>A</a:t>
            </a:r>
            <a:endParaRPr lang="en-GB" b="1" baseline="-25000" dirty="0">
              <a:latin typeface="Times New Roman" charset="0"/>
            </a:endParaRPr>
          </a:p>
        </p:txBody>
      </p:sp>
      <p:sp>
        <p:nvSpPr>
          <p:cNvPr id="96343" name="Text Box 87"/>
          <p:cNvSpPr txBox="1">
            <a:spLocks noChangeArrowheads="1"/>
          </p:cNvSpPr>
          <p:nvPr/>
        </p:nvSpPr>
        <p:spPr bwMode="auto">
          <a:xfrm>
            <a:off x="2269958" y="2523561"/>
            <a:ext cx="3000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1</a:t>
            </a:r>
            <a:endParaRPr lang="en-GB" b="1">
              <a:latin typeface="Times New Roman" charset="0"/>
            </a:endParaRPr>
          </a:p>
        </p:txBody>
      </p:sp>
      <p:sp>
        <p:nvSpPr>
          <p:cNvPr id="96344" name="Text Box 88"/>
          <p:cNvSpPr txBox="1">
            <a:spLocks noChangeArrowheads="1"/>
          </p:cNvSpPr>
          <p:nvPr/>
        </p:nvSpPr>
        <p:spPr bwMode="auto">
          <a:xfrm>
            <a:off x="2704750" y="2810344"/>
            <a:ext cx="6858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sz="1400" dirty="0">
                <a:latin typeface="Times New Roman" charset="0"/>
              </a:rPr>
              <a:t>CK</a:t>
            </a:r>
            <a:endParaRPr lang="en-GB" sz="1400" dirty="0">
              <a:latin typeface="Times New Roman" charset="0"/>
            </a:endParaRPr>
          </a:p>
        </p:txBody>
      </p:sp>
      <p:sp>
        <p:nvSpPr>
          <p:cNvPr id="96345" name="Text Box 89"/>
          <p:cNvSpPr txBox="1">
            <a:spLocks noChangeArrowheads="1"/>
          </p:cNvSpPr>
          <p:nvPr/>
        </p:nvSpPr>
        <p:spPr bwMode="auto">
          <a:xfrm>
            <a:off x="3412959" y="3339349"/>
            <a:ext cx="60785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sz="1400" b="1" dirty="0">
                <a:latin typeface="Times New Roman" charset="0"/>
              </a:rPr>
              <a:t>Reset</a:t>
            </a:r>
            <a:endParaRPr lang="en-GB" sz="1400" b="1" dirty="0">
              <a:latin typeface="Times New Roman" charset="0"/>
            </a:endParaRPr>
          </a:p>
        </p:txBody>
      </p:sp>
      <p:sp>
        <p:nvSpPr>
          <p:cNvPr id="96346" name="AutoShape 90"/>
          <p:cNvSpPr>
            <a:spLocks noChangeArrowheads="1"/>
          </p:cNvSpPr>
          <p:nvPr/>
        </p:nvSpPr>
        <p:spPr bwMode="auto">
          <a:xfrm rot="5400000">
            <a:off x="2765258" y="2942661"/>
            <a:ext cx="152400" cy="762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347" name="Line 91"/>
          <p:cNvSpPr>
            <a:spLocks noChangeShapeType="1"/>
          </p:cNvSpPr>
          <p:nvPr/>
        </p:nvSpPr>
        <p:spPr bwMode="auto">
          <a:xfrm flipH="1">
            <a:off x="2574758" y="2675961"/>
            <a:ext cx="228600" cy="0"/>
          </a:xfrm>
          <a:prstGeom prst="line">
            <a:avLst/>
          </a:prstGeom>
          <a:noFill/>
          <a:ln w="28575">
            <a:solidFill>
              <a:schemeClr val="tx1"/>
            </a:solidFill>
            <a:round/>
            <a:headEn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6348" name="Text Box 92"/>
          <p:cNvSpPr txBox="1">
            <a:spLocks noChangeArrowheads="1"/>
          </p:cNvSpPr>
          <p:nvPr/>
        </p:nvSpPr>
        <p:spPr bwMode="auto">
          <a:xfrm>
            <a:off x="3108163" y="3101757"/>
            <a:ext cx="330200" cy="289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lnSpc>
                <a:spcPct val="90000"/>
              </a:lnSpc>
            </a:pPr>
            <a:r>
              <a:rPr lang="fr-CH" sz="1400">
                <a:latin typeface="Times New Roman" charset="0"/>
              </a:rPr>
              <a:t>R</a:t>
            </a:r>
            <a:endParaRPr lang="en-GB" sz="1400">
              <a:latin typeface="Times New Roman" charset="0"/>
            </a:endParaRPr>
          </a:p>
        </p:txBody>
      </p:sp>
      <p:sp>
        <p:nvSpPr>
          <p:cNvPr id="96349" name="Text Box 93"/>
          <p:cNvSpPr txBox="1">
            <a:spLocks noChangeArrowheads="1"/>
          </p:cNvSpPr>
          <p:nvPr/>
        </p:nvSpPr>
        <p:spPr bwMode="auto">
          <a:xfrm>
            <a:off x="3351706" y="2522073"/>
            <a:ext cx="3143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sz="1400" dirty="0">
                <a:latin typeface="Times New Roman" charset="0"/>
              </a:rPr>
              <a:t>Q</a:t>
            </a:r>
            <a:endParaRPr lang="en-GB" sz="1400" dirty="0">
              <a:latin typeface="Times New Roman" charset="0"/>
            </a:endParaRPr>
          </a:p>
        </p:txBody>
      </p:sp>
      <p:sp>
        <p:nvSpPr>
          <p:cNvPr id="96350" name="Line 94"/>
          <p:cNvSpPr>
            <a:spLocks noChangeShapeType="1"/>
          </p:cNvSpPr>
          <p:nvPr/>
        </p:nvSpPr>
        <p:spPr bwMode="auto">
          <a:xfrm flipH="1">
            <a:off x="3641558" y="2675961"/>
            <a:ext cx="19812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6351" name="Line 95"/>
          <p:cNvSpPr>
            <a:spLocks noChangeShapeType="1"/>
          </p:cNvSpPr>
          <p:nvPr/>
        </p:nvSpPr>
        <p:spPr bwMode="auto">
          <a:xfrm flipV="1">
            <a:off x="4860758" y="2666993"/>
            <a:ext cx="0" cy="787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352" name="Rectangle 96"/>
          <p:cNvSpPr>
            <a:spLocks noChangeArrowheads="1"/>
          </p:cNvSpPr>
          <p:nvPr/>
        </p:nvSpPr>
        <p:spPr bwMode="auto">
          <a:xfrm>
            <a:off x="2803358" y="3851825"/>
            <a:ext cx="838200" cy="8382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353" name="Text Box 97"/>
          <p:cNvSpPr txBox="1">
            <a:spLocks noChangeArrowheads="1"/>
          </p:cNvSpPr>
          <p:nvPr/>
        </p:nvSpPr>
        <p:spPr bwMode="auto">
          <a:xfrm>
            <a:off x="2782910" y="4374212"/>
            <a:ext cx="3143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sz="1400" dirty="0">
                <a:latin typeface="Times New Roman" charset="0"/>
              </a:rPr>
              <a:t>D</a:t>
            </a:r>
            <a:endParaRPr lang="en-GB" sz="1400" dirty="0">
              <a:latin typeface="Times New Roman" charset="0"/>
            </a:endParaRPr>
          </a:p>
        </p:txBody>
      </p:sp>
      <p:sp>
        <p:nvSpPr>
          <p:cNvPr id="96354" name="Text Box 98"/>
          <p:cNvSpPr txBox="1">
            <a:spLocks noChangeArrowheads="1"/>
          </p:cNvSpPr>
          <p:nvPr/>
        </p:nvSpPr>
        <p:spPr bwMode="auto">
          <a:xfrm>
            <a:off x="2269958" y="4385225"/>
            <a:ext cx="3000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1</a:t>
            </a:r>
            <a:endParaRPr lang="en-GB" b="1">
              <a:latin typeface="Times New Roman" charset="0"/>
            </a:endParaRPr>
          </a:p>
        </p:txBody>
      </p:sp>
      <p:sp>
        <p:nvSpPr>
          <p:cNvPr id="96355" name="Text Box 99"/>
          <p:cNvSpPr txBox="1">
            <a:spLocks noChangeArrowheads="1"/>
          </p:cNvSpPr>
          <p:nvPr/>
        </p:nvSpPr>
        <p:spPr bwMode="auto">
          <a:xfrm>
            <a:off x="2704745" y="4069879"/>
            <a:ext cx="6858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sz="1400" dirty="0">
                <a:latin typeface="Times New Roman" charset="0"/>
              </a:rPr>
              <a:t>CK</a:t>
            </a:r>
            <a:endParaRPr lang="en-GB" sz="1400" dirty="0">
              <a:latin typeface="Times New Roman" charset="0"/>
            </a:endParaRPr>
          </a:p>
        </p:txBody>
      </p:sp>
      <p:sp>
        <p:nvSpPr>
          <p:cNvPr id="96356" name="AutoShape 100"/>
          <p:cNvSpPr>
            <a:spLocks noChangeArrowheads="1"/>
          </p:cNvSpPr>
          <p:nvPr/>
        </p:nvSpPr>
        <p:spPr bwMode="auto">
          <a:xfrm rot="5400000">
            <a:off x="2765258" y="4194725"/>
            <a:ext cx="152400" cy="762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357" name="Line 101"/>
          <p:cNvSpPr>
            <a:spLocks noChangeShapeType="1"/>
          </p:cNvSpPr>
          <p:nvPr/>
        </p:nvSpPr>
        <p:spPr bwMode="auto">
          <a:xfrm flipH="1">
            <a:off x="2574758" y="4537625"/>
            <a:ext cx="228600" cy="0"/>
          </a:xfrm>
          <a:prstGeom prst="line">
            <a:avLst/>
          </a:prstGeom>
          <a:noFill/>
          <a:ln w="28575">
            <a:solidFill>
              <a:schemeClr val="tx1"/>
            </a:solidFill>
            <a:round/>
            <a:headEn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6358" name="Text Box 102"/>
          <p:cNvSpPr txBox="1">
            <a:spLocks noChangeArrowheads="1"/>
          </p:cNvSpPr>
          <p:nvPr/>
        </p:nvSpPr>
        <p:spPr bwMode="auto">
          <a:xfrm>
            <a:off x="3108163" y="3822941"/>
            <a:ext cx="330200" cy="289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lnSpc>
                <a:spcPct val="90000"/>
              </a:lnSpc>
            </a:pPr>
            <a:r>
              <a:rPr lang="fr-CH" sz="1400" dirty="0">
                <a:latin typeface="Times New Roman" charset="0"/>
              </a:rPr>
              <a:t>R</a:t>
            </a:r>
            <a:endParaRPr lang="en-GB" sz="1400" dirty="0">
              <a:latin typeface="Times New Roman" charset="0"/>
            </a:endParaRPr>
          </a:p>
        </p:txBody>
      </p:sp>
      <p:sp>
        <p:nvSpPr>
          <p:cNvPr id="96359" name="Text Box 103"/>
          <p:cNvSpPr txBox="1">
            <a:spLocks noChangeArrowheads="1"/>
          </p:cNvSpPr>
          <p:nvPr/>
        </p:nvSpPr>
        <p:spPr bwMode="auto">
          <a:xfrm>
            <a:off x="3359172" y="4366275"/>
            <a:ext cx="3143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sz="1400">
                <a:latin typeface="Times New Roman" charset="0"/>
              </a:rPr>
              <a:t>Q</a:t>
            </a:r>
            <a:endParaRPr lang="en-GB" sz="1400">
              <a:latin typeface="Times New Roman" charset="0"/>
            </a:endParaRPr>
          </a:p>
        </p:txBody>
      </p:sp>
      <p:sp>
        <p:nvSpPr>
          <p:cNvPr id="96360" name="Line 104"/>
          <p:cNvSpPr>
            <a:spLocks noChangeShapeType="1"/>
          </p:cNvSpPr>
          <p:nvPr/>
        </p:nvSpPr>
        <p:spPr bwMode="auto">
          <a:xfrm flipH="1">
            <a:off x="2117558" y="4230305"/>
            <a:ext cx="6858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6361" name="Text Box 105"/>
          <p:cNvSpPr txBox="1">
            <a:spLocks noChangeArrowheads="1"/>
          </p:cNvSpPr>
          <p:nvPr/>
        </p:nvSpPr>
        <p:spPr bwMode="auto">
          <a:xfrm>
            <a:off x="4403559" y="4146822"/>
            <a:ext cx="46685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dirty="0">
                <a:latin typeface="Times New Roman" charset="0"/>
              </a:rPr>
              <a:t>Q</a:t>
            </a:r>
            <a:r>
              <a:rPr lang="fr-CH" b="1" baseline="-25000" dirty="0">
                <a:latin typeface="Times New Roman" charset="0"/>
              </a:rPr>
              <a:t>B</a:t>
            </a:r>
            <a:endParaRPr lang="en-GB" b="1" baseline="-25000" dirty="0">
              <a:latin typeface="Times New Roman" charset="0"/>
            </a:endParaRPr>
          </a:p>
        </p:txBody>
      </p:sp>
      <p:sp>
        <p:nvSpPr>
          <p:cNvPr id="96362" name="Line 106"/>
          <p:cNvSpPr>
            <a:spLocks noChangeShapeType="1"/>
          </p:cNvSpPr>
          <p:nvPr/>
        </p:nvSpPr>
        <p:spPr bwMode="auto">
          <a:xfrm flipH="1">
            <a:off x="3641558" y="4537625"/>
            <a:ext cx="19812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6363" name="Line 107"/>
          <p:cNvSpPr>
            <a:spLocks noChangeShapeType="1"/>
          </p:cNvSpPr>
          <p:nvPr/>
        </p:nvSpPr>
        <p:spPr bwMode="auto">
          <a:xfrm flipH="1" flipV="1">
            <a:off x="4860758" y="3744251"/>
            <a:ext cx="0" cy="79786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01" name="Text Box 145"/>
          <p:cNvSpPr txBox="1">
            <a:spLocks noChangeArrowheads="1"/>
          </p:cNvSpPr>
          <p:nvPr/>
        </p:nvSpPr>
        <p:spPr bwMode="auto">
          <a:xfrm>
            <a:off x="5317958" y="1799662"/>
            <a:ext cx="685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a:latin typeface="Times New Roman" charset="0"/>
              </a:rPr>
              <a:t>V</a:t>
            </a:r>
            <a:r>
              <a:rPr lang="fr-CH" sz="2000" b="1" baseline="-25000">
                <a:latin typeface="Times New Roman" charset="0"/>
              </a:rPr>
              <a:t>DD</a:t>
            </a:r>
            <a:endParaRPr lang="fr-FR" sz="2000" b="1" baseline="-25000">
              <a:latin typeface="Times New Roman" charset="0"/>
            </a:endParaRPr>
          </a:p>
        </p:txBody>
      </p:sp>
      <p:sp>
        <p:nvSpPr>
          <p:cNvPr id="96402" name="Line 146"/>
          <p:cNvSpPr>
            <a:spLocks noChangeShapeType="1"/>
          </p:cNvSpPr>
          <p:nvPr/>
        </p:nvSpPr>
        <p:spPr bwMode="auto">
          <a:xfrm>
            <a:off x="5394158" y="2218761"/>
            <a:ext cx="609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6403" name="Line 147"/>
          <p:cNvSpPr>
            <a:spLocks noChangeShapeType="1"/>
          </p:cNvSpPr>
          <p:nvPr/>
        </p:nvSpPr>
        <p:spPr bwMode="auto">
          <a:xfrm flipV="1">
            <a:off x="5698958" y="2218761"/>
            <a:ext cx="0" cy="3190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04" name="Line 148"/>
          <p:cNvSpPr>
            <a:spLocks noChangeShapeType="1"/>
          </p:cNvSpPr>
          <p:nvPr/>
        </p:nvSpPr>
        <p:spPr bwMode="auto">
          <a:xfrm flipH="1">
            <a:off x="5546558" y="2523561"/>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05" name="Line 149"/>
          <p:cNvSpPr>
            <a:spLocks noChangeShapeType="1"/>
          </p:cNvSpPr>
          <p:nvPr/>
        </p:nvSpPr>
        <p:spPr bwMode="auto">
          <a:xfrm flipV="1">
            <a:off x="5698958" y="4654169"/>
            <a:ext cx="0" cy="34065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06" name="Line 150"/>
          <p:cNvSpPr>
            <a:spLocks noChangeShapeType="1"/>
          </p:cNvSpPr>
          <p:nvPr/>
        </p:nvSpPr>
        <p:spPr bwMode="auto">
          <a:xfrm>
            <a:off x="5546558" y="4301554"/>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07" name="Line 151"/>
          <p:cNvSpPr>
            <a:spLocks noChangeShapeType="1"/>
          </p:cNvSpPr>
          <p:nvPr/>
        </p:nvSpPr>
        <p:spPr bwMode="auto">
          <a:xfrm flipV="1">
            <a:off x="5698958" y="2844793"/>
            <a:ext cx="0" cy="1524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15" name="Text Box 159"/>
          <p:cNvSpPr txBox="1">
            <a:spLocks noChangeArrowheads="1"/>
          </p:cNvSpPr>
          <p:nvPr/>
        </p:nvSpPr>
        <p:spPr bwMode="auto">
          <a:xfrm>
            <a:off x="9051758" y="4063994"/>
            <a:ext cx="685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dirty="0">
                <a:solidFill>
                  <a:srgbClr val="3333CC"/>
                </a:solidFill>
                <a:latin typeface="Times New Roman" charset="0"/>
              </a:rPr>
              <a:t>V</a:t>
            </a:r>
            <a:r>
              <a:rPr lang="fr-CH" sz="2000" b="1" baseline="-25000" dirty="0">
                <a:solidFill>
                  <a:srgbClr val="3333CC"/>
                </a:solidFill>
                <a:latin typeface="Times New Roman" charset="0"/>
              </a:rPr>
              <a:t>0</a:t>
            </a:r>
            <a:endParaRPr lang="fr-FR" sz="2000" b="1" baseline="-25000" dirty="0">
              <a:solidFill>
                <a:srgbClr val="3333CC"/>
              </a:solidFill>
              <a:latin typeface="Times New Roman" charset="0"/>
            </a:endParaRPr>
          </a:p>
        </p:txBody>
      </p:sp>
      <p:sp>
        <p:nvSpPr>
          <p:cNvPr id="96420" name="Line 164"/>
          <p:cNvSpPr>
            <a:spLocks noChangeShapeType="1"/>
          </p:cNvSpPr>
          <p:nvPr/>
        </p:nvSpPr>
        <p:spPr bwMode="auto">
          <a:xfrm>
            <a:off x="5546558" y="4994825"/>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21" name="Line 165"/>
          <p:cNvSpPr>
            <a:spLocks noChangeShapeType="1"/>
          </p:cNvSpPr>
          <p:nvPr/>
        </p:nvSpPr>
        <p:spPr bwMode="auto">
          <a:xfrm>
            <a:off x="5698958" y="3606793"/>
            <a:ext cx="1905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96422" name="Line 166"/>
          <p:cNvSpPr>
            <a:spLocks noChangeShapeType="1"/>
          </p:cNvSpPr>
          <p:nvPr/>
        </p:nvSpPr>
        <p:spPr bwMode="auto">
          <a:xfrm>
            <a:off x="6765758" y="3606793"/>
            <a:ext cx="0" cy="508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96424" name="Line 168"/>
          <p:cNvSpPr>
            <a:spLocks noChangeShapeType="1"/>
          </p:cNvSpPr>
          <p:nvPr/>
        </p:nvSpPr>
        <p:spPr bwMode="auto">
          <a:xfrm rot="16200000">
            <a:off x="7527758" y="3606793"/>
            <a:ext cx="3048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96425" name="Line 169"/>
          <p:cNvSpPr>
            <a:spLocks noChangeShapeType="1"/>
          </p:cNvSpPr>
          <p:nvPr/>
        </p:nvSpPr>
        <p:spPr bwMode="auto">
          <a:xfrm>
            <a:off x="7908758" y="3606793"/>
            <a:ext cx="0" cy="685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96427" name="Rectangle 171"/>
          <p:cNvSpPr>
            <a:spLocks noChangeArrowheads="1"/>
          </p:cNvSpPr>
          <p:nvPr/>
        </p:nvSpPr>
        <p:spPr bwMode="auto">
          <a:xfrm>
            <a:off x="6156158" y="3530593"/>
            <a:ext cx="381000" cy="152400"/>
          </a:xfrm>
          <a:prstGeom prst="rect">
            <a:avLst/>
          </a:prstGeom>
          <a:solidFill>
            <a:schemeClr val="bg1"/>
          </a:solidFill>
          <a:ln w="28575">
            <a:solidFill>
              <a:schemeClr val="tx1"/>
            </a:solidFill>
            <a:miter lim="800000"/>
            <a:headEnd/>
            <a:tailEnd/>
          </a:ln>
        </p:spPr>
        <p:txBody>
          <a:bodyPr wrap="none" anchor="ctr"/>
          <a:lstStyle/>
          <a:p>
            <a:endParaRPr lang="fr-FR"/>
          </a:p>
        </p:txBody>
      </p:sp>
      <p:sp>
        <p:nvSpPr>
          <p:cNvPr id="96428" name="Text Box 172"/>
          <p:cNvSpPr txBox="1">
            <a:spLocks noChangeArrowheads="1"/>
          </p:cNvSpPr>
          <p:nvPr/>
        </p:nvSpPr>
        <p:spPr bwMode="auto">
          <a:xfrm>
            <a:off x="6156158" y="3149593"/>
            <a:ext cx="41275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p>
            <a:pPr algn="ctr"/>
            <a:r>
              <a:rPr lang="fr-FR" dirty="0">
                <a:latin typeface="Times" charset="0"/>
              </a:rPr>
              <a:t>R</a:t>
            </a:r>
            <a:r>
              <a:rPr lang="fr-FR" baseline="-25000" dirty="0">
                <a:latin typeface="Times" charset="0"/>
              </a:rPr>
              <a:t>1</a:t>
            </a:r>
            <a:endParaRPr lang="fr-FR" dirty="0">
              <a:latin typeface="Times" charset="0"/>
            </a:endParaRPr>
          </a:p>
        </p:txBody>
      </p:sp>
      <p:sp>
        <p:nvSpPr>
          <p:cNvPr id="96429" name="Text Box 173"/>
          <p:cNvSpPr txBox="1">
            <a:spLocks noChangeArrowheads="1"/>
          </p:cNvSpPr>
          <p:nvPr/>
        </p:nvSpPr>
        <p:spPr bwMode="auto">
          <a:xfrm>
            <a:off x="7459029" y="3142123"/>
            <a:ext cx="336550" cy="366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fr-FR" dirty="0">
                <a:latin typeface="Times" charset="0"/>
              </a:rPr>
              <a:t>C</a:t>
            </a:r>
          </a:p>
        </p:txBody>
      </p:sp>
      <p:sp>
        <p:nvSpPr>
          <p:cNvPr id="96430" name="Text Box 174"/>
          <p:cNvSpPr txBox="1">
            <a:spLocks noChangeArrowheads="1"/>
          </p:cNvSpPr>
          <p:nvPr/>
        </p:nvSpPr>
        <p:spPr bwMode="auto">
          <a:xfrm>
            <a:off x="6994358" y="3149593"/>
            <a:ext cx="412750" cy="38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p>
            <a:pPr algn="ctr"/>
            <a:r>
              <a:rPr lang="fr-FR">
                <a:latin typeface="Times" charset="0"/>
              </a:rPr>
              <a:t>R</a:t>
            </a:r>
            <a:r>
              <a:rPr lang="fr-FR" baseline="-25000">
                <a:latin typeface="Times" charset="0"/>
              </a:rPr>
              <a:t>2</a:t>
            </a:r>
            <a:endParaRPr lang="fr-FR">
              <a:latin typeface="Times" charset="0"/>
            </a:endParaRPr>
          </a:p>
        </p:txBody>
      </p:sp>
      <p:sp>
        <p:nvSpPr>
          <p:cNvPr id="96431" name="AutoShape 175"/>
          <p:cNvSpPr>
            <a:spLocks noChangeArrowheads="1"/>
          </p:cNvSpPr>
          <p:nvPr/>
        </p:nvSpPr>
        <p:spPr bwMode="auto">
          <a:xfrm rot="5400000">
            <a:off x="6880058" y="3949693"/>
            <a:ext cx="762000" cy="685800"/>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32" name="Line 176"/>
          <p:cNvSpPr>
            <a:spLocks noChangeShapeType="1"/>
          </p:cNvSpPr>
          <p:nvPr/>
        </p:nvSpPr>
        <p:spPr bwMode="auto">
          <a:xfrm>
            <a:off x="7680158" y="3606793"/>
            <a:ext cx="2286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96433" name="Line 177"/>
          <p:cNvSpPr>
            <a:spLocks noChangeShapeType="1"/>
          </p:cNvSpPr>
          <p:nvPr/>
        </p:nvSpPr>
        <p:spPr bwMode="auto">
          <a:xfrm>
            <a:off x="7603958" y="4292593"/>
            <a:ext cx="533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96434" name="Rectangle 178"/>
          <p:cNvSpPr>
            <a:spLocks noChangeArrowheads="1"/>
          </p:cNvSpPr>
          <p:nvPr/>
        </p:nvSpPr>
        <p:spPr bwMode="auto">
          <a:xfrm>
            <a:off x="6994358" y="3530593"/>
            <a:ext cx="381000" cy="152400"/>
          </a:xfrm>
          <a:prstGeom prst="rect">
            <a:avLst/>
          </a:prstGeom>
          <a:solidFill>
            <a:schemeClr val="bg1"/>
          </a:solidFill>
          <a:ln w="28575">
            <a:solidFill>
              <a:schemeClr val="tx1"/>
            </a:solidFill>
            <a:miter lim="800000"/>
            <a:headEnd/>
            <a:tailEnd/>
          </a:ln>
        </p:spPr>
        <p:txBody>
          <a:bodyPr wrap="none" anchor="ctr"/>
          <a:lstStyle/>
          <a:p>
            <a:endParaRPr lang="fr-FR"/>
          </a:p>
        </p:txBody>
      </p:sp>
      <p:sp>
        <p:nvSpPr>
          <p:cNvPr id="96437" name="Line 181"/>
          <p:cNvSpPr>
            <a:spLocks noChangeShapeType="1"/>
          </p:cNvSpPr>
          <p:nvPr/>
        </p:nvSpPr>
        <p:spPr bwMode="auto">
          <a:xfrm>
            <a:off x="6765758" y="4119556"/>
            <a:ext cx="152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96438" name="Line 182"/>
          <p:cNvSpPr>
            <a:spLocks noChangeShapeType="1"/>
          </p:cNvSpPr>
          <p:nvPr/>
        </p:nvSpPr>
        <p:spPr bwMode="auto">
          <a:xfrm flipH="1">
            <a:off x="6537158" y="4478331"/>
            <a:ext cx="381000" cy="0"/>
          </a:xfrm>
          <a:prstGeom prst="line">
            <a:avLst/>
          </a:prstGeom>
          <a:noFill/>
          <a:ln w="28575">
            <a:solidFill>
              <a:schemeClr val="tx1"/>
            </a:solidFill>
            <a:round/>
            <a:headEnd/>
            <a:tailEnd type="oval" w="med" len="med"/>
          </a:ln>
          <a:extLst>
            <a:ext uri="{909E8E84-426E-40dd-AFC4-6F175D3DCCD1}">
              <a14:hiddenFill xmlns:a14="http://schemas.microsoft.com/office/drawing/2010/main" xmlns="">
                <a:noFill/>
              </a14:hiddenFill>
            </a:ext>
          </a:extLst>
        </p:spPr>
        <p:txBody>
          <a:bodyPr wrap="none" anchor="ctr"/>
          <a:lstStyle/>
          <a:p>
            <a:endParaRPr lang="fr-FR"/>
          </a:p>
        </p:txBody>
      </p:sp>
      <p:sp>
        <p:nvSpPr>
          <p:cNvPr id="96439" name="AutoShape 183"/>
          <p:cNvSpPr>
            <a:spLocks noChangeArrowheads="1"/>
          </p:cNvSpPr>
          <p:nvPr/>
        </p:nvSpPr>
        <p:spPr bwMode="auto">
          <a:xfrm rot="5400000">
            <a:off x="8100052" y="3948899"/>
            <a:ext cx="762000" cy="687388"/>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lgn="ctr"/>
            <a:r>
              <a:rPr lang="fr-FR" dirty="0"/>
              <a:t>  ·</a:t>
            </a:r>
            <a:r>
              <a:rPr lang="fr-FR" b="1" dirty="0"/>
              <a:t>(-1)</a:t>
            </a:r>
          </a:p>
        </p:txBody>
      </p:sp>
      <p:sp>
        <p:nvSpPr>
          <p:cNvPr id="96440" name="Line 184"/>
          <p:cNvSpPr>
            <a:spLocks noChangeShapeType="1"/>
          </p:cNvSpPr>
          <p:nvPr/>
        </p:nvSpPr>
        <p:spPr bwMode="auto">
          <a:xfrm>
            <a:off x="8823158" y="4292593"/>
            <a:ext cx="361576" cy="0"/>
          </a:xfrm>
          <a:prstGeom prst="line">
            <a:avLst/>
          </a:prstGeom>
          <a:noFill/>
          <a:ln w="28575">
            <a:solidFill>
              <a:schemeClr val="tx1"/>
            </a:solidFill>
            <a:round/>
            <a:headEnd type="none"/>
            <a:tailEnd type="triangle"/>
          </a:ln>
          <a:extLst>
            <a:ext uri="{909E8E84-426E-40dd-AFC4-6F175D3DCCD1}">
              <a14:hiddenFill xmlns:a14="http://schemas.microsoft.com/office/drawing/2010/main" xmlns="">
                <a:noFill/>
              </a14:hiddenFill>
            </a:ext>
          </a:extLst>
        </p:spPr>
        <p:txBody>
          <a:bodyPr wrap="none" anchor="ctr"/>
          <a:lstStyle/>
          <a:p>
            <a:endParaRPr lang="fr-FR"/>
          </a:p>
        </p:txBody>
      </p:sp>
      <p:sp>
        <p:nvSpPr>
          <p:cNvPr id="96441" name="Text Box 185"/>
          <p:cNvSpPr txBox="1">
            <a:spLocks noChangeArrowheads="1"/>
          </p:cNvSpPr>
          <p:nvPr/>
        </p:nvSpPr>
        <p:spPr bwMode="auto">
          <a:xfrm>
            <a:off x="6841959" y="4298289"/>
            <a:ext cx="3587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fr-FR" dirty="0"/>
              <a:t>+</a:t>
            </a:r>
          </a:p>
        </p:txBody>
      </p:sp>
      <p:sp>
        <p:nvSpPr>
          <p:cNvPr id="96442" name="Text Box 186"/>
          <p:cNvSpPr txBox="1">
            <a:spLocks noChangeArrowheads="1"/>
          </p:cNvSpPr>
          <p:nvPr/>
        </p:nvSpPr>
        <p:spPr bwMode="auto">
          <a:xfrm>
            <a:off x="6841959" y="3917427"/>
            <a:ext cx="3587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pPr>
            <a:r>
              <a:rPr lang="fr-FR" dirty="0"/>
              <a:t>–</a:t>
            </a:r>
          </a:p>
        </p:txBody>
      </p:sp>
      <p:grpSp>
        <p:nvGrpSpPr>
          <p:cNvPr id="96445" name="Group 189"/>
          <p:cNvGrpSpPr>
            <a:grpSpLocks/>
          </p:cNvGrpSpPr>
          <p:nvPr/>
        </p:nvGrpSpPr>
        <p:grpSpPr bwMode="auto">
          <a:xfrm>
            <a:off x="5911126" y="4108819"/>
            <a:ext cx="685800" cy="641350"/>
            <a:chOff x="3456" y="1412"/>
            <a:chExt cx="432" cy="404"/>
          </a:xfrm>
        </p:grpSpPr>
        <p:sp>
          <p:nvSpPr>
            <p:cNvPr id="96443" name="Text Box 187"/>
            <p:cNvSpPr txBox="1">
              <a:spLocks noChangeArrowheads="1"/>
            </p:cNvSpPr>
            <p:nvPr/>
          </p:nvSpPr>
          <p:spPr bwMode="auto">
            <a:xfrm>
              <a:off x="3456" y="1412"/>
              <a:ext cx="432"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b="1">
                  <a:latin typeface="Times New Roman" charset="0"/>
                </a:rPr>
                <a:t>V</a:t>
              </a:r>
              <a:r>
                <a:rPr lang="fr-CH" b="1" baseline="-25000">
                  <a:latin typeface="Times New Roman" charset="0"/>
                </a:rPr>
                <a:t>DD</a:t>
              </a:r>
              <a:endParaRPr lang="fr-CH" b="1">
                <a:latin typeface="Times New Roman" charset="0"/>
              </a:endParaRPr>
            </a:p>
            <a:p>
              <a:pPr algn="ctr"/>
              <a:r>
                <a:rPr lang="fr-CH" b="1">
                  <a:latin typeface="Times New Roman" charset="0"/>
                </a:rPr>
                <a:t>2</a:t>
              </a:r>
              <a:endParaRPr lang="fr-FR" b="1" baseline="-25000">
                <a:latin typeface="Times New Roman" charset="0"/>
              </a:endParaRPr>
            </a:p>
          </p:txBody>
        </p:sp>
        <p:sp>
          <p:nvSpPr>
            <p:cNvPr id="96444" name="Line 188"/>
            <p:cNvSpPr>
              <a:spLocks noChangeShapeType="1"/>
            </p:cNvSpPr>
            <p:nvPr/>
          </p:nvSpPr>
          <p:spPr bwMode="auto">
            <a:xfrm>
              <a:off x="3552" y="1642"/>
              <a:ext cx="24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6446" name="Line 190"/>
          <p:cNvSpPr>
            <a:spLocks noChangeShapeType="1"/>
          </p:cNvSpPr>
          <p:nvPr/>
        </p:nvSpPr>
        <p:spPr bwMode="auto">
          <a:xfrm rot="16200000">
            <a:off x="7451558" y="3606793"/>
            <a:ext cx="3048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aphicFrame>
        <p:nvGraphicFramePr>
          <p:cNvPr id="96465" name="Object 209"/>
          <p:cNvGraphicFramePr>
            <a:graphicFrameLocks noChangeAspect="1"/>
          </p:cNvGraphicFramePr>
          <p:nvPr>
            <p:extLst>
              <p:ext uri="{D42A27DB-BD31-4B8C-83A1-F6EECF244321}">
                <p14:modId xmlns:p14="http://schemas.microsoft.com/office/powerpoint/2010/main" val="4203648623"/>
              </p:ext>
            </p:extLst>
          </p:nvPr>
        </p:nvGraphicFramePr>
        <p:xfrm>
          <a:off x="6156159" y="2082794"/>
          <a:ext cx="2054225" cy="523875"/>
        </p:xfrm>
        <a:graphic>
          <a:graphicData uri="http://schemas.openxmlformats.org/presentationml/2006/ole">
            <mc:AlternateContent xmlns:mc="http://schemas.openxmlformats.org/markup-compatibility/2006">
              <mc:Choice xmlns:v="urn:schemas-microsoft-com:vml" Requires="v">
                <p:oleObj spid="_x0000_s6194" name="Équation" r:id="rId4" imgW="2641600" imgH="673100" progId="Equation.3">
                  <p:embed/>
                </p:oleObj>
              </mc:Choice>
              <mc:Fallback>
                <p:oleObj name="Équation" r:id="rId4" imgW="2641600" imgH="673100" progId="Equation.3">
                  <p:embed/>
                  <p:pic>
                    <p:nvPicPr>
                      <p:cNvPr id="96465" name="Object 2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59" y="2082794"/>
                        <a:ext cx="2054225"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6466" name="Text Box 210"/>
          <p:cNvSpPr txBox="1">
            <a:spLocks noChangeArrowheads="1"/>
          </p:cNvSpPr>
          <p:nvPr/>
        </p:nvSpPr>
        <p:spPr bwMode="auto">
          <a:xfrm>
            <a:off x="6079958" y="5414962"/>
            <a:ext cx="11430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lnSpc>
                <a:spcPct val="110000"/>
              </a:lnSpc>
            </a:pPr>
            <a:r>
              <a:rPr lang="fr-CH" sz="2000" b="1">
                <a:solidFill>
                  <a:srgbClr val="3333CC"/>
                </a:solidFill>
                <a:latin typeface="Times New Roman" charset="0"/>
              </a:rPr>
              <a:t>1+pCR</a:t>
            </a:r>
            <a:r>
              <a:rPr lang="fr-CH" sz="2000" b="1" baseline="-25000">
                <a:solidFill>
                  <a:srgbClr val="3333CC"/>
                </a:solidFill>
                <a:latin typeface="Times New Roman" charset="0"/>
              </a:rPr>
              <a:t>2</a:t>
            </a:r>
          </a:p>
          <a:p>
            <a:pPr algn="ctr" eaLnBrk="1" hangingPunct="1">
              <a:lnSpc>
                <a:spcPct val="110000"/>
              </a:lnSpc>
            </a:pPr>
            <a:r>
              <a:rPr lang="fr-CH" sz="2000" b="1">
                <a:solidFill>
                  <a:srgbClr val="3333CC"/>
                </a:solidFill>
                <a:latin typeface="Times New Roman" charset="0"/>
              </a:rPr>
              <a:t>pC</a:t>
            </a:r>
            <a:endParaRPr lang="en-GB" sz="2000" b="1" baseline="-25000">
              <a:solidFill>
                <a:srgbClr val="3333CC"/>
              </a:solidFill>
              <a:latin typeface="Times New Roman" charset="0"/>
            </a:endParaRPr>
          </a:p>
        </p:txBody>
      </p:sp>
      <p:sp>
        <p:nvSpPr>
          <p:cNvPr id="96467" name="Line 211"/>
          <p:cNvSpPr>
            <a:spLocks noChangeShapeType="1"/>
          </p:cNvSpPr>
          <p:nvPr/>
        </p:nvSpPr>
        <p:spPr bwMode="auto">
          <a:xfrm>
            <a:off x="6219659" y="5840413"/>
            <a:ext cx="866775"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68" name="Text Box 212"/>
          <p:cNvSpPr txBox="1">
            <a:spLocks noChangeArrowheads="1"/>
          </p:cNvSpPr>
          <p:nvPr/>
        </p:nvSpPr>
        <p:spPr bwMode="auto">
          <a:xfrm>
            <a:off x="5541797" y="5414962"/>
            <a:ext cx="62547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lnSpc>
                <a:spcPct val="110000"/>
              </a:lnSpc>
            </a:pPr>
            <a:r>
              <a:rPr lang="fr-CH" sz="2000" b="1">
                <a:solidFill>
                  <a:srgbClr val="3333CC"/>
                </a:solidFill>
                <a:latin typeface="Times New Roman" charset="0"/>
              </a:rPr>
              <a:t>I</a:t>
            </a:r>
            <a:endParaRPr lang="fr-CH" sz="2000" b="1" baseline="-25000">
              <a:solidFill>
                <a:srgbClr val="3333CC"/>
              </a:solidFill>
              <a:latin typeface="Times New Roman" charset="0"/>
            </a:endParaRPr>
          </a:p>
          <a:p>
            <a:pPr algn="ctr" eaLnBrk="1" hangingPunct="1">
              <a:lnSpc>
                <a:spcPct val="110000"/>
              </a:lnSpc>
            </a:pPr>
            <a:r>
              <a:rPr lang="fr-CH" sz="2000" b="1">
                <a:solidFill>
                  <a:srgbClr val="3333CC"/>
                </a:solidFill>
                <a:latin typeface="Times New Roman" charset="0"/>
              </a:rPr>
              <a:t>2</a:t>
            </a:r>
            <a:r>
              <a:rPr lang="fr-CH" sz="2000" b="1">
                <a:solidFill>
                  <a:srgbClr val="3333CC"/>
                </a:solidFill>
                <a:latin typeface="Symbol" charset="0"/>
                <a:sym typeface="Symbol" charset="0"/>
              </a:rPr>
              <a:t></a:t>
            </a:r>
            <a:endParaRPr lang="en-GB" sz="2000" b="1">
              <a:solidFill>
                <a:srgbClr val="3333CC"/>
              </a:solidFill>
              <a:latin typeface="Symbol" charset="0"/>
              <a:sym typeface="Symbol" charset="0"/>
            </a:endParaRPr>
          </a:p>
        </p:txBody>
      </p:sp>
      <p:sp>
        <p:nvSpPr>
          <p:cNvPr id="96469" name="Line 213"/>
          <p:cNvSpPr>
            <a:spLocks noChangeShapeType="1"/>
          </p:cNvSpPr>
          <p:nvPr/>
        </p:nvSpPr>
        <p:spPr bwMode="auto">
          <a:xfrm>
            <a:off x="5706896" y="5840413"/>
            <a:ext cx="290512"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70" name="Text Box 214"/>
          <p:cNvSpPr txBox="1">
            <a:spLocks noChangeArrowheads="1"/>
          </p:cNvSpPr>
          <p:nvPr/>
        </p:nvSpPr>
        <p:spPr bwMode="auto">
          <a:xfrm>
            <a:off x="5991058" y="5619750"/>
            <a:ext cx="26962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3333CC"/>
                </a:solidFill>
                <a:latin typeface="Times New Roman" charset="0"/>
              </a:rPr>
              <a:t>·</a:t>
            </a:r>
            <a:endParaRPr lang="fr-FR" sz="2000" b="1">
              <a:solidFill>
                <a:srgbClr val="3333CC"/>
              </a:solidFill>
              <a:latin typeface="Times New Roman" charset="0"/>
            </a:endParaRPr>
          </a:p>
        </p:txBody>
      </p:sp>
      <p:sp>
        <p:nvSpPr>
          <p:cNvPr id="96471" name="Text Box 215"/>
          <p:cNvSpPr txBox="1">
            <a:spLocks noChangeArrowheads="1"/>
          </p:cNvSpPr>
          <p:nvPr/>
        </p:nvSpPr>
        <p:spPr bwMode="auto">
          <a:xfrm>
            <a:off x="3293897" y="5638801"/>
            <a:ext cx="246538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2000" b="1">
                <a:solidFill>
                  <a:srgbClr val="3333CC"/>
                </a:solidFill>
                <a:latin typeface="Times New Roman" charset="0"/>
              </a:rPr>
              <a:t>K</a:t>
            </a:r>
            <a:r>
              <a:rPr lang="fr-CH" sz="2000" b="1" baseline="-25000">
                <a:solidFill>
                  <a:srgbClr val="3333CC"/>
                </a:solidFill>
                <a:latin typeface="Times New Roman" charset="0"/>
              </a:rPr>
              <a:t>D</a:t>
            </a:r>
            <a:r>
              <a:rPr lang="fr-CH" sz="2000" b="1">
                <a:solidFill>
                  <a:srgbClr val="3333CC"/>
                </a:solidFill>
                <a:latin typeface="Times New Roman" charset="0"/>
              </a:rPr>
              <a:t>·F(p)</a:t>
            </a:r>
            <a:r>
              <a:rPr lang="fr-CH" sz="2000" b="1" baseline="-25000">
                <a:solidFill>
                  <a:srgbClr val="3333CC"/>
                </a:solidFill>
                <a:latin typeface="Times New Roman" charset="0"/>
              </a:rPr>
              <a:t> </a:t>
            </a:r>
            <a:r>
              <a:rPr lang="fr-CH" sz="2000" b="1">
                <a:solidFill>
                  <a:srgbClr val="3333CC"/>
                </a:solidFill>
                <a:latin typeface="Times New Roman" charset="0"/>
              </a:rPr>
              <a:t>=       ·Z(p) = </a:t>
            </a:r>
            <a:r>
              <a:rPr lang="fr-CH" sz="2000" b="1" baseline="-25000">
                <a:solidFill>
                  <a:srgbClr val="3333CC"/>
                </a:solidFill>
                <a:latin typeface="Times New Roman" charset="0"/>
              </a:rPr>
              <a:t> </a:t>
            </a:r>
            <a:endParaRPr lang="fr-FR" sz="2000" b="1" baseline="-25000">
              <a:solidFill>
                <a:srgbClr val="3333CC"/>
              </a:solidFill>
              <a:latin typeface="Times New Roman" charset="0"/>
            </a:endParaRPr>
          </a:p>
        </p:txBody>
      </p:sp>
      <p:sp>
        <p:nvSpPr>
          <p:cNvPr id="96473" name="Text Box 217"/>
          <p:cNvSpPr txBox="1">
            <a:spLocks noChangeArrowheads="1"/>
          </p:cNvSpPr>
          <p:nvPr/>
        </p:nvSpPr>
        <p:spPr bwMode="auto">
          <a:xfrm>
            <a:off x="4476720" y="5378450"/>
            <a:ext cx="431529" cy="793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120000"/>
              </a:lnSpc>
            </a:pPr>
            <a:r>
              <a:rPr lang="fr-CH" sz="2000" b="1" dirty="0">
                <a:solidFill>
                  <a:srgbClr val="3333CC"/>
                </a:solidFill>
                <a:latin typeface="Times New Roman" charset="0"/>
              </a:rPr>
              <a:t>I</a:t>
            </a:r>
            <a:r>
              <a:rPr lang="fr-CH" sz="2000" b="1" baseline="-25000" dirty="0">
                <a:solidFill>
                  <a:srgbClr val="3333CC"/>
                </a:solidFill>
                <a:latin typeface="Times New Roman" charset="0"/>
              </a:rPr>
              <a:t>D</a:t>
            </a:r>
          </a:p>
          <a:p>
            <a:pPr algn="ctr">
              <a:lnSpc>
                <a:spcPct val="120000"/>
              </a:lnSpc>
            </a:pPr>
            <a:r>
              <a:rPr lang="fr-CH" sz="2000" b="1" dirty="0">
                <a:solidFill>
                  <a:srgbClr val="3333CC"/>
                </a:solidFill>
                <a:latin typeface="Symbol" charset="0"/>
                <a:sym typeface="Symbol" charset="0"/>
              </a:rPr>
              <a:t></a:t>
            </a:r>
            <a:r>
              <a:rPr lang="fr-CH" sz="2000" b="1" baseline="-25000" dirty="0">
                <a:solidFill>
                  <a:srgbClr val="3333CC"/>
                </a:solidFill>
                <a:latin typeface="Times New Roman" charset="0"/>
              </a:rPr>
              <a:t>E</a:t>
            </a:r>
            <a:endParaRPr lang="fr-FR" sz="2000" b="1" baseline="-25000" dirty="0">
              <a:solidFill>
                <a:srgbClr val="3333CC"/>
              </a:solidFill>
              <a:latin typeface="Times New Roman" charset="0"/>
            </a:endParaRPr>
          </a:p>
        </p:txBody>
      </p:sp>
      <p:sp>
        <p:nvSpPr>
          <p:cNvPr id="96474" name="Line 218"/>
          <p:cNvSpPr>
            <a:spLocks noChangeShapeType="1"/>
          </p:cNvSpPr>
          <p:nvPr/>
        </p:nvSpPr>
        <p:spPr bwMode="auto">
          <a:xfrm>
            <a:off x="4551197" y="5834063"/>
            <a:ext cx="288925"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75" name="Line 219"/>
          <p:cNvSpPr>
            <a:spLocks noChangeShapeType="1"/>
          </p:cNvSpPr>
          <p:nvPr/>
        </p:nvSpPr>
        <p:spPr bwMode="auto">
          <a:xfrm>
            <a:off x="4582946" y="5511800"/>
            <a:ext cx="107950"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77" name="Text Box 221"/>
          <p:cNvSpPr txBox="1">
            <a:spLocks noChangeArrowheads="1"/>
          </p:cNvSpPr>
          <p:nvPr/>
        </p:nvSpPr>
        <p:spPr bwMode="auto">
          <a:xfrm>
            <a:off x="7175334" y="2836857"/>
            <a:ext cx="3540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3333CC"/>
                </a:solidFill>
                <a:latin typeface="Times New Roman" charset="0"/>
              </a:rPr>
              <a:t>Z</a:t>
            </a:r>
            <a:endParaRPr lang="fr-FR" sz="2000" b="1">
              <a:solidFill>
                <a:srgbClr val="3333CC"/>
              </a:solidFill>
              <a:latin typeface="Times New Roman" charset="0"/>
            </a:endParaRPr>
          </a:p>
        </p:txBody>
      </p:sp>
      <p:sp>
        <p:nvSpPr>
          <p:cNvPr id="96478" name="Text Box 222"/>
          <p:cNvSpPr txBox="1">
            <a:spLocks noChangeArrowheads="1"/>
          </p:cNvSpPr>
          <p:nvPr/>
        </p:nvSpPr>
        <p:spPr bwMode="auto">
          <a:xfrm>
            <a:off x="7954796" y="5416550"/>
            <a:ext cx="11430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lnSpc>
                <a:spcPct val="110000"/>
              </a:lnSpc>
            </a:pPr>
            <a:r>
              <a:rPr lang="fr-CH" sz="2000" b="1">
                <a:solidFill>
                  <a:srgbClr val="3333CC"/>
                </a:solidFill>
                <a:latin typeface="Times New Roman" charset="0"/>
              </a:rPr>
              <a:t>1+pCR</a:t>
            </a:r>
            <a:r>
              <a:rPr lang="fr-CH" sz="2000" b="1" baseline="-25000">
                <a:solidFill>
                  <a:srgbClr val="3333CC"/>
                </a:solidFill>
                <a:latin typeface="Times New Roman" charset="0"/>
              </a:rPr>
              <a:t>2</a:t>
            </a:r>
          </a:p>
          <a:p>
            <a:pPr algn="ctr" eaLnBrk="1" hangingPunct="1">
              <a:lnSpc>
                <a:spcPct val="110000"/>
              </a:lnSpc>
            </a:pPr>
            <a:r>
              <a:rPr lang="fr-CH" sz="2000" b="1">
                <a:solidFill>
                  <a:srgbClr val="3333CC"/>
                </a:solidFill>
                <a:latin typeface="Times New Roman" charset="0"/>
              </a:rPr>
              <a:t>pCR</a:t>
            </a:r>
            <a:r>
              <a:rPr lang="fr-CH" sz="2000" b="1" baseline="-25000">
                <a:solidFill>
                  <a:srgbClr val="3333CC"/>
                </a:solidFill>
                <a:latin typeface="Times New Roman" charset="0"/>
              </a:rPr>
              <a:t>1</a:t>
            </a:r>
            <a:endParaRPr lang="en-GB" sz="2000" b="1" baseline="-25000">
              <a:solidFill>
                <a:srgbClr val="3333CC"/>
              </a:solidFill>
              <a:latin typeface="Times New Roman" charset="0"/>
            </a:endParaRPr>
          </a:p>
        </p:txBody>
      </p:sp>
      <p:sp>
        <p:nvSpPr>
          <p:cNvPr id="96479" name="Line 223"/>
          <p:cNvSpPr>
            <a:spLocks noChangeShapeType="1"/>
          </p:cNvSpPr>
          <p:nvPr/>
        </p:nvSpPr>
        <p:spPr bwMode="auto">
          <a:xfrm>
            <a:off x="8094497" y="5842000"/>
            <a:ext cx="860425"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80" name="Text Box 224"/>
          <p:cNvSpPr txBox="1">
            <a:spLocks noChangeArrowheads="1"/>
          </p:cNvSpPr>
          <p:nvPr/>
        </p:nvSpPr>
        <p:spPr bwMode="auto">
          <a:xfrm>
            <a:off x="7345197" y="5416550"/>
            <a:ext cx="62547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lnSpc>
                <a:spcPct val="110000"/>
              </a:lnSpc>
            </a:pPr>
            <a:r>
              <a:rPr lang="fr-CH" sz="2000" b="1">
                <a:solidFill>
                  <a:srgbClr val="3333CC"/>
                </a:solidFill>
                <a:latin typeface="Times New Roman" charset="0"/>
              </a:rPr>
              <a:t>V</a:t>
            </a:r>
            <a:r>
              <a:rPr lang="fr-CH" sz="2000" b="1" baseline="-25000">
                <a:solidFill>
                  <a:srgbClr val="3333CC"/>
                </a:solidFill>
                <a:latin typeface="Times New Roman" charset="0"/>
              </a:rPr>
              <a:t>DD</a:t>
            </a:r>
          </a:p>
          <a:p>
            <a:pPr algn="ctr" eaLnBrk="1" hangingPunct="1">
              <a:lnSpc>
                <a:spcPct val="110000"/>
              </a:lnSpc>
            </a:pPr>
            <a:r>
              <a:rPr lang="fr-CH" sz="2000" b="1">
                <a:solidFill>
                  <a:srgbClr val="3333CC"/>
                </a:solidFill>
                <a:latin typeface="Times New Roman" charset="0"/>
              </a:rPr>
              <a:t>4</a:t>
            </a:r>
            <a:r>
              <a:rPr lang="fr-CH" sz="2000" b="1">
                <a:solidFill>
                  <a:srgbClr val="3333CC"/>
                </a:solidFill>
                <a:latin typeface="Symbol" charset="0"/>
                <a:sym typeface="Symbol" charset="0"/>
              </a:rPr>
              <a:t></a:t>
            </a:r>
            <a:endParaRPr lang="en-GB" sz="2000" b="1">
              <a:solidFill>
                <a:srgbClr val="3333CC"/>
              </a:solidFill>
              <a:latin typeface="Symbol" charset="0"/>
              <a:sym typeface="Symbol" charset="0"/>
            </a:endParaRPr>
          </a:p>
        </p:txBody>
      </p:sp>
      <p:sp>
        <p:nvSpPr>
          <p:cNvPr id="96481" name="Line 225"/>
          <p:cNvSpPr>
            <a:spLocks noChangeShapeType="1"/>
          </p:cNvSpPr>
          <p:nvPr/>
        </p:nvSpPr>
        <p:spPr bwMode="auto">
          <a:xfrm>
            <a:off x="7408696" y="5842000"/>
            <a:ext cx="457200"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482" name="Text Box 226"/>
          <p:cNvSpPr txBox="1">
            <a:spLocks noChangeArrowheads="1"/>
          </p:cNvSpPr>
          <p:nvPr/>
        </p:nvSpPr>
        <p:spPr bwMode="auto">
          <a:xfrm>
            <a:off x="7865896" y="5621338"/>
            <a:ext cx="26962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3333CC"/>
                </a:solidFill>
                <a:latin typeface="Times New Roman" charset="0"/>
              </a:rPr>
              <a:t>·</a:t>
            </a:r>
            <a:endParaRPr lang="fr-FR" sz="2000" b="1">
              <a:solidFill>
                <a:srgbClr val="3333CC"/>
              </a:solidFill>
              <a:latin typeface="Times New Roman" charset="0"/>
            </a:endParaRPr>
          </a:p>
        </p:txBody>
      </p:sp>
      <p:sp>
        <p:nvSpPr>
          <p:cNvPr id="96484" name="Text Box 228"/>
          <p:cNvSpPr txBox="1">
            <a:spLocks noChangeArrowheads="1"/>
          </p:cNvSpPr>
          <p:nvPr/>
        </p:nvSpPr>
        <p:spPr bwMode="auto">
          <a:xfrm>
            <a:off x="7080084" y="5635626"/>
            <a:ext cx="3286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3333CC"/>
                </a:solidFill>
                <a:latin typeface="Times New Roman" charset="0"/>
              </a:rPr>
              <a:t>=</a:t>
            </a:r>
            <a:endParaRPr lang="fr-FR" sz="2000" b="1">
              <a:solidFill>
                <a:srgbClr val="3333CC"/>
              </a:solidFill>
              <a:latin typeface="Times New Roman" charset="0"/>
            </a:endParaRPr>
          </a:p>
        </p:txBody>
      </p:sp>
      <p:sp>
        <p:nvSpPr>
          <p:cNvPr id="96485" name="Text Box 229"/>
          <p:cNvSpPr txBox="1">
            <a:spLocks noChangeArrowheads="1"/>
          </p:cNvSpPr>
          <p:nvPr/>
        </p:nvSpPr>
        <p:spPr bwMode="auto">
          <a:xfrm>
            <a:off x="839176" y="1208833"/>
            <a:ext cx="7415363" cy="707886"/>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b="1" i="1" dirty="0">
                <a:solidFill>
                  <a:schemeClr val="bg2">
                    <a:lumMod val="50000"/>
                  </a:schemeClr>
                </a:solidFill>
                <a:latin typeface="Times New Roman" charset="0"/>
              </a:rPr>
              <a:t>DÉTECTEUR </a:t>
            </a:r>
            <a:r>
              <a:rPr lang="fr-FR" sz="2000" b="1" i="1" dirty="0">
                <a:solidFill>
                  <a:schemeClr val="bg2">
                    <a:lumMod val="50000"/>
                  </a:schemeClr>
                </a:solidFill>
                <a:latin typeface="Symbol" charset="2"/>
                <a:cs typeface="Symbol" charset="2"/>
              </a:rPr>
              <a:t>F </a:t>
            </a:r>
            <a:r>
              <a:rPr lang="fr-FR" sz="2000" b="1" i="1" dirty="0">
                <a:solidFill>
                  <a:schemeClr val="bg2">
                    <a:lumMod val="50000"/>
                  </a:schemeClr>
                </a:solidFill>
                <a:latin typeface="Times New Roman" charset="0"/>
              </a:rPr>
              <a:t>-F ET FILTRE ACTIF INTÉGRATEUR SÉPARÉ</a:t>
            </a:r>
          </a:p>
          <a:p>
            <a:r>
              <a:rPr lang="fr-FR" sz="2000" b="1" dirty="0">
                <a:solidFill>
                  <a:schemeClr val="bg2">
                    <a:lumMod val="50000"/>
                  </a:schemeClr>
                </a:solidFill>
                <a:latin typeface="Times New Roman" charset="0"/>
              </a:rPr>
              <a:t> </a:t>
            </a:r>
          </a:p>
        </p:txBody>
      </p:sp>
      <p:sp>
        <p:nvSpPr>
          <p:cNvPr id="92" name="Rectangle 11">
            <a:extLst>
              <a:ext uri="{FF2B5EF4-FFF2-40B4-BE49-F238E27FC236}">
                <a16:creationId xmlns:a16="http://schemas.microsoft.com/office/drawing/2014/main" id="{B1133806-1121-4878-AE0F-00CB5ACB9ED4}"/>
              </a:ext>
            </a:extLst>
          </p:cNvPr>
          <p:cNvSpPr>
            <a:spLocks noChangeArrowheads="1"/>
          </p:cNvSpPr>
          <p:nvPr/>
        </p:nvSpPr>
        <p:spPr bwMode="auto">
          <a:xfrm>
            <a:off x="788276" y="320566"/>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3. DÉTECTEUR DE PHASE–FRÉQUENCE NUMÉRIQUE</a:t>
            </a:r>
          </a:p>
        </p:txBody>
      </p:sp>
      <p:sp>
        <p:nvSpPr>
          <p:cNvPr id="2" name="Slide Number Placeholder 1">
            <a:extLst>
              <a:ext uri="{FF2B5EF4-FFF2-40B4-BE49-F238E27FC236}">
                <a16:creationId xmlns:a16="http://schemas.microsoft.com/office/drawing/2014/main" id="{DC7D2EEB-40E4-4B09-9050-3AFCDD1A3F2C}"/>
              </a:ext>
            </a:extLst>
          </p:cNvPr>
          <p:cNvSpPr>
            <a:spLocks noGrp="1"/>
          </p:cNvSpPr>
          <p:nvPr>
            <p:ph type="sldNum" sz="quarter" idx="12"/>
          </p:nvPr>
        </p:nvSpPr>
        <p:spPr/>
        <p:txBody>
          <a:bodyPr/>
          <a:lstStyle/>
          <a:p>
            <a:fld id="{A0C90C31-8BED-4BB9-8E94-F4E9E36D41C0}" type="slidenum">
              <a:rPr lang="en-CH" smtClean="0"/>
              <a:t>16</a:t>
            </a:fld>
            <a:endParaRPr lang="en-CH"/>
          </a:p>
        </p:txBody>
      </p:sp>
      <p:sp>
        <p:nvSpPr>
          <p:cNvPr id="3" name="Rectangle 2">
            <a:extLst>
              <a:ext uri="{FF2B5EF4-FFF2-40B4-BE49-F238E27FC236}">
                <a16:creationId xmlns:a16="http://schemas.microsoft.com/office/drawing/2014/main" id="{E40FAEB7-5DDD-4A69-A139-49D8F84A473D}"/>
              </a:ext>
            </a:extLst>
          </p:cNvPr>
          <p:cNvSpPr/>
          <p:nvPr/>
        </p:nvSpPr>
        <p:spPr>
          <a:xfrm>
            <a:off x="5277853" y="1828800"/>
            <a:ext cx="786063" cy="33528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51611F55-CE8E-443C-A299-BFACD3C13D2E}"/>
              </a:ext>
            </a:extLst>
          </p:cNvPr>
          <p:cNvSpPr/>
          <p:nvPr/>
        </p:nvSpPr>
        <p:spPr>
          <a:xfrm>
            <a:off x="8887327" y="1748134"/>
            <a:ext cx="3304673" cy="1477328"/>
          </a:xfrm>
          <a:prstGeom prst="rect">
            <a:avLst/>
          </a:prstGeom>
        </p:spPr>
        <p:txBody>
          <a:bodyPr wrap="square">
            <a:spAutoFit/>
          </a:bodyPr>
          <a:lstStyle/>
          <a:p>
            <a:r>
              <a:rPr lang="fr-FR" dirty="0">
                <a:latin typeface="Times-Roman"/>
              </a:rPr>
              <a:t>L'étage de sortie, représenté par le rectangle V</a:t>
            </a:r>
            <a:r>
              <a:rPr lang="fr-FR" sz="800" dirty="0">
                <a:latin typeface="Times-Roman"/>
              </a:rPr>
              <a:t>D </a:t>
            </a:r>
            <a:r>
              <a:rPr lang="fr-FR" dirty="0">
                <a:latin typeface="Times-Roman"/>
              </a:rPr>
              <a:t>= U·Q</a:t>
            </a:r>
            <a:r>
              <a:rPr lang="fr-FR" sz="800" dirty="0">
                <a:latin typeface="Times-Roman"/>
              </a:rPr>
              <a:t>A </a:t>
            </a:r>
            <a:r>
              <a:rPr lang="fr-FR" dirty="0">
                <a:latin typeface="Times-Roman"/>
              </a:rPr>
              <a:t>– U·Q</a:t>
            </a:r>
            <a:r>
              <a:rPr lang="fr-FR" sz="800" dirty="0">
                <a:latin typeface="Times-Roman"/>
              </a:rPr>
              <a:t>B </a:t>
            </a:r>
            <a:r>
              <a:rPr lang="fr-FR" dirty="0">
                <a:latin typeface="Times-Roman"/>
              </a:rPr>
              <a:t>dans le schéma de principe, est</a:t>
            </a:r>
          </a:p>
          <a:p>
            <a:r>
              <a:rPr lang="fr-FR" dirty="0">
                <a:latin typeface="Times-Roman"/>
              </a:rPr>
              <a:t>souvent réalisé simplement avec deux switches.</a:t>
            </a:r>
            <a:endParaRPr lang="en-CH"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Text Box 5"/>
          <p:cNvSpPr txBox="1">
            <a:spLocks noChangeArrowheads="1"/>
          </p:cNvSpPr>
          <p:nvPr/>
        </p:nvSpPr>
        <p:spPr bwMode="auto">
          <a:xfrm>
            <a:off x="777979" y="1080296"/>
            <a:ext cx="9418851" cy="40011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sz="2000" b="1" i="1" dirty="0">
                <a:solidFill>
                  <a:schemeClr val="bg2">
                    <a:lumMod val="50000"/>
                  </a:schemeClr>
                </a:solidFill>
                <a:latin typeface="Times New Roman" charset="0"/>
              </a:rPr>
              <a:t>DÉTECTEUR</a:t>
            </a:r>
            <a:r>
              <a:rPr lang="fr-FR" sz="2000" b="1" i="1" dirty="0">
                <a:solidFill>
                  <a:schemeClr val="accent1"/>
                </a:solidFill>
                <a:latin typeface="Times New Roman" charset="0"/>
              </a:rPr>
              <a:t> </a:t>
            </a:r>
            <a:r>
              <a:rPr lang="fr-FR" sz="2000" b="1" i="1" dirty="0">
                <a:solidFill>
                  <a:schemeClr val="accent1"/>
                </a:solidFill>
                <a:latin typeface="Symbol" charset="2"/>
                <a:cs typeface="Symbol" charset="2"/>
              </a:rPr>
              <a:t>F </a:t>
            </a:r>
            <a:r>
              <a:rPr lang="fr-FR" sz="2000" b="1" i="1" dirty="0">
                <a:solidFill>
                  <a:schemeClr val="accent1"/>
                </a:solidFill>
                <a:latin typeface="Times New Roman" charset="0"/>
              </a:rPr>
              <a:t>-F ET FILTRE PASSIF, INTÉGRATEUR PAR "CHARGE PUMP"</a:t>
            </a:r>
          </a:p>
        </p:txBody>
      </p:sp>
      <p:sp>
        <p:nvSpPr>
          <p:cNvPr id="129082" name="Line 58"/>
          <p:cNvSpPr>
            <a:spLocks noChangeShapeType="1"/>
          </p:cNvSpPr>
          <p:nvPr/>
        </p:nvSpPr>
        <p:spPr bwMode="auto">
          <a:xfrm>
            <a:off x="6552345" y="5484619"/>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89" name="Line 65"/>
          <p:cNvSpPr>
            <a:spLocks noChangeShapeType="1"/>
          </p:cNvSpPr>
          <p:nvPr/>
        </p:nvSpPr>
        <p:spPr bwMode="auto">
          <a:xfrm>
            <a:off x="5254458" y="5484619"/>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 name="Group 8">
            <a:extLst>
              <a:ext uri="{FF2B5EF4-FFF2-40B4-BE49-F238E27FC236}">
                <a16:creationId xmlns:a16="http://schemas.microsoft.com/office/drawing/2014/main" id="{1CDB0BDA-661B-4FE5-99E5-222C66EB09F2}"/>
              </a:ext>
            </a:extLst>
          </p:cNvPr>
          <p:cNvGrpSpPr/>
          <p:nvPr/>
        </p:nvGrpSpPr>
        <p:grpSpPr>
          <a:xfrm>
            <a:off x="1576222" y="5854981"/>
            <a:ext cx="7856228" cy="883785"/>
            <a:chOff x="2020722" y="5842281"/>
            <a:chExt cx="7856228" cy="883785"/>
          </a:xfrm>
        </p:grpSpPr>
        <p:sp>
          <p:nvSpPr>
            <p:cNvPr id="129092" name="Text Box 68"/>
            <p:cNvSpPr txBox="1">
              <a:spLocks noChangeArrowheads="1"/>
            </p:cNvSpPr>
            <p:nvPr/>
          </p:nvSpPr>
          <p:spPr bwMode="auto">
            <a:xfrm>
              <a:off x="4848058" y="5881968"/>
              <a:ext cx="1143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2000" b="1">
                  <a:solidFill>
                    <a:srgbClr val="3333CC"/>
                  </a:solidFill>
                  <a:latin typeface="Times New Roman" charset="0"/>
                </a:rPr>
                <a:t>1+pR</a:t>
              </a:r>
              <a:r>
                <a:rPr lang="fr-CH" sz="2000" b="1" baseline="-25000">
                  <a:solidFill>
                    <a:srgbClr val="3333CC"/>
                  </a:solidFill>
                  <a:latin typeface="Times New Roman" charset="0"/>
                </a:rPr>
                <a:t>2</a:t>
              </a:r>
              <a:r>
                <a:rPr lang="fr-CH" sz="2000" b="1">
                  <a:solidFill>
                    <a:srgbClr val="3333CC"/>
                  </a:solidFill>
                  <a:latin typeface="Times New Roman" charset="0"/>
                </a:rPr>
                <a:t>C</a:t>
              </a:r>
              <a:endParaRPr lang="fr-CH" sz="2000" b="1" baseline="-25000">
                <a:solidFill>
                  <a:srgbClr val="3333CC"/>
                </a:solidFill>
                <a:latin typeface="Times New Roman" charset="0"/>
              </a:endParaRPr>
            </a:p>
            <a:p>
              <a:pPr algn="ctr" eaLnBrk="1" hangingPunct="1"/>
              <a:r>
                <a:rPr lang="fr-CH" sz="2000" b="1">
                  <a:solidFill>
                    <a:srgbClr val="3333CC"/>
                  </a:solidFill>
                  <a:latin typeface="Times New Roman" charset="0"/>
                </a:rPr>
                <a:t>pC</a:t>
              </a:r>
              <a:endParaRPr lang="en-GB" sz="2000" b="1">
                <a:solidFill>
                  <a:srgbClr val="3333CC"/>
                </a:solidFill>
                <a:latin typeface="Times New Roman" charset="0"/>
              </a:endParaRPr>
            </a:p>
          </p:txBody>
        </p:sp>
        <p:sp>
          <p:nvSpPr>
            <p:cNvPr id="129093" name="Line 69"/>
            <p:cNvSpPr>
              <a:spLocks noChangeShapeType="1"/>
            </p:cNvSpPr>
            <p:nvPr/>
          </p:nvSpPr>
          <p:spPr bwMode="auto">
            <a:xfrm>
              <a:off x="4992521" y="6269317"/>
              <a:ext cx="881062"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95" name="Text Box 71"/>
            <p:cNvSpPr txBox="1">
              <a:spLocks noChangeArrowheads="1"/>
            </p:cNvSpPr>
            <p:nvPr/>
          </p:nvSpPr>
          <p:spPr bwMode="auto">
            <a:xfrm>
              <a:off x="2020722" y="6055006"/>
              <a:ext cx="2626761"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CH" sz="2000" b="1" dirty="0">
                  <a:solidFill>
                    <a:srgbClr val="3333CC"/>
                  </a:solidFill>
                  <a:latin typeface="Times New Roman" charset="0"/>
                </a:rPr>
                <a:t>K</a:t>
              </a:r>
              <a:r>
                <a:rPr lang="fr-CH" sz="2000" b="1" baseline="-25000" dirty="0">
                  <a:solidFill>
                    <a:srgbClr val="3333CC"/>
                  </a:solidFill>
                  <a:latin typeface="Times New Roman" charset="0"/>
                </a:rPr>
                <a:t>D</a:t>
              </a:r>
              <a:r>
                <a:rPr lang="fr-CH" sz="2000" b="1" dirty="0">
                  <a:solidFill>
                    <a:srgbClr val="3333CC"/>
                  </a:solidFill>
                  <a:latin typeface="Times New Roman" charset="0"/>
                </a:rPr>
                <a:t>·F(p)</a:t>
              </a:r>
              <a:r>
                <a:rPr lang="fr-CH" sz="2000" b="1" baseline="-25000" dirty="0">
                  <a:solidFill>
                    <a:srgbClr val="3333CC"/>
                  </a:solidFill>
                  <a:latin typeface="Times New Roman" charset="0"/>
                </a:rPr>
                <a:t> </a:t>
              </a:r>
              <a:r>
                <a:rPr lang="fr-CH" sz="2000" b="1" dirty="0">
                  <a:solidFill>
                    <a:srgbClr val="3333CC"/>
                  </a:solidFill>
                  <a:latin typeface="Times New Roman" charset="0"/>
                </a:rPr>
                <a:t>=       ·Z(p) = </a:t>
              </a:r>
              <a:r>
                <a:rPr lang="fr-CH" sz="2000" b="1" baseline="-25000" dirty="0">
                  <a:solidFill>
                    <a:srgbClr val="3333CC"/>
                  </a:solidFill>
                  <a:latin typeface="Times New Roman" charset="0"/>
                </a:rPr>
                <a:t> </a:t>
              </a:r>
              <a:endParaRPr lang="fr-FR" sz="2000" b="1" baseline="-25000" dirty="0">
                <a:solidFill>
                  <a:srgbClr val="3333CC"/>
                </a:solidFill>
                <a:latin typeface="Times New Roman" charset="0"/>
              </a:endParaRPr>
            </a:p>
          </p:txBody>
        </p:sp>
        <p:sp>
          <p:nvSpPr>
            <p:cNvPr id="129096" name="Text Box 72"/>
            <p:cNvSpPr txBox="1">
              <a:spLocks noChangeArrowheads="1"/>
            </p:cNvSpPr>
            <p:nvPr/>
          </p:nvSpPr>
          <p:spPr bwMode="auto">
            <a:xfrm>
              <a:off x="4349584" y="5897843"/>
              <a:ext cx="6254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2000" b="1">
                  <a:solidFill>
                    <a:srgbClr val="3333CC"/>
                  </a:solidFill>
                  <a:latin typeface="Times New Roman" charset="0"/>
                </a:rPr>
                <a:t>I</a:t>
              </a:r>
              <a:endParaRPr lang="fr-CH" sz="2000" b="1" baseline="-25000">
                <a:solidFill>
                  <a:srgbClr val="3333CC"/>
                </a:solidFill>
                <a:latin typeface="Times New Roman" charset="0"/>
              </a:endParaRPr>
            </a:p>
            <a:p>
              <a:pPr algn="ctr" eaLnBrk="1" hangingPunct="1"/>
              <a:r>
                <a:rPr lang="fr-CH" sz="2000" b="1">
                  <a:solidFill>
                    <a:srgbClr val="3333CC"/>
                  </a:solidFill>
                  <a:latin typeface="Times New Roman" charset="0"/>
                </a:rPr>
                <a:t>2</a:t>
              </a:r>
              <a:r>
                <a:rPr lang="fr-CH" sz="2000" b="1">
                  <a:solidFill>
                    <a:srgbClr val="3333CC"/>
                  </a:solidFill>
                  <a:latin typeface="Symbol" charset="0"/>
                  <a:sym typeface="Symbol" charset="0"/>
                </a:rPr>
                <a:t></a:t>
              </a:r>
              <a:endParaRPr lang="en-GB" sz="2000" b="1">
                <a:solidFill>
                  <a:srgbClr val="3333CC"/>
                </a:solidFill>
                <a:latin typeface="Symbol" charset="0"/>
                <a:sym typeface="Symbol" charset="0"/>
              </a:endParaRPr>
            </a:p>
          </p:txBody>
        </p:sp>
        <p:sp>
          <p:nvSpPr>
            <p:cNvPr id="129097" name="Line 73"/>
            <p:cNvSpPr>
              <a:spLocks noChangeShapeType="1"/>
            </p:cNvSpPr>
            <p:nvPr/>
          </p:nvSpPr>
          <p:spPr bwMode="auto">
            <a:xfrm>
              <a:off x="4498809" y="6270905"/>
              <a:ext cx="327025"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102" name="Text Box 78"/>
            <p:cNvSpPr txBox="1">
              <a:spLocks noChangeArrowheads="1"/>
            </p:cNvSpPr>
            <p:nvPr/>
          </p:nvSpPr>
          <p:spPr bwMode="auto">
            <a:xfrm>
              <a:off x="4771858" y="6050242"/>
              <a:ext cx="26962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3333CC"/>
                  </a:solidFill>
                  <a:latin typeface="Times New Roman" charset="0"/>
                </a:rPr>
                <a:t>·</a:t>
              </a:r>
              <a:endParaRPr lang="fr-FR" sz="2000" b="1">
                <a:solidFill>
                  <a:srgbClr val="3333CC"/>
                </a:solidFill>
                <a:latin typeface="Times New Roman" charset="0"/>
              </a:endParaRPr>
            </a:p>
          </p:txBody>
        </p:sp>
        <p:sp>
          <p:nvSpPr>
            <p:cNvPr id="129104" name="Text Box 80"/>
            <p:cNvSpPr txBox="1">
              <a:spLocks noChangeArrowheads="1"/>
            </p:cNvSpPr>
            <p:nvPr/>
          </p:nvSpPr>
          <p:spPr bwMode="auto">
            <a:xfrm>
              <a:off x="3197195" y="5842281"/>
              <a:ext cx="431529" cy="740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110000"/>
                </a:lnSpc>
              </a:pPr>
              <a:r>
                <a:rPr lang="fr-CH" sz="2000" b="1" dirty="0">
                  <a:solidFill>
                    <a:srgbClr val="3333CC"/>
                  </a:solidFill>
                  <a:latin typeface="Times New Roman" charset="0"/>
                </a:rPr>
                <a:t>I</a:t>
              </a:r>
              <a:r>
                <a:rPr lang="fr-CH" sz="2000" b="1" baseline="-25000" dirty="0">
                  <a:solidFill>
                    <a:srgbClr val="3333CC"/>
                  </a:solidFill>
                  <a:latin typeface="Times New Roman" charset="0"/>
                </a:rPr>
                <a:t>D</a:t>
              </a:r>
            </a:p>
            <a:p>
              <a:pPr algn="ctr">
                <a:lnSpc>
                  <a:spcPct val="110000"/>
                </a:lnSpc>
              </a:pPr>
              <a:r>
                <a:rPr lang="fr-CH" sz="2000" b="1" dirty="0">
                  <a:solidFill>
                    <a:srgbClr val="3333CC"/>
                  </a:solidFill>
                  <a:latin typeface="Symbol" charset="0"/>
                  <a:sym typeface="Symbol" charset="0"/>
                </a:rPr>
                <a:t></a:t>
              </a:r>
              <a:r>
                <a:rPr lang="fr-CH" sz="2000" b="1" baseline="-25000" dirty="0">
                  <a:solidFill>
                    <a:srgbClr val="3333CC"/>
                  </a:solidFill>
                  <a:latin typeface="Times New Roman" charset="0"/>
                </a:rPr>
                <a:t>E</a:t>
              </a:r>
              <a:endParaRPr lang="fr-FR" sz="2000" b="1" baseline="-25000" dirty="0">
                <a:solidFill>
                  <a:srgbClr val="3333CC"/>
                </a:solidFill>
                <a:latin typeface="Times New Roman" charset="0"/>
              </a:endParaRPr>
            </a:p>
          </p:txBody>
        </p:sp>
        <p:sp>
          <p:nvSpPr>
            <p:cNvPr id="129105" name="Line 81"/>
            <p:cNvSpPr>
              <a:spLocks noChangeShapeType="1"/>
            </p:cNvSpPr>
            <p:nvPr/>
          </p:nvSpPr>
          <p:spPr bwMode="auto">
            <a:xfrm>
              <a:off x="3271671" y="6266142"/>
              <a:ext cx="288925"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107" name="Line 83"/>
            <p:cNvSpPr>
              <a:spLocks noChangeShapeType="1"/>
            </p:cNvSpPr>
            <p:nvPr/>
          </p:nvSpPr>
          <p:spPr bwMode="auto">
            <a:xfrm>
              <a:off x="3303420" y="5943880"/>
              <a:ext cx="107950"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7" name="Grouper 6"/>
            <p:cNvGrpSpPr/>
            <p:nvPr/>
          </p:nvGrpSpPr>
          <p:grpSpPr>
            <a:xfrm>
              <a:off x="5887089" y="5853650"/>
              <a:ext cx="3989861" cy="872416"/>
              <a:chOff x="5042080" y="5773995"/>
              <a:chExt cx="3989861" cy="872416"/>
            </a:xfrm>
          </p:grpSpPr>
          <p:sp>
            <p:nvSpPr>
              <p:cNvPr id="79" name="Text Box 222"/>
              <p:cNvSpPr txBox="1">
                <a:spLocks noChangeArrowheads="1"/>
              </p:cNvSpPr>
              <p:nvPr/>
            </p:nvSpPr>
            <p:spPr bwMode="auto">
              <a:xfrm>
                <a:off x="5885870" y="5773995"/>
                <a:ext cx="11430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lnSpc>
                    <a:spcPct val="110000"/>
                  </a:lnSpc>
                </a:pPr>
                <a:r>
                  <a:rPr lang="fr-CH" sz="2000" b="1" dirty="0">
                    <a:solidFill>
                      <a:srgbClr val="3333CC"/>
                    </a:solidFill>
                    <a:latin typeface="Times New Roman" charset="0"/>
                  </a:rPr>
                  <a:t>1+pCR</a:t>
                </a:r>
                <a:r>
                  <a:rPr lang="fr-CH" sz="2000" b="1" baseline="-25000" dirty="0">
                    <a:solidFill>
                      <a:srgbClr val="3333CC"/>
                    </a:solidFill>
                    <a:latin typeface="Times New Roman" charset="0"/>
                  </a:rPr>
                  <a:t>2</a:t>
                </a:r>
              </a:p>
              <a:p>
                <a:pPr algn="ctr" eaLnBrk="1" hangingPunct="1">
                  <a:lnSpc>
                    <a:spcPct val="110000"/>
                  </a:lnSpc>
                </a:pPr>
                <a:r>
                  <a:rPr lang="fr-CH" sz="2000" b="1" dirty="0">
                    <a:solidFill>
                      <a:srgbClr val="3333CC"/>
                    </a:solidFill>
                    <a:latin typeface="Times New Roman" charset="0"/>
                  </a:rPr>
                  <a:t>pCR</a:t>
                </a:r>
                <a:r>
                  <a:rPr lang="fr-CH" sz="2000" b="1" baseline="-25000" dirty="0">
                    <a:solidFill>
                      <a:srgbClr val="3333CC"/>
                    </a:solidFill>
                    <a:latin typeface="Times New Roman" charset="0"/>
                  </a:rPr>
                  <a:t>1</a:t>
                </a:r>
                <a:endParaRPr lang="en-GB" sz="2000" b="1" baseline="-25000" dirty="0">
                  <a:solidFill>
                    <a:srgbClr val="3333CC"/>
                  </a:solidFill>
                  <a:latin typeface="Times New Roman" charset="0"/>
                </a:endParaRPr>
              </a:p>
            </p:txBody>
          </p:sp>
          <p:sp>
            <p:nvSpPr>
              <p:cNvPr id="80" name="Line 223"/>
              <p:cNvSpPr>
                <a:spLocks noChangeShapeType="1"/>
              </p:cNvSpPr>
              <p:nvPr/>
            </p:nvSpPr>
            <p:spPr bwMode="auto">
              <a:xfrm>
                <a:off x="6025570" y="6199445"/>
                <a:ext cx="860425"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1" name="Text Box 224"/>
              <p:cNvSpPr txBox="1">
                <a:spLocks noChangeArrowheads="1"/>
              </p:cNvSpPr>
              <p:nvPr/>
            </p:nvSpPr>
            <p:spPr bwMode="auto">
              <a:xfrm>
                <a:off x="5276270" y="5773995"/>
                <a:ext cx="62547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lnSpc>
                    <a:spcPct val="110000"/>
                  </a:lnSpc>
                </a:pPr>
                <a:r>
                  <a:rPr lang="fr-CH" sz="2000" b="1" dirty="0">
                    <a:solidFill>
                      <a:srgbClr val="3333CC"/>
                    </a:solidFill>
                    <a:latin typeface="Times New Roman" charset="0"/>
                  </a:rPr>
                  <a:t>V</a:t>
                </a:r>
                <a:r>
                  <a:rPr lang="fr-CH" sz="2000" b="1" baseline="-25000" dirty="0">
                    <a:solidFill>
                      <a:srgbClr val="3333CC"/>
                    </a:solidFill>
                    <a:latin typeface="Times New Roman" charset="0"/>
                  </a:rPr>
                  <a:t>DD</a:t>
                </a:r>
              </a:p>
              <a:p>
                <a:pPr algn="ctr" eaLnBrk="1" hangingPunct="1">
                  <a:lnSpc>
                    <a:spcPct val="110000"/>
                  </a:lnSpc>
                </a:pPr>
                <a:r>
                  <a:rPr lang="fr-CH" sz="2000" b="1" dirty="0">
                    <a:solidFill>
                      <a:srgbClr val="3333CC"/>
                    </a:solidFill>
                    <a:latin typeface="Times New Roman" charset="0"/>
                  </a:rPr>
                  <a:t>4</a:t>
                </a:r>
                <a:r>
                  <a:rPr lang="fr-CH" sz="2000" b="1" dirty="0">
                    <a:solidFill>
                      <a:srgbClr val="3333CC"/>
                    </a:solidFill>
                    <a:latin typeface="Symbol" charset="0"/>
                    <a:sym typeface="Symbol" charset="0"/>
                  </a:rPr>
                  <a:t></a:t>
                </a:r>
                <a:endParaRPr lang="en-GB" sz="2000" b="1" dirty="0">
                  <a:solidFill>
                    <a:srgbClr val="3333CC"/>
                  </a:solidFill>
                  <a:latin typeface="Symbol" charset="0"/>
                  <a:sym typeface="Symbol" charset="0"/>
                </a:endParaRPr>
              </a:p>
            </p:txBody>
          </p:sp>
          <p:sp>
            <p:nvSpPr>
              <p:cNvPr id="82" name="Line 225"/>
              <p:cNvSpPr>
                <a:spLocks noChangeShapeType="1"/>
              </p:cNvSpPr>
              <p:nvPr/>
            </p:nvSpPr>
            <p:spPr bwMode="auto">
              <a:xfrm>
                <a:off x="5362585" y="6199445"/>
                <a:ext cx="457200"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3" name="Text Box 226"/>
              <p:cNvSpPr txBox="1">
                <a:spLocks noChangeArrowheads="1"/>
              </p:cNvSpPr>
              <p:nvPr/>
            </p:nvSpPr>
            <p:spPr bwMode="auto">
              <a:xfrm>
                <a:off x="5796970" y="5978783"/>
                <a:ext cx="26962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3333CC"/>
                    </a:solidFill>
                    <a:latin typeface="Times New Roman" charset="0"/>
                  </a:rPr>
                  <a:t>·</a:t>
                </a:r>
                <a:endParaRPr lang="fr-FR" sz="2000" b="1">
                  <a:solidFill>
                    <a:srgbClr val="3333CC"/>
                  </a:solidFill>
                  <a:latin typeface="Times New Roman" charset="0"/>
                </a:endParaRPr>
              </a:p>
            </p:txBody>
          </p:sp>
          <p:sp>
            <p:nvSpPr>
              <p:cNvPr id="2" name="ZoneTexte 1"/>
              <p:cNvSpPr txBox="1"/>
              <p:nvPr/>
            </p:nvSpPr>
            <p:spPr>
              <a:xfrm>
                <a:off x="5042080" y="5977698"/>
                <a:ext cx="330815" cy="400110"/>
              </a:xfrm>
              <a:prstGeom prst="rect">
                <a:avLst/>
              </a:prstGeom>
              <a:noFill/>
            </p:spPr>
            <p:txBody>
              <a:bodyPr wrap="none" rtlCol="0">
                <a:spAutoFit/>
              </a:bodyPr>
              <a:lstStyle/>
              <a:p>
                <a:r>
                  <a:rPr lang="fr-CH" sz="2000" b="1" dirty="0">
                    <a:solidFill>
                      <a:srgbClr val="3333CC"/>
                    </a:solidFill>
                    <a:latin typeface="Times New Roman" charset="0"/>
                  </a:rPr>
                  <a:t>=</a:t>
                </a:r>
                <a:endParaRPr lang="fr-FR" sz="2000" dirty="0"/>
              </a:p>
            </p:txBody>
          </p:sp>
          <p:sp>
            <p:nvSpPr>
              <p:cNvPr id="85" name="Text Box 224"/>
              <p:cNvSpPr txBox="1">
                <a:spLocks noChangeArrowheads="1"/>
              </p:cNvSpPr>
              <p:nvPr/>
            </p:nvSpPr>
            <p:spPr bwMode="auto">
              <a:xfrm>
                <a:off x="7808820" y="5967571"/>
                <a:ext cx="625475" cy="678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lnSpc>
                    <a:spcPct val="110000"/>
                  </a:lnSpc>
                </a:pPr>
                <a:r>
                  <a:rPr lang="fr-CH" b="1" i="1" dirty="0">
                    <a:solidFill>
                      <a:srgbClr val="3333CC"/>
                    </a:solidFill>
                    <a:latin typeface="Times New Roman" charset="0"/>
                  </a:rPr>
                  <a:t>V</a:t>
                </a:r>
                <a:r>
                  <a:rPr lang="fr-CH" b="1" i="1" baseline="-25000" dirty="0">
                    <a:solidFill>
                      <a:srgbClr val="3333CC"/>
                    </a:solidFill>
                    <a:latin typeface="Times New Roman" charset="0"/>
                  </a:rPr>
                  <a:t>DD</a:t>
                </a:r>
              </a:p>
              <a:p>
                <a:pPr algn="ctr" eaLnBrk="1" hangingPunct="1">
                  <a:lnSpc>
                    <a:spcPct val="110000"/>
                  </a:lnSpc>
                </a:pPr>
                <a:r>
                  <a:rPr lang="fr-CH" b="1" i="1" dirty="0">
                    <a:solidFill>
                      <a:srgbClr val="3333CC"/>
                    </a:solidFill>
                    <a:latin typeface="Times New Roman" charset="0"/>
                  </a:rPr>
                  <a:t>2</a:t>
                </a:r>
                <a:r>
                  <a:rPr lang="fr-CH" b="1" i="1" dirty="0">
                    <a:solidFill>
                      <a:srgbClr val="3333CC"/>
                    </a:solidFill>
                    <a:latin typeface="Symbol" charset="0"/>
                    <a:sym typeface="Symbol" charset="0"/>
                  </a:rPr>
                  <a:t>I</a:t>
                </a:r>
                <a:endParaRPr lang="en-GB" b="1" i="1" dirty="0">
                  <a:solidFill>
                    <a:srgbClr val="3333CC"/>
                  </a:solidFill>
                  <a:latin typeface="Symbol" charset="0"/>
                  <a:sym typeface="Symbol" charset="0"/>
                </a:endParaRPr>
              </a:p>
            </p:txBody>
          </p:sp>
          <p:sp>
            <p:nvSpPr>
              <p:cNvPr id="86" name="Line 225"/>
              <p:cNvSpPr>
                <a:spLocks noChangeShapeType="1"/>
              </p:cNvSpPr>
              <p:nvPr/>
            </p:nvSpPr>
            <p:spPr bwMode="auto">
              <a:xfrm>
                <a:off x="7967808" y="6359183"/>
                <a:ext cx="304199"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sz="1200" i="1"/>
              </a:p>
            </p:txBody>
          </p:sp>
          <p:sp>
            <p:nvSpPr>
              <p:cNvPr id="87" name="ZoneTexte 86"/>
              <p:cNvSpPr txBox="1"/>
              <p:nvPr/>
            </p:nvSpPr>
            <p:spPr>
              <a:xfrm>
                <a:off x="7095257" y="6175460"/>
                <a:ext cx="1936684" cy="369332"/>
              </a:xfrm>
              <a:prstGeom prst="rect">
                <a:avLst/>
              </a:prstGeom>
              <a:noFill/>
            </p:spPr>
            <p:txBody>
              <a:bodyPr wrap="square" rtlCol="0">
                <a:spAutoFit/>
              </a:bodyPr>
              <a:lstStyle/>
              <a:p>
                <a:r>
                  <a:rPr lang="fr-CH" sz="1400" i="1" dirty="0">
                    <a:solidFill>
                      <a:srgbClr val="3333CC"/>
                    </a:solidFill>
                    <a:latin typeface="Times New Roman" charset="0"/>
                  </a:rPr>
                  <a:t>avec </a:t>
                </a:r>
                <a:r>
                  <a:rPr lang="fr-CH" b="1" i="1" dirty="0">
                    <a:solidFill>
                      <a:srgbClr val="3333CC"/>
                    </a:solidFill>
                    <a:latin typeface="Times New Roman" charset="0"/>
                  </a:rPr>
                  <a:t>R</a:t>
                </a:r>
                <a:r>
                  <a:rPr lang="fr-CH" b="1" i="1" baseline="-25000" dirty="0">
                    <a:solidFill>
                      <a:srgbClr val="3333CC"/>
                    </a:solidFill>
                    <a:latin typeface="Times New Roman" charset="0"/>
                  </a:rPr>
                  <a:t>1 </a:t>
                </a:r>
                <a:r>
                  <a:rPr lang="fr-CH" b="1" i="1" dirty="0">
                    <a:solidFill>
                      <a:srgbClr val="3333CC"/>
                    </a:solidFill>
                    <a:latin typeface="Times New Roman" charset="0"/>
                  </a:rPr>
                  <a:t>=       </a:t>
                </a:r>
                <a:r>
                  <a:rPr lang="fr-CH" sz="1400" b="1" i="1" dirty="0">
                    <a:solidFill>
                      <a:srgbClr val="3333CC"/>
                    </a:solidFill>
                    <a:latin typeface="Times New Roman" charset="0"/>
                  </a:rPr>
                  <a:t>  </a:t>
                </a:r>
                <a:r>
                  <a:rPr lang="fr-CH" sz="1400" i="1" dirty="0">
                    <a:solidFill>
                      <a:srgbClr val="3333CC"/>
                    </a:solidFill>
                    <a:latin typeface="Times New Roman" charset="0"/>
                  </a:rPr>
                  <a:t>fictive</a:t>
                </a:r>
                <a:endParaRPr lang="fr-FR" sz="1400" i="1" dirty="0"/>
              </a:p>
            </p:txBody>
          </p:sp>
          <p:cxnSp>
            <p:nvCxnSpPr>
              <p:cNvPr id="6" name="Connecteur droit 5"/>
              <p:cNvCxnSpPr/>
              <p:nvPr/>
            </p:nvCxnSpPr>
            <p:spPr bwMode="auto">
              <a:xfrm flipH="1">
                <a:off x="6821639" y="6373168"/>
                <a:ext cx="327013" cy="0"/>
              </a:xfrm>
              <a:prstGeom prst="line">
                <a:avLst/>
              </a:prstGeom>
              <a:solidFill>
                <a:schemeClr val="accent1"/>
              </a:solidFill>
              <a:ln w="1270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sp>
        <p:nvSpPr>
          <p:cNvPr id="89" name="Rectangle 11">
            <a:extLst>
              <a:ext uri="{FF2B5EF4-FFF2-40B4-BE49-F238E27FC236}">
                <a16:creationId xmlns:a16="http://schemas.microsoft.com/office/drawing/2014/main" id="{A91846D1-6E50-4746-AF80-B045E53E9256}"/>
              </a:ext>
            </a:extLst>
          </p:cNvPr>
          <p:cNvSpPr>
            <a:spLocks noChangeArrowheads="1"/>
          </p:cNvSpPr>
          <p:nvPr/>
        </p:nvSpPr>
        <p:spPr bwMode="auto">
          <a:xfrm>
            <a:off x="788276" y="320566"/>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3. DÉTECTEUR DE PHASE–FRÉQUENCE NUMÉRIQUE</a:t>
            </a:r>
          </a:p>
        </p:txBody>
      </p:sp>
      <p:sp>
        <p:nvSpPr>
          <p:cNvPr id="3" name="Slide Number Placeholder 2">
            <a:extLst>
              <a:ext uri="{FF2B5EF4-FFF2-40B4-BE49-F238E27FC236}">
                <a16:creationId xmlns:a16="http://schemas.microsoft.com/office/drawing/2014/main" id="{E58CB18F-0035-4BD4-8C2C-7ECAB085EC77}"/>
              </a:ext>
            </a:extLst>
          </p:cNvPr>
          <p:cNvSpPr>
            <a:spLocks noGrp="1"/>
          </p:cNvSpPr>
          <p:nvPr>
            <p:ph type="sldNum" sz="quarter" idx="12"/>
          </p:nvPr>
        </p:nvSpPr>
        <p:spPr/>
        <p:txBody>
          <a:bodyPr/>
          <a:lstStyle/>
          <a:p>
            <a:fld id="{A0C90C31-8BED-4BB9-8E94-F4E9E36D41C0}" type="slidenum">
              <a:rPr lang="en-CH" smtClean="0"/>
              <a:t>17</a:t>
            </a:fld>
            <a:endParaRPr lang="en-CH"/>
          </a:p>
        </p:txBody>
      </p:sp>
      <p:grpSp>
        <p:nvGrpSpPr>
          <p:cNvPr id="8" name="Group 7">
            <a:extLst>
              <a:ext uri="{FF2B5EF4-FFF2-40B4-BE49-F238E27FC236}">
                <a16:creationId xmlns:a16="http://schemas.microsoft.com/office/drawing/2014/main" id="{A76D5AF6-A812-43E7-800D-D65DD90FEAB1}"/>
              </a:ext>
            </a:extLst>
          </p:cNvPr>
          <p:cNvGrpSpPr/>
          <p:nvPr/>
        </p:nvGrpSpPr>
        <p:grpSpPr>
          <a:xfrm>
            <a:off x="1060909" y="1541911"/>
            <a:ext cx="6896099" cy="4130978"/>
            <a:chOff x="1607009" y="1580011"/>
            <a:chExt cx="6896099" cy="4130978"/>
          </a:xfrm>
        </p:grpSpPr>
        <p:sp>
          <p:nvSpPr>
            <p:cNvPr id="129098" name="Line 74"/>
            <p:cNvSpPr>
              <a:spLocks noChangeShapeType="1"/>
            </p:cNvSpPr>
            <p:nvPr/>
          </p:nvSpPr>
          <p:spPr bwMode="auto">
            <a:xfrm flipV="1">
              <a:off x="6102808" y="3746216"/>
              <a:ext cx="152400" cy="0"/>
            </a:xfrm>
            <a:prstGeom prst="line">
              <a:avLst/>
            </a:prstGeom>
            <a:noFill/>
            <a:ln w="9525">
              <a:solidFill>
                <a:srgbClr val="0000FF"/>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26" name="Line 2"/>
            <p:cNvSpPr>
              <a:spLocks noChangeShapeType="1"/>
            </p:cNvSpPr>
            <p:nvPr/>
          </p:nvSpPr>
          <p:spPr bwMode="auto">
            <a:xfrm>
              <a:off x="5950408" y="4935344"/>
              <a:ext cx="0" cy="57150"/>
            </a:xfrm>
            <a:prstGeom prst="line">
              <a:avLst/>
            </a:prstGeom>
            <a:noFill/>
            <a:ln w="9525">
              <a:solidFill>
                <a:srgbClr val="0000FF"/>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27" name="Line 3"/>
            <p:cNvSpPr>
              <a:spLocks noChangeShapeType="1"/>
            </p:cNvSpPr>
            <p:nvPr/>
          </p:nvSpPr>
          <p:spPr bwMode="auto">
            <a:xfrm>
              <a:off x="5950408" y="2441855"/>
              <a:ext cx="0" cy="152400"/>
            </a:xfrm>
            <a:prstGeom prst="line">
              <a:avLst/>
            </a:prstGeom>
            <a:noFill/>
            <a:ln w="9525">
              <a:solidFill>
                <a:srgbClr val="0000FF"/>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64" name="Text Box 40"/>
            <p:cNvSpPr txBox="1">
              <a:spLocks noChangeArrowheads="1"/>
            </p:cNvSpPr>
            <p:nvPr/>
          </p:nvSpPr>
          <p:spPr bwMode="auto">
            <a:xfrm>
              <a:off x="5665660" y="1580011"/>
              <a:ext cx="685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dirty="0">
                  <a:latin typeface="Times New Roman" charset="0"/>
                </a:rPr>
                <a:t>V</a:t>
              </a:r>
              <a:r>
                <a:rPr lang="fr-CH" sz="2000" b="1" baseline="-25000" dirty="0">
                  <a:latin typeface="Times New Roman" charset="0"/>
                </a:rPr>
                <a:t>DD</a:t>
              </a:r>
              <a:endParaRPr lang="fr-FR" sz="2000" b="1" baseline="-25000" dirty="0">
                <a:latin typeface="Times New Roman" charset="0"/>
              </a:endParaRPr>
            </a:p>
          </p:txBody>
        </p:sp>
        <p:sp>
          <p:nvSpPr>
            <p:cNvPr id="129065" name="Line 41"/>
            <p:cNvSpPr>
              <a:spLocks noChangeShapeType="1"/>
            </p:cNvSpPr>
            <p:nvPr/>
          </p:nvSpPr>
          <p:spPr bwMode="auto">
            <a:xfrm>
              <a:off x="5645608" y="1984655"/>
              <a:ext cx="609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9066" name="Line 42"/>
            <p:cNvSpPr>
              <a:spLocks noChangeShapeType="1"/>
            </p:cNvSpPr>
            <p:nvPr/>
          </p:nvSpPr>
          <p:spPr bwMode="auto">
            <a:xfrm flipV="1">
              <a:off x="5950408" y="1984655"/>
              <a:ext cx="0" cy="7000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129067" name="Group 43"/>
            <p:cNvGrpSpPr>
              <a:grpSpLocks/>
            </p:cNvGrpSpPr>
            <p:nvPr/>
          </p:nvGrpSpPr>
          <p:grpSpPr bwMode="auto">
            <a:xfrm>
              <a:off x="5798008" y="2137055"/>
              <a:ext cx="304800" cy="304800"/>
              <a:chOff x="3408" y="1392"/>
              <a:chExt cx="288" cy="288"/>
            </a:xfrm>
          </p:grpSpPr>
          <p:sp>
            <p:nvSpPr>
              <p:cNvPr id="129068" name="Oval 44"/>
              <p:cNvSpPr>
                <a:spLocks noChangeArrowheads="1"/>
              </p:cNvSpPr>
              <p:nvPr/>
            </p:nvSpPr>
            <p:spPr bwMode="auto">
              <a:xfrm>
                <a:off x="3408" y="1392"/>
                <a:ext cx="288" cy="288"/>
              </a:xfrm>
              <a:prstGeom prst="ellipse">
                <a:avLst/>
              </a:prstGeom>
              <a:solidFill>
                <a:srgbClr val="DDDDDD"/>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69" name="Line 45"/>
              <p:cNvSpPr>
                <a:spLocks noChangeShapeType="1"/>
              </p:cNvSpPr>
              <p:nvPr/>
            </p:nvSpPr>
            <p:spPr bwMode="auto">
              <a:xfrm>
                <a:off x="3408" y="1536"/>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129070" name="Line 46"/>
            <p:cNvSpPr>
              <a:spLocks noChangeShapeType="1"/>
            </p:cNvSpPr>
            <p:nvPr/>
          </p:nvSpPr>
          <p:spPr bwMode="auto">
            <a:xfrm flipH="1">
              <a:off x="5798008" y="2670455"/>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71" name="Line 47"/>
            <p:cNvSpPr>
              <a:spLocks noChangeShapeType="1"/>
            </p:cNvSpPr>
            <p:nvPr/>
          </p:nvSpPr>
          <p:spPr bwMode="auto">
            <a:xfrm flipV="1">
              <a:off x="5950408" y="4836919"/>
              <a:ext cx="0" cy="685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129072" name="Group 48"/>
            <p:cNvGrpSpPr>
              <a:grpSpLocks/>
            </p:cNvGrpSpPr>
            <p:nvPr/>
          </p:nvGrpSpPr>
          <p:grpSpPr bwMode="auto">
            <a:xfrm>
              <a:off x="5798008" y="5065519"/>
              <a:ext cx="304800" cy="304800"/>
              <a:chOff x="3408" y="1392"/>
              <a:chExt cx="288" cy="288"/>
            </a:xfrm>
          </p:grpSpPr>
          <p:sp>
            <p:nvSpPr>
              <p:cNvPr id="129073" name="Oval 49"/>
              <p:cNvSpPr>
                <a:spLocks noChangeArrowheads="1"/>
              </p:cNvSpPr>
              <p:nvPr/>
            </p:nvSpPr>
            <p:spPr bwMode="auto">
              <a:xfrm>
                <a:off x="3408" y="1392"/>
                <a:ext cx="288" cy="288"/>
              </a:xfrm>
              <a:prstGeom prst="ellipse">
                <a:avLst/>
              </a:prstGeom>
              <a:solidFill>
                <a:srgbClr val="DDDDDD"/>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74" name="Line 50"/>
              <p:cNvSpPr>
                <a:spLocks noChangeShapeType="1"/>
              </p:cNvSpPr>
              <p:nvPr/>
            </p:nvSpPr>
            <p:spPr bwMode="auto">
              <a:xfrm>
                <a:off x="3408" y="1536"/>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129075" name="Text Box 51"/>
            <p:cNvSpPr txBox="1">
              <a:spLocks noChangeArrowheads="1"/>
            </p:cNvSpPr>
            <p:nvPr/>
          </p:nvSpPr>
          <p:spPr bwMode="auto">
            <a:xfrm>
              <a:off x="5974311" y="2365656"/>
              <a:ext cx="22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dirty="0">
                  <a:solidFill>
                    <a:srgbClr val="3333CC"/>
                  </a:solidFill>
                  <a:latin typeface="Times New Roman" charset="0"/>
                </a:rPr>
                <a:t>I</a:t>
              </a:r>
              <a:endParaRPr lang="fr-FR" sz="2000" b="1" baseline="-25000" dirty="0">
                <a:solidFill>
                  <a:srgbClr val="3333CC"/>
                </a:solidFill>
                <a:latin typeface="Times New Roman" charset="0"/>
              </a:endParaRPr>
            </a:p>
          </p:txBody>
        </p:sp>
        <p:sp>
          <p:nvSpPr>
            <p:cNvPr id="129076" name="Line 52"/>
            <p:cNvSpPr>
              <a:spLocks noChangeShapeType="1"/>
            </p:cNvSpPr>
            <p:nvPr/>
          </p:nvSpPr>
          <p:spPr bwMode="auto">
            <a:xfrm>
              <a:off x="5798008" y="4463524"/>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77" name="Line 53"/>
            <p:cNvSpPr>
              <a:spLocks noChangeShapeType="1"/>
            </p:cNvSpPr>
            <p:nvPr/>
          </p:nvSpPr>
          <p:spPr bwMode="auto">
            <a:xfrm flipV="1">
              <a:off x="5950408" y="3051456"/>
              <a:ext cx="0" cy="141343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78" name="Line 54"/>
            <p:cNvSpPr>
              <a:spLocks noChangeShapeType="1"/>
            </p:cNvSpPr>
            <p:nvPr/>
          </p:nvSpPr>
          <p:spPr bwMode="auto">
            <a:xfrm>
              <a:off x="5950408" y="3746216"/>
              <a:ext cx="1981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79" name="Line 55"/>
            <p:cNvSpPr>
              <a:spLocks noChangeShapeType="1"/>
            </p:cNvSpPr>
            <p:nvPr/>
          </p:nvSpPr>
          <p:spPr bwMode="auto">
            <a:xfrm>
              <a:off x="7093408" y="4303519"/>
              <a:ext cx="304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80" name="Line 56"/>
            <p:cNvSpPr>
              <a:spLocks noChangeShapeType="1"/>
            </p:cNvSpPr>
            <p:nvPr/>
          </p:nvSpPr>
          <p:spPr bwMode="auto">
            <a:xfrm>
              <a:off x="7093408" y="4379719"/>
              <a:ext cx="304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81" name="Line 57"/>
            <p:cNvSpPr>
              <a:spLocks noChangeShapeType="1"/>
            </p:cNvSpPr>
            <p:nvPr/>
          </p:nvSpPr>
          <p:spPr bwMode="auto">
            <a:xfrm flipV="1">
              <a:off x="7245808" y="4379719"/>
              <a:ext cx="0" cy="1143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83" name="Rectangle 59"/>
            <p:cNvSpPr>
              <a:spLocks noChangeArrowheads="1"/>
            </p:cNvSpPr>
            <p:nvPr/>
          </p:nvSpPr>
          <p:spPr bwMode="auto">
            <a:xfrm>
              <a:off x="7169608" y="4760719"/>
              <a:ext cx="152400" cy="3810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84" name="Line 60"/>
            <p:cNvSpPr>
              <a:spLocks noChangeShapeType="1"/>
            </p:cNvSpPr>
            <p:nvPr/>
          </p:nvSpPr>
          <p:spPr bwMode="auto">
            <a:xfrm flipV="1">
              <a:off x="7245808" y="3740243"/>
              <a:ext cx="0" cy="56327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085" name="Text Box 61"/>
            <p:cNvSpPr txBox="1">
              <a:spLocks noChangeArrowheads="1"/>
            </p:cNvSpPr>
            <p:nvPr/>
          </p:nvSpPr>
          <p:spPr bwMode="auto">
            <a:xfrm>
              <a:off x="5974311" y="4738307"/>
              <a:ext cx="22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dirty="0">
                  <a:solidFill>
                    <a:srgbClr val="3333CC"/>
                  </a:solidFill>
                  <a:latin typeface="Times New Roman" charset="0"/>
                </a:rPr>
                <a:t>I</a:t>
              </a:r>
              <a:endParaRPr lang="fr-FR" sz="2000" b="1" baseline="-25000" dirty="0">
                <a:solidFill>
                  <a:srgbClr val="3333CC"/>
                </a:solidFill>
                <a:latin typeface="Times New Roman" charset="0"/>
              </a:endParaRPr>
            </a:p>
          </p:txBody>
        </p:sp>
        <p:sp>
          <p:nvSpPr>
            <p:cNvPr id="129086" name="Text Box 62"/>
            <p:cNvSpPr txBox="1">
              <a:spLocks noChangeArrowheads="1"/>
            </p:cNvSpPr>
            <p:nvPr/>
          </p:nvSpPr>
          <p:spPr bwMode="auto">
            <a:xfrm>
              <a:off x="7817308" y="3504917"/>
              <a:ext cx="685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dirty="0">
                  <a:solidFill>
                    <a:srgbClr val="3333CC"/>
                  </a:solidFill>
                  <a:latin typeface="Times New Roman" charset="0"/>
                </a:rPr>
                <a:t>V</a:t>
              </a:r>
              <a:r>
                <a:rPr lang="fr-CH" sz="2000" b="1" baseline="-25000" dirty="0">
                  <a:solidFill>
                    <a:srgbClr val="3333CC"/>
                  </a:solidFill>
                  <a:latin typeface="Times New Roman" charset="0"/>
                </a:rPr>
                <a:t>0</a:t>
              </a:r>
              <a:endParaRPr lang="fr-FR" sz="2000" b="1" baseline="-25000" dirty="0">
                <a:solidFill>
                  <a:srgbClr val="3333CC"/>
                </a:solidFill>
                <a:latin typeface="Times New Roman" charset="0"/>
              </a:endParaRPr>
            </a:p>
          </p:txBody>
        </p:sp>
        <p:sp>
          <p:nvSpPr>
            <p:cNvPr id="129087" name="Text Box 63"/>
            <p:cNvSpPr txBox="1">
              <a:spLocks noChangeArrowheads="1"/>
            </p:cNvSpPr>
            <p:nvPr/>
          </p:nvSpPr>
          <p:spPr bwMode="auto">
            <a:xfrm>
              <a:off x="6712408" y="4760720"/>
              <a:ext cx="5016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R</a:t>
              </a:r>
              <a:r>
                <a:rPr lang="fr-CH" sz="2000" b="1" baseline="-25000">
                  <a:latin typeface="Times New Roman" charset="0"/>
                </a:rPr>
                <a:t>2</a:t>
              </a:r>
              <a:endParaRPr lang="en-GB" sz="2000" b="1" baseline="-25000">
                <a:latin typeface="Times New Roman" charset="0"/>
              </a:endParaRPr>
            </a:p>
          </p:txBody>
        </p:sp>
        <p:sp>
          <p:nvSpPr>
            <p:cNvPr id="129088" name="Text Box 64"/>
            <p:cNvSpPr txBox="1">
              <a:spLocks noChangeArrowheads="1"/>
            </p:cNvSpPr>
            <p:nvPr/>
          </p:nvSpPr>
          <p:spPr bwMode="auto">
            <a:xfrm>
              <a:off x="6712408" y="4151120"/>
              <a:ext cx="5016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C</a:t>
              </a:r>
              <a:endParaRPr lang="en-GB" sz="2000" b="1" baseline="-25000">
                <a:latin typeface="Times New Roman" charset="0"/>
              </a:endParaRPr>
            </a:p>
          </p:txBody>
        </p:sp>
        <p:sp>
          <p:nvSpPr>
            <p:cNvPr id="129099" name="Text Box 75"/>
            <p:cNvSpPr txBox="1">
              <a:spLocks noChangeArrowheads="1"/>
            </p:cNvSpPr>
            <p:nvPr/>
          </p:nvSpPr>
          <p:spPr bwMode="auto">
            <a:xfrm>
              <a:off x="6049021" y="3326372"/>
              <a:ext cx="457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dirty="0">
                  <a:solidFill>
                    <a:srgbClr val="3333CC"/>
                  </a:solidFill>
                  <a:latin typeface="Times New Roman" charset="0"/>
                </a:rPr>
                <a:t>I</a:t>
              </a:r>
              <a:r>
                <a:rPr lang="fr-CH" sz="2000" b="1" baseline="-25000" dirty="0">
                  <a:solidFill>
                    <a:srgbClr val="3333CC"/>
                  </a:solidFill>
                  <a:latin typeface="Times New Roman" charset="0"/>
                </a:rPr>
                <a:t>D</a:t>
              </a:r>
              <a:endParaRPr lang="fr-FR" sz="2000" b="1" baseline="-25000" dirty="0">
                <a:solidFill>
                  <a:srgbClr val="3333CC"/>
                </a:solidFill>
                <a:latin typeface="Times New Roman" charset="0"/>
              </a:endParaRPr>
            </a:p>
          </p:txBody>
        </p:sp>
        <p:sp>
          <p:nvSpPr>
            <p:cNvPr id="129110" name="Rectangle 86"/>
            <p:cNvSpPr>
              <a:spLocks noChangeArrowheads="1"/>
            </p:cNvSpPr>
            <p:nvPr/>
          </p:nvSpPr>
          <p:spPr bwMode="auto">
            <a:xfrm>
              <a:off x="6721933" y="4143182"/>
              <a:ext cx="806450" cy="1092200"/>
            </a:xfrm>
            <a:prstGeom prst="rect">
              <a:avLst/>
            </a:prstGeom>
            <a:noFill/>
            <a:ln w="19050">
              <a:solidFill>
                <a:schemeClr val="bg2"/>
              </a:solidFill>
              <a:prstDash val="sysDot"/>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9111" name="Text Box 87"/>
            <p:cNvSpPr txBox="1">
              <a:spLocks noChangeArrowheads="1"/>
            </p:cNvSpPr>
            <p:nvPr/>
          </p:nvSpPr>
          <p:spPr bwMode="auto">
            <a:xfrm>
              <a:off x="7542671" y="4482908"/>
              <a:ext cx="35401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3333CC"/>
                  </a:solidFill>
                  <a:latin typeface="Times New Roman" charset="0"/>
                </a:rPr>
                <a:t>Z</a:t>
              </a:r>
              <a:endParaRPr lang="fr-FR" sz="2000" b="1">
                <a:solidFill>
                  <a:srgbClr val="3333CC"/>
                </a:solidFill>
                <a:latin typeface="Times New Roman" charset="0"/>
              </a:endParaRPr>
            </a:p>
          </p:txBody>
        </p:sp>
        <p:sp>
          <p:nvSpPr>
            <p:cNvPr id="93" name="Line 76"/>
            <p:cNvSpPr>
              <a:spLocks noChangeShapeType="1"/>
            </p:cNvSpPr>
            <p:nvPr/>
          </p:nvSpPr>
          <p:spPr bwMode="auto">
            <a:xfrm flipH="1">
              <a:off x="3512009" y="3761154"/>
              <a:ext cx="123507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4" name="Rectangle 77"/>
            <p:cNvSpPr>
              <a:spLocks noChangeArrowheads="1"/>
            </p:cNvSpPr>
            <p:nvPr/>
          </p:nvSpPr>
          <p:spPr bwMode="auto">
            <a:xfrm>
              <a:off x="3054808" y="2677922"/>
              <a:ext cx="838200" cy="8382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5" name="AutoShape 78"/>
            <p:cNvSpPr>
              <a:spLocks noChangeArrowheads="1"/>
            </p:cNvSpPr>
            <p:nvPr/>
          </p:nvSpPr>
          <p:spPr bwMode="auto">
            <a:xfrm rot="10800000">
              <a:off x="4350208" y="3456354"/>
              <a:ext cx="533400" cy="609600"/>
            </a:xfrm>
            <a:prstGeom prst="flowChartDelay">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6" name="Line 79"/>
            <p:cNvSpPr>
              <a:spLocks noChangeShapeType="1"/>
            </p:cNvSpPr>
            <p:nvPr/>
          </p:nvSpPr>
          <p:spPr bwMode="auto">
            <a:xfrm>
              <a:off x="3512008" y="3531060"/>
              <a:ext cx="0" cy="46018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7" name="Line 80"/>
            <p:cNvSpPr>
              <a:spLocks noChangeShapeType="1"/>
            </p:cNvSpPr>
            <p:nvPr/>
          </p:nvSpPr>
          <p:spPr bwMode="auto">
            <a:xfrm>
              <a:off x="4883608" y="3608754"/>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8" name="Line 81"/>
            <p:cNvSpPr>
              <a:spLocks noChangeShapeType="1"/>
            </p:cNvSpPr>
            <p:nvPr/>
          </p:nvSpPr>
          <p:spPr bwMode="auto">
            <a:xfrm>
              <a:off x="4883608" y="3898612"/>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9" name="Text Box 82"/>
            <p:cNvSpPr txBox="1">
              <a:spLocks noChangeArrowheads="1"/>
            </p:cNvSpPr>
            <p:nvPr/>
          </p:nvSpPr>
          <p:spPr bwMode="auto">
            <a:xfrm>
              <a:off x="3011952" y="2674847"/>
              <a:ext cx="3143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sz="1400" dirty="0">
                  <a:latin typeface="Times New Roman" charset="0"/>
                </a:rPr>
                <a:t>D</a:t>
              </a:r>
              <a:endParaRPr lang="en-GB" sz="1400" dirty="0">
                <a:latin typeface="Times New Roman" charset="0"/>
              </a:endParaRPr>
            </a:p>
          </p:txBody>
        </p:sp>
        <p:sp>
          <p:nvSpPr>
            <p:cNvPr id="100" name="Line 83"/>
            <p:cNvSpPr>
              <a:spLocks noChangeShapeType="1"/>
            </p:cNvSpPr>
            <p:nvPr/>
          </p:nvSpPr>
          <p:spPr bwMode="auto">
            <a:xfrm flipH="1" flipV="1">
              <a:off x="2369008" y="3135122"/>
              <a:ext cx="6858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01" name="Text Box 84"/>
            <p:cNvSpPr txBox="1">
              <a:spLocks noChangeArrowheads="1"/>
            </p:cNvSpPr>
            <p:nvPr/>
          </p:nvSpPr>
          <p:spPr bwMode="auto">
            <a:xfrm>
              <a:off x="1835608" y="2906523"/>
              <a:ext cx="5207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IN</a:t>
              </a:r>
              <a:endParaRPr lang="en-GB" sz="2000" b="1">
                <a:latin typeface="Times New Roman" charset="0"/>
              </a:endParaRPr>
            </a:p>
          </p:txBody>
        </p:sp>
        <p:sp>
          <p:nvSpPr>
            <p:cNvPr id="102" name="Text Box 85"/>
            <p:cNvSpPr txBox="1">
              <a:spLocks noChangeArrowheads="1"/>
            </p:cNvSpPr>
            <p:nvPr/>
          </p:nvSpPr>
          <p:spPr bwMode="auto">
            <a:xfrm>
              <a:off x="1607009" y="4158587"/>
              <a:ext cx="7350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OUT</a:t>
              </a:r>
              <a:endParaRPr lang="en-GB" sz="2000" b="1">
                <a:latin typeface="Times New Roman" charset="0"/>
              </a:endParaRPr>
            </a:p>
          </p:txBody>
        </p:sp>
        <p:sp>
          <p:nvSpPr>
            <p:cNvPr id="103" name="Text Box 86"/>
            <p:cNvSpPr txBox="1">
              <a:spLocks noChangeArrowheads="1"/>
            </p:cNvSpPr>
            <p:nvPr/>
          </p:nvSpPr>
          <p:spPr bwMode="auto">
            <a:xfrm>
              <a:off x="4655008" y="2766306"/>
              <a:ext cx="5016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dirty="0">
                  <a:latin typeface="Times New Roman" charset="0"/>
                </a:rPr>
                <a:t>Q</a:t>
              </a:r>
              <a:r>
                <a:rPr lang="fr-CH" b="1" baseline="-25000" dirty="0">
                  <a:latin typeface="Times New Roman" charset="0"/>
                </a:rPr>
                <a:t>A</a:t>
              </a:r>
              <a:endParaRPr lang="en-GB" b="1" baseline="-25000" dirty="0">
                <a:latin typeface="Times New Roman" charset="0"/>
              </a:endParaRPr>
            </a:p>
          </p:txBody>
        </p:sp>
        <p:sp>
          <p:nvSpPr>
            <p:cNvPr id="104" name="Text Box 87"/>
            <p:cNvSpPr txBox="1">
              <a:spLocks noChangeArrowheads="1"/>
            </p:cNvSpPr>
            <p:nvPr/>
          </p:nvSpPr>
          <p:spPr bwMode="auto">
            <a:xfrm>
              <a:off x="2521408" y="2677922"/>
              <a:ext cx="3000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1</a:t>
              </a:r>
              <a:endParaRPr lang="en-GB" b="1">
                <a:latin typeface="Times New Roman" charset="0"/>
              </a:endParaRPr>
            </a:p>
          </p:txBody>
        </p:sp>
        <p:sp>
          <p:nvSpPr>
            <p:cNvPr id="105" name="Text Box 88"/>
            <p:cNvSpPr txBox="1">
              <a:spLocks noChangeArrowheads="1"/>
            </p:cNvSpPr>
            <p:nvPr/>
          </p:nvSpPr>
          <p:spPr bwMode="auto">
            <a:xfrm>
              <a:off x="2956200" y="2964705"/>
              <a:ext cx="6858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sz="1400" dirty="0">
                  <a:latin typeface="Times New Roman" charset="0"/>
                </a:rPr>
                <a:t>CK</a:t>
              </a:r>
              <a:endParaRPr lang="en-GB" sz="1400" dirty="0">
                <a:latin typeface="Times New Roman" charset="0"/>
              </a:endParaRPr>
            </a:p>
          </p:txBody>
        </p:sp>
        <p:sp>
          <p:nvSpPr>
            <p:cNvPr id="106" name="Text Box 89"/>
            <p:cNvSpPr txBox="1">
              <a:spLocks noChangeArrowheads="1"/>
            </p:cNvSpPr>
            <p:nvPr/>
          </p:nvSpPr>
          <p:spPr bwMode="auto">
            <a:xfrm>
              <a:off x="3664409" y="3493710"/>
              <a:ext cx="60785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sz="1400" b="1" dirty="0">
                  <a:latin typeface="Times New Roman" charset="0"/>
                </a:rPr>
                <a:t>Reset</a:t>
              </a:r>
              <a:endParaRPr lang="en-GB" sz="1400" b="1" dirty="0">
                <a:latin typeface="Times New Roman" charset="0"/>
              </a:endParaRPr>
            </a:p>
          </p:txBody>
        </p:sp>
        <p:sp>
          <p:nvSpPr>
            <p:cNvPr id="107" name="AutoShape 90"/>
            <p:cNvSpPr>
              <a:spLocks noChangeArrowheads="1"/>
            </p:cNvSpPr>
            <p:nvPr/>
          </p:nvSpPr>
          <p:spPr bwMode="auto">
            <a:xfrm rot="5400000">
              <a:off x="3016708" y="3097022"/>
              <a:ext cx="152400" cy="762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8" name="Line 91"/>
            <p:cNvSpPr>
              <a:spLocks noChangeShapeType="1"/>
            </p:cNvSpPr>
            <p:nvPr/>
          </p:nvSpPr>
          <p:spPr bwMode="auto">
            <a:xfrm flipH="1">
              <a:off x="2826208" y="2830322"/>
              <a:ext cx="228600" cy="0"/>
            </a:xfrm>
            <a:prstGeom prst="line">
              <a:avLst/>
            </a:prstGeom>
            <a:noFill/>
            <a:ln w="28575">
              <a:solidFill>
                <a:schemeClr val="tx1"/>
              </a:solidFill>
              <a:round/>
              <a:headEn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09" name="Text Box 92"/>
            <p:cNvSpPr txBox="1">
              <a:spLocks noChangeArrowheads="1"/>
            </p:cNvSpPr>
            <p:nvPr/>
          </p:nvSpPr>
          <p:spPr bwMode="auto">
            <a:xfrm>
              <a:off x="3359613" y="3256118"/>
              <a:ext cx="330200" cy="289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lnSpc>
                  <a:spcPct val="90000"/>
                </a:lnSpc>
              </a:pPr>
              <a:r>
                <a:rPr lang="fr-CH" sz="1400">
                  <a:latin typeface="Times New Roman" charset="0"/>
                </a:rPr>
                <a:t>R</a:t>
              </a:r>
              <a:endParaRPr lang="en-GB" sz="1400">
                <a:latin typeface="Times New Roman" charset="0"/>
              </a:endParaRPr>
            </a:p>
          </p:txBody>
        </p:sp>
        <p:sp>
          <p:nvSpPr>
            <p:cNvPr id="110" name="Text Box 93"/>
            <p:cNvSpPr txBox="1">
              <a:spLocks noChangeArrowheads="1"/>
            </p:cNvSpPr>
            <p:nvPr/>
          </p:nvSpPr>
          <p:spPr bwMode="auto">
            <a:xfrm>
              <a:off x="3603156" y="2676434"/>
              <a:ext cx="3143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sz="1400" dirty="0">
                  <a:latin typeface="Times New Roman" charset="0"/>
                </a:rPr>
                <a:t>Q</a:t>
              </a:r>
              <a:endParaRPr lang="en-GB" sz="1400" dirty="0">
                <a:latin typeface="Times New Roman" charset="0"/>
              </a:endParaRPr>
            </a:p>
          </p:txBody>
        </p:sp>
        <p:sp>
          <p:nvSpPr>
            <p:cNvPr id="111" name="Line 94"/>
            <p:cNvSpPr>
              <a:spLocks noChangeShapeType="1"/>
            </p:cNvSpPr>
            <p:nvPr/>
          </p:nvSpPr>
          <p:spPr bwMode="auto">
            <a:xfrm flipH="1">
              <a:off x="3893008" y="2830322"/>
              <a:ext cx="19812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12" name="Line 95"/>
            <p:cNvSpPr>
              <a:spLocks noChangeShapeType="1"/>
            </p:cNvSpPr>
            <p:nvPr/>
          </p:nvSpPr>
          <p:spPr bwMode="auto">
            <a:xfrm flipV="1">
              <a:off x="5112208" y="2821354"/>
              <a:ext cx="0" cy="787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3" name="Rectangle 96"/>
            <p:cNvSpPr>
              <a:spLocks noChangeArrowheads="1"/>
            </p:cNvSpPr>
            <p:nvPr/>
          </p:nvSpPr>
          <p:spPr bwMode="auto">
            <a:xfrm>
              <a:off x="3054808" y="4006186"/>
              <a:ext cx="838200" cy="8382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4" name="Text Box 97"/>
            <p:cNvSpPr txBox="1">
              <a:spLocks noChangeArrowheads="1"/>
            </p:cNvSpPr>
            <p:nvPr/>
          </p:nvSpPr>
          <p:spPr bwMode="auto">
            <a:xfrm>
              <a:off x="3034360" y="4528573"/>
              <a:ext cx="3143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sz="1400" dirty="0">
                  <a:latin typeface="Times New Roman" charset="0"/>
                </a:rPr>
                <a:t>D</a:t>
              </a:r>
              <a:endParaRPr lang="en-GB" sz="1400" dirty="0">
                <a:latin typeface="Times New Roman" charset="0"/>
              </a:endParaRPr>
            </a:p>
          </p:txBody>
        </p:sp>
        <p:sp>
          <p:nvSpPr>
            <p:cNvPr id="115" name="Text Box 98"/>
            <p:cNvSpPr txBox="1">
              <a:spLocks noChangeArrowheads="1"/>
            </p:cNvSpPr>
            <p:nvPr/>
          </p:nvSpPr>
          <p:spPr bwMode="auto">
            <a:xfrm>
              <a:off x="2521408" y="4539586"/>
              <a:ext cx="3000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1</a:t>
              </a:r>
              <a:endParaRPr lang="en-GB" b="1">
                <a:latin typeface="Times New Roman" charset="0"/>
              </a:endParaRPr>
            </a:p>
          </p:txBody>
        </p:sp>
        <p:sp>
          <p:nvSpPr>
            <p:cNvPr id="116" name="Text Box 99"/>
            <p:cNvSpPr txBox="1">
              <a:spLocks noChangeArrowheads="1"/>
            </p:cNvSpPr>
            <p:nvPr/>
          </p:nvSpPr>
          <p:spPr bwMode="auto">
            <a:xfrm>
              <a:off x="2956195" y="4224240"/>
              <a:ext cx="6858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sz="1400" dirty="0">
                  <a:latin typeface="Times New Roman" charset="0"/>
                </a:rPr>
                <a:t>CK</a:t>
              </a:r>
              <a:endParaRPr lang="en-GB" sz="1400" dirty="0">
                <a:latin typeface="Times New Roman" charset="0"/>
              </a:endParaRPr>
            </a:p>
          </p:txBody>
        </p:sp>
        <p:sp>
          <p:nvSpPr>
            <p:cNvPr id="117" name="AutoShape 100"/>
            <p:cNvSpPr>
              <a:spLocks noChangeArrowheads="1"/>
            </p:cNvSpPr>
            <p:nvPr/>
          </p:nvSpPr>
          <p:spPr bwMode="auto">
            <a:xfrm rot="5400000">
              <a:off x="3016708" y="4349086"/>
              <a:ext cx="152400" cy="762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18" name="Line 101"/>
            <p:cNvSpPr>
              <a:spLocks noChangeShapeType="1"/>
            </p:cNvSpPr>
            <p:nvPr/>
          </p:nvSpPr>
          <p:spPr bwMode="auto">
            <a:xfrm flipH="1">
              <a:off x="2826208" y="4691986"/>
              <a:ext cx="228600" cy="0"/>
            </a:xfrm>
            <a:prstGeom prst="line">
              <a:avLst/>
            </a:prstGeom>
            <a:noFill/>
            <a:ln w="28575">
              <a:solidFill>
                <a:schemeClr val="tx1"/>
              </a:solidFill>
              <a:round/>
              <a:headEn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19" name="Text Box 102"/>
            <p:cNvSpPr txBox="1">
              <a:spLocks noChangeArrowheads="1"/>
            </p:cNvSpPr>
            <p:nvPr/>
          </p:nvSpPr>
          <p:spPr bwMode="auto">
            <a:xfrm>
              <a:off x="3359613" y="3977302"/>
              <a:ext cx="330200" cy="289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lnSpc>
                  <a:spcPct val="90000"/>
                </a:lnSpc>
              </a:pPr>
              <a:r>
                <a:rPr lang="fr-CH" sz="1400" dirty="0">
                  <a:latin typeface="Times New Roman" charset="0"/>
                </a:rPr>
                <a:t>R</a:t>
              </a:r>
              <a:endParaRPr lang="en-GB" sz="1400" dirty="0">
                <a:latin typeface="Times New Roman" charset="0"/>
              </a:endParaRPr>
            </a:p>
          </p:txBody>
        </p:sp>
        <p:sp>
          <p:nvSpPr>
            <p:cNvPr id="120" name="Text Box 103"/>
            <p:cNvSpPr txBox="1">
              <a:spLocks noChangeArrowheads="1"/>
            </p:cNvSpPr>
            <p:nvPr/>
          </p:nvSpPr>
          <p:spPr bwMode="auto">
            <a:xfrm>
              <a:off x="3610622" y="4520636"/>
              <a:ext cx="3143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sz="1400">
                  <a:latin typeface="Times New Roman" charset="0"/>
                </a:rPr>
                <a:t>Q</a:t>
              </a:r>
              <a:endParaRPr lang="en-GB" sz="1400">
                <a:latin typeface="Times New Roman" charset="0"/>
              </a:endParaRPr>
            </a:p>
          </p:txBody>
        </p:sp>
        <p:sp>
          <p:nvSpPr>
            <p:cNvPr id="121" name="Line 104"/>
            <p:cNvSpPr>
              <a:spLocks noChangeShapeType="1"/>
            </p:cNvSpPr>
            <p:nvPr/>
          </p:nvSpPr>
          <p:spPr bwMode="auto">
            <a:xfrm flipH="1">
              <a:off x="2369008" y="4384666"/>
              <a:ext cx="6858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2" name="Text Box 105"/>
            <p:cNvSpPr txBox="1">
              <a:spLocks noChangeArrowheads="1"/>
            </p:cNvSpPr>
            <p:nvPr/>
          </p:nvSpPr>
          <p:spPr bwMode="auto">
            <a:xfrm>
              <a:off x="4655009" y="4301183"/>
              <a:ext cx="46685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dirty="0">
                  <a:latin typeface="Times New Roman" charset="0"/>
                </a:rPr>
                <a:t>Q</a:t>
              </a:r>
              <a:r>
                <a:rPr lang="fr-CH" b="1" baseline="-25000" dirty="0">
                  <a:latin typeface="Times New Roman" charset="0"/>
                </a:rPr>
                <a:t>B</a:t>
              </a:r>
              <a:endParaRPr lang="en-GB" b="1" baseline="-25000" dirty="0">
                <a:latin typeface="Times New Roman" charset="0"/>
              </a:endParaRPr>
            </a:p>
          </p:txBody>
        </p:sp>
        <p:sp>
          <p:nvSpPr>
            <p:cNvPr id="123" name="Line 106"/>
            <p:cNvSpPr>
              <a:spLocks noChangeShapeType="1"/>
            </p:cNvSpPr>
            <p:nvPr/>
          </p:nvSpPr>
          <p:spPr bwMode="auto">
            <a:xfrm flipH="1">
              <a:off x="3893008" y="4691986"/>
              <a:ext cx="19812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4" name="Line 107"/>
            <p:cNvSpPr>
              <a:spLocks noChangeShapeType="1"/>
            </p:cNvSpPr>
            <p:nvPr/>
          </p:nvSpPr>
          <p:spPr bwMode="auto">
            <a:xfrm flipH="1" flipV="1">
              <a:off x="5112208" y="3898612"/>
              <a:ext cx="0" cy="79786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0" name="Rectangle 89">
              <a:extLst>
                <a:ext uri="{FF2B5EF4-FFF2-40B4-BE49-F238E27FC236}">
                  <a16:creationId xmlns:a16="http://schemas.microsoft.com/office/drawing/2014/main" id="{17FAB1B7-54C0-4026-8D44-EF35AAF7A686}"/>
                </a:ext>
              </a:extLst>
            </p:cNvPr>
            <p:cNvSpPr/>
            <p:nvPr/>
          </p:nvSpPr>
          <p:spPr>
            <a:xfrm>
              <a:off x="5598695" y="1684421"/>
              <a:ext cx="786063" cy="4026568"/>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4" name="TextBox 3">
            <a:extLst>
              <a:ext uri="{FF2B5EF4-FFF2-40B4-BE49-F238E27FC236}">
                <a16:creationId xmlns:a16="http://schemas.microsoft.com/office/drawing/2014/main" id="{D936D2B7-2433-4860-A271-806EA5E2224A}"/>
              </a:ext>
            </a:extLst>
          </p:cNvPr>
          <p:cNvSpPr txBox="1"/>
          <p:nvPr/>
        </p:nvSpPr>
        <p:spPr>
          <a:xfrm>
            <a:off x="7899400" y="1854200"/>
            <a:ext cx="4292600" cy="1477328"/>
          </a:xfrm>
          <a:prstGeom prst="rect">
            <a:avLst/>
          </a:prstGeom>
          <a:noFill/>
        </p:spPr>
        <p:txBody>
          <a:bodyPr wrap="square" rtlCol="0">
            <a:spAutoFit/>
          </a:bodyPr>
          <a:lstStyle/>
          <a:p>
            <a:r>
              <a:rPr lang="fr-FR" dirty="0"/>
              <a:t>Cette structure dite "pompe de charge" ("Charge </a:t>
            </a:r>
            <a:r>
              <a:rPr lang="fr-FR" dirty="0" err="1"/>
              <a:t>Pump</a:t>
            </a:r>
            <a:r>
              <a:rPr lang="fr-FR" dirty="0"/>
              <a:t>"), permet de réaliser une </a:t>
            </a:r>
            <a:r>
              <a:rPr lang="fr-FR" b="1" dirty="0"/>
              <a:t>fonction de transfert comportant une</a:t>
            </a:r>
          </a:p>
          <a:p>
            <a:r>
              <a:rPr lang="fr-FR" b="1" dirty="0"/>
              <a:t>intégrale avec un filtre ne comportant que des éléments passifs</a:t>
            </a:r>
            <a:endParaRPr lang="en-CH"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Text Box 5"/>
          <p:cNvSpPr txBox="1">
            <a:spLocks noChangeArrowheads="1"/>
          </p:cNvSpPr>
          <p:nvPr/>
        </p:nvSpPr>
        <p:spPr bwMode="auto">
          <a:xfrm>
            <a:off x="844757" y="1216454"/>
            <a:ext cx="10573813" cy="40011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sz="2000" b="1" i="1" dirty="0">
                <a:solidFill>
                  <a:schemeClr val="bg2">
                    <a:lumMod val="50000"/>
                  </a:schemeClr>
                </a:solidFill>
                <a:latin typeface="Times New Roman" charset="0"/>
              </a:rPr>
              <a:t>DÉTECTEUR </a:t>
            </a:r>
            <a:r>
              <a:rPr lang="fr-FR" sz="2000" b="1" i="1" dirty="0">
                <a:solidFill>
                  <a:schemeClr val="bg2">
                    <a:lumMod val="50000"/>
                  </a:schemeClr>
                </a:solidFill>
                <a:latin typeface="Symbol" charset="2"/>
                <a:cs typeface="Symbol" charset="2"/>
              </a:rPr>
              <a:t>F</a:t>
            </a:r>
            <a:r>
              <a:rPr lang="fr-FR" sz="2000" b="1" i="1" dirty="0">
                <a:solidFill>
                  <a:schemeClr val="bg2">
                    <a:lumMod val="50000"/>
                  </a:schemeClr>
                </a:solidFill>
                <a:latin typeface="Times New Roman" charset="0"/>
              </a:rPr>
              <a:t>-F ET FILTRE PASSIF, PSEUDO-INTÉGRATEUR PAR "CHARGE PUMP"</a:t>
            </a:r>
          </a:p>
        </p:txBody>
      </p:sp>
      <p:sp>
        <p:nvSpPr>
          <p:cNvPr id="127092" name="Rectangle 116"/>
          <p:cNvSpPr>
            <a:spLocks noChangeArrowheads="1"/>
          </p:cNvSpPr>
          <p:nvPr/>
        </p:nvSpPr>
        <p:spPr bwMode="auto">
          <a:xfrm>
            <a:off x="3433178" y="1772423"/>
            <a:ext cx="4892675" cy="381000"/>
          </a:xfrm>
          <a:prstGeom prst="rect">
            <a:avLst/>
          </a:prstGeom>
          <a:solidFill>
            <a:schemeClr val="bg1"/>
          </a:solidFill>
          <a:ln>
            <a:noFill/>
          </a:ln>
          <a:effectLst/>
          <a:extLst>
            <a:ext uri="{91240B29-F687-4f45-9708-019B960494DF}">
              <a14:hiddenLine xmlns:a14="http://schemas.microsoft.com/office/drawing/2010/main" xmlns="" w="9525">
                <a:solidFill>
                  <a:srgbClr val="3333CC"/>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65" name="Line 89"/>
          <p:cNvSpPr>
            <a:spLocks noChangeShapeType="1"/>
          </p:cNvSpPr>
          <p:nvPr/>
        </p:nvSpPr>
        <p:spPr bwMode="auto">
          <a:xfrm>
            <a:off x="5506452" y="2390984"/>
            <a:ext cx="0" cy="152400"/>
          </a:xfrm>
          <a:prstGeom prst="line">
            <a:avLst/>
          </a:prstGeom>
          <a:noFill/>
          <a:ln w="9525">
            <a:solidFill>
              <a:srgbClr val="0000FF"/>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66" name="Line 90"/>
          <p:cNvSpPr>
            <a:spLocks noChangeShapeType="1"/>
          </p:cNvSpPr>
          <p:nvPr/>
        </p:nvSpPr>
        <p:spPr bwMode="auto">
          <a:xfrm>
            <a:off x="5500102" y="4781753"/>
            <a:ext cx="0" cy="123825"/>
          </a:xfrm>
          <a:prstGeom prst="line">
            <a:avLst/>
          </a:prstGeom>
          <a:noFill/>
          <a:ln w="9525">
            <a:solidFill>
              <a:srgbClr val="0000FF"/>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48" name="Line 72"/>
          <p:cNvSpPr>
            <a:spLocks noChangeShapeType="1"/>
          </p:cNvSpPr>
          <p:nvPr/>
        </p:nvSpPr>
        <p:spPr bwMode="auto">
          <a:xfrm flipV="1">
            <a:off x="5658852" y="3635577"/>
            <a:ext cx="152400" cy="0"/>
          </a:xfrm>
          <a:prstGeom prst="line">
            <a:avLst/>
          </a:prstGeom>
          <a:noFill/>
          <a:ln w="9525">
            <a:solidFill>
              <a:srgbClr val="0000FF"/>
            </a:solidFill>
            <a:round/>
            <a:headEnd/>
            <a:tailEnd type="triangl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49" name="Text Box 73"/>
          <p:cNvSpPr txBox="1">
            <a:spLocks noChangeArrowheads="1"/>
          </p:cNvSpPr>
          <p:nvPr/>
        </p:nvSpPr>
        <p:spPr bwMode="auto">
          <a:xfrm>
            <a:off x="5603571" y="3209752"/>
            <a:ext cx="457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dirty="0">
                <a:solidFill>
                  <a:srgbClr val="3333CC"/>
                </a:solidFill>
                <a:latin typeface="Times New Roman" charset="0"/>
              </a:rPr>
              <a:t>I</a:t>
            </a:r>
            <a:r>
              <a:rPr lang="fr-CH" sz="2000" b="1" baseline="-25000" dirty="0">
                <a:solidFill>
                  <a:srgbClr val="3333CC"/>
                </a:solidFill>
                <a:latin typeface="Times New Roman" charset="0"/>
              </a:rPr>
              <a:t>D</a:t>
            </a:r>
            <a:endParaRPr lang="fr-FR" sz="2000" b="1" baseline="-25000" dirty="0">
              <a:solidFill>
                <a:srgbClr val="3333CC"/>
              </a:solidFill>
              <a:latin typeface="Times New Roman" charset="0"/>
            </a:endParaRPr>
          </a:p>
        </p:txBody>
      </p:sp>
      <p:sp>
        <p:nvSpPr>
          <p:cNvPr id="127018" name="Line 42"/>
          <p:cNvSpPr>
            <a:spLocks noChangeShapeType="1"/>
          </p:cNvSpPr>
          <p:nvPr/>
        </p:nvSpPr>
        <p:spPr bwMode="auto">
          <a:xfrm flipV="1">
            <a:off x="5506452" y="2314784"/>
            <a:ext cx="0" cy="3190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22" name="Line 46"/>
          <p:cNvSpPr>
            <a:spLocks noChangeShapeType="1"/>
          </p:cNvSpPr>
          <p:nvPr/>
        </p:nvSpPr>
        <p:spPr bwMode="auto">
          <a:xfrm flipH="1">
            <a:off x="5354052" y="2619584"/>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23" name="Line 47"/>
          <p:cNvSpPr>
            <a:spLocks noChangeShapeType="1"/>
          </p:cNvSpPr>
          <p:nvPr/>
        </p:nvSpPr>
        <p:spPr bwMode="auto">
          <a:xfrm flipV="1">
            <a:off x="5506452" y="4778577"/>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30" name="Line 54"/>
          <p:cNvSpPr>
            <a:spLocks noChangeShapeType="1"/>
          </p:cNvSpPr>
          <p:nvPr/>
        </p:nvSpPr>
        <p:spPr bwMode="auto">
          <a:xfrm>
            <a:off x="5354052" y="4405048"/>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31" name="Line 55"/>
          <p:cNvSpPr>
            <a:spLocks noChangeShapeType="1"/>
          </p:cNvSpPr>
          <p:nvPr/>
        </p:nvSpPr>
        <p:spPr bwMode="auto">
          <a:xfrm flipV="1">
            <a:off x="5506452" y="3000585"/>
            <a:ext cx="0" cy="139102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32" name="Line 56"/>
          <p:cNvSpPr>
            <a:spLocks noChangeShapeType="1"/>
          </p:cNvSpPr>
          <p:nvPr/>
        </p:nvSpPr>
        <p:spPr bwMode="auto">
          <a:xfrm>
            <a:off x="5506452" y="3635577"/>
            <a:ext cx="218589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33" name="Line 57"/>
          <p:cNvSpPr>
            <a:spLocks noChangeShapeType="1"/>
          </p:cNvSpPr>
          <p:nvPr/>
        </p:nvSpPr>
        <p:spPr bwMode="auto">
          <a:xfrm>
            <a:off x="6806343" y="4016577"/>
            <a:ext cx="304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34" name="Line 58"/>
          <p:cNvSpPr>
            <a:spLocks noChangeShapeType="1"/>
          </p:cNvSpPr>
          <p:nvPr/>
        </p:nvSpPr>
        <p:spPr bwMode="auto">
          <a:xfrm>
            <a:off x="6806343" y="4092777"/>
            <a:ext cx="304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35" name="Line 59"/>
          <p:cNvSpPr>
            <a:spLocks noChangeShapeType="1"/>
          </p:cNvSpPr>
          <p:nvPr/>
        </p:nvSpPr>
        <p:spPr bwMode="auto">
          <a:xfrm flipV="1">
            <a:off x="6958743" y="4092777"/>
            <a:ext cx="0" cy="990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36" name="Line 60"/>
          <p:cNvSpPr>
            <a:spLocks noChangeShapeType="1"/>
          </p:cNvSpPr>
          <p:nvPr/>
        </p:nvSpPr>
        <p:spPr bwMode="auto">
          <a:xfrm>
            <a:off x="6806343" y="5083377"/>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37" name="Rectangle 61"/>
          <p:cNvSpPr>
            <a:spLocks noChangeArrowheads="1"/>
          </p:cNvSpPr>
          <p:nvPr/>
        </p:nvSpPr>
        <p:spPr bwMode="auto">
          <a:xfrm>
            <a:off x="6882543" y="4397577"/>
            <a:ext cx="152400" cy="3810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38" name="Line 62"/>
          <p:cNvSpPr>
            <a:spLocks noChangeShapeType="1"/>
          </p:cNvSpPr>
          <p:nvPr/>
        </p:nvSpPr>
        <p:spPr bwMode="auto">
          <a:xfrm flipV="1">
            <a:off x="6958743" y="3635577"/>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40" name="Text Box 64"/>
          <p:cNvSpPr txBox="1">
            <a:spLocks noChangeArrowheads="1"/>
          </p:cNvSpPr>
          <p:nvPr/>
        </p:nvSpPr>
        <p:spPr bwMode="auto">
          <a:xfrm>
            <a:off x="7568343" y="3406978"/>
            <a:ext cx="685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a:solidFill>
                  <a:srgbClr val="3333CC"/>
                </a:solidFill>
                <a:latin typeface="Times New Roman" charset="0"/>
              </a:rPr>
              <a:t>V</a:t>
            </a:r>
            <a:r>
              <a:rPr lang="fr-CH" sz="2000" b="1" baseline="-25000">
                <a:solidFill>
                  <a:srgbClr val="3333CC"/>
                </a:solidFill>
                <a:latin typeface="Times New Roman" charset="0"/>
              </a:rPr>
              <a:t>0</a:t>
            </a:r>
            <a:endParaRPr lang="fr-FR" sz="2000" b="1" baseline="-25000">
              <a:solidFill>
                <a:srgbClr val="3333CC"/>
              </a:solidFill>
              <a:latin typeface="Times New Roman" charset="0"/>
            </a:endParaRPr>
          </a:p>
        </p:txBody>
      </p:sp>
      <p:sp>
        <p:nvSpPr>
          <p:cNvPr id="127041" name="Text Box 65"/>
          <p:cNvSpPr txBox="1">
            <a:spLocks noChangeArrowheads="1"/>
          </p:cNvSpPr>
          <p:nvPr/>
        </p:nvSpPr>
        <p:spPr bwMode="auto">
          <a:xfrm>
            <a:off x="6425343" y="4397578"/>
            <a:ext cx="5016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R</a:t>
            </a:r>
            <a:r>
              <a:rPr lang="fr-CH" sz="2000" b="1" baseline="-25000">
                <a:latin typeface="Times New Roman" charset="0"/>
              </a:rPr>
              <a:t>2</a:t>
            </a:r>
            <a:endParaRPr lang="en-GB" sz="2000" b="1" baseline="-25000">
              <a:latin typeface="Times New Roman" charset="0"/>
            </a:endParaRPr>
          </a:p>
        </p:txBody>
      </p:sp>
      <p:sp>
        <p:nvSpPr>
          <p:cNvPr id="127042" name="Text Box 66"/>
          <p:cNvSpPr txBox="1">
            <a:spLocks noChangeArrowheads="1"/>
          </p:cNvSpPr>
          <p:nvPr/>
        </p:nvSpPr>
        <p:spPr bwMode="auto">
          <a:xfrm>
            <a:off x="6425343" y="3864178"/>
            <a:ext cx="5016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C</a:t>
            </a:r>
            <a:endParaRPr lang="en-GB" sz="2000" b="1" baseline="-25000">
              <a:latin typeface="Times New Roman" charset="0"/>
            </a:endParaRPr>
          </a:p>
        </p:txBody>
      </p:sp>
      <p:sp>
        <p:nvSpPr>
          <p:cNvPr id="127043" name="Rectangle 67"/>
          <p:cNvSpPr>
            <a:spLocks noChangeArrowheads="1"/>
          </p:cNvSpPr>
          <p:nvPr/>
        </p:nvSpPr>
        <p:spPr bwMode="auto">
          <a:xfrm>
            <a:off x="6196743" y="3559377"/>
            <a:ext cx="381000" cy="1524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44" name="Text Box 68"/>
          <p:cNvSpPr txBox="1">
            <a:spLocks noChangeArrowheads="1"/>
          </p:cNvSpPr>
          <p:nvPr/>
        </p:nvSpPr>
        <p:spPr bwMode="auto">
          <a:xfrm>
            <a:off x="6120543" y="3140278"/>
            <a:ext cx="5016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R</a:t>
            </a:r>
            <a:r>
              <a:rPr lang="fr-CH" sz="2000" b="1" baseline="-25000">
                <a:latin typeface="Times New Roman" charset="0"/>
              </a:rPr>
              <a:t>1</a:t>
            </a:r>
            <a:endParaRPr lang="en-GB" sz="2000" b="1" baseline="-25000">
              <a:latin typeface="Times New Roman" charset="0"/>
            </a:endParaRPr>
          </a:p>
        </p:txBody>
      </p:sp>
      <p:sp>
        <p:nvSpPr>
          <p:cNvPr id="127045" name="Line 69"/>
          <p:cNvSpPr>
            <a:spLocks noChangeShapeType="1"/>
          </p:cNvSpPr>
          <p:nvPr/>
        </p:nvSpPr>
        <p:spPr bwMode="auto">
          <a:xfrm>
            <a:off x="5354052" y="5083377"/>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aphicFrame>
        <p:nvGraphicFramePr>
          <p:cNvPr id="127050" name="Object 74"/>
          <p:cNvGraphicFramePr>
            <a:graphicFrameLocks noChangeAspect="1"/>
          </p:cNvGraphicFramePr>
          <p:nvPr>
            <p:extLst>
              <p:ext uri="{D42A27DB-BD31-4B8C-83A1-F6EECF244321}">
                <p14:modId xmlns:p14="http://schemas.microsoft.com/office/powerpoint/2010/main" val="583557000"/>
              </p:ext>
            </p:extLst>
          </p:nvPr>
        </p:nvGraphicFramePr>
        <p:xfrm>
          <a:off x="6145563" y="2282755"/>
          <a:ext cx="3205255" cy="560995"/>
        </p:xfrm>
        <a:graphic>
          <a:graphicData uri="http://schemas.openxmlformats.org/presentationml/2006/ole">
            <mc:AlternateContent xmlns:mc="http://schemas.openxmlformats.org/markup-compatibility/2006">
              <mc:Choice xmlns:v="urn:schemas-microsoft-com:vml" Requires="v">
                <p:oleObj spid="_x0000_s7218" name="Équation" r:id="rId4" imgW="4267200" imgH="647700" progId="Equation.3">
                  <p:embed/>
                </p:oleObj>
              </mc:Choice>
              <mc:Fallback>
                <p:oleObj name="Équation" r:id="rId4" imgW="4267200" imgH="647700" progId="Equation.3">
                  <p:embed/>
                  <p:pic>
                    <p:nvPicPr>
                      <p:cNvPr id="127050" name="Object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5563" y="2282755"/>
                        <a:ext cx="3205255" cy="560995"/>
                      </a:xfrm>
                      <a:prstGeom prst="rect">
                        <a:avLst/>
                      </a:prstGeom>
                      <a:noFill/>
                      <a:ln>
                        <a:noFill/>
                      </a:ln>
                      <a:effectLst/>
                      <a:extLst/>
                    </p:spPr>
                  </p:pic>
                </p:oleObj>
              </mc:Fallback>
            </mc:AlternateContent>
          </a:graphicData>
        </a:graphic>
      </p:graphicFrame>
      <p:sp>
        <p:nvSpPr>
          <p:cNvPr id="127067" name="Text Box 91"/>
          <p:cNvSpPr txBox="1">
            <a:spLocks noChangeArrowheads="1"/>
          </p:cNvSpPr>
          <p:nvPr/>
        </p:nvSpPr>
        <p:spPr bwMode="auto">
          <a:xfrm>
            <a:off x="5554077" y="2314785"/>
            <a:ext cx="22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a:solidFill>
                  <a:srgbClr val="3333CC"/>
                </a:solidFill>
                <a:latin typeface="Times New Roman" charset="0"/>
              </a:rPr>
              <a:t>I</a:t>
            </a:r>
            <a:endParaRPr lang="fr-FR" sz="2000" b="1" baseline="-25000">
              <a:solidFill>
                <a:srgbClr val="3333CC"/>
              </a:solidFill>
              <a:latin typeface="Times New Roman" charset="0"/>
            </a:endParaRPr>
          </a:p>
        </p:txBody>
      </p:sp>
      <p:sp>
        <p:nvSpPr>
          <p:cNvPr id="127068" name="Text Box 92"/>
          <p:cNvSpPr txBox="1">
            <a:spLocks noChangeArrowheads="1"/>
          </p:cNvSpPr>
          <p:nvPr/>
        </p:nvSpPr>
        <p:spPr bwMode="auto">
          <a:xfrm>
            <a:off x="5568365" y="4626178"/>
            <a:ext cx="22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a:solidFill>
                  <a:srgbClr val="3333CC"/>
                </a:solidFill>
                <a:latin typeface="Times New Roman" charset="0"/>
              </a:rPr>
              <a:t>I</a:t>
            </a:r>
            <a:endParaRPr lang="fr-FR" sz="2000" b="1" baseline="-25000">
              <a:solidFill>
                <a:srgbClr val="3333CC"/>
              </a:solidFill>
              <a:latin typeface="Times New Roman" charset="0"/>
            </a:endParaRPr>
          </a:p>
        </p:txBody>
      </p:sp>
      <p:sp>
        <p:nvSpPr>
          <p:cNvPr id="127069" name="Text Box 93"/>
          <p:cNvSpPr txBox="1">
            <a:spLocks noChangeArrowheads="1"/>
          </p:cNvSpPr>
          <p:nvPr/>
        </p:nvSpPr>
        <p:spPr bwMode="auto">
          <a:xfrm>
            <a:off x="5125452" y="1895685"/>
            <a:ext cx="685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CH" sz="2000" b="1">
                <a:latin typeface="Times New Roman" charset="0"/>
              </a:rPr>
              <a:t>V</a:t>
            </a:r>
            <a:r>
              <a:rPr lang="fr-CH" sz="2000" b="1" baseline="-25000">
                <a:latin typeface="Times New Roman" charset="0"/>
              </a:rPr>
              <a:t>DD</a:t>
            </a:r>
            <a:endParaRPr lang="fr-FR" sz="2000" b="1" baseline="-25000">
              <a:latin typeface="Times New Roman" charset="0"/>
            </a:endParaRPr>
          </a:p>
        </p:txBody>
      </p:sp>
      <p:sp>
        <p:nvSpPr>
          <p:cNvPr id="127070" name="Line 94"/>
          <p:cNvSpPr>
            <a:spLocks noChangeShapeType="1"/>
          </p:cNvSpPr>
          <p:nvPr/>
        </p:nvSpPr>
        <p:spPr bwMode="auto">
          <a:xfrm>
            <a:off x="5201652" y="2314784"/>
            <a:ext cx="609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27071" name="Text Box 95"/>
          <p:cNvSpPr txBox="1">
            <a:spLocks noChangeArrowheads="1"/>
          </p:cNvSpPr>
          <p:nvPr/>
        </p:nvSpPr>
        <p:spPr bwMode="auto">
          <a:xfrm>
            <a:off x="5874752" y="5573199"/>
            <a:ext cx="1143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2000" b="1" dirty="0">
                <a:solidFill>
                  <a:srgbClr val="3333CC"/>
                </a:solidFill>
                <a:latin typeface="Times New Roman" charset="0"/>
              </a:rPr>
              <a:t>1+pCR</a:t>
            </a:r>
            <a:r>
              <a:rPr lang="fr-CH" sz="2000" b="1" baseline="-25000" dirty="0">
                <a:solidFill>
                  <a:srgbClr val="3333CC"/>
                </a:solidFill>
                <a:latin typeface="Times New Roman" charset="0"/>
              </a:rPr>
              <a:t>2</a:t>
            </a:r>
          </a:p>
          <a:p>
            <a:pPr algn="ctr" eaLnBrk="1" hangingPunct="1"/>
            <a:r>
              <a:rPr lang="fr-CH" sz="2000" b="1" dirty="0">
                <a:solidFill>
                  <a:srgbClr val="3333CC"/>
                </a:solidFill>
                <a:latin typeface="Times New Roman" charset="0"/>
              </a:rPr>
              <a:t>pC</a:t>
            </a:r>
            <a:endParaRPr lang="en-GB" sz="2000" b="1" baseline="-25000" dirty="0">
              <a:solidFill>
                <a:srgbClr val="3333CC"/>
              </a:solidFill>
              <a:latin typeface="Times New Roman" charset="0"/>
            </a:endParaRPr>
          </a:p>
        </p:txBody>
      </p:sp>
      <p:sp>
        <p:nvSpPr>
          <p:cNvPr id="127072" name="Line 96"/>
          <p:cNvSpPr>
            <a:spLocks noChangeShapeType="1"/>
          </p:cNvSpPr>
          <p:nvPr/>
        </p:nvSpPr>
        <p:spPr bwMode="auto">
          <a:xfrm>
            <a:off x="6027153" y="5970074"/>
            <a:ext cx="866775"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74" name="Text Box 98"/>
          <p:cNvSpPr txBox="1">
            <a:spLocks noChangeArrowheads="1"/>
          </p:cNvSpPr>
          <p:nvPr/>
        </p:nvSpPr>
        <p:spPr bwMode="auto">
          <a:xfrm>
            <a:off x="5392153" y="5597012"/>
            <a:ext cx="6254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2000" b="1">
                <a:solidFill>
                  <a:srgbClr val="3333CC"/>
                </a:solidFill>
                <a:latin typeface="Times New Roman" charset="0"/>
              </a:rPr>
              <a:t>I</a:t>
            </a:r>
            <a:endParaRPr lang="fr-CH" sz="2000" b="1" baseline="-25000">
              <a:solidFill>
                <a:srgbClr val="3333CC"/>
              </a:solidFill>
              <a:latin typeface="Times New Roman" charset="0"/>
            </a:endParaRPr>
          </a:p>
          <a:p>
            <a:pPr algn="ctr" eaLnBrk="1" hangingPunct="1"/>
            <a:r>
              <a:rPr lang="fr-CH" sz="2000" b="1">
                <a:solidFill>
                  <a:srgbClr val="3333CC"/>
                </a:solidFill>
                <a:latin typeface="Times New Roman" charset="0"/>
              </a:rPr>
              <a:t>2</a:t>
            </a:r>
            <a:r>
              <a:rPr lang="fr-CH" sz="2000" b="1">
                <a:solidFill>
                  <a:srgbClr val="3333CC"/>
                </a:solidFill>
                <a:latin typeface="Symbol" charset="0"/>
                <a:sym typeface="Symbol" charset="0"/>
              </a:rPr>
              <a:t></a:t>
            </a:r>
            <a:endParaRPr lang="en-GB" sz="2000" b="1">
              <a:solidFill>
                <a:srgbClr val="3333CC"/>
              </a:solidFill>
              <a:latin typeface="Symbol" charset="0"/>
              <a:sym typeface="Symbol" charset="0"/>
            </a:endParaRPr>
          </a:p>
        </p:txBody>
      </p:sp>
      <p:sp>
        <p:nvSpPr>
          <p:cNvPr id="127075" name="Line 99"/>
          <p:cNvSpPr>
            <a:spLocks noChangeShapeType="1"/>
          </p:cNvSpPr>
          <p:nvPr/>
        </p:nvSpPr>
        <p:spPr bwMode="auto">
          <a:xfrm>
            <a:off x="5569952" y="5970074"/>
            <a:ext cx="290512"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76" name="Text Box 100"/>
          <p:cNvSpPr txBox="1">
            <a:spLocks noChangeArrowheads="1"/>
          </p:cNvSpPr>
          <p:nvPr/>
        </p:nvSpPr>
        <p:spPr bwMode="auto">
          <a:xfrm>
            <a:off x="5798552" y="5749411"/>
            <a:ext cx="26962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3333CC"/>
                </a:solidFill>
                <a:latin typeface="Times New Roman" charset="0"/>
              </a:rPr>
              <a:t>·</a:t>
            </a:r>
            <a:endParaRPr lang="fr-FR" sz="2000" b="1">
              <a:solidFill>
                <a:srgbClr val="3333CC"/>
              </a:solidFill>
              <a:latin typeface="Times New Roman" charset="0"/>
            </a:endParaRPr>
          </a:p>
        </p:txBody>
      </p:sp>
      <p:sp>
        <p:nvSpPr>
          <p:cNvPr id="127077" name="Text Box 101"/>
          <p:cNvSpPr txBox="1">
            <a:spLocks noChangeArrowheads="1"/>
          </p:cNvSpPr>
          <p:nvPr/>
        </p:nvSpPr>
        <p:spPr bwMode="auto">
          <a:xfrm>
            <a:off x="3101391" y="5768462"/>
            <a:ext cx="246538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2000" b="1">
                <a:solidFill>
                  <a:srgbClr val="3333CC"/>
                </a:solidFill>
                <a:latin typeface="Times New Roman" charset="0"/>
              </a:rPr>
              <a:t>K</a:t>
            </a:r>
            <a:r>
              <a:rPr lang="fr-CH" sz="2000" b="1" baseline="-25000">
                <a:solidFill>
                  <a:srgbClr val="3333CC"/>
                </a:solidFill>
                <a:latin typeface="Times New Roman" charset="0"/>
              </a:rPr>
              <a:t>D</a:t>
            </a:r>
            <a:r>
              <a:rPr lang="fr-CH" sz="2000" b="1">
                <a:solidFill>
                  <a:srgbClr val="3333CC"/>
                </a:solidFill>
                <a:latin typeface="Times New Roman" charset="0"/>
              </a:rPr>
              <a:t>·F(p)</a:t>
            </a:r>
            <a:r>
              <a:rPr lang="fr-CH" sz="2000" b="1" baseline="-25000">
                <a:solidFill>
                  <a:srgbClr val="3333CC"/>
                </a:solidFill>
                <a:latin typeface="Times New Roman" charset="0"/>
              </a:rPr>
              <a:t> </a:t>
            </a:r>
            <a:r>
              <a:rPr lang="fr-CH" sz="2000" b="1">
                <a:solidFill>
                  <a:srgbClr val="3333CC"/>
                </a:solidFill>
                <a:latin typeface="Times New Roman" charset="0"/>
              </a:rPr>
              <a:t>=       ·Z(p) = </a:t>
            </a:r>
            <a:r>
              <a:rPr lang="fr-CH" sz="2000" b="1" baseline="-25000">
                <a:solidFill>
                  <a:srgbClr val="3333CC"/>
                </a:solidFill>
                <a:latin typeface="Times New Roman" charset="0"/>
              </a:rPr>
              <a:t> </a:t>
            </a:r>
            <a:endParaRPr lang="fr-FR" sz="2000" b="1" baseline="-25000">
              <a:solidFill>
                <a:srgbClr val="3333CC"/>
              </a:solidFill>
              <a:latin typeface="Times New Roman" charset="0"/>
            </a:endParaRPr>
          </a:p>
        </p:txBody>
      </p:sp>
      <p:sp>
        <p:nvSpPr>
          <p:cNvPr id="127079" name="Text Box 103"/>
          <p:cNvSpPr txBox="1">
            <a:spLocks noChangeArrowheads="1"/>
          </p:cNvSpPr>
          <p:nvPr/>
        </p:nvSpPr>
        <p:spPr bwMode="auto">
          <a:xfrm>
            <a:off x="4269927" y="5555737"/>
            <a:ext cx="431529" cy="740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110000"/>
              </a:lnSpc>
            </a:pPr>
            <a:r>
              <a:rPr lang="fr-CH" sz="2000" b="1">
                <a:solidFill>
                  <a:srgbClr val="3333CC"/>
                </a:solidFill>
                <a:latin typeface="Times New Roman" charset="0"/>
              </a:rPr>
              <a:t>I</a:t>
            </a:r>
            <a:r>
              <a:rPr lang="fr-CH" sz="2000" b="1" baseline="-25000">
                <a:solidFill>
                  <a:srgbClr val="3333CC"/>
                </a:solidFill>
                <a:latin typeface="Times New Roman" charset="0"/>
              </a:rPr>
              <a:t>D</a:t>
            </a:r>
          </a:p>
          <a:p>
            <a:pPr algn="ctr">
              <a:lnSpc>
                <a:spcPct val="110000"/>
              </a:lnSpc>
            </a:pPr>
            <a:r>
              <a:rPr lang="fr-CH" sz="2000" b="1">
                <a:solidFill>
                  <a:srgbClr val="3333CC"/>
                </a:solidFill>
                <a:latin typeface="Symbol" charset="0"/>
                <a:sym typeface="Symbol" charset="0"/>
              </a:rPr>
              <a:t></a:t>
            </a:r>
            <a:r>
              <a:rPr lang="fr-CH" sz="2000" b="1" baseline="-25000">
                <a:solidFill>
                  <a:srgbClr val="3333CC"/>
                </a:solidFill>
                <a:latin typeface="Times New Roman" charset="0"/>
              </a:rPr>
              <a:t>E</a:t>
            </a:r>
            <a:endParaRPr lang="fr-FR" sz="2000" b="1" baseline="-25000">
              <a:solidFill>
                <a:srgbClr val="3333CC"/>
              </a:solidFill>
              <a:latin typeface="Times New Roman" charset="0"/>
            </a:endParaRPr>
          </a:p>
        </p:txBody>
      </p:sp>
      <p:sp>
        <p:nvSpPr>
          <p:cNvPr id="127080" name="Line 104"/>
          <p:cNvSpPr>
            <a:spLocks noChangeShapeType="1"/>
          </p:cNvSpPr>
          <p:nvPr/>
        </p:nvSpPr>
        <p:spPr bwMode="auto">
          <a:xfrm>
            <a:off x="4344403" y="5987536"/>
            <a:ext cx="288925"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81" name="Line 105"/>
          <p:cNvSpPr>
            <a:spLocks noChangeShapeType="1"/>
          </p:cNvSpPr>
          <p:nvPr/>
        </p:nvSpPr>
        <p:spPr bwMode="auto">
          <a:xfrm>
            <a:off x="4376152" y="5641461"/>
            <a:ext cx="107950" cy="0"/>
          </a:xfrm>
          <a:prstGeom prst="line">
            <a:avLst/>
          </a:prstGeom>
          <a:noFill/>
          <a:ln w="1905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82" name="Text Box 106"/>
          <p:cNvSpPr txBox="1">
            <a:spLocks noChangeArrowheads="1"/>
          </p:cNvSpPr>
          <p:nvPr/>
        </p:nvSpPr>
        <p:spPr bwMode="auto">
          <a:xfrm>
            <a:off x="7762568" y="5581137"/>
            <a:ext cx="1371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2000" b="1">
                <a:solidFill>
                  <a:srgbClr val="3333CC"/>
                </a:solidFill>
                <a:latin typeface="Times New Roman" charset="0"/>
              </a:rPr>
              <a:t>1+pCR</a:t>
            </a:r>
            <a:r>
              <a:rPr lang="fr-CH" sz="2000" b="1" baseline="-25000">
                <a:solidFill>
                  <a:srgbClr val="3333CC"/>
                </a:solidFill>
                <a:latin typeface="Times New Roman" charset="0"/>
              </a:rPr>
              <a:t>2</a:t>
            </a:r>
          </a:p>
          <a:p>
            <a:pPr algn="ctr" eaLnBrk="1" hangingPunct="1"/>
            <a:r>
              <a:rPr lang="fr-CH" sz="2000" b="1">
                <a:solidFill>
                  <a:srgbClr val="3333CC"/>
                </a:solidFill>
                <a:latin typeface="Times New Roman" charset="0"/>
              </a:rPr>
              <a:t>pC(R</a:t>
            </a:r>
            <a:r>
              <a:rPr lang="fr-CH" sz="2000" b="1" baseline="-25000">
                <a:solidFill>
                  <a:srgbClr val="3333CC"/>
                </a:solidFill>
                <a:latin typeface="Times New Roman" charset="0"/>
              </a:rPr>
              <a:t>1</a:t>
            </a:r>
            <a:r>
              <a:rPr lang="fr-CH" sz="2000" b="1">
                <a:solidFill>
                  <a:srgbClr val="3333CC"/>
                </a:solidFill>
                <a:latin typeface="Times New Roman" charset="0"/>
              </a:rPr>
              <a:t>+R</a:t>
            </a:r>
            <a:r>
              <a:rPr lang="fr-CH" sz="2000" b="1" baseline="-25000">
                <a:solidFill>
                  <a:srgbClr val="3333CC"/>
                </a:solidFill>
                <a:latin typeface="Times New Roman" charset="0"/>
              </a:rPr>
              <a:t>2</a:t>
            </a:r>
            <a:r>
              <a:rPr lang="fr-CH" sz="2000" b="1">
                <a:solidFill>
                  <a:srgbClr val="3333CC"/>
                </a:solidFill>
                <a:latin typeface="Times New Roman" charset="0"/>
              </a:rPr>
              <a:t>)</a:t>
            </a:r>
            <a:endParaRPr lang="en-GB" sz="2000" b="1" baseline="-25000">
              <a:solidFill>
                <a:srgbClr val="3333CC"/>
              </a:solidFill>
              <a:latin typeface="Times New Roman" charset="0"/>
            </a:endParaRPr>
          </a:p>
        </p:txBody>
      </p:sp>
      <p:sp>
        <p:nvSpPr>
          <p:cNvPr id="127083" name="Line 107"/>
          <p:cNvSpPr>
            <a:spLocks noChangeShapeType="1"/>
          </p:cNvSpPr>
          <p:nvPr/>
        </p:nvSpPr>
        <p:spPr bwMode="auto">
          <a:xfrm>
            <a:off x="7872107" y="5971661"/>
            <a:ext cx="1152525"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84" name="Text Box 108"/>
          <p:cNvSpPr txBox="1">
            <a:spLocks noChangeArrowheads="1"/>
          </p:cNvSpPr>
          <p:nvPr/>
        </p:nvSpPr>
        <p:spPr bwMode="auto">
          <a:xfrm>
            <a:off x="7165669" y="5574787"/>
            <a:ext cx="6254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sz="2000" b="1">
                <a:solidFill>
                  <a:srgbClr val="3333CC"/>
                </a:solidFill>
                <a:latin typeface="Times New Roman" charset="0"/>
              </a:rPr>
              <a:t>V</a:t>
            </a:r>
            <a:r>
              <a:rPr lang="fr-CH" sz="2000" b="1" baseline="-25000">
                <a:solidFill>
                  <a:srgbClr val="3333CC"/>
                </a:solidFill>
                <a:latin typeface="Times New Roman" charset="0"/>
              </a:rPr>
              <a:t>DD</a:t>
            </a:r>
          </a:p>
          <a:p>
            <a:pPr algn="ctr" eaLnBrk="1" hangingPunct="1"/>
            <a:r>
              <a:rPr lang="fr-CH" sz="2000" b="1">
                <a:solidFill>
                  <a:srgbClr val="3333CC"/>
                </a:solidFill>
                <a:latin typeface="Times New Roman" charset="0"/>
              </a:rPr>
              <a:t>4</a:t>
            </a:r>
            <a:r>
              <a:rPr lang="fr-CH" sz="2000" b="1">
                <a:solidFill>
                  <a:srgbClr val="3333CC"/>
                </a:solidFill>
                <a:latin typeface="Symbol" charset="0"/>
                <a:sym typeface="Symbol" charset="0"/>
              </a:rPr>
              <a:t></a:t>
            </a:r>
            <a:endParaRPr lang="en-GB" sz="2000" b="1">
              <a:solidFill>
                <a:srgbClr val="3333CC"/>
              </a:solidFill>
              <a:latin typeface="Symbol" charset="0"/>
              <a:sym typeface="Symbol" charset="0"/>
            </a:endParaRPr>
          </a:p>
        </p:txBody>
      </p:sp>
      <p:sp>
        <p:nvSpPr>
          <p:cNvPr id="127085" name="Line 109"/>
          <p:cNvSpPr>
            <a:spLocks noChangeShapeType="1"/>
          </p:cNvSpPr>
          <p:nvPr/>
        </p:nvSpPr>
        <p:spPr bwMode="auto">
          <a:xfrm>
            <a:off x="7241868" y="5971661"/>
            <a:ext cx="457200"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86" name="Text Box 110"/>
          <p:cNvSpPr txBox="1">
            <a:spLocks noChangeArrowheads="1"/>
          </p:cNvSpPr>
          <p:nvPr/>
        </p:nvSpPr>
        <p:spPr bwMode="auto">
          <a:xfrm>
            <a:off x="7643506" y="5750999"/>
            <a:ext cx="26962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3333CC"/>
                </a:solidFill>
                <a:latin typeface="Times New Roman" charset="0"/>
              </a:rPr>
              <a:t>·</a:t>
            </a:r>
            <a:endParaRPr lang="fr-FR" sz="2000" b="1">
              <a:solidFill>
                <a:srgbClr val="3333CC"/>
              </a:solidFill>
              <a:latin typeface="Times New Roman" charset="0"/>
            </a:endParaRPr>
          </a:p>
        </p:txBody>
      </p:sp>
      <p:sp>
        <p:nvSpPr>
          <p:cNvPr id="127087" name="Text Box 111"/>
          <p:cNvSpPr txBox="1">
            <a:spLocks noChangeArrowheads="1"/>
          </p:cNvSpPr>
          <p:nvPr/>
        </p:nvSpPr>
        <p:spPr bwMode="auto">
          <a:xfrm>
            <a:off x="6887578" y="5765287"/>
            <a:ext cx="3286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dirty="0">
                <a:solidFill>
                  <a:srgbClr val="3333CC"/>
                </a:solidFill>
                <a:latin typeface="Times New Roman" charset="0"/>
              </a:rPr>
              <a:t>=</a:t>
            </a:r>
            <a:endParaRPr lang="fr-FR" sz="2000" b="1" dirty="0">
              <a:solidFill>
                <a:srgbClr val="3333CC"/>
              </a:solidFill>
              <a:latin typeface="Times New Roman" charset="0"/>
            </a:endParaRPr>
          </a:p>
        </p:txBody>
      </p:sp>
      <p:sp>
        <p:nvSpPr>
          <p:cNvPr id="127088" name="Rectangle 112"/>
          <p:cNvSpPr>
            <a:spLocks noChangeArrowheads="1"/>
          </p:cNvSpPr>
          <p:nvPr/>
        </p:nvSpPr>
        <p:spPr bwMode="auto">
          <a:xfrm>
            <a:off x="6434868" y="3840365"/>
            <a:ext cx="806450" cy="1092200"/>
          </a:xfrm>
          <a:prstGeom prst="rect">
            <a:avLst/>
          </a:prstGeom>
          <a:noFill/>
          <a:ln w="19050">
            <a:solidFill>
              <a:schemeClr val="bg2"/>
            </a:solidFill>
            <a:prstDash val="sysDot"/>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27089" name="Text Box 113"/>
          <p:cNvSpPr txBox="1">
            <a:spLocks noChangeArrowheads="1"/>
          </p:cNvSpPr>
          <p:nvPr/>
        </p:nvSpPr>
        <p:spPr bwMode="auto">
          <a:xfrm>
            <a:off x="7255606" y="4180091"/>
            <a:ext cx="35401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3333CC"/>
                </a:solidFill>
                <a:latin typeface="Times New Roman" charset="0"/>
              </a:rPr>
              <a:t>Z</a:t>
            </a:r>
            <a:endParaRPr lang="fr-FR" sz="2000" b="1">
              <a:solidFill>
                <a:srgbClr val="3333CC"/>
              </a:solidFill>
              <a:latin typeface="Times New Roman" charset="0"/>
            </a:endParaRPr>
          </a:p>
        </p:txBody>
      </p:sp>
      <p:sp>
        <p:nvSpPr>
          <p:cNvPr id="83" name="Line 76"/>
          <p:cNvSpPr>
            <a:spLocks noChangeShapeType="1"/>
          </p:cNvSpPr>
          <p:nvPr/>
        </p:nvSpPr>
        <p:spPr bwMode="auto">
          <a:xfrm flipH="1">
            <a:off x="3068053" y="3702816"/>
            <a:ext cx="123507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4" name="Rectangle 77"/>
          <p:cNvSpPr>
            <a:spLocks noChangeArrowheads="1"/>
          </p:cNvSpPr>
          <p:nvPr/>
        </p:nvSpPr>
        <p:spPr bwMode="auto">
          <a:xfrm>
            <a:off x="2610852" y="2619584"/>
            <a:ext cx="838200" cy="8382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5" name="AutoShape 78"/>
          <p:cNvSpPr>
            <a:spLocks noChangeArrowheads="1"/>
          </p:cNvSpPr>
          <p:nvPr/>
        </p:nvSpPr>
        <p:spPr bwMode="auto">
          <a:xfrm rot="10800000">
            <a:off x="3906252" y="3398016"/>
            <a:ext cx="533400" cy="609600"/>
          </a:xfrm>
          <a:prstGeom prst="flowChartDelay">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6" name="Line 79"/>
          <p:cNvSpPr>
            <a:spLocks noChangeShapeType="1"/>
          </p:cNvSpPr>
          <p:nvPr/>
        </p:nvSpPr>
        <p:spPr bwMode="auto">
          <a:xfrm>
            <a:off x="3068052" y="3472722"/>
            <a:ext cx="0" cy="46018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7" name="Line 80"/>
          <p:cNvSpPr>
            <a:spLocks noChangeShapeType="1"/>
          </p:cNvSpPr>
          <p:nvPr/>
        </p:nvSpPr>
        <p:spPr bwMode="auto">
          <a:xfrm>
            <a:off x="4439652" y="3550416"/>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8" name="Line 81"/>
          <p:cNvSpPr>
            <a:spLocks noChangeShapeType="1"/>
          </p:cNvSpPr>
          <p:nvPr/>
        </p:nvSpPr>
        <p:spPr bwMode="auto">
          <a:xfrm>
            <a:off x="4439652" y="3840274"/>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9" name="Text Box 82"/>
          <p:cNvSpPr txBox="1">
            <a:spLocks noChangeArrowheads="1"/>
          </p:cNvSpPr>
          <p:nvPr/>
        </p:nvSpPr>
        <p:spPr bwMode="auto">
          <a:xfrm>
            <a:off x="2567996" y="2616509"/>
            <a:ext cx="3143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sz="1400" dirty="0">
                <a:latin typeface="Times New Roman" charset="0"/>
              </a:rPr>
              <a:t>D</a:t>
            </a:r>
            <a:endParaRPr lang="en-GB" sz="1400" dirty="0">
              <a:latin typeface="Times New Roman" charset="0"/>
            </a:endParaRPr>
          </a:p>
        </p:txBody>
      </p:sp>
      <p:sp>
        <p:nvSpPr>
          <p:cNvPr id="90" name="Line 83"/>
          <p:cNvSpPr>
            <a:spLocks noChangeShapeType="1"/>
          </p:cNvSpPr>
          <p:nvPr/>
        </p:nvSpPr>
        <p:spPr bwMode="auto">
          <a:xfrm flipH="1" flipV="1">
            <a:off x="1925052" y="3076784"/>
            <a:ext cx="6858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 name="Text Box 84"/>
          <p:cNvSpPr txBox="1">
            <a:spLocks noChangeArrowheads="1"/>
          </p:cNvSpPr>
          <p:nvPr/>
        </p:nvSpPr>
        <p:spPr bwMode="auto">
          <a:xfrm>
            <a:off x="1391652" y="2848185"/>
            <a:ext cx="5207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IN</a:t>
            </a:r>
            <a:endParaRPr lang="en-GB" sz="2000" b="1">
              <a:latin typeface="Times New Roman" charset="0"/>
            </a:endParaRPr>
          </a:p>
        </p:txBody>
      </p:sp>
      <p:sp>
        <p:nvSpPr>
          <p:cNvPr id="92" name="Text Box 85"/>
          <p:cNvSpPr txBox="1">
            <a:spLocks noChangeArrowheads="1"/>
          </p:cNvSpPr>
          <p:nvPr/>
        </p:nvSpPr>
        <p:spPr bwMode="auto">
          <a:xfrm>
            <a:off x="1163053" y="4100249"/>
            <a:ext cx="7350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2000" b="1">
                <a:latin typeface="Times New Roman" charset="0"/>
              </a:rPr>
              <a:t>OUT</a:t>
            </a:r>
            <a:endParaRPr lang="en-GB" sz="2000" b="1">
              <a:latin typeface="Times New Roman" charset="0"/>
            </a:endParaRPr>
          </a:p>
        </p:txBody>
      </p:sp>
      <p:sp>
        <p:nvSpPr>
          <p:cNvPr id="93" name="Text Box 86"/>
          <p:cNvSpPr txBox="1">
            <a:spLocks noChangeArrowheads="1"/>
          </p:cNvSpPr>
          <p:nvPr/>
        </p:nvSpPr>
        <p:spPr bwMode="auto">
          <a:xfrm>
            <a:off x="4211052" y="2707968"/>
            <a:ext cx="5016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dirty="0">
                <a:latin typeface="Times New Roman" charset="0"/>
              </a:rPr>
              <a:t>Q</a:t>
            </a:r>
            <a:r>
              <a:rPr lang="fr-CH" b="1" baseline="-25000" dirty="0">
                <a:latin typeface="Times New Roman" charset="0"/>
              </a:rPr>
              <a:t>A</a:t>
            </a:r>
            <a:endParaRPr lang="en-GB" b="1" baseline="-25000" dirty="0">
              <a:latin typeface="Times New Roman" charset="0"/>
            </a:endParaRPr>
          </a:p>
        </p:txBody>
      </p:sp>
      <p:sp>
        <p:nvSpPr>
          <p:cNvPr id="94" name="Text Box 87"/>
          <p:cNvSpPr txBox="1">
            <a:spLocks noChangeArrowheads="1"/>
          </p:cNvSpPr>
          <p:nvPr/>
        </p:nvSpPr>
        <p:spPr bwMode="auto">
          <a:xfrm>
            <a:off x="2077452" y="2619584"/>
            <a:ext cx="3000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1</a:t>
            </a:r>
            <a:endParaRPr lang="en-GB" b="1">
              <a:latin typeface="Times New Roman" charset="0"/>
            </a:endParaRPr>
          </a:p>
        </p:txBody>
      </p:sp>
      <p:sp>
        <p:nvSpPr>
          <p:cNvPr id="95" name="Text Box 88"/>
          <p:cNvSpPr txBox="1">
            <a:spLocks noChangeArrowheads="1"/>
          </p:cNvSpPr>
          <p:nvPr/>
        </p:nvSpPr>
        <p:spPr bwMode="auto">
          <a:xfrm>
            <a:off x="2512244" y="2906367"/>
            <a:ext cx="6858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sz="1400" dirty="0">
                <a:latin typeface="Times New Roman" charset="0"/>
              </a:rPr>
              <a:t>CK</a:t>
            </a:r>
            <a:endParaRPr lang="en-GB" sz="1400" dirty="0">
              <a:latin typeface="Times New Roman" charset="0"/>
            </a:endParaRPr>
          </a:p>
        </p:txBody>
      </p:sp>
      <p:sp>
        <p:nvSpPr>
          <p:cNvPr id="96" name="Text Box 89"/>
          <p:cNvSpPr txBox="1">
            <a:spLocks noChangeArrowheads="1"/>
          </p:cNvSpPr>
          <p:nvPr/>
        </p:nvSpPr>
        <p:spPr bwMode="auto">
          <a:xfrm>
            <a:off x="3220453" y="3435372"/>
            <a:ext cx="60785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sz="1400" b="1" dirty="0">
                <a:latin typeface="Times New Roman" charset="0"/>
              </a:rPr>
              <a:t>Reset</a:t>
            </a:r>
            <a:endParaRPr lang="en-GB" sz="1400" b="1" dirty="0">
              <a:latin typeface="Times New Roman" charset="0"/>
            </a:endParaRPr>
          </a:p>
        </p:txBody>
      </p:sp>
      <p:sp>
        <p:nvSpPr>
          <p:cNvPr id="97" name="AutoShape 90"/>
          <p:cNvSpPr>
            <a:spLocks noChangeArrowheads="1"/>
          </p:cNvSpPr>
          <p:nvPr/>
        </p:nvSpPr>
        <p:spPr bwMode="auto">
          <a:xfrm rot="5400000">
            <a:off x="2572752" y="3038684"/>
            <a:ext cx="152400" cy="762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8" name="Line 91"/>
          <p:cNvSpPr>
            <a:spLocks noChangeShapeType="1"/>
          </p:cNvSpPr>
          <p:nvPr/>
        </p:nvSpPr>
        <p:spPr bwMode="auto">
          <a:xfrm flipH="1">
            <a:off x="2382252" y="2771984"/>
            <a:ext cx="228600" cy="0"/>
          </a:xfrm>
          <a:prstGeom prst="line">
            <a:avLst/>
          </a:prstGeom>
          <a:noFill/>
          <a:ln w="28575">
            <a:solidFill>
              <a:schemeClr val="tx1"/>
            </a:solidFill>
            <a:round/>
            <a:headEn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9" name="Text Box 92"/>
          <p:cNvSpPr txBox="1">
            <a:spLocks noChangeArrowheads="1"/>
          </p:cNvSpPr>
          <p:nvPr/>
        </p:nvSpPr>
        <p:spPr bwMode="auto">
          <a:xfrm>
            <a:off x="2915657" y="3197780"/>
            <a:ext cx="330200" cy="289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lnSpc>
                <a:spcPct val="90000"/>
              </a:lnSpc>
            </a:pPr>
            <a:r>
              <a:rPr lang="fr-CH" sz="1400">
                <a:latin typeface="Times New Roman" charset="0"/>
              </a:rPr>
              <a:t>R</a:t>
            </a:r>
            <a:endParaRPr lang="en-GB" sz="1400">
              <a:latin typeface="Times New Roman" charset="0"/>
            </a:endParaRPr>
          </a:p>
        </p:txBody>
      </p:sp>
      <p:sp>
        <p:nvSpPr>
          <p:cNvPr id="100" name="Text Box 93"/>
          <p:cNvSpPr txBox="1">
            <a:spLocks noChangeArrowheads="1"/>
          </p:cNvSpPr>
          <p:nvPr/>
        </p:nvSpPr>
        <p:spPr bwMode="auto">
          <a:xfrm>
            <a:off x="3159200" y="2618096"/>
            <a:ext cx="3143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sz="1400" dirty="0">
                <a:latin typeface="Times New Roman" charset="0"/>
              </a:rPr>
              <a:t>Q</a:t>
            </a:r>
            <a:endParaRPr lang="en-GB" sz="1400" dirty="0">
              <a:latin typeface="Times New Roman" charset="0"/>
            </a:endParaRPr>
          </a:p>
        </p:txBody>
      </p:sp>
      <p:sp>
        <p:nvSpPr>
          <p:cNvPr id="101" name="Line 94"/>
          <p:cNvSpPr>
            <a:spLocks noChangeShapeType="1"/>
          </p:cNvSpPr>
          <p:nvPr/>
        </p:nvSpPr>
        <p:spPr bwMode="auto">
          <a:xfrm flipH="1">
            <a:off x="3449052" y="2771984"/>
            <a:ext cx="19812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02" name="Line 95"/>
          <p:cNvSpPr>
            <a:spLocks noChangeShapeType="1"/>
          </p:cNvSpPr>
          <p:nvPr/>
        </p:nvSpPr>
        <p:spPr bwMode="auto">
          <a:xfrm flipV="1">
            <a:off x="4668252" y="2763016"/>
            <a:ext cx="0" cy="787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3" name="Rectangle 96"/>
          <p:cNvSpPr>
            <a:spLocks noChangeArrowheads="1"/>
          </p:cNvSpPr>
          <p:nvPr/>
        </p:nvSpPr>
        <p:spPr bwMode="auto">
          <a:xfrm>
            <a:off x="2610852" y="3947848"/>
            <a:ext cx="838200" cy="8382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4" name="Text Box 97"/>
          <p:cNvSpPr txBox="1">
            <a:spLocks noChangeArrowheads="1"/>
          </p:cNvSpPr>
          <p:nvPr/>
        </p:nvSpPr>
        <p:spPr bwMode="auto">
          <a:xfrm>
            <a:off x="2590404" y="4470235"/>
            <a:ext cx="3143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sz="1400" dirty="0">
                <a:latin typeface="Times New Roman" charset="0"/>
              </a:rPr>
              <a:t>D</a:t>
            </a:r>
            <a:endParaRPr lang="en-GB" sz="1400" dirty="0">
              <a:latin typeface="Times New Roman" charset="0"/>
            </a:endParaRPr>
          </a:p>
        </p:txBody>
      </p:sp>
      <p:sp>
        <p:nvSpPr>
          <p:cNvPr id="105" name="Text Box 98"/>
          <p:cNvSpPr txBox="1">
            <a:spLocks noChangeArrowheads="1"/>
          </p:cNvSpPr>
          <p:nvPr/>
        </p:nvSpPr>
        <p:spPr bwMode="auto">
          <a:xfrm>
            <a:off x="2077452" y="4481248"/>
            <a:ext cx="3000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a:latin typeface="Times New Roman" charset="0"/>
              </a:rPr>
              <a:t>1</a:t>
            </a:r>
            <a:endParaRPr lang="en-GB" b="1">
              <a:latin typeface="Times New Roman" charset="0"/>
            </a:endParaRPr>
          </a:p>
        </p:txBody>
      </p:sp>
      <p:sp>
        <p:nvSpPr>
          <p:cNvPr id="106" name="Text Box 99"/>
          <p:cNvSpPr txBox="1">
            <a:spLocks noChangeArrowheads="1"/>
          </p:cNvSpPr>
          <p:nvPr/>
        </p:nvSpPr>
        <p:spPr bwMode="auto">
          <a:xfrm>
            <a:off x="2512239" y="4165902"/>
            <a:ext cx="6858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sz="1400" dirty="0">
                <a:latin typeface="Times New Roman" charset="0"/>
              </a:rPr>
              <a:t>CK</a:t>
            </a:r>
            <a:endParaRPr lang="en-GB" sz="1400" dirty="0">
              <a:latin typeface="Times New Roman" charset="0"/>
            </a:endParaRPr>
          </a:p>
        </p:txBody>
      </p:sp>
      <p:sp>
        <p:nvSpPr>
          <p:cNvPr id="107" name="AutoShape 100"/>
          <p:cNvSpPr>
            <a:spLocks noChangeArrowheads="1"/>
          </p:cNvSpPr>
          <p:nvPr/>
        </p:nvSpPr>
        <p:spPr bwMode="auto">
          <a:xfrm rot="5400000">
            <a:off x="2572752" y="4290748"/>
            <a:ext cx="152400" cy="76200"/>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8" name="Line 101"/>
          <p:cNvSpPr>
            <a:spLocks noChangeShapeType="1"/>
          </p:cNvSpPr>
          <p:nvPr/>
        </p:nvSpPr>
        <p:spPr bwMode="auto">
          <a:xfrm flipH="1">
            <a:off x="2382252" y="4633648"/>
            <a:ext cx="228600" cy="0"/>
          </a:xfrm>
          <a:prstGeom prst="line">
            <a:avLst/>
          </a:prstGeom>
          <a:noFill/>
          <a:ln w="28575">
            <a:solidFill>
              <a:schemeClr val="tx1"/>
            </a:solidFill>
            <a:round/>
            <a:headEn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09" name="Text Box 102"/>
          <p:cNvSpPr txBox="1">
            <a:spLocks noChangeArrowheads="1"/>
          </p:cNvSpPr>
          <p:nvPr/>
        </p:nvSpPr>
        <p:spPr bwMode="auto">
          <a:xfrm>
            <a:off x="2915657" y="3918964"/>
            <a:ext cx="330200" cy="289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lnSpc>
                <a:spcPct val="90000"/>
              </a:lnSpc>
            </a:pPr>
            <a:r>
              <a:rPr lang="fr-CH" sz="1400" dirty="0">
                <a:latin typeface="Times New Roman" charset="0"/>
              </a:rPr>
              <a:t>R</a:t>
            </a:r>
            <a:endParaRPr lang="en-GB" sz="1400" dirty="0">
              <a:latin typeface="Times New Roman" charset="0"/>
            </a:endParaRPr>
          </a:p>
        </p:txBody>
      </p:sp>
      <p:sp>
        <p:nvSpPr>
          <p:cNvPr id="110" name="Text Box 103"/>
          <p:cNvSpPr txBox="1">
            <a:spLocks noChangeArrowheads="1"/>
          </p:cNvSpPr>
          <p:nvPr/>
        </p:nvSpPr>
        <p:spPr bwMode="auto">
          <a:xfrm>
            <a:off x="3166666" y="4462298"/>
            <a:ext cx="31432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eaLnBrk="1" hangingPunct="1"/>
            <a:r>
              <a:rPr lang="fr-CH" sz="1400">
                <a:latin typeface="Times New Roman" charset="0"/>
              </a:rPr>
              <a:t>Q</a:t>
            </a:r>
            <a:endParaRPr lang="en-GB" sz="1400">
              <a:latin typeface="Times New Roman" charset="0"/>
            </a:endParaRPr>
          </a:p>
        </p:txBody>
      </p:sp>
      <p:sp>
        <p:nvSpPr>
          <p:cNvPr id="111" name="Line 104"/>
          <p:cNvSpPr>
            <a:spLocks noChangeShapeType="1"/>
          </p:cNvSpPr>
          <p:nvPr/>
        </p:nvSpPr>
        <p:spPr bwMode="auto">
          <a:xfrm flipH="1">
            <a:off x="1925052" y="4326328"/>
            <a:ext cx="6858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12" name="Text Box 105"/>
          <p:cNvSpPr txBox="1">
            <a:spLocks noChangeArrowheads="1"/>
          </p:cNvSpPr>
          <p:nvPr/>
        </p:nvSpPr>
        <p:spPr bwMode="auto">
          <a:xfrm>
            <a:off x="4211053" y="4242845"/>
            <a:ext cx="46685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CH" b="1" dirty="0">
                <a:latin typeface="Times New Roman" charset="0"/>
              </a:rPr>
              <a:t>Q</a:t>
            </a:r>
            <a:r>
              <a:rPr lang="fr-CH" b="1" baseline="-25000" dirty="0">
                <a:latin typeface="Times New Roman" charset="0"/>
              </a:rPr>
              <a:t>B</a:t>
            </a:r>
            <a:endParaRPr lang="en-GB" b="1" baseline="-25000" dirty="0">
              <a:latin typeface="Times New Roman" charset="0"/>
            </a:endParaRPr>
          </a:p>
        </p:txBody>
      </p:sp>
      <p:sp>
        <p:nvSpPr>
          <p:cNvPr id="113" name="Line 106"/>
          <p:cNvSpPr>
            <a:spLocks noChangeShapeType="1"/>
          </p:cNvSpPr>
          <p:nvPr/>
        </p:nvSpPr>
        <p:spPr bwMode="auto">
          <a:xfrm flipH="1">
            <a:off x="3449052" y="4633648"/>
            <a:ext cx="19812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14" name="Line 107"/>
          <p:cNvSpPr>
            <a:spLocks noChangeShapeType="1"/>
          </p:cNvSpPr>
          <p:nvPr/>
        </p:nvSpPr>
        <p:spPr bwMode="auto">
          <a:xfrm flipH="1" flipV="1">
            <a:off x="4668252" y="3840274"/>
            <a:ext cx="0" cy="79786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 name="ZoneTexte 2"/>
          <p:cNvSpPr txBox="1"/>
          <p:nvPr/>
        </p:nvSpPr>
        <p:spPr>
          <a:xfrm>
            <a:off x="6863111" y="5743783"/>
            <a:ext cx="364202" cy="307777"/>
          </a:xfrm>
          <a:prstGeom prst="rect">
            <a:avLst/>
          </a:prstGeom>
          <a:noFill/>
          <a:ln>
            <a:noFill/>
          </a:ln>
        </p:spPr>
        <p:txBody>
          <a:bodyPr wrap="none" rtlCol="0">
            <a:spAutoFit/>
          </a:bodyPr>
          <a:lstStyle/>
          <a:p>
            <a:r>
              <a:rPr lang="fr-FR" sz="1400" dirty="0">
                <a:solidFill>
                  <a:srgbClr val="3333CC"/>
                </a:solidFill>
              </a:rPr>
              <a:t>～</a:t>
            </a:r>
          </a:p>
        </p:txBody>
      </p:sp>
      <p:sp>
        <p:nvSpPr>
          <p:cNvPr id="115" name="Rectangle 11">
            <a:extLst>
              <a:ext uri="{FF2B5EF4-FFF2-40B4-BE49-F238E27FC236}">
                <a16:creationId xmlns:a16="http://schemas.microsoft.com/office/drawing/2014/main" id="{69347924-D380-4085-AA06-928D93F51EAE}"/>
              </a:ext>
            </a:extLst>
          </p:cNvPr>
          <p:cNvSpPr>
            <a:spLocks noChangeArrowheads="1"/>
          </p:cNvSpPr>
          <p:nvPr/>
        </p:nvSpPr>
        <p:spPr bwMode="auto">
          <a:xfrm>
            <a:off x="788276" y="320566"/>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3. DÉTECTEUR DE PHASE–FRÉQUENCE NUMÉRIQUE</a:t>
            </a:r>
          </a:p>
        </p:txBody>
      </p:sp>
      <p:sp>
        <p:nvSpPr>
          <p:cNvPr id="2" name="Slide Number Placeholder 1">
            <a:extLst>
              <a:ext uri="{FF2B5EF4-FFF2-40B4-BE49-F238E27FC236}">
                <a16:creationId xmlns:a16="http://schemas.microsoft.com/office/drawing/2014/main" id="{483A09D9-0240-4745-8F0D-AB3E858E8D66}"/>
              </a:ext>
            </a:extLst>
          </p:cNvPr>
          <p:cNvSpPr>
            <a:spLocks noGrp="1"/>
          </p:cNvSpPr>
          <p:nvPr>
            <p:ph type="sldNum" sz="quarter" idx="12"/>
          </p:nvPr>
        </p:nvSpPr>
        <p:spPr/>
        <p:txBody>
          <a:bodyPr/>
          <a:lstStyle/>
          <a:p>
            <a:fld id="{A0C90C31-8BED-4BB9-8E94-F4E9E36D41C0}" type="slidenum">
              <a:rPr lang="en-CH" smtClean="0"/>
              <a:t>18</a:t>
            </a:fld>
            <a:endParaRPr lang="en-CH"/>
          </a:p>
        </p:txBody>
      </p:sp>
      <p:sp>
        <p:nvSpPr>
          <p:cNvPr id="116" name="Rectangle 115">
            <a:extLst>
              <a:ext uri="{FF2B5EF4-FFF2-40B4-BE49-F238E27FC236}">
                <a16:creationId xmlns:a16="http://schemas.microsoft.com/office/drawing/2014/main" id="{1F3D24FA-D47D-43D7-BC0A-9186CE9C83C3}"/>
              </a:ext>
            </a:extLst>
          </p:cNvPr>
          <p:cNvSpPr/>
          <p:nvPr/>
        </p:nvSpPr>
        <p:spPr>
          <a:xfrm>
            <a:off x="5133474" y="1909010"/>
            <a:ext cx="786063" cy="33528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995917" y="1222479"/>
            <a:ext cx="7972881" cy="400110"/>
          </a:xfrm>
          <a:prstGeom prst="rect">
            <a:avLst/>
          </a:prstGeom>
          <a:solidFill>
            <a:srgbClr val="CCCCFF"/>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b="1" dirty="0">
                <a:latin typeface="Times New Roman" charset="0"/>
              </a:rPr>
              <a:t>DÉTECTEURS DE PHASE ANALOGIQUES "BALANCED MIXER"</a:t>
            </a:r>
          </a:p>
        </p:txBody>
      </p:sp>
      <p:sp>
        <p:nvSpPr>
          <p:cNvPr id="86021" name="Text Box 5"/>
          <p:cNvSpPr txBox="1">
            <a:spLocks noChangeArrowheads="1"/>
          </p:cNvSpPr>
          <p:nvPr/>
        </p:nvSpPr>
        <p:spPr bwMode="auto">
          <a:xfrm>
            <a:off x="995917" y="3051279"/>
            <a:ext cx="5453737" cy="400110"/>
          </a:xfrm>
          <a:prstGeom prst="rect">
            <a:avLst/>
          </a:prstGeom>
          <a:solidFill>
            <a:srgbClr val="CCCCFF"/>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b="1">
                <a:latin typeface="Times New Roman" charset="0"/>
              </a:rPr>
              <a:t>DÉTECTEUR DE PHASE NUMÉRIQUE XOR</a:t>
            </a:r>
          </a:p>
        </p:txBody>
      </p:sp>
      <p:sp>
        <p:nvSpPr>
          <p:cNvPr id="86024" name="Text Box 8"/>
          <p:cNvSpPr txBox="1">
            <a:spLocks noChangeArrowheads="1"/>
          </p:cNvSpPr>
          <p:nvPr/>
        </p:nvSpPr>
        <p:spPr bwMode="auto">
          <a:xfrm>
            <a:off x="1300717" y="1679679"/>
            <a:ext cx="7123113"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dirty="0">
                <a:latin typeface="Times New Roman" charset="0"/>
                <a:cs typeface="Times New Roman" charset="0"/>
              </a:rPr>
              <a:t>Signaux impairs, typiquement sinusoïdaux et/ou carrés</a:t>
            </a:r>
          </a:p>
          <a:p>
            <a:pPr eaLnBrk="1" hangingPunct="1"/>
            <a:r>
              <a:rPr lang="fr-CH" b="1" dirty="0">
                <a:latin typeface="Times New Roman" charset="0"/>
              </a:rPr>
              <a:t>Gamme de phase de </a:t>
            </a:r>
            <a:r>
              <a:rPr lang="fr-CH" b="1" dirty="0">
                <a:latin typeface="Times New Roman" charset="0"/>
                <a:cs typeface="Times New Roman" charset="0"/>
              </a:rPr>
              <a:t>±</a:t>
            </a:r>
            <a:r>
              <a:rPr lang="fr-CH" b="1" baseline="-25000" dirty="0">
                <a:latin typeface="Times New Roman" charset="0"/>
                <a:cs typeface="Times New Roman" charset="0"/>
              </a:rPr>
              <a:t> </a:t>
            </a:r>
            <a:r>
              <a:rPr lang="fr-CH" b="1" dirty="0">
                <a:latin typeface="Symbol" charset="0"/>
                <a:cs typeface="Times New Roman" charset="0"/>
              </a:rPr>
              <a:t>p</a:t>
            </a:r>
            <a:r>
              <a:rPr lang="fr-CH" b="1" dirty="0">
                <a:latin typeface="Times New Roman" charset="0"/>
                <a:cs typeface="Times New Roman" charset="0"/>
              </a:rPr>
              <a:t>/2 autour de </a:t>
            </a:r>
            <a:r>
              <a:rPr lang="fr-CH" b="1" dirty="0">
                <a:latin typeface="Symbol" charset="0"/>
                <a:cs typeface="Times New Roman" charset="0"/>
              </a:rPr>
              <a:t>p</a:t>
            </a:r>
            <a:r>
              <a:rPr lang="fr-CH" b="1" dirty="0">
                <a:latin typeface="Times New Roman" charset="0"/>
                <a:cs typeface="Times New Roman" charset="0"/>
              </a:rPr>
              <a:t>/2 </a:t>
            </a:r>
          </a:p>
          <a:p>
            <a:pPr eaLnBrk="1" hangingPunct="1"/>
            <a:r>
              <a:rPr lang="fr-CH" b="1">
                <a:latin typeface="Times New Roman" charset="0"/>
                <a:cs typeface="Times New Roman" charset="0"/>
              </a:rPr>
              <a:t>Linéarité </a:t>
            </a:r>
            <a:r>
              <a:rPr lang="fr-CH" b="1" dirty="0">
                <a:latin typeface="Times New Roman" charset="0"/>
                <a:cs typeface="Times New Roman" charset="0"/>
              </a:rPr>
              <a:t>fonction de l'amplitude et de la forme des signaux</a:t>
            </a:r>
          </a:p>
          <a:p>
            <a:pPr eaLnBrk="1" hangingPunct="1"/>
            <a:r>
              <a:rPr lang="fr-CH" b="1" dirty="0">
                <a:latin typeface="Times New Roman" charset="0"/>
                <a:cs typeface="Times New Roman" charset="0"/>
              </a:rPr>
              <a:t>Admettent les signaux bruités (télécom)</a:t>
            </a:r>
          </a:p>
          <a:p>
            <a:pPr eaLnBrk="1" hangingPunct="1"/>
            <a:endParaRPr lang="en-GB" b="1" dirty="0">
              <a:latin typeface="Times New Roman" charset="0"/>
              <a:cs typeface="Times New Roman" charset="0"/>
            </a:endParaRPr>
          </a:p>
        </p:txBody>
      </p:sp>
      <p:sp>
        <p:nvSpPr>
          <p:cNvPr id="86025" name="Text Box 9"/>
          <p:cNvSpPr txBox="1">
            <a:spLocks noChangeArrowheads="1"/>
          </p:cNvSpPr>
          <p:nvPr/>
        </p:nvSpPr>
        <p:spPr bwMode="auto">
          <a:xfrm>
            <a:off x="1300716" y="3508479"/>
            <a:ext cx="76200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195263" indent="-195263">
              <a:defRPr sz="2400">
                <a:solidFill>
                  <a:schemeClr val="tx1"/>
                </a:solidFill>
                <a:latin typeface="Arial" charset="0"/>
                <a:ea typeface="ＭＳ Ｐゴシック" charset="0"/>
                <a:cs typeface="ＭＳ Ｐゴシック" charset="0"/>
              </a:defRPr>
            </a:lvl1pPr>
            <a:lvl2pPr marL="569913">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b="1" dirty="0">
                <a:latin typeface="Times New Roman" charset="0"/>
                <a:cs typeface="Times New Roman" charset="0"/>
              </a:rPr>
              <a:t>Signaux logiques </a:t>
            </a:r>
            <a:r>
              <a:rPr lang="fr-CH" sz="1600" dirty="0">
                <a:latin typeface="Times New Roman" charset="0"/>
                <a:cs typeface="Times New Roman" charset="0"/>
              </a:rPr>
              <a:t>(ampli limiteur ou comparateur parfois inclus)</a:t>
            </a:r>
          </a:p>
          <a:p>
            <a:pPr eaLnBrk="1" hangingPunct="1"/>
            <a:r>
              <a:rPr lang="fr-CH" sz="1800" b="1" dirty="0">
                <a:latin typeface="Times New Roman" charset="0"/>
              </a:rPr>
              <a:t>Gamme de phase </a:t>
            </a:r>
            <a:r>
              <a:rPr lang="fr-CH" sz="1800" b="1" dirty="0">
                <a:latin typeface="Times New Roman" charset="0"/>
                <a:cs typeface="Times New Roman" charset="0"/>
              </a:rPr>
              <a:t>±</a:t>
            </a:r>
            <a:r>
              <a:rPr lang="fr-CH" sz="1800" b="1" baseline="-25000" dirty="0">
                <a:latin typeface="Times New Roman" charset="0"/>
                <a:cs typeface="Times New Roman" charset="0"/>
              </a:rPr>
              <a:t> </a:t>
            </a:r>
            <a:r>
              <a:rPr lang="fr-CH" sz="1800" b="1" dirty="0">
                <a:latin typeface="Symbol" charset="0"/>
                <a:cs typeface="Times New Roman" charset="0"/>
              </a:rPr>
              <a:t>p</a:t>
            </a:r>
            <a:r>
              <a:rPr lang="fr-CH" sz="1800" b="1" dirty="0">
                <a:latin typeface="Times New Roman" charset="0"/>
                <a:cs typeface="Times New Roman" charset="0"/>
              </a:rPr>
              <a:t>/2  autour de </a:t>
            </a:r>
            <a:r>
              <a:rPr lang="fr-CH" sz="1800" b="1" dirty="0">
                <a:latin typeface="Symbol" charset="0"/>
                <a:cs typeface="Times New Roman" charset="0"/>
              </a:rPr>
              <a:t>p</a:t>
            </a:r>
            <a:r>
              <a:rPr lang="fr-CH" sz="1800" b="1" dirty="0">
                <a:latin typeface="Times New Roman" charset="0"/>
                <a:cs typeface="Times New Roman" charset="0"/>
              </a:rPr>
              <a:t>/2, réduite si le rapport cyclique ≠ 50% </a:t>
            </a:r>
          </a:p>
          <a:p>
            <a:pPr eaLnBrk="1" hangingPunct="1"/>
            <a:r>
              <a:rPr lang="fr-CH" sz="1800" b="1" dirty="0">
                <a:latin typeface="Times New Roman" charset="0"/>
                <a:cs typeface="Times New Roman" charset="0"/>
              </a:rPr>
              <a:t>Admet les signaux binaires avec impulsions parasites</a:t>
            </a:r>
          </a:p>
        </p:txBody>
      </p:sp>
      <p:sp>
        <p:nvSpPr>
          <p:cNvPr id="86028" name="Text Box 12"/>
          <p:cNvSpPr txBox="1">
            <a:spLocks noChangeArrowheads="1"/>
          </p:cNvSpPr>
          <p:nvPr/>
        </p:nvSpPr>
        <p:spPr bwMode="auto">
          <a:xfrm>
            <a:off x="1300716" y="5108680"/>
            <a:ext cx="73914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a:latin typeface="Times New Roman" charset="0"/>
              </a:rPr>
              <a:t>Logique séquentielle n'admettant que des signaux logiques</a:t>
            </a:r>
          </a:p>
          <a:p>
            <a:pPr eaLnBrk="1" hangingPunct="1"/>
            <a:r>
              <a:rPr lang="fr-CH" b="1">
                <a:latin typeface="Times New Roman" charset="0"/>
              </a:rPr>
              <a:t>Gamme de phase de </a:t>
            </a:r>
            <a:r>
              <a:rPr lang="fr-CH" b="1">
                <a:latin typeface="Times New Roman" charset="0"/>
                <a:cs typeface="Times New Roman" charset="0"/>
              </a:rPr>
              <a:t>±</a:t>
            </a:r>
            <a:r>
              <a:rPr lang="fr-CH" b="1" baseline="-25000">
                <a:latin typeface="Times New Roman" charset="0"/>
                <a:cs typeface="Times New Roman" charset="0"/>
              </a:rPr>
              <a:t> </a:t>
            </a:r>
            <a:r>
              <a:rPr lang="fr-CH" b="1">
                <a:latin typeface="Times New Roman" charset="0"/>
                <a:cs typeface="Times New Roman" charset="0"/>
              </a:rPr>
              <a:t>2</a:t>
            </a:r>
            <a:r>
              <a:rPr lang="fr-CH" b="1">
                <a:latin typeface="Symbol" charset="0"/>
                <a:cs typeface="Times New Roman" charset="0"/>
              </a:rPr>
              <a:t>p</a:t>
            </a:r>
            <a:r>
              <a:rPr lang="fr-CH" b="1">
                <a:latin typeface="Times" charset="0"/>
                <a:cs typeface="Times New Roman" charset="0"/>
              </a:rPr>
              <a:t> centrée sur 0</a:t>
            </a:r>
            <a:endParaRPr lang="fr-CH" b="1">
              <a:latin typeface="Symbol" charset="0"/>
              <a:cs typeface="Times New Roman" charset="0"/>
            </a:endParaRPr>
          </a:p>
          <a:p>
            <a:pPr eaLnBrk="1" hangingPunct="1"/>
            <a:r>
              <a:rPr lang="fr-CH" b="1">
                <a:latin typeface="Times New Roman" charset="0"/>
                <a:cs typeface="Times New Roman" charset="0"/>
              </a:rPr>
              <a:t>Indépendants du rapport cyclique des signaux</a:t>
            </a:r>
          </a:p>
          <a:p>
            <a:pPr eaLnBrk="1" hangingPunct="1"/>
            <a:r>
              <a:rPr lang="fr-CH" b="1">
                <a:latin typeface="Times New Roman" charset="0"/>
                <a:cs typeface="Times New Roman" charset="0"/>
              </a:rPr>
              <a:t>N'admettent pas les impulsions manquantes ou parasites</a:t>
            </a:r>
          </a:p>
        </p:txBody>
      </p:sp>
      <p:sp>
        <p:nvSpPr>
          <p:cNvPr id="86029" name="Text Box 13"/>
          <p:cNvSpPr txBox="1">
            <a:spLocks noChangeArrowheads="1"/>
          </p:cNvSpPr>
          <p:nvPr/>
        </p:nvSpPr>
        <p:spPr bwMode="auto">
          <a:xfrm>
            <a:off x="995916" y="4651479"/>
            <a:ext cx="6790040" cy="400110"/>
          </a:xfrm>
          <a:prstGeom prst="rect">
            <a:avLst/>
          </a:prstGeom>
          <a:solidFill>
            <a:srgbClr val="CCCCFF"/>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b="1" dirty="0">
                <a:latin typeface="Times New Roman" charset="0"/>
              </a:rPr>
              <a:t>DÉTECTEURS DE PHASE-FRÉQUENCE NUMÉRIQUES</a:t>
            </a:r>
          </a:p>
        </p:txBody>
      </p:sp>
      <p:sp>
        <p:nvSpPr>
          <p:cNvPr id="10" name="Rectangle 11">
            <a:extLst>
              <a:ext uri="{FF2B5EF4-FFF2-40B4-BE49-F238E27FC236}">
                <a16:creationId xmlns:a16="http://schemas.microsoft.com/office/drawing/2014/main" id="{CE48850E-2423-49FE-A7E5-013368EF2BF1}"/>
              </a:ext>
            </a:extLst>
          </p:cNvPr>
          <p:cNvSpPr>
            <a:spLocks noChangeArrowheads="1"/>
          </p:cNvSpPr>
          <p:nvPr/>
        </p:nvSpPr>
        <p:spPr bwMode="auto">
          <a:xfrm>
            <a:off x="788276" y="320566"/>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eaLnBrk="1" hangingPunct="1"/>
            <a:r>
              <a:rPr lang="fr-FR" sz="3200" b="1" dirty="0">
                <a:solidFill>
                  <a:schemeClr val="bg1"/>
                </a:solidFill>
              </a:rPr>
              <a:t>DÉTECTEURS DE PHASE : RESUME</a:t>
            </a:r>
          </a:p>
        </p:txBody>
      </p:sp>
      <p:sp>
        <p:nvSpPr>
          <p:cNvPr id="2" name="Slide Number Placeholder 1">
            <a:extLst>
              <a:ext uri="{FF2B5EF4-FFF2-40B4-BE49-F238E27FC236}">
                <a16:creationId xmlns:a16="http://schemas.microsoft.com/office/drawing/2014/main" id="{A07238CA-BF01-4121-A0AE-FAE5BCC214CC}"/>
              </a:ext>
            </a:extLst>
          </p:cNvPr>
          <p:cNvSpPr>
            <a:spLocks noGrp="1"/>
          </p:cNvSpPr>
          <p:nvPr>
            <p:ph type="sldNum" sz="quarter" idx="12"/>
          </p:nvPr>
        </p:nvSpPr>
        <p:spPr/>
        <p:txBody>
          <a:bodyPr/>
          <a:lstStyle/>
          <a:p>
            <a:fld id="{A0C90C31-8BED-4BB9-8E94-F4E9E36D41C0}" type="slidenum">
              <a:rPr lang="en-CH" smtClean="0"/>
              <a:t>19</a:t>
            </a:fld>
            <a:endParaRPr lang="en-CH"/>
          </a:p>
        </p:txBody>
      </p:sp>
    </p:spTree>
    <p:extLst>
      <p:ext uri="{BB962C8B-B14F-4D97-AF65-F5344CB8AC3E}">
        <p14:creationId xmlns:p14="http://schemas.microsoft.com/office/powerpoint/2010/main" val="2852233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1636987" y="2966808"/>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r>
              <a:rPr lang="fr-FR" sz="2800" b="1" dirty="0">
                <a:solidFill>
                  <a:schemeClr val="bg1"/>
                </a:solidFill>
              </a:rPr>
              <a:t>DÉTECTEURS</a:t>
            </a:r>
            <a:r>
              <a:rPr lang="fr-FR" sz="3200" b="1" dirty="0">
                <a:solidFill>
                  <a:schemeClr val="bg1"/>
                </a:solidFill>
              </a:rPr>
              <a:t> DE PHASE</a:t>
            </a:r>
          </a:p>
        </p:txBody>
      </p:sp>
      <p:sp>
        <p:nvSpPr>
          <p:cNvPr id="2" name="Slide Number Placeholder 1">
            <a:extLst>
              <a:ext uri="{FF2B5EF4-FFF2-40B4-BE49-F238E27FC236}">
                <a16:creationId xmlns:a16="http://schemas.microsoft.com/office/drawing/2014/main" id="{5C4B7C30-6DDC-4E21-80BE-A3BDC73D2238}"/>
              </a:ext>
            </a:extLst>
          </p:cNvPr>
          <p:cNvSpPr>
            <a:spLocks noGrp="1"/>
          </p:cNvSpPr>
          <p:nvPr>
            <p:ph type="sldNum" sz="quarter" idx="12"/>
          </p:nvPr>
        </p:nvSpPr>
        <p:spPr/>
        <p:txBody>
          <a:bodyPr/>
          <a:lstStyle/>
          <a:p>
            <a:fld id="{A0C90C31-8BED-4BB9-8E94-F4E9E36D41C0}" type="slidenum">
              <a:rPr lang="en-CH" smtClean="0"/>
              <a:t>2</a:t>
            </a:fld>
            <a:endParaRPr lang="en-CH"/>
          </a:p>
        </p:txBody>
      </p:sp>
    </p:spTree>
    <p:extLst>
      <p:ext uri="{BB962C8B-B14F-4D97-AF65-F5344CB8AC3E}">
        <p14:creationId xmlns:p14="http://schemas.microsoft.com/office/powerpoint/2010/main" val="1840387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6F8C8C-6289-4E67-B8DC-387865284DB6}"/>
              </a:ext>
            </a:extLst>
          </p:cNvPr>
          <p:cNvSpPr>
            <a:spLocks noGrp="1"/>
          </p:cNvSpPr>
          <p:nvPr>
            <p:ph type="sldNum" sz="quarter" idx="12"/>
          </p:nvPr>
        </p:nvSpPr>
        <p:spPr/>
        <p:txBody>
          <a:bodyPr/>
          <a:lstStyle/>
          <a:p>
            <a:fld id="{A0C90C31-8BED-4BB9-8E94-F4E9E36D41C0}" type="slidenum">
              <a:rPr lang="en-CH" smtClean="0"/>
              <a:t>20</a:t>
            </a:fld>
            <a:endParaRPr lang="en-CH"/>
          </a:p>
        </p:txBody>
      </p:sp>
      <p:sp>
        <p:nvSpPr>
          <p:cNvPr id="3" name="Rectangle 3">
            <a:extLst>
              <a:ext uri="{FF2B5EF4-FFF2-40B4-BE49-F238E27FC236}">
                <a16:creationId xmlns:a16="http://schemas.microsoft.com/office/drawing/2014/main" id="{3DBAD8DA-C345-49AC-A73E-36DFC4A8038D}"/>
              </a:ext>
            </a:extLst>
          </p:cNvPr>
          <p:cNvSpPr>
            <a:spLocks noChangeArrowheads="1"/>
          </p:cNvSpPr>
          <p:nvPr/>
        </p:nvSpPr>
        <p:spPr bwMode="auto">
          <a:xfrm>
            <a:off x="1957027" y="2612478"/>
            <a:ext cx="8534400" cy="95368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OSCILLATEURS CONTROLES EN TENSION</a:t>
            </a:r>
          </a:p>
          <a:p>
            <a:r>
              <a:rPr lang="fr-FR" sz="2800" b="1" dirty="0">
                <a:solidFill>
                  <a:schemeClr val="bg1"/>
                </a:solidFill>
              </a:rPr>
              <a:t>VOLTAGE-CONTROLLED OSCILLATORS (VCO)</a:t>
            </a:r>
          </a:p>
        </p:txBody>
      </p:sp>
    </p:spTree>
    <p:extLst>
      <p:ext uri="{BB962C8B-B14F-4D97-AF65-F5344CB8AC3E}">
        <p14:creationId xmlns:p14="http://schemas.microsoft.com/office/powerpoint/2010/main" val="3762419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1408387" y="383628"/>
            <a:ext cx="8534400" cy="95368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OSCILLATEURS CONTROLES EN TENSION</a:t>
            </a:r>
          </a:p>
          <a:p>
            <a:r>
              <a:rPr lang="fr-FR" sz="2800" b="1" dirty="0">
                <a:solidFill>
                  <a:schemeClr val="bg1"/>
                </a:solidFill>
              </a:rPr>
              <a:t>VOLTAGE-CONTROLLED OSCILLATORS (VCO)</a:t>
            </a:r>
          </a:p>
        </p:txBody>
      </p:sp>
      <p:sp>
        <p:nvSpPr>
          <p:cNvPr id="84996" name="Text Box 4"/>
          <p:cNvSpPr txBox="1">
            <a:spLocks noChangeArrowheads="1"/>
          </p:cNvSpPr>
          <p:nvPr/>
        </p:nvSpPr>
        <p:spPr bwMode="auto">
          <a:xfrm>
            <a:off x="1366344" y="2738733"/>
            <a:ext cx="7504386" cy="2677656"/>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457200" indent="-457200">
              <a:buFont typeface="Arial" panose="020B0604020202020204" pitchFamily="34" charset="0"/>
              <a:buChar char="•"/>
            </a:pPr>
            <a:r>
              <a:rPr lang="fr-FR" sz="2800" b="1" dirty="0"/>
              <a:t>VCO:</a:t>
            </a:r>
          </a:p>
          <a:p>
            <a:pPr marL="1428750" lvl="2" indent="-514350">
              <a:buFont typeface="+mj-lt"/>
              <a:buAutoNum type="arabicPeriod"/>
            </a:pPr>
            <a:r>
              <a:rPr lang="fr-FR" sz="2800" b="1" dirty="0"/>
              <a:t>LC </a:t>
            </a:r>
          </a:p>
          <a:p>
            <a:pPr marL="1428750" lvl="2" indent="-514350">
              <a:buFont typeface="+mj-lt"/>
              <a:buAutoNum type="arabicPeriod"/>
            </a:pPr>
            <a:r>
              <a:rPr lang="fr-FR" sz="2800" b="1" dirty="0"/>
              <a:t>Oscillateurs en anneau</a:t>
            </a:r>
          </a:p>
          <a:p>
            <a:pPr marL="1828800" lvl="3" indent="-457200">
              <a:buFont typeface="Arial" panose="020B0604020202020204" pitchFamily="34" charset="0"/>
              <a:buChar char="•"/>
            </a:pPr>
            <a:r>
              <a:rPr lang="fr-FR" sz="2800" dirty="0"/>
              <a:t>Inverseurs logiques CMOS</a:t>
            </a:r>
          </a:p>
          <a:p>
            <a:pPr marL="1828800" lvl="3" indent="-457200">
              <a:buFont typeface="Arial" panose="020B0604020202020204" pitchFamily="34" charset="0"/>
              <a:buChar char="•"/>
            </a:pPr>
            <a:r>
              <a:rPr lang="fr-FR" sz="2800" dirty="0"/>
              <a:t>Structure différentielle</a:t>
            </a:r>
          </a:p>
          <a:p>
            <a:pPr marL="914400" lvl="1" indent="-457200">
              <a:buFont typeface="Arial" panose="020B0604020202020204" pitchFamily="34" charset="0"/>
              <a:buChar char="•"/>
            </a:pPr>
            <a:endParaRPr lang="fr-FR" sz="2800" b="1" dirty="0"/>
          </a:p>
        </p:txBody>
      </p:sp>
      <p:sp>
        <p:nvSpPr>
          <p:cNvPr id="84998" name="Text Box 6"/>
          <p:cNvSpPr txBox="1">
            <a:spLocks noChangeArrowheads="1"/>
          </p:cNvSpPr>
          <p:nvPr/>
        </p:nvSpPr>
        <p:spPr bwMode="auto">
          <a:xfrm>
            <a:off x="1326054" y="1967624"/>
            <a:ext cx="9424495" cy="52322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457200" indent="-457200">
              <a:buFont typeface="Arial" panose="020B0604020202020204" pitchFamily="34" charset="0"/>
              <a:buChar char="•"/>
            </a:pPr>
            <a:r>
              <a:rPr lang="fr-FR" sz="2800" b="1" dirty="0"/>
              <a:t>Introduction: </a:t>
            </a:r>
            <a:r>
              <a:rPr lang="fr-FR" sz="2800" dirty="0"/>
              <a:t>définition, classification et caractéristiques</a:t>
            </a:r>
          </a:p>
        </p:txBody>
      </p:sp>
      <p:sp>
        <p:nvSpPr>
          <p:cNvPr id="2" name="Slide Number Placeholder 1">
            <a:extLst>
              <a:ext uri="{FF2B5EF4-FFF2-40B4-BE49-F238E27FC236}">
                <a16:creationId xmlns:a16="http://schemas.microsoft.com/office/drawing/2014/main" id="{5C4B7C30-6DDC-4E21-80BE-A3BDC73D2238}"/>
              </a:ext>
            </a:extLst>
          </p:cNvPr>
          <p:cNvSpPr>
            <a:spLocks noGrp="1"/>
          </p:cNvSpPr>
          <p:nvPr>
            <p:ph type="sldNum" sz="quarter" idx="12"/>
          </p:nvPr>
        </p:nvSpPr>
        <p:spPr/>
        <p:txBody>
          <a:bodyPr/>
          <a:lstStyle/>
          <a:p>
            <a:fld id="{A0C90C31-8BED-4BB9-8E94-F4E9E36D41C0}" type="slidenum">
              <a:rPr lang="en-CH" smtClean="0"/>
              <a:t>21</a:t>
            </a:fld>
            <a:endParaRPr lang="en-CH"/>
          </a:p>
        </p:txBody>
      </p:sp>
    </p:spTree>
    <p:extLst>
      <p:ext uri="{BB962C8B-B14F-4D97-AF65-F5344CB8AC3E}">
        <p14:creationId xmlns:p14="http://schemas.microsoft.com/office/powerpoint/2010/main" val="2738436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051560" y="255270"/>
            <a:ext cx="8534400" cy="457200"/>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FR" sz="2400" b="1" dirty="0">
                <a:solidFill>
                  <a:schemeClr val="bg1"/>
                </a:solidFill>
              </a:rPr>
              <a:t>INTRODUCTION</a:t>
            </a:r>
            <a:endParaRPr lang="en-GB" sz="2400" b="1" dirty="0">
              <a:solidFill>
                <a:schemeClr val="bg1"/>
              </a:solidFill>
            </a:endParaRPr>
          </a:p>
        </p:txBody>
      </p:sp>
      <p:sp>
        <p:nvSpPr>
          <p:cNvPr id="57351" name="Text Box 7"/>
          <p:cNvSpPr txBox="1">
            <a:spLocks noChangeArrowheads="1"/>
          </p:cNvSpPr>
          <p:nvPr/>
        </p:nvSpPr>
        <p:spPr bwMode="auto">
          <a:xfrm>
            <a:off x="982980" y="1236981"/>
            <a:ext cx="10256520"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CH" sz="2000" b="1" dirty="0">
                <a:cs typeface="Times New Roman" panose="02020603050405020304" pitchFamily="18" charset="0"/>
              </a:rPr>
              <a:t>Oscillateur</a:t>
            </a:r>
            <a:r>
              <a:rPr lang="fr-CH" sz="2000" dirty="0">
                <a:cs typeface="Times New Roman" panose="02020603050405020304" pitchFamily="18" charset="0"/>
              </a:rPr>
              <a:t> est un terme général pour des circuits électroniques qui </a:t>
            </a:r>
            <a:r>
              <a:rPr lang="fr-CH" sz="2000" b="1" dirty="0">
                <a:cs typeface="Times New Roman" panose="02020603050405020304" pitchFamily="18" charset="0"/>
              </a:rPr>
              <a:t>produisent par eux-m</a:t>
            </a:r>
            <a:r>
              <a:rPr lang="fr-CH" altLang="ja-JP" sz="2000" b="1" dirty="0">
                <a:cs typeface="Times New Roman" panose="02020603050405020304" pitchFamily="18" charset="0"/>
              </a:rPr>
              <a:t>ême </a:t>
            </a:r>
            <a:r>
              <a:rPr lang="fr-CH" sz="2000" b="1" dirty="0">
                <a:cs typeface="Times New Roman" panose="02020603050405020304" pitchFamily="18" charset="0"/>
              </a:rPr>
              <a:t>un signal périodique à une </a:t>
            </a:r>
            <a:r>
              <a:rPr lang="fr-CH" sz="2000" b="1" u="sng" dirty="0">
                <a:cs typeface="Times New Roman" panose="02020603050405020304" pitchFamily="18" charset="0"/>
              </a:rPr>
              <a:t>fréquence donnée</a:t>
            </a:r>
            <a:r>
              <a:rPr lang="fr-CH" sz="2000" b="1" dirty="0">
                <a:cs typeface="Times New Roman" panose="02020603050405020304" pitchFamily="18" charset="0"/>
              </a:rPr>
              <a:t>. </a:t>
            </a:r>
          </a:p>
          <a:p>
            <a:r>
              <a:rPr lang="fr-CH" sz="2000" dirty="0">
                <a:cs typeface="Times New Roman" panose="02020603050405020304" pitchFamily="18" charset="0"/>
              </a:rPr>
              <a:t>Dans un </a:t>
            </a:r>
            <a:r>
              <a:rPr lang="fr-CH" altLang="ja-JP" sz="2000" b="1" dirty="0">
                <a:cs typeface="Times New Roman" panose="02020603050405020304" pitchFamily="18" charset="0"/>
              </a:rPr>
              <a:t>VCO</a:t>
            </a:r>
            <a:r>
              <a:rPr lang="fr-CH" altLang="ja-JP" sz="2000" dirty="0">
                <a:cs typeface="Times New Roman" panose="02020603050405020304" pitchFamily="18" charset="0"/>
              </a:rPr>
              <a:t>, ou"</a:t>
            </a:r>
            <a:r>
              <a:rPr lang="fr-CH" sz="2000" u="sng" dirty="0">
                <a:cs typeface="Times New Roman" panose="02020603050405020304" pitchFamily="18" charset="0"/>
              </a:rPr>
              <a:t>V</a:t>
            </a:r>
            <a:r>
              <a:rPr lang="fr-CH" sz="2000" dirty="0">
                <a:cs typeface="Times New Roman" panose="02020603050405020304" pitchFamily="18" charset="0"/>
              </a:rPr>
              <a:t>oltage-</a:t>
            </a:r>
            <a:r>
              <a:rPr lang="fr-CH" sz="2000" u="sng" dirty="0">
                <a:cs typeface="Times New Roman" panose="02020603050405020304" pitchFamily="18" charset="0"/>
              </a:rPr>
              <a:t>C</a:t>
            </a:r>
            <a:r>
              <a:rPr lang="fr-CH" sz="2000" dirty="0">
                <a:cs typeface="Times New Roman" panose="02020603050405020304" pitchFamily="18" charset="0"/>
              </a:rPr>
              <a:t>ontrolled </a:t>
            </a:r>
            <a:r>
              <a:rPr lang="fr-CH" sz="2000" u="sng" dirty="0">
                <a:cs typeface="Times New Roman" panose="02020603050405020304" pitchFamily="18" charset="0"/>
              </a:rPr>
              <a:t>O</a:t>
            </a:r>
            <a:r>
              <a:rPr lang="fr-CH" sz="2000" dirty="0">
                <a:cs typeface="Times New Roman" panose="02020603050405020304" pitchFamily="18" charset="0"/>
              </a:rPr>
              <a:t>scillator", la </a:t>
            </a:r>
            <a:r>
              <a:rPr lang="fr-CH" sz="2000" b="1" u="sng" dirty="0">
                <a:cs typeface="Times New Roman" panose="02020603050405020304" pitchFamily="18" charset="0"/>
              </a:rPr>
              <a:t>fréquence est variable</a:t>
            </a:r>
            <a:r>
              <a:rPr lang="fr-CH" sz="2000" dirty="0">
                <a:cs typeface="Times New Roman" panose="02020603050405020304" pitchFamily="18" charset="0"/>
              </a:rPr>
              <a:t>, </a:t>
            </a:r>
            <a:r>
              <a:rPr lang="fr-CH" sz="2000" b="1" dirty="0">
                <a:cs typeface="Times New Roman" panose="02020603050405020304" pitchFamily="18" charset="0"/>
              </a:rPr>
              <a:t>commandée par une tension de contrôle.</a:t>
            </a:r>
            <a:endParaRPr lang="en-GB" sz="2000" b="1" dirty="0">
              <a:cs typeface="Times New Roman" panose="02020603050405020304" pitchFamily="18" charset="0"/>
            </a:endParaRPr>
          </a:p>
        </p:txBody>
      </p:sp>
      <p:sp>
        <p:nvSpPr>
          <p:cNvPr id="57352" name="Text Box 8"/>
          <p:cNvSpPr txBox="1">
            <a:spLocks noChangeArrowheads="1"/>
          </p:cNvSpPr>
          <p:nvPr/>
        </p:nvSpPr>
        <p:spPr bwMode="auto">
          <a:xfrm>
            <a:off x="977900" y="4915555"/>
            <a:ext cx="2046288" cy="39687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2000" b="1" dirty="0">
                <a:cs typeface="Times New Roman" panose="02020603050405020304" pitchFamily="18" charset="0"/>
              </a:rPr>
              <a:t>Signaux de sortie</a:t>
            </a:r>
          </a:p>
        </p:txBody>
      </p:sp>
      <p:sp>
        <p:nvSpPr>
          <p:cNvPr id="57353" name="Text Box 9"/>
          <p:cNvSpPr txBox="1">
            <a:spLocks noChangeArrowheads="1"/>
          </p:cNvSpPr>
          <p:nvPr/>
        </p:nvSpPr>
        <p:spPr bwMode="auto">
          <a:xfrm>
            <a:off x="1336041" y="5220037"/>
            <a:ext cx="2157413"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fr-CH" sz="2000" dirty="0">
                <a:cs typeface="Times New Roman" panose="02020603050405020304" pitchFamily="18" charset="0"/>
              </a:rPr>
              <a:t> Sinusoïdaux</a:t>
            </a:r>
          </a:p>
          <a:p>
            <a:endParaRPr lang="fr-CH" sz="2000" dirty="0">
              <a:cs typeface="Times New Roman" panose="02020603050405020304" pitchFamily="18" charset="0"/>
            </a:endParaRPr>
          </a:p>
          <a:p>
            <a:pPr>
              <a:buFontTx/>
              <a:buChar char="•"/>
            </a:pPr>
            <a:r>
              <a:rPr lang="fr-CH" sz="2000" dirty="0">
                <a:cs typeface="Times New Roman" panose="02020603050405020304" pitchFamily="18" charset="0"/>
              </a:rPr>
              <a:t> Non-sinusoïdaux</a:t>
            </a:r>
            <a:endParaRPr lang="en-GB" sz="2000" dirty="0">
              <a:cs typeface="Times New Roman" panose="02020603050405020304" pitchFamily="18" charset="0"/>
            </a:endParaRPr>
          </a:p>
        </p:txBody>
      </p:sp>
      <p:sp>
        <p:nvSpPr>
          <p:cNvPr id="57354" name="Text Box 10"/>
          <p:cNvSpPr txBox="1">
            <a:spLocks noChangeArrowheads="1"/>
          </p:cNvSpPr>
          <p:nvPr/>
        </p:nvSpPr>
        <p:spPr bwMode="auto">
          <a:xfrm>
            <a:off x="3698241" y="5524837"/>
            <a:ext cx="1710918"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dirty="0">
                <a:cs typeface="Times New Roman" panose="02020603050405020304" pitchFamily="18" charset="0"/>
              </a:rPr>
              <a:t>Rectangulaires</a:t>
            </a:r>
          </a:p>
          <a:p>
            <a:r>
              <a:rPr lang="fr-CH" sz="2000" dirty="0">
                <a:cs typeface="Times New Roman" panose="02020603050405020304" pitchFamily="18" charset="0"/>
              </a:rPr>
              <a:t>Impulsions</a:t>
            </a:r>
          </a:p>
          <a:p>
            <a:r>
              <a:rPr lang="fr-CH" sz="2000" dirty="0">
                <a:cs typeface="Times New Roman" panose="02020603050405020304" pitchFamily="18" charset="0"/>
              </a:rPr>
              <a:t>Dents de scie</a:t>
            </a:r>
            <a:endParaRPr lang="en-GB" sz="2000" dirty="0">
              <a:cs typeface="Times New Roman" panose="02020603050405020304" pitchFamily="18" charset="0"/>
            </a:endParaRPr>
          </a:p>
        </p:txBody>
      </p:sp>
      <p:sp>
        <p:nvSpPr>
          <p:cNvPr id="57355" name="AutoShape 11"/>
          <p:cNvSpPr>
            <a:spLocks/>
          </p:cNvSpPr>
          <p:nvPr/>
        </p:nvSpPr>
        <p:spPr bwMode="auto">
          <a:xfrm>
            <a:off x="3637915" y="5654706"/>
            <a:ext cx="76200" cy="808038"/>
          </a:xfrm>
          <a:prstGeom prst="leftBrace">
            <a:avLst>
              <a:gd name="adj1" fmla="val 88368"/>
              <a:gd name="adj2" fmla="val 50000"/>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cs typeface="Times New Roman" panose="02020603050405020304" pitchFamily="18" charset="0"/>
            </a:endParaRPr>
          </a:p>
        </p:txBody>
      </p:sp>
      <p:sp>
        <p:nvSpPr>
          <p:cNvPr id="9" name="Text Box 6">
            <a:extLst>
              <a:ext uri="{FF2B5EF4-FFF2-40B4-BE49-F238E27FC236}">
                <a16:creationId xmlns:a16="http://schemas.microsoft.com/office/drawing/2014/main" id="{66BD441A-4753-4EE9-BAC7-1C0FA16DAFDA}"/>
              </a:ext>
            </a:extLst>
          </p:cNvPr>
          <p:cNvSpPr txBox="1">
            <a:spLocks noChangeArrowheads="1"/>
          </p:cNvSpPr>
          <p:nvPr/>
        </p:nvSpPr>
        <p:spPr bwMode="auto">
          <a:xfrm>
            <a:off x="998221" y="849949"/>
            <a:ext cx="1553630" cy="40011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2000" b="1" dirty="0">
                <a:solidFill>
                  <a:schemeClr val="accent2"/>
                </a:solidFill>
              </a:rPr>
              <a:t>DEFINITIONS</a:t>
            </a:r>
          </a:p>
        </p:txBody>
      </p:sp>
      <p:sp>
        <p:nvSpPr>
          <p:cNvPr id="10" name="Text Box 8">
            <a:extLst>
              <a:ext uri="{FF2B5EF4-FFF2-40B4-BE49-F238E27FC236}">
                <a16:creationId xmlns:a16="http://schemas.microsoft.com/office/drawing/2014/main" id="{7E5955A8-364F-4A0A-B296-52CE34D4B312}"/>
              </a:ext>
            </a:extLst>
          </p:cNvPr>
          <p:cNvSpPr txBox="1">
            <a:spLocks noChangeArrowheads="1"/>
          </p:cNvSpPr>
          <p:nvPr/>
        </p:nvSpPr>
        <p:spPr bwMode="auto">
          <a:xfrm>
            <a:off x="571500" y="2648269"/>
            <a:ext cx="11214100" cy="2246769"/>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lvl="1"/>
            <a:endParaRPr lang="fr-FR" sz="2000" dirty="0"/>
          </a:p>
          <a:p>
            <a:pPr lvl="1"/>
            <a:r>
              <a:rPr lang="fr-FR" sz="2000" dirty="0"/>
              <a:t>Les </a:t>
            </a:r>
            <a:r>
              <a:rPr lang="fr-FR" sz="2000" b="1" i="1" dirty="0"/>
              <a:t>oscillateurs sinus LC</a:t>
            </a:r>
            <a:r>
              <a:rPr lang="fr-FR" sz="2000" dirty="0"/>
              <a:t> sont basés sur la résonnance d'un circuit LC dont les pertes sont compensées par un circuit actif. Pour un VCO, la capacité est rendue variable par une (ou plusieurs) diode(s) </a:t>
            </a:r>
            <a:r>
              <a:rPr lang="fr-FR" sz="2000" dirty="0" err="1"/>
              <a:t>varicap</a:t>
            </a:r>
            <a:r>
              <a:rPr lang="fr-FR" sz="2000" dirty="0"/>
              <a:t> soumises à la tension de contrôle.</a:t>
            </a:r>
            <a:endParaRPr lang="en-CH" sz="2000" dirty="0"/>
          </a:p>
          <a:p>
            <a:pPr lvl="1"/>
            <a:r>
              <a:rPr lang="fr-FR" sz="2000" dirty="0"/>
              <a:t>Les </a:t>
            </a:r>
            <a:r>
              <a:rPr lang="fr-FR" sz="2000" b="1" i="1" dirty="0"/>
              <a:t>oscillateurs en anneau</a:t>
            </a:r>
            <a:r>
              <a:rPr lang="fr-FR" sz="2000" dirty="0"/>
              <a:t> (Ring </a:t>
            </a:r>
            <a:r>
              <a:rPr lang="fr-FR" sz="2000" dirty="0" err="1"/>
              <a:t>oscillators</a:t>
            </a:r>
            <a:r>
              <a:rPr lang="fr-FR" sz="2000" dirty="0"/>
              <a:t>) sont formés de boucles d'inverseurs logiques. Pour un VCO, la tension de contrôle agit sur le temps de propagation de</a:t>
            </a:r>
            <a:r>
              <a:rPr lang="fr-FR" sz="2000" b="1" dirty="0"/>
              <a:t> </a:t>
            </a:r>
            <a:r>
              <a:rPr lang="fr-FR" sz="2000" dirty="0"/>
              <a:t>chaque inverseur.</a:t>
            </a:r>
            <a:endParaRPr lang="en-CH" sz="2000" dirty="0"/>
          </a:p>
          <a:p>
            <a:pPr eaLnBrk="0" hangingPunct="0"/>
            <a:endParaRPr lang="fr-FR" sz="2000" b="1"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4FCD8A5-7A8B-4094-9097-EB35740CD6F9}"/>
              </a:ext>
            </a:extLst>
          </p:cNvPr>
          <p:cNvSpPr>
            <a:spLocks noGrp="1"/>
          </p:cNvSpPr>
          <p:nvPr>
            <p:ph type="sldNum" sz="quarter" idx="12"/>
          </p:nvPr>
        </p:nvSpPr>
        <p:spPr/>
        <p:txBody>
          <a:bodyPr/>
          <a:lstStyle/>
          <a:p>
            <a:fld id="{A0C90C31-8BED-4BB9-8E94-F4E9E36D41C0}" type="slidenum">
              <a:rPr lang="en-CH" smtClean="0"/>
              <a:t>22</a:t>
            </a:fld>
            <a:endParaRPr lang="en-CH"/>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6"/>
          <p:cNvSpPr txBox="1">
            <a:spLocks noChangeArrowheads="1"/>
          </p:cNvSpPr>
          <p:nvPr/>
        </p:nvSpPr>
        <p:spPr bwMode="auto">
          <a:xfrm>
            <a:off x="960121" y="1078549"/>
            <a:ext cx="3774431" cy="40011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2000" b="1" dirty="0">
                <a:solidFill>
                  <a:schemeClr val="accent2"/>
                </a:solidFill>
              </a:rPr>
              <a:t>PARAMETRES CARACTERISTIQUES</a:t>
            </a:r>
          </a:p>
        </p:txBody>
      </p:sp>
      <p:sp>
        <p:nvSpPr>
          <p:cNvPr id="55311" name="Rectangle 15"/>
          <p:cNvSpPr>
            <a:spLocks noChangeArrowheads="1"/>
          </p:cNvSpPr>
          <p:nvPr/>
        </p:nvSpPr>
        <p:spPr bwMode="auto">
          <a:xfrm>
            <a:off x="1074420" y="278130"/>
            <a:ext cx="8534400" cy="457200"/>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fr-FR" sz="2400" b="1" dirty="0">
                <a:solidFill>
                  <a:schemeClr val="bg1"/>
                </a:solidFill>
              </a:rPr>
              <a:t>INTRODUCTION</a:t>
            </a:r>
            <a:endParaRPr lang="en-GB" sz="2400" b="1" dirty="0">
              <a:solidFill>
                <a:schemeClr val="bg1"/>
              </a:solidFill>
            </a:endParaRPr>
          </a:p>
        </p:txBody>
      </p:sp>
      <p:sp>
        <p:nvSpPr>
          <p:cNvPr id="6" name="Text Box 11"/>
          <p:cNvSpPr txBox="1">
            <a:spLocks noChangeArrowheads="1"/>
          </p:cNvSpPr>
          <p:nvPr/>
        </p:nvSpPr>
        <p:spPr bwMode="auto">
          <a:xfrm>
            <a:off x="654482" y="1972712"/>
            <a:ext cx="7056784" cy="459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lnSpc>
                <a:spcPct val="110000"/>
              </a:lnSpc>
              <a:buFont typeface="Arial" panose="020B0604020202020204" pitchFamily="34" charset="0"/>
              <a:buChar char="•"/>
            </a:pPr>
            <a:r>
              <a:rPr lang="fr-FR" sz="2200" dirty="0"/>
              <a:t>La linéarité de la relation tension</a:t>
            </a:r>
            <a:r>
              <a:rPr lang="fr-FR" sz="2200" dirty="0">
                <a:sym typeface="Symbol" charset="0"/>
              </a:rPr>
              <a:t></a:t>
            </a:r>
            <a:r>
              <a:rPr lang="fr-FR" sz="2200" baseline="-25000" dirty="0">
                <a:sym typeface="Symbol" charset="0"/>
              </a:rPr>
              <a:t> </a:t>
            </a:r>
            <a:r>
              <a:rPr lang="fr-FR" sz="2200" dirty="0"/>
              <a:t>fréquence</a:t>
            </a:r>
          </a:p>
        </p:txBody>
      </p:sp>
      <p:sp>
        <p:nvSpPr>
          <p:cNvPr id="7" name="Text Box 11"/>
          <p:cNvSpPr txBox="1">
            <a:spLocks noChangeArrowheads="1"/>
          </p:cNvSpPr>
          <p:nvPr/>
        </p:nvSpPr>
        <p:spPr bwMode="auto">
          <a:xfrm>
            <a:off x="654482" y="2476768"/>
            <a:ext cx="7056784" cy="459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lnSpc>
                <a:spcPct val="110000"/>
              </a:lnSpc>
              <a:buFont typeface="Arial" panose="020B0604020202020204" pitchFamily="34" charset="0"/>
              <a:buChar char="•"/>
            </a:pPr>
            <a:r>
              <a:rPr lang="fr-FR" sz="2200" dirty="0"/>
              <a:t>Le "Gain"  K</a:t>
            </a:r>
            <a:r>
              <a:rPr lang="fr-FR" sz="2200" baseline="-25000" dirty="0"/>
              <a:t>O </a:t>
            </a:r>
            <a:r>
              <a:rPr lang="fr-FR" sz="2200" dirty="0"/>
              <a:t>= </a:t>
            </a:r>
            <a:r>
              <a:rPr lang="fr-FR" sz="2200" dirty="0" err="1">
                <a:latin typeface="Symbol" charset="0"/>
              </a:rPr>
              <a:t>Dw</a:t>
            </a:r>
            <a:r>
              <a:rPr lang="fr-FR" sz="2200" baseline="-25000" dirty="0" err="1"/>
              <a:t>OSC</a:t>
            </a:r>
            <a:r>
              <a:rPr lang="fr-FR" sz="2200" baseline="-25000" dirty="0"/>
              <a:t> </a:t>
            </a:r>
            <a:r>
              <a:rPr lang="fr-FR" sz="2200" dirty="0"/>
              <a:t>/</a:t>
            </a:r>
            <a:r>
              <a:rPr lang="fr-FR" sz="2200" dirty="0">
                <a:latin typeface="Symbol" charset="0"/>
              </a:rPr>
              <a:t>D</a:t>
            </a:r>
            <a:r>
              <a:rPr lang="fr-FR" sz="2200" dirty="0"/>
              <a:t>V</a:t>
            </a:r>
            <a:r>
              <a:rPr lang="fr-FR" sz="2200" baseline="-25000" dirty="0"/>
              <a:t>0</a:t>
            </a:r>
          </a:p>
        </p:txBody>
      </p:sp>
      <p:sp>
        <p:nvSpPr>
          <p:cNvPr id="8" name="Text Box 11"/>
          <p:cNvSpPr txBox="1">
            <a:spLocks noChangeArrowheads="1"/>
          </p:cNvSpPr>
          <p:nvPr/>
        </p:nvSpPr>
        <p:spPr bwMode="auto">
          <a:xfrm>
            <a:off x="654482" y="2980824"/>
            <a:ext cx="7056784" cy="462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lnSpc>
                <a:spcPct val="110000"/>
              </a:lnSpc>
              <a:buFont typeface="Arial" panose="020B0604020202020204" pitchFamily="34" charset="0"/>
              <a:buChar char="•"/>
            </a:pPr>
            <a:r>
              <a:rPr lang="fr-FR" sz="2200" dirty="0"/>
              <a:t>La fréquence limite maximum d'oscillation </a:t>
            </a:r>
          </a:p>
        </p:txBody>
      </p:sp>
      <p:sp>
        <p:nvSpPr>
          <p:cNvPr id="9" name="Text Box 11"/>
          <p:cNvSpPr txBox="1">
            <a:spLocks noChangeArrowheads="1"/>
          </p:cNvSpPr>
          <p:nvPr/>
        </p:nvSpPr>
        <p:spPr bwMode="auto">
          <a:xfrm>
            <a:off x="665913" y="3496310"/>
            <a:ext cx="11881687" cy="446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lnSpc>
                <a:spcPct val="110000"/>
              </a:lnSpc>
              <a:buFont typeface="Arial" panose="020B0604020202020204" pitchFamily="34" charset="0"/>
              <a:buChar char="•"/>
            </a:pPr>
            <a:r>
              <a:rPr lang="fr-FR" sz="2200" dirty="0"/>
              <a:t>La dynamique de fréquence  absolue </a:t>
            </a:r>
            <a:r>
              <a:rPr lang="fr-FR" sz="2200" dirty="0" err="1"/>
              <a:t>f</a:t>
            </a:r>
            <a:r>
              <a:rPr lang="fr-FR" sz="2200" baseline="-25000" dirty="0" err="1"/>
              <a:t>OSC,max</a:t>
            </a:r>
            <a:r>
              <a:rPr lang="fr-FR" sz="2200" dirty="0"/>
              <a:t>–</a:t>
            </a:r>
            <a:r>
              <a:rPr lang="fr-FR" sz="2200" dirty="0" err="1"/>
              <a:t>f</a:t>
            </a:r>
            <a:r>
              <a:rPr lang="fr-FR" sz="2200" baseline="-25000" dirty="0" err="1"/>
              <a:t>OSC,min</a:t>
            </a:r>
            <a:r>
              <a:rPr lang="fr-FR" sz="2200" baseline="-25000" dirty="0"/>
              <a:t> </a:t>
            </a:r>
            <a:r>
              <a:rPr lang="fr-FR" sz="2200" dirty="0"/>
              <a:t> et relative </a:t>
            </a:r>
            <a:r>
              <a:rPr lang="fr-FR" sz="2200" dirty="0" err="1"/>
              <a:t>f</a:t>
            </a:r>
            <a:r>
              <a:rPr lang="fr-FR" sz="2200" baseline="-25000" dirty="0" err="1"/>
              <a:t>OSC,max</a:t>
            </a:r>
            <a:r>
              <a:rPr lang="fr-FR" sz="2200" dirty="0"/>
              <a:t>/</a:t>
            </a:r>
            <a:r>
              <a:rPr lang="fr-FR" sz="2200" dirty="0" err="1"/>
              <a:t>f</a:t>
            </a:r>
            <a:r>
              <a:rPr lang="fr-FR" sz="2200" baseline="-25000" dirty="0" err="1"/>
              <a:t>OSC,min</a:t>
            </a:r>
            <a:r>
              <a:rPr lang="fr-FR" sz="2200" baseline="-25000" dirty="0"/>
              <a:t> </a:t>
            </a:r>
            <a:r>
              <a:rPr lang="fr-FR" sz="2200" dirty="0"/>
              <a:t>, en fonction de V</a:t>
            </a:r>
            <a:r>
              <a:rPr lang="fr-FR" sz="2200" baseline="-25000" dirty="0"/>
              <a:t>0</a:t>
            </a:r>
            <a:r>
              <a:rPr lang="fr-FR" sz="2200" dirty="0"/>
              <a:t> </a:t>
            </a:r>
          </a:p>
        </p:txBody>
      </p:sp>
      <p:sp>
        <p:nvSpPr>
          <p:cNvPr id="10" name="Text Box 11"/>
          <p:cNvSpPr txBox="1">
            <a:spLocks noChangeArrowheads="1"/>
          </p:cNvSpPr>
          <p:nvPr/>
        </p:nvSpPr>
        <p:spPr bwMode="auto">
          <a:xfrm>
            <a:off x="692582" y="4022968"/>
            <a:ext cx="7056784" cy="462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lnSpc>
                <a:spcPct val="110000"/>
              </a:lnSpc>
              <a:buFont typeface="Arial" panose="020B0604020202020204" pitchFamily="34" charset="0"/>
              <a:buChar char="•"/>
            </a:pPr>
            <a:r>
              <a:rPr lang="fr-FR" sz="2200" dirty="0"/>
              <a:t>La forme du signal de sortie, sinusoïdale ou autre </a:t>
            </a:r>
          </a:p>
        </p:txBody>
      </p:sp>
      <p:sp>
        <p:nvSpPr>
          <p:cNvPr id="11" name="Text Box 11"/>
          <p:cNvSpPr txBox="1">
            <a:spLocks noChangeArrowheads="1"/>
          </p:cNvSpPr>
          <p:nvPr/>
        </p:nvSpPr>
        <p:spPr bwMode="auto">
          <a:xfrm>
            <a:off x="692582" y="5031080"/>
            <a:ext cx="7056784" cy="462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lnSpc>
                <a:spcPct val="110000"/>
              </a:lnSpc>
              <a:buFont typeface="Arial" panose="020B0604020202020204" pitchFamily="34" charset="0"/>
              <a:buChar char="•"/>
            </a:pPr>
            <a:r>
              <a:rPr lang="fr-FR" sz="2200" dirty="0"/>
              <a:t>Bruit de phase</a:t>
            </a:r>
          </a:p>
        </p:txBody>
      </p:sp>
      <p:sp>
        <p:nvSpPr>
          <p:cNvPr id="12" name="Text Box 11"/>
          <p:cNvSpPr txBox="1">
            <a:spLocks noChangeArrowheads="1"/>
          </p:cNvSpPr>
          <p:nvPr/>
        </p:nvSpPr>
        <p:spPr bwMode="auto">
          <a:xfrm>
            <a:off x="692582" y="4527024"/>
            <a:ext cx="7056784" cy="462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lnSpc>
                <a:spcPct val="110000"/>
              </a:lnSpc>
              <a:buFont typeface="Arial" panose="020B0604020202020204" pitchFamily="34" charset="0"/>
              <a:buChar char="•"/>
            </a:pPr>
            <a:r>
              <a:rPr lang="fr-FR" sz="2200" dirty="0"/>
              <a:t>Taux de distorsion pour les oscillateurs sinusoïdaux</a:t>
            </a:r>
          </a:p>
        </p:txBody>
      </p:sp>
      <p:sp>
        <p:nvSpPr>
          <p:cNvPr id="2" name="Slide Number Placeholder 1">
            <a:extLst>
              <a:ext uri="{FF2B5EF4-FFF2-40B4-BE49-F238E27FC236}">
                <a16:creationId xmlns:a16="http://schemas.microsoft.com/office/drawing/2014/main" id="{A9FD057A-40EE-4FBB-ACF9-A00C3EF6A395}"/>
              </a:ext>
            </a:extLst>
          </p:cNvPr>
          <p:cNvSpPr>
            <a:spLocks noGrp="1"/>
          </p:cNvSpPr>
          <p:nvPr>
            <p:ph type="sldNum" sz="quarter" idx="12"/>
          </p:nvPr>
        </p:nvSpPr>
        <p:spPr/>
        <p:txBody>
          <a:bodyPr/>
          <a:lstStyle/>
          <a:p>
            <a:fld id="{A0C90C31-8BED-4BB9-8E94-F4E9E36D41C0}" type="slidenum">
              <a:rPr lang="en-CH" smtClean="0"/>
              <a:t>23</a:t>
            </a:fld>
            <a:endParaRPr lang="en-CH"/>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588931-0819-4014-852B-B0C32C9D6E07}"/>
              </a:ext>
            </a:extLst>
          </p:cNvPr>
          <p:cNvGrpSpPr/>
          <p:nvPr/>
        </p:nvGrpSpPr>
        <p:grpSpPr>
          <a:xfrm>
            <a:off x="4419600" y="1663700"/>
            <a:ext cx="1752600" cy="2895600"/>
            <a:chOff x="4419600" y="1663700"/>
            <a:chExt cx="1752600" cy="2895600"/>
          </a:xfrm>
        </p:grpSpPr>
        <p:grpSp>
          <p:nvGrpSpPr>
            <p:cNvPr id="2" name="Group 1">
              <a:extLst>
                <a:ext uri="{FF2B5EF4-FFF2-40B4-BE49-F238E27FC236}">
                  <a16:creationId xmlns:a16="http://schemas.microsoft.com/office/drawing/2014/main" id="{73683548-0705-454E-91F1-D10E2DC337D6}"/>
                </a:ext>
              </a:extLst>
            </p:cNvPr>
            <p:cNvGrpSpPr/>
            <p:nvPr/>
          </p:nvGrpSpPr>
          <p:grpSpPr>
            <a:xfrm>
              <a:off x="4419600" y="1663700"/>
              <a:ext cx="1752600" cy="2743200"/>
              <a:chOff x="4419600" y="1663700"/>
              <a:chExt cx="1752600" cy="2743200"/>
            </a:xfrm>
          </p:grpSpPr>
          <p:sp>
            <p:nvSpPr>
              <p:cNvPr id="78021" name="Rectangle 197"/>
              <p:cNvSpPr>
                <a:spLocks noChangeArrowheads="1"/>
              </p:cNvSpPr>
              <p:nvPr/>
            </p:nvSpPr>
            <p:spPr bwMode="auto">
              <a:xfrm>
                <a:off x="4419600" y="2349500"/>
                <a:ext cx="1752600" cy="1981200"/>
              </a:xfrm>
              <a:prstGeom prst="rect">
                <a:avLst/>
              </a:prstGeom>
              <a:solidFill>
                <a:srgbClr val="99DAFF"/>
              </a:solidFill>
              <a:ln w="12700">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1600" b="1"/>
              </a:p>
            </p:txBody>
          </p:sp>
          <p:sp>
            <p:nvSpPr>
              <p:cNvPr id="77838" name="Line 14"/>
              <p:cNvSpPr>
                <a:spLocks noChangeShapeType="1"/>
              </p:cNvSpPr>
              <p:nvPr/>
            </p:nvSpPr>
            <p:spPr bwMode="auto">
              <a:xfrm rot="-5400000">
                <a:off x="4876800" y="3416300"/>
                <a:ext cx="304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7839" name="Line 15"/>
              <p:cNvSpPr>
                <a:spLocks noChangeShapeType="1"/>
              </p:cNvSpPr>
              <p:nvPr/>
            </p:nvSpPr>
            <p:spPr bwMode="auto">
              <a:xfrm rot="-5400000">
                <a:off x="4953000" y="3416300"/>
                <a:ext cx="304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7845" name="Text Box 21"/>
              <p:cNvSpPr txBox="1">
                <a:spLocks noChangeArrowheads="1"/>
              </p:cNvSpPr>
              <p:nvPr/>
            </p:nvSpPr>
            <p:spPr bwMode="auto">
              <a:xfrm>
                <a:off x="4876800" y="2959100"/>
                <a:ext cx="320922" cy="344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80000"/>
                  </a:lnSpc>
                </a:pPr>
                <a:r>
                  <a:rPr lang="fr-CH" sz="2000" b="1" dirty="0">
                    <a:solidFill>
                      <a:schemeClr val="accent2"/>
                    </a:solidFill>
                  </a:rPr>
                  <a:t>C</a:t>
                </a:r>
                <a:endParaRPr lang="en-GB" sz="2000" b="1" baseline="-25000" dirty="0">
                  <a:solidFill>
                    <a:schemeClr val="accent2"/>
                  </a:solidFill>
                </a:endParaRPr>
              </a:p>
            </p:txBody>
          </p:sp>
          <p:sp>
            <p:nvSpPr>
              <p:cNvPr id="77846" name="Text Box 22"/>
              <p:cNvSpPr txBox="1">
                <a:spLocks noChangeArrowheads="1"/>
              </p:cNvSpPr>
              <p:nvPr/>
            </p:nvSpPr>
            <p:spPr bwMode="auto">
              <a:xfrm>
                <a:off x="4876800" y="2349500"/>
                <a:ext cx="30480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10000"/>
                  </a:lnSpc>
                </a:pPr>
                <a:r>
                  <a:rPr lang="fr-CH" sz="2000" b="1">
                    <a:solidFill>
                      <a:schemeClr val="accent2"/>
                    </a:solidFill>
                  </a:rPr>
                  <a:t>L</a:t>
                </a:r>
                <a:endParaRPr lang="en-GB" sz="2000" b="1">
                  <a:solidFill>
                    <a:schemeClr val="accent2"/>
                  </a:solidFill>
                </a:endParaRPr>
              </a:p>
            </p:txBody>
          </p:sp>
          <p:sp>
            <p:nvSpPr>
              <p:cNvPr id="77861" name="Line 37"/>
              <p:cNvSpPr>
                <a:spLocks noChangeShapeType="1"/>
              </p:cNvSpPr>
              <p:nvPr/>
            </p:nvSpPr>
            <p:spPr bwMode="auto">
              <a:xfrm>
                <a:off x="4572000" y="2854325"/>
                <a:ext cx="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7863" name="Line 39"/>
              <p:cNvSpPr>
                <a:spLocks noChangeShapeType="1"/>
              </p:cNvSpPr>
              <p:nvPr/>
            </p:nvSpPr>
            <p:spPr bwMode="auto">
              <a:xfrm>
                <a:off x="4572000" y="2882900"/>
                <a:ext cx="0" cy="1524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7900" name="Text Box 76"/>
              <p:cNvSpPr txBox="1">
                <a:spLocks noChangeArrowheads="1"/>
              </p:cNvSpPr>
              <p:nvPr/>
            </p:nvSpPr>
            <p:spPr bwMode="auto">
              <a:xfrm>
                <a:off x="5486400" y="2466975"/>
                <a:ext cx="41229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1600" b="1">
                    <a:solidFill>
                      <a:schemeClr val="accent2"/>
                    </a:solidFill>
                  </a:rPr>
                  <a:t>R</a:t>
                </a:r>
                <a:r>
                  <a:rPr lang="fr-CH" sz="1600" b="1" baseline="-25000">
                    <a:solidFill>
                      <a:schemeClr val="accent2"/>
                    </a:solidFill>
                  </a:rPr>
                  <a:t>sL</a:t>
                </a:r>
                <a:endParaRPr lang="en-GB" sz="1600" b="1" baseline="-25000">
                  <a:solidFill>
                    <a:schemeClr val="accent2"/>
                  </a:solidFill>
                </a:endParaRPr>
              </a:p>
            </p:txBody>
          </p:sp>
          <p:sp>
            <p:nvSpPr>
              <p:cNvPr id="77936" name="Text Box 112"/>
              <p:cNvSpPr txBox="1">
                <a:spLocks noChangeArrowheads="1"/>
              </p:cNvSpPr>
              <p:nvPr/>
            </p:nvSpPr>
            <p:spPr bwMode="auto">
              <a:xfrm>
                <a:off x="4419601" y="1663700"/>
                <a:ext cx="163531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chemeClr val="accent2"/>
                    </a:solidFill>
                  </a:rPr>
                  <a:t>Circuit LC réel</a:t>
                </a:r>
                <a:endParaRPr lang="en-GB" sz="2000" b="1">
                  <a:solidFill>
                    <a:schemeClr val="accent2"/>
                  </a:solidFill>
                </a:endParaRPr>
              </a:p>
            </p:txBody>
          </p:sp>
          <p:grpSp>
            <p:nvGrpSpPr>
              <p:cNvPr id="77952" name="Group 128"/>
              <p:cNvGrpSpPr>
                <a:grpSpLocks/>
              </p:cNvGrpSpPr>
              <p:nvPr/>
            </p:nvGrpSpPr>
            <p:grpSpPr bwMode="auto">
              <a:xfrm>
                <a:off x="4724400" y="2730500"/>
                <a:ext cx="685800" cy="152400"/>
                <a:chOff x="1728" y="1344"/>
                <a:chExt cx="384" cy="48"/>
              </a:xfrm>
            </p:grpSpPr>
            <p:sp>
              <p:nvSpPr>
                <p:cNvPr id="77947" name="Arc 123"/>
                <p:cNvSpPr>
                  <a:spLocks/>
                </p:cNvSpPr>
                <p:nvPr/>
              </p:nvSpPr>
              <p:spPr bwMode="auto">
                <a:xfrm flipH="1">
                  <a:off x="1728" y="1344"/>
                  <a:ext cx="96" cy="48"/>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49" name="Arc 125"/>
                <p:cNvSpPr>
                  <a:spLocks/>
                </p:cNvSpPr>
                <p:nvPr/>
              </p:nvSpPr>
              <p:spPr bwMode="auto">
                <a:xfrm flipH="1">
                  <a:off x="1824" y="1344"/>
                  <a:ext cx="96" cy="48"/>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50" name="Arc 126"/>
                <p:cNvSpPr>
                  <a:spLocks/>
                </p:cNvSpPr>
                <p:nvPr/>
              </p:nvSpPr>
              <p:spPr bwMode="auto">
                <a:xfrm flipH="1">
                  <a:off x="1920" y="1344"/>
                  <a:ext cx="96" cy="48"/>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51" name="Arc 127"/>
                <p:cNvSpPr>
                  <a:spLocks/>
                </p:cNvSpPr>
                <p:nvPr/>
              </p:nvSpPr>
              <p:spPr bwMode="auto">
                <a:xfrm flipH="1">
                  <a:off x="2016" y="1344"/>
                  <a:ext cx="96" cy="48"/>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77953" name="Line 129"/>
              <p:cNvSpPr>
                <a:spLocks noChangeShapeType="1"/>
              </p:cNvSpPr>
              <p:nvPr/>
            </p:nvSpPr>
            <p:spPr bwMode="auto">
              <a:xfrm flipH="1">
                <a:off x="4572000" y="2882900"/>
                <a:ext cx="152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54" name="Line 130"/>
              <p:cNvSpPr>
                <a:spLocks noChangeShapeType="1"/>
              </p:cNvSpPr>
              <p:nvPr/>
            </p:nvSpPr>
            <p:spPr bwMode="auto">
              <a:xfrm flipH="1">
                <a:off x="5410200" y="2882900"/>
                <a:ext cx="609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55" name="Line 131"/>
              <p:cNvSpPr>
                <a:spLocks noChangeShapeType="1"/>
              </p:cNvSpPr>
              <p:nvPr/>
            </p:nvSpPr>
            <p:spPr bwMode="auto">
              <a:xfrm flipH="1">
                <a:off x="4572000" y="341630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56" name="Line 132"/>
              <p:cNvSpPr>
                <a:spLocks noChangeShapeType="1"/>
              </p:cNvSpPr>
              <p:nvPr/>
            </p:nvSpPr>
            <p:spPr bwMode="auto">
              <a:xfrm flipH="1">
                <a:off x="5105400" y="3416300"/>
                <a:ext cx="914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898" name="Rectangle 74"/>
              <p:cNvSpPr>
                <a:spLocks noChangeArrowheads="1"/>
              </p:cNvSpPr>
              <p:nvPr/>
            </p:nvSpPr>
            <p:spPr bwMode="auto">
              <a:xfrm>
                <a:off x="5562600" y="2806700"/>
                <a:ext cx="304800" cy="1524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57" name="Rectangle 133"/>
              <p:cNvSpPr>
                <a:spLocks noChangeArrowheads="1"/>
              </p:cNvSpPr>
              <p:nvPr/>
            </p:nvSpPr>
            <p:spPr bwMode="auto">
              <a:xfrm>
                <a:off x="5562600" y="3340100"/>
                <a:ext cx="304800" cy="1524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58" name="Line 134"/>
              <p:cNvSpPr>
                <a:spLocks noChangeShapeType="1"/>
              </p:cNvSpPr>
              <p:nvPr/>
            </p:nvSpPr>
            <p:spPr bwMode="auto">
              <a:xfrm>
                <a:off x="6019800" y="2882900"/>
                <a:ext cx="0" cy="1524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7959" name="Text Box 135"/>
              <p:cNvSpPr txBox="1">
                <a:spLocks noChangeArrowheads="1"/>
              </p:cNvSpPr>
              <p:nvPr/>
            </p:nvSpPr>
            <p:spPr bwMode="auto">
              <a:xfrm>
                <a:off x="5486400" y="3009900"/>
                <a:ext cx="42672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1600" b="1">
                    <a:solidFill>
                      <a:schemeClr val="accent2"/>
                    </a:solidFill>
                  </a:rPr>
                  <a:t>R</a:t>
                </a:r>
                <a:r>
                  <a:rPr lang="fr-CH" sz="1600" b="1" baseline="-25000">
                    <a:solidFill>
                      <a:schemeClr val="accent2"/>
                    </a:solidFill>
                  </a:rPr>
                  <a:t>sC</a:t>
                </a:r>
                <a:endParaRPr lang="en-GB" sz="1600" b="1" baseline="-25000">
                  <a:solidFill>
                    <a:schemeClr val="accent2"/>
                  </a:solidFill>
                </a:endParaRPr>
              </a:p>
            </p:txBody>
          </p:sp>
        </p:grpSp>
        <p:sp>
          <p:nvSpPr>
            <p:cNvPr id="77873" name="Oval 49"/>
            <p:cNvSpPr>
              <a:spLocks noChangeArrowheads="1"/>
            </p:cNvSpPr>
            <p:nvPr/>
          </p:nvSpPr>
          <p:spPr bwMode="auto">
            <a:xfrm flipH="1">
              <a:off x="5943600" y="4406900"/>
              <a:ext cx="152400" cy="1524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60" name="Oval 136"/>
            <p:cNvSpPr>
              <a:spLocks noChangeArrowheads="1"/>
            </p:cNvSpPr>
            <p:nvPr/>
          </p:nvSpPr>
          <p:spPr bwMode="auto">
            <a:xfrm flipH="1">
              <a:off x="4495800" y="4406900"/>
              <a:ext cx="152400" cy="1524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78032" name="Group 208"/>
          <p:cNvGrpSpPr>
            <a:grpSpLocks/>
          </p:cNvGrpSpPr>
          <p:nvPr/>
        </p:nvGrpSpPr>
        <p:grpSpPr bwMode="auto">
          <a:xfrm>
            <a:off x="6997700" y="1612900"/>
            <a:ext cx="3733800" cy="2946400"/>
            <a:chOff x="2440" y="1168"/>
            <a:chExt cx="2352" cy="1856"/>
          </a:xfrm>
        </p:grpSpPr>
        <p:sp>
          <p:nvSpPr>
            <p:cNvPr id="78023" name="Rectangle 199"/>
            <p:cNvSpPr>
              <a:spLocks noChangeArrowheads="1"/>
            </p:cNvSpPr>
            <p:nvPr/>
          </p:nvSpPr>
          <p:spPr bwMode="auto">
            <a:xfrm>
              <a:off x="2784" y="1632"/>
              <a:ext cx="816" cy="1248"/>
            </a:xfrm>
            <a:prstGeom prst="rect">
              <a:avLst/>
            </a:prstGeom>
            <a:solidFill>
              <a:srgbClr val="99DAFF"/>
            </a:solidFill>
            <a:ln w="12700">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1600" b="1"/>
            </a:p>
          </p:txBody>
        </p:sp>
        <p:sp>
          <p:nvSpPr>
            <p:cNvPr id="77966" name="Line 142"/>
            <p:cNvSpPr>
              <a:spLocks noChangeShapeType="1"/>
            </p:cNvSpPr>
            <p:nvPr/>
          </p:nvSpPr>
          <p:spPr bwMode="auto">
            <a:xfrm>
              <a:off x="2880" y="1968"/>
              <a:ext cx="0" cy="100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7980" name="Line 156"/>
            <p:cNvSpPr>
              <a:spLocks noChangeShapeType="1"/>
            </p:cNvSpPr>
            <p:nvPr/>
          </p:nvSpPr>
          <p:spPr bwMode="auto">
            <a:xfrm>
              <a:off x="3504" y="1968"/>
              <a:ext cx="0" cy="100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7937" name="Text Box 113"/>
            <p:cNvSpPr txBox="1">
              <a:spLocks noChangeArrowheads="1"/>
            </p:cNvSpPr>
            <p:nvPr/>
          </p:nvSpPr>
          <p:spPr bwMode="auto">
            <a:xfrm>
              <a:off x="2440" y="1168"/>
              <a:ext cx="2352" cy="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fr-CH" sz="2000" b="1" dirty="0">
                  <a:solidFill>
                    <a:schemeClr val="accent2"/>
                  </a:solidFill>
                </a:rPr>
                <a:t>Circuit équivalent du LC réel (valable à une fréquence donné)</a:t>
              </a:r>
              <a:endParaRPr lang="en-GB" sz="2000" b="1" dirty="0">
                <a:solidFill>
                  <a:schemeClr val="accent2"/>
                </a:solidFill>
              </a:endParaRPr>
            </a:p>
          </p:txBody>
        </p:sp>
        <p:sp>
          <p:nvSpPr>
            <p:cNvPr id="77961" name="Line 137"/>
            <p:cNvSpPr>
              <a:spLocks noChangeShapeType="1"/>
            </p:cNvSpPr>
            <p:nvPr/>
          </p:nvSpPr>
          <p:spPr bwMode="auto">
            <a:xfrm rot="-5400000">
              <a:off x="3072" y="2304"/>
              <a:ext cx="19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7962" name="Line 138"/>
            <p:cNvSpPr>
              <a:spLocks noChangeShapeType="1"/>
            </p:cNvSpPr>
            <p:nvPr/>
          </p:nvSpPr>
          <p:spPr bwMode="auto">
            <a:xfrm rot="-5400000">
              <a:off x="3120" y="2304"/>
              <a:ext cx="19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7963" name="Text Box 139"/>
            <p:cNvSpPr txBox="1">
              <a:spLocks noChangeArrowheads="1"/>
            </p:cNvSpPr>
            <p:nvPr/>
          </p:nvSpPr>
          <p:spPr bwMode="auto">
            <a:xfrm>
              <a:off x="3072" y="2016"/>
              <a:ext cx="202" cy="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80000"/>
                </a:lnSpc>
              </a:pPr>
              <a:r>
                <a:rPr lang="fr-CH" sz="2000" b="1">
                  <a:solidFill>
                    <a:schemeClr val="accent2"/>
                  </a:solidFill>
                </a:rPr>
                <a:t>C</a:t>
              </a:r>
              <a:endParaRPr lang="en-GB" sz="2000" b="1" baseline="-25000">
                <a:solidFill>
                  <a:schemeClr val="accent2"/>
                </a:solidFill>
              </a:endParaRPr>
            </a:p>
          </p:txBody>
        </p:sp>
        <p:sp>
          <p:nvSpPr>
            <p:cNvPr id="77964" name="Text Box 140"/>
            <p:cNvSpPr txBox="1">
              <a:spLocks noChangeArrowheads="1"/>
            </p:cNvSpPr>
            <p:nvPr/>
          </p:nvSpPr>
          <p:spPr bwMode="auto">
            <a:xfrm>
              <a:off x="3072" y="1632"/>
              <a:ext cx="192"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10000"/>
                </a:lnSpc>
              </a:pPr>
              <a:r>
                <a:rPr lang="fr-CH" sz="2000" b="1">
                  <a:solidFill>
                    <a:schemeClr val="accent2"/>
                  </a:solidFill>
                </a:rPr>
                <a:t>L</a:t>
              </a:r>
              <a:endParaRPr lang="en-GB" sz="2000" b="1">
                <a:solidFill>
                  <a:schemeClr val="accent2"/>
                </a:solidFill>
              </a:endParaRPr>
            </a:p>
          </p:txBody>
        </p:sp>
        <p:sp>
          <p:nvSpPr>
            <p:cNvPr id="77965" name="Line 141"/>
            <p:cNvSpPr>
              <a:spLocks noChangeShapeType="1"/>
            </p:cNvSpPr>
            <p:nvPr/>
          </p:nvSpPr>
          <p:spPr bwMode="auto">
            <a:xfrm>
              <a:off x="2880" y="1950"/>
              <a:ext cx="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nvGrpSpPr>
            <p:cNvPr id="77969" name="Group 145"/>
            <p:cNvGrpSpPr>
              <a:grpSpLocks/>
            </p:cNvGrpSpPr>
            <p:nvPr/>
          </p:nvGrpSpPr>
          <p:grpSpPr bwMode="auto">
            <a:xfrm>
              <a:off x="2976" y="1872"/>
              <a:ext cx="432" cy="96"/>
              <a:chOff x="1728" y="1344"/>
              <a:chExt cx="384" cy="48"/>
            </a:xfrm>
          </p:grpSpPr>
          <p:sp>
            <p:nvSpPr>
              <p:cNvPr id="77970" name="Arc 146"/>
              <p:cNvSpPr>
                <a:spLocks/>
              </p:cNvSpPr>
              <p:nvPr/>
            </p:nvSpPr>
            <p:spPr bwMode="auto">
              <a:xfrm flipH="1">
                <a:off x="1728" y="1344"/>
                <a:ext cx="96" cy="48"/>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71" name="Arc 147"/>
              <p:cNvSpPr>
                <a:spLocks/>
              </p:cNvSpPr>
              <p:nvPr/>
            </p:nvSpPr>
            <p:spPr bwMode="auto">
              <a:xfrm flipH="1">
                <a:off x="1824" y="1344"/>
                <a:ext cx="96" cy="48"/>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72" name="Arc 148"/>
              <p:cNvSpPr>
                <a:spLocks/>
              </p:cNvSpPr>
              <p:nvPr/>
            </p:nvSpPr>
            <p:spPr bwMode="auto">
              <a:xfrm flipH="1">
                <a:off x="1920" y="1344"/>
                <a:ext cx="96" cy="48"/>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73" name="Arc 149"/>
              <p:cNvSpPr>
                <a:spLocks/>
              </p:cNvSpPr>
              <p:nvPr/>
            </p:nvSpPr>
            <p:spPr bwMode="auto">
              <a:xfrm flipH="1">
                <a:off x="2016" y="1344"/>
                <a:ext cx="96" cy="48"/>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77974" name="Line 150"/>
            <p:cNvSpPr>
              <a:spLocks noChangeShapeType="1"/>
            </p:cNvSpPr>
            <p:nvPr/>
          </p:nvSpPr>
          <p:spPr bwMode="auto">
            <a:xfrm flipH="1">
              <a:off x="2880" y="19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75" name="Line 151"/>
            <p:cNvSpPr>
              <a:spLocks noChangeShapeType="1"/>
            </p:cNvSpPr>
            <p:nvPr/>
          </p:nvSpPr>
          <p:spPr bwMode="auto">
            <a:xfrm flipH="1">
              <a:off x="3408" y="19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76" name="Line 152"/>
            <p:cNvSpPr>
              <a:spLocks noChangeShapeType="1"/>
            </p:cNvSpPr>
            <p:nvPr/>
          </p:nvSpPr>
          <p:spPr bwMode="auto">
            <a:xfrm flipH="1">
              <a:off x="2880" y="2304"/>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77" name="Line 153"/>
            <p:cNvSpPr>
              <a:spLocks noChangeShapeType="1"/>
            </p:cNvSpPr>
            <p:nvPr/>
          </p:nvSpPr>
          <p:spPr bwMode="auto">
            <a:xfrm flipH="1">
              <a:off x="3216" y="2304"/>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81" name="Text Box 157"/>
            <p:cNvSpPr txBox="1">
              <a:spLocks noChangeArrowheads="1"/>
            </p:cNvSpPr>
            <p:nvPr/>
          </p:nvSpPr>
          <p:spPr bwMode="auto">
            <a:xfrm>
              <a:off x="3072" y="2400"/>
              <a:ext cx="265" cy="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10000"/>
                </a:lnSpc>
              </a:pPr>
              <a:r>
                <a:rPr lang="fr-CH" sz="2000" b="1">
                  <a:solidFill>
                    <a:schemeClr val="accent2"/>
                  </a:solidFill>
                </a:rPr>
                <a:t>R</a:t>
              </a:r>
              <a:r>
                <a:rPr lang="fr-CH" sz="2000" b="1" baseline="-25000">
                  <a:solidFill>
                    <a:schemeClr val="accent2"/>
                  </a:solidFill>
                </a:rPr>
                <a:t>p</a:t>
              </a:r>
              <a:endParaRPr lang="en-GB" sz="2000" b="1" baseline="-25000">
                <a:solidFill>
                  <a:schemeClr val="accent2"/>
                </a:solidFill>
              </a:endParaRPr>
            </a:p>
          </p:txBody>
        </p:sp>
        <p:sp>
          <p:nvSpPr>
            <p:cNvPr id="77984" name="Line 160"/>
            <p:cNvSpPr>
              <a:spLocks noChangeShapeType="1"/>
            </p:cNvSpPr>
            <p:nvPr/>
          </p:nvSpPr>
          <p:spPr bwMode="auto">
            <a:xfrm>
              <a:off x="2880" y="2736"/>
              <a:ext cx="62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83" name="Rectangle 159"/>
            <p:cNvSpPr>
              <a:spLocks noChangeArrowheads="1"/>
            </p:cNvSpPr>
            <p:nvPr/>
          </p:nvSpPr>
          <p:spPr bwMode="auto">
            <a:xfrm>
              <a:off x="3024" y="2688"/>
              <a:ext cx="336" cy="96"/>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67" name="Oval 143"/>
            <p:cNvSpPr>
              <a:spLocks noChangeArrowheads="1"/>
            </p:cNvSpPr>
            <p:nvPr/>
          </p:nvSpPr>
          <p:spPr bwMode="auto">
            <a:xfrm flipH="1">
              <a:off x="3456" y="2928"/>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82" name="Oval 158"/>
            <p:cNvSpPr>
              <a:spLocks noChangeArrowheads="1"/>
            </p:cNvSpPr>
            <p:nvPr/>
          </p:nvSpPr>
          <p:spPr bwMode="auto">
            <a:xfrm flipH="1">
              <a:off x="2832" y="2928"/>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78028" name="Group 204"/>
          <p:cNvGrpSpPr>
            <a:grpSpLocks/>
          </p:cNvGrpSpPr>
          <p:nvPr/>
        </p:nvGrpSpPr>
        <p:grpSpPr bwMode="auto">
          <a:xfrm>
            <a:off x="4419600" y="4559300"/>
            <a:ext cx="4419600" cy="762000"/>
            <a:chOff x="816" y="3024"/>
            <a:chExt cx="2784" cy="480"/>
          </a:xfrm>
        </p:grpSpPr>
        <p:sp>
          <p:nvSpPr>
            <p:cNvPr id="78022" name="Rectangle 198"/>
            <p:cNvSpPr>
              <a:spLocks noChangeArrowheads="1"/>
            </p:cNvSpPr>
            <p:nvPr/>
          </p:nvSpPr>
          <p:spPr bwMode="auto">
            <a:xfrm>
              <a:off x="2784" y="3072"/>
              <a:ext cx="816" cy="432"/>
            </a:xfrm>
            <a:prstGeom prst="rect">
              <a:avLst/>
            </a:prstGeom>
            <a:solidFill>
              <a:srgbClr val="FFC000"/>
            </a:solidFill>
            <a:ln w="12700">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1600" b="1"/>
            </a:p>
          </p:txBody>
        </p:sp>
        <p:sp>
          <p:nvSpPr>
            <p:cNvPr id="78020" name="Rectangle 196"/>
            <p:cNvSpPr>
              <a:spLocks noChangeArrowheads="1"/>
            </p:cNvSpPr>
            <p:nvPr/>
          </p:nvSpPr>
          <p:spPr bwMode="auto">
            <a:xfrm>
              <a:off x="816" y="3072"/>
              <a:ext cx="1104" cy="432"/>
            </a:xfrm>
            <a:prstGeom prst="rect">
              <a:avLst/>
            </a:prstGeom>
            <a:solidFill>
              <a:srgbClr val="FFC000"/>
            </a:solidFill>
            <a:ln w="12700">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1600" b="1"/>
            </a:p>
          </p:txBody>
        </p:sp>
        <p:sp>
          <p:nvSpPr>
            <p:cNvPr id="78008" name="Line 184"/>
            <p:cNvSpPr>
              <a:spLocks noChangeShapeType="1"/>
            </p:cNvSpPr>
            <p:nvPr/>
          </p:nvSpPr>
          <p:spPr bwMode="auto">
            <a:xfrm>
              <a:off x="2880" y="3408"/>
              <a:ext cx="62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8007" name="Rectangle 183"/>
            <p:cNvSpPr>
              <a:spLocks noChangeArrowheads="1"/>
            </p:cNvSpPr>
            <p:nvPr/>
          </p:nvSpPr>
          <p:spPr bwMode="auto">
            <a:xfrm>
              <a:off x="3024" y="3360"/>
              <a:ext cx="336" cy="96"/>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8009" name="Line 185"/>
            <p:cNvSpPr>
              <a:spLocks noChangeShapeType="1"/>
            </p:cNvSpPr>
            <p:nvPr/>
          </p:nvSpPr>
          <p:spPr bwMode="auto">
            <a:xfrm>
              <a:off x="2880" y="3024"/>
              <a:ext cx="0" cy="38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8010" name="Line 186"/>
            <p:cNvSpPr>
              <a:spLocks noChangeShapeType="1"/>
            </p:cNvSpPr>
            <p:nvPr/>
          </p:nvSpPr>
          <p:spPr bwMode="auto">
            <a:xfrm>
              <a:off x="3504" y="3024"/>
              <a:ext cx="0" cy="38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8011" name="Text Box 187"/>
            <p:cNvSpPr txBox="1">
              <a:spLocks noChangeArrowheads="1"/>
            </p:cNvSpPr>
            <p:nvPr/>
          </p:nvSpPr>
          <p:spPr bwMode="auto">
            <a:xfrm>
              <a:off x="3024" y="3072"/>
              <a:ext cx="314" cy="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10000"/>
                </a:lnSpc>
              </a:pPr>
              <a:r>
                <a:rPr lang="fr-CH" sz="2000" b="1" dirty="0">
                  <a:solidFill>
                    <a:schemeClr val="accent2"/>
                  </a:solidFill>
                </a:rPr>
                <a:t>-</a:t>
              </a:r>
              <a:r>
                <a:rPr lang="fr-CH" sz="2000" b="1" dirty="0" err="1">
                  <a:solidFill>
                    <a:schemeClr val="accent2"/>
                  </a:solidFill>
                </a:rPr>
                <a:t>R</a:t>
              </a:r>
              <a:r>
                <a:rPr lang="fr-CH" sz="2000" b="1" baseline="-25000" dirty="0" err="1">
                  <a:solidFill>
                    <a:schemeClr val="accent2"/>
                  </a:solidFill>
                </a:rPr>
                <a:t>p</a:t>
              </a:r>
              <a:endParaRPr lang="en-GB" sz="2000" b="1" baseline="-25000" dirty="0">
                <a:solidFill>
                  <a:schemeClr val="accent2"/>
                </a:solidFill>
              </a:endParaRPr>
            </a:p>
          </p:txBody>
        </p:sp>
        <p:sp>
          <p:nvSpPr>
            <p:cNvPr id="78012" name="Line 188"/>
            <p:cNvSpPr>
              <a:spLocks noChangeShapeType="1"/>
            </p:cNvSpPr>
            <p:nvPr/>
          </p:nvSpPr>
          <p:spPr bwMode="auto">
            <a:xfrm>
              <a:off x="912" y="3408"/>
              <a:ext cx="91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8013" name="Rectangle 189"/>
            <p:cNvSpPr>
              <a:spLocks noChangeArrowheads="1"/>
            </p:cNvSpPr>
            <p:nvPr/>
          </p:nvSpPr>
          <p:spPr bwMode="auto">
            <a:xfrm>
              <a:off x="1200" y="3360"/>
              <a:ext cx="336" cy="96"/>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8014" name="Line 190"/>
            <p:cNvSpPr>
              <a:spLocks noChangeShapeType="1"/>
            </p:cNvSpPr>
            <p:nvPr/>
          </p:nvSpPr>
          <p:spPr bwMode="auto">
            <a:xfrm>
              <a:off x="912" y="3024"/>
              <a:ext cx="0" cy="38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8015" name="Line 191"/>
            <p:cNvSpPr>
              <a:spLocks noChangeShapeType="1"/>
            </p:cNvSpPr>
            <p:nvPr/>
          </p:nvSpPr>
          <p:spPr bwMode="auto">
            <a:xfrm>
              <a:off x="1824" y="3024"/>
              <a:ext cx="0" cy="38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8016" name="Text Box 192"/>
            <p:cNvSpPr txBox="1">
              <a:spLocks noChangeArrowheads="1"/>
            </p:cNvSpPr>
            <p:nvPr/>
          </p:nvSpPr>
          <p:spPr bwMode="auto">
            <a:xfrm>
              <a:off x="1200" y="3072"/>
              <a:ext cx="314" cy="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10000"/>
                </a:lnSpc>
              </a:pPr>
              <a:r>
                <a:rPr lang="fr-CH" sz="2000" b="1">
                  <a:solidFill>
                    <a:schemeClr val="accent2"/>
                  </a:solidFill>
                </a:rPr>
                <a:t>-R</a:t>
              </a:r>
              <a:r>
                <a:rPr lang="fr-CH" sz="2000" b="1" baseline="-25000">
                  <a:solidFill>
                    <a:schemeClr val="accent2"/>
                  </a:solidFill>
                </a:rPr>
                <a:t>p</a:t>
              </a:r>
              <a:endParaRPr lang="en-GB" sz="2000" b="1" baseline="-25000">
                <a:solidFill>
                  <a:schemeClr val="accent2"/>
                </a:solidFill>
              </a:endParaRPr>
            </a:p>
          </p:txBody>
        </p:sp>
      </p:grpSp>
      <p:grpSp>
        <p:nvGrpSpPr>
          <p:cNvPr id="78029" name="Group 205"/>
          <p:cNvGrpSpPr>
            <a:grpSpLocks/>
          </p:cNvGrpSpPr>
          <p:nvPr/>
        </p:nvGrpSpPr>
        <p:grpSpPr bwMode="auto">
          <a:xfrm>
            <a:off x="927100" y="2155826"/>
            <a:ext cx="2286000" cy="2925763"/>
            <a:chOff x="4224" y="1182"/>
            <a:chExt cx="1440" cy="1843"/>
          </a:xfrm>
        </p:grpSpPr>
        <p:sp>
          <p:nvSpPr>
            <p:cNvPr id="77935" name="Text Box 111"/>
            <p:cNvSpPr txBox="1">
              <a:spLocks noChangeArrowheads="1"/>
            </p:cNvSpPr>
            <p:nvPr/>
          </p:nvSpPr>
          <p:spPr bwMode="auto">
            <a:xfrm>
              <a:off x="4272" y="1182"/>
              <a:ext cx="109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dirty="0">
                  <a:solidFill>
                    <a:schemeClr val="accent2"/>
                  </a:solidFill>
                </a:rPr>
                <a:t>Circuit LC idéal</a:t>
              </a:r>
              <a:endParaRPr lang="en-GB" sz="2000" b="1" dirty="0">
                <a:solidFill>
                  <a:schemeClr val="accent2"/>
                </a:solidFill>
              </a:endParaRPr>
            </a:p>
          </p:txBody>
        </p:sp>
        <p:sp>
          <p:nvSpPr>
            <p:cNvPr id="77985" name="Line 161"/>
            <p:cNvSpPr>
              <a:spLocks noChangeShapeType="1"/>
            </p:cNvSpPr>
            <p:nvPr/>
          </p:nvSpPr>
          <p:spPr bwMode="auto">
            <a:xfrm rot="-5400000">
              <a:off x="4800" y="2304"/>
              <a:ext cx="19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7986" name="Line 162"/>
            <p:cNvSpPr>
              <a:spLocks noChangeShapeType="1"/>
            </p:cNvSpPr>
            <p:nvPr/>
          </p:nvSpPr>
          <p:spPr bwMode="auto">
            <a:xfrm rot="-5400000">
              <a:off x="4848" y="2304"/>
              <a:ext cx="19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7987" name="Text Box 163"/>
            <p:cNvSpPr txBox="1">
              <a:spLocks noChangeArrowheads="1"/>
            </p:cNvSpPr>
            <p:nvPr/>
          </p:nvSpPr>
          <p:spPr bwMode="auto">
            <a:xfrm>
              <a:off x="4800" y="2016"/>
              <a:ext cx="202" cy="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80000"/>
                </a:lnSpc>
              </a:pPr>
              <a:r>
                <a:rPr lang="fr-CH" sz="2000" b="1">
                  <a:solidFill>
                    <a:schemeClr val="accent2"/>
                  </a:solidFill>
                </a:rPr>
                <a:t>C</a:t>
              </a:r>
              <a:endParaRPr lang="en-GB" sz="2000" b="1" baseline="-25000">
                <a:solidFill>
                  <a:schemeClr val="accent2"/>
                </a:solidFill>
              </a:endParaRPr>
            </a:p>
          </p:txBody>
        </p:sp>
        <p:sp>
          <p:nvSpPr>
            <p:cNvPr id="77988" name="Text Box 164"/>
            <p:cNvSpPr txBox="1">
              <a:spLocks noChangeArrowheads="1"/>
            </p:cNvSpPr>
            <p:nvPr/>
          </p:nvSpPr>
          <p:spPr bwMode="auto">
            <a:xfrm>
              <a:off x="4800" y="1632"/>
              <a:ext cx="192" cy="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10000"/>
                </a:lnSpc>
              </a:pPr>
              <a:r>
                <a:rPr lang="fr-CH" sz="2000" b="1">
                  <a:solidFill>
                    <a:schemeClr val="accent2"/>
                  </a:solidFill>
                </a:rPr>
                <a:t>L</a:t>
              </a:r>
              <a:endParaRPr lang="en-GB" sz="2000" b="1">
                <a:solidFill>
                  <a:schemeClr val="accent2"/>
                </a:solidFill>
              </a:endParaRPr>
            </a:p>
          </p:txBody>
        </p:sp>
        <p:sp>
          <p:nvSpPr>
            <p:cNvPr id="77989" name="Line 165"/>
            <p:cNvSpPr>
              <a:spLocks noChangeShapeType="1"/>
            </p:cNvSpPr>
            <p:nvPr/>
          </p:nvSpPr>
          <p:spPr bwMode="auto">
            <a:xfrm>
              <a:off x="4608" y="1950"/>
              <a:ext cx="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7990" name="Line 166"/>
            <p:cNvSpPr>
              <a:spLocks noChangeShapeType="1"/>
            </p:cNvSpPr>
            <p:nvPr/>
          </p:nvSpPr>
          <p:spPr bwMode="auto">
            <a:xfrm>
              <a:off x="4608" y="1968"/>
              <a:ext cx="0" cy="33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nvGrpSpPr>
            <p:cNvPr id="77992" name="Group 168"/>
            <p:cNvGrpSpPr>
              <a:grpSpLocks/>
            </p:cNvGrpSpPr>
            <p:nvPr/>
          </p:nvGrpSpPr>
          <p:grpSpPr bwMode="auto">
            <a:xfrm>
              <a:off x="4704" y="1872"/>
              <a:ext cx="432" cy="96"/>
              <a:chOff x="1728" y="1344"/>
              <a:chExt cx="384" cy="48"/>
            </a:xfrm>
          </p:grpSpPr>
          <p:sp>
            <p:nvSpPr>
              <p:cNvPr id="77993" name="Arc 169"/>
              <p:cNvSpPr>
                <a:spLocks/>
              </p:cNvSpPr>
              <p:nvPr/>
            </p:nvSpPr>
            <p:spPr bwMode="auto">
              <a:xfrm flipH="1">
                <a:off x="1728" y="1344"/>
                <a:ext cx="96" cy="48"/>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94" name="Arc 170"/>
              <p:cNvSpPr>
                <a:spLocks/>
              </p:cNvSpPr>
              <p:nvPr/>
            </p:nvSpPr>
            <p:spPr bwMode="auto">
              <a:xfrm flipH="1">
                <a:off x="1824" y="1344"/>
                <a:ext cx="96" cy="48"/>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95" name="Arc 171"/>
              <p:cNvSpPr>
                <a:spLocks/>
              </p:cNvSpPr>
              <p:nvPr/>
            </p:nvSpPr>
            <p:spPr bwMode="auto">
              <a:xfrm flipH="1">
                <a:off x="1920" y="1344"/>
                <a:ext cx="96" cy="48"/>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96" name="Arc 172"/>
              <p:cNvSpPr>
                <a:spLocks/>
              </p:cNvSpPr>
              <p:nvPr/>
            </p:nvSpPr>
            <p:spPr bwMode="auto">
              <a:xfrm flipH="1">
                <a:off x="2016" y="1344"/>
                <a:ext cx="96" cy="48"/>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77997" name="Line 173"/>
            <p:cNvSpPr>
              <a:spLocks noChangeShapeType="1"/>
            </p:cNvSpPr>
            <p:nvPr/>
          </p:nvSpPr>
          <p:spPr bwMode="auto">
            <a:xfrm flipH="1">
              <a:off x="4608" y="19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98" name="Line 174"/>
            <p:cNvSpPr>
              <a:spLocks noChangeShapeType="1"/>
            </p:cNvSpPr>
            <p:nvPr/>
          </p:nvSpPr>
          <p:spPr bwMode="auto">
            <a:xfrm flipH="1">
              <a:off x="5136" y="1968"/>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7999" name="Line 175"/>
            <p:cNvSpPr>
              <a:spLocks noChangeShapeType="1"/>
            </p:cNvSpPr>
            <p:nvPr/>
          </p:nvSpPr>
          <p:spPr bwMode="auto">
            <a:xfrm flipH="1">
              <a:off x="4608" y="2304"/>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8000" name="Line 176"/>
            <p:cNvSpPr>
              <a:spLocks noChangeShapeType="1"/>
            </p:cNvSpPr>
            <p:nvPr/>
          </p:nvSpPr>
          <p:spPr bwMode="auto">
            <a:xfrm flipH="1">
              <a:off x="4944" y="2304"/>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8001" name="Line 177"/>
            <p:cNvSpPr>
              <a:spLocks noChangeShapeType="1"/>
            </p:cNvSpPr>
            <p:nvPr/>
          </p:nvSpPr>
          <p:spPr bwMode="auto">
            <a:xfrm>
              <a:off x="5232" y="1968"/>
              <a:ext cx="0" cy="33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8017" name="Text Box 193"/>
            <p:cNvSpPr txBox="1">
              <a:spLocks noChangeArrowheads="1"/>
            </p:cNvSpPr>
            <p:nvPr/>
          </p:nvSpPr>
          <p:spPr bwMode="auto">
            <a:xfrm>
              <a:off x="4224" y="2448"/>
              <a:ext cx="1440" cy="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b="1" dirty="0"/>
                <a:t>L’échange d’énergie périodique entre L et C se fait sans pertes</a:t>
              </a:r>
              <a:endParaRPr lang="en-GB" b="1" dirty="0"/>
            </a:p>
          </p:txBody>
        </p:sp>
      </p:grpSp>
      <p:sp>
        <p:nvSpPr>
          <p:cNvPr id="78018" name="Text Box 194"/>
          <p:cNvSpPr txBox="1">
            <a:spLocks noChangeArrowheads="1"/>
          </p:cNvSpPr>
          <p:nvPr/>
        </p:nvSpPr>
        <p:spPr bwMode="auto">
          <a:xfrm>
            <a:off x="3278530" y="5579802"/>
            <a:ext cx="8356922" cy="70167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CH" sz="2000" b="1"/>
              <a:t>L’association d’un dipôle à résistance négative à un circuit LC restitue les conditions nécessaires pour la génération d’oscillations entretenues</a:t>
            </a:r>
            <a:endParaRPr lang="en-GB" sz="2000" b="1"/>
          </a:p>
        </p:txBody>
      </p:sp>
      <p:sp>
        <p:nvSpPr>
          <p:cNvPr id="78030" name="Text Box 206"/>
          <p:cNvSpPr txBox="1">
            <a:spLocks noChangeArrowheads="1"/>
          </p:cNvSpPr>
          <p:nvPr/>
        </p:nvSpPr>
        <p:spPr bwMode="auto">
          <a:xfrm>
            <a:off x="1006997" y="407043"/>
            <a:ext cx="8534400" cy="461665"/>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fr-FR" sz="2400" b="1" dirty="0">
                <a:solidFill>
                  <a:schemeClr val="bg1"/>
                </a:solidFill>
              </a:rPr>
              <a:t>1. OSCILLATEUR LC A RESISTANCE NEGATIVE</a:t>
            </a:r>
          </a:p>
        </p:txBody>
      </p:sp>
      <p:sp>
        <p:nvSpPr>
          <p:cNvPr id="88" name="Text Box 5">
            <a:extLst>
              <a:ext uri="{FF2B5EF4-FFF2-40B4-BE49-F238E27FC236}">
                <a16:creationId xmlns:a16="http://schemas.microsoft.com/office/drawing/2014/main" id="{333D1476-2DBF-4297-8FDC-5A05E9250C7F}"/>
              </a:ext>
            </a:extLst>
          </p:cNvPr>
          <p:cNvSpPr txBox="1">
            <a:spLocks noChangeArrowheads="1"/>
          </p:cNvSpPr>
          <p:nvPr/>
        </p:nvSpPr>
        <p:spPr bwMode="auto">
          <a:xfrm>
            <a:off x="959832" y="1141649"/>
            <a:ext cx="1361270"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2400" b="1" i="1" dirty="0">
                <a:solidFill>
                  <a:schemeClr val="accent3"/>
                </a:solidFill>
              </a:rPr>
              <a:t>PRINCIPE</a:t>
            </a:r>
          </a:p>
        </p:txBody>
      </p:sp>
      <p:sp>
        <p:nvSpPr>
          <p:cNvPr id="4" name="Rectangle 3">
            <a:extLst>
              <a:ext uri="{FF2B5EF4-FFF2-40B4-BE49-F238E27FC236}">
                <a16:creationId xmlns:a16="http://schemas.microsoft.com/office/drawing/2014/main" id="{D42E6E9C-50BE-41E4-A0E1-7B36C90F0D56}"/>
              </a:ext>
            </a:extLst>
          </p:cNvPr>
          <p:cNvSpPr/>
          <p:nvPr/>
        </p:nvSpPr>
        <p:spPr>
          <a:xfrm>
            <a:off x="8980874" y="3752334"/>
            <a:ext cx="2815451" cy="369332"/>
          </a:xfrm>
          <a:prstGeom prst="rect">
            <a:avLst/>
          </a:prstGeom>
        </p:spPr>
        <p:txBody>
          <a:bodyPr wrap="none">
            <a:spAutoFit/>
          </a:bodyPr>
          <a:lstStyle/>
          <a:p>
            <a:r>
              <a:rPr lang="fr-FR" dirty="0" err="1">
                <a:latin typeface="Calibri" panose="020F0502020204030204" pitchFamily="34" charset="0"/>
                <a:ea typeface="Calibri" panose="020F0502020204030204" pitchFamily="34" charset="0"/>
                <a:cs typeface="Times New Roman" panose="02020603050405020304" pitchFamily="18" charset="0"/>
              </a:rPr>
              <a:t>R</a:t>
            </a:r>
            <a:r>
              <a:rPr lang="fr-FR" baseline="-25000" dirty="0" err="1">
                <a:latin typeface="Calibri" panose="020F0502020204030204" pitchFamily="34" charset="0"/>
                <a:ea typeface="Calibri" panose="020F0502020204030204" pitchFamily="34" charset="0"/>
                <a:cs typeface="Times New Roman" panose="02020603050405020304" pitchFamily="18" charset="0"/>
              </a:rPr>
              <a:t>p</a:t>
            </a:r>
            <a:r>
              <a:rPr lang="fr-FR" dirty="0">
                <a:latin typeface="Calibri" panose="020F0502020204030204" pitchFamily="34" charset="0"/>
                <a:ea typeface="Calibri" panose="020F0502020204030204" pitchFamily="34" charset="0"/>
                <a:cs typeface="Times New Roman" panose="02020603050405020304" pitchFamily="18" charset="0"/>
              </a:rPr>
              <a:t> groupe toutes les pertes </a:t>
            </a:r>
            <a:endParaRPr lang="en-CH" dirty="0"/>
          </a:p>
        </p:txBody>
      </p:sp>
      <p:sp>
        <p:nvSpPr>
          <p:cNvPr id="5" name="Slide Number Placeholder 4">
            <a:extLst>
              <a:ext uri="{FF2B5EF4-FFF2-40B4-BE49-F238E27FC236}">
                <a16:creationId xmlns:a16="http://schemas.microsoft.com/office/drawing/2014/main" id="{28330100-02A6-43F1-A1E0-7A9F8E5AD89C}"/>
              </a:ext>
            </a:extLst>
          </p:cNvPr>
          <p:cNvSpPr>
            <a:spLocks noGrp="1"/>
          </p:cNvSpPr>
          <p:nvPr>
            <p:ph type="sldNum" sz="quarter" idx="12"/>
          </p:nvPr>
        </p:nvSpPr>
        <p:spPr/>
        <p:txBody>
          <a:bodyPr/>
          <a:lstStyle/>
          <a:p>
            <a:fld id="{A0C90C31-8BED-4BB9-8E94-F4E9E36D41C0}" type="slidenum">
              <a:rPr lang="en-CH" smtClean="0"/>
              <a:t>24</a:t>
            </a:fld>
            <a:endParaRPr lang="en-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8032"/>
                                        </p:tgtEl>
                                        <p:attrNameLst>
                                          <p:attrName>style.visibility</p:attrName>
                                        </p:attrNameLst>
                                      </p:cBhvr>
                                      <p:to>
                                        <p:strVal val="visible"/>
                                      </p:to>
                                    </p:set>
                                    <p:animEffect transition="in" filter="wipe(up)">
                                      <p:cBhvr>
                                        <p:cTn id="11" dur="500"/>
                                        <p:tgtEl>
                                          <p:spTgt spid="780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8028"/>
                                        </p:tgtEl>
                                        <p:attrNameLst>
                                          <p:attrName>style.visibility</p:attrName>
                                        </p:attrNameLst>
                                      </p:cBhvr>
                                      <p:to>
                                        <p:strVal val="visible"/>
                                      </p:to>
                                    </p:set>
                                    <p:animEffect transition="in" filter="wipe(up)">
                                      <p:cBhvr>
                                        <p:cTn id="20" dur="500"/>
                                        <p:tgtEl>
                                          <p:spTgt spid="7802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78018"/>
                                        </p:tgtEl>
                                        <p:attrNameLst>
                                          <p:attrName>style.visibility</p:attrName>
                                        </p:attrNameLst>
                                      </p:cBhvr>
                                      <p:to>
                                        <p:strVal val="visible"/>
                                      </p:to>
                                    </p:set>
                                    <p:animEffect transition="in" filter="box(out)">
                                      <p:cBhvr>
                                        <p:cTn id="25" dur="500"/>
                                        <p:tgtEl>
                                          <p:spTgt spid="78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18"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1AE3B5-CC06-4CAA-941B-24EC6D540FC9}"/>
              </a:ext>
            </a:extLst>
          </p:cNvPr>
          <p:cNvPicPr>
            <a:picLocks noChangeAspect="1"/>
          </p:cNvPicPr>
          <p:nvPr/>
        </p:nvPicPr>
        <p:blipFill>
          <a:blip r:embed="rId2"/>
          <a:stretch>
            <a:fillRect/>
          </a:stretch>
        </p:blipFill>
        <p:spPr>
          <a:xfrm>
            <a:off x="251837" y="697144"/>
            <a:ext cx="10106978" cy="2880360"/>
          </a:xfrm>
          <a:prstGeom prst="rect">
            <a:avLst/>
          </a:prstGeom>
        </p:spPr>
      </p:pic>
      <p:sp>
        <p:nvSpPr>
          <p:cNvPr id="2" name="Rectangle 1">
            <a:extLst>
              <a:ext uri="{FF2B5EF4-FFF2-40B4-BE49-F238E27FC236}">
                <a16:creationId xmlns:a16="http://schemas.microsoft.com/office/drawing/2014/main" id="{5243460C-7F11-46D0-9381-6B104871C70D}"/>
              </a:ext>
            </a:extLst>
          </p:cNvPr>
          <p:cNvSpPr/>
          <p:nvPr/>
        </p:nvSpPr>
        <p:spPr>
          <a:xfrm>
            <a:off x="338096" y="209034"/>
            <a:ext cx="10042301" cy="830997"/>
          </a:xfrm>
          <a:prstGeom prst="rect">
            <a:avLst/>
          </a:prstGeom>
        </p:spPr>
        <p:txBody>
          <a:bodyPr wrap="none">
            <a:spAutoFit/>
          </a:bodyPr>
          <a:lstStyle/>
          <a:p>
            <a:r>
              <a:rPr lang="fr-CH" sz="2400" b="1" dirty="0">
                <a:solidFill>
                  <a:schemeClr val="accent2"/>
                </a:solidFill>
              </a:rPr>
              <a:t>Circuit LC idéal- </a:t>
            </a:r>
            <a:r>
              <a:rPr lang="fr-CH" sz="2400" b="1" i="1" dirty="0">
                <a:solidFill>
                  <a:schemeClr val="accent2"/>
                </a:solidFill>
              </a:rPr>
              <a:t>L’échange d’énergie périodique entre L et C se fait sans pertes</a:t>
            </a:r>
            <a:endParaRPr lang="en-GB" sz="2400" b="1" i="1" dirty="0">
              <a:solidFill>
                <a:schemeClr val="accent2"/>
              </a:solidFill>
            </a:endParaRPr>
          </a:p>
          <a:p>
            <a:endParaRPr lang="en-GB" sz="2400" b="1" dirty="0">
              <a:solidFill>
                <a:schemeClr val="accent2"/>
              </a:solidFill>
            </a:endParaRPr>
          </a:p>
        </p:txBody>
      </p:sp>
      <p:sp>
        <p:nvSpPr>
          <p:cNvPr id="3" name="Rectangle 2">
            <a:extLst>
              <a:ext uri="{FF2B5EF4-FFF2-40B4-BE49-F238E27FC236}">
                <a16:creationId xmlns:a16="http://schemas.microsoft.com/office/drawing/2014/main" id="{C0A10DF7-246C-44B5-8F9A-077F86DFC7EA}"/>
              </a:ext>
            </a:extLst>
          </p:cNvPr>
          <p:cNvSpPr/>
          <p:nvPr/>
        </p:nvSpPr>
        <p:spPr>
          <a:xfrm>
            <a:off x="190500" y="3519299"/>
            <a:ext cx="11887200" cy="3143938"/>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1-6:</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a:latin typeface="Times New Roman" panose="02020603050405020304" pitchFamily="18" charset="0"/>
                <a:ea typeface="Times New Roman" panose="02020603050405020304" pitchFamily="18" charset="0"/>
                <a:cs typeface="Times New Roman" panose="02020603050405020304" pitchFamily="18" charset="0"/>
              </a:rPr>
              <a:t>Si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l’on</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connecte</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une</a:t>
            </a:r>
            <a:r>
              <a:rPr lang="en-CH" dirty="0">
                <a:latin typeface="Times New Roman" panose="02020603050405020304" pitchFamily="18" charset="0"/>
                <a:ea typeface="Times New Roman" panose="02020603050405020304" pitchFamily="18" charset="0"/>
                <a:cs typeface="Times New Roman" panose="02020603050405020304" pitchFamily="18" charset="0"/>
              </a:rPr>
              <a:t> inductance aux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bornes</a:t>
            </a:r>
            <a:r>
              <a:rPr lang="en-CH" dirty="0">
                <a:latin typeface="Times New Roman" panose="02020603050405020304" pitchFamily="18" charset="0"/>
                <a:ea typeface="Times New Roman" panose="02020603050405020304" pitchFamily="18" charset="0"/>
                <a:cs typeface="Times New Roman" panose="02020603050405020304" pitchFamily="18" charset="0"/>
              </a:rPr>
              <a:t> d’un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condensateur</a:t>
            </a:r>
            <a:r>
              <a:rPr lang="en-CH" dirty="0">
                <a:latin typeface="Times New Roman" panose="02020603050405020304" pitchFamily="18" charset="0"/>
                <a:ea typeface="Times New Roman" panose="02020603050405020304" pitchFamily="18" charset="0"/>
                <a:cs typeface="Times New Roman" panose="02020603050405020304" pitchFamily="18" charset="0"/>
              </a:rPr>
              <a:t> chargé</a:t>
            </a:r>
            <a:r>
              <a:rPr lang="en-US" dirty="0">
                <a:latin typeface="Times New Roman" panose="02020603050405020304" pitchFamily="18" charset="0"/>
                <a:ea typeface="Times New Roman" panose="02020603050405020304" pitchFamily="18" charset="0"/>
                <a:cs typeface="Times New Roman" panose="02020603050405020304" pitchFamily="18" charset="0"/>
              </a:rPr>
              <a:t> (1)</a:t>
            </a:r>
            <a:r>
              <a:rPr lang="en-CH" dirty="0">
                <a:latin typeface="Times New Roman" panose="02020603050405020304" pitchFamily="18" charset="0"/>
                <a:ea typeface="Times New Roman" panose="02020603050405020304" pitchFamily="18" charset="0"/>
                <a:cs typeface="Times New Roman" panose="02020603050405020304" pitchFamily="18" charset="0"/>
              </a:rPr>
              <a:t>, la tension du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condensateur</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va</a:t>
            </a:r>
            <a:r>
              <a:rPr lang="en-CH" dirty="0">
                <a:latin typeface="Times New Roman" panose="02020603050405020304" pitchFamily="18" charset="0"/>
                <a:ea typeface="Times New Roman" panose="02020603050405020304" pitchFamily="18" charset="0"/>
                <a:cs typeface="Times New Roman" panose="02020603050405020304" pitchFamily="18" charset="0"/>
              </a:rPr>
              <a:t> faire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circuler</a:t>
            </a:r>
            <a:r>
              <a:rPr lang="en-CH" dirty="0">
                <a:latin typeface="Times New Roman" panose="02020603050405020304" pitchFamily="18" charset="0"/>
                <a:ea typeface="Times New Roman" panose="02020603050405020304" pitchFamily="18" charset="0"/>
                <a:cs typeface="Times New Roman" panose="02020603050405020304" pitchFamily="18" charset="0"/>
              </a:rPr>
              <a:t> un courant dans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l’inductance</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établissant</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autour</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d’elle</a:t>
            </a:r>
            <a:r>
              <a:rPr lang="en-CH" dirty="0">
                <a:latin typeface="Times New Roman" panose="02020603050405020304" pitchFamily="18" charset="0"/>
                <a:ea typeface="Times New Roman" panose="02020603050405020304" pitchFamily="18" charset="0"/>
                <a:cs typeface="Times New Roman" panose="02020603050405020304" pitchFamily="18" charset="0"/>
              </a:rPr>
              <a:t> un champ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magnétique</a:t>
            </a:r>
            <a:r>
              <a:rPr lang="en-US" dirty="0">
                <a:latin typeface="Times New Roman" panose="02020603050405020304" pitchFamily="18" charset="0"/>
                <a:ea typeface="Times New Roman" panose="02020603050405020304" pitchFamily="18" charset="0"/>
                <a:cs typeface="Times New Roman" panose="02020603050405020304" pitchFamily="18" charset="0"/>
              </a:rPr>
              <a:t> (2-3)</a:t>
            </a:r>
            <a:r>
              <a:rPr lang="en-CH" dirty="0">
                <a:latin typeface="Times New Roman" panose="02020603050405020304" pitchFamily="18" charset="0"/>
                <a:ea typeface="Times New Roman" panose="02020603050405020304" pitchFamily="18" charset="0"/>
                <a:cs typeface="Times New Roman" panose="02020603050405020304" pitchFamily="18" charset="0"/>
              </a:rPr>
              <a:t>. La tension aux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bornes</a:t>
            </a:r>
            <a:r>
              <a:rPr lang="en-CH" dirty="0">
                <a:latin typeface="Times New Roman" panose="02020603050405020304" pitchFamily="18" charset="0"/>
                <a:ea typeface="Times New Roman" panose="02020603050405020304" pitchFamily="18" charset="0"/>
                <a:cs typeface="Times New Roman" panose="02020603050405020304" pitchFamily="18" charset="0"/>
              </a:rPr>
              <a:t> du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condensateur</a:t>
            </a:r>
            <a:r>
              <a:rPr lang="en-CH" dirty="0">
                <a:latin typeface="Times New Roman" panose="02020603050405020304" pitchFamily="18" charset="0"/>
                <a:ea typeface="Times New Roman" panose="02020603050405020304" pitchFamily="18" charset="0"/>
                <a:cs typeface="Times New Roman" panose="02020603050405020304" pitchFamily="18" charset="0"/>
              </a:rPr>
              <a:t> chute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jusqu’à</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zéro</a:t>
            </a:r>
            <a:r>
              <a:rPr lang="en-CH" dirty="0">
                <a:latin typeface="Times New Roman" panose="02020603050405020304" pitchFamily="18" charset="0"/>
                <a:ea typeface="Times New Roman" panose="02020603050405020304" pitchFamily="18" charset="0"/>
                <a:cs typeface="Times New Roman" panose="02020603050405020304" pitchFamily="18" charset="0"/>
              </a:rPr>
              <a:t> à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mesure</a:t>
            </a:r>
            <a:r>
              <a:rPr lang="en-CH" dirty="0">
                <a:latin typeface="Times New Roman" panose="02020603050405020304" pitchFamily="18" charset="0"/>
                <a:ea typeface="Times New Roman" panose="02020603050405020304" pitchFamily="18" charset="0"/>
                <a:cs typeface="Times New Roman" panose="02020603050405020304" pitchFamily="18" charset="0"/>
              </a:rPr>
              <a:t> que la charge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est</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transférée</a:t>
            </a:r>
            <a:r>
              <a:rPr lang="en-CH" dirty="0">
                <a:latin typeface="Times New Roman" panose="02020603050405020304" pitchFamily="18" charset="0"/>
                <a:ea typeface="Times New Roman" panose="02020603050405020304" pitchFamily="18" charset="0"/>
                <a:cs typeface="Times New Roman" panose="02020603050405020304" pitchFamily="18" charset="0"/>
              </a:rPr>
              <a:t> par </a:t>
            </a:r>
            <a:r>
              <a:rPr lang="fr-FR" dirty="0">
                <a:latin typeface="Times New Roman" panose="02020603050405020304" pitchFamily="18" charset="0"/>
                <a:ea typeface="Times New Roman" panose="02020603050405020304" pitchFamily="18" charset="0"/>
                <a:cs typeface="Times New Roman" panose="02020603050405020304" pitchFamily="18" charset="0"/>
              </a:rPr>
              <a:t>le</a:t>
            </a:r>
            <a:r>
              <a:rPr lang="en-CH" dirty="0">
                <a:latin typeface="Times New Roman" panose="02020603050405020304" pitchFamily="18" charset="0"/>
                <a:ea typeface="Times New Roman" panose="02020603050405020304" pitchFamily="18" charset="0"/>
                <a:cs typeface="Times New Roman" panose="02020603050405020304" pitchFamily="18" charset="0"/>
              </a:rPr>
              <a:t> courant</a:t>
            </a:r>
            <a:r>
              <a:rPr lang="en-US" dirty="0">
                <a:latin typeface="Times New Roman" panose="02020603050405020304" pitchFamily="18" charset="0"/>
                <a:ea typeface="Times New Roman" panose="02020603050405020304" pitchFamily="18" charset="0"/>
                <a:cs typeface="Times New Roman" panose="02020603050405020304" pitchFamily="18" charset="0"/>
              </a:rPr>
              <a:t> (4) </a:t>
            </a:r>
            <a:r>
              <a:rPr lang="en-CH" dirty="0">
                <a:latin typeface="Times New Roman" panose="02020603050405020304" pitchFamily="18" charset="0"/>
                <a:ea typeface="Times New Roman" panose="02020603050405020304" pitchFamily="18" charset="0"/>
                <a:cs typeface="Times New Roman" panose="02020603050405020304" pitchFamily="18" charset="0"/>
              </a:rPr>
              <a:t>. À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ce</a:t>
            </a:r>
            <a:r>
              <a:rPr lang="en-CH" dirty="0">
                <a:latin typeface="Times New Roman" panose="02020603050405020304" pitchFamily="18" charset="0"/>
                <a:ea typeface="Times New Roman" panose="02020603050405020304" pitchFamily="18" charset="0"/>
                <a:cs typeface="Times New Roman" panose="02020603050405020304" pitchFamily="18" charset="0"/>
              </a:rPr>
              <a:t> moment,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l’énergie</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stockée</a:t>
            </a:r>
            <a:r>
              <a:rPr lang="en-CH" dirty="0">
                <a:latin typeface="Times New Roman" panose="02020603050405020304" pitchFamily="18" charset="0"/>
                <a:ea typeface="Times New Roman" panose="02020603050405020304" pitchFamily="18" charset="0"/>
                <a:cs typeface="Times New Roman" panose="02020603050405020304" pitchFamily="18" charset="0"/>
              </a:rPr>
              <a:t> dans le champ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magnétique</a:t>
            </a:r>
            <a:r>
              <a:rPr lang="en-CH" dirty="0">
                <a:latin typeface="Times New Roman" panose="02020603050405020304" pitchFamily="18" charset="0"/>
                <a:ea typeface="Times New Roman" panose="02020603050405020304" pitchFamily="18" charset="0"/>
                <a:cs typeface="Times New Roman" panose="02020603050405020304" pitchFamily="18" charset="0"/>
              </a:rPr>
              <a:t> de la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bobine</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induit</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une</a:t>
            </a:r>
            <a:r>
              <a:rPr lang="en-CH" dirty="0">
                <a:latin typeface="Times New Roman" panose="02020603050405020304" pitchFamily="18" charset="0"/>
                <a:ea typeface="Times New Roman" panose="02020603050405020304" pitchFamily="18" charset="0"/>
                <a:cs typeface="Times New Roman" panose="02020603050405020304" pitchFamily="18" charset="0"/>
              </a:rPr>
              <a:t> tension à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ses</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bornes</a:t>
            </a:r>
            <a:r>
              <a:rPr lang="en-CH" dirty="0">
                <a:latin typeface="Times New Roman" panose="02020603050405020304" pitchFamily="18" charset="0"/>
                <a:ea typeface="Times New Roman" panose="02020603050405020304" pitchFamily="18" charset="0"/>
                <a:cs typeface="Times New Roman" panose="02020603050405020304" pitchFamily="18" charset="0"/>
              </a:rPr>
              <a:t>, car les inductances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s’opposent</a:t>
            </a:r>
            <a:r>
              <a:rPr lang="en-CH" dirty="0">
                <a:latin typeface="Times New Roman" panose="02020603050405020304" pitchFamily="18" charset="0"/>
                <a:ea typeface="Times New Roman" panose="02020603050405020304" pitchFamily="18" charset="0"/>
                <a:cs typeface="Times New Roman" panose="02020603050405020304" pitchFamily="18" charset="0"/>
              </a:rPr>
              <a:t> aux variations de courant.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Cette</a:t>
            </a:r>
            <a:r>
              <a:rPr lang="en-CH" dirty="0">
                <a:latin typeface="Times New Roman" panose="02020603050405020304" pitchFamily="18" charset="0"/>
                <a:ea typeface="Times New Roman" panose="02020603050405020304" pitchFamily="18" charset="0"/>
                <a:cs typeface="Times New Roman" panose="02020603050405020304" pitchFamily="18" charset="0"/>
              </a:rPr>
              <a:t> tension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induite</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provoque</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l’apparition</a:t>
            </a:r>
            <a:r>
              <a:rPr lang="en-CH" dirty="0">
                <a:latin typeface="Times New Roman" panose="02020603050405020304" pitchFamily="18" charset="0"/>
                <a:ea typeface="Times New Roman" panose="02020603050405020304" pitchFamily="18" charset="0"/>
                <a:cs typeface="Times New Roman" panose="02020603050405020304" pitchFamily="18" charset="0"/>
              </a:rPr>
              <a:t> d’un courant qui commence à recharger le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condensateur</a:t>
            </a:r>
            <a:r>
              <a:rPr lang="en-CH" dirty="0">
                <a:latin typeface="Times New Roman" panose="02020603050405020304" pitchFamily="18" charset="0"/>
                <a:ea typeface="Times New Roman" panose="02020603050405020304" pitchFamily="18" charset="0"/>
                <a:cs typeface="Times New Roman" panose="02020603050405020304" pitchFamily="18" charset="0"/>
              </a:rPr>
              <a:t> avec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une</a:t>
            </a:r>
            <a:r>
              <a:rPr lang="en-CH" dirty="0">
                <a:latin typeface="Times New Roman" panose="02020603050405020304" pitchFamily="18" charset="0"/>
                <a:ea typeface="Times New Roman" panose="02020603050405020304" pitchFamily="18" charset="0"/>
                <a:cs typeface="Times New Roman" panose="02020603050405020304" pitchFamily="18" charset="0"/>
              </a:rPr>
              <a:t> tension de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polarité</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opposée</a:t>
            </a:r>
            <a:r>
              <a:rPr lang="en-CH" dirty="0">
                <a:latin typeface="Times New Roman" panose="02020603050405020304" pitchFamily="18" charset="0"/>
                <a:ea typeface="Times New Roman" panose="02020603050405020304" pitchFamily="18" charset="0"/>
                <a:cs typeface="Times New Roman" panose="02020603050405020304" pitchFamily="18" charset="0"/>
              </a:rPr>
              <a:t> à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sa</a:t>
            </a:r>
            <a:r>
              <a:rPr lang="en-CH" dirty="0">
                <a:latin typeface="Times New Roman" panose="02020603050405020304" pitchFamily="18" charset="0"/>
                <a:ea typeface="Times New Roman" panose="02020603050405020304" pitchFamily="18" charset="0"/>
                <a:cs typeface="Times New Roman" panose="02020603050405020304" pitchFamily="18" charset="0"/>
              </a:rPr>
              <a:t> charge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initiale</a:t>
            </a:r>
            <a:r>
              <a:rPr lang="en-US" dirty="0">
                <a:latin typeface="Times New Roman" panose="02020603050405020304" pitchFamily="18" charset="0"/>
                <a:ea typeface="Times New Roman" panose="02020603050405020304" pitchFamily="18" charset="0"/>
                <a:cs typeface="Times New Roman" panose="02020603050405020304" pitchFamily="18" charset="0"/>
              </a:rPr>
              <a:t> (5-6)</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Selon</a:t>
            </a:r>
            <a:r>
              <a:rPr lang="en-CH" dirty="0">
                <a:latin typeface="Times New Roman" panose="02020603050405020304" pitchFamily="18" charset="0"/>
                <a:ea typeface="Times New Roman" panose="02020603050405020304" pitchFamily="18" charset="0"/>
                <a:cs typeface="Times New Roman" panose="02020603050405020304" pitchFamily="18" charset="0"/>
              </a:rPr>
              <a:t> la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CH" dirty="0">
                <a:latin typeface="Times New Roman" panose="02020603050405020304" pitchFamily="18" charset="0"/>
                <a:ea typeface="Times New Roman" panose="02020603050405020304" pitchFamily="18" charset="0"/>
                <a:cs typeface="Times New Roman" panose="02020603050405020304" pitchFamily="18" charset="0"/>
              </a:rPr>
              <a:t> de Faraday, la force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électromotrice</a:t>
            </a:r>
            <a:r>
              <a:rPr lang="en-CH" dirty="0">
                <a:latin typeface="Times New Roman" panose="02020603050405020304" pitchFamily="18" charset="0"/>
                <a:ea typeface="Times New Roman" panose="02020603050405020304" pitchFamily="18" charset="0"/>
                <a:cs typeface="Times New Roman" panose="02020603050405020304" pitchFamily="18" charset="0"/>
              </a:rPr>
              <a:t> (FEM) qui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entraîne</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ce</a:t>
            </a:r>
            <a:r>
              <a:rPr lang="en-CH" dirty="0">
                <a:latin typeface="Times New Roman" panose="02020603050405020304" pitchFamily="18" charset="0"/>
                <a:ea typeface="Times New Roman" panose="02020603050405020304" pitchFamily="18" charset="0"/>
                <a:cs typeface="Times New Roman" panose="02020603050405020304" pitchFamily="18" charset="0"/>
              </a:rPr>
              <a:t> courant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provient</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d’une</a:t>
            </a:r>
            <a:r>
              <a:rPr lang="en-CH" dirty="0">
                <a:latin typeface="Times New Roman" panose="02020603050405020304" pitchFamily="18" charset="0"/>
                <a:ea typeface="Times New Roman" panose="02020603050405020304" pitchFamily="18" charset="0"/>
                <a:cs typeface="Times New Roman" panose="02020603050405020304" pitchFamily="18" charset="0"/>
              </a:rPr>
              <a:t> diminution du champ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magnétique</a:t>
            </a:r>
            <a:r>
              <a:rPr lang="en-CH" dirty="0">
                <a:latin typeface="Times New Roman" panose="02020603050405020304" pitchFamily="18" charset="0"/>
                <a:ea typeface="Times New Roman" panose="02020603050405020304" pitchFamily="18" charset="0"/>
                <a:cs typeface="Times New Roman" panose="02020603050405020304" pitchFamily="18" charset="0"/>
              </a:rPr>
              <a:t> ;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ainsi</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l’énergie</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nécessaire</a:t>
            </a:r>
            <a:r>
              <a:rPr lang="en-CH" dirty="0">
                <a:latin typeface="Times New Roman" panose="02020603050405020304" pitchFamily="18" charset="0"/>
                <a:ea typeface="Times New Roman" panose="02020603050405020304" pitchFamily="18" charset="0"/>
                <a:cs typeface="Times New Roman" panose="02020603050405020304" pitchFamily="18" charset="0"/>
              </a:rPr>
              <a:t> pour charger le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condensateur</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est</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extraite</a:t>
            </a:r>
            <a:r>
              <a:rPr lang="en-CH" dirty="0">
                <a:latin typeface="Times New Roman" panose="02020603050405020304" pitchFamily="18" charset="0"/>
                <a:ea typeface="Times New Roman" panose="02020603050405020304" pitchFamily="18" charset="0"/>
                <a:cs typeface="Times New Roman" panose="02020603050405020304" pitchFamily="18" charset="0"/>
              </a:rPr>
              <a:t> du champ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magnétique</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Lorsque</a:t>
            </a:r>
            <a:r>
              <a:rPr lang="en-CH" dirty="0">
                <a:latin typeface="Times New Roman" panose="02020603050405020304" pitchFamily="18" charset="0"/>
                <a:ea typeface="Times New Roman" panose="02020603050405020304" pitchFamily="18" charset="0"/>
                <a:cs typeface="Times New Roman" panose="02020603050405020304" pitchFamily="18" charset="0"/>
              </a:rPr>
              <a:t> le champ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magnétique</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est</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complètement</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dissipé</a:t>
            </a:r>
            <a:r>
              <a:rPr lang="en-CH" dirty="0">
                <a:latin typeface="Times New Roman" panose="02020603050405020304" pitchFamily="18" charset="0"/>
                <a:ea typeface="Times New Roman" panose="02020603050405020304" pitchFamily="18" charset="0"/>
                <a:cs typeface="Times New Roman" panose="02020603050405020304" pitchFamily="18" charset="0"/>
              </a:rPr>
              <a:t>, le courant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s’arrête</a:t>
            </a:r>
            <a:r>
              <a:rPr lang="en-CH" dirty="0">
                <a:latin typeface="Times New Roman" panose="02020603050405020304" pitchFamily="18" charset="0"/>
                <a:ea typeface="Times New Roman" panose="02020603050405020304" pitchFamily="18" charset="0"/>
                <a:cs typeface="Times New Roman" panose="02020603050405020304" pitchFamily="18" charset="0"/>
              </a:rPr>
              <a:t> et la charge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est</a:t>
            </a:r>
            <a:r>
              <a:rPr lang="en-CH" dirty="0">
                <a:latin typeface="Times New Roman" panose="02020603050405020304" pitchFamily="18" charset="0"/>
                <a:ea typeface="Times New Roman" panose="02020603050405020304" pitchFamily="18" charset="0"/>
                <a:cs typeface="Times New Roman" panose="02020603050405020304" pitchFamily="18" charset="0"/>
              </a:rPr>
              <a:t> de nouveau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stockée</a:t>
            </a:r>
            <a:r>
              <a:rPr lang="en-CH" dirty="0">
                <a:latin typeface="Times New Roman" panose="02020603050405020304" pitchFamily="18" charset="0"/>
                <a:ea typeface="Times New Roman" panose="02020603050405020304" pitchFamily="18" charset="0"/>
                <a:cs typeface="Times New Roman" panose="02020603050405020304" pitchFamily="18" charset="0"/>
              </a:rPr>
              <a:t> dans le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condensateur</a:t>
            </a:r>
            <a:r>
              <a:rPr lang="en-CH" dirty="0">
                <a:latin typeface="Times New Roman" panose="02020603050405020304" pitchFamily="18" charset="0"/>
                <a:ea typeface="Times New Roman" panose="02020603050405020304" pitchFamily="18" charset="0"/>
                <a:cs typeface="Times New Roman" panose="02020603050405020304" pitchFamily="18" charset="0"/>
              </a:rPr>
              <a:t>, avec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une</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polarité</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opposée</a:t>
            </a:r>
            <a:r>
              <a:rPr lang="en-CH" dirty="0">
                <a:latin typeface="Times New Roman" panose="02020603050405020304" pitchFamily="18" charset="0"/>
                <a:ea typeface="Times New Roman" panose="02020603050405020304" pitchFamily="18" charset="0"/>
                <a:cs typeface="Times New Roman" panose="02020603050405020304" pitchFamily="18" charset="0"/>
              </a:rPr>
              <a:t> à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celle</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d’avant</a:t>
            </a:r>
            <a:r>
              <a:rPr lang="en-CH"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7-12</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CH" dirty="0">
                <a:latin typeface="Times New Roman" panose="02020603050405020304" pitchFamily="18" charset="0"/>
                <a:ea typeface="Times New Roman" panose="02020603050405020304" pitchFamily="18" charset="0"/>
                <a:cs typeface="Times New Roman" panose="02020603050405020304" pitchFamily="18" charset="0"/>
              </a:rPr>
              <a:t>Le cycle recommence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alors</a:t>
            </a:r>
            <a:r>
              <a:rPr lang="en-CH" dirty="0">
                <a:latin typeface="Times New Roman" panose="02020603050405020304" pitchFamily="18" charset="0"/>
                <a:ea typeface="Times New Roman" panose="02020603050405020304" pitchFamily="18" charset="0"/>
                <a:cs typeface="Times New Roman" panose="02020603050405020304" pitchFamily="18" charset="0"/>
              </a:rPr>
              <a:t>, le courant circulant dans la direction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opposée</a:t>
            </a:r>
            <a:r>
              <a:rPr lang="en-CH" dirty="0">
                <a:latin typeface="Times New Roman" panose="02020603050405020304" pitchFamily="18" charset="0"/>
                <a:ea typeface="Times New Roman" panose="02020603050405020304" pitchFamily="18" charset="0"/>
                <a:cs typeface="Times New Roman" panose="02020603050405020304" pitchFamily="18" charset="0"/>
              </a:rPr>
              <a:t> à travers </a:t>
            </a:r>
            <a:r>
              <a:rPr lang="en-CH" dirty="0" err="1">
                <a:latin typeface="Times New Roman" panose="02020603050405020304" pitchFamily="18" charset="0"/>
                <a:ea typeface="Times New Roman" panose="02020603050405020304" pitchFamily="18" charset="0"/>
                <a:cs typeface="Times New Roman" panose="02020603050405020304" pitchFamily="18" charset="0"/>
              </a:rPr>
              <a:t>l’inductance</a:t>
            </a:r>
            <a:r>
              <a:rPr lang="en-CH" dirty="0">
                <a:latin typeface="Times New Roman" panose="02020603050405020304" pitchFamily="18" charset="0"/>
                <a:ea typeface="Times New Roman" panose="02020603050405020304" pitchFamily="18" charset="0"/>
                <a:cs typeface="Times New Roman" panose="02020603050405020304" pitchFamily="18" charset="0"/>
              </a:rPr>
              <a:t>.</a:t>
            </a:r>
            <a:endParaRPr lang="en-CH"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AC9102A-E436-4F8F-9BAD-844E07447D66}"/>
              </a:ext>
            </a:extLst>
          </p:cNvPr>
          <p:cNvSpPr>
            <a:spLocks noGrp="1"/>
          </p:cNvSpPr>
          <p:nvPr>
            <p:ph type="sldNum" sz="quarter" idx="12"/>
          </p:nvPr>
        </p:nvSpPr>
        <p:spPr/>
        <p:txBody>
          <a:bodyPr/>
          <a:lstStyle/>
          <a:p>
            <a:fld id="{A0C90C31-8BED-4BB9-8E94-F4E9E36D41C0}" type="slidenum">
              <a:rPr lang="en-CH" smtClean="0"/>
              <a:t>25</a:t>
            </a:fld>
            <a:endParaRPr lang="en-CH"/>
          </a:p>
        </p:txBody>
      </p:sp>
    </p:spTree>
    <p:extLst>
      <p:ext uri="{BB962C8B-B14F-4D97-AF65-F5344CB8AC3E}">
        <p14:creationId xmlns:p14="http://schemas.microsoft.com/office/powerpoint/2010/main" val="1857215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3" name="Text Box 99"/>
          <p:cNvSpPr txBox="1">
            <a:spLocks noChangeArrowheads="1"/>
          </p:cNvSpPr>
          <p:nvPr/>
        </p:nvSpPr>
        <p:spPr bwMode="auto">
          <a:xfrm>
            <a:off x="995423" y="1040758"/>
            <a:ext cx="5503943"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400" b="1" i="1" dirty="0"/>
              <a:t>Réalisation de la résistance négative (1/2)</a:t>
            </a:r>
            <a:endParaRPr lang="en-GB" sz="2400" b="1" i="1" dirty="0"/>
          </a:p>
        </p:txBody>
      </p:sp>
      <p:sp>
        <p:nvSpPr>
          <p:cNvPr id="72849" name="Line 145"/>
          <p:cNvSpPr>
            <a:spLocks noChangeShapeType="1"/>
          </p:cNvSpPr>
          <p:nvPr/>
        </p:nvSpPr>
        <p:spPr bwMode="auto">
          <a:xfrm>
            <a:off x="3778250" y="4400550"/>
            <a:ext cx="0" cy="304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50" name="Line 146"/>
          <p:cNvSpPr>
            <a:spLocks noChangeShapeType="1"/>
          </p:cNvSpPr>
          <p:nvPr/>
        </p:nvSpPr>
        <p:spPr bwMode="auto">
          <a:xfrm flipV="1">
            <a:off x="3767139" y="4203700"/>
            <a:ext cx="3175" cy="12969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51" name="Line 147"/>
          <p:cNvSpPr>
            <a:spLocks noChangeShapeType="1"/>
          </p:cNvSpPr>
          <p:nvPr/>
        </p:nvSpPr>
        <p:spPr bwMode="auto">
          <a:xfrm>
            <a:off x="3519488" y="5508625"/>
            <a:ext cx="4826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52" name="Oval 148"/>
          <p:cNvSpPr>
            <a:spLocks noChangeArrowheads="1"/>
          </p:cNvSpPr>
          <p:nvPr/>
        </p:nvSpPr>
        <p:spPr bwMode="auto">
          <a:xfrm>
            <a:off x="3536950" y="4746625"/>
            <a:ext cx="457200" cy="4572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53" name="Line 149"/>
          <p:cNvSpPr>
            <a:spLocks noChangeShapeType="1"/>
          </p:cNvSpPr>
          <p:nvPr/>
        </p:nvSpPr>
        <p:spPr bwMode="auto">
          <a:xfrm>
            <a:off x="3536950" y="4975225"/>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54" name="Line 150"/>
          <p:cNvSpPr>
            <a:spLocks noChangeShapeType="1"/>
          </p:cNvSpPr>
          <p:nvPr/>
        </p:nvSpPr>
        <p:spPr bwMode="auto">
          <a:xfrm flipH="1">
            <a:off x="4462463" y="3421063"/>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55" name="Line 151"/>
          <p:cNvSpPr>
            <a:spLocks noChangeShapeType="1"/>
          </p:cNvSpPr>
          <p:nvPr/>
        </p:nvSpPr>
        <p:spPr bwMode="auto">
          <a:xfrm>
            <a:off x="4462463" y="3421064"/>
            <a:ext cx="0" cy="4984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56" name="Line 152"/>
          <p:cNvSpPr>
            <a:spLocks noChangeShapeType="1"/>
          </p:cNvSpPr>
          <p:nvPr/>
        </p:nvSpPr>
        <p:spPr bwMode="auto">
          <a:xfrm>
            <a:off x="4462463" y="3919538"/>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57" name="Line 153"/>
          <p:cNvSpPr>
            <a:spLocks noChangeShapeType="1"/>
          </p:cNvSpPr>
          <p:nvPr/>
        </p:nvSpPr>
        <p:spPr bwMode="auto">
          <a:xfrm>
            <a:off x="4767263" y="3919538"/>
            <a:ext cx="0" cy="27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58" name="Line 154"/>
          <p:cNvSpPr>
            <a:spLocks noChangeShapeType="1"/>
          </p:cNvSpPr>
          <p:nvPr/>
        </p:nvSpPr>
        <p:spPr bwMode="auto">
          <a:xfrm>
            <a:off x="4386263" y="3521075"/>
            <a:ext cx="0" cy="29845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59" name="Line 155"/>
          <p:cNvSpPr>
            <a:spLocks noChangeShapeType="1"/>
          </p:cNvSpPr>
          <p:nvPr/>
        </p:nvSpPr>
        <p:spPr bwMode="auto">
          <a:xfrm flipH="1" flipV="1">
            <a:off x="3967163" y="3679825"/>
            <a:ext cx="42545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60" name="Line 156"/>
          <p:cNvSpPr>
            <a:spLocks noChangeShapeType="1"/>
          </p:cNvSpPr>
          <p:nvPr/>
        </p:nvSpPr>
        <p:spPr bwMode="auto">
          <a:xfrm>
            <a:off x="2598738" y="3433763"/>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61" name="Line 157"/>
          <p:cNvSpPr>
            <a:spLocks noChangeShapeType="1"/>
          </p:cNvSpPr>
          <p:nvPr/>
        </p:nvSpPr>
        <p:spPr bwMode="auto">
          <a:xfrm flipH="1">
            <a:off x="2903538" y="3433764"/>
            <a:ext cx="0" cy="4984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62" name="Line 158"/>
          <p:cNvSpPr>
            <a:spLocks noChangeShapeType="1"/>
          </p:cNvSpPr>
          <p:nvPr/>
        </p:nvSpPr>
        <p:spPr bwMode="auto">
          <a:xfrm flipH="1">
            <a:off x="2598738" y="3932238"/>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63" name="Line 159"/>
          <p:cNvSpPr>
            <a:spLocks noChangeShapeType="1"/>
          </p:cNvSpPr>
          <p:nvPr/>
        </p:nvSpPr>
        <p:spPr bwMode="auto">
          <a:xfrm flipH="1">
            <a:off x="2598738" y="3932238"/>
            <a:ext cx="0" cy="2667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64" name="Line 160"/>
          <p:cNvSpPr>
            <a:spLocks noChangeShapeType="1"/>
          </p:cNvSpPr>
          <p:nvPr/>
        </p:nvSpPr>
        <p:spPr bwMode="auto">
          <a:xfrm flipH="1">
            <a:off x="2979738" y="3533775"/>
            <a:ext cx="0" cy="29845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65" name="Line 161"/>
          <p:cNvSpPr>
            <a:spLocks noChangeShapeType="1"/>
          </p:cNvSpPr>
          <p:nvPr/>
        </p:nvSpPr>
        <p:spPr bwMode="auto">
          <a:xfrm flipH="1" flipV="1">
            <a:off x="2982914" y="3695700"/>
            <a:ext cx="458787"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67" name="Text Box 163"/>
          <p:cNvSpPr txBox="1">
            <a:spLocks noChangeArrowheads="1"/>
          </p:cNvSpPr>
          <p:nvPr/>
        </p:nvSpPr>
        <p:spPr bwMode="auto">
          <a:xfrm>
            <a:off x="3835400" y="4425950"/>
            <a:ext cx="381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1600" b="1">
                <a:solidFill>
                  <a:srgbClr val="FF3300"/>
                </a:solidFill>
              </a:rPr>
              <a:t>I</a:t>
            </a:r>
            <a:r>
              <a:rPr lang="fr-CH" sz="1600" b="1" baseline="-25000">
                <a:solidFill>
                  <a:srgbClr val="FF3300"/>
                </a:solidFill>
              </a:rPr>
              <a:t>p</a:t>
            </a:r>
            <a:endParaRPr lang="en-GB" sz="1600" b="1" baseline="-25000">
              <a:solidFill>
                <a:srgbClr val="FF3300"/>
              </a:solidFill>
            </a:endParaRPr>
          </a:p>
        </p:txBody>
      </p:sp>
      <p:sp>
        <p:nvSpPr>
          <p:cNvPr id="72868" name="Line 164"/>
          <p:cNvSpPr>
            <a:spLocks noChangeShapeType="1"/>
          </p:cNvSpPr>
          <p:nvPr/>
        </p:nvSpPr>
        <p:spPr bwMode="auto">
          <a:xfrm flipV="1">
            <a:off x="3756026" y="3000375"/>
            <a:ext cx="373063" cy="3746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69" name="Line 165"/>
          <p:cNvSpPr>
            <a:spLocks noChangeShapeType="1"/>
          </p:cNvSpPr>
          <p:nvPr/>
        </p:nvSpPr>
        <p:spPr bwMode="auto">
          <a:xfrm>
            <a:off x="4129088" y="3000375"/>
            <a:ext cx="64135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70" name="Line 166"/>
          <p:cNvSpPr>
            <a:spLocks noChangeShapeType="1"/>
          </p:cNvSpPr>
          <p:nvPr/>
        </p:nvSpPr>
        <p:spPr bwMode="auto">
          <a:xfrm flipH="1" flipV="1">
            <a:off x="3297238" y="3006725"/>
            <a:ext cx="679450" cy="6794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71" name="Line 167"/>
          <p:cNvSpPr>
            <a:spLocks noChangeShapeType="1"/>
          </p:cNvSpPr>
          <p:nvPr/>
        </p:nvSpPr>
        <p:spPr bwMode="auto">
          <a:xfrm flipV="1">
            <a:off x="3433763" y="3460750"/>
            <a:ext cx="22860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72" name="Line 168"/>
          <p:cNvSpPr>
            <a:spLocks noChangeShapeType="1"/>
          </p:cNvSpPr>
          <p:nvPr/>
        </p:nvSpPr>
        <p:spPr bwMode="auto">
          <a:xfrm>
            <a:off x="2590801" y="4205288"/>
            <a:ext cx="217646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73" name="Line 169"/>
          <p:cNvSpPr>
            <a:spLocks noChangeShapeType="1"/>
          </p:cNvSpPr>
          <p:nvPr/>
        </p:nvSpPr>
        <p:spPr bwMode="auto">
          <a:xfrm>
            <a:off x="4762501" y="2568575"/>
            <a:ext cx="3175" cy="8572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74" name="AutoShape 170"/>
          <p:cNvSpPr>
            <a:spLocks noChangeArrowheads="1"/>
          </p:cNvSpPr>
          <p:nvPr/>
        </p:nvSpPr>
        <p:spPr bwMode="auto">
          <a:xfrm>
            <a:off x="3581400" y="2352675"/>
            <a:ext cx="304800" cy="533400"/>
          </a:xfrm>
          <a:prstGeom prst="downArrow">
            <a:avLst>
              <a:gd name="adj1" fmla="val 50000"/>
              <a:gd name="adj2" fmla="val 4375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75" name="Text Box 171"/>
          <p:cNvSpPr txBox="1">
            <a:spLocks noChangeArrowheads="1"/>
          </p:cNvSpPr>
          <p:nvPr/>
        </p:nvSpPr>
        <p:spPr bwMode="auto">
          <a:xfrm>
            <a:off x="3429000" y="1912938"/>
            <a:ext cx="465192"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FF3300"/>
                </a:solidFill>
              </a:rPr>
              <a:t>- R</a:t>
            </a:r>
            <a:endParaRPr lang="en-GB" sz="2000" b="1">
              <a:solidFill>
                <a:srgbClr val="FF3300"/>
              </a:solidFill>
            </a:endParaRPr>
          </a:p>
        </p:txBody>
      </p:sp>
      <p:sp>
        <p:nvSpPr>
          <p:cNvPr id="72906" name="Line 202"/>
          <p:cNvSpPr>
            <a:spLocks noChangeShapeType="1"/>
          </p:cNvSpPr>
          <p:nvPr/>
        </p:nvSpPr>
        <p:spPr bwMode="auto">
          <a:xfrm flipH="1">
            <a:off x="2590801" y="3011488"/>
            <a:ext cx="70326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72950" name="Group 246"/>
          <p:cNvGrpSpPr>
            <a:grpSpLocks/>
          </p:cNvGrpSpPr>
          <p:nvPr/>
        </p:nvGrpSpPr>
        <p:grpSpPr bwMode="auto">
          <a:xfrm>
            <a:off x="5541963" y="4537076"/>
            <a:ext cx="4906962" cy="1323975"/>
            <a:chOff x="2531" y="2902"/>
            <a:chExt cx="3091" cy="834"/>
          </a:xfrm>
        </p:grpSpPr>
        <p:sp>
          <p:nvSpPr>
            <p:cNvPr id="72908" name="Text Box 204"/>
            <p:cNvSpPr txBox="1">
              <a:spLocks noChangeArrowheads="1"/>
            </p:cNvSpPr>
            <p:nvPr/>
          </p:nvSpPr>
          <p:spPr bwMode="auto">
            <a:xfrm>
              <a:off x="2531" y="3004"/>
              <a:ext cx="1338"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2000" b="1"/>
                <a:t>i</a:t>
              </a:r>
              <a:r>
                <a:rPr lang="fr-CH" sz="2000" b="1" baseline="-25000"/>
                <a:t>1</a:t>
              </a:r>
              <a:r>
                <a:rPr lang="fr-CH" sz="900" b="1"/>
                <a:t> </a:t>
              </a:r>
              <a:r>
                <a:rPr lang="fr-CH" sz="2000" b="1"/>
                <a:t>=</a:t>
              </a:r>
              <a:r>
                <a:rPr lang="fr-CH" sz="900" b="1"/>
                <a:t> </a:t>
              </a:r>
              <a:r>
                <a:rPr lang="fr-CH" sz="2000" b="1"/>
                <a:t>g</a:t>
              </a:r>
              <a:r>
                <a:rPr lang="fr-CH" sz="2000" b="1" baseline="-25000"/>
                <a:t>m</a:t>
              </a:r>
              <a:r>
                <a:rPr lang="fr-CH" sz="2000" b="1"/>
                <a:t>·v</a:t>
              </a:r>
              <a:r>
                <a:rPr lang="fr-CH" sz="2000" b="1" baseline="-25000"/>
                <a:t>2</a:t>
              </a:r>
              <a:r>
                <a:rPr lang="fr-CH" sz="900" b="1"/>
                <a:t> </a:t>
              </a:r>
              <a:r>
                <a:rPr lang="fr-CH" sz="2000" b="1"/>
                <a:t>=</a:t>
              </a:r>
              <a:r>
                <a:rPr lang="fr-CH" sz="900" b="1"/>
                <a:t>  </a:t>
              </a:r>
              <a:r>
                <a:rPr lang="fr-CH" sz="1600" b="1"/>
                <a:t>–</a:t>
              </a:r>
              <a:r>
                <a:rPr lang="fr-CH" sz="900" b="1"/>
                <a:t> </a:t>
              </a:r>
              <a:r>
                <a:rPr lang="fr-CH" sz="2000" b="1"/>
                <a:t>g</a:t>
              </a:r>
              <a:r>
                <a:rPr lang="fr-CH" sz="2000" b="1" baseline="-25000"/>
                <a:t>m</a:t>
              </a:r>
              <a:r>
                <a:rPr lang="fr-CH" sz="2000" b="1"/>
                <a:t>· </a:t>
              </a:r>
              <a:endParaRPr lang="en-GB" sz="2000" b="1"/>
            </a:p>
          </p:txBody>
        </p:sp>
        <p:sp>
          <p:nvSpPr>
            <p:cNvPr id="72910" name="Text Box 206"/>
            <p:cNvSpPr txBox="1">
              <a:spLocks noChangeArrowheads="1"/>
            </p:cNvSpPr>
            <p:nvPr/>
          </p:nvSpPr>
          <p:spPr bwMode="auto">
            <a:xfrm>
              <a:off x="3579" y="2908"/>
              <a:ext cx="19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v</a:t>
              </a:r>
              <a:endParaRPr lang="en-GB" sz="2000" b="1"/>
            </a:p>
          </p:txBody>
        </p:sp>
        <p:sp>
          <p:nvSpPr>
            <p:cNvPr id="72911" name="Line 207"/>
            <p:cNvSpPr>
              <a:spLocks noChangeShapeType="1"/>
            </p:cNvSpPr>
            <p:nvPr/>
          </p:nvSpPr>
          <p:spPr bwMode="auto">
            <a:xfrm>
              <a:off x="3616" y="3134"/>
              <a:ext cx="128" cy="0"/>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912" name="Text Box 208"/>
            <p:cNvSpPr txBox="1">
              <a:spLocks noChangeArrowheads="1"/>
            </p:cNvSpPr>
            <p:nvPr/>
          </p:nvSpPr>
          <p:spPr bwMode="auto">
            <a:xfrm>
              <a:off x="3579" y="3095"/>
              <a:ext cx="19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2</a:t>
              </a:r>
              <a:endParaRPr lang="en-GB" sz="2000" b="1"/>
            </a:p>
          </p:txBody>
        </p:sp>
        <p:sp>
          <p:nvSpPr>
            <p:cNvPr id="72913" name="Text Box 209"/>
            <p:cNvSpPr txBox="1">
              <a:spLocks noChangeArrowheads="1"/>
            </p:cNvSpPr>
            <p:nvPr/>
          </p:nvSpPr>
          <p:spPr bwMode="auto">
            <a:xfrm>
              <a:off x="4214" y="3003"/>
              <a:ext cx="1408"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2000" b="1"/>
                <a:t>i</a:t>
              </a:r>
              <a:r>
                <a:rPr lang="fr-CH" sz="2000" b="1" baseline="-25000"/>
                <a:t>2</a:t>
              </a:r>
              <a:r>
                <a:rPr lang="fr-CH" sz="900" b="1"/>
                <a:t> </a:t>
              </a:r>
              <a:r>
                <a:rPr lang="fr-CH" sz="2000" b="1"/>
                <a:t>=</a:t>
              </a:r>
              <a:r>
                <a:rPr lang="fr-CH" sz="900" b="1"/>
                <a:t> </a:t>
              </a:r>
              <a:r>
                <a:rPr lang="fr-CH" sz="2000" b="1"/>
                <a:t>g</a:t>
              </a:r>
              <a:r>
                <a:rPr lang="fr-CH" sz="2000" b="1" baseline="-25000"/>
                <a:t>m</a:t>
              </a:r>
              <a:r>
                <a:rPr lang="fr-CH" sz="2000" b="1"/>
                <a:t>·v</a:t>
              </a:r>
              <a:r>
                <a:rPr lang="fr-CH" sz="2000" b="1" baseline="-25000"/>
                <a:t>1</a:t>
              </a:r>
              <a:r>
                <a:rPr lang="fr-CH" sz="900" b="1"/>
                <a:t> </a:t>
              </a:r>
              <a:r>
                <a:rPr lang="fr-CH" sz="2000" b="1"/>
                <a:t>=</a:t>
              </a:r>
              <a:r>
                <a:rPr lang="fr-CH" sz="900" b="1"/>
                <a:t>  </a:t>
              </a:r>
              <a:r>
                <a:rPr lang="fr-CH" sz="2000" b="1"/>
                <a:t>+</a:t>
              </a:r>
              <a:r>
                <a:rPr lang="fr-CH" sz="900" b="1"/>
                <a:t> </a:t>
              </a:r>
              <a:r>
                <a:rPr lang="fr-CH" sz="2000" b="1"/>
                <a:t>g</a:t>
              </a:r>
              <a:r>
                <a:rPr lang="fr-CH" sz="2000" b="1" baseline="-25000"/>
                <a:t>m</a:t>
              </a:r>
              <a:r>
                <a:rPr lang="fr-CH" sz="2000" b="1"/>
                <a:t>· </a:t>
              </a:r>
              <a:endParaRPr lang="en-GB" sz="2000" b="1"/>
            </a:p>
          </p:txBody>
        </p:sp>
        <p:sp>
          <p:nvSpPr>
            <p:cNvPr id="72914" name="Text Box 210"/>
            <p:cNvSpPr txBox="1">
              <a:spLocks noChangeArrowheads="1"/>
            </p:cNvSpPr>
            <p:nvPr/>
          </p:nvSpPr>
          <p:spPr bwMode="auto">
            <a:xfrm>
              <a:off x="3343" y="3398"/>
              <a:ext cx="1214"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i = i</a:t>
              </a:r>
              <a:r>
                <a:rPr lang="fr-CH" sz="2000" b="1" baseline="-25000"/>
                <a:t>1</a:t>
              </a:r>
              <a:r>
                <a:rPr lang="fr-CH" sz="2000" b="1"/>
                <a:t> = </a:t>
              </a:r>
              <a:r>
                <a:rPr lang="fr-CH" sz="1600" b="1"/>
                <a:t>–</a:t>
              </a:r>
              <a:r>
                <a:rPr lang="fr-CH" sz="2000" b="1"/>
                <a:t> i</a:t>
              </a:r>
              <a:r>
                <a:rPr lang="fr-CH" sz="2000" b="1" baseline="-25000"/>
                <a:t>2</a:t>
              </a:r>
              <a:r>
                <a:rPr lang="fr-CH" sz="2000" b="1"/>
                <a:t> = </a:t>
              </a:r>
              <a:r>
                <a:rPr lang="fr-CH" sz="1600" b="1"/>
                <a:t>–</a:t>
              </a:r>
              <a:r>
                <a:rPr lang="fr-CH" sz="2000" b="1"/>
                <a:t> g</a:t>
              </a:r>
              <a:r>
                <a:rPr lang="fr-CH" sz="2000" b="1" baseline="-25000"/>
                <a:t>m</a:t>
              </a:r>
              <a:r>
                <a:rPr lang="fr-CH" sz="2000" b="1"/>
                <a:t>·</a:t>
              </a:r>
              <a:endParaRPr lang="en-GB" sz="2000" b="1"/>
            </a:p>
          </p:txBody>
        </p:sp>
        <p:sp>
          <p:nvSpPr>
            <p:cNvPr id="72916" name="Text Box 212"/>
            <p:cNvSpPr txBox="1">
              <a:spLocks noChangeArrowheads="1"/>
            </p:cNvSpPr>
            <p:nvPr/>
          </p:nvSpPr>
          <p:spPr bwMode="auto">
            <a:xfrm>
              <a:off x="5284" y="2902"/>
              <a:ext cx="19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v</a:t>
              </a:r>
              <a:endParaRPr lang="en-GB" sz="2000" b="1"/>
            </a:p>
          </p:txBody>
        </p:sp>
        <p:sp>
          <p:nvSpPr>
            <p:cNvPr id="72917" name="Line 213"/>
            <p:cNvSpPr>
              <a:spLocks noChangeShapeType="1"/>
            </p:cNvSpPr>
            <p:nvPr/>
          </p:nvSpPr>
          <p:spPr bwMode="auto">
            <a:xfrm>
              <a:off x="5321" y="3128"/>
              <a:ext cx="128" cy="0"/>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918" name="Text Box 214"/>
            <p:cNvSpPr txBox="1">
              <a:spLocks noChangeArrowheads="1"/>
            </p:cNvSpPr>
            <p:nvPr/>
          </p:nvSpPr>
          <p:spPr bwMode="auto">
            <a:xfrm>
              <a:off x="5284" y="3089"/>
              <a:ext cx="19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2</a:t>
              </a:r>
              <a:endParaRPr lang="en-GB" sz="2000" b="1"/>
            </a:p>
          </p:txBody>
        </p:sp>
        <p:sp>
          <p:nvSpPr>
            <p:cNvPr id="72920" name="Text Box 216"/>
            <p:cNvSpPr txBox="1">
              <a:spLocks noChangeArrowheads="1"/>
            </p:cNvSpPr>
            <p:nvPr/>
          </p:nvSpPr>
          <p:spPr bwMode="auto">
            <a:xfrm>
              <a:off x="4563" y="3297"/>
              <a:ext cx="19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v</a:t>
              </a:r>
              <a:endParaRPr lang="en-GB" sz="2000" b="1"/>
            </a:p>
          </p:txBody>
        </p:sp>
        <p:sp>
          <p:nvSpPr>
            <p:cNvPr id="72921" name="Line 217"/>
            <p:cNvSpPr>
              <a:spLocks noChangeShapeType="1"/>
            </p:cNvSpPr>
            <p:nvPr/>
          </p:nvSpPr>
          <p:spPr bwMode="auto">
            <a:xfrm>
              <a:off x="4600" y="3523"/>
              <a:ext cx="128" cy="0"/>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922" name="Text Box 218"/>
            <p:cNvSpPr txBox="1">
              <a:spLocks noChangeArrowheads="1"/>
            </p:cNvSpPr>
            <p:nvPr/>
          </p:nvSpPr>
          <p:spPr bwMode="auto">
            <a:xfrm>
              <a:off x="4563" y="3484"/>
              <a:ext cx="19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2</a:t>
              </a:r>
              <a:endParaRPr lang="en-GB" sz="2000" b="1"/>
            </a:p>
          </p:txBody>
        </p:sp>
      </p:grpSp>
      <p:sp>
        <p:nvSpPr>
          <p:cNvPr id="72939" name="Line 235"/>
          <p:cNvSpPr>
            <a:spLocks noChangeShapeType="1"/>
          </p:cNvSpPr>
          <p:nvPr/>
        </p:nvSpPr>
        <p:spPr bwMode="auto">
          <a:xfrm flipV="1">
            <a:off x="2590800" y="2578100"/>
            <a:ext cx="0" cy="8572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937" name="Oval 233"/>
          <p:cNvSpPr>
            <a:spLocks noChangeArrowheads="1"/>
          </p:cNvSpPr>
          <p:nvPr/>
        </p:nvSpPr>
        <p:spPr bwMode="auto">
          <a:xfrm>
            <a:off x="2514600" y="2514600"/>
            <a:ext cx="152400" cy="1524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938" name="Oval 234"/>
          <p:cNvSpPr>
            <a:spLocks noChangeArrowheads="1"/>
          </p:cNvSpPr>
          <p:nvPr/>
        </p:nvSpPr>
        <p:spPr bwMode="auto">
          <a:xfrm>
            <a:off x="4686300" y="2514600"/>
            <a:ext cx="152400" cy="1524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72945" name="Group 241"/>
          <p:cNvGrpSpPr>
            <a:grpSpLocks/>
          </p:cNvGrpSpPr>
          <p:nvPr/>
        </p:nvGrpSpPr>
        <p:grpSpPr bwMode="auto">
          <a:xfrm>
            <a:off x="5738815" y="1752601"/>
            <a:ext cx="3808413" cy="2682875"/>
            <a:chOff x="2655" y="1148"/>
            <a:chExt cx="2399" cy="1690"/>
          </a:xfrm>
        </p:grpSpPr>
        <p:sp>
          <p:nvSpPr>
            <p:cNvPr id="72902" name="Text Box 198"/>
            <p:cNvSpPr txBox="1">
              <a:spLocks noChangeArrowheads="1"/>
            </p:cNvSpPr>
            <p:nvPr/>
          </p:nvSpPr>
          <p:spPr bwMode="auto">
            <a:xfrm>
              <a:off x="2655" y="1148"/>
              <a:ext cx="239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dirty="0"/>
                <a:t>Circuit équivalent "petits signaux"</a:t>
              </a:r>
              <a:endParaRPr lang="en-GB" sz="2000" b="1" dirty="0"/>
            </a:p>
          </p:txBody>
        </p:sp>
        <p:grpSp>
          <p:nvGrpSpPr>
            <p:cNvPr id="72944" name="Group 240"/>
            <p:cNvGrpSpPr>
              <a:grpSpLocks/>
            </p:cNvGrpSpPr>
            <p:nvPr/>
          </p:nvGrpSpPr>
          <p:grpSpPr bwMode="auto">
            <a:xfrm>
              <a:off x="3226" y="1626"/>
              <a:ext cx="1471" cy="1212"/>
              <a:chOff x="3226" y="1626"/>
              <a:chExt cx="1471" cy="1212"/>
            </a:xfrm>
          </p:grpSpPr>
          <p:sp>
            <p:nvSpPr>
              <p:cNvPr id="72879" name="Line 175"/>
              <p:cNvSpPr>
                <a:spLocks noChangeShapeType="1"/>
              </p:cNvSpPr>
              <p:nvPr/>
            </p:nvSpPr>
            <p:spPr bwMode="auto">
              <a:xfrm flipH="1">
                <a:off x="4443" y="2343"/>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80" name="Line 176"/>
              <p:cNvSpPr>
                <a:spLocks noChangeShapeType="1"/>
              </p:cNvSpPr>
              <p:nvPr/>
            </p:nvSpPr>
            <p:spPr bwMode="auto">
              <a:xfrm>
                <a:off x="4443" y="2343"/>
                <a:ext cx="0" cy="31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81" name="Line 177"/>
              <p:cNvSpPr>
                <a:spLocks noChangeShapeType="1"/>
              </p:cNvSpPr>
              <p:nvPr/>
            </p:nvSpPr>
            <p:spPr bwMode="auto">
              <a:xfrm>
                <a:off x="4443" y="2657"/>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82" name="Line 178"/>
              <p:cNvSpPr>
                <a:spLocks noChangeShapeType="1"/>
              </p:cNvSpPr>
              <p:nvPr/>
            </p:nvSpPr>
            <p:spPr bwMode="auto">
              <a:xfrm>
                <a:off x="4635" y="2657"/>
                <a:ext cx="0" cy="18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83" name="Line 179"/>
              <p:cNvSpPr>
                <a:spLocks noChangeShapeType="1"/>
              </p:cNvSpPr>
              <p:nvPr/>
            </p:nvSpPr>
            <p:spPr bwMode="auto">
              <a:xfrm>
                <a:off x="4395" y="2406"/>
                <a:ext cx="0" cy="18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84" name="Line 180"/>
              <p:cNvSpPr>
                <a:spLocks noChangeShapeType="1"/>
              </p:cNvSpPr>
              <p:nvPr/>
            </p:nvSpPr>
            <p:spPr bwMode="auto">
              <a:xfrm flipH="1" flipV="1">
                <a:off x="4136" y="2508"/>
                <a:ext cx="25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85" name="Line 181"/>
              <p:cNvSpPr>
                <a:spLocks noChangeShapeType="1"/>
              </p:cNvSpPr>
              <p:nvPr/>
            </p:nvSpPr>
            <p:spPr bwMode="auto">
              <a:xfrm>
                <a:off x="3269" y="2351"/>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86" name="Line 182"/>
              <p:cNvSpPr>
                <a:spLocks noChangeShapeType="1"/>
              </p:cNvSpPr>
              <p:nvPr/>
            </p:nvSpPr>
            <p:spPr bwMode="auto">
              <a:xfrm flipH="1">
                <a:off x="3461" y="2351"/>
                <a:ext cx="0" cy="31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87" name="Line 183"/>
              <p:cNvSpPr>
                <a:spLocks noChangeShapeType="1"/>
              </p:cNvSpPr>
              <p:nvPr/>
            </p:nvSpPr>
            <p:spPr bwMode="auto">
              <a:xfrm flipH="1">
                <a:off x="3269" y="2665"/>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88" name="Line 184"/>
              <p:cNvSpPr>
                <a:spLocks noChangeShapeType="1"/>
              </p:cNvSpPr>
              <p:nvPr/>
            </p:nvSpPr>
            <p:spPr bwMode="auto">
              <a:xfrm flipH="1">
                <a:off x="3269" y="2665"/>
                <a:ext cx="0" cy="16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89" name="Line 185"/>
              <p:cNvSpPr>
                <a:spLocks noChangeShapeType="1"/>
              </p:cNvSpPr>
              <p:nvPr/>
            </p:nvSpPr>
            <p:spPr bwMode="auto">
              <a:xfrm flipH="1">
                <a:off x="3509" y="2414"/>
                <a:ext cx="0" cy="18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90" name="Line 186"/>
              <p:cNvSpPr>
                <a:spLocks noChangeShapeType="1"/>
              </p:cNvSpPr>
              <p:nvPr/>
            </p:nvSpPr>
            <p:spPr bwMode="auto">
              <a:xfrm flipH="1" flipV="1">
                <a:off x="3515" y="2516"/>
                <a:ext cx="28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92" name="Line 188"/>
              <p:cNvSpPr>
                <a:spLocks noChangeShapeType="1"/>
              </p:cNvSpPr>
              <p:nvPr/>
            </p:nvSpPr>
            <p:spPr bwMode="auto">
              <a:xfrm flipV="1">
                <a:off x="3998" y="2078"/>
                <a:ext cx="235" cy="23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93" name="Line 189"/>
              <p:cNvSpPr>
                <a:spLocks noChangeShapeType="1"/>
              </p:cNvSpPr>
              <p:nvPr/>
            </p:nvSpPr>
            <p:spPr bwMode="auto">
              <a:xfrm>
                <a:off x="4233" y="2078"/>
                <a:ext cx="40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94" name="Line 190"/>
              <p:cNvSpPr>
                <a:spLocks noChangeShapeType="1"/>
              </p:cNvSpPr>
              <p:nvPr/>
            </p:nvSpPr>
            <p:spPr bwMode="auto">
              <a:xfrm flipH="1" flipV="1">
                <a:off x="3705" y="2078"/>
                <a:ext cx="432" cy="43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95" name="Line 191"/>
              <p:cNvSpPr>
                <a:spLocks noChangeShapeType="1"/>
              </p:cNvSpPr>
              <p:nvPr/>
            </p:nvSpPr>
            <p:spPr bwMode="auto">
              <a:xfrm flipV="1">
                <a:off x="3801" y="2373"/>
                <a:ext cx="144"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96" name="Line 192"/>
              <p:cNvSpPr>
                <a:spLocks noChangeShapeType="1"/>
              </p:cNvSpPr>
              <p:nvPr/>
            </p:nvSpPr>
            <p:spPr bwMode="auto">
              <a:xfrm>
                <a:off x="3264" y="2837"/>
                <a:ext cx="1371"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97" name="Line 193"/>
              <p:cNvSpPr>
                <a:spLocks noChangeShapeType="1"/>
              </p:cNvSpPr>
              <p:nvPr/>
            </p:nvSpPr>
            <p:spPr bwMode="auto">
              <a:xfrm flipH="1">
                <a:off x="4643" y="1682"/>
                <a:ext cx="0" cy="6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905" name="Line 201"/>
              <p:cNvSpPr>
                <a:spLocks noChangeShapeType="1"/>
              </p:cNvSpPr>
              <p:nvPr/>
            </p:nvSpPr>
            <p:spPr bwMode="auto">
              <a:xfrm flipH="1">
                <a:off x="3269" y="2085"/>
                <a:ext cx="44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942" name="Line 238"/>
              <p:cNvSpPr>
                <a:spLocks noChangeShapeType="1"/>
              </p:cNvSpPr>
              <p:nvPr/>
            </p:nvSpPr>
            <p:spPr bwMode="auto">
              <a:xfrm flipV="1">
                <a:off x="3270" y="1684"/>
                <a:ext cx="0" cy="66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940" name="Oval 236"/>
              <p:cNvSpPr>
                <a:spLocks noChangeArrowheads="1"/>
              </p:cNvSpPr>
              <p:nvPr/>
            </p:nvSpPr>
            <p:spPr bwMode="auto">
              <a:xfrm>
                <a:off x="3226" y="1626"/>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941" name="Oval 237"/>
              <p:cNvSpPr>
                <a:spLocks noChangeArrowheads="1"/>
              </p:cNvSpPr>
              <p:nvPr/>
            </p:nvSpPr>
            <p:spPr bwMode="auto">
              <a:xfrm>
                <a:off x="4601" y="1626"/>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grpSp>
        <p:nvGrpSpPr>
          <p:cNvPr id="72963" name="Group 259"/>
          <p:cNvGrpSpPr>
            <a:grpSpLocks/>
          </p:cNvGrpSpPr>
          <p:nvPr/>
        </p:nvGrpSpPr>
        <p:grpSpPr bwMode="auto">
          <a:xfrm>
            <a:off x="5638800" y="2300289"/>
            <a:ext cx="4287838" cy="2295525"/>
            <a:chOff x="2592" y="1449"/>
            <a:chExt cx="2701" cy="1446"/>
          </a:xfrm>
        </p:grpSpPr>
        <p:sp>
          <p:nvSpPr>
            <p:cNvPr id="72877" name="Line 173"/>
            <p:cNvSpPr>
              <a:spLocks noChangeShapeType="1"/>
            </p:cNvSpPr>
            <p:nvPr/>
          </p:nvSpPr>
          <p:spPr bwMode="auto">
            <a:xfrm>
              <a:off x="3266" y="1785"/>
              <a:ext cx="0" cy="19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78" name="Line 174"/>
            <p:cNvSpPr>
              <a:spLocks noChangeShapeType="1"/>
            </p:cNvSpPr>
            <p:nvPr/>
          </p:nvSpPr>
          <p:spPr bwMode="auto">
            <a:xfrm>
              <a:off x="4642" y="1785"/>
              <a:ext cx="0" cy="19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39" name="Line 135"/>
            <p:cNvSpPr>
              <a:spLocks noChangeShapeType="1"/>
            </p:cNvSpPr>
            <p:nvPr/>
          </p:nvSpPr>
          <p:spPr bwMode="auto">
            <a:xfrm>
              <a:off x="3822" y="2889"/>
              <a:ext cx="288" cy="0"/>
            </a:xfrm>
            <a:prstGeom prst="line">
              <a:avLst/>
            </a:prstGeom>
            <a:noFill/>
            <a:ln w="571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nvGrpSpPr>
            <p:cNvPr id="72957" name="Group 253"/>
            <p:cNvGrpSpPr>
              <a:grpSpLocks/>
            </p:cNvGrpSpPr>
            <p:nvPr/>
          </p:nvGrpSpPr>
          <p:grpSpPr bwMode="auto">
            <a:xfrm>
              <a:off x="2592" y="2020"/>
              <a:ext cx="587" cy="382"/>
              <a:chOff x="2592" y="1515"/>
              <a:chExt cx="587" cy="382"/>
            </a:xfrm>
          </p:grpSpPr>
          <p:sp>
            <p:nvSpPr>
              <p:cNvPr id="72840" name="Text Box 136"/>
              <p:cNvSpPr txBox="1">
                <a:spLocks noChangeArrowheads="1"/>
              </p:cNvSpPr>
              <p:nvPr/>
            </p:nvSpPr>
            <p:spPr bwMode="auto">
              <a:xfrm>
                <a:off x="2592" y="1606"/>
                <a:ext cx="49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1600" b="1"/>
                  <a:t>v</a:t>
                </a:r>
                <a:r>
                  <a:rPr lang="fr-CH" sz="1600" b="1" baseline="-25000"/>
                  <a:t>1</a:t>
                </a:r>
                <a:r>
                  <a:rPr lang="fr-CH" sz="1600" b="1"/>
                  <a:t> = + </a:t>
                </a:r>
                <a:endParaRPr lang="en-GB" sz="1600" b="1"/>
              </a:p>
            </p:txBody>
          </p:sp>
          <p:sp>
            <p:nvSpPr>
              <p:cNvPr id="72841" name="Text Box 137"/>
              <p:cNvSpPr txBox="1">
                <a:spLocks noChangeArrowheads="1"/>
              </p:cNvSpPr>
              <p:nvPr/>
            </p:nvSpPr>
            <p:spPr bwMode="auto">
              <a:xfrm>
                <a:off x="2991" y="1515"/>
                <a:ext cx="18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1600" b="1" dirty="0"/>
                  <a:t>v</a:t>
                </a:r>
                <a:endParaRPr lang="en-GB" sz="1600" b="1" dirty="0"/>
              </a:p>
            </p:txBody>
          </p:sp>
          <p:sp>
            <p:nvSpPr>
              <p:cNvPr id="72842" name="Line 138"/>
              <p:cNvSpPr>
                <a:spLocks noChangeShapeType="1"/>
              </p:cNvSpPr>
              <p:nvPr/>
            </p:nvSpPr>
            <p:spPr bwMode="auto">
              <a:xfrm>
                <a:off x="3007" y="1711"/>
                <a:ext cx="144" cy="0"/>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43" name="Text Box 139"/>
              <p:cNvSpPr txBox="1">
                <a:spLocks noChangeArrowheads="1"/>
              </p:cNvSpPr>
              <p:nvPr/>
            </p:nvSpPr>
            <p:spPr bwMode="auto">
              <a:xfrm>
                <a:off x="2997" y="1684"/>
                <a:ext cx="182"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1600" b="1"/>
                  <a:t>2</a:t>
                </a:r>
                <a:endParaRPr lang="en-GB" sz="1600" b="1"/>
              </a:p>
            </p:txBody>
          </p:sp>
        </p:grpSp>
        <p:grpSp>
          <p:nvGrpSpPr>
            <p:cNvPr id="72958" name="Group 254"/>
            <p:cNvGrpSpPr>
              <a:grpSpLocks/>
            </p:cNvGrpSpPr>
            <p:nvPr/>
          </p:nvGrpSpPr>
          <p:grpSpPr bwMode="auto">
            <a:xfrm>
              <a:off x="4726" y="1988"/>
              <a:ext cx="567" cy="382"/>
              <a:chOff x="4704" y="1483"/>
              <a:chExt cx="567" cy="382"/>
            </a:xfrm>
          </p:grpSpPr>
          <p:sp>
            <p:nvSpPr>
              <p:cNvPr id="72844" name="Text Box 140"/>
              <p:cNvSpPr txBox="1">
                <a:spLocks noChangeArrowheads="1"/>
              </p:cNvSpPr>
              <p:nvPr/>
            </p:nvSpPr>
            <p:spPr bwMode="auto">
              <a:xfrm>
                <a:off x="4704" y="1574"/>
                <a:ext cx="49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1600" b="1" dirty="0"/>
                  <a:t>v</a:t>
                </a:r>
                <a:r>
                  <a:rPr lang="fr-CH" sz="1600" b="1" baseline="-25000" dirty="0"/>
                  <a:t>2</a:t>
                </a:r>
                <a:r>
                  <a:rPr lang="fr-CH" sz="1600" b="1" dirty="0"/>
                  <a:t> = – </a:t>
                </a:r>
                <a:endParaRPr lang="en-GB" sz="1600" b="1" dirty="0"/>
              </a:p>
            </p:txBody>
          </p:sp>
          <p:sp>
            <p:nvSpPr>
              <p:cNvPr id="72845" name="Text Box 141"/>
              <p:cNvSpPr txBox="1">
                <a:spLocks noChangeArrowheads="1"/>
              </p:cNvSpPr>
              <p:nvPr/>
            </p:nvSpPr>
            <p:spPr bwMode="auto">
              <a:xfrm>
                <a:off x="5085" y="1483"/>
                <a:ext cx="18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1600" b="1" dirty="0"/>
                  <a:t>v</a:t>
                </a:r>
                <a:endParaRPr lang="en-GB" sz="1600" b="1" dirty="0"/>
              </a:p>
            </p:txBody>
          </p:sp>
          <p:sp>
            <p:nvSpPr>
              <p:cNvPr id="72846" name="Line 142"/>
              <p:cNvSpPr>
                <a:spLocks noChangeShapeType="1"/>
              </p:cNvSpPr>
              <p:nvPr/>
            </p:nvSpPr>
            <p:spPr bwMode="auto">
              <a:xfrm>
                <a:off x="5106" y="1679"/>
                <a:ext cx="135" cy="0"/>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847" name="Text Box 143"/>
              <p:cNvSpPr txBox="1">
                <a:spLocks noChangeArrowheads="1"/>
              </p:cNvSpPr>
              <p:nvPr/>
            </p:nvSpPr>
            <p:spPr bwMode="auto">
              <a:xfrm>
                <a:off x="5089" y="1652"/>
                <a:ext cx="182"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1600" b="1" dirty="0"/>
                  <a:t>2</a:t>
                </a:r>
                <a:endParaRPr lang="en-GB" sz="1600" b="1" dirty="0"/>
              </a:p>
            </p:txBody>
          </p:sp>
        </p:grpSp>
        <p:sp>
          <p:nvSpPr>
            <p:cNvPr id="72848" name="Line 144"/>
            <p:cNvSpPr>
              <a:spLocks noChangeShapeType="1"/>
            </p:cNvSpPr>
            <p:nvPr/>
          </p:nvSpPr>
          <p:spPr bwMode="auto">
            <a:xfrm>
              <a:off x="3968" y="2793"/>
              <a:ext cx="0" cy="102"/>
            </a:xfrm>
            <a:prstGeom prst="line">
              <a:avLst/>
            </a:prstGeom>
            <a:noFill/>
            <a:ln w="285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898" name="Text Box 194"/>
            <p:cNvSpPr txBox="1">
              <a:spLocks noChangeArrowheads="1"/>
            </p:cNvSpPr>
            <p:nvPr/>
          </p:nvSpPr>
          <p:spPr bwMode="auto">
            <a:xfrm>
              <a:off x="3309" y="1778"/>
              <a:ext cx="19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1600" b="1">
                  <a:solidFill>
                    <a:srgbClr val="FF3300"/>
                  </a:solidFill>
                </a:rPr>
                <a:t>i</a:t>
              </a:r>
              <a:r>
                <a:rPr lang="fr-CH" sz="1600" b="1" baseline="-25000">
                  <a:solidFill>
                    <a:srgbClr val="FF3300"/>
                  </a:solidFill>
                </a:rPr>
                <a:t>1</a:t>
              </a:r>
              <a:endParaRPr lang="en-GB" sz="1600" b="1" baseline="-25000">
                <a:solidFill>
                  <a:srgbClr val="FF3300"/>
                </a:solidFill>
              </a:endParaRPr>
            </a:p>
          </p:txBody>
        </p:sp>
        <p:sp>
          <p:nvSpPr>
            <p:cNvPr id="72899" name="Text Box 195"/>
            <p:cNvSpPr txBox="1">
              <a:spLocks noChangeArrowheads="1"/>
            </p:cNvSpPr>
            <p:nvPr/>
          </p:nvSpPr>
          <p:spPr bwMode="auto">
            <a:xfrm>
              <a:off x="4412" y="1765"/>
              <a:ext cx="19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1600" b="1">
                  <a:solidFill>
                    <a:srgbClr val="FF3300"/>
                  </a:solidFill>
                </a:rPr>
                <a:t>i</a:t>
              </a:r>
              <a:r>
                <a:rPr lang="fr-CH" sz="1600" b="1" baseline="-25000">
                  <a:solidFill>
                    <a:srgbClr val="FF3300"/>
                  </a:solidFill>
                </a:rPr>
                <a:t>2</a:t>
              </a:r>
              <a:endParaRPr lang="en-GB" sz="1600" b="1" baseline="-25000">
                <a:solidFill>
                  <a:srgbClr val="FF3300"/>
                </a:solidFill>
              </a:endParaRPr>
            </a:p>
          </p:txBody>
        </p:sp>
        <p:sp>
          <p:nvSpPr>
            <p:cNvPr id="72900" name="Line 196"/>
            <p:cNvSpPr>
              <a:spLocks noChangeShapeType="1"/>
            </p:cNvSpPr>
            <p:nvPr/>
          </p:nvSpPr>
          <p:spPr bwMode="auto">
            <a:xfrm>
              <a:off x="3408" y="1647"/>
              <a:ext cx="1104"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901" name="Text Box 197"/>
            <p:cNvSpPr txBox="1">
              <a:spLocks noChangeArrowheads="1"/>
            </p:cNvSpPr>
            <p:nvPr/>
          </p:nvSpPr>
          <p:spPr bwMode="auto">
            <a:xfrm>
              <a:off x="3840" y="1449"/>
              <a:ext cx="18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1600" b="1" dirty="0"/>
                <a:t>v</a:t>
              </a:r>
              <a:endParaRPr lang="en-GB" sz="1600" b="1" dirty="0"/>
            </a:p>
          </p:txBody>
        </p:sp>
        <p:sp>
          <p:nvSpPr>
            <p:cNvPr id="72903" name="Text Box 199"/>
            <p:cNvSpPr txBox="1">
              <a:spLocks noChangeArrowheads="1"/>
            </p:cNvSpPr>
            <p:nvPr/>
          </p:nvSpPr>
          <p:spPr bwMode="auto">
            <a:xfrm>
              <a:off x="3168" y="2322"/>
              <a:ext cx="353"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CH" sz="2000" b="1" dirty="0"/>
                <a:t>T</a:t>
              </a:r>
              <a:r>
                <a:rPr lang="fr-CH" sz="2000" b="1" baseline="-25000" dirty="0"/>
                <a:t>1</a:t>
              </a:r>
              <a:endParaRPr lang="en-GB" sz="2000" b="1" baseline="-25000" dirty="0"/>
            </a:p>
          </p:txBody>
        </p:sp>
        <p:sp>
          <p:nvSpPr>
            <p:cNvPr id="72904" name="Text Box 200"/>
            <p:cNvSpPr txBox="1">
              <a:spLocks noChangeArrowheads="1"/>
            </p:cNvSpPr>
            <p:nvPr/>
          </p:nvSpPr>
          <p:spPr bwMode="auto">
            <a:xfrm>
              <a:off x="4464" y="2327"/>
              <a:ext cx="305"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CH" sz="2000" b="1"/>
                <a:t>T</a:t>
              </a:r>
              <a:r>
                <a:rPr lang="fr-CH" sz="2000" b="1" baseline="-25000"/>
                <a:t>2</a:t>
              </a:r>
              <a:endParaRPr lang="en-GB" sz="2000" b="1" baseline="-25000"/>
            </a:p>
          </p:txBody>
        </p:sp>
        <p:sp>
          <p:nvSpPr>
            <p:cNvPr id="72953" name="Line 249"/>
            <p:cNvSpPr>
              <a:spLocks noChangeShapeType="1"/>
            </p:cNvSpPr>
            <p:nvPr/>
          </p:nvSpPr>
          <p:spPr bwMode="auto">
            <a:xfrm>
              <a:off x="3168" y="1684"/>
              <a:ext cx="0" cy="1104"/>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954" name="Line 250"/>
            <p:cNvSpPr>
              <a:spLocks noChangeShapeType="1"/>
            </p:cNvSpPr>
            <p:nvPr/>
          </p:nvSpPr>
          <p:spPr bwMode="auto">
            <a:xfrm>
              <a:off x="4752" y="1684"/>
              <a:ext cx="0" cy="1104"/>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72961" name="Group 257"/>
          <p:cNvGrpSpPr>
            <a:grpSpLocks/>
          </p:cNvGrpSpPr>
          <p:nvPr/>
        </p:nvGrpSpPr>
        <p:grpSpPr bwMode="auto">
          <a:xfrm>
            <a:off x="5953126" y="5816601"/>
            <a:ext cx="3354388" cy="758825"/>
            <a:chOff x="2790" y="3664"/>
            <a:chExt cx="2113" cy="478"/>
          </a:xfrm>
        </p:grpSpPr>
        <p:sp>
          <p:nvSpPr>
            <p:cNvPr id="72924" name="Rectangle 220"/>
            <p:cNvSpPr>
              <a:spLocks noChangeArrowheads="1"/>
            </p:cNvSpPr>
            <p:nvPr/>
          </p:nvSpPr>
          <p:spPr bwMode="auto">
            <a:xfrm>
              <a:off x="3377" y="3710"/>
              <a:ext cx="1526" cy="422"/>
            </a:xfrm>
            <a:prstGeom prst="rect">
              <a:avLst/>
            </a:prstGeom>
            <a:solidFill>
              <a:srgbClr val="FFC000"/>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925" name="AutoShape 221"/>
            <p:cNvSpPr>
              <a:spLocks noChangeArrowheads="1"/>
            </p:cNvSpPr>
            <p:nvPr/>
          </p:nvSpPr>
          <p:spPr bwMode="auto">
            <a:xfrm>
              <a:off x="2790" y="3891"/>
              <a:ext cx="336" cy="96"/>
            </a:xfrm>
            <a:prstGeom prst="rightArrow">
              <a:avLst>
                <a:gd name="adj1" fmla="val 50000"/>
                <a:gd name="adj2" fmla="val 87500"/>
              </a:avLst>
            </a:prstGeom>
            <a:solidFill>
              <a:schemeClr val="accent1"/>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2926" name="Text Box 222"/>
            <p:cNvSpPr txBox="1">
              <a:spLocks noChangeArrowheads="1"/>
            </p:cNvSpPr>
            <p:nvPr/>
          </p:nvSpPr>
          <p:spPr bwMode="auto">
            <a:xfrm>
              <a:off x="3452" y="3792"/>
              <a:ext cx="1061"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g =       =      = –</a:t>
              </a:r>
              <a:endParaRPr lang="en-GB" sz="2000" b="1"/>
            </a:p>
          </p:txBody>
        </p:sp>
        <p:sp>
          <p:nvSpPr>
            <p:cNvPr id="72927" name="Line 223"/>
            <p:cNvSpPr>
              <a:spLocks noChangeShapeType="1"/>
            </p:cNvSpPr>
            <p:nvPr/>
          </p:nvSpPr>
          <p:spPr bwMode="auto">
            <a:xfrm>
              <a:off x="4073" y="3926"/>
              <a:ext cx="139"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928" name="Line 224"/>
            <p:cNvSpPr>
              <a:spLocks noChangeShapeType="1"/>
            </p:cNvSpPr>
            <p:nvPr/>
          </p:nvSpPr>
          <p:spPr bwMode="auto">
            <a:xfrm>
              <a:off x="4541" y="3922"/>
              <a:ext cx="240"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2929" name="Text Box 225"/>
            <p:cNvSpPr txBox="1">
              <a:spLocks noChangeArrowheads="1"/>
            </p:cNvSpPr>
            <p:nvPr/>
          </p:nvSpPr>
          <p:spPr bwMode="auto">
            <a:xfrm>
              <a:off x="4065" y="3698"/>
              <a:ext cx="16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i</a:t>
              </a:r>
              <a:endParaRPr lang="en-GB" sz="2000" b="1"/>
            </a:p>
          </p:txBody>
        </p:sp>
        <p:sp>
          <p:nvSpPr>
            <p:cNvPr id="72930" name="Text Box 226"/>
            <p:cNvSpPr txBox="1">
              <a:spLocks noChangeArrowheads="1"/>
            </p:cNvSpPr>
            <p:nvPr/>
          </p:nvSpPr>
          <p:spPr bwMode="auto">
            <a:xfrm>
              <a:off x="4046" y="3883"/>
              <a:ext cx="19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dirty="0"/>
                <a:t>v</a:t>
              </a:r>
              <a:endParaRPr lang="en-GB" sz="2000" b="1" dirty="0"/>
            </a:p>
          </p:txBody>
        </p:sp>
        <p:sp>
          <p:nvSpPr>
            <p:cNvPr id="72931" name="Text Box 227"/>
            <p:cNvSpPr txBox="1">
              <a:spLocks noChangeArrowheads="1"/>
            </p:cNvSpPr>
            <p:nvPr/>
          </p:nvSpPr>
          <p:spPr bwMode="auto">
            <a:xfrm>
              <a:off x="4573" y="3890"/>
              <a:ext cx="19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dirty="0"/>
                <a:t>2</a:t>
              </a:r>
              <a:endParaRPr lang="en-GB" sz="2000" b="1" dirty="0"/>
            </a:p>
          </p:txBody>
        </p:sp>
        <p:sp>
          <p:nvSpPr>
            <p:cNvPr id="72932" name="Text Box 228"/>
            <p:cNvSpPr txBox="1">
              <a:spLocks noChangeArrowheads="1"/>
            </p:cNvSpPr>
            <p:nvPr/>
          </p:nvSpPr>
          <p:spPr bwMode="auto">
            <a:xfrm>
              <a:off x="4506" y="3664"/>
              <a:ext cx="28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g</a:t>
              </a:r>
              <a:r>
                <a:rPr lang="fr-CH" sz="2000" b="1" baseline="-25000"/>
                <a:t>m</a:t>
              </a:r>
              <a:endParaRPr lang="en-GB" sz="2000" b="1" baseline="-25000"/>
            </a:p>
          </p:txBody>
        </p:sp>
        <p:sp>
          <p:nvSpPr>
            <p:cNvPr id="72935" name="Text Box 231"/>
            <p:cNvSpPr txBox="1">
              <a:spLocks noChangeArrowheads="1"/>
            </p:cNvSpPr>
            <p:nvPr/>
          </p:nvSpPr>
          <p:spPr bwMode="auto">
            <a:xfrm>
              <a:off x="3679" y="3701"/>
              <a:ext cx="19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1</a:t>
              </a:r>
              <a:endParaRPr lang="en-GB" sz="2000" b="1"/>
            </a:p>
          </p:txBody>
        </p:sp>
        <p:sp>
          <p:nvSpPr>
            <p:cNvPr id="72936" name="Text Box 232"/>
            <p:cNvSpPr txBox="1">
              <a:spLocks noChangeArrowheads="1"/>
            </p:cNvSpPr>
            <p:nvPr/>
          </p:nvSpPr>
          <p:spPr bwMode="auto">
            <a:xfrm>
              <a:off x="3675" y="3889"/>
              <a:ext cx="207"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R</a:t>
              </a:r>
              <a:endParaRPr lang="en-GB" sz="2000" b="1"/>
            </a:p>
          </p:txBody>
        </p:sp>
        <p:sp>
          <p:nvSpPr>
            <p:cNvPr id="72960" name="Line 256"/>
            <p:cNvSpPr>
              <a:spLocks noChangeShapeType="1"/>
            </p:cNvSpPr>
            <p:nvPr/>
          </p:nvSpPr>
          <p:spPr bwMode="auto">
            <a:xfrm>
              <a:off x="3716" y="3928"/>
              <a:ext cx="14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109" name="Text Box 206">
            <a:extLst>
              <a:ext uri="{FF2B5EF4-FFF2-40B4-BE49-F238E27FC236}">
                <a16:creationId xmlns:a16="http://schemas.microsoft.com/office/drawing/2014/main" id="{B0335829-C54B-4087-9694-36E37F46EA9B}"/>
              </a:ext>
            </a:extLst>
          </p:cNvPr>
          <p:cNvSpPr txBox="1">
            <a:spLocks noChangeArrowheads="1"/>
          </p:cNvSpPr>
          <p:nvPr/>
        </p:nvSpPr>
        <p:spPr bwMode="auto">
          <a:xfrm>
            <a:off x="1006997" y="407043"/>
            <a:ext cx="8534400" cy="461665"/>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fr-FR" sz="2400" b="1" dirty="0">
                <a:solidFill>
                  <a:schemeClr val="bg1"/>
                </a:solidFill>
              </a:rPr>
              <a:t>1. OSCILLATEUR LC A RESISTANCE NEGATIVE</a:t>
            </a:r>
          </a:p>
        </p:txBody>
      </p:sp>
      <p:sp>
        <p:nvSpPr>
          <p:cNvPr id="2" name="Slide Number Placeholder 1">
            <a:extLst>
              <a:ext uri="{FF2B5EF4-FFF2-40B4-BE49-F238E27FC236}">
                <a16:creationId xmlns:a16="http://schemas.microsoft.com/office/drawing/2014/main" id="{65497A94-5050-45CE-8C8A-D54E4B265259}"/>
              </a:ext>
            </a:extLst>
          </p:cNvPr>
          <p:cNvSpPr>
            <a:spLocks noGrp="1"/>
          </p:cNvSpPr>
          <p:nvPr>
            <p:ph type="sldNum" sz="quarter" idx="12"/>
          </p:nvPr>
        </p:nvSpPr>
        <p:spPr/>
        <p:txBody>
          <a:bodyPr/>
          <a:lstStyle/>
          <a:p>
            <a:fld id="{A0C90C31-8BED-4BB9-8E94-F4E9E36D41C0}" type="slidenum">
              <a:rPr lang="en-CH" smtClean="0"/>
              <a:t>26</a:t>
            </a:fld>
            <a:endParaRPr lang="en-C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2945"/>
                                        </p:tgtEl>
                                        <p:attrNameLst>
                                          <p:attrName>style.visibility</p:attrName>
                                        </p:attrNameLst>
                                      </p:cBhvr>
                                      <p:to>
                                        <p:strVal val="visible"/>
                                      </p:to>
                                    </p:set>
                                    <p:animEffect transition="in" filter="wipe(up)">
                                      <p:cBhvr>
                                        <p:cTn id="7" dur="500"/>
                                        <p:tgtEl>
                                          <p:spTgt spid="729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2963"/>
                                        </p:tgtEl>
                                        <p:attrNameLst>
                                          <p:attrName>style.visibility</p:attrName>
                                        </p:attrNameLst>
                                      </p:cBhvr>
                                      <p:to>
                                        <p:strVal val="visible"/>
                                      </p:to>
                                    </p:set>
                                    <p:animEffect transition="in" filter="wipe(up)">
                                      <p:cBhvr>
                                        <p:cTn id="12" dur="500"/>
                                        <p:tgtEl>
                                          <p:spTgt spid="729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2950"/>
                                        </p:tgtEl>
                                        <p:attrNameLst>
                                          <p:attrName>style.visibility</p:attrName>
                                        </p:attrNameLst>
                                      </p:cBhvr>
                                      <p:to>
                                        <p:strVal val="visible"/>
                                      </p:to>
                                    </p:set>
                                    <p:animEffect transition="in" filter="wipe(up)">
                                      <p:cBhvr>
                                        <p:cTn id="17" dur="500"/>
                                        <p:tgtEl>
                                          <p:spTgt spid="729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2961"/>
                                        </p:tgtEl>
                                        <p:attrNameLst>
                                          <p:attrName>style.visibility</p:attrName>
                                        </p:attrNameLst>
                                      </p:cBhvr>
                                      <p:to>
                                        <p:strVal val="visible"/>
                                      </p:to>
                                    </p:set>
                                    <p:animEffect transition="in" filter="wipe(left)">
                                      <p:cBhvr>
                                        <p:cTn id="22" dur="500"/>
                                        <p:tgtEl>
                                          <p:spTgt spid="72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66" name="Line 42"/>
          <p:cNvSpPr>
            <a:spLocks noChangeShapeType="1"/>
          </p:cNvSpPr>
          <p:nvPr/>
        </p:nvSpPr>
        <p:spPr bwMode="auto">
          <a:xfrm>
            <a:off x="2608263" y="2524125"/>
            <a:ext cx="0" cy="304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867" name="Line 43"/>
          <p:cNvSpPr>
            <a:spLocks noChangeShapeType="1"/>
          </p:cNvSpPr>
          <p:nvPr/>
        </p:nvSpPr>
        <p:spPr bwMode="auto">
          <a:xfrm>
            <a:off x="4792663" y="2524125"/>
            <a:ext cx="0" cy="304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868" name="Text Box 44"/>
          <p:cNvSpPr txBox="1">
            <a:spLocks noChangeArrowheads="1"/>
          </p:cNvSpPr>
          <p:nvPr/>
        </p:nvSpPr>
        <p:spPr bwMode="auto">
          <a:xfrm>
            <a:off x="2676525" y="2513013"/>
            <a:ext cx="311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1600" b="1">
                <a:solidFill>
                  <a:srgbClr val="FF3300"/>
                </a:solidFill>
              </a:rPr>
              <a:t>i</a:t>
            </a:r>
            <a:r>
              <a:rPr lang="fr-CH" sz="1600" b="1" baseline="-25000">
                <a:solidFill>
                  <a:srgbClr val="FF3300"/>
                </a:solidFill>
              </a:rPr>
              <a:t>1</a:t>
            </a:r>
            <a:endParaRPr lang="en-GB" sz="1600" b="1" baseline="-25000">
              <a:solidFill>
                <a:srgbClr val="FF3300"/>
              </a:solidFill>
            </a:endParaRPr>
          </a:p>
        </p:txBody>
      </p:sp>
      <p:sp>
        <p:nvSpPr>
          <p:cNvPr id="205869" name="Text Box 45"/>
          <p:cNvSpPr txBox="1">
            <a:spLocks noChangeArrowheads="1"/>
          </p:cNvSpPr>
          <p:nvPr/>
        </p:nvSpPr>
        <p:spPr bwMode="auto">
          <a:xfrm>
            <a:off x="4427538" y="2492375"/>
            <a:ext cx="311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1600" b="1">
                <a:solidFill>
                  <a:srgbClr val="FF3300"/>
                </a:solidFill>
              </a:rPr>
              <a:t>i</a:t>
            </a:r>
            <a:r>
              <a:rPr lang="fr-CH" sz="1600" b="1" baseline="-25000">
                <a:solidFill>
                  <a:srgbClr val="FF3300"/>
                </a:solidFill>
              </a:rPr>
              <a:t>2</a:t>
            </a:r>
            <a:endParaRPr lang="en-GB" sz="1600" b="1" baseline="-25000">
              <a:solidFill>
                <a:srgbClr val="FF3300"/>
              </a:solidFill>
            </a:endParaRPr>
          </a:p>
        </p:txBody>
      </p:sp>
      <p:sp>
        <p:nvSpPr>
          <p:cNvPr id="205870" name="Line 46"/>
          <p:cNvSpPr>
            <a:spLocks noChangeShapeType="1"/>
          </p:cNvSpPr>
          <p:nvPr/>
        </p:nvSpPr>
        <p:spPr bwMode="auto">
          <a:xfrm>
            <a:off x="2833688" y="2305050"/>
            <a:ext cx="1752600"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871" name="Text Box 47"/>
          <p:cNvSpPr txBox="1">
            <a:spLocks noChangeArrowheads="1"/>
          </p:cNvSpPr>
          <p:nvPr/>
        </p:nvSpPr>
        <p:spPr bwMode="auto">
          <a:xfrm>
            <a:off x="3519488" y="1990725"/>
            <a:ext cx="2857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1600" b="1">
                <a:solidFill>
                  <a:schemeClr val="accent2"/>
                </a:solidFill>
              </a:rPr>
              <a:t>v</a:t>
            </a:r>
            <a:endParaRPr lang="en-GB" sz="1600" b="1">
              <a:solidFill>
                <a:schemeClr val="accent2"/>
              </a:solidFill>
            </a:endParaRPr>
          </a:p>
        </p:txBody>
      </p:sp>
      <p:sp>
        <p:nvSpPr>
          <p:cNvPr id="205872" name="Text Box 48"/>
          <p:cNvSpPr txBox="1">
            <a:spLocks noChangeArrowheads="1"/>
          </p:cNvSpPr>
          <p:nvPr/>
        </p:nvSpPr>
        <p:spPr bwMode="auto">
          <a:xfrm>
            <a:off x="2360613" y="3376614"/>
            <a:ext cx="4365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2000" b="1"/>
              <a:t>T</a:t>
            </a:r>
            <a:r>
              <a:rPr lang="fr-CH" sz="2000" b="1" baseline="-25000"/>
              <a:t>1</a:t>
            </a:r>
            <a:endParaRPr lang="en-GB" sz="2000" b="1" baseline="-25000"/>
          </a:p>
        </p:txBody>
      </p:sp>
      <p:sp>
        <p:nvSpPr>
          <p:cNvPr id="205873" name="Text Box 49"/>
          <p:cNvSpPr txBox="1">
            <a:spLocks noChangeArrowheads="1"/>
          </p:cNvSpPr>
          <p:nvPr/>
        </p:nvSpPr>
        <p:spPr bwMode="auto">
          <a:xfrm>
            <a:off x="4586288" y="3384551"/>
            <a:ext cx="4365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2000" b="1"/>
              <a:t>T</a:t>
            </a:r>
            <a:r>
              <a:rPr lang="fr-CH" sz="2000" b="1" baseline="-25000"/>
              <a:t>2</a:t>
            </a:r>
            <a:endParaRPr lang="en-GB" sz="2000" b="1" baseline="-25000"/>
          </a:p>
        </p:txBody>
      </p:sp>
      <p:sp>
        <p:nvSpPr>
          <p:cNvPr id="205881" name="Text Box 57"/>
          <p:cNvSpPr txBox="1">
            <a:spLocks noChangeArrowheads="1"/>
          </p:cNvSpPr>
          <p:nvPr/>
        </p:nvSpPr>
        <p:spPr bwMode="auto">
          <a:xfrm>
            <a:off x="2608264" y="4391025"/>
            <a:ext cx="192713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chemeClr val="accent2"/>
                </a:solidFill>
              </a:rPr>
              <a:t>i = i</a:t>
            </a:r>
            <a:r>
              <a:rPr lang="fr-CH" sz="2000" b="1" baseline="-25000">
                <a:solidFill>
                  <a:schemeClr val="accent2"/>
                </a:solidFill>
              </a:rPr>
              <a:t>1</a:t>
            </a:r>
            <a:r>
              <a:rPr lang="fr-CH" sz="2000" b="1">
                <a:solidFill>
                  <a:schemeClr val="accent2"/>
                </a:solidFill>
              </a:rPr>
              <a:t> = </a:t>
            </a:r>
            <a:r>
              <a:rPr lang="fr-CH" sz="1600" b="1">
                <a:solidFill>
                  <a:schemeClr val="accent2"/>
                </a:solidFill>
              </a:rPr>
              <a:t>–</a:t>
            </a:r>
            <a:r>
              <a:rPr lang="fr-CH" sz="2000" b="1">
                <a:solidFill>
                  <a:schemeClr val="accent2"/>
                </a:solidFill>
              </a:rPr>
              <a:t> i</a:t>
            </a:r>
            <a:r>
              <a:rPr lang="fr-CH" sz="2000" b="1" baseline="-25000">
                <a:solidFill>
                  <a:schemeClr val="accent2"/>
                </a:solidFill>
              </a:rPr>
              <a:t>2</a:t>
            </a:r>
            <a:r>
              <a:rPr lang="fr-CH" sz="2000" b="1">
                <a:solidFill>
                  <a:schemeClr val="accent2"/>
                </a:solidFill>
              </a:rPr>
              <a:t> = </a:t>
            </a:r>
            <a:r>
              <a:rPr lang="fr-CH" sz="1600" b="1">
                <a:solidFill>
                  <a:schemeClr val="accent2"/>
                </a:solidFill>
              </a:rPr>
              <a:t>–</a:t>
            </a:r>
            <a:r>
              <a:rPr lang="fr-CH" sz="2000" b="1">
                <a:solidFill>
                  <a:schemeClr val="accent2"/>
                </a:solidFill>
              </a:rPr>
              <a:t> g</a:t>
            </a:r>
            <a:r>
              <a:rPr lang="fr-CH" sz="2000" b="1" baseline="-25000">
                <a:solidFill>
                  <a:schemeClr val="accent2"/>
                </a:solidFill>
              </a:rPr>
              <a:t>m</a:t>
            </a:r>
            <a:r>
              <a:rPr lang="fr-CH" sz="2000" b="1">
                <a:solidFill>
                  <a:schemeClr val="accent2"/>
                </a:solidFill>
              </a:rPr>
              <a:t>·</a:t>
            </a:r>
            <a:endParaRPr lang="en-GB" sz="2000" b="1">
              <a:solidFill>
                <a:schemeClr val="accent2"/>
              </a:solidFill>
            </a:endParaRPr>
          </a:p>
        </p:txBody>
      </p:sp>
      <p:sp>
        <p:nvSpPr>
          <p:cNvPr id="205885" name="Text Box 61"/>
          <p:cNvSpPr txBox="1">
            <a:spLocks noChangeArrowheads="1"/>
          </p:cNvSpPr>
          <p:nvPr/>
        </p:nvSpPr>
        <p:spPr bwMode="auto">
          <a:xfrm>
            <a:off x="4517038" y="4230689"/>
            <a:ext cx="311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chemeClr val="accent2"/>
                </a:solidFill>
              </a:rPr>
              <a:t>v</a:t>
            </a:r>
            <a:endParaRPr lang="en-GB" sz="2000" b="1">
              <a:solidFill>
                <a:schemeClr val="accent2"/>
              </a:solidFill>
            </a:endParaRPr>
          </a:p>
        </p:txBody>
      </p:sp>
      <p:sp>
        <p:nvSpPr>
          <p:cNvPr id="205886" name="Line 62"/>
          <p:cNvSpPr>
            <a:spLocks noChangeShapeType="1"/>
          </p:cNvSpPr>
          <p:nvPr/>
        </p:nvSpPr>
        <p:spPr bwMode="auto">
          <a:xfrm>
            <a:off x="4575775" y="4589463"/>
            <a:ext cx="203200" cy="0"/>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887" name="Text Box 63"/>
          <p:cNvSpPr txBox="1">
            <a:spLocks noChangeArrowheads="1"/>
          </p:cNvSpPr>
          <p:nvPr/>
        </p:nvSpPr>
        <p:spPr bwMode="auto">
          <a:xfrm>
            <a:off x="4517038" y="4527550"/>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chemeClr val="accent2"/>
                </a:solidFill>
              </a:rPr>
              <a:t>2</a:t>
            </a:r>
            <a:endParaRPr lang="en-GB" sz="2000" b="1">
              <a:solidFill>
                <a:schemeClr val="accent2"/>
              </a:solidFill>
            </a:endParaRPr>
          </a:p>
        </p:txBody>
      </p:sp>
      <p:sp>
        <p:nvSpPr>
          <p:cNvPr id="205889" name="Rectangle 65"/>
          <p:cNvSpPr>
            <a:spLocks noChangeArrowheads="1"/>
          </p:cNvSpPr>
          <p:nvPr/>
        </p:nvSpPr>
        <p:spPr bwMode="auto">
          <a:xfrm>
            <a:off x="2697224" y="4956176"/>
            <a:ext cx="2422525" cy="669925"/>
          </a:xfrm>
          <a:prstGeom prst="rect">
            <a:avLst/>
          </a:prstGeom>
          <a:solidFill>
            <a:srgbClr val="FFC000"/>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891" name="Text Box 67"/>
          <p:cNvSpPr txBox="1">
            <a:spLocks noChangeArrowheads="1"/>
          </p:cNvSpPr>
          <p:nvPr/>
        </p:nvSpPr>
        <p:spPr bwMode="auto">
          <a:xfrm>
            <a:off x="2745974" y="5085889"/>
            <a:ext cx="168507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g =       =      = –</a:t>
            </a:r>
            <a:endParaRPr lang="en-GB" sz="2000" b="1"/>
          </a:p>
        </p:txBody>
      </p:sp>
      <p:sp>
        <p:nvSpPr>
          <p:cNvPr id="205893" name="Line 69"/>
          <p:cNvSpPr>
            <a:spLocks noChangeShapeType="1"/>
          </p:cNvSpPr>
          <p:nvPr/>
        </p:nvSpPr>
        <p:spPr bwMode="auto">
          <a:xfrm>
            <a:off x="4510088" y="5292725"/>
            <a:ext cx="33655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894" name="Text Box 70"/>
          <p:cNvSpPr txBox="1">
            <a:spLocks noChangeArrowheads="1"/>
          </p:cNvSpPr>
          <p:nvPr/>
        </p:nvSpPr>
        <p:spPr bwMode="auto">
          <a:xfrm>
            <a:off x="3754438" y="4937126"/>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i</a:t>
            </a:r>
            <a:endParaRPr lang="en-GB" sz="2000" b="1"/>
          </a:p>
        </p:txBody>
      </p:sp>
      <p:sp>
        <p:nvSpPr>
          <p:cNvPr id="205895" name="Text Box 71"/>
          <p:cNvSpPr txBox="1">
            <a:spLocks noChangeArrowheads="1"/>
          </p:cNvSpPr>
          <p:nvPr/>
        </p:nvSpPr>
        <p:spPr bwMode="auto">
          <a:xfrm>
            <a:off x="3724275" y="5230814"/>
            <a:ext cx="311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v</a:t>
            </a:r>
            <a:endParaRPr lang="en-GB" sz="2000" b="1"/>
          </a:p>
        </p:txBody>
      </p:sp>
      <p:sp>
        <p:nvSpPr>
          <p:cNvPr id="205896" name="Text Box 72"/>
          <p:cNvSpPr txBox="1">
            <a:spLocks noChangeArrowheads="1"/>
          </p:cNvSpPr>
          <p:nvPr/>
        </p:nvSpPr>
        <p:spPr bwMode="auto">
          <a:xfrm>
            <a:off x="4494213" y="5241925"/>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2</a:t>
            </a:r>
            <a:endParaRPr lang="en-GB" sz="2000" b="1"/>
          </a:p>
        </p:txBody>
      </p:sp>
      <p:sp>
        <p:nvSpPr>
          <p:cNvPr id="205897" name="Text Box 73"/>
          <p:cNvSpPr txBox="1">
            <a:spLocks noChangeArrowheads="1"/>
          </p:cNvSpPr>
          <p:nvPr/>
        </p:nvSpPr>
        <p:spPr bwMode="auto">
          <a:xfrm>
            <a:off x="4454526" y="4883151"/>
            <a:ext cx="4492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g</a:t>
            </a:r>
            <a:r>
              <a:rPr lang="fr-CH" sz="2000" b="1" baseline="-25000"/>
              <a:t>m</a:t>
            </a:r>
            <a:endParaRPr lang="en-GB" sz="2000" b="1" baseline="-25000"/>
          </a:p>
        </p:txBody>
      </p:sp>
      <p:sp>
        <p:nvSpPr>
          <p:cNvPr id="205898" name="Line 74"/>
          <p:cNvSpPr>
            <a:spLocks noChangeShapeType="1"/>
          </p:cNvSpPr>
          <p:nvPr/>
        </p:nvSpPr>
        <p:spPr bwMode="auto">
          <a:xfrm>
            <a:off x="3187701" y="5303839"/>
            <a:ext cx="257175"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899" name="Text Box 75"/>
          <p:cNvSpPr txBox="1">
            <a:spLocks noChangeArrowheads="1"/>
          </p:cNvSpPr>
          <p:nvPr/>
        </p:nvSpPr>
        <p:spPr bwMode="auto">
          <a:xfrm>
            <a:off x="3141663" y="4941888"/>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1</a:t>
            </a:r>
            <a:endParaRPr lang="en-GB" sz="2000" b="1"/>
          </a:p>
        </p:txBody>
      </p:sp>
      <p:sp>
        <p:nvSpPr>
          <p:cNvPr id="205900" name="Text Box 76"/>
          <p:cNvSpPr txBox="1">
            <a:spLocks noChangeArrowheads="1"/>
          </p:cNvSpPr>
          <p:nvPr/>
        </p:nvSpPr>
        <p:spPr bwMode="auto">
          <a:xfrm>
            <a:off x="3135313" y="5240338"/>
            <a:ext cx="32893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R</a:t>
            </a:r>
            <a:endParaRPr lang="en-GB" sz="2000" b="1"/>
          </a:p>
        </p:txBody>
      </p:sp>
      <p:grpSp>
        <p:nvGrpSpPr>
          <p:cNvPr id="205906" name="Group 82"/>
          <p:cNvGrpSpPr>
            <a:grpSpLocks/>
          </p:cNvGrpSpPr>
          <p:nvPr/>
        </p:nvGrpSpPr>
        <p:grpSpPr bwMode="auto">
          <a:xfrm>
            <a:off x="2544763" y="2201863"/>
            <a:ext cx="2335212" cy="1924050"/>
            <a:chOff x="3226" y="1626"/>
            <a:chExt cx="1471" cy="1212"/>
          </a:xfrm>
        </p:grpSpPr>
        <p:sp>
          <p:nvSpPr>
            <p:cNvPr id="205907" name="Line 83"/>
            <p:cNvSpPr>
              <a:spLocks noChangeShapeType="1"/>
            </p:cNvSpPr>
            <p:nvPr/>
          </p:nvSpPr>
          <p:spPr bwMode="auto">
            <a:xfrm flipH="1">
              <a:off x="4443" y="2343"/>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08" name="Line 84"/>
            <p:cNvSpPr>
              <a:spLocks noChangeShapeType="1"/>
            </p:cNvSpPr>
            <p:nvPr/>
          </p:nvSpPr>
          <p:spPr bwMode="auto">
            <a:xfrm>
              <a:off x="4443" y="2343"/>
              <a:ext cx="0" cy="31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09" name="Line 85"/>
            <p:cNvSpPr>
              <a:spLocks noChangeShapeType="1"/>
            </p:cNvSpPr>
            <p:nvPr/>
          </p:nvSpPr>
          <p:spPr bwMode="auto">
            <a:xfrm>
              <a:off x="4443" y="2657"/>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10" name="Line 86"/>
            <p:cNvSpPr>
              <a:spLocks noChangeShapeType="1"/>
            </p:cNvSpPr>
            <p:nvPr/>
          </p:nvSpPr>
          <p:spPr bwMode="auto">
            <a:xfrm>
              <a:off x="4635" y="2657"/>
              <a:ext cx="0" cy="18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11" name="Line 87"/>
            <p:cNvSpPr>
              <a:spLocks noChangeShapeType="1"/>
            </p:cNvSpPr>
            <p:nvPr/>
          </p:nvSpPr>
          <p:spPr bwMode="auto">
            <a:xfrm>
              <a:off x="4395" y="2406"/>
              <a:ext cx="0" cy="18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12" name="Line 88"/>
            <p:cNvSpPr>
              <a:spLocks noChangeShapeType="1"/>
            </p:cNvSpPr>
            <p:nvPr/>
          </p:nvSpPr>
          <p:spPr bwMode="auto">
            <a:xfrm flipH="1" flipV="1">
              <a:off x="4136" y="2508"/>
              <a:ext cx="25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913" name="Line 89"/>
            <p:cNvSpPr>
              <a:spLocks noChangeShapeType="1"/>
            </p:cNvSpPr>
            <p:nvPr/>
          </p:nvSpPr>
          <p:spPr bwMode="auto">
            <a:xfrm>
              <a:off x="3269" y="2351"/>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14" name="Line 90"/>
            <p:cNvSpPr>
              <a:spLocks noChangeShapeType="1"/>
            </p:cNvSpPr>
            <p:nvPr/>
          </p:nvSpPr>
          <p:spPr bwMode="auto">
            <a:xfrm flipH="1">
              <a:off x="3461" y="2351"/>
              <a:ext cx="0" cy="31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15" name="Line 91"/>
            <p:cNvSpPr>
              <a:spLocks noChangeShapeType="1"/>
            </p:cNvSpPr>
            <p:nvPr/>
          </p:nvSpPr>
          <p:spPr bwMode="auto">
            <a:xfrm flipH="1">
              <a:off x="3269" y="2665"/>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16" name="Line 92"/>
            <p:cNvSpPr>
              <a:spLocks noChangeShapeType="1"/>
            </p:cNvSpPr>
            <p:nvPr/>
          </p:nvSpPr>
          <p:spPr bwMode="auto">
            <a:xfrm flipH="1">
              <a:off x="3269" y="2665"/>
              <a:ext cx="0" cy="16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17" name="Line 93"/>
            <p:cNvSpPr>
              <a:spLocks noChangeShapeType="1"/>
            </p:cNvSpPr>
            <p:nvPr/>
          </p:nvSpPr>
          <p:spPr bwMode="auto">
            <a:xfrm flipH="1">
              <a:off x="3509" y="2414"/>
              <a:ext cx="0" cy="18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18" name="Line 94"/>
            <p:cNvSpPr>
              <a:spLocks noChangeShapeType="1"/>
            </p:cNvSpPr>
            <p:nvPr/>
          </p:nvSpPr>
          <p:spPr bwMode="auto">
            <a:xfrm flipH="1" flipV="1">
              <a:off x="3515" y="2516"/>
              <a:ext cx="28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919" name="Line 95"/>
            <p:cNvSpPr>
              <a:spLocks noChangeShapeType="1"/>
            </p:cNvSpPr>
            <p:nvPr/>
          </p:nvSpPr>
          <p:spPr bwMode="auto">
            <a:xfrm flipV="1">
              <a:off x="3998" y="2078"/>
              <a:ext cx="235" cy="23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920" name="Line 96"/>
            <p:cNvSpPr>
              <a:spLocks noChangeShapeType="1"/>
            </p:cNvSpPr>
            <p:nvPr/>
          </p:nvSpPr>
          <p:spPr bwMode="auto">
            <a:xfrm>
              <a:off x="4233" y="2078"/>
              <a:ext cx="40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921" name="Line 97"/>
            <p:cNvSpPr>
              <a:spLocks noChangeShapeType="1"/>
            </p:cNvSpPr>
            <p:nvPr/>
          </p:nvSpPr>
          <p:spPr bwMode="auto">
            <a:xfrm flipH="1" flipV="1">
              <a:off x="3705" y="2078"/>
              <a:ext cx="432" cy="43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922" name="Line 98"/>
            <p:cNvSpPr>
              <a:spLocks noChangeShapeType="1"/>
            </p:cNvSpPr>
            <p:nvPr/>
          </p:nvSpPr>
          <p:spPr bwMode="auto">
            <a:xfrm flipV="1">
              <a:off x="3801" y="2373"/>
              <a:ext cx="144"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923" name="Line 99"/>
            <p:cNvSpPr>
              <a:spLocks noChangeShapeType="1"/>
            </p:cNvSpPr>
            <p:nvPr/>
          </p:nvSpPr>
          <p:spPr bwMode="auto">
            <a:xfrm>
              <a:off x="3264" y="2837"/>
              <a:ext cx="1371"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924" name="Line 100"/>
            <p:cNvSpPr>
              <a:spLocks noChangeShapeType="1"/>
            </p:cNvSpPr>
            <p:nvPr/>
          </p:nvSpPr>
          <p:spPr bwMode="auto">
            <a:xfrm flipH="1">
              <a:off x="4643" y="1682"/>
              <a:ext cx="0" cy="6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925" name="Line 101"/>
            <p:cNvSpPr>
              <a:spLocks noChangeShapeType="1"/>
            </p:cNvSpPr>
            <p:nvPr/>
          </p:nvSpPr>
          <p:spPr bwMode="auto">
            <a:xfrm flipH="1">
              <a:off x="3269" y="2085"/>
              <a:ext cx="44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26" name="Line 102"/>
            <p:cNvSpPr>
              <a:spLocks noChangeShapeType="1"/>
            </p:cNvSpPr>
            <p:nvPr/>
          </p:nvSpPr>
          <p:spPr bwMode="auto">
            <a:xfrm flipV="1">
              <a:off x="3270" y="1684"/>
              <a:ext cx="0" cy="66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27" name="Oval 103"/>
            <p:cNvSpPr>
              <a:spLocks noChangeArrowheads="1"/>
            </p:cNvSpPr>
            <p:nvPr/>
          </p:nvSpPr>
          <p:spPr bwMode="auto">
            <a:xfrm>
              <a:off x="3226" y="1626"/>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28" name="Oval 104"/>
            <p:cNvSpPr>
              <a:spLocks noChangeArrowheads="1"/>
            </p:cNvSpPr>
            <p:nvPr/>
          </p:nvSpPr>
          <p:spPr bwMode="auto">
            <a:xfrm>
              <a:off x="4601" y="1626"/>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205929" name="Line 105"/>
          <p:cNvSpPr>
            <a:spLocks noChangeShapeType="1"/>
          </p:cNvSpPr>
          <p:nvPr/>
        </p:nvSpPr>
        <p:spPr bwMode="auto">
          <a:xfrm>
            <a:off x="7183438" y="2520950"/>
            <a:ext cx="0" cy="304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930" name="Line 106"/>
          <p:cNvSpPr>
            <a:spLocks noChangeShapeType="1"/>
          </p:cNvSpPr>
          <p:nvPr/>
        </p:nvSpPr>
        <p:spPr bwMode="auto">
          <a:xfrm flipV="1">
            <a:off x="9367838" y="2554288"/>
            <a:ext cx="0" cy="304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931" name="Text Box 107"/>
          <p:cNvSpPr txBox="1">
            <a:spLocks noChangeArrowheads="1"/>
          </p:cNvSpPr>
          <p:nvPr/>
        </p:nvSpPr>
        <p:spPr bwMode="auto">
          <a:xfrm>
            <a:off x="7251700" y="2509838"/>
            <a:ext cx="311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1600" b="1">
                <a:solidFill>
                  <a:srgbClr val="FF3300"/>
                </a:solidFill>
              </a:rPr>
              <a:t>i</a:t>
            </a:r>
            <a:endParaRPr lang="en-GB" sz="1600" b="1" baseline="-25000">
              <a:solidFill>
                <a:srgbClr val="FF3300"/>
              </a:solidFill>
            </a:endParaRPr>
          </a:p>
        </p:txBody>
      </p:sp>
      <p:sp>
        <p:nvSpPr>
          <p:cNvPr id="205932" name="Text Box 108"/>
          <p:cNvSpPr txBox="1">
            <a:spLocks noChangeArrowheads="1"/>
          </p:cNvSpPr>
          <p:nvPr/>
        </p:nvSpPr>
        <p:spPr bwMode="auto">
          <a:xfrm>
            <a:off x="9002713" y="2489200"/>
            <a:ext cx="311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1600" b="1">
                <a:solidFill>
                  <a:srgbClr val="FF3300"/>
                </a:solidFill>
              </a:rPr>
              <a:t>i</a:t>
            </a:r>
            <a:endParaRPr lang="en-GB" sz="1600" b="1" baseline="-25000">
              <a:solidFill>
                <a:srgbClr val="FF3300"/>
              </a:solidFill>
            </a:endParaRPr>
          </a:p>
        </p:txBody>
      </p:sp>
      <p:sp>
        <p:nvSpPr>
          <p:cNvPr id="205933" name="Line 109"/>
          <p:cNvSpPr>
            <a:spLocks noChangeShapeType="1"/>
          </p:cNvSpPr>
          <p:nvPr/>
        </p:nvSpPr>
        <p:spPr bwMode="auto">
          <a:xfrm>
            <a:off x="7408863" y="2301875"/>
            <a:ext cx="1752600"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934" name="Text Box 110"/>
          <p:cNvSpPr txBox="1">
            <a:spLocks noChangeArrowheads="1"/>
          </p:cNvSpPr>
          <p:nvPr/>
        </p:nvSpPr>
        <p:spPr bwMode="auto">
          <a:xfrm>
            <a:off x="8094663" y="1987550"/>
            <a:ext cx="2857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1600" b="1">
                <a:solidFill>
                  <a:schemeClr val="accent2"/>
                </a:solidFill>
              </a:rPr>
              <a:t>v</a:t>
            </a:r>
            <a:endParaRPr lang="en-GB" sz="1600" b="1">
              <a:solidFill>
                <a:schemeClr val="accent2"/>
              </a:solidFill>
            </a:endParaRPr>
          </a:p>
        </p:txBody>
      </p:sp>
      <p:sp>
        <p:nvSpPr>
          <p:cNvPr id="205954" name="Line 130"/>
          <p:cNvSpPr>
            <a:spLocks noChangeShapeType="1"/>
          </p:cNvSpPr>
          <p:nvPr/>
        </p:nvSpPr>
        <p:spPr bwMode="auto">
          <a:xfrm>
            <a:off x="7180264" y="3352800"/>
            <a:ext cx="218757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955" name="Line 131"/>
          <p:cNvSpPr>
            <a:spLocks noChangeShapeType="1"/>
          </p:cNvSpPr>
          <p:nvPr/>
        </p:nvSpPr>
        <p:spPr bwMode="auto">
          <a:xfrm flipH="1">
            <a:off x="9369425" y="2287589"/>
            <a:ext cx="0" cy="106203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957" name="Line 133"/>
          <p:cNvSpPr>
            <a:spLocks noChangeShapeType="1"/>
          </p:cNvSpPr>
          <p:nvPr/>
        </p:nvSpPr>
        <p:spPr bwMode="auto">
          <a:xfrm flipV="1">
            <a:off x="7189788" y="2290763"/>
            <a:ext cx="0" cy="10588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58" name="Oval 134"/>
          <p:cNvSpPr>
            <a:spLocks noChangeArrowheads="1"/>
          </p:cNvSpPr>
          <p:nvPr/>
        </p:nvSpPr>
        <p:spPr bwMode="auto">
          <a:xfrm>
            <a:off x="7119938" y="2198688"/>
            <a:ext cx="152400" cy="1524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59" name="Oval 135"/>
          <p:cNvSpPr>
            <a:spLocks noChangeArrowheads="1"/>
          </p:cNvSpPr>
          <p:nvPr/>
        </p:nvSpPr>
        <p:spPr bwMode="auto">
          <a:xfrm>
            <a:off x="9302750" y="2198688"/>
            <a:ext cx="152400" cy="1524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60" name="Rectangle 136"/>
          <p:cNvSpPr>
            <a:spLocks noChangeArrowheads="1"/>
          </p:cNvSpPr>
          <p:nvPr/>
        </p:nvSpPr>
        <p:spPr bwMode="auto">
          <a:xfrm>
            <a:off x="7762876" y="3230564"/>
            <a:ext cx="1103313" cy="255587"/>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205966" name="Group 142"/>
          <p:cNvGrpSpPr>
            <a:grpSpLocks/>
          </p:cNvGrpSpPr>
          <p:nvPr/>
        </p:nvGrpSpPr>
        <p:grpSpPr bwMode="auto">
          <a:xfrm>
            <a:off x="7773988" y="3511550"/>
            <a:ext cx="1147762" cy="661988"/>
            <a:chOff x="3923" y="2402"/>
            <a:chExt cx="723" cy="417"/>
          </a:xfrm>
        </p:grpSpPr>
        <p:sp>
          <p:nvSpPr>
            <p:cNvPr id="205961" name="Text Box 137"/>
            <p:cNvSpPr txBox="1">
              <a:spLocks noChangeArrowheads="1"/>
            </p:cNvSpPr>
            <p:nvPr/>
          </p:nvSpPr>
          <p:spPr bwMode="auto">
            <a:xfrm>
              <a:off x="3923" y="2493"/>
              <a:ext cx="441"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R = –</a:t>
              </a:r>
              <a:endParaRPr lang="en-GB" sz="2000" b="1"/>
            </a:p>
          </p:txBody>
        </p:sp>
        <p:sp>
          <p:nvSpPr>
            <p:cNvPr id="205962" name="Line 138"/>
            <p:cNvSpPr>
              <a:spLocks noChangeShapeType="1"/>
            </p:cNvSpPr>
            <p:nvPr/>
          </p:nvSpPr>
          <p:spPr bwMode="auto">
            <a:xfrm>
              <a:off x="4398" y="2630"/>
              <a:ext cx="205" cy="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5963" name="Text Box 139"/>
            <p:cNvSpPr txBox="1">
              <a:spLocks noChangeArrowheads="1"/>
            </p:cNvSpPr>
            <p:nvPr/>
          </p:nvSpPr>
          <p:spPr bwMode="auto">
            <a:xfrm>
              <a:off x="4388" y="2402"/>
              <a:ext cx="19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2</a:t>
              </a:r>
              <a:endParaRPr lang="en-GB" sz="2000" b="1"/>
            </a:p>
          </p:txBody>
        </p:sp>
        <p:sp>
          <p:nvSpPr>
            <p:cNvPr id="205964" name="Text Box 140"/>
            <p:cNvSpPr txBox="1">
              <a:spLocks noChangeArrowheads="1"/>
            </p:cNvSpPr>
            <p:nvPr/>
          </p:nvSpPr>
          <p:spPr bwMode="auto">
            <a:xfrm>
              <a:off x="4363" y="2569"/>
              <a:ext cx="28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t>g</a:t>
              </a:r>
              <a:r>
                <a:rPr lang="fr-CH" sz="2000" b="1" baseline="-25000"/>
                <a:t>m</a:t>
              </a:r>
              <a:endParaRPr lang="en-GB" sz="2000" b="1" baseline="-25000"/>
            </a:p>
          </p:txBody>
        </p:sp>
      </p:grpSp>
      <p:sp>
        <p:nvSpPr>
          <p:cNvPr id="205965" name="Text Box 141"/>
          <p:cNvSpPr txBox="1">
            <a:spLocks noChangeArrowheads="1"/>
          </p:cNvSpPr>
          <p:nvPr/>
        </p:nvSpPr>
        <p:spPr bwMode="auto">
          <a:xfrm>
            <a:off x="6616700" y="4776789"/>
            <a:ext cx="3659188"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fr-CH" sz="2000" b="1">
                <a:solidFill>
                  <a:schemeClr val="accent2"/>
                </a:solidFill>
              </a:rPr>
              <a:t>La valeur de g</a:t>
            </a:r>
            <a:r>
              <a:rPr lang="fr-CH" sz="2000" b="1" baseline="-25000">
                <a:solidFill>
                  <a:schemeClr val="accent2"/>
                </a:solidFill>
              </a:rPr>
              <a:t>m</a:t>
            </a:r>
            <a:r>
              <a:rPr lang="fr-CH" sz="2000" b="1">
                <a:solidFill>
                  <a:schemeClr val="accent2"/>
                </a:solidFill>
              </a:rPr>
              <a:t> est fixée par :</a:t>
            </a:r>
          </a:p>
          <a:p>
            <a:pPr algn="ctr"/>
            <a:r>
              <a:rPr lang="fr-CH" sz="2000" b="1">
                <a:solidFill>
                  <a:schemeClr val="accent2"/>
                </a:solidFill>
              </a:rPr>
              <a:t>le courant de polarisation I</a:t>
            </a:r>
            <a:r>
              <a:rPr lang="fr-CH" sz="2000" b="1" baseline="-25000">
                <a:solidFill>
                  <a:schemeClr val="accent2"/>
                </a:solidFill>
              </a:rPr>
              <a:t>p</a:t>
            </a:r>
          </a:p>
          <a:p>
            <a:pPr algn="ctr"/>
            <a:r>
              <a:rPr lang="fr-CH" sz="2000" b="1">
                <a:solidFill>
                  <a:schemeClr val="accent2"/>
                </a:solidFill>
              </a:rPr>
              <a:t>et la géométrie W/L des transistors MOS</a:t>
            </a:r>
            <a:endParaRPr lang="en-GB" sz="2000" b="1">
              <a:solidFill>
                <a:schemeClr val="accent2"/>
              </a:solidFill>
            </a:endParaRPr>
          </a:p>
        </p:txBody>
      </p:sp>
      <p:sp>
        <p:nvSpPr>
          <p:cNvPr id="205967" name="AutoShape 143"/>
          <p:cNvSpPr>
            <a:spLocks noChangeArrowheads="1"/>
          </p:cNvSpPr>
          <p:nvPr/>
        </p:nvSpPr>
        <p:spPr bwMode="auto">
          <a:xfrm>
            <a:off x="5678488" y="3117850"/>
            <a:ext cx="812800" cy="412750"/>
          </a:xfrm>
          <a:prstGeom prst="leftRightArrow">
            <a:avLst>
              <a:gd name="adj1" fmla="val 50000"/>
              <a:gd name="adj2" fmla="val 39385"/>
            </a:avLst>
          </a:prstGeom>
          <a:solidFill>
            <a:schemeClr val="accent1"/>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5971" name="Line 147"/>
          <p:cNvSpPr>
            <a:spLocks noChangeShapeType="1"/>
          </p:cNvSpPr>
          <p:nvPr/>
        </p:nvSpPr>
        <p:spPr bwMode="auto">
          <a:xfrm>
            <a:off x="3784600" y="5308600"/>
            <a:ext cx="203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0" name="Text Box 206">
            <a:extLst>
              <a:ext uri="{FF2B5EF4-FFF2-40B4-BE49-F238E27FC236}">
                <a16:creationId xmlns:a16="http://schemas.microsoft.com/office/drawing/2014/main" id="{4E1CE4FC-0093-47F5-A0F0-3D414F556BA8}"/>
              </a:ext>
            </a:extLst>
          </p:cNvPr>
          <p:cNvSpPr txBox="1">
            <a:spLocks noChangeArrowheads="1"/>
          </p:cNvSpPr>
          <p:nvPr/>
        </p:nvSpPr>
        <p:spPr bwMode="auto">
          <a:xfrm>
            <a:off x="1006997" y="407043"/>
            <a:ext cx="8534400" cy="461665"/>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fr-FR" sz="2400" b="1" dirty="0">
                <a:solidFill>
                  <a:schemeClr val="bg1"/>
                </a:solidFill>
              </a:rPr>
              <a:t>1. OSCILLATEUR LC A RESISTANCE NEGATIVE</a:t>
            </a:r>
          </a:p>
        </p:txBody>
      </p:sp>
      <p:sp>
        <p:nvSpPr>
          <p:cNvPr id="71" name="Text Box 99">
            <a:extLst>
              <a:ext uri="{FF2B5EF4-FFF2-40B4-BE49-F238E27FC236}">
                <a16:creationId xmlns:a16="http://schemas.microsoft.com/office/drawing/2014/main" id="{CA463ADB-1BE0-4A36-B435-23E347B2F5F6}"/>
              </a:ext>
            </a:extLst>
          </p:cNvPr>
          <p:cNvSpPr txBox="1">
            <a:spLocks noChangeArrowheads="1"/>
          </p:cNvSpPr>
          <p:nvPr/>
        </p:nvSpPr>
        <p:spPr bwMode="auto">
          <a:xfrm>
            <a:off x="995423" y="1040758"/>
            <a:ext cx="5503943"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400" b="1" i="1" dirty="0"/>
              <a:t>Réalisation de la résistance négative (2/2)</a:t>
            </a:r>
            <a:endParaRPr lang="en-GB" sz="2400" b="1" i="1" dirty="0"/>
          </a:p>
        </p:txBody>
      </p:sp>
      <p:sp>
        <p:nvSpPr>
          <p:cNvPr id="2" name="Slide Number Placeholder 1">
            <a:extLst>
              <a:ext uri="{FF2B5EF4-FFF2-40B4-BE49-F238E27FC236}">
                <a16:creationId xmlns:a16="http://schemas.microsoft.com/office/drawing/2014/main" id="{1D5885B1-CE91-4A63-9B30-32192FEB3AE2}"/>
              </a:ext>
            </a:extLst>
          </p:cNvPr>
          <p:cNvSpPr>
            <a:spLocks noGrp="1"/>
          </p:cNvSpPr>
          <p:nvPr>
            <p:ph type="sldNum" sz="quarter" idx="12"/>
          </p:nvPr>
        </p:nvSpPr>
        <p:spPr/>
        <p:txBody>
          <a:bodyPr/>
          <a:lstStyle/>
          <a:p>
            <a:fld id="{A0C90C31-8BED-4BB9-8E94-F4E9E36D41C0}" type="slidenum">
              <a:rPr lang="en-CH" smtClean="0"/>
              <a:t>27</a:t>
            </a:fld>
            <a:endParaRPr lang="en-CH"/>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1006997" y="1156505"/>
            <a:ext cx="5591915"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400" b="1" i="1" dirty="0"/>
              <a:t>Oscillateur complet – réalisation possibles </a:t>
            </a:r>
            <a:endParaRPr lang="en-GB" sz="2400" b="1" i="1" dirty="0"/>
          </a:p>
        </p:txBody>
      </p:sp>
      <p:grpSp>
        <p:nvGrpSpPr>
          <p:cNvPr id="2" name="Group 1">
            <a:extLst>
              <a:ext uri="{FF2B5EF4-FFF2-40B4-BE49-F238E27FC236}">
                <a16:creationId xmlns:a16="http://schemas.microsoft.com/office/drawing/2014/main" id="{9D2351D5-0DC9-4AD0-ADF4-C7746F06BB2A}"/>
              </a:ext>
            </a:extLst>
          </p:cNvPr>
          <p:cNvGrpSpPr/>
          <p:nvPr/>
        </p:nvGrpSpPr>
        <p:grpSpPr>
          <a:xfrm>
            <a:off x="2828926" y="1576389"/>
            <a:ext cx="2886075" cy="4206875"/>
            <a:chOff x="2879726" y="1944689"/>
            <a:chExt cx="2886075" cy="4206875"/>
          </a:xfrm>
        </p:grpSpPr>
        <p:sp>
          <p:nvSpPr>
            <p:cNvPr id="74912" name="Line 160"/>
            <p:cNvSpPr>
              <a:spLocks noChangeShapeType="1"/>
            </p:cNvSpPr>
            <p:nvPr/>
          </p:nvSpPr>
          <p:spPr bwMode="auto">
            <a:xfrm flipH="1">
              <a:off x="5038725" y="40640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13" name="Line 161"/>
            <p:cNvSpPr>
              <a:spLocks noChangeShapeType="1"/>
            </p:cNvSpPr>
            <p:nvPr/>
          </p:nvSpPr>
          <p:spPr bwMode="auto">
            <a:xfrm>
              <a:off x="5038725" y="4064001"/>
              <a:ext cx="0" cy="4984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14" name="Line 162"/>
            <p:cNvSpPr>
              <a:spLocks noChangeShapeType="1"/>
            </p:cNvSpPr>
            <p:nvPr/>
          </p:nvSpPr>
          <p:spPr bwMode="auto">
            <a:xfrm>
              <a:off x="5038725" y="4562475"/>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15" name="Line 163"/>
            <p:cNvSpPr>
              <a:spLocks noChangeShapeType="1"/>
            </p:cNvSpPr>
            <p:nvPr/>
          </p:nvSpPr>
          <p:spPr bwMode="auto">
            <a:xfrm>
              <a:off x="5343525" y="4562475"/>
              <a:ext cx="0" cy="27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16" name="Line 164"/>
            <p:cNvSpPr>
              <a:spLocks noChangeShapeType="1"/>
            </p:cNvSpPr>
            <p:nvPr/>
          </p:nvSpPr>
          <p:spPr bwMode="auto">
            <a:xfrm>
              <a:off x="4962525" y="4164013"/>
              <a:ext cx="0" cy="29845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17" name="Line 165"/>
            <p:cNvSpPr>
              <a:spLocks noChangeShapeType="1"/>
            </p:cNvSpPr>
            <p:nvPr/>
          </p:nvSpPr>
          <p:spPr bwMode="auto">
            <a:xfrm flipH="1" flipV="1">
              <a:off x="4543425" y="4322763"/>
              <a:ext cx="42545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918" name="Line 166"/>
            <p:cNvSpPr>
              <a:spLocks noChangeShapeType="1"/>
            </p:cNvSpPr>
            <p:nvPr/>
          </p:nvSpPr>
          <p:spPr bwMode="auto">
            <a:xfrm>
              <a:off x="3175000" y="40767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19" name="Line 167"/>
            <p:cNvSpPr>
              <a:spLocks noChangeShapeType="1"/>
            </p:cNvSpPr>
            <p:nvPr/>
          </p:nvSpPr>
          <p:spPr bwMode="auto">
            <a:xfrm flipH="1">
              <a:off x="3479800" y="4076701"/>
              <a:ext cx="0" cy="4984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20" name="Line 168"/>
            <p:cNvSpPr>
              <a:spLocks noChangeShapeType="1"/>
            </p:cNvSpPr>
            <p:nvPr/>
          </p:nvSpPr>
          <p:spPr bwMode="auto">
            <a:xfrm flipH="1">
              <a:off x="3175000" y="4575175"/>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21" name="Line 169"/>
            <p:cNvSpPr>
              <a:spLocks noChangeShapeType="1"/>
            </p:cNvSpPr>
            <p:nvPr/>
          </p:nvSpPr>
          <p:spPr bwMode="auto">
            <a:xfrm flipH="1">
              <a:off x="3175000" y="4575175"/>
              <a:ext cx="0" cy="2667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22" name="Line 170"/>
            <p:cNvSpPr>
              <a:spLocks noChangeShapeType="1"/>
            </p:cNvSpPr>
            <p:nvPr/>
          </p:nvSpPr>
          <p:spPr bwMode="auto">
            <a:xfrm flipH="1">
              <a:off x="3556000" y="4176713"/>
              <a:ext cx="0" cy="29845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23" name="Line 171"/>
            <p:cNvSpPr>
              <a:spLocks noChangeShapeType="1"/>
            </p:cNvSpPr>
            <p:nvPr/>
          </p:nvSpPr>
          <p:spPr bwMode="auto">
            <a:xfrm flipH="1" flipV="1">
              <a:off x="3559175" y="4338638"/>
              <a:ext cx="4587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925" name="Line 173"/>
            <p:cNvSpPr>
              <a:spLocks noChangeShapeType="1"/>
            </p:cNvSpPr>
            <p:nvPr/>
          </p:nvSpPr>
          <p:spPr bwMode="auto">
            <a:xfrm flipV="1">
              <a:off x="4332288" y="3643313"/>
              <a:ext cx="373062" cy="3746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926" name="Line 174"/>
            <p:cNvSpPr>
              <a:spLocks noChangeShapeType="1"/>
            </p:cNvSpPr>
            <p:nvPr/>
          </p:nvSpPr>
          <p:spPr bwMode="auto">
            <a:xfrm>
              <a:off x="4705350" y="3643313"/>
              <a:ext cx="64135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927" name="Line 175"/>
            <p:cNvSpPr>
              <a:spLocks noChangeShapeType="1"/>
            </p:cNvSpPr>
            <p:nvPr/>
          </p:nvSpPr>
          <p:spPr bwMode="auto">
            <a:xfrm flipH="1" flipV="1">
              <a:off x="3873500" y="3649663"/>
              <a:ext cx="679450" cy="6794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928" name="Line 176"/>
            <p:cNvSpPr>
              <a:spLocks noChangeShapeType="1"/>
            </p:cNvSpPr>
            <p:nvPr/>
          </p:nvSpPr>
          <p:spPr bwMode="auto">
            <a:xfrm flipV="1">
              <a:off x="4010025" y="4103688"/>
              <a:ext cx="22860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929" name="Line 177"/>
            <p:cNvSpPr>
              <a:spLocks noChangeShapeType="1"/>
            </p:cNvSpPr>
            <p:nvPr/>
          </p:nvSpPr>
          <p:spPr bwMode="auto">
            <a:xfrm>
              <a:off x="3167063" y="4848225"/>
              <a:ext cx="217646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930" name="Line 178"/>
            <p:cNvSpPr>
              <a:spLocks noChangeShapeType="1"/>
            </p:cNvSpPr>
            <p:nvPr/>
          </p:nvSpPr>
          <p:spPr bwMode="auto">
            <a:xfrm flipH="1">
              <a:off x="3167064" y="3654425"/>
              <a:ext cx="71437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31" name="Line 179"/>
            <p:cNvSpPr>
              <a:spLocks noChangeShapeType="1"/>
            </p:cNvSpPr>
            <p:nvPr/>
          </p:nvSpPr>
          <p:spPr bwMode="auto">
            <a:xfrm flipV="1">
              <a:off x="3167063" y="2911476"/>
              <a:ext cx="0" cy="11668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74936" name="Group 184"/>
            <p:cNvGrpSpPr>
              <a:grpSpLocks/>
            </p:cNvGrpSpPr>
            <p:nvPr/>
          </p:nvGrpSpPr>
          <p:grpSpPr bwMode="auto">
            <a:xfrm rot="-5400000" flipH="1" flipV="1">
              <a:off x="3916364" y="2725739"/>
              <a:ext cx="153987" cy="515937"/>
              <a:chOff x="4991" y="3131"/>
              <a:chExt cx="96" cy="324"/>
            </a:xfrm>
          </p:grpSpPr>
          <p:sp>
            <p:nvSpPr>
              <p:cNvPr id="74937" name="Arc 185"/>
              <p:cNvSpPr>
                <a:spLocks/>
              </p:cNvSpPr>
              <p:nvPr/>
            </p:nvSpPr>
            <p:spPr bwMode="auto">
              <a:xfrm rot="5400000" flipH="1">
                <a:off x="4985" y="3137"/>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38" name="Arc 186"/>
              <p:cNvSpPr>
                <a:spLocks/>
              </p:cNvSpPr>
              <p:nvPr/>
            </p:nvSpPr>
            <p:spPr bwMode="auto">
              <a:xfrm rot="5400000" flipH="1">
                <a:off x="4985" y="3245"/>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39" name="Arc 187"/>
              <p:cNvSpPr>
                <a:spLocks/>
              </p:cNvSpPr>
              <p:nvPr/>
            </p:nvSpPr>
            <p:spPr bwMode="auto">
              <a:xfrm rot="5400000" flipH="1">
                <a:off x="4985" y="3353"/>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74940" name="Line 188"/>
            <p:cNvSpPr>
              <a:spLocks noChangeShapeType="1"/>
            </p:cNvSpPr>
            <p:nvPr/>
          </p:nvSpPr>
          <p:spPr bwMode="auto">
            <a:xfrm flipH="1">
              <a:off x="4324351" y="3351213"/>
              <a:ext cx="102076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41" name="Line 189"/>
            <p:cNvSpPr>
              <a:spLocks noChangeShapeType="1"/>
            </p:cNvSpPr>
            <p:nvPr/>
          </p:nvSpPr>
          <p:spPr bwMode="auto">
            <a:xfrm flipH="1">
              <a:off x="3155950" y="3351213"/>
              <a:ext cx="1066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42" name="Line 190"/>
            <p:cNvSpPr>
              <a:spLocks noChangeShapeType="1"/>
            </p:cNvSpPr>
            <p:nvPr/>
          </p:nvSpPr>
          <p:spPr bwMode="auto">
            <a:xfrm rot="-5400000">
              <a:off x="4070350" y="3351213"/>
              <a:ext cx="304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943" name="Line 191"/>
            <p:cNvSpPr>
              <a:spLocks noChangeShapeType="1"/>
            </p:cNvSpPr>
            <p:nvPr/>
          </p:nvSpPr>
          <p:spPr bwMode="auto">
            <a:xfrm flipV="1">
              <a:off x="5341938" y="2900363"/>
              <a:ext cx="0" cy="1168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74960" name="Group 208"/>
            <p:cNvGrpSpPr>
              <a:grpSpLocks/>
            </p:cNvGrpSpPr>
            <p:nvPr/>
          </p:nvGrpSpPr>
          <p:grpSpPr bwMode="auto">
            <a:xfrm>
              <a:off x="2879726" y="1944689"/>
              <a:ext cx="2886075" cy="4206875"/>
              <a:chOff x="854" y="1225"/>
              <a:chExt cx="1818" cy="2650"/>
            </a:xfrm>
          </p:grpSpPr>
          <p:sp>
            <p:nvSpPr>
              <p:cNvPr id="74907" name="Line 155"/>
              <p:cNvSpPr>
                <a:spLocks noChangeShapeType="1"/>
              </p:cNvSpPr>
              <p:nvPr/>
            </p:nvSpPr>
            <p:spPr bwMode="auto">
              <a:xfrm>
                <a:off x="1776" y="3177"/>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908" name="Line 156"/>
              <p:cNvSpPr>
                <a:spLocks noChangeShapeType="1"/>
              </p:cNvSpPr>
              <p:nvPr/>
            </p:nvSpPr>
            <p:spPr bwMode="auto">
              <a:xfrm flipV="1">
                <a:off x="1776" y="3053"/>
                <a:ext cx="2" cy="81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909" name="Line 157"/>
              <p:cNvSpPr>
                <a:spLocks noChangeShapeType="1"/>
              </p:cNvSpPr>
              <p:nvPr/>
            </p:nvSpPr>
            <p:spPr bwMode="auto">
              <a:xfrm>
                <a:off x="1620" y="3875"/>
                <a:ext cx="304"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910" name="Oval 158"/>
              <p:cNvSpPr>
                <a:spLocks noChangeArrowheads="1"/>
              </p:cNvSpPr>
              <p:nvPr/>
            </p:nvSpPr>
            <p:spPr bwMode="auto">
              <a:xfrm>
                <a:off x="1631" y="3395"/>
                <a:ext cx="288" cy="288"/>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11" name="Line 159"/>
              <p:cNvSpPr>
                <a:spLocks noChangeShapeType="1"/>
              </p:cNvSpPr>
              <p:nvPr/>
            </p:nvSpPr>
            <p:spPr bwMode="auto">
              <a:xfrm>
                <a:off x="1631" y="3539"/>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924" name="Text Box 172"/>
              <p:cNvSpPr txBox="1">
                <a:spLocks noChangeArrowheads="1"/>
              </p:cNvSpPr>
              <p:nvPr/>
            </p:nvSpPr>
            <p:spPr bwMode="auto">
              <a:xfrm>
                <a:off x="1819" y="3193"/>
                <a:ext cx="24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b="1"/>
                  <a:t>I</a:t>
                </a:r>
                <a:r>
                  <a:rPr lang="fr-CH" b="1" baseline="-25000"/>
                  <a:t>p</a:t>
                </a:r>
                <a:endParaRPr lang="en-GB" b="1" baseline="-25000"/>
              </a:p>
            </p:txBody>
          </p:sp>
          <p:sp>
            <p:nvSpPr>
              <p:cNvPr id="74944" name="Line 192"/>
              <p:cNvSpPr>
                <a:spLocks noChangeShapeType="1"/>
              </p:cNvSpPr>
              <p:nvPr/>
            </p:nvSpPr>
            <p:spPr bwMode="auto">
              <a:xfrm flipV="1">
                <a:off x="1715" y="1475"/>
                <a:ext cx="0" cy="38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46" name="Line 194"/>
              <p:cNvSpPr>
                <a:spLocks noChangeShapeType="1"/>
              </p:cNvSpPr>
              <p:nvPr/>
            </p:nvSpPr>
            <p:spPr bwMode="auto">
              <a:xfrm>
                <a:off x="854" y="1468"/>
                <a:ext cx="181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47" name="Text Box 195"/>
              <p:cNvSpPr txBox="1">
                <a:spLocks noChangeArrowheads="1"/>
              </p:cNvSpPr>
              <p:nvPr/>
            </p:nvSpPr>
            <p:spPr bwMode="auto">
              <a:xfrm>
                <a:off x="1571" y="1225"/>
                <a:ext cx="444"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b="1"/>
                  <a:t>V</a:t>
                </a:r>
                <a:r>
                  <a:rPr lang="fr-CH" b="1" baseline="-25000"/>
                  <a:t>DD</a:t>
                </a:r>
                <a:endParaRPr lang="en-GB" b="1" baseline="-25000"/>
              </a:p>
            </p:txBody>
          </p:sp>
        </p:grpSp>
        <p:sp>
          <p:nvSpPr>
            <p:cNvPr id="74951" name="Line 199"/>
            <p:cNvSpPr>
              <a:spLocks noChangeShapeType="1"/>
            </p:cNvSpPr>
            <p:nvPr/>
          </p:nvSpPr>
          <p:spPr bwMode="auto">
            <a:xfrm rot="-5400000">
              <a:off x="4162425" y="3351213"/>
              <a:ext cx="3048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nvGrpSpPr>
            <p:cNvPr id="74952" name="Group 200"/>
            <p:cNvGrpSpPr>
              <a:grpSpLocks/>
            </p:cNvGrpSpPr>
            <p:nvPr/>
          </p:nvGrpSpPr>
          <p:grpSpPr bwMode="auto">
            <a:xfrm rot="-5400000" flipH="1" flipV="1">
              <a:off x="4429125" y="2720975"/>
              <a:ext cx="153988" cy="515938"/>
              <a:chOff x="4991" y="3131"/>
              <a:chExt cx="96" cy="324"/>
            </a:xfrm>
          </p:grpSpPr>
          <p:sp>
            <p:nvSpPr>
              <p:cNvPr id="74953" name="Arc 201"/>
              <p:cNvSpPr>
                <a:spLocks/>
              </p:cNvSpPr>
              <p:nvPr/>
            </p:nvSpPr>
            <p:spPr bwMode="auto">
              <a:xfrm rot="5400000" flipH="1">
                <a:off x="4985" y="3137"/>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54" name="Arc 202"/>
              <p:cNvSpPr>
                <a:spLocks/>
              </p:cNvSpPr>
              <p:nvPr/>
            </p:nvSpPr>
            <p:spPr bwMode="auto">
              <a:xfrm rot="5400000" flipH="1">
                <a:off x="4985" y="3245"/>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55" name="Arc 203"/>
              <p:cNvSpPr>
                <a:spLocks/>
              </p:cNvSpPr>
              <p:nvPr/>
            </p:nvSpPr>
            <p:spPr bwMode="auto">
              <a:xfrm rot="5400000" flipH="1">
                <a:off x="4985" y="3353"/>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74956" name="Line 204"/>
            <p:cNvSpPr>
              <a:spLocks noChangeShapeType="1"/>
            </p:cNvSpPr>
            <p:nvPr/>
          </p:nvSpPr>
          <p:spPr bwMode="auto">
            <a:xfrm flipH="1">
              <a:off x="3155950" y="2906713"/>
              <a:ext cx="5715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57" name="Line 205"/>
            <p:cNvSpPr>
              <a:spLocks noChangeShapeType="1"/>
            </p:cNvSpPr>
            <p:nvPr/>
          </p:nvSpPr>
          <p:spPr bwMode="auto">
            <a:xfrm flipH="1">
              <a:off x="4762500" y="2906713"/>
              <a:ext cx="5715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2" name="Text Box 206">
            <a:extLst>
              <a:ext uri="{FF2B5EF4-FFF2-40B4-BE49-F238E27FC236}">
                <a16:creationId xmlns:a16="http://schemas.microsoft.com/office/drawing/2014/main" id="{1128A064-889C-407F-8D5D-945861BB69DD}"/>
              </a:ext>
            </a:extLst>
          </p:cNvPr>
          <p:cNvSpPr txBox="1">
            <a:spLocks noChangeArrowheads="1"/>
          </p:cNvSpPr>
          <p:nvPr/>
        </p:nvSpPr>
        <p:spPr bwMode="auto">
          <a:xfrm>
            <a:off x="1006997" y="407043"/>
            <a:ext cx="8534400" cy="461665"/>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fr-FR" sz="2400" b="1" dirty="0">
                <a:solidFill>
                  <a:schemeClr val="bg1"/>
                </a:solidFill>
              </a:rPr>
              <a:t>1. OSCILLATEUR LC A RESISTANCE NEGATIVE</a:t>
            </a:r>
          </a:p>
        </p:txBody>
      </p:sp>
      <p:sp>
        <p:nvSpPr>
          <p:cNvPr id="3" name="Slide Number Placeholder 2">
            <a:extLst>
              <a:ext uri="{FF2B5EF4-FFF2-40B4-BE49-F238E27FC236}">
                <a16:creationId xmlns:a16="http://schemas.microsoft.com/office/drawing/2014/main" id="{BB91D9CD-8663-4A95-8CD2-16649FDAE132}"/>
              </a:ext>
            </a:extLst>
          </p:cNvPr>
          <p:cNvSpPr>
            <a:spLocks noGrp="1"/>
          </p:cNvSpPr>
          <p:nvPr>
            <p:ph type="sldNum" sz="quarter" idx="12"/>
          </p:nvPr>
        </p:nvSpPr>
        <p:spPr>
          <a:xfrm>
            <a:off x="8610600" y="6356350"/>
            <a:ext cx="2743200" cy="365125"/>
          </a:xfrm>
        </p:spPr>
        <p:txBody>
          <a:bodyPr/>
          <a:lstStyle/>
          <a:p>
            <a:fld id="{A0C90C31-8BED-4BB9-8E94-F4E9E36D41C0}" type="slidenum">
              <a:rPr lang="en-CH" smtClean="0"/>
              <a:t>28</a:t>
            </a:fld>
            <a:endParaRPr lang="en-CH"/>
          </a:p>
        </p:txBody>
      </p:sp>
      <p:sp>
        <p:nvSpPr>
          <p:cNvPr id="4" name="TextBox 3">
            <a:extLst>
              <a:ext uri="{FF2B5EF4-FFF2-40B4-BE49-F238E27FC236}">
                <a16:creationId xmlns:a16="http://schemas.microsoft.com/office/drawing/2014/main" id="{A3CA124F-2C52-4FAA-9ABC-CD882300B24E}"/>
              </a:ext>
            </a:extLst>
          </p:cNvPr>
          <p:cNvSpPr txBox="1"/>
          <p:nvPr/>
        </p:nvSpPr>
        <p:spPr>
          <a:xfrm>
            <a:off x="2057400" y="2057400"/>
            <a:ext cx="418704" cy="369332"/>
          </a:xfrm>
          <a:prstGeom prst="rect">
            <a:avLst/>
          </a:prstGeom>
          <a:noFill/>
        </p:spPr>
        <p:txBody>
          <a:bodyPr wrap="none" rtlCol="0">
            <a:spAutoFit/>
          </a:bodyPr>
          <a:lstStyle/>
          <a:p>
            <a:r>
              <a:rPr lang="en-US" dirty="0"/>
              <a:t>a) </a:t>
            </a:r>
            <a:endParaRPr lang="en-CH" dirty="0"/>
          </a:p>
        </p:txBody>
      </p:sp>
      <p:grpSp>
        <p:nvGrpSpPr>
          <p:cNvPr id="6" name="Group 5">
            <a:extLst>
              <a:ext uri="{FF2B5EF4-FFF2-40B4-BE49-F238E27FC236}">
                <a16:creationId xmlns:a16="http://schemas.microsoft.com/office/drawing/2014/main" id="{491C0E35-55F4-4A81-B2D4-71F1113E718F}"/>
              </a:ext>
            </a:extLst>
          </p:cNvPr>
          <p:cNvGrpSpPr/>
          <p:nvPr/>
        </p:nvGrpSpPr>
        <p:grpSpPr>
          <a:xfrm>
            <a:off x="6527800" y="1574801"/>
            <a:ext cx="3381376" cy="4206875"/>
            <a:chOff x="6527800" y="1574801"/>
            <a:chExt cx="3381376" cy="4206875"/>
          </a:xfrm>
        </p:grpSpPr>
        <p:grpSp>
          <p:nvGrpSpPr>
            <p:cNvPr id="74961" name="Group 209"/>
            <p:cNvGrpSpPr>
              <a:grpSpLocks/>
            </p:cNvGrpSpPr>
            <p:nvPr/>
          </p:nvGrpSpPr>
          <p:grpSpPr bwMode="auto">
            <a:xfrm>
              <a:off x="7023101" y="1574801"/>
              <a:ext cx="2886075" cy="4206875"/>
              <a:chOff x="3496" y="1224"/>
              <a:chExt cx="1818" cy="2650"/>
            </a:xfrm>
          </p:grpSpPr>
          <p:sp>
            <p:nvSpPr>
              <p:cNvPr id="74855" name="Line 103"/>
              <p:cNvSpPr>
                <a:spLocks noChangeShapeType="1"/>
              </p:cNvSpPr>
              <p:nvPr/>
            </p:nvSpPr>
            <p:spPr bwMode="auto">
              <a:xfrm>
                <a:off x="4421" y="3176"/>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856" name="Line 104"/>
              <p:cNvSpPr>
                <a:spLocks noChangeShapeType="1"/>
              </p:cNvSpPr>
              <p:nvPr/>
            </p:nvSpPr>
            <p:spPr bwMode="auto">
              <a:xfrm flipV="1">
                <a:off x="4418" y="3052"/>
                <a:ext cx="2" cy="81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857" name="Line 105"/>
              <p:cNvSpPr>
                <a:spLocks noChangeShapeType="1"/>
              </p:cNvSpPr>
              <p:nvPr/>
            </p:nvSpPr>
            <p:spPr bwMode="auto">
              <a:xfrm>
                <a:off x="4262" y="3874"/>
                <a:ext cx="304"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858" name="Oval 106"/>
              <p:cNvSpPr>
                <a:spLocks noChangeArrowheads="1"/>
              </p:cNvSpPr>
              <p:nvPr/>
            </p:nvSpPr>
            <p:spPr bwMode="auto">
              <a:xfrm>
                <a:off x="4273" y="3394"/>
                <a:ext cx="288" cy="288"/>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59" name="Line 107"/>
              <p:cNvSpPr>
                <a:spLocks noChangeShapeType="1"/>
              </p:cNvSpPr>
              <p:nvPr/>
            </p:nvSpPr>
            <p:spPr bwMode="auto">
              <a:xfrm>
                <a:off x="4273" y="3538"/>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860" name="Line 108"/>
              <p:cNvSpPr>
                <a:spLocks noChangeShapeType="1"/>
              </p:cNvSpPr>
              <p:nvPr/>
            </p:nvSpPr>
            <p:spPr bwMode="auto">
              <a:xfrm flipH="1">
                <a:off x="4856" y="2559"/>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61" name="Line 109"/>
              <p:cNvSpPr>
                <a:spLocks noChangeShapeType="1"/>
              </p:cNvSpPr>
              <p:nvPr/>
            </p:nvSpPr>
            <p:spPr bwMode="auto">
              <a:xfrm>
                <a:off x="4856" y="2559"/>
                <a:ext cx="0" cy="31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62" name="Line 110"/>
              <p:cNvSpPr>
                <a:spLocks noChangeShapeType="1"/>
              </p:cNvSpPr>
              <p:nvPr/>
            </p:nvSpPr>
            <p:spPr bwMode="auto">
              <a:xfrm>
                <a:off x="4856" y="2873"/>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63" name="Line 111"/>
              <p:cNvSpPr>
                <a:spLocks noChangeShapeType="1"/>
              </p:cNvSpPr>
              <p:nvPr/>
            </p:nvSpPr>
            <p:spPr bwMode="auto">
              <a:xfrm>
                <a:off x="5048" y="2873"/>
                <a:ext cx="0" cy="18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64" name="Line 112"/>
              <p:cNvSpPr>
                <a:spLocks noChangeShapeType="1"/>
              </p:cNvSpPr>
              <p:nvPr/>
            </p:nvSpPr>
            <p:spPr bwMode="auto">
              <a:xfrm>
                <a:off x="4808" y="2622"/>
                <a:ext cx="0" cy="18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65" name="Line 113"/>
              <p:cNvSpPr>
                <a:spLocks noChangeShapeType="1"/>
              </p:cNvSpPr>
              <p:nvPr/>
            </p:nvSpPr>
            <p:spPr bwMode="auto">
              <a:xfrm flipH="1" flipV="1">
                <a:off x="4544" y="2722"/>
                <a:ext cx="26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866" name="Line 114"/>
              <p:cNvSpPr>
                <a:spLocks noChangeShapeType="1"/>
              </p:cNvSpPr>
              <p:nvPr/>
            </p:nvSpPr>
            <p:spPr bwMode="auto">
              <a:xfrm>
                <a:off x="3682" y="2567"/>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67" name="Line 115"/>
              <p:cNvSpPr>
                <a:spLocks noChangeShapeType="1"/>
              </p:cNvSpPr>
              <p:nvPr/>
            </p:nvSpPr>
            <p:spPr bwMode="auto">
              <a:xfrm flipH="1">
                <a:off x="3874" y="2567"/>
                <a:ext cx="0" cy="31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68" name="Line 116"/>
              <p:cNvSpPr>
                <a:spLocks noChangeShapeType="1"/>
              </p:cNvSpPr>
              <p:nvPr/>
            </p:nvSpPr>
            <p:spPr bwMode="auto">
              <a:xfrm flipH="1">
                <a:off x="3682" y="2881"/>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69" name="Line 117"/>
              <p:cNvSpPr>
                <a:spLocks noChangeShapeType="1"/>
              </p:cNvSpPr>
              <p:nvPr/>
            </p:nvSpPr>
            <p:spPr bwMode="auto">
              <a:xfrm flipH="1">
                <a:off x="3682" y="2881"/>
                <a:ext cx="0" cy="16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70" name="Line 118"/>
              <p:cNvSpPr>
                <a:spLocks noChangeShapeType="1"/>
              </p:cNvSpPr>
              <p:nvPr/>
            </p:nvSpPr>
            <p:spPr bwMode="auto">
              <a:xfrm flipH="1">
                <a:off x="3922" y="2630"/>
                <a:ext cx="0" cy="18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71" name="Line 119"/>
              <p:cNvSpPr>
                <a:spLocks noChangeShapeType="1"/>
              </p:cNvSpPr>
              <p:nvPr/>
            </p:nvSpPr>
            <p:spPr bwMode="auto">
              <a:xfrm flipH="1" flipV="1">
                <a:off x="3924" y="2732"/>
                <a:ext cx="289"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872" name="Text Box 120"/>
              <p:cNvSpPr txBox="1">
                <a:spLocks noChangeArrowheads="1"/>
              </p:cNvSpPr>
              <p:nvPr/>
            </p:nvSpPr>
            <p:spPr bwMode="auto">
              <a:xfrm>
                <a:off x="4461" y="3192"/>
                <a:ext cx="24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b="1"/>
                  <a:t>I</a:t>
                </a:r>
                <a:r>
                  <a:rPr lang="fr-CH" b="1" baseline="-25000"/>
                  <a:t>p</a:t>
                </a:r>
                <a:endParaRPr lang="en-GB" b="1" baseline="-25000"/>
              </a:p>
            </p:txBody>
          </p:sp>
          <p:sp>
            <p:nvSpPr>
              <p:cNvPr id="74873" name="Line 121"/>
              <p:cNvSpPr>
                <a:spLocks noChangeShapeType="1"/>
              </p:cNvSpPr>
              <p:nvPr/>
            </p:nvSpPr>
            <p:spPr bwMode="auto">
              <a:xfrm flipV="1">
                <a:off x="4411" y="2294"/>
                <a:ext cx="235" cy="23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874" name="Line 122"/>
              <p:cNvSpPr>
                <a:spLocks noChangeShapeType="1"/>
              </p:cNvSpPr>
              <p:nvPr/>
            </p:nvSpPr>
            <p:spPr bwMode="auto">
              <a:xfrm>
                <a:off x="4646" y="2294"/>
                <a:ext cx="40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875" name="Line 123"/>
              <p:cNvSpPr>
                <a:spLocks noChangeShapeType="1"/>
              </p:cNvSpPr>
              <p:nvPr/>
            </p:nvSpPr>
            <p:spPr bwMode="auto">
              <a:xfrm flipH="1" flipV="1">
                <a:off x="4122" y="2298"/>
                <a:ext cx="428" cy="42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876" name="Line 124"/>
              <p:cNvSpPr>
                <a:spLocks noChangeShapeType="1"/>
              </p:cNvSpPr>
              <p:nvPr/>
            </p:nvSpPr>
            <p:spPr bwMode="auto">
              <a:xfrm flipV="1">
                <a:off x="4208" y="2584"/>
                <a:ext cx="144"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877" name="Line 125"/>
              <p:cNvSpPr>
                <a:spLocks noChangeShapeType="1"/>
              </p:cNvSpPr>
              <p:nvPr/>
            </p:nvSpPr>
            <p:spPr bwMode="auto">
              <a:xfrm>
                <a:off x="3677" y="3053"/>
                <a:ext cx="1371"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880" name="Line 128"/>
              <p:cNvSpPr>
                <a:spLocks noChangeShapeType="1"/>
              </p:cNvSpPr>
              <p:nvPr/>
            </p:nvSpPr>
            <p:spPr bwMode="auto">
              <a:xfrm flipH="1">
                <a:off x="3677" y="2301"/>
                <a:ext cx="45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81" name="Line 129"/>
              <p:cNvSpPr>
                <a:spLocks noChangeShapeType="1"/>
              </p:cNvSpPr>
              <p:nvPr/>
            </p:nvSpPr>
            <p:spPr bwMode="auto">
              <a:xfrm flipV="1">
                <a:off x="3677" y="1965"/>
                <a:ext cx="0" cy="60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74884" name="Group 132"/>
              <p:cNvGrpSpPr>
                <a:grpSpLocks/>
              </p:cNvGrpSpPr>
              <p:nvPr/>
            </p:nvGrpSpPr>
            <p:grpSpPr bwMode="auto">
              <a:xfrm>
                <a:off x="5044" y="1641"/>
                <a:ext cx="97" cy="325"/>
                <a:chOff x="4991" y="3131"/>
                <a:chExt cx="96" cy="324"/>
              </a:xfrm>
            </p:grpSpPr>
            <p:sp>
              <p:nvSpPr>
                <p:cNvPr id="74885" name="Arc 133"/>
                <p:cNvSpPr>
                  <a:spLocks/>
                </p:cNvSpPr>
                <p:nvPr/>
              </p:nvSpPr>
              <p:spPr bwMode="auto">
                <a:xfrm rot="5400000" flipH="1">
                  <a:off x="4985" y="3137"/>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86" name="Arc 134"/>
                <p:cNvSpPr>
                  <a:spLocks/>
                </p:cNvSpPr>
                <p:nvPr/>
              </p:nvSpPr>
              <p:spPr bwMode="auto">
                <a:xfrm rot="5400000" flipH="1">
                  <a:off x="4985" y="3245"/>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87" name="Arc 135"/>
                <p:cNvSpPr>
                  <a:spLocks/>
                </p:cNvSpPr>
                <p:nvPr/>
              </p:nvSpPr>
              <p:spPr bwMode="auto">
                <a:xfrm rot="5400000" flipH="1">
                  <a:off x="4985" y="3353"/>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74888" name="Group 136"/>
              <p:cNvGrpSpPr>
                <a:grpSpLocks/>
              </p:cNvGrpSpPr>
              <p:nvPr/>
            </p:nvGrpSpPr>
            <p:grpSpPr bwMode="auto">
              <a:xfrm flipH="1">
                <a:off x="3590" y="1640"/>
                <a:ext cx="97" cy="325"/>
                <a:chOff x="4991" y="3131"/>
                <a:chExt cx="96" cy="324"/>
              </a:xfrm>
            </p:grpSpPr>
            <p:sp>
              <p:nvSpPr>
                <p:cNvPr id="74889" name="Arc 137"/>
                <p:cNvSpPr>
                  <a:spLocks/>
                </p:cNvSpPr>
                <p:nvPr/>
              </p:nvSpPr>
              <p:spPr bwMode="auto">
                <a:xfrm rot="5400000" flipH="1">
                  <a:off x="4985" y="3137"/>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90" name="Arc 138"/>
                <p:cNvSpPr>
                  <a:spLocks/>
                </p:cNvSpPr>
                <p:nvPr/>
              </p:nvSpPr>
              <p:spPr bwMode="auto">
                <a:xfrm rot="5400000" flipH="1">
                  <a:off x="4985" y="3245"/>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91" name="Arc 139"/>
                <p:cNvSpPr>
                  <a:spLocks/>
                </p:cNvSpPr>
                <p:nvPr/>
              </p:nvSpPr>
              <p:spPr bwMode="auto">
                <a:xfrm rot="5400000" flipH="1">
                  <a:off x="4985" y="3353"/>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74892" name="Line 140"/>
              <p:cNvSpPr>
                <a:spLocks noChangeShapeType="1"/>
              </p:cNvSpPr>
              <p:nvPr/>
            </p:nvSpPr>
            <p:spPr bwMode="auto">
              <a:xfrm flipH="1">
                <a:off x="4406" y="2110"/>
                <a:ext cx="64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93" name="Line 141"/>
              <p:cNvSpPr>
                <a:spLocks noChangeShapeType="1"/>
              </p:cNvSpPr>
              <p:nvPr/>
            </p:nvSpPr>
            <p:spPr bwMode="auto">
              <a:xfrm flipH="1">
                <a:off x="3685" y="2110"/>
                <a:ext cx="657"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95" name="Line 143"/>
              <p:cNvSpPr>
                <a:spLocks noChangeShapeType="1"/>
              </p:cNvSpPr>
              <p:nvPr/>
            </p:nvSpPr>
            <p:spPr bwMode="auto">
              <a:xfrm rot="-5400000">
                <a:off x="4246" y="2110"/>
                <a:ext cx="19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74896" name="Line 144"/>
              <p:cNvSpPr>
                <a:spLocks noChangeShapeType="1"/>
              </p:cNvSpPr>
              <p:nvPr/>
            </p:nvSpPr>
            <p:spPr bwMode="auto">
              <a:xfrm flipV="1">
                <a:off x="5047" y="1966"/>
                <a:ext cx="0" cy="5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97" name="Line 145"/>
              <p:cNvSpPr>
                <a:spLocks noChangeShapeType="1"/>
              </p:cNvSpPr>
              <p:nvPr/>
            </p:nvSpPr>
            <p:spPr bwMode="auto">
              <a:xfrm flipV="1">
                <a:off x="3685" y="1474"/>
                <a:ext cx="0" cy="169"/>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98" name="Line 146"/>
              <p:cNvSpPr>
                <a:spLocks noChangeShapeType="1"/>
              </p:cNvSpPr>
              <p:nvPr/>
            </p:nvSpPr>
            <p:spPr bwMode="auto">
              <a:xfrm flipV="1">
                <a:off x="5044" y="1471"/>
                <a:ext cx="0" cy="169"/>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899" name="Line 147"/>
              <p:cNvSpPr>
                <a:spLocks noChangeShapeType="1"/>
              </p:cNvSpPr>
              <p:nvPr/>
            </p:nvSpPr>
            <p:spPr bwMode="auto">
              <a:xfrm>
                <a:off x="3496" y="1467"/>
                <a:ext cx="181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900" name="Text Box 148"/>
              <p:cNvSpPr txBox="1">
                <a:spLocks noChangeArrowheads="1"/>
              </p:cNvSpPr>
              <p:nvPr/>
            </p:nvSpPr>
            <p:spPr bwMode="auto">
              <a:xfrm>
                <a:off x="4213" y="1224"/>
                <a:ext cx="444"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b="1"/>
                  <a:t>V</a:t>
                </a:r>
                <a:r>
                  <a:rPr lang="fr-CH" b="1" baseline="-25000"/>
                  <a:t>DD</a:t>
                </a:r>
                <a:endParaRPr lang="en-GB" b="1" baseline="-25000"/>
              </a:p>
            </p:txBody>
          </p:sp>
          <p:sp>
            <p:nvSpPr>
              <p:cNvPr id="74904" name="Line 152"/>
              <p:cNvSpPr>
                <a:spLocks noChangeShapeType="1"/>
              </p:cNvSpPr>
              <p:nvPr/>
            </p:nvSpPr>
            <p:spPr bwMode="auto">
              <a:xfrm rot="-5400000">
                <a:off x="4304" y="2110"/>
                <a:ext cx="19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sp>
          <p:nvSpPr>
            <p:cNvPr id="94" name="TextBox 93">
              <a:extLst>
                <a:ext uri="{FF2B5EF4-FFF2-40B4-BE49-F238E27FC236}">
                  <a16:creationId xmlns:a16="http://schemas.microsoft.com/office/drawing/2014/main" id="{D676BC5E-EB46-40B4-8240-D52DC110BC12}"/>
                </a:ext>
              </a:extLst>
            </p:cNvPr>
            <p:cNvSpPr txBox="1"/>
            <p:nvPr/>
          </p:nvSpPr>
          <p:spPr>
            <a:xfrm>
              <a:off x="6527800" y="2120900"/>
              <a:ext cx="429926" cy="369332"/>
            </a:xfrm>
            <a:prstGeom prst="rect">
              <a:avLst/>
            </a:prstGeom>
            <a:noFill/>
          </p:spPr>
          <p:txBody>
            <a:bodyPr wrap="none" rtlCol="0">
              <a:spAutoFit/>
            </a:bodyPr>
            <a:lstStyle/>
            <a:p>
              <a:r>
                <a:rPr lang="en-US" dirty="0"/>
                <a:t>b) </a:t>
              </a:r>
              <a:endParaRPr lang="en-CH" dirty="0"/>
            </a:p>
          </p:txBody>
        </p:sp>
      </p:grpSp>
      <p:sp>
        <p:nvSpPr>
          <p:cNvPr id="5" name="TextBox 4">
            <a:extLst>
              <a:ext uri="{FF2B5EF4-FFF2-40B4-BE49-F238E27FC236}">
                <a16:creationId xmlns:a16="http://schemas.microsoft.com/office/drawing/2014/main" id="{0BFC7E58-DD21-466D-A223-BDEDB9E567FA}"/>
              </a:ext>
            </a:extLst>
          </p:cNvPr>
          <p:cNvSpPr txBox="1"/>
          <p:nvPr/>
        </p:nvSpPr>
        <p:spPr>
          <a:xfrm>
            <a:off x="3708400" y="6184900"/>
            <a:ext cx="6010043" cy="369332"/>
          </a:xfrm>
          <a:prstGeom prst="rect">
            <a:avLst/>
          </a:prstGeom>
          <a:noFill/>
        </p:spPr>
        <p:txBody>
          <a:bodyPr wrap="none" rtlCol="0">
            <a:spAutoFit/>
          </a:bodyPr>
          <a:lstStyle/>
          <a:p>
            <a:r>
              <a:rPr lang="fr-BE" dirty="0"/>
              <a:t>La version b) permet de mieux contrôler la symétrie du circuit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29" name="Rectangle 197"/>
          <p:cNvSpPr>
            <a:spLocks noChangeArrowheads="1"/>
          </p:cNvSpPr>
          <p:nvPr/>
        </p:nvSpPr>
        <p:spPr bwMode="auto">
          <a:xfrm>
            <a:off x="1810214" y="4419341"/>
            <a:ext cx="1685925" cy="739775"/>
          </a:xfrm>
          <a:prstGeom prst="rect">
            <a:avLst/>
          </a:prstGeom>
          <a:solidFill>
            <a:schemeClr val="accent6">
              <a:lumMod val="20000"/>
              <a:lumOff val="80000"/>
            </a:schemeClr>
          </a:solidFill>
          <a:ln>
            <a:noFill/>
          </a:ln>
          <a:effectLst/>
          <a:extLst/>
        </p:spPr>
        <p:txBody>
          <a:bodyPr wrap="none" anchor="ctr"/>
          <a:lstStyle/>
          <a:p>
            <a:endParaRPr lang="fr-FR" dirty="0"/>
          </a:p>
        </p:txBody>
      </p:sp>
      <p:sp>
        <p:nvSpPr>
          <p:cNvPr id="18436" name="Text Box 4"/>
          <p:cNvSpPr txBox="1">
            <a:spLocks noChangeArrowheads="1"/>
          </p:cNvSpPr>
          <p:nvPr/>
        </p:nvSpPr>
        <p:spPr bwMode="auto">
          <a:xfrm>
            <a:off x="1041723" y="1306976"/>
            <a:ext cx="10243594"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CH" sz="2000" b="1" dirty="0"/>
              <a:t>L'un des éléments réactifs, L ou C, est rendu variable par mise en série ou en parallèle d'une capacité dont la valeur est commandée par une tension.</a:t>
            </a:r>
            <a:endParaRPr lang="en-GB" sz="2000" b="1" dirty="0"/>
          </a:p>
        </p:txBody>
      </p:sp>
      <p:sp>
        <p:nvSpPr>
          <p:cNvPr id="18504" name="Line 72"/>
          <p:cNvSpPr>
            <a:spLocks noChangeShapeType="1"/>
          </p:cNvSpPr>
          <p:nvPr/>
        </p:nvSpPr>
        <p:spPr bwMode="auto">
          <a:xfrm>
            <a:off x="1840375" y="3839902"/>
            <a:ext cx="685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dirty="0"/>
          </a:p>
        </p:txBody>
      </p:sp>
      <p:sp>
        <p:nvSpPr>
          <p:cNvPr id="18511" name="Text Box 79"/>
          <p:cNvSpPr txBox="1">
            <a:spLocks noChangeArrowheads="1"/>
          </p:cNvSpPr>
          <p:nvPr/>
        </p:nvSpPr>
        <p:spPr bwMode="auto">
          <a:xfrm>
            <a:off x="1053296" y="2133601"/>
            <a:ext cx="10289894"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CH" sz="2000" b="1" dirty="0"/>
              <a:t>L'élément le plus courant pour ce r</a:t>
            </a:r>
            <a:r>
              <a:rPr lang="fr-CH" altLang="ja-JP" sz="2000" b="1" dirty="0">
                <a:cs typeface="ＭＳ Ｐゴシック" charset="0"/>
              </a:rPr>
              <a:t>ôle est la diode </a:t>
            </a:r>
            <a:r>
              <a:rPr lang="fr-CH" altLang="ja-JP" sz="2000" b="1" dirty="0" err="1">
                <a:cs typeface="ＭＳ Ｐゴシック" charset="0"/>
              </a:rPr>
              <a:t>varicap</a:t>
            </a:r>
            <a:r>
              <a:rPr lang="fr-CH" sz="2000" b="1" dirty="0"/>
              <a:t>, qui, polarisée en inverse, présente une capacité dépendante de la tension aux bornes.</a:t>
            </a:r>
            <a:endParaRPr lang="en-GB" sz="2000" b="1" dirty="0"/>
          </a:p>
        </p:txBody>
      </p:sp>
      <p:sp>
        <p:nvSpPr>
          <p:cNvPr id="18529" name="AutoShape 97"/>
          <p:cNvSpPr>
            <a:spLocks noChangeArrowheads="1"/>
          </p:cNvSpPr>
          <p:nvPr/>
        </p:nvSpPr>
        <p:spPr bwMode="auto">
          <a:xfrm rot="16200000" flipV="1">
            <a:off x="2320594" y="3674009"/>
            <a:ext cx="457200" cy="328612"/>
          </a:xfrm>
          <a:prstGeom prst="triangle">
            <a:avLst>
              <a:gd name="adj" fmla="val 50000"/>
            </a:avLst>
          </a:prstGeom>
          <a:solidFill>
            <a:schemeClr val="tx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8530" name="Line 98"/>
          <p:cNvSpPr>
            <a:spLocks noChangeShapeType="1"/>
          </p:cNvSpPr>
          <p:nvPr/>
        </p:nvSpPr>
        <p:spPr bwMode="auto">
          <a:xfrm rot="16200000" flipV="1">
            <a:off x="2511888" y="3838315"/>
            <a:ext cx="4572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8531" name="Line 99"/>
          <p:cNvSpPr>
            <a:spLocks noChangeShapeType="1"/>
          </p:cNvSpPr>
          <p:nvPr/>
        </p:nvSpPr>
        <p:spPr bwMode="auto">
          <a:xfrm rot="16200000" flipV="1">
            <a:off x="2602375" y="3838315"/>
            <a:ext cx="4572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8618" name="Line 186"/>
          <p:cNvSpPr>
            <a:spLocks noChangeShapeType="1"/>
          </p:cNvSpPr>
          <p:nvPr/>
        </p:nvSpPr>
        <p:spPr bwMode="auto">
          <a:xfrm flipH="1" flipV="1">
            <a:off x="2145175" y="3458902"/>
            <a:ext cx="914400" cy="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8619" name="Text Box 187"/>
          <p:cNvSpPr txBox="1">
            <a:spLocks noChangeArrowheads="1"/>
          </p:cNvSpPr>
          <p:nvPr/>
        </p:nvSpPr>
        <p:spPr bwMode="auto">
          <a:xfrm>
            <a:off x="2373775" y="3001703"/>
            <a:ext cx="7937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r>
              <a:rPr lang="fr-CH" sz="2000" b="1" dirty="0">
                <a:solidFill>
                  <a:srgbClr val="0000FF"/>
                </a:solidFill>
              </a:rPr>
              <a:t>V</a:t>
            </a:r>
            <a:r>
              <a:rPr lang="fr-CH" sz="2000" b="1" baseline="-25000" dirty="0">
                <a:solidFill>
                  <a:srgbClr val="0000FF"/>
                </a:solidFill>
              </a:rPr>
              <a:t>R</a:t>
            </a:r>
            <a:endParaRPr lang="en-GB" sz="2000" b="1" baseline="-25000" dirty="0">
              <a:solidFill>
                <a:srgbClr val="0000FF"/>
              </a:solidFill>
            </a:endParaRPr>
          </a:p>
        </p:txBody>
      </p:sp>
      <p:sp>
        <p:nvSpPr>
          <p:cNvPr id="18620" name="Text Box 188"/>
          <p:cNvSpPr txBox="1">
            <a:spLocks noChangeArrowheads="1"/>
          </p:cNvSpPr>
          <p:nvPr/>
        </p:nvSpPr>
        <p:spPr bwMode="auto">
          <a:xfrm>
            <a:off x="1152646" y="5403448"/>
            <a:ext cx="5791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2000" b="1" dirty="0"/>
              <a:t>K est dépendant de la géométrie de la jonction</a:t>
            </a:r>
            <a:endParaRPr lang="en-GB" sz="2000" b="1" dirty="0"/>
          </a:p>
        </p:txBody>
      </p:sp>
      <p:sp>
        <p:nvSpPr>
          <p:cNvPr id="18621" name="Text Box 189"/>
          <p:cNvSpPr txBox="1">
            <a:spLocks noChangeArrowheads="1"/>
          </p:cNvSpPr>
          <p:nvPr/>
        </p:nvSpPr>
        <p:spPr bwMode="auto">
          <a:xfrm>
            <a:off x="1164220" y="5761299"/>
            <a:ext cx="6019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2000" b="1" dirty="0"/>
              <a:t>0.33 ≤ n ≤ 0.68   est fonction des profils de dopage</a:t>
            </a:r>
            <a:endParaRPr lang="en-GB" sz="2000" b="1" dirty="0"/>
          </a:p>
        </p:txBody>
      </p:sp>
      <p:grpSp>
        <p:nvGrpSpPr>
          <p:cNvPr id="18628" name="Group 196"/>
          <p:cNvGrpSpPr>
            <a:grpSpLocks/>
          </p:cNvGrpSpPr>
          <p:nvPr/>
        </p:nvGrpSpPr>
        <p:grpSpPr bwMode="auto">
          <a:xfrm>
            <a:off x="1659400" y="4412991"/>
            <a:ext cx="1970088" cy="700087"/>
            <a:chOff x="479" y="1690"/>
            <a:chExt cx="1241" cy="441"/>
          </a:xfrm>
        </p:grpSpPr>
        <p:sp>
          <p:nvSpPr>
            <p:cNvPr id="18526" name="Rectangle 94"/>
            <p:cNvSpPr>
              <a:spLocks noChangeArrowheads="1"/>
            </p:cNvSpPr>
            <p:nvPr/>
          </p:nvSpPr>
          <p:spPr bwMode="auto">
            <a:xfrm>
              <a:off x="479" y="1767"/>
              <a:ext cx="598" cy="259"/>
            </a:xfrm>
            <a:prstGeom prst="rect">
              <a:avLst/>
            </a:prstGeom>
            <a:noFill/>
            <a:ln>
              <a:noFill/>
            </a:ln>
            <a:effectLst/>
            <a:extLst>
              <a:ext uri="{909E8E84-426E-40dd-AFC4-6F175D3DCCD1}">
                <a14:hiddenFill xmlns:a14="http://schemas.microsoft.com/office/drawing/2010/main" xmlns="">
                  <a:solidFill>
                    <a:srgbClr val="FF99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b="1" dirty="0"/>
                <a:t>C</a:t>
              </a:r>
              <a:r>
                <a:rPr lang="fr-FR" sz="2000" b="1" baseline="-25000" dirty="0"/>
                <a:t>v</a:t>
              </a:r>
              <a:r>
                <a:rPr lang="fr-FR" sz="2000" b="1" dirty="0"/>
                <a:t> = </a:t>
              </a:r>
            </a:p>
          </p:txBody>
        </p:sp>
        <p:grpSp>
          <p:nvGrpSpPr>
            <p:cNvPr id="18627" name="Group 195"/>
            <p:cNvGrpSpPr>
              <a:grpSpLocks/>
            </p:cNvGrpSpPr>
            <p:nvPr/>
          </p:nvGrpSpPr>
          <p:grpSpPr bwMode="auto">
            <a:xfrm>
              <a:off x="859" y="1690"/>
              <a:ext cx="861" cy="441"/>
              <a:chOff x="910" y="1682"/>
              <a:chExt cx="861" cy="441"/>
            </a:xfrm>
          </p:grpSpPr>
          <p:sp>
            <p:nvSpPr>
              <p:cNvPr id="18625" name="Rectangle 193"/>
              <p:cNvSpPr>
                <a:spLocks noChangeArrowheads="1"/>
              </p:cNvSpPr>
              <p:nvPr/>
            </p:nvSpPr>
            <p:spPr bwMode="auto">
              <a:xfrm>
                <a:off x="910" y="1682"/>
                <a:ext cx="861" cy="441"/>
              </a:xfrm>
              <a:prstGeom prst="rect">
                <a:avLst/>
              </a:prstGeom>
              <a:noFill/>
              <a:ln>
                <a:noFill/>
              </a:ln>
              <a:effectLst/>
              <a:extLst>
                <a:ext uri="{909E8E84-426E-40dd-AFC4-6F175D3DCCD1}">
                  <a14:hiddenFill xmlns:a14="http://schemas.microsoft.com/office/drawing/2010/main" xmlns="">
                    <a:solidFill>
                      <a:srgbClr val="FF99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fr-FR" sz="2000" b="1"/>
                  <a:t>K</a:t>
                </a:r>
              </a:p>
              <a:p>
                <a:pPr algn="ctr"/>
                <a:r>
                  <a:rPr lang="fr-FR" sz="2000" b="1"/>
                  <a:t>(V</a:t>
                </a:r>
                <a:r>
                  <a:rPr lang="fr-FR" sz="2000" b="1" baseline="-25000"/>
                  <a:t>R</a:t>
                </a:r>
                <a:r>
                  <a:rPr lang="fr-FR" sz="2000" b="1"/>
                  <a:t>+</a:t>
                </a:r>
                <a:r>
                  <a:rPr lang="fr-FR" sz="800" b="1" baseline="-25000"/>
                  <a:t> </a:t>
                </a:r>
                <a:r>
                  <a:rPr lang="fr-FR" sz="2000" b="1"/>
                  <a:t>U</a:t>
                </a:r>
                <a:r>
                  <a:rPr lang="fr-FR" sz="2000" b="1" baseline="-25000"/>
                  <a:t>j</a:t>
                </a:r>
                <a:r>
                  <a:rPr lang="fr-FR" sz="2000" b="1"/>
                  <a:t>)</a:t>
                </a:r>
                <a:r>
                  <a:rPr lang="fr-FR" sz="2400" b="1" baseline="30000"/>
                  <a:t>n</a:t>
                </a:r>
                <a:endParaRPr lang="fr-FR" sz="2000" b="1"/>
              </a:p>
            </p:txBody>
          </p:sp>
          <p:sp>
            <p:nvSpPr>
              <p:cNvPr id="18626" name="Line 194"/>
              <p:cNvSpPr>
                <a:spLocks noChangeShapeType="1"/>
              </p:cNvSpPr>
              <p:nvPr/>
            </p:nvSpPr>
            <p:spPr bwMode="auto">
              <a:xfrm>
                <a:off x="1018" y="1898"/>
                <a:ext cx="61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sp>
        <p:nvSpPr>
          <p:cNvPr id="18630" name="Line 198"/>
          <p:cNvSpPr>
            <a:spLocks noChangeShapeType="1"/>
          </p:cNvSpPr>
          <p:nvPr/>
        </p:nvSpPr>
        <p:spPr bwMode="auto">
          <a:xfrm>
            <a:off x="2830975" y="3839902"/>
            <a:ext cx="685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18631" name="Text Box 199"/>
          <p:cNvSpPr txBox="1">
            <a:spLocks noChangeArrowheads="1"/>
          </p:cNvSpPr>
          <p:nvPr/>
        </p:nvSpPr>
        <p:spPr bwMode="auto">
          <a:xfrm>
            <a:off x="1030146" y="773575"/>
            <a:ext cx="5783378" cy="40011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i="1" dirty="0">
                <a:solidFill>
                  <a:srgbClr val="C00000"/>
                </a:solidFill>
              </a:rPr>
              <a:t>TRANSFORMATION D'UN OSCILLATEURS LC EN VCO</a:t>
            </a:r>
            <a:endParaRPr lang="en-GB" sz="2000" b="1" i="1" dirty="0">
              <a:solidFill>
                <a:srgbClr val="C00000"/>
              </a:solidFill>
            </a:endParaRPr>
          </a:p>
        </p:txBody>
      </p:sp>
      <p:sp>
        <p:nvSpPr>
          <p:cNvPr id="21" name="Text Box 206">
            <a:extLst>
              <a:ext uri="{FF2B5EF4-FFF2-40B4-BE49-F238E27FC236}">
                <a16:creationId xmlns:a16="http://schemas.microsoft.com/office/drawing/2014/main" id="{0E29F342-A304-4B7B-BE14-7973DDD60176}"/>
              </a:ext>
            </a:extLst>
          </p:cNvPr>
          <p:cNvSpPr txBox="1">
            <a:spLocks noChangeArrowheads="1"/>
          </p:cNvSpPr>
          <p:nvPr/>
        </p:nvSpPr>
        <p:spPr bwMode="auto">
          <a:xfrm>
            <a:off x="1018571" y="152400"/>
            <a:ext cx="8534400" cy="461665"/>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fr-FR" sz="2400" b="1" dirty="0">
                <a:solidFill>
                  <a:schemeClr val="bg1"/>
                </a:solidFill>
              </a:rPr>
              <a:t>1. OSCILLATEUR LC A RESISTANCE NEGATIVE</a:t>
            </a:r>
          </a:p>
        </p:txBody>
      </p:sp>
      <p:pic>
        <p:nvPicPr>
          <p:cNvPr id="2" name="Picture 1">
            <a:extLst>
              <a:ext uri="{FF2B5EF4-FFF2-40B4-BE49-F238E27FC236}">
                <a16:creationId xmlns:a16="http://schemas.microsoft.com/office/drawing/2014/main" id="{5DC30C9A-FDF2-4E73-8D90-712CC9F00D7F}"/>
              </a:ext>
            </a:extLst>
          </p:cNvPr>
          <p:cNvPicPr>
            <a:picLocks noChangeAspect="1"/>
          </p:cNvPicPr>
          <p:nvPr/>
        </p:nvPicPr>
        <p:blipFill>
          <a:blip r:embed="rId3"/>
          <a:stretch>
            <a:fillRect/>
          </a:stretch>
        </p:blipFill>
        <p:spPr>
          <a:xfrm>
            <a:off x="4037876" y="2932072"/>
            <a:ext cx="5829300" cy="2105025"/>
          </a:xfrm>
          <a:prstGeom prst="rect">
            <a:avLst/>
          </a:prstGeom>
        </p:spPr>
      </p:pic>
      <p:sp>
        <p:nvSpPr>
          <p:cNvPr id="3" name="Rectangle 2">
            <a:extLst>
              <a:ext uri="{FF2B5EF4-FFF2-40B4-BE49-F238E27FC236}">
                <a16:creationId xmlns:a16="http://schemas.microsoft.com/office/drawing/2014/main" id="{BF9C1C9A-BC3D-4925-B2BE-8D1C43610440}"/>
              </a:ext>
            </a:extLst>
          </p:cNvPr>
          <p:cNvSpPr/>
          <p:nvPr/>
        </p:nvSpPr>
        <p:spPr>
          <a:xfrm>
            <a:off x="7781784" y="3047564"/>
            <a:ext cx="378630" cy="369332"/>
          </a:xfrm>
          <a:prstGeom prst="rect">
            <a:avLst/>
          </a:prstGeom>
        </p:spPr>
        <p:txBody>
          <a:bodyPr wrap="none">
            <a:spAutoFit/>
          </a:bodyPr>
          <a:lstStyle/>
          <a:p>
            <a:r>
              <a:rPr lang="fr-FR" b="1" dirty="0"/>
              <a:t>C</a:t>
            </a:r>
            <a:r>
              <a:rPr lang="fr-FR" b="1" baseline="-25000" dirty="0"/>
              <a:t>v</a:t>
            </a:r>
            <a:endParaRPr lang="en-CH" dirty="0"/>
          </a:p>
        </p:txBody>
      </p:sp>
      <p:sp>
        <p:nvSpPr>
          <p:cNvPr id="23" name="Text Box 187">
            <a:extLst>
              <a:ext uri="{FF2B5EF4-FFF2-40B4-BE49-F238E27FC236}">
                <a16:creationId xmlns:a16="http://schemas.microsoft.com/office/drawing/2014/main" id="{8FC67DA1-133F-4B4A-94AA-9BAF2F54BBCC}"/>
              </a:ext>
            </a:extLst>
          </p:cNvPr>
          <p:cNvSpPr txBox="1">
            <a:spLocks noChangeArrowheads="1"/>
          </p:cNvSpPr>
          <p:nvPr/>
        </p:nvSpPr>
        <p:spPr bwMode="auto">
          <a:xfrm>
            <a:off x="5558742" y="3049931"/>
            <a:ext cx="7937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r>
              <a:rPr lang="fr-CH" sz="2000" b="1" dirty="0">
                <a:solidFill>
                  <a:srgbClr val="0000FF"/>
                </a:solidFill>
              </a:rPr>
              <a:t>V</a:t>
            </a:r>
            <a:r>
              <a:rPr lang="fr-CH" sz="2000" b="1" baseline="-25000" dirty="0">
                <a:solidFill>
                  <a:srgbClr val="0000FF"/>
                </a:solidFill>
              </a:rPr>
              <a:t>R</a:t>
            </a:r>
            <a:endParaRPr lang="en-GB" sz="2000" b="1" baseline="-25000" dirty="0">
              <a:solidFill>
                <a:srgbClr val="0000FF"/>
              </a:solidFill>
            </a:endParaRPr>
          </a:p>
        </p:txBody>
      </p:sp>
      <p:sp>
        <p:nvSpPr>
          <p:cNvPr id="24" name="Text Box 187">
            <a:extLst>
              <a:ext uri="{FF2B5EF4-FFF2-40B4-BE49-F238E27FC236}">
                <a16:creationId xmlns:a16="http://schemas.microsoft.com/office/drawing/2014/main" id="{06F6994C-E2E7-4F35-A35E-CDA25376B6BE}"/>
              </a:ext>
            </a:extLst>
          </p:cNvPr>
          <p:cNvSpPr txBox="1">
            <a:spLocks noChangeArrowheads="1"/>
          </p:cNvSpPr>
          <p:nvPr/>
        </p:nvSpPr>
        <p:spPr bwMode="auto">
          <a:xfrm>
            <a:off x="9401537" y="4600939"/>
            <a:ext cx="7937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r>
              <a:rPr lang="fr-CH" sz="2000" b="1" dirty="0">
                <a:solidFill>
                  <a:srgbClr val="0000FF"/>
                </a:solidFill>
              </a:rPr>
              <a:t>V</a:t>
            </a:r>
            <a:r>
              <a:rPr lang="fr-CH" sz="2000" b="1" baseline="-25000" dirty="0">
                <a:solidFill>
                  <a:srgbClr val="0000FF"/>
                </a:solidFill>
              </a:rPr>
              <a:t>R</a:t>
            </a:r>
            <a:endParaRPr lang="en-GB" sz="2000" b="1" baseline="-25000" dirty="0">
              <a:solidFill>
                <a:srgbClr val="0000FF"/>
              </a:solidFill>
            </a:endParaRPr>
          </a:p>
        </p:txBody>
      </p:sp>
      <p:sp>
        <p:nvSpPr>
          <p:cNvPr id="4" name="Slide Number Placeholder 3">
            <a:extLst>
              <a:ext uri="{FF2B5EF4-FFF2-40B4-BE49-F238E27FC236}">
                <a16:creationId xmlns:a16="http://schemas.microsoft.com/office/drawing/2014/main" id="{B9E2BEF2-D037-480D-9E82-8503869E3869}"/>
              </a:ext>
            </a:extLst>
          </p:cNvPr>
          <p:cNvSpPr>
            <a:spLocks noGrp="1"/>
          </p:cNvSpPr>
          <p:nvPr>
            <p:ph type="sldNum" sz="quarter" idx="12"/>
          </p:nvPr>
        </p:nvSpPr>
        <p:spPr/>
        <p:txBody>
          <a:bodyPr/>
          <a:lstStyle/>
          <a:p>
            <a:fld id="{A0C90C31-8BED-4BB9-8E94-F4E9E36D41C0}" type="slidenum">
              <a:rPr lang="en-CH" smtClean="0"/>
              <a:t>29</a:t>
            </a:fld>
            <a:endParaRPr lang="en-C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1408387" y="383628"/>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eaLnBrk="1" hangingPunct="1"/>
            <a:r>
              <a:rPr lang="fr-FR" sz="2800" b="1" dirty="0">
                <a:solidFill>
                  <a:schemeClr val="bg1"/>
                </a:solidFill>
              </a:rPr>
              <a:t>DÉTECTEURS</a:t>
            </a:r>
            <a:r>
              <a:rPr lang="fr-FR" sz="3200" b="1" dirty="0">
                <a:solidFill>
                  <a:schemeClr val="bg1"/>
                </a:solidFill>
              </a:rPr>
              <a:t> DE PHASE</a:t>
            </a:r>
          </a:p>
        </p:txBody>
      </p:sp>
      <p:sp>
        <p:nvSpPr>
          <p:cNvPr id="84996" name="Text Box 4"/>
          <p:cNvSpPr txBox="1">
            <a:spLocks noChangeArrowheads="1"/>
          </p:cNvSpPr>
          <p:nvPr/>
        </p:nvSpPr>
        <p:spPr bwMode="auto">
          <a:xfrm>
            <a:off x="1366344" y="2990193"/>
            <a:ext cx="7504386" cy="52322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457200" indent="-457200">
              <a:buFont typeface="Arial" panose="020B0604020202020204" pitchFamily="34" charset="0"/>
              <a:buChar char="•"/>
            </a:pPr>
            <a:r>
              <a:rPr lang="fr-FR" sz="2800" b="1" dirty="0"/>
              <a:t>Détecteur de phase numérique XOR</a:t>
            </a:r>
          </a:p>
        </p:txBody>
      </p:sp>
      <p:sp>
        <p:nvSpPr>
          <p:cNvPr id="84997" name="Text Box 5"/>
          <p:cNvSpPr txBox="1">
            <a:spLocks noChangeArrowheads="1"/>
          </p:cNvSpPr>
          <p:nvPr/>
        </p:nvSpPr>
        <p:spPr bwMode="auto">
          <a:xfrm>
            <a:off x="1355835" y="2264979"/>
            <a:ext cx="7458526" cy="52322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457200" indent="-457200">
              <a:buFont typeface="Arial" panose="020B0604020202020204" pitchFamily="34" charset="0"/>
              <a:buChar char="•"/>
            </a:pPr>
            <a:r>
              <a:rPr lang="fr-FR" sz="2800" b="1" dirty="0"/>
              <a:t>Détecteurs de phase analogiques</a:t>
            </a:r>
          </a:p>
        </p:txBody>
      </p:sp>
      <p:sp>
        <p:nvSpPr>
          <p:cNvPr id="84998" name="Text Box 6"/>
          <p:cNvSpPr txBox="1">
            <a:spLocks noChangeArrowheads="1"/>
          </p:cNvSpPr>
          <p:nvPr/>
        </p:nvSpPr>
        <p:spPr bwMode="auto">
          <a:xfrm>
            <a:off x="1376855" y="1497724"/>
            <a:ext cx="7404328" cy="52322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457200" indent="-457200">
              <a:buFont typeface="Arial" panose="020B0604020202020204" pitchFamily="34" charset="0"/>
              <a:buChar char="•"/>
            </a:pPr>
            <a:r>
              <a:rPr lang="fr-FR" sz="2800" b="1"/>
              <a:t>Introduction</a:t>
            </a:r>
          </a:p>
        </p:txBody>
      </p:sp>
      <p:sp>
        <p:nvSpPr>
          <p:cNvPr id="84999" name="Text Box 7"/>
          <p:cNvSpPr txBox="1">
            <a:spLocks noChangeArrowheads="1"/>
          </p:cNvSpPr>
          <p:nvPr/>
        </p:nvSpPr>
        <p:spPr bwMode="auto">
          <a:xfrm>
            <a:off x="1376855" y="3831020"/>
            <a:ext cx="7504386" cy="52322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457200" indent="-457200">
              <a:buFont typeface="Arial" panose="020B0604020202020204" pitchFamily="34" charset="0"/>
              <a:buChar char="•"/>
            </a:pPr>
            <a:r>
              <a:rPr lang="fr-FR" sz="2800" b="1"/>
              <a:t>Détecteur de phase-fréquence numérique </a:t>
            </a:r>
          </a:p>
        </p:txBody>
      </p:sp>
      <p:sp>
        <p:nvSpPr>
          <p:cNvPr id="2" name="Slide Number Placeholder 1">
            <a:extLst>
              <a:ext uri="{FF2B5EF4-FFF2-40B4-BE49-F238E27FC236}">
                <a16:creationId xmlns:a16="http://schemas.microsoft.com/office/drawing/2014/main" id="{5C4B7C30-6DDC-4E21-80BE-A3BDC73D2238}"/>
              </a:ext>
            </a:extLst>
          </p:cNvPr>
          <p:cNvSpPr>
            <a:spLocks noGrp="1"/>
          </p:cNvSpPr>
          <p:nvPr>
            <p:ph type="sldNum" sz="quarter" idx="12"/>
          </p:nvPr>
        </p:nvSpPr>
        <p:spPr/>
        <p:txBody>
          <a:bodyPr/>
          <a:lstStyle/>
          <a:p>
            <a:fld id="{A0C90C31-8BED-4BB9-8E94-F4E9E36D41C0}" type="slidenum">
              <a:rPr lang="en-CH" smtClean="0"/>
              <a:t>3</a:t>
            </a:fld>
            <a:endParaRPr lang="en-CH"/>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C92B7A-9EBA-4ACF-BE92-849060283E3B}"/>
              </a:ext>
            </a:extLst>
          </p:cNvPr>
          <p:cNvGrpSpPr/>
          <p:nvPr/>
        </p:nvGrpSpPr>
        <p:grpSpPr>
          <a:xfrm>
            <a:off x="1045902" y="1609846"/>
            <a:ext cx="4089400" cy="4400550"/>
            <a:chOff x="3615481" y="1517248"/>
            <a:chExt cx="4089400" cy="4400550"/>
          </a:xfrm>
        </p:grpSpPr>
        <p:sp>
          <p:nvSpPr>
            <p:cNvPr id="208903" name="Line 7"/>
            <p:cNvSpPr>
              <a:spLocks noChangeShapeType="1"/>
            </p:cNvSpPr>
            <p:nvPr/>
          </p:nvSpPr>
          <p:spPr bwMode="auto">
            <a:xfrm rot="-5400000">
              <a:off x="4739432" y="2928536"/>
              <a:ext cx="0" cy="682625"/>
            </a:xfrm>
            <a:prstGeom prst="line">
              <a:avLst/>
            </a:prstGeom>
            <a:noFill/>
            <a:ln w="28575">
              <a:solidFill>
                <a:schemeClr val="tx1"/>
              </a:solidFill>
              <a:round/>
              <a:headEnd type="oval"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04" name="Line 8"/>
            <p:cNvSpPr>
              <a:spLocks noChangeShapeType="1"/>
            </p:cNvSpPr>
            <p:nvPr/>
          </p:nvSpPr>
          <p:spPr bwMode="auto">
            <a:xfrm rot="16200000" flipV="1">
              <a:off x="6609507" y="2960286"/>
              <a:ext cx="0" cy="619125"/>
            </a:xfrm>
            <a:prstGeom prst="line">
              <a:avLst/>
            </a:prstGeom>
            <a:noFill/>
            <a:ln w="28575">
              <a:solidFill>
                <a:schemeClr val="tx1"/>
              </a:solidFill>
              <a:round/>
              <a:headEnd type="oval"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13" name="Line 17"/>
            <p:cNvSpPr>
              <a:spLocks noChangeShapeType="1"/>
            </p:cNvSpPr>
            <p:nvPr/>
          </p:nvSpPr>
          <p:spPr bwMode="auto">
            <a:xfrm rot="-5400000">
              <a:off x="5690344" y="2888848"/>
              <a:ext cx="0" cy="762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14" name="Line 18"/>
            <p:cNvSpPr>
              <a:spLocks noChangeShapeType="1"/>
            </p:cNvSpPr>
            <p:nvPr/>
          </p:nvSpPr>
          <p:spPr bwMode="auto">
            <a:xfrm rot="-5400000">
              <a:off x="5368082" y="2947586"/>
              <a:ext cx="644525" cy="0"/>
            </a:xfrm>
            <a:prstGeom prst="line">
              <a:avLst/>
            </a:prstGeom>
            <a:noFill/>
            <a:ln w="28575">
              <a:solidFill>
                <a:schemeClr val="accent2"/>
              </a:solidFill>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21" name="Line 25"/>
            <p:cNvSpPr>
              <a:spLocks noChangeShapeType="1"/>
            </p:cNvSpPr>
            <p:nvPr/>
          </p:nvSpPr>
          <p:spPr bwMode="auto">
            <a:xfrm>
              <a:off x="5663356" y="4793848"/>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22" name="Line 26"/>
            <p:cNvSpPr>
              <a:spLocks noChangeShapeType="1"/>
            </p:cNvSpPr>
            <p:nvPr/>
          </p:nvSpPr>
          <p:spPr bwMode="auto">
            <a:xfrm flipV="1">
              <a:off x="5663356" y="4620811"/>
              <a:ext cx="0" cy="12890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23" name="Line 27"/>
            <p:cNvSpPr>
              <a:spLocks noChangeShapeType="1"/>
            </p:cNvSpPr>
            <p:nvPr/>
          </p:nvSpPr>
          <p:spPr bwMode="auto">
            <a:xfrm>
              <a:off x="5415706" y="5917798"/>
              <a:ext cx="4826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24" name="Oval 28"/>
            <p:cNvSpPr>
              <a:spLocks noChangeArrowheads="1"/>
            </p:cNvSpPr>
            <p:nvPr/>
          </p:nvSpPr>
          <p:spPr bwMode="auto">
            <a:xfrm>
              <a:off x="5433169" y="5155798"/>
              <a:ext cx="457200" cy="457200"/>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25" name="Line 29"/>
            <p:cNvSpPr>
              <a:spLocks noChangeShapeType="1"/>
            </p:cNvSpPr>
            <p:nvPr/>
          </p:nvSpPr>
          <p:spPr bwMode="auto">
            <a:xfrm>
              <a:off x="5433169" y="5384398"/>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26" name="Line 30"/>
            <p:cNvSpPr>
              <a:spLocks noChangeShapeType="1"/>
            </p:cNvSpPr>
            <p:nvPr/>
          </p:nvSpPr>
          <p:spPr bwMode="auto">
            <a:xfrm flipH="1">
              <a:off x="6295181" y="3830236"/>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27" name="Line 31"/>
            <p:cNvSpPr>
              <a:spLocks noChangeShapeType="1"/>
            </p:cNvSpPr>
            <p:nvPr/>
          </p:nvSpPr>
          <p:spPr bwMode="auto">
            <a:xfrm>
              <a:off x="6295181" y="3830237"/>
              <a:ext cx="0" cy="4984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28" name="Line 32"/>
            <p:cNvSpPr>
              <a:spLocks noChangeShapeType="1"/>
            </p:cNvSpPr>
            <p:nvPr/>
          </p:nvSpPr>
          <p:spPr bwMode="auto">
            <a:xfrm>
              <a:off x="6295181" y="4328711"/>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29" name="Line 33"/>
            <p:cNvSpPr>
              <a:spLocks noChangeShapeType="1"/>
            </p:cNvSpPr>
            <p:nvPr/>
          </p:nvSpPr>
          <p:spPr bwMode="auto">
            <a:xfrm>
              <a:off x="6599981" y="4328711"/>
              <a:ext cx="0" cy="27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30" name="Line 34"/>
            <p:cNvSpPr>
              <a:spLocks noChangeShapeType="1"/>
            </p:cNvSpPr>
            <p:nvPr/>
          </p:nvSpPr>
          <p:spPr bwMode="auto">
            <a:xfrm>
              <a:off x="6218981" y="3930248"/>
              <a:ext cx="0" cy="29845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31" name="Line 35"/>
            <p:cNvSpPr>
              <a:spLocks noChangeShapeType="1"/>
            </p:cNvSpPr>
            <p:nvPr/>
          </p:nvSpPr>
          <p:spPr bwMode="auto">
            <a:xfrm flipH="1" flipV="1">
              <a:off x="5904657" y="4088998"/>
              <a:ext cx="30321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32" name="Line 36"/>
            <p:cNvSpPr>
              <a:spLocks noChangeShapeType="1"/>
            </p:cNvSpPr>
            <p:nvPr/>
          </p:nvSpPr>
          <p:spPr bwMode="auto">
            <a:xfrm>
              <a:off x="4718794" y="3842936"/>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33" name="Line 37"/>
            <p:cNvSpPr>
              <a:spLocks noChangeShapeType="1"/>
            </p:cNvSpPr>
            <p:nvPr/>
          </p:nvSpPr>
          <p:spPr bwMode="auto">
            <a:xfrm flipH="1">
              <a:off x="5023594" y="3842937"/>
              <a:ext cx="0" cy="4984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36" name="Line 40"/>
            <p:cNvSpPr>
              <a:spLocks noChangeShapeType="1"/>
            </p:cNvSpPr>
            <p:nvPr/>
          </p:nvSpPr>
          <p:spPr bwMode="auto">
            <a:xfrm flipH="1">
              <a:off x="5099794" y="3942948"/>
              <a:ext cx="0" cy="29845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37" name="Line 41"/>
            <p:cNvSpPr>
              <a:spLocks noChangeShapeType="1"/>
            </p:cNvSpPr>
            <p:nvPr/>
          </p:nvSpPr>
          <p:spPr bwMode="auto">
            <a:xfrm flipH="1" flipV="1">
              <a:off x="5102970" y="4104873"/>
              <a:ext cx="293687"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38" name="Text Box 42"/>
            <p:cNvSpPr txBox="1">
              <a:spLocks noChangeArrowheads="1"/>
            </p:cNvSpPr>
            <p:nvPr/>
          </p:nvSpPr>
          <p:spPr bwMode="auto">
            <a:xfrm>
              <a:off x="5695106" y="4835124"/>
              <a:ext cx="381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b="1"/>
                <a:t>I</a:t>
              </a:r>
              <a:r>
                <a:rPr lang="fr-CH" b="1" baseline="-25000"/>
                <a:t>p</a:t>
              </a:r>
              <a:endParaRPr lang="en-GB" b="1" baseline="-25000"/>
            </a:p>
          </p:txBody>
        </p:sp>
        <p:sp>
          <p:nvSpPr>
            <p:cNvPr id="208939" name="Line 43"/>
            <p:cNvSpPr>
              <a:spLocks noChangeShapeType="1"/>
            </p:cNvSpPr>
            <p:nvPr/>
          </p:nvSpPr>
          <p:spPr bwMode="auto">
            <a:xfrm flipV="1">
              <a:off x="5385544" y="3574648"/>
              <a:ext cx="609600" cy="533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40" name="Line 44"/>
            <p:cNvSpPr>
              <a:spLocks noChangeShapeType="1"/>
            </p:cNvSpPr>
            <p:nvPr/>
          </p:nvSpPr>
          <p:spPr bwMode="auto">
            <a:xfrm>
              <a:off x="5995144" y="3574648"/>
              <a:ext cx="60801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43" name="Line 47"/>
            <p:cNvSpPr>
              <a:spLocks noChangeShapeType="1"/>
            </p:cNvSpPr>
            <p:nvPr/>
          </p:nvSpPr>
          <p:spPr bwMode="auto">
            <a:xfrm>
              <a:off x="4694981" y="4614461"/>
              <a:ext cx="191293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44" name="Line 48"/>
            <p:cNvSpPr>
              <a:spLocks noChangeShapeType="1"/>
            </p:cNvSpPr>
            <p:nvPr/>
          </p:nvSpPr>
          <p:spPr bwMode="auto">
            <a:xfrm flipH="1">
              <a:off x="4715620" y="3574648"/>
              <a:ext cx="674687"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45" name="Line 49"/>
            <p:cNvSpPr>
              <a:spLocks noChangeShapeType="1"/>
            </p:cNvSpPr>
            <p:nvPr/>
          </p:nvSpPr>
          <p:spPr bwMode="auto">
            <a:xfrm flipV="1">
              <a:off x="4710856" y="2887261"/>
              <a:ext cx="0" cy="9572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208946" name="Group 50"/>
            <p:cNvGrpSpPr>
              <a:grpSpLocks/>
            </p:cNvGrpSpPr>
            <p:nvPr/>
          </p:nvGrpSpPr>
          <p:grpSpPr bwMode="auto">
            <a:xfrm>
              <a:off x="6592045" y="2372912"/>
              <a:ext cx="153987" cy="515937"/>
              <a:chOff x="4991" y="3131"/>
              <a:chExt cx="96" cy="324"/>
            </a:xfrm>
          </p:grpSpPr>
          <p:sp>
            <p:nvSpPr>
              <p:cNvPr id="208947" name="Arc 51"/>
              <p:cNvSpPr>
                <a:spLocks/>
              </p:cNvSpPr>
              <p:nvPr/>
            </p:nvSpPr>
            <p:spPr bwMode="auto">
              <a:xfrm rot="5400000" flipH="1">
                <a:off x="4985" y="3137"/>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48" name="Arc 52"/>
              <p:cNvSpPr>
                <a:spLocks/>
              </p:cNvSpPr>
              <p:nvPr/>
            </p:nvSpPr>
            <p:spPr bwMode="auto">
              <a:xfrm rot="5400000" flipH="1">
                <a:off x="4985" y="3245"/>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49" name="Arc 53"/>
              <p:cNvSpPr>
                <a:spLocks/>
              </p:cNvSpPr>
              <p:nvPr/>
            </p:nvSpPr>
            <p:spPr bwMode="auto">
              <a:xfrm rot="5400000" flipH="1">
                <a:off x="4985" y="3353"/>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208950" name="Group 54"/>
            <p:cNvGrpSpPr>
              <a:grpSpLocks/>
            </p:cNvGrpSpPr>
            <p:nvPr/>
          </p:nvGrpSpPr>
          <p:grpSpPr bwMode="auto">
            <a:xfrm flipH="1">
              <a:off x="4572745" y="2371323"/>
              <a:ext cx="153987" cy="515938"/>
              <a:chOff x="4991" y="3131"/>
              <a:chExt cx="96" cy="324"/>
            </a:xfrm>
          </p:grpSpPr>
          <p:sp>
            <p:nvSpPr>
              <p:cNvPr id="208951" name="Arc 55"/>
              <p:cNvSpPr>
                <a:spLocks/>
              </p:cNvSpPr>
              <p:nvPr/>
            </p:nvSpPr>
            <p:spPr bwMode="auto">
              <a:xfrm rot="5400000" flipH="1">
                <a:off x="4985" y="3137"/>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52" name="Arc 56"/>
              <p:cNvSpPr>
                <a:spLocks/>
              </p:cNvSpPr>
              <p:nvPr/>
            </p:nvSpPr>
            <p:spPr bwMode="auto">
              <a:xfrm rot="5400000" flipH="1">
                <a:off x="4985" y="3245"/>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53" name="Arc 57"/>
              <p:cNvSpPr>
                <a:spLocks/>
              </p:cNvSpPr>
              <p:nvPr/>
            </p:nvSpPr>
            <p:spPr bwMode="auto">
              <a:xfrm rot="5400000" flipH="1">
                <a:off x="4985" y="3353"/>
                <a:ext cx="108" cy="96"/>
              </a:xfrm>
              <a:custGeom>
                <a:avLst/>
                <a:gdLst>
                  <a:gd name="G0" fmla="+- 21600 0 0"/>
                  <a:gd name="G1" fmla="+- 21600 0 0"/>
                  <a:gd name="G2" fmla="+- 21600 0 0"/>
                  <a:gd name="T0" fmla="*/ 1 w 43200"/>
                  <a:gd name="T1" fmla="*/ 21763 h 21763"/>
                  <a:gd name="T2" fmla="*/ 43199 w 43200"/>
                  <a:gd name="T3" fmla="*/ 21762 h 21763"/>
                  <a:gd name="T4" fmla="*/ 21600 w 43200"/>
                  <a:gd name="T5" fmla="*/ 21600 h 21763"/>
                </a:gdLst>
                <a:ahLst/>
                <a:cxnLst>
                  <a:cxn ang="0">
                    <a:pos x="T0" y="T1"/>
                  </a:cxn>
                  <a:cxn ang="0">
                    <a:pos x="T2" y="T3"/>
                  </a:cxn>
                  <a:cxn ang="0">
                    <a:pos x="T4" y="T5"/>
                  </a:cxn>
                </a:cxnLst>
                <a:rect l="0" t="0" r="r" b="b"/>
                <a:pathLst>
                  <a:path w="43200" h="21763" fill="none"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path>
                  <a:path w="43200" h="21763" stroke="0" extrusionOk="0">
                    <a:moveTo>
                      <a:pt x="0" y="21763"/>
                    </a:moveTo>
                    <a:cubicBezTo>
                      <a:pt x="0" y="21708"/>
                      <a:pt x="0" y="21654"/>
                      <a:pt x="0" y="21600"/>
                    </a:cubicBezTo>
                    <a:cubicBezTo>
                      <a:pt x="0" y="9670"/>
                      <a:pt x="9670" y="0"/>
                      <a:pt x="21600" y="0"/>
                    </a:cubicBezTo>
                    <a:cubicBezTo>
                      <a:pt x="33529" y="0"/>
                      <a:pt x="43200" y="9670"/>
                      <a:pt x="43200" y="21600"/>
                    </a:cubicBezTo>
                    <a:cubicBezTo>
                      <a:pt x="43199" y="21654"/>
                      <a:pt x="43199" y="21708"/>
                      <a:pt x="43199" y="21762"/>
                    </a:cubicBezTo>
                    <a:lnTo>
                      <a:pt x="2160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208958" name="Line 62"/>
            <p:cNvSpPr>
              <a:spLocks noChangeShapeType="1"/>
            </p:cNvSpPr>
            <p:nvPr/>
          </p:nvSpPr>
          <p:spPr bwMode="auto">
            <a:xfrm flipV="1">
              <a:off x="6598394" y="2888848"/>
              <a:ext cx="0" cy="9461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59" name="Line 63"/>
            <p:cNvSpPr>
              <a:spLocks noChangeShapeType="1"/>
            </p:cNvSpPr>
            <p:nvPr/>
          </p:nvSpPr>
          <p:spPr bwMode="auto">
            <a:xfrm flipV="1">
              <a:off x="4723556" y="1898248"/>
              <a:ext cx="0" cy="47783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60" name="Line 64"/>
            <p:cNvSpPr>
              <a:spLocks noChangeShapeType="1"/>
            </p:cNvSpPr>
            <p:nvPr/>
          </p:nvSpPr>
          <p:spPr bwMode="auto">
            <a:xfrm flipV="1">
              <a:off x="6603156" y="1898249"/>
              <a:ext cx="0" cy="4730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61" name="Line 65"/>
            <p:cNvSpPr>
              <a:spLocks noChangeShapeType="1"/>
            </p:cNvSpPr>
            <p:nvPr/>
          </p:nvSpPr>
          <p:spPr bwMode="auto">
            <a:xfrm>
              <a:off x="4591794" y="1898248"/>
              <a:ext cx="215106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62" name="Text Box 66"/>
            <p:cNvSpPr txBox="1">
              <a:spLocks noChangeArrowheads="1"/>
            </p:cNvSpPr>
            <p:nvPr/>
          </p:nvSpPr>
          <p:spPr bwMode="auto">
            <a:xfrm>
              <a:off x="4852144" y="2736448"/>
              <a:ext cx="6096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fr-CH" sz="1600" b="1"/>
                <a:t>C</a:t>
              </a:r>
              <a:r>
                <a:rPr lang="fr-CH" b="1" baseline="-25000"/>
                <a:t>v</a:t>
              </a:r>
              <a:endParaRPr lang="en-GB" b="1" baseline="-25000"/>
            </a:p>
          </p:txBody>
        </p:sp>
        <p:sp>
          <p:nvSpPr>
            <p:cNvPr id="208963" name="Text Box 67"/>
            <p:cNvSpPr txBox="1">
              <a:spLocks noChangeArrowheads="1"/>
            </p:cNvSpPr>
            <p:nvPr/>
          </p:nvSpPr>
          <p:spPr bwMode="auto">
            <a:xfrm>
              <a:off x="4718795" y="2431648"/>
              <a:ext cx="3587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1600" b="1"/>
                <a:t>L</a:t>
              </a:r>
              <a:endParaRPr lang="en-GB" sz="1600" b="1" baseline="-25000"/>
            </a:p>
          </p:txBody>
        </p:sp>
        <p:sp>
          <p:nvSpPr>
            <p:cNvPr id="208964" name="Text Box 68"/>
            <p:cNvSpPr txBox="1">
              <a:spLocks noChangeArrowheads="1"/>
            </p:cNvSpPr>
            <p:nvPr/>
          </p:nvSpPr>
          <p:spPr bwMode="auto">
            <a:xfrm>
              <a:off x="6277720" y="2428473"/>
              <a:ext cx="3587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1600" b="1"/>
                <a:t>L</a:t>
              </a:r>
              <a:endParaRPr lang="en-GB" sz="1600" b="1" baseline="-25000"/>
            </a:p>
          </p:txBody>
        </p:sp>
        <p:grpSp>
          <p:nvGrpSpPr>
            <p:cNvPr id="208966" name="Group 70"/>
            <p:cNvGrpSpPr>
              <a:grpSpLocks/>
            </p:cNvGrpSpPr>
            <p:nvPr/>
          </p:nvGrpSpPr>
          <p:grpSpPr bwMode="auto">
            <a:xfrm>
              <a:off x="6071345" y="3117448"/>
              <a:ext cx="238125" cy="304800"/>
              <a:chOff x="2106" y="2448"/>
              <a:chExt cx="150" cy="192"/>
            </a:xfrm>
          </p:grpSpPr>
          <p:sp>
            <p:nvSpPr>
              <p:cNvPr id="208906" name="AutoShape 10"/>
              <p:cNvSpPr>
                <a:spLocks noChangeArrowheads="1"/>
              </p:cNvSpPr>
              <p:nvPr/>
            </p:nvSpPr>
            <p:spPr bwMode="auto">
              <a:xfrm rot="16200000" flipV="1">
                <a:off x="2058" y="2496"/>
                <a:ext cx="192" cy="96"/>
              </a:xfrm>
              <a:prstGeom prst="triangle">
                <a:avLst>
                  <a:gd name="adj" fmla="val 50000"/>
                </a:avLst>
              </a:prstGeom>
              <a:solidFill>
                <a:schemeClr val="tx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07" name="Line 11"/>
              <p:cNvSpPr>
                <a:spLocks noChangeShapeType="1"/>
              </p:cNvSpPr>
              <p:nvPr/>
            </p:nvSpPr>
            <p:spPr bwMode="auto">
              <a:xfrm rot="16200000" flipV="1">
                <a:off x="2112" y="2544"/>
                <a:ext cx="19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08" name="Line 12"/>
              <p:cNvSpPr>
                <a:spLocks noChangeShapeType="1"/>
              </p:cNvSpPr>
              <p:nvPr/>
            </p:nvSpPr>
            <p:spPr bwMode="auto">
              <a:xfrm rot="16200000" flipV="1">
                <a:off x="2160" y="2544"/>
                <a:ext cx="19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sp>
          <p:nvSpPr>
            <p:cNvPr id="208968" name="Text Box 72"/>
            <p:cNvSpPr txBox="1">
              <a:spLocks noChangeArrowheads="1"/>
            </p:cNvSpPr>
            <p:nvPr/>
          </p:nvSpPr>
          <p:spPr bwMode="auto">
            <a:xfrm>
              <a:off x="5918944" y="2736448"/>
              <a:ext cx="533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fr-CH" sz="1600" b="1" dirty="0"/>
                <a:t>C</a:t>
              </a:r>
              <a:r>
                <a:rPr lang="fr-CH" b="1" baseline="-25000" dirty="0"/>
                <a:t>v</a:t>
              </a:r>
              <a:endParaRPr lang="en-GB" b="1" baseline="-25000" dirty="0"/>
            </a:p>
          </p:txBody>
        </p:sp>
        <p:sp>
          <p:nvSpPr>
            <p:cNvPr id="208970" name="Text Box 74"/>
            <p:cNvSpPr txBox="1">
              <a:spLocks noChangeArrowheads="1"/>
            </p:cNvSpPr>
            <p:nvPr/>
          </p:nvSpPr>
          <p:spPr bwMode="auto">
            <a:xfrm>
              <a:off x="5385544" y="1517248"/>
              <a:ext cx="51648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b="1"/>
                <a:t>V</a:t>
              </a:r>
              <a:r>
                <a:rPr lang="fr-CH" b="1" baseline="-25000"/>
                <a:t>DD</a:t>
              </a:r>
              <a:endParaRPr lang="fr-FR" b="1" baseline="-25000"/>
            </a:p>
          </p:txBody>
        </p:sp>
        <p:grpSp>
          <p:nvGrpSpPr>
            <p:cNvPr id="209035" name="Group 139"/>
            <p:cNvGrpSpPr>
              <a:grpSpLocks/>
            </p:cNvGrpSpPr>
            <p:nvPr/>
          </p:nvGrpSpPr>
          <p:grpSpPr bwMode="auto">
            <a:xfrm>
              <a:off x="5080744" y="3117448"/>
              <a:ext cx="241300" cy="304800"/>
              <a:chOff x="4272" y="1824"/>
              <a:chExt cx="152" cy="192"/>
            </a:xfrm>
          </p:grpSpPr>
          <p:sp>
            <p:nvSpPr>
              <p:cNvPr id="208910" name="AutoShape 14"/>
              <p:cNvSpPr>
                <a:spLocks noChangeArrowheads="1"/>
              </p:cNvSpPr>
              <p:nvPr/>
            </p:nvSpPr>
            <p:spPr bwMode="auto">
              <a:xfrm rot="-5400000">
                <a:off x="4280" y="1872"/>
                <a:ext cx="192" cy="96"/>
              </a:xfrm>
              <a:prstGeom prst="triangle">
                <a:avLst>
                  <a:gd name="adj" fmla="val 50000"/>
                </a:avLst>
              </a:prstGeom>
              <a:solidFill>
                <a:schemeClr val="tx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8911" name="Line 15"/>
              <p:cNvSpPr>
                <a:spLocks noChangeShapeType="1"/>
              </p:cNvSpPr>
              <p:nvPr/>
            </p:nvSpPr>
            <p:spPr bwMode="auto">
              <a:xfrm rot="-5400000">
                <a:off x="4224" y="1920"/>
                <a:ext cx="19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9034" name="Line 138"/>
              <p:cNvSpPr>
                <a:spLocks noChangeShapeType="1"/>
              </p:cNvSpPr>
              <p:nvPr/>
            </p:nvSpPr>
            <p:spPr bwMode="auto">
              <a:xfrm rot="-5400000">
                <a:off x="4176" y="1920"/>
                <a:ext cx="19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sp>
          <p:nvSpPr>
            <p:cNvPr id="209176" name="Line 280"/>
            <p:cNvSpPr>
              <a:spLocks noChangeShapeType="1"/>
            </p:cNvSpPr>
            <p:nvPr/>
          </p:nvSpPr>
          <p:spPr bwMode="auto">
            <a:xfrm>
              <a:off x="4699744" y="4336648"/>
              <a:ext cx="0" cy="279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9177" name="Line 281"/>
            <p:cNvSpPr>
              <a:spLocks noChangeShapeType="1"/>
            </p:cNvSpPr>
            <p:nvPr/>
          </p:nvSpPr>
          <p:spPr bwMode="auto">
            <a:xfrm flipH="1">
              <a:off x="4699744" y="4336648"/>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9183" name="Line 287"/>
            <p:cNvSpPr>
              <a:spLocks noChangeShapeType="1"/>
            </p:cNvSpPr>
            <p:nvPr/>
          </p:nvSpPr>
          <p:spPr bwMode="auto">
            <a:xfrm flipH="1" flipV="1">
              <a:off x="5537944" y="3727049"/>
              <a:ext cx="228600" cy="212725"/>
            </a:xfrm>
            <a:prstGeom prst="line">
              <a:avLst/>
            </a:prstGeom>
            <a:noFill/>
            <a:ln w="762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8941" name="Line 45"/>
            <p:cNvSpPr>
              <a:spLocks noChangeShapeType="1"/>
            </p:cNvSpPr>
            <p:nvPr/>
          </p:nvSpPr>
          <p:spPr bwMode="auto">
            <a:xfrm flipH="1" flipV="1">
              <a:off x="5385544" y="3574648"/>
              <a:ext cx="533400" cy="5207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09184" name="Line 288"/>
            <p:cNvSpPr>
              <a:spLocks noChangeShapeType="1"/>
            </p:cNvSpPr>
            <p:nvPr/>
          </p:nvSpPr>
          <p:spPr bwMode="auto">
            <a:xfrm>
              <a:off x="5690344" y="1974448"/>
              <a:ext cx="0" cy="484188"/>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9185" name="Text Box 289"/>
            <p:cNvSpPr txBox="1">
              <a:spLocks noChangeArrowheads="1"/>
            </p:cNvSpPr>
            <p:nvPr/>
          </p:nvSpPr>
          <p:spPr bwMode="auto">
            <a:xfrm>
              <a:off x="5657006" y="1972861"/>
              <a:ext cx="1066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b="1">
                  <a:solidFill>
                    <a:schemeClr val="accent2"/>
                  </a:solidFill>
                </a:rPr>
                <a:t>V</a:t>
              </a:r>
              <a:r>
                <a:rPr lang="fr-CH" b="1" baseline="-25000">
                  <a:solidFill>
                    <a:schemeClr val="accent2"/>
                  </a:solidFill>
                </a:rPr>
                <a:t>0 </a:t>
              </a:r>
              <a:r>
                <a:rPr lang="fr-CH" b="1">
                  <a:solidFill>
                    <a:schemeClr val="accent2"/>
                  </a:solidFill>
                </a:rPr>
                <a:t>≥</a:t>
              </a:r>
              <a:r>
                <a:rPr lang="fr-CH" b="1" baseline="-25000">
                  <a:solidFill>
                    <a:schemeClr val="accent2"/>
                  </a:solidFill>
                </a:rPr>
                <a:t> </a:t>
              </a:r>
              <a:r>
                <a:rPr lang="fr-CH" b="1">
                  <a:solidFill>
                    <a:schemeClr val="accent2"/>
                  </a:solidFill>
                </a:rPr>
                <a:t>0</a:t>
              </a:r>
              <a:endParaRPr lang="en-GB" b="1" baseline="-25000">
                <a:solidFill>
                  <a:schemeClr val="accent2"/>
                </a:solidFill>
              </a:endParaRPr>
            </a:p>
          </p:txBody>
        </p:sp>
        <p:sp>
          <p:nvSpPr>
            <p:cNvPr id="209205" name="Text Box 309"/>
            <p:cNvSpPr txBox="1">
              <a:spLocks noChangeArrowheads="1"/>
            </p:cNvSpPr>
            <p:nvPr/>
          </p:nvSpPr>
          <p:spPr bwMode="auto">
            <a:xfrm>
              <a:off x="3615481" y="3085699"/>
              <a:ext cx="736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b="1"/>
                <a:t>Out 2</a:t>
              </a:r>
              <a:endParaRPr lang="en-GB" b="1"/>
            </a:p>
          </p:txBody>
        </p:sp>
        <p:sp>
          <p:nvSpPr>
            <p:cNvPr id="209206" name="Text Box 310"/>
            <p:cNvSpPr txBox="1">
              <a:spLocks noChangeArrowheads="1"/>
            </p:cNvSpPr>
            <p:nvPr/>
          </p:nvSpPr>
          <p:spPr bwMode="auto">
            <a:xfrm>
              <a:off x="6968281" y="3085699"/>
              <a:ext cx="736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b="1"/>
                <a:t>Out 1</a:t>
              </a:r>
              <a:endParaRPr lang="en-GB" b="1"/>
            </a:p>
          </p:txBody>
        </p:sp>
      </p:grpSp>
      <p:sp>
        <p:nvSpPr>
          <p:cNvPr id="209208" name="Text Box 312"/>
          <p:cNvSpPr txBox="1">
            <a:spLocks noChangeArrowheads="1"/>
          </p:cNvSpPr>
          <p:nvPr/>
        </p:nvSpPr>
        <p:spPr bwMode="auto">
          <a:xfrm>
            <a:off x="1134320" y="912470"/>
            <a:ext cx="4256678" cy="40011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i="1" dirty="0">
                <a:solidFill>
                  <a:schemeClr val="accent2"/>
                </a:solidFill>
              </a:rPr>
              <a:t>EXEMPLE DE VCOS A OSCILLATEUR LC</a:t>
            </a:r>
            <a:endParaRPr lang="en-GB" sz="2000" b="1" i="1" dirty="0">
              <a:solidFill>
                <a:schemeClr val="accent2"/>
              </a:solidFill>
            </a:endParaRPr>
          </a:p>
        </p:txBody>
      </p:sp>
      <p:sp>
        <p:nvSpPr>
          <p:cNvPr id="166" name="Text Box 206">
            <a:extLst>
              <a:ext uri="{FF2B5EF4-FFF2-40B4-BE49-F238E27FC236}">
                <a16:creationId xmlns:a16="http://schemas.microsoft.com/office/drawing/2014/main" id="{1409341A-897E-4E3F-AAED-05CF1837A192}"/>
              </a:ext>
            </a:extLst>
          </p:cNvPr>
          <p:cNvSpPr txBox="1">
            <a:spLocks noChangeArrowheads="1"/>
          </p:cNvSpPr>
          <p:nvPr/>
        </p:nvSpPr>
        <p:spPr bwMode="auto">
          <a:xfrm>
            <a:off x="1041721" y="163974"/>
            <a:ext cx="8534400" cy="461665"/>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fr-FR" sz="2400" b="1" dirty="0">
                <a:solidFill>
                  <a:schemeClr val="bg1"/>
                </a:solidFill>
              </a:rPr>
              <a:t>1. OSCILLATEUR LC A RESISTANCE NEGATIVE</a:t>
            </a:r>
          </a:p>
        </p:txBody>
      </p:sp>
      <p:grpSp>
        <p:nvGrpSpPr>
          <p:cNvPr id="6" name="Group 5">
            <a:extLst>
              <a:ext uri="{FF2B5EF4-FFF2-40B4-BE49-F238E27FC236}">
                <a16:creationId xmlns:a16="http://schemas.microsoft.com/office/drawing/2014/main" id="{5F2F593C-3465-418C-8FFF-5108BD748458}"/>
              </a:ext>
            </a:extLst>
          </p:cNvPr>
          <p:cNvGrpSpPr/>
          <p:nvPr/>
        </p:nvGrpSpPr>
        <p:grpSpPr>
          <a:xfrm>
            <a:off x="5532697" y="1869006"/>
            <a:ext cx="6556953" cy="3970318"/>
            <a:chOff x="5474824" y="2146798"/>
            <a:chExt cx="6556953" cy="3970318"/>
          </a:xfrm>
        </p:grpSpPr>
        <p:sp>
          <p:nvSpPr>
            <p:cNvPr id="3" name="TextBox 2">
              <a:extLst>
                <a:ext uri="{FF2B5EF4-FFF2-40B4-BE49-F238E27FC236}">
                  <a16:creationId xmlns:a16="http://schemas.microsoft.com/office/drawing/2014/main" id="{2C66CDB9-3F27-49D8-944D-491CC3AEAC15}"/>
                </a:ext>
              </a:extLst>
            </p:cNvPr>
            <p:cNvSpPr txBox="1"/>
            <p:nvPr/>
          </p:nvSpPr>
          <p:spPr>
            <a:xfrm>
              <a:off x="5474824" y="2146798"/>
              <a:ext cx="6556953" cy="3970318"/>
            </a:xfrm>
            <a:prstGeom prst="rect">
              <a:avLst/>
            </a:prstGeom>
            <a:noFill/>
          </p:spPr>
          <p:txBody>
            <a:bodyPr wrap="square" rtlCol="0">
              <a:spAutoFit/>
            </a:bodyPr>
            <a:lstStyle/>
            <a:p>
              <a:pPr marL="285750" indent="-285750">
                <a:buFont typeface="Arial" panose="020B0604020202020204" pitchFamily="34" charset="0"/>
                <a:buChar char="•"/>
              </a:pPr>
              <a:r>
                <a:rPr lang="fr-FR" dirty="0"/>
                <a:t>Les deux </a:t>
              </a:r>
              <a:r>
                <a:rPr lang="fr-FR" dirty="0" err="1"/>
                <a:t>varicap</a:t>
              </a:r>
              <a:r>
                <a:rPr lang="fr-FR" dirty="0"/>
                <a:t> en tête‑bêche Cv​ relient les nœuds gauche et droit du résonateur. En mode différentiel, ces </a:t>
              </a:r>
              <a:r>
                <a:rPr lang="fr-FR" dirty="0" err="1"/>
                <a:t>varicap</a:t>
              </a:r>
              <a:r>
                <a:rPr lang="fr-FR" dirty="0"/>
                <a:t> sont en série, donc la capacité vue est                                  à laquelle s’ajoutent les capacités fixes/parasitaires.</a:t>
              </a:r>
              <a:br>
                <a:rPr lang="fr-FR" dirty="0"/>
              </a:br>
              <a:r>
                <a:rPr lang="fr-FR" dirty="0"/>
                <a:t>La fréquence d’oscillation vaut donc: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lvl="1"/>
              <a:r>
                <a:rPr lang="fr-FR" dirty="0"/>
                <a:t>avec </a:t>
              </a:r>
              <a:r>
                <a:rPr lang="fr-FR" i="1" dirty="0" err="1"/>
                <a:t>C</a:t>
              </a:r>
              <a:r>
                <a:rPr lang="fr-FR" i="1" baseline="-25000" dirty="0" err="1"/>
                <a:t>tot</a:t>
              </a:r>
              <a:r>
                <a:rPr lang="fr-FR" dirty="0"/>
                <a:t>​ incluant </a:t>
              </a:r>
              <a:r>
                <a:rPr lang="fr-FR" i="1" dirty="0" err="1"/>
                <a:t>C</a:t>
              </a:r>
              <a:r>
                <a:rPr lang="fr-FR" i="1" baseline="-25000" dirty="0" err="1"/>
                <a:t>eq</a:t>
              </a:r>
              <a:r>
                <a:rPr lang="fr-FR" dirty="0"/>
                <a:t>​ et les parasitiques. </a:t>
              </a:r>
            </a:p>
            <a:p>
              <a:pPr lvl="1"/>
              <a:r>
                <a:rPr lang="fr-FR" dirty="0"/>
                <a:t>Lorsque la tension de commande</a:t>
              </a:r>
              <a:r>
                <a:rPr lang="fr-FR" b="1" dirty="0"/>
                <a:t> </a:t>
              </a:r>
              <a:r>
                <a:rPr lang="fr-FR" i="1" dirty="0"/>
                <a:t>V</a:t>
              </a:r>
              <a:r>
                <a:rPr lang="fr-FR" i="1" baseline="-25000" dirty="0"/>
                <a:t>0</a:t>
              </a:r>
              <a:r>
                <a:rPr lang="fr-FR" b="1" dirty="0"/>
                <a:t>​</a:t>
              </a:r>
              <a:r>
                <a:rPr lang="fr-FR" dirty="0"/>
                <a:t> augmente, la polarisation inverse des </a:t>
              </a:r>
              <a:r>
                <a:rPr lang="fr-FR" dirty="0" err="1"/>
                <a:t>varicap</a:t>
              </a:r>
              <a:r>
                <a:rPr lang="fr-FR" dirty="0"/>
                <a:t> augmente, diminuant </a:t>
              </a:r>
              <a:r>
                <a:rPr lang="fr-FR" i="1" dirty="0"/>
                <a:t>Cv </a:t>
              </a:r>
              <a:r>
                <a:rPr lang="fr-FR" dirty="0"/>
                <a:t>et augmentant </a:t>
              </a:r>
              <a:r>
                <a:rPr lang="fr-FR" i="1" dirty="0"/>
                <a:t>f</a:t>
              </a:r>
              <a:r>
                <a:rPr lang="fr-FR" i="1" baseline="-25000" dirty="0"/>
                <a:t>0</a:t>
              </a:r>
              <a:r>
                <a:rPr lang="fr-FR" i="1" dirty="0"/>
                <a:t>​</a:t>
              </a:r>
              <a:r>
                <a:rPr lang="fr-FR" dirty="0"/>
                <a:t>.</a:t>
              </a:r>
            </a:p>
            <a:p>
              <a:endParaRPr lang="fr-FR" dirty="0"/>
            </a:p>
            <a:p>
              <a:pPr marL="285750" indent="-285750">
                <a:buFont typeface="Arial" panose="020B0604020202020204" pitchFamily="34" charset="0"/>
                <a:buChar char="•"/>
              </a:pPr>
              <a:r>
                <a:rPr lang="fr-FR" dirty="0"/>
                <a:t>La PLL prélève le signal VCO sur Out 1 ou Out 2 (deux sinusoïdes de même amplitude et en opposition de phase)</a:t>
              </a:r>
              <a:endParaRPr lang="en-CH" dirty="0"/>
            </a:p>
          </p:txBody>
        </p:sp>
        <p:pic>
          <p:nvPicPr>
            <p:cNvPr id="4" name="Picture 3">
              <a:extLst>
                <a:ext uri="{FF2B5EF4-FFF2-40B4-BE49-F238E27FC236}">
                  <a16:creationId xmlns:a16="http://schemas.microsoft.com/office/drawing/2014/main" id="{FFFA18FF-176C-4661-A5EF-2CBB48B1061D}"/>
                </a:ext>
              </a:extLst>
            </p:cNvPr>
            <p:cNvPicPr>
              <a:picLocks noChangeAspect="1"/>
            </p:cNvPicPr>
            <p:nvPr/>
          </p:nvPicPr>
          <p:blipFill>
            <a:blip r:embed="rId3"/>
            <a:stretch>
              <a:fillRect/>
            </a:stretch>
          </p:blipFill>
          <p:spPr>
            <a:xfrm>
              <a:off x="8768305" y="2715589"/>
              <a:ext cx="1600200" cy="361950"/>
            </a:xfrm>
            <a:prstGeom prst="rect">
              <a:avLst/>
            </a:prstGeom>
          </p:spPr>
        </p:pic>
        <p:pic>
          <p:nvPicPr>
            <p:cNvPr id="5" name="Picture 4">
              <a:extLst>
                <a:ext uri="{FF2B5EF4-FFF2-40B4-BE49-F238E27FC236}">
                  <a16:creationId xmlns:a16="http://schemas.microsoft.com/office/drawing/2014/main" id="{7C5E8013-2F5A-4B98-8465-8B835428F5C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285539" y="3538899"/>
              <a:ext cx="2089027" cy="778458"/>
            </a:xfrm>
            <a:prstGeom prst="rect">
              <a:avLst/>
            </a:prstGeom>
          </p:spPr>
        </p:pic>
      </p:grpSp>
      <p:sp>
        <p:nvSpPr>
          <p:cNvPr id="7" name="Slide Number Placeholder 6">
            <a:extLst>
              <a:ext uri="{FF2B5EF4-FFF2-40B4-BE49-F238E27FC236}">
                <a16:creationId xmlns:a16="http://schemas.microsoft.com/office/drawing/2014/main" id="{9F658B39-14FF-4B5A-A822-779D066798EA}"/>
              </a:ext>
            </a:extLst>
          </p:cNvPr>
          <p:cNvSpPr>
            <a:spLocks noGrp="1"/>
          </p:cNvSpPr>
          <p:nvPr>
            <p:ph type="sldNum" sz="quarter" idx="12"/>
          </p:nvPr>
        </p:nvSpPr>
        <p:spPr/>
        <p:txBody>
          <a:bodyPr/>
          <a:lstStyle/>
          <a:p>
            <a:fld id="{A0C90C31-8BED-4BB9-8E94-F4E9E36D41C0}" type="slidenum">
              <a:rPr lang="en-CH" smtClean="0"/>
              <a:t>30</a:t>
            </a:fld>
            <a:endParaRPr lang="en-CH"/>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8" name="Text Box 312"/>
          <p:cNvSpPr txBox="1">
            <a:spLocks noChangeArrowheads="1"/>
          </p:cNvSpPr>
          <p:nvPr/>
        </p:nvSpPr>
        <p:spPr bwMode="auto">
          <a:xfrm>
            <a:off x="1134320" y="912470"/>
            <a:ext cx="4320413" cy="40011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2000" b="1" i="1" dirty="0">
                <a:solidFill>
                  <a:srgbClr val="0070C0"/>
                </a:solidFill>
                <a:latin typeface="Times New Roman" panose="02020603050405020304" pitchFamily="18" charset="0"/>
                <a:cs typeface="Times New Roman" panose="02020603050405020304" pitchFamily="18" charset="0"/>
              </a:rPr>
              <a:t>CARECTERISTIQUES GENERALES</a:t>
            </a:r>
          </a:p>
        </p:txBody>
      </p:sp>
      <p:sp>
        <p:nvSpPr>
          <p:cNvPr id="166" name="Text Box 206">
            <a:extLst>
              <a:ext uri="{FF2B5EF4-FFF2-40B4-BE49-F238E27FC236}">
                <a16:creationId xmlns:a16="http://schemas.microsoft.com/office/drawing/2014/main" id="{1409341A-897E-4E3F-AAED-05CF1837A192}"/>
              </a:ext>
            </a:extLst>
          </p:cNvPr>
          <p:cNvSpPr txBox="1">
            <a:spLocks noChangeArrowheads="1"/>
          </p:cNvSpPr>
          <p:nvPr/>
        </p:nvSpPr>
        <p:spPr bwMode="auto">
          <a:xfrm>
            <a:off x="1041721" y="163974"/>
            <a:ext cx="8534400" cy="461665"/>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fr-FR" sz="2400" b="1" dirty="0">
                <a:solidFill>
                  <a:schemeClr val="bg1"/>
                </a:solidFill>
              </a:rPr>
              <a:t>1. OSCILLATEUR LC A RESISTANCE NEGATIVE</a:t>
            </a:r>
          </a:p>
        </p:txBody>
      </p:sp>
      <p:sp>
        <p:nvSpPr>
          <p:cNvPr id="7" name="Slide Number Placeholder 6">
            <a:extLst>
              <a:ext uri="{FF2B5EF4-FFF2-40B4-BE49-F238E27FC236}">
                <a16:creationId xmlns:a16="http://schemas.microsoft.com/office/drawing/2014/main" id="{E6AC244F-3A4B-4807-902B-DEEB20476DDF}"/>
              </a:ext>
            </a:extLst>
          </p:cNvPr>
          <p:cNvSpPr>
            <a:spLocks noGrp="1"/>
          </p:cNvSpPr>
          <p:nvPr>
            <p:ph type="sldNum" sz="quarter" idx="12"/>
          </p:nvPr>
        </p:nvSpPr>
        <p:spPr/>
        <p:txBody>
          <a:bodyPr/>
          <a:lstStyle/>
          <a:p>
            <a:fld id="{A0C90C31-8BED-4BB9-8E94-F4E9E36D41C0}" type="slidenum">
              <a:rPr lang="en-CH" smtClean="0"/>
              <a:t>31</a:t>
            </a:fld>
            <a:endParaRPr lang="en-CH"/>
          </a:p>
        </p:txBody>
      </p:sp>
      <p:sp>
        <p:nvSpPr>
          <p:cNvPr id="8" name="TextBox 7">
            <a:extLst>
              <a:ext uri="{FF2B5EF4-FFF2-40B4-BE49-F238E27FC236}">
                <a16:creationId xmlns:a16="http://schemas.microsoft.com/office/drawing/2014/main" id="{BC0BF974-3B23-4FF6-BD0D-07F16CCEDCDE}"/>
              </a:ext>
            </a:extLst>
          </p:cNvPr>
          <p:cNvSpPr txBox="1"/>
          <p:nvPr/>
        </p:nvSpPr>
        <p:spPr>
          <a:xfrm>
            <a:off x="946296" y="1765004"/>
            <a:ext cx="10615797" cy="3447098"/>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fr-FR" sz="2000" dirty="0"/>
              <a:t>Inclue un élément d’accord pour ajuster la fréquence d’oscillation - utilise généralement un condensateur variable (ex., </a:t>
            </a:r>
            <a:r>
              <a:rPr lang="fr-FR" sz="2000" dirty="0" err="1"/>
              <a:t>varactor</a:t>
            </a:r>
            <a:r>
              <a:rPr lang="fr-FR" sz="2000" dirty="0"/>
              <a:t> réalisé avec une diode </a:t>
            </a:r>
            <a:r>
              <a:rPr lang="fr-FR" sz="2000" dirty="0" err="1"/>
              <a:t>varicap</a:t>
            </a:r>
            <a:r>
              <a:rPr lang="fr-FR" sz="2000" dirty="0"/>
              <a:t>) </a:t>
            </a:r>
            <a:endParaRPr lang="en-CH" sz="2000" dirty="0"/>
          </a:p>
          <a:p>
            <a:pPr marL="342900" lvl="0" indent="-342900">
              <a:lnSpc>
                <a:spcPct val="150000"/>
              </a:lnSpc>
              <a:buFont typeface="Arial" panose="020B0604020202020204" pitchFamily="34" charset="0"/>
              <a:buChar char="•"/>
            </a:pPr>
            <a:r>
              <a:rPr lang="fr-FR" sz="2000" dirty="0"/>
              <a:t>Structure populaire dans les implémentations CMOS actuelles</a:t>
            </a:r>
            <a:endParaRPr lang="en-CH" sz="2000" dirty="0"/>
          </a:p>
          <a:p>
            <a:pPr marL="342900" indent="-342900">
              <a:lnSpc>
                <a:spcPct val="150000"/>
              </a:lnSpc>
              <a:buFont typeface="Arial" panose="020B0604020202020204" pitchFamily="34" charset="0"/>
              <a:buChar char="•"/>
            </a:pPr>
            <a:r>
              <a:rPr lang="fr-FR" sz="2000" dirty="0"/>
              <a:t>Topologie simple </a:t>
            </a:r>
            <a:endParaRPr lang="en-CH" sz="2000" dirty="0"/>
          </a:p>
          <a:p>
            <a:pPr marL="342900" indent="-342900">
              <a:lnSpc>
                <a:spcPct val="150000"/>
              </a:lnSpc>
              <a:buFont typeface="Arial" panose="020B0604020202020204" pitchFamily="34" charset="0"/>
              <a:buChar char="•"/>
            </a:pPr>
            <a:r>
              <a:rPr lang="fr-FR" sz="2000" dirty="0"/>
              <a:t>Stable, bonne performance en termes de bruit de phase (pureté spectrale pour la </a:t>
            </a:r>
            <a:r>
              <a:rPr lang="fr-FR" sz="2000" dirty="0" err="1"/>
              <a:t>fréq</a:t>
            </a:r>
            <a:r>
              <a:rPr lang="fr-FR" sz="2000" dirty="0"/>
              <a:t> d’oscillation)</a:t>
            </a:r>
          </a:p>
          <a:p>
            <a:pPr marL="285750" indent="-285750">
              <a:buFont typeface="Arial" panose="020B0604020202020204" pitchFamily="34" charset="0"/>
              <a:buChar char="•"/>
            </a:pPr>
            <a:r>
              <a:rPr lang="fr-FR" sz="2000" dirty="0"/>
              <a:t>Plage limitée; utilisé dans les applications communication RF</a:t>
            </a:r>
          </a:p>
          <a:p>
            <a:endParaRPr lang="en-CH" sz="2000" dirty="0"/>
          </a:p>
        </p:txBody>
      </p:sp>
    </p:spTree>
    <p:extLst>
      <p:ext uri="{BB962C8B-B14F-4D97-AF65-F5344CB8AC3E}">
        <p14:creationId xmlns:p14="http://schemas.microsoft.com/office/powerpoint/2010/main" val="3661802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Text Box 5"/>
          <p:cNvSpPr txBox="1">
            <a:spLocks noChangeArrowheads="1"/>
          </p:cNvSpPr>
          <p:nvPr/>
        </p:nvSpPr>
        <p:spPr bwMode="auto">
          <a:xfrm>
            <a:off x="982981" y="944880"/>
            <a:ext cx="1515158"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2400" b="1" i="1" dirty="0">
                <a:solidFill>
                  <a:schemeClr val="accent3"/>
                </a:solidFill>
              </a:rPr>
              <a:t>PRINCIPE: </a:t>
            </a:r>
          </a:p>
        </p:txBody>
      </p:sp>
      <p:sp>
        <p:nvSpPr>
          <p:cNvPr id="91276" name="Text Box 140"/>
          <p:cNvSpPr txBox="1">
            <a:spLocks noChangeArrowheads="1"/>
          </p:cNvSpPr>
          <p:nvPr/>
        </p:nvSpPr>
        <p:spPr bwMode="auto">
          <a:xfrm>
            <a:off x="2289810" y="1000761"/>
            <a:ext cx="8534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sz="2000" b="1" dirty="0">
                <a:solidFill>
                  <a:schemeClr val="accent3"/>
                </a:solidFill>
              </a:rPr>
              <a:t>Chaine fermée comportant un nombre N impair d’inverseurs logiques</a:t>
            </a:r>
            <a:endParaRPr lang="en-US" sz="2000" b="1" dirty="0">
              <a:solidFill>
                <a:schemeClr val="accent3"/>
              </a:solidFill>
            </a:endParaRPr>
          </a:p>
        </p:txBody>
      </p:sp>
      <p:sp>
        <p:nvSpPr>
          <p:cNvPr id="91509" name="Rectangle 373"/>
          <p:cNvSpPr>
            <a:spLocks noChangeArrowheads="1"/>
          </p:cNvSpPr>
          <p:nvPr/>
        </p:nvSpPr>
        <p:spPr bwMode="auto">
          <a:xfrm>
            <a:off x="1700214" y="5803900"/>
            <a:ext cx="2656631" cy="762000"/>
          </a:xfrm>
          <a:prstGeom prst="rect">
            <a:avLst/>
          </a:prstGeom>
          <a:solidFill>
            <a:schemeClr val="accent2">
              <a:lumMod val="20000"/>
              <a:lumOff val="80000"/>
            </a:schemeClr>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aphicFrame>
        <p:nvGraphicFramePr>
          <p:cNvPr id="91510" name="Object 374"/>
          <p:cNvGraphicFramePr>
            <a:graphicFrameLocks noChangeAspect="1"/>
          </p:cNvGraphicFramePr>
          <p:nvPr>
            <p:extLst>
              <p:ext uri="{D42A27DB-BD31-4B8C-83A1-F6EECF244321}">
                <p14:modId xmlns:p14="http://schemas.microsoft.com/office/powerpoint/2010/main" val="318166790"/>
              </p:ext>
            </p:extLst>
          </p:nvPr>
        </p:nvGraphicFramePr>
        <p:xfrm>
          <a:off x="1751856" y="5759450"/>
          <a:ext cx="2489200" cy="723900"/>
        </p:xfrm>
        <a:graphic>
          <a:graphicData uri="http://schemas.openxmlformats.org/presentationml/2006/ole">
            <mc:AlternateContent xmlns:mc="http://schemas.openxmlformats.org/markup-compatibility/2006">
              <mc:Choice xmlns:v="urn:schemas-microsoft-com:vml" Requires="v">
                <p:oleObj spid="_x0000_s9253" name="…quation" r:id="rId4" imgW="2489200" imgH="723900" progId="Equation.3">
                  <p:embed/>
                </p:oleObj>
              </mc:Choice>
              <mc:Fallback>
                <p:oleObj name="…quation" r:id="rId4" imgW="2489200" imgH="723900" progId="Equation.3">
                  <p:embed/>
                  <p:pic>
                    <p:nvPicPr>
                      <p:cNvPr id="91510" name="Object 374"/>
                      <p:cNvPicPr>
                        <a:picLocks noChangeAspect="1" noChangeArrowheads="1"/>
                      </p:cNvPicPr>
                      <p:nvPr/>
                    </p:nvPicPr>
                    <p:blipFill>
                      <a:blip r:embed="rId5"/>
                      <a:srcRect/>
                      <a:stretch>
                        <a:fillRect/>
                      </a:stretch>
                    </p:blipFill>
                    <p:spPr bwMode="auto">
                      <a:xfrm>
                        <a:off x="1751856" y="5759450"/>
                        <a:ext cx="2489200" cy="72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91511" name="Group 375"/>
          <p:cNvGrpSpPr>
            <a:grpSpLocks/>
          </p:cNvGrpSpPr>
          <p:nvPr/>
        </p:nvGrpSpPr>
        <p:grpSpPr bwMode="auto">
          <a:xfrm>
            <a:off x="-1168400" y="1778000"/>
            <a:ext cx="9144000" cy="3765550"/>
            <a:chOff x="0" y="1152"/>
            <a:chExt cx="5760" cy="2372"/>
          </a:xfrm>
        </p:grpSpPr>
        <p:sp>
          <p:nvSpPr>
            <p:cNvPr id="91512" name="Line 376"/>
            <p:cNvSpPr>
              <a:spLocks noChangeShapeType="1"/>
            </p:cNvSpPr>
            <p:nvPr/>
          </p:nvSpPr>
          <p:spPr bwMode="auto">
            <a:xfrm>
              <a:off x="1488" y="2016"/>
              <a:ext cx="0" cy="528"/>
            </a:xfrm>
            <a:prstGeom prst="line">
              <a:avLst/>
            </a:prstGeom>
            <a:noFill/>
            <a:ln w="19050">
              <a:solidFill>
                <a:schemeClr val="accent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13" name="Line 377"/>
            <p:cNvSpPr>
              <a:spLocks noChangeShapeType="1"/>
            </p:cNvSpPr>
            <p:nvPr/>
          </p:nvSpPr>
          <p:spPr bwMode="auto">
            <a:xfrm>
              <a:off x="1728" y="2448"/>
              <a:ext cx="0" cy="528"/>
            </a:xfrm>
            <a:prstGeom prst="line">
              <a:avLst/>
            </a:prstGeom>
            <a:noFill/>
            <a:ln w="19050">
              <a:solidFill>
                <a:schemeClr val="accent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14" name="Line 378"/>
            <p:cNvSpPr>
              <a:spLocks noChangeShapeType="1"/>
            </p:cNvSpPr>
            <p:nvPr/>
          </p:nvSpPr>
          <p:spPr bwMode="auto">
            <a:xfrm flipV="1">
              <a:off x="4032" y="1152"/>
              <a:ext cx="0" cy="33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15" name="Line 379"/>
            <p:cNvSpPr>
              <a:spLocks noChangeShapeType="1"/>
            </p:cNvSpPr>
            <p:nvPr/>
          </p:nvSpPr>
          <p:spPr bwMode="auto">
            <a:xfrm flipH="1">
              <a:off x="1584" y="1152"/>
              <a:ext cx="24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16" name="Line 380"/>
            <p:cNvSpPr>
              <a:spLocks noChangeShapeType="1"/>
            </p:cNvSpPr>
            <p:nvPr/>
          </p:nvSpPr>
          <p:spPr bwMode="auto">
            <a:xfrm>
              <a:off x="1584" y="1152"/>
              <a:ext cx="0" cy="33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17" name="Rectangle 381"/>
            <p:cNvSpPr>
              <a:spLocks noChangeArrowheads="1"/>
            </p:cNvSpPr>
            <p:nvPr/>
          </p:nvSpPr>
          <p:spPr bwMode="auto">
            <a:xfrm>
              <a:off x="1680" y="1467"/>
              <a:ext cx="45" cy="45"/>
            </a:xfrm>
            <a:prstGeom prst="rect">
              <a:avLst/>
            </a:prstGeom>
            <a:solidFill>
              <a:srgbClr val="FF3300"/>
            </a:solidFill>
            <a:ln w="28575">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18" name="Rectangle 382"/>
            <p:cNvSpPr>
              <a:spLocks noChangeArrowheads="1"/>
            </p:cNvSpPr>
            <p:nvPr/>
          </p:nvSpPr>
          <p:spPr bwMode="auto">
            <a:xfrm>
              <a:off x="2400" y="1467"/>
              <a:ext cx="45" cy="45"/>
            </a:xfrm>
            <a:prstGeom prst="rect">
              <a:avLst/>
            </a:prstGeom>
            <a:solidFill>
              <a:srgbClr val="FF3300"/>
            </a:solidFill>
            <a:ln w="28575">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19" name="Rectangle 383"/>
            <p:cNvSpPr>
              <a:spLocks noChangeArrowheads="1"/>
            </p:cNvSpPr>
            <p:nvPr/>
          </p:nvSpPr>
          <p:spPr bwMode="auto">
            <a:xfrm>
              <a:off x="3120" y="1467"/>
              <a:ext cx="45" cy="45"/>
            </a:xfrm>
            <a:prstGeom prst="rect">
              <a:avLst/>
            </a:prstGeom>
            <a:solidFill>
              <a:srgbClr val="FF3300"/>
            </a:solidFill>
            <a:ln w="28575">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20" name="Rectangle 384"/>
            <p:cNvSpPr>
              <a:spLocks noChangeArrowheads="1"/>
            </p:cNvSpPr>
            <p:nvPr/>
          </p:nvSpPr>
          <p:spPr bwMode="auto">
            <a:xfrm>
              <a:off x="3840" y="1467"/>
              <a:ext cx="45" cy="45"/>
            </a:xfrm>
            <a:prstGeom prst="rect">
              <a:avLst/>
            </a:prstGeom>
            <a:solidFill>
              <a:srgbClr val="FF3300"/>
            </a:solidFill>
            <a:ln w="28575">
              <a:solidFill>
                <a:srgbClr val="FF3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21" name="Text Box 385"/>
            <p:cNvSpPr txBox="1">
              <a:spLocks noChangeArrowheads="1"/>
            </p:cNvSpPr>
            <p:nvPr/>
          </p:nvSpPr>
          <p:spPr bwMode="auto">
            <a:xfrm>
              <a:off x="1584" y="1513"/>
              <a:ext cx="257"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FF3300"/>
                  </a:solidFill>
                </a:rPr>
                <a:t>S</a:t>
              </a:r>
              <a:r>
                <a:rPr lang="fr-CH" sz="2000" b="1" baseline="-25000">
                  <a:solidFill>
                    <a:srgbClr val="FF3300"/>
                  </a:solidFill>
                </a:rPr>
                <a:t>1</a:t>
              </a:r>
              <a:endParaRPr lang="en-US" sz="2000" b="1" baseline="-25000">
                <a:solidFill>
                  <a:srgbClr val="FF3300"/>
                </a:solidFill>
              </a:endParaRPr>
            </a:p>
          </p:txBody>
        </p:sp>
        <p:sp>
          <p:nvSpPr>
            <p:cNvPr id="91522" name="Text Box 386"/>
            <p:cNvSpPr txBox="1">
              <a:spLocks noChangeArrowheads="1"/>
            </p:cNvSpPr>
            <p:nvPr/>
          </p:nvSpPr>
          <p:spPr bwMode="auto">
            <a:xfrm>
              <a:off x="2304" y="1488"/>
              <a:ext cx="257"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FF3300"/>
                  </a:solidFill>
                </a:rPr>
                <a:t>S</a:t>
              </a:r>
              <a:r>
                <a:rPr lang="fr-CH" sz="2000" b="1" baseline="-25000">
                  <a:solidFill>
                    <a:srgbClr val="FF3300"/>
                  </a:solidFill>
                </a:rPr>
                <a:t>2</a:t>
              </a:r>
              <a:endParaRPr lang="en-US" sz="2000" b="1" baseline="-25000">
                <a:solidFill>
                  <a:srgbClr val="FF3300"/>
                </a:solidFill>
              </a:endParaRPr>
            </a:p>
          </p:txBody>
        </p:sp>
        <p:sp>
          <p:nvSpPr>
            <p:cNvPr id="91523" name="Text Box 387"/>
            <p:cNvSpPr txBox="1">
              <a:spLocks noChangeArrowheads="1"/>
            </p:cNvSpPr>
            <p:nvPr/>
          </p:nvSpPr>
          <p:spPr bwMode="auto">
            <a:xfrm>
              <a:off x="3024" y="1488"/>
              <a:ext cx="257"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FF3300"/>
                  </a:solidFill>
                </a:rPr>
                <a:t>S</a:t>
              </a:r>
              <a:r>
                <a:rPr lang="fr-CH" sz="2000" b="1" baseline="-25000">
                  <a:solidFill>
                    <a:srgbClr val="FF3300"/>
                  </a:solidFill>
                </a:rPr>
                <a:t>3</a:t>
              </a:r>
              <a:endParaRPr lang="en-US" sz="2000" b="1" baseline="-25000">
                <a:solidFill>
                  <a:srgbClr val="FF3300"/>
                </a:solidFill>
              </a:endParaRPr>
            </a:p>
          </p:txBody>
        </p:sp>
        <p:sp>
          <p:nvSpPr>
            <p:cNvPr id="91524" name="Text Box 388"/>
            <p:cNvSpPr txBox="1">
              <a:spLocks noChangeArrowheads="1"/>
            </p:cNvSpPr>
            <p:nvPr/>
          </p:nvSpPr>
          <p:spPr bwMode="auto">
            <a:xfrm>
              <a:off x="3733" y="1488"/>
              <a:ext cx="257"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FF3300"/>
                  </a:solidFill>
                </a:rPr>
                <a:t>S</a:t>
              </a:r>
              <a:r>
                <a:rPr lang="fr-CH" sz="2000" b="1" baseline="-25000">
                  <a:solidFill>
                    <a:srgbClr val="FF3300"/>
                  </a:solidFill>
                </a:rPr>
                <a:t>1</a:t>
              </a:r>
              <a:endParaRPr lang="en-US" sz="2000" b="1" baseline="-25000">
                <a:solidFill>
                  <a:srgbClr val="FF3300"/>
                </a:solidFill>
              </a:endParaRPr>
            </a:p>
          </p:txBody>
        </p:sp>
        <p:sp>
          <p:nvSpPr>
            <p:cNvPr id="91525" name="Line 389"/>
            <p:cNvSpPr>
              <a:spLocks noChangeShapeType="1"/>
            </p:cNvSpPr>
            <p:nvPr/>
          </p:nvSpPr>
          <p:spPr bwMode="auto">
            <a:xfrm>
              <a:off x="1344" y="2448"/>
              <a:ext cx="432" cy="0"/>
            </a:xfrm>
            <a:prstGeom prst="line">
              <a:avLst/>
            </a:prstGeom>
            <a:noFill/>
            <a:ln w="127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26" name="Line 390"/>
            <p:cNvSpPr>
              <a:spLocks noChangeShapeType="1"/>
            </p:cNvSpPr>
            <p:nvPr/>
          </p:nvSpPr>
          <p:spPr bwMode="auto">
            <a:xfrm flipH="1">
              <a:off x="1728" y="2448"/>
              <a:ext cx="144"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27" name="Line 391"/>
            <p:cNvSpPr>
              <a:spLocks noChangeShapeType="1"/>
            </p:cNvSpPr>
            <p:nvPr/>
          </p:nvSpPr>
          <p:spPr bwMode="auto">
            <a:xfrm>
              <a:off x="1344" y="2448"/>
              <a:ext cx="136"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28" name="Text Box 392"/>
            <p:cNvSpPr txBox="1">
              <a:spLocks noChangeArrowheads="1"/>
            </p:cNvSpPr>
            <p:nvPr/>
          </p:nvSpPr>
          <p:spPr bwMode="auto">
            <a:xfrm>
              <a:off x="1440" y="2232"/>
              <a:ext cx="31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US" sz="1600" b="1">
                  <a:solidFill>
                    <a:srgbClr val="FF0000"/>
                  </a:solidFill>
                  <a:latin typeface="Abadi MT Condensed Light" charset="0"/>
                </a:rPr>
                <a:t>t</a:t>
              </a:r>
              <a:r>
                <a:rPr lang="en-US" sz="1600" b="1" baseline="-25000">
                  <a:solidFill>
                    <a:srgbClr val="FF0000"/>
                  </a:solidFill>
                  <a:latin typeface="Abadi MT Condensed Light" charset="0"/>
                </a:rPr>
                <a:t>pHL</a:t>
              </a:r>
            </a:p>
          </p:txBody>
        </p:sp>
        <p:sp>
          <p:nvSpPr>
            <p:cNvPr id="91529" name="Text Box 393"/>
            <p:cNvSpPr txBox="1">
              <a:spLocks noChangeArrowheads="1"/>
            </p:cNvSpPr>
            <p:nvPr/>
          </p:nvSpPr>
          <p:spPr bwMode="auto">
            <a:xfrm>
              <a:off x="999" y="2112"/>
              <a:ext cx="257"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FF3300"/>
                  </a:solidFill>
                </a:rPr>
                <a:t>S</a:t>
              </a:r>
              <a:r>
                <a:rPr lang="fr-CH" sz="2000" b="1" baseline="-25000">
                  <a:solidFill>
                    <a:srgbClr val="FF3300"/>
                  </a:solidFill>
                </a:rPr>
                <a:t>1</a:t>
              </a:r>
              <a:endParaRPr lang="en-US" sz="2000" b="1" baseline="-25000">
                <a:solidFill>
                  <a:srgbClr val="FF3300"/>
                </a:solidFill>
              </a:endParaRPr>
            </a:p>
          </p:txBody>
        </p:sp>
        <p:sp>
          <p:nvSpPr>
            <p:cNvPr id="91530" name="Text Box 394"/>
            <p:cNvSpPr txBox="1">
              <a:spLocks noChangeArrowheads="1"/>
            </p:cNvSpPr>
            <p:nvPr/>
          </p:nvSpPr>
          <p:spPr bwMode="auto">
            <a:xfrm>
              <a:off x="999" y="2544"/>
              <a:ext cx="257"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FF3300"/>
                  </a:solidFill>
                </a:rPr>
                <a:t>S</a:t>
              </a:r>
              <a:r>
                <a:rPr lang="fr-CH" sz="2000" b="1" baseline="-25000">
                  <a:solidFill>
                    <a:srgbClr val="FF3300"/>
                  </a:solidFill>
                </a:rPr>
                <a:t>2</a:t>
              </a:r>
              <a:endParaRPr lang="en-US" sz="2000" b="1" baseline="-25000">
                <a:solidFill>
                  <a:srgbClr val="FF3300"/>
                </a:solidFill>
              </a:endParaRPr>
            </a:p>
          </p:txBody>
        </p:sp>
        <p:sp>
          <p:nvSpPr>
            <p:cNvPr id="91531" name="Text Box 395"/>
            <p:cNvSpPr txBox="1">
              <a:spLocks noChangeArrowheads="1"/>
            </p:cNvSpPr>
            <p:nvPr/>
          </p:nvSpPr>
          <p:spPr bwMode="auto">
            <a:xfrm>
              <a:off x="999" y="2984"/>
              <a:ext cx="257"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CH" sz="2000" b="1">
                  <a:solidFill>
                    <a:srgbClr val="FF3300"/>
                  </a:solidFill>
                </a:rPr>
                <a:t>S</a:t>
              </a:r>
              <a:r>
                <a:rPr lang="fr-CH" sz="2000" b="1" baseline="-25000">
                  <a:solidFill>
                    <a:srgbClr val="FF3300"/>
                  </a:solidFill>
                </a:rPr>
                <a:t>3</a:t>
              </a:r>
              <a:endParaRPr lang="en-US" sz="2000" b="1" baseline="-25000">
                <a:solidFill>
                  <a:srgbClr val="FF3300"/>
                </a:solidFill>
              </a:endParaRPr>
            </a:p>
          </p:txBody>
        </p:sp>
        <p:sp>
          <p:nvSpPr>
            <p:cNvPr id="91532" name="Line 396"/>
            <p:cNvSpPr>
              <a:spLocks noChangeShapeType="1"/>
            </p:cNvSpPr>
            <p:nvPr/>
          </p:nvSpPr>
          <p:spPr bwMode="auto">
            <a:xfrm>
              <a:off x="1584" y="1488"/>
              <a:ext cx="24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33" name="AutoShape 397"/>
            <p:cNvSpPr>
              <a:spLocks noChangeArrowheads="1"/>
            </p:cNvSpPr>
            <p:nvPr/>
          </p:nvSpPr>
          <p:spPr bwMode="auto">
            <a:xfrm rot="5400000">
              <a:off x="1840" y="1328"/>
              <a:ext cx="384" cy="320"/>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34" name="Oval 398"/>
            <p:cNvSpPr>
              <a:spLocks noChangeArrowheads="1"/>
            </p:cNvSpPr>
            <p:nvPr/>
          </p:nvSpPr>
          <p:spPr bwMode="auto">
            <a:xfrm>
              <a:off x="2208" y="1440"/>
              <a:ext cx="96" cy="96"/>
            </a:xfrm>
            <a:prstGeom prst="ellipse">
              <a:avLst/>
            </a:prstGeom>
            <a:solidFill>
              <a:srgbClr val="DDDDDD"/>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35" name="AutoShape 399"/>
            <p:cNvSpPr>
              <a:spLocks noChangeArrowheads="1"/>
            </p:cNvSpPr>
            <p:nvPr/>
          </p:nvSpPr>
          <p:spPr bwMode="auto">
            <a:xfrm rot="5400000">
              <a:off x="2560" y="1328"/>
              <a:ext cx="384" cy="320"/>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36" name="Oval 400"/>
            <p:cNvSpPr>
              <a:spLocks noChangeArrowheads="1"/>
            </p:cNvSpPr>
            <p:nvPr/>
          </p:nvSpPr>
          <p:spPr bwMode="auto">
            <a:xfrm>
              <a:off x="2928" y="1440"/>
              <a:ext cx="96" cy="96"/>
            </a:xfrm>
            <a:prstGeom prst="ellipse">
              <a:avLst/>
            </a:prstGeom>
            <a:solidFill>
              <a:srgbClr val="DDDDDD"/>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37" name="AutoShape 401"/>
            <p:cNvSpPr>
              <a:spLocks noChangeArrowheads="1"/>
            </p:cNvSpPr>
            <p:nvPr/>
          </p:nvSpPr>
          <p:spPr bwMode="auto">
            <a:xfrm rot="5400000">
              <a:off x="3280" y="1328"/>
              <a:ext cx="384" cy="320"/>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38" name="Oval 402"/>
            <p:cNvSpPr>
              <a:spLocks noChangeArrowheads="1"/>
            </p:cNvSpPr>
            <p:nvPr/>
          </p:nvSpPr>
          <p:spPr bwMode="auto">
            <a:xfrm>
              <a:off x="3648" y="1440"/>
              <a:ext cx="96" cy="96"/>
            </a:xfrm>
            <a:prstGeom prst="ellipse">
              <a:avLst/>
            </a:prstGeom>
            <a:solidFill>
              <a:srgbClr val="DDDDDD"/>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39" name="Line 403"/>
            <p:cNvSpPr>
              <a:spLocks noChangeShapeType="1"/>
            </p:cNvSpPr>
            <p:nvPr/>
          </p:nvSpPr>
          <p:spPr bwMode="auto">
            <a:xfrm>
              <a:off x="1968" y="2880"/>
              <a:ext cx="0" cy="528"/>
            </a:xfrm>
            <a:prstGeom prst="line">
              <a:avLst/>
            </a:prstGeom>
            <a:noFill/>
            <a:ln w="19050">
              <a:solidFill>
                <a:schemeClr val="accent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40" name="Line 404"/>
            <p:cNvSpPr>
              <a:spLocks noChangeShapeType="1"/>
            </p:cNvSpPr>
            <p:nvPr/>
          </p:nvSpPr>
          <p:spPr bwMode="auto">
            <a:xfrm flipV="1">
              <a:off x="2208" y="2208"/>
              <a:ext cx="0" cy="1200"/>
            </a:xfrm>
            <a:prstGeom prst="line">
              <a:avLst/>
            </a:prstGeom>
            <a:noFill/>
            <a:ln w="19050">
              <a:solidFill>
                <a:schemeClr val="accent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41" name="Line 405"/>
            <p:cNvSpPr>
              <a:spLocks noChangeShapeType="1"/>
            </p:cNvSpPr>
            <p:nvPr/>
          </p:nvSpPr>
          <p:spPr bwMode="auto">
            <a:xfrm>
              <a:off x="1584" y="2928"/>
              <a:ext cx="432" cy="0"/>
            </a:xfrm>
            <a:prstGeom prst="line">
              <a:avLst/>
            </a:prstGeom>
            <a:noFill/>
            <a:ln w="127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42" name="Line 406"/>
            <p:cNvSpPr>
              <a:spLocks noChangeShapeType="1"/>
            </p:cNvSpPr>
            <p:nvPr/>
          </p:nvSpPr>
          <p:spPr bwMode="auto">
            <a:xfrm flipH="1">
              <a:off x="1968" y="2928"/>
              <a:ext cx="144"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43" name="Line 407"/>
            <p:cNvSpPr>
              <a:spLocks noChangeShapeType="1"/>
            </p:cNvSpPr>
            <p:nvPr/>
          </p:nvSpPr>
          <p:spPr bwMode="auto">
            <a:xfrm>
              <a:off x="1584" y="2928"/>
              <a:ext cx="136"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44" name="Line 408"/>
            <p:cNvSpPr>
              <a:spLocks noChangeShapeType="1"/>
            </p:cNvSpPr>
            <p:nvPr/>
          </p:nvSpPr>
          <p:spPr bwMode="auto">
            <a:xfrm>
              <a:off x="1776" y="3360"/>
              <a:ext cx="480" cy="0"/>
            </a:xfrm>
            <a:prstGeom prst="line">
              <a:avLst/>
            </a:prstGeom>
            <a:noFill/>
            <a:ln w="127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45" name="Line 409"/>
            <p:cNvSpPr>
              <a:spLocks noChangeShapeType="1"/>
            </p:cNvSpPr>
            <p:nvPr/>
          </p:nvSpPr>
          <p:spPr bwMode="auto">
            <a:xfrm flipH="1">
              <a:off x="2208" y="3360"/>
              <a:ext cx="144"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46" name="Line 410"/>
            <p:cNvSpPr>
              <a:spLocks noChangeShapeType="1"/>
            </p:cNvSpPr>
            <p:nvPr/>
          </p:nvSpPr>
          <p:spPr bwMode="auto">
            <a:xfrm>
              <a:off x="1824" y="3360"/>
              <a:ext cx="136"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47" name="Line 411"/>
            <p:cNvSpPr>
              <a:spLocks noChangeShapeType="1"/>
            </p:cNvSpPr>
            <p:nvPr/>
          </p:nvSpPr>
          <p:spPr bwMode="auto">
            <a:xfrm flipH="1">
              <a:off x="2448" y="2448"/>
              <a:ext cx="144"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48" name="Line 412"/>
            <p:cNvSpPr>
              <a:spLocks noChangeShapeType="1"/>
            </p:cNvSpPr>
            <p:nvPr/>
          </p:nvSpPr>
          <p:spPr bwMode="auto">
            <a:xfrm flipH="1">
              <a:off x="1344" y="3216"/>
              <a:ext cx="52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49" name="Line 413"/>
            <p:cNvSpPr>
              <a:spLocks noChangeShapeType="1"/>
            </p:cNvSpPr>
            <p:nvPr/>
          </p:nvSpPr>
          <p:spPr bwMode="auto">
            <a:xfrm>
              <a:off x="1344" y="2352"/>
              <a:ext cx="4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50" name="Line 414"/>
            <p:cNvSpPr>
              <a:spLocks noChangeShapeType="1"/>
            </p:cNvSpPr>
            <p:nvPr/>
          </p:nvSpPr>
          <p:spPr bwMode="auto">
            <a:xfrm>
              <a:off x="1584" y="2160"/>
              <a:ext cx="52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51" name="Line 415"/>
            <p:cNvSpPr>
              <a:spLocks noChangeShapeType="1"/>
            </p:cNvSpPr>
            <p:nvPr/>
          </p:nvSpPr>
          <p:spPr bwMode="auto">
            <a:xfrm>
              <a:off x="2304" y="2352"/>
              <a:ext cx="52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nvGrpSpPr>
            <p:cNvPr id="91552" name="Group 416"/>
            <p:cNvGrpSpPr>
              <a:grpSpLocks/>
            </p:cNvGrpSpPr>
            <p:nvPr/>
          </p:nvGrpSpPr>
          <p:grpSpPr bwMode="auto">
            <a:xfrm>
              <a:off x="1392" y="1968"/>
              <a:ext cx="192" cy="624"/>
              <a:chOff x="144" y="1920"/>
              <a:chExt cx="192" cy="624"/>
            </a:xfrm>
          </p:grpSpPr>
          <p:sp>
            <p:nvSpPr>
              <p:cNvPr id="91553" name="Arc 417"/>
              <p:cNvSpPr>
                <a:spLocks/>
              </p:cNvSpPr>
              <p:nvPr/>
            </p:nvSpPr>
            <p:spPr bwMode="auto">
              <a:xfrm flipH="1">
                <a:off x="237" y="2112"/>
                <a:ext cx="99" cy="432"/>
              </a:xfrm>
              <a:custGeom>
                <a:avLst/>
                <a:gdLst>
                  <a:gd name="G0" fmla="+- 0 0 0"/>
                  <a:gd name="G1" fmla="+- 21600 0 0"/>
                  <a:gd name="G2" fmla="+- 21600 0 0"/>
                  <a:gd name="T0" fmla="*/ 0 w 14307"/>
                  <a:gd name="T1" fmla="*/ 0 h 21600"/>
                  <a:gd name="T2" fmla="*/ 14307 w 14307"/>
                  <a:gd name="T3" fmla="*/ 5419 h 21600"/>
                  <a:gd name="T4" fmla="*/ 0 w 14307"/>
                  <a:gd name="T5" fmla="*/ 21600 h 21600"/>
                </a:gdLst>
                <a:ahLst/>
                <a:cxnLst>
                  <a:cxn ang="0">
                    <a:pos x="T0" y="T1"/>
                  </a:cxn>
                  <a:cxn ang="0">
                    <a:pos x="T2" y="T3"/>
                  </a:cxn>
                  <a:cxn ang="0">
                    <a:pos x="T4" y="T5"/>
                  </a:cxn>
                </a:cxnLst>
                <a:rect l="0" t="0" r="r" b="b"/>
                <a:pathLst>
                  <a:path w="14307" h="21600" fill="none" extrusionOk="0">
                    <a:moveTo>
                      <a:pt x="0" y="-1"/>
                    </a:moveTo>
                    <a:cubicBezTo>
                      <a:pt x="5270" y="-1"/>
                      <a:pt x="10359" y="1927"/>
                      <a:pt x="14307" y="5418"/>
                    </a:cubicBezTo>
                  </a:path>
                  <a:path w="14307" h="21600" stroke="0" extrusionOk="0">
                    <a:moveTo>
                      <a:pt x="0" y="-1"/>
                    </a:moveTo>
                    <a:cubicBezTo>
                      <a:pt x="5270" y="-1"/>
                      <a:pt x="10359" y="1927"/>
                      <a:pt x="14307" y="541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54" name="Arc 418"/>
              <p:cNvSpPr>
                <a:spLocks/>
              </p:cNvSpPr>
              <p:nvPr/>
            </p:nvSpPr>
            <p:spPr bwMode="auto">
              <a:xfrm flipV="1">
                <a:off x="144" y="1920"/>
                <a:ext cx="96" cy="384"/>
              </a:xfrm>
              <a:custGeom>
                <a:avLst/>
                <a:gdLst>
                  <a:gd name="G0" fmla="+- 0 0 0"/>
                  <a:gd name="G1" fmla="+- 21600 0 0"/>
                  <a:gd name="G2" fmla="+- 21600 0 0"/>
                  <a:gd name="T0" fmla="*/ 0 w 14052"/>
                  <a:gd name="T1" fmla="*/ 0 h 21600"/>
                  <a:gd name="T2" fmla="*/ 14052 w 14052"/>
                  <a:gd name="T3" fmla="*/ 5197 h 21600"/>
                  <a:gd name="T4" fmla="*/ 0 w 14052"/>
                  <a:gd name="T5" fmla="*/ 21600 h 21600"/>
                </a:gdLst>
                <a:ahLst/>
                <a:cxnLst>
                  <a:cxn ang="0">
                    <a:pos x="T0" y="T1"/>
                  </a:cxn>
                  <a:cxn ang="0">
                    <a:pos x="T2" y="T3"/>
                  </a:cxn>
                  <a:cxn ang="0">
                    <a:pos x="T4" y="T5"/>
                  </a:cxn>
                </a:cxnLst>
                <a:rect l="0" t="0" r="r" b="b"/>
                <a:pathLst>
                  <a:path w="14052" h="21600" fill="none" extrusionOk="0">
                    <a:moveTo>
                      <a:pt x="0" y="-1"/>
                    </a:moveTo>
                    <a:cubicBezTo>
                      <a:pt x="5154" y="-1"/>
                      <a:pt x="10138" y="1843"/>
                      <a:pt x="14052" y="5196"/>
                    </a:cubicBezTo>
                  </a:path>
                  <a:path w="14052" h="21600" stroke="0" extrusionOk="0">
                    <a:moveTo>
                      <a:pt x="0" y="-1"/>
                    </a:moveTo>
                    <a:cubicBezTo>
                      <a:pt x="5154" y="-1"/>
                      <a:pt x="10138" y="1843"/>
                      <a:pt x="14052" y="519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1555" name="Group 419"/>
            <p:cNvGrpSpPr>
              <a:grpSpLocks/>
            </p:cNvGrpSpPr>
            <p:nvPr/>
          </p:nvGrpSpPr>
          <p:grpSpPr bwMode="auto">
            <a:xfrm flipH="1">
              <a:off x="2112" y="1968"/>
              <a:ext cx="192" cy="624"/>
              <a:chOff x="144" y="1920"/>
              <a:chExt cx="192" cy="624"/>
            </a:xfrm>
          </p:grpSpPr>
          <p:sp>
            <p:nvSpPr>
              <p:cNvPr id="91556" name="Arc 420"/>
              <p:cNvSpPr>
                <a:spLocks/>
              </p:cNvSpPr>
              <p:nvPr/>
            </p:nvSpPr>
            <p:spPr bwMode="auto">
              <a:xfrm flipH="1">
                <a:off x="237" y="2112"/>
                <a:ext cx="99" cy="432"/>
              </a:xfrm>
              <a:custGeom>
                <a:avLst/>
                <a:gdLst>
                  <a:gd name="G0" fmla="+- 0 0 0"/>
                  <a:gd name="G1" fmla="+- 21600 0 0"/>
                  <a:gd name="G2" fmla="+- 21600 0 0"/>
                  <a:gd name="T0" fmla="*/ 0 w 14307"/>
                  <a:gd name="T1" fmla="*/ 0 h 21600"/>
                  <a:gd name="T2" fmla="*/ 14307 w 14307"/>
                  <a:gd name="T3" fmla="*/ 5419 h 21600"/>
                  <a:gd name="T4" fmla="*/ 0 w 14307"/>
                  <a:gd name="T5" fmla="*/ 21600 h 21600"/>
                </a:gdLst>
                <a:ahLst/>
                <a:cxnLst>
                  <a:cxn ang="0">
                    <a:pos x="T0" y="T1"/>
                  </a:cxn>
                  <a:cxn ang="0">
                    <a:pos x="T2" y="T3"/>
                  </a:cxn>
                  <a:cxn ang="0">
                    <a:pos x="T4" y="T5"/>
                  </a:cxn>
                </a:cxnLst>
                <a:rect l="0" t="0" r="r" b="b"/>
                <a:pathLst>
                  <a:path w="14307" h="21600" fill="none" extrusionOk="0">
                    <a:moveTo>
                      <a:pt x="0" y="-1"/>
                    </a:moveTo>
                    <a:cubicBezTo>
                      <a:pt x="5270" y="-1"/>
                      <a:pt x="10359" y="1927"/>
                      <a:pt x="14307" y="5418"/>
                    </a:cubicBezTo>
                  </a:path>
                  <a:path w="14307" h="21600" stroke="0" extrusionOk="0">
                    <a:moveTo>
                      <a:pt x="0" y="-1"/>
                    </a:moveTo>
                    <a:cubicBezTo>
                      <a:pt x="5270" y="-1"/>
                      <a:pt x="10359" y="1927"/>
                      <a:pt x="14307" y="541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57" name="Arc 421"/>
              <p:cNvSpPr>
                <a:spLocks/>
              </p:cNvSpPr>
              <p:nvPr/>
            </p:nvSpPr>
            <p:spPr bwMode="auto">
              <a:xfrm flipV="1">
                <a:off x="144" y="1920"/>
                <a:ext cx="96" cy="384"/>
              </a:xfrm>
              <a:custGeom>
                <a:avLst/>
                <a:gdLst>
                  <a:gd name="G0" fmla="+- 0 0 0"/>
                  <a:gd name="G1" fmla="+- 21600 0 0"/>
                  <a:gd name="G2" fmla="+- 21600 0 0"/>
                  <a:gd name="T0" fmla="*/ 0 w 14052"/>
                  <a:gd name="T1" fmla="*/ 0 h 21600"/>
                  <a:gd name="T2" fmla="*/ 14052 w 14052"/>
                  <a:gd name="T3" fmla="*/ 5197 h 21600"/>
                  <a:gd name="T4" fmla="*/ 0 w 14052"/>
                  <a:gd name="T5" fmla="*/ 21600 h 21600"/>
                </a:gdLst>
                <a:ahLst/>
                <a:cxnLst>
                  <a:cxn ang="0">
                    <a:pos x="T0" y="T1"/>
                  </a:cxn>
                  <a:cxn ang="0">
                    <a:pos x="T2" y="T3"/>
                  </a:cxn>
                  <a:cxn ang="0">
                    <a:pos x="T4" y="T5"/>
                  </a:cxn>
                </a:cxnLst>
                <a:rect l="0" t="0" r="r" b="b"/>
                <a:pathLst>
                  <a:path w="14052" h="21600" fill="none" extrusionOk="0">
                    <a:moveTo>
                      <a:pt x="0" y="-1"/>
                    </a:moveTo>
                    <a:cubicBezTo>
                      <a:pt x="5154" y="-1"/>
                      <a:pt x="10138" y="1843"/>
                      <a:pt x="14052" y="5196"/>
                    </a:cubicBezTo>
                  </a:path>
                  <a:path w="14052" h="21600" stroke="0" extrusionOk="0">
                    <a:moveTo>
                      <a:pt x="0" y="-1"/>
                    </a:moveTo>
                    <a:cubicBezTo>
                      <a:pt x="5154" y="-1"/>
                      <a:pt x="10138" y="1843"/>
                      <a:pt x="14052" y="519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1558" name="Group 422"/>
            <p:cNvGrpSpPr>
              <a:grpSpLocks/>
            </p:cNvGrpSpPr>
            <p:nvPr/>
          </p:nvGrpSpPr>
          <p:grpSpPr bwMode="auto">
            <a:xfrm>
              <a:off x="2832" y="1968"/>
              <a:ext cx="192" cy="624"/>
              <a:chOff x="144" y="1920"/>
              <a:chExt cx="192" cy="624"/>
            </a:xfrm>
          </p:grpSpPr>
          <p:sp>
            <p:nvSpPr>
              <p:cNvPr id="91559" name="Arc 423"/>
              <p:cNvSpPr>
                <a:spLocks/>
              </p:cNvSpPr>
              <p:nvPr/>
            </p:nvSpPr>
            <p:spPr bwMode="auto">
              <a:xfrm flipH="1">
                <a:off x="237" y="2112"/>
                <a:ext cx="99" cy="432"/>
              </a:xfrm>
              <a:custGeom>
                <a:avLst/>
                <a:gdLst>
                  <a:gd name="G0" fmla="+- 0 0 0"/>
                  <a:gd name="G1" fmla="+- 21600 0 0"/>
                  <a:gd name="G2" fmla="+- 21600 0 0"/>
                  <a:gd name="T0" fmla="*/ 0 w 14307"/>
                  <a:gd name="T1" fmla="*/ 0 h 21600"/>
                  <a:gd name="T2" fmla="*/ 14307 w 14307"/>
                  <a:gd name="T3" fmla="*/ 5419 h 21600"/>
                  <a:gd name="T4" fmla="*/ 0 w 14307"/>
                  <a:gd name="T5" fmla="*/ 21600 h 21600"/>
                </a:gdLst>
                <a:ahLst/>
                <a:cxnLst>
                  <a:cxn ang="0">
                    <a:pos x="T0" y="T1"/>
                  </a:cxn>
                  <a:cxn ang="0">
                    <a:pos x="T2" y="T3"/>
                  </a:cxn>
                  <a:cxn ang="0">
                    <a:pos x="T4" y="T5"/>
                  </a:cxn>
                </a:cxnLst>
                <a:rect l="0" t="0" r="r" b="b"/>
                <a:pathLst>
                  <a:path w="14307" h="21600" fill="none" extrusionOk="0">
                    <a:moveTo>
                      <a:pt x="0" y="-1"/>
                    </a:moveTo>
                    <a:cubicBezTo>
                      <a:pt x="5270" y="-1"/>
                      <a:pt x="10359" y="1927"/>
                      <a:pt x="14307" y="5418"/>
                    </a:cubicBezTo>
                  </a:path>
                  <a:path w="14307" h="21600" stroke="0" extrusionOk="0">
                    <a:moveTo>
                      <a:pt x="0" y="-1"/>
                    </a:moveTo>
                    <a:cubicBezTo>
                      <a:pt x="5270" y="-1"/>
                      <a:pt x="10359" y="1927"/>
                      <a:pt x="14307" y="541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60" name="Arc 424"/>
              <p:cNvSpPr>
                <a:spLocks/>
              </p:cNvSpPr>
              <p:nvPr/>
            </p:nvSpPr>
            <p:spPr bwMode="auto">
              <a:xfrm flipV="1">
                <a:off x="144" y="1920"/>
                <a:ext cx="96" cy="384"/>
              </a:xfrm>
              <a:custGeom>
                <a:avLst/>
                <a:gdLst>
                  <a:gd name="G0" fmla="+- 0 0 0"/>
                  <a:gd name="G1" fmla="+- 21600 0 0"/>
                  <a:gd name="G2" fmla="+- 21600 0 0"/>
                  <a:gd name="T0" fmla="*/ 0 w 14052"/>
                  <a:gd name="T1" fmla="*/ 0 h 21600"/>
                  <a:gd name="T2" fmla="*/ 14052 w 14052"/>
                  <a:gd name="T3" fmla="*/ 5197 h 21600"/>
                  <a:gd name="T4" fmla="*/ 0 w 14052"/>
                  <a:gd name="T5" fmla="*/ 21600 h 21600"/>
                </a:gdLst>
                <a:ahLst/>
                <a:cxnLst>
                  <a:cxn ang="0">
                    <a:pos x="T0" y="T1"/>
                  </a:cxn>
                  <a:cxn ang="0">
                    <a:pos x="T2" y="T3"/>
                  </a:cxn>
                  <a:cxn ang="0">
                    <a:pos x="T4" y="T5"/>
                  </a:cxn>
                </a:cxnLst>
                <a:rect l="0" t="0" r="r" b="b"/>
                <a:pathLst>
                  <a:path w="14052" h="21600" fill="none" extrusionOk="0">
                    <a:moveTo>
                      <a:pt x="0" y="-1"/>
                    </a:moveTo>
                    <a:cubicBezTo>
                      <a:pt x="5154" y="-1"/>
                      <a:pt x="10138" y="1843"/>
                      <a:pt x="14052" y="5196"/>
                    </a:cubicBezTo>
                  </a:path>
                  <a:path w="14052" h="21600" stroke="0" extrusionOk="0">
                    <a:moveTo>
                      <a:pt x="0" y="-1"/>
                    </a:moveTo>
                    <a:cubicBezTo>
                      <a:pt x="5154" y="-1"/>
                      <a:pt x="10138" y="1843"/>
                      <a:pt x="14052" y="519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1561" name="Line 425"/>
            <p:cNvSpPr>
              <a:spLocks noChangeShapeType="1"/>
            </p:cNvSpPr>
            <p:nvPr/>
          </p:nvSpPr>
          <p:spPr bwMode="auto">
            <a:xfrm flipH="1" flipV="1">
              <a:off x="1344" y="2640"/>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62" name="Line 426"/>
            <p:cNvSpPr>
              <a:spLocks noChangeShapeType="1"/>
            </p:cNvSpPr>
            <p:nvPr/>
          </p:nvSpPr>
          <p:spPr bwMode="auto">
            <a:xfrm flipV="1">
              <a:off x="1824" y="2832"/>
              <a:ext cx="52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63" name="Line 427"/>
            <p:cNvSpPr>
              <a:spLocks noChangeShapeType="1"/>
            </p:cNvSpPr>
            <p:nvPr/>
          </p:nvSpPr>
          <p:spPr bwMode="auto">
            <a:xfrm flipV="1">
              <a:off x="2544" y="2640"/>
              <a:ext cx="52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nvGrpSpPr>
            <p:cNvPr id="91564" name="Group 428"/>
            <p:cNvGrpSpPr>
              <a:grpSpLocks/>
            </p:cNvGrpSpPr>
            <p:nvPr/>
          </p:nvGrpSpPr>
          <p:grpSpPr bwMode="auto">
            <a:xfrm flipV="1">
              <a:off x="1632" y="2400"/>
              <a:ext cx="192" cy="624"/>
              <a:chOff x="144" y="1920"/>
              <a:chExt cx="192" cy="624"/>
            </a:xfrm>
          </p:grpSpPr>
          <p:sp>
            <p:nvSpPr>
              <p:cNvPr id="91565" name="Arc 429"/>
              <p:cNvSpPr>
                <a:spLocks/>
              </p:cNvSpPr>
              <p:nvPr/>
            </p:nvSpPr>
            <p:spPr bwMode="auto">
              <a:xfrm flipH="1">
                <a:off x="237" y="2112"/>
                <a:ext cx="99" cy="432"/>
              </a:xfrm>
              <a:custGeom>
                <a:avLst/>
                <a:gdLst>
                  <a:gd name="G0" fmla="+- 0 0 0"/>
                  <a:gd name="G1" fmla="+- 21600 0 0"/>
                  <a:gd name="G2" fmla="+- 21600 0 0"/>
                  <a:gd name="T0" fmla="*/ 0 w 14307"/>
                  <a:gd name="T1" fmla="*/ 0 h 21600"/>
                  <a:gd name="T2" fmla="*/ 14307 w 14307"/>
                  <a:gd name="T3" fmla="*/ 5419 h 21600"/>
                  <a:gd name="T4" fmla="*/ 0 w 14307"/>
                  <a:gd name="T5" fmla="*/ 21600 h 21600"/>
                </a:gdLst>
                <a:ahLst/>
                <a:cxnLst>
                  <a:cxn ang="0">
                    <a:pos x="T0" y="T1"/>
                  </a:cxn>
                  <a:cxn ang="0">
                    <a:pos x="T2" y="T3"/>
                  </a:cxn>
                  <a:cxn ang="0">
                    <a:pos x="T4" y="T5"/>
                  </a:cxn>
                </a:cxnLst>
                <a:rect l="0" t="0" r="r" b="b"/>
                <a:pathLst>
                  <a:path w="14307" h="21600" fill="none" extrusionOk="0">
                    <a:moveTo>
                      <a:pt x="0" y="-1"/>
                    </a:moveTo>
                    <a:cubicBezTo>
                      <a:pt x="5270" y="-1"/>
                      <a:pt x="10359" y="1927"/>
                      <a:pt x="14307" y="5418"/>
                    </a:cubicBezTo>
                  </a:path>
                  <a:path w="14307" h="21600" stroke="0" extrusionOk="0">
                    <a:moveTo>
                      <a:pt x="0" y="-1"/>
                    </a:moveTo>
                    <a:cubicBezTo>
                      <a:pt x="5270" y="-1"/>
                      <a:pt x="10359" y="1927"/>
                      <a:pt x="14307" y="541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66" name="Arc 430"/>
              <p:cNvSpPr>
                <a:spLocks/>
              </p:cNvSpPr>
              <p:nvPr/>
            </p:nvSpPr>
            <p:spPr bwMode="auto">
              <a:xfrm flipV="1">
                <a:off x="144" y="1920"/>
                <a:ext cx="96" cy="384"/>
              </a:xfrm>
              <a:custGeom>
                <a:avLst/>
                <a:gdLst>
                  <a:gd name="G0" fmla="+- 0 0 0"/>
                  <a:gd name="G1" fmla="+- 21600 0 0"/>
                  <a:gd name="G2" fmla="+- 21600 0 0"/>
                  <a:gd name="T0" fmla="*/ 0 w 14052"/>
                  <a:gd name="T1" fmla="*/ 0 h 21600"/>
                  <a:gd name="T2" fmla="*/ 14052 w 14052"/>
                  <a:gd name="T3" fmla="*/ 5197 h 21600"/>
                  <a:gd name="T4" fmla="*/ 0 w 14052"/>
                  <a:gd name="T5" fmla="*/ 21600 h 21600"/>
                </a:gdLst>
                <a:ahLst/>
                <a:cxnLst>
                  <a:cxn ang="0">
                    <a:pos x="T0" y="T1"/>
                  </a:cxn>
                  <a:cxn ang="0">
                    <a:pos x="T2" y="T3"/>
                  </a:cxn>
                  <a:cxn ang="0">
                    <a:pos x="T4" y="T5"/>
                  </a:cxn>
                </a:cxnLst>
                <a:rect l="0" t="0" r="r" b="b"/>
                <a:pathLst>
                  <a:path w="14052" h="21600" fill="none" extrusionOk="0">
                    <a:moveTo>
                      <a:pt x="0" y="-1"/>
                    </a:moveTo>
                    <a:cubicBezTo>
                      <a:pt x="5154" y="-1"/>
                      <a:pt x="10138" y="1843"/>
                      <a:pt x="14052" y="5196"/>
                    </a:cubicBezTo>
                  </a:path>
                  <a:path w="14052" h="21600" stroke="0" extrusionOk="0">
                    <a:moveTo>
                      <a:pt x="0" y="-1"/>
                    </a:moveTo>
                    <a:cubicBezTo>
                      <a:pt x="5154" y="-1"/>
                      <a:pt x="10138" y="1843"/>
                      <a:pt x="14052" y="519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1567" name="Group 431"/>
            <p:cNvGrpSpPr>
              <a:grpSpLocks/>
            </p:cNvGrpSpPr>
            <p:nvPr/>
          </p:nvGrpSpPr>
          <p:grpSpPr bwMode="auto">
            <a:xfrm flipH="1" flipV="1">
              <a:off x="2352" y="2400"/>
              <a:ext cx="192" cy="624"/>
              <a:chOff x="144" y="1920"/>
              <a:chExt cx="192" cy="624"/>
            </a:xfrm>
          </p:grpSpPr>
          <p:sp>
            <p:nvSpPr>
              <p:cNvPr id="91568" name="Arc 432"/>
              <p:cNvSpPr>
                <a:spLocks/>
              </p:cNvSpPr>
              <p:nvPr/>
            </p:nvSpPr>
            <p:spPr bwMode="auto">
              <a:xfrm flipH="1">
                <a:off x="237" y="2112"/>
                <a:ext cx="99" cy="432"/>
              </a:xfrm>
              <a:custGeom>
                <a:avLst/>
                <a:gdLst>
                  <a:gd name="G0" fmla="+- 0 0 0"/>
                  <a:gd name="G1" fmla="+- 21600 0 0"/>
                  <a:gd name="G2" fmla="+- 21600 0 0"/>
                  <a:gd name="T0" fmla="*/ 0 w 14307"/>
                  <a:gd name="T1" fmla="*/ 0 h 21600"/>
                  <a:gd name="T2" fmla="*/ 14307 w 14307"/>
                  <a:gd name="T3" fmla="*/ 5419 h 21600"/>
                  <a:gd name="T4" fmla="*/ 0 w 14307"/>
                  <a:gd name="T5" fmla="*/ 21600 h 21600"/>
                </a:gdLst>
                <a:ahLst/>
                <a:cxnLst>
                  <a:cxn ang="0">
                    <a:pos x="T0" y="T1"/>
                  </a:cxn>
                  <a:cxn ang="0">
                    <a:pos x="T2" y="T3"/>
                  </a:cxn>
                  <a:cxn ang="0">
                    <a:pos x="T4" y="T5"/>
                  </a:cxn>
                </a:cxnLst>
                <a:rect l="0" t="0" r="r" b="b"/>
                <a:pathLst>
                  <a:path w="14307" h="21600" fill="none" extrusionOk="0">
                    <a:moveTo>
                      <a:pt x="0" y="-1"/>
                    </a:moveTo>
                    <a:cubicBezTo>
                      <a:pt x="5270" y="-1"/>
                      <a:pt x="10359" y="1927"/>
                      <a:pt x="14307" y="5418"/>
                    </a:cubicBezTo>
                  </a:path>
                  <a:path w="14307" h="21600" stroke="0" extrusionOk="0">
                    <a:moveTo>
                      <a:pt x="0" y="-1"/>
                    </a:moveTo>
                    <a:cubicBezTo>
                      <a:pt x="5270" y="-1"/>
                      <a:pt x="10359" y="1927"/>
                      <a:pt x="14307" y="541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69" name="Arc 433"/>
              <p:cNvSpPr>
                <a:spLocks/>
              </p:cNvSpPr>
              <p:nvPr/>
            </p:nvSpPr>
            <p:spPr bwMode="auto">
              <a:xfrm flipV="1">
                <a:off x="144" y="1920"/>
                <a:ext cx="96" cy="384"/>
              </a:xfrm>
              <a:custGeom>
                <a:avLst/>
                <a:gdLst>
                  <a:gd name="G0" fmla="+- 0 0 0"/>
                  <a:gd name="G1" fmla="+- 21600 0 0"/>
                  <a:gd name="G2" fmla="+- 21600 0 0"/>
                  <a:gd name="T0" fmla="*/ 0 w 14052"/>
                  <a:gd name="T1" fmla="*/ 0 h 21600"/>
                  <a:gd name="T2" fmla="*/ 14052 w 14052"/>
                  <a:gd name="T3" fmla="*/ 5197 h 21600"/>
                  <a:gd name="T4" fmla="*/ 0 w 14052"/>
                  <a:gd name="T5" fmla="*/ 21600 h 21600"/>
                </a:gdLst>
                <a:ahLst/>
                <a:cxnLst>
                  <a:cxn ang="0">
                    <a:pos x="T0" y="T1"/>
                  </a:cxn>
                  <a:cxn ang="0">
                    <a:pos x="T2" y="T3"/>
                  </a:cxn>
                  <a:cxn ang="0">
                    <a:pos x="T4" y="T5"/>
                  </a:cxn>
                </a:cxnLst>
                <a:rect l="0" t="0" r="r" b="b"/>
                <a:pathLst>
                  <a:path w="14052" h="21600" fill="none" extrusionOk="0">
                    <a:moveTo>
                      <a:pt x="0" y="-1"/>
                    </a:moveTo>
                    <a:cubicBezTo>
                      <a:pt x="5154" y="-1"/>
                      <a:pt x="10138" y="1843"/>
                      <a:pt x="14052" y="5196"/>
                    </a:cubicBezTo>
                  </a:path>
                  <a:path w="14052" h="21600" stroke="0" extrusionOk="0">
                    <a:moveTo>
                      <a:pt x="0" y="-1"/>
                    </a:moveTo>
                    <a:cubicBezTo>
                      <a:pt x="5154" y="-1"/>
                      <a:pt x="10138" y="1843"/>
                      <a:pt x="14052" y="519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1570" name="Group 434"/>
            <p:cNvGrpSpPr>
              <a:grpSpLocks/>
            </p:cNvGrpSpPr>
            <p:nvPr/>
          </p:nvGrpSpPr>
          <p:grpSpPr bwMode="auto">
            <a:xfrm flipV="1">
              <a:off x="3072" y="2400"/>
              <a:ext cx="192" cy="624"/>
              <a:chOff x="144" y="1920"/>
              <a:chExt cx="192" cy="624"/>
            </a:xfrm>
          </p:grpSpPr>
          <p:sp>
            <p:nvSpPr>
              <p:cNvPr id="91571" name="Arc 435"/>
              <p:cNvSpPr>
                <a:spLocks/>
              </p:cNvSpPr>
              <p:nvPr/>
            </p:nvSpPr>
            <p:spPr bwMode="auto">
              <a:xfrm flipH="1">
                <a:off x="237" y="2112"/>
                <a:ext cx="99" cy="432"/>
              </a:xfrm>
              <a:custGeom>
                <a:avLst/>
                <a:gdLst>
                  <a:gd name="G0" fmla="+- 0 0 0"/>
                  <a:gd name="G1" fmla="+- 21600 0 0"/>
                  <a:gd name="G2" fmla="+- 21600 0 0"/>
                  <a:gd name="T0" fmla="*/ 0 w 14307"/>
                  <a:gd name="T1" fmla="*/ 0 h 21600"/>
                  <a:gd name="T2" fmla="*/ 14307 w 14307"/>
                  <a:gd name="T3" fmla="*/ 5419 h 21600"/>
                  <a:gd name="T4" fmla="*/ 0 w 14307"/>
                  <a:gd name="T5" fmla="*/ 21600 h 21600"/>
                </a:gdLst>
                <a:ahLst/>
                <a:cxnLst>
                  <a:cxn ang="0">
                    <a:pos x="T0" y="T1"/>
                  </a:cxn>
                  <a:cxn ang="0">
                    <a:pos x="T2" y="T3"/>
                  </a:cxn>
                  <a:cxn ang="0">
                    <a:pos x="T4" y="T5"/>
                  </a:cxn>
                </a:cxnLst>
                <a:rect l="0" t="0" r="r" b="b"/>
                <a:pathLst>
                  <a:path w="14307" h="21600" fill="none" extrusionOk="0">
                    <a:moveTo>
                      <a:pt x="0" y="-1"/>
                    </a:moveTo>
                    <a:cubicBezTo>
                      <a:pt x="5270" y="-1"/>
                      <a:pt x="10359" y="1927"/>
                      <a:pt x="14307" y="5418"/>
                    </a:cubicBezTo>
                  </a:path>
                  <a:path w="14307" h="21600" stroke="0" extrusionOk="0">
                    <a:moveTo>
                      <a:pt x="0" y="-1"/>
                    </a:moveTo>
                    <a:cubicBezTo>
                      <a:pt x="5270" y="-1"/>
                      <a:pt x="10359" y="1927"/>
                      <a:pt x="14307" y="541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72" name="Arc 436"/>
              <p:cNvSpPr>
                <a:spLocks/>
              </p:cNvSpPr>
              <p:nvPr/>
            </p:nvSpPr>
            <p:spPr bwMode="auto">
              <a:xfrm flipV="1">
                <a:off x="144" y="1920"/>
                <a:ext cx="96" cy="384"/>
              </a:xfrm>
              <a:custGeom>
                <a:avLst/>
                <a:gdLst>
                  <a:gd name="G0" fmla="+- 0 0 0"/>
                  <a:gd name="G1" fmla="+- 21600 0 0"/>
                  <a:gd name="G2" fmla="+- 21600 0 0"/>
                  <a:gd name="T0" fmla="*/ 0 w 14052"/>
                  <a:gd name="T1" fmla="*/ 0 h 21600"/>
                  <a:gd name="T2" fmla="*/ 14052 w 14052"/>
                  <a:gd name="T3" fmla="*/ 5197 h 21600"/>
                  <a:gd name="T4" fmla="*/ 0 w 14052"/>
                  <a:gd name="T5" fmla="*/ 21600 h 21600"/>
                </a:gdLst>
                <a:ahLst/>
                <a:cxnLst>
                  <a:cxn ang="0">
                    <a:pos x="T0" y="T1"/>
                  </a:cxn>
                  <a:cxn ang="0">
                    <a:pos x="T2" y="T3"/>
                  </a:cxn>
                  <a:cxn ang="0">
                    <a:pos x="T4" y="T5"/>
                  </a:cxn>
                </a:cxnLst>
                <a:rect l="0" t="0" r="r" b="b"/>
                <a:pathLst>
                  <a:path w="14052" h="21600" fill="none" extrusionOk="0">
                    <a:moveTo>
                      <a:pt x="0" y="-1"/>
                    </a:moveTo>
                    <a:cubicBezTo>
                      <a:pt x="5154" y="-1"/>
                      <a:pt x="10138" y="1843"/>
                      <a:pt x="14052" y="5196"/>
                    </a:cubicBezTo>
                  </a:path>
                  <a:path w="14052" h="21600" stroke="0" extrusionOk="0">
                    <a:moveTo>
                      <a:pt x="0" y="-1"/>
                    </a:moveTo>
                    <a:cubicBezTo>
                      <a:pt x="5154" y="-1"/>
                      <a:pt x="10138" y="1843"/>
                      <a:pt x="14052" y="519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1573" name="Line 437"/>
            <p:cNvSpPr>
              <a:spLocks noChangeShapeType="1"/>
            </p:cNvSpPr>
            <p:nvPr/>
          </p:nvSpPr>
          <p:spPr bwMode="auto">
            <a:xfrm>
              <a:off x="2064" y="3024"/>
              <a:ext cx="52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nvGrpSpPr>
            <p:cNvPr id="91574" name="Group 438"/>
            <p:cNvGrpSpPr>
              <a:grpSpLocks/>
            </p:cNvGrpSpPr>
            <p:nvPr/>
          </p:nvGrpSpPr>
          <p:grpSpPr bwMode="auto">
            <a:xfrm>
              <a:off x="1872" y="2832"/>
              <a:ext cx="192" cy="624"/>
              <a:chOff x="144" y="1920"/>
              <a:chExt cx="192" cy="624"/>
            </a:xfrm>
          </p:grpSpPr>
          <p:sp>
            <p:nvSpPr>
              <p:cNvPr id="91575" name="Arc 439"/>
              <p:cNvSpPr>
                <a:spLocks/>
              </p:cNvSpPr>
              <p:nvPr/>
            </p:nvSpPr>
            <p:spPr bwMode="auto">
              <a:xfrm flipH="1">
                <a:off x="237" y="2112"/>
                <a:ext cx="99" cy="432"/>
              </a:xfrm>
              <a:custGeom>
                <a:avLst/>
                <a:gdLst>
                  <a:gd name="G0" fmla="+- 0 0 0"/>
                  <a:gd name="G1" fmla="+- 21600 0 0"/>
                  <a:gd name="G2" fmla="+- 21600 0 0"/>
                  <a:gd name="T0" fmla="*/ 0 w 14307"/>
                  <a:gd name="T1" fmla="*/ 0 h 21600"/>
                  <a:gd name="T2" fmla="*/ 14307 w 14307"/>
                  <a:gd name="T3" fmla="*/ 5419 h 21600"/>
                  <a:gd name="T4" fmla="*/ 0 w 14307"/>
                  <a:gd name="T5" fmla="*/ 21600 h 21600"/>
                </a:gdLst>
                <a:ahLst/>
                <a:cxnLst>
                  <a:cxn ang="0">
                    <a:pos x="T0" y="T1"/>
                  </a:cxn>
                  <a:cxn ang="0">
                    <a:pos x="T2" y="T3"/>
                  </a:cxn>
                  <a:cxn ang="0">
                    <a:pos x="T4" y="T5"/>
                  </a:cxn>
                </a:cxnLst>
                <a:rect l="0" t="0" r="r" b="b"/>
                <a:pathLst>
                  <a:path w="14307" h="21600" fill="none" extrusionOk="0">
                    <a:moveTo>
                      <a:pt x="0" y="-1"/>
                    </a:moveTo>
                    <a:cubicBezTo>
                      <a:pt x="5270" y="-1"/>
                      <a:pt x="10359" y="1927"/>
                      <a:pt x="14307" y="5418"/>
                    </a:cubicBezTo>
                  </a:path>
                  <a:path w="14307" h="21600" stroke="0" extrusionOk="0">
                    <a:moveTo>
                      <a:pt x="0" y="-1"/>
                    </a:moveTo>
                    <a:cubicBezTo>
                      <a:pt x="5270" y="-1"/>
                      <a:pt x="10359" y="1927"/>
                      <a:pt x="14307" y="541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76" name="Arc 440"/>
              <p:cNvSpPr>
                <a:spLocks/>
              </p:cNvSpPr>
              <p:nvPr/>
            </p:nvSpPr>
            <p:spPr bwMode="auto">
              <a:xfrm flipV="1">
                <a:off x="144" y="1920"/>
                <a:ext cx="96" cy="384"/>
              </a:xfrm>
              <a:custGeom>
                <a:avLst/>
                <a:gdLst>
                  <a:gd name="G0" fmla="+- 0 0 0"/>
                  <a:gd name="G1" fmla="+- 21600 0 0"/>
                  <a:gd name="G2" fmla="+- 21600 0 0"/>
                  <a:gd name="T0" fmla="*/ 0 w 14052"/>
                  <a:gd name="T1" fmla="*/ 0 h 21600"/>
                  <a:gd name="T2" fmla="*/ 14052 w 14052"/>
                  <a:gd name="T3" fmla="*/ 5197 h 21600"/>
                  <a:gd name="T4" fmla="*/ 0 w 14052"/>
                  <a:gd name="T5" fmla="*/ 21600 h 21600"/>
                </a:gdLst>
                <a:ahLst/>
                <a:cxnLst>
                  <a:cxn ang="0">
                    <a:pos x="T0" y="T1"/>
                  </a:cxn>
                  <a:cxn ang="0">
                    <a:pos x="T2" y="T3"/>
                  </a:cxn>
                  <a:cxn ang="0">
                    <a:pos x="T4" y="T5"/>
                  </a:cxn>
                </a:cxnLst>
                <a:rect l="0" t="0" r="r" b="b"/>
                <a:pathLst>
                  <a:path w="14052" h="21600" fill="none" extrusionOk="0">
                    <a:moveTo>
                      <a:pt x="0" y="-1"/>
                    </a:moveTo>
                    <a:cubicBezTo>
                      <a:pt x="5154" y="-1"/>
                      <a:pt x="10138" y="1843"/>
                      <a:pt x="14052" y="5196"/>
                    </a:cubicBezTo>
                  </a:path>
                  <a:path w="14052" h="21600" stroke="0" extrusionOk="0">
                    <a:moveTo>
                      <a:pt x="0" y="-1"/>
                    </a:moveTo>
                    <a:cubicBezTo>
                      <a:pt x="5154" y="-1"/>
                      <a:pt x="10138" y="1843"/>
                      <a:pt x="14052" y="519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1577" name="Group 441"/>
            <p:cNvGrpSpPr>
              <a:grpSpLocks/>
            </p:cNvGrpSpPr>
            <p:nvPr/>
          </p:nvGrpSpPr>
          <p:grpSpPr bwMode="auto">
            <a:xfrm flipH="1">
              <a:off x="2592" y="2832"/>
              <a:ext cx="192" cy="624"/>
              <a:chOff x="144" y="1920"/>
              <a:chExt cx="192" cy="624"/>
            </a:xfrm>
          </p:grpSpPr>
          <p:sp>
            <p:nvSpPr>
              <p:cNvPr id="91578" name="Arc 442"/>
              <p:cNvSpPr>
                <a:spLocks/>
              </p:cNvSpPr>
              <p:nvPr/>
            </p:nvSpPr>
            <p:spPr bwMode="auto">
              <a:xfrm flipH="1">
                <a:off x="237" y="2112"/>
                <a:ext cx="99" cy="432"/>
              </a:xfrm>
              <a:custGeom>
                <a:avLst/>
                <a:gdLst>
                  <a:gd name="G0" fmla="+- 0 0 0"/>
                  <a:gd name="G1" fmla="+- 21600 0 0"/>
                  <a:gd name="G2" fmla="+- 21600 0 0"/>
                  <a:gd name="T0" fmla="*/ 0 w 14307"/>
                  <a:gd name="T1" fmla="*/ 0 h 21600"/>
                  <a:gd name="T2" fmla="*/ 14307 w 14307"/>
                  <a:gd name="T3" fmla="*/ 5419 h 21600"/>
                  <a:gd name="T4" fmla="*/ 0 w 14307"/>
                  <a:gd name="T5" fmla="*/ 21600 h 21600"/>
                </a:gdLst>
                <a:ahLst/>
                <a:cxnLst>
                  <a:cxn ang="0">
                    <a:pos x="T0" y="T1"/>
                  </a:cxn>
                  <a:cxn ang="0">
                    <a:pos x="T2" y="T3"/>
                  </a:cxn>
                  <a:cxn ang="0">
                    <a:pos x="T4" y="T5"/>
                  </a:cxn>
                </a:cxnLst>
                <a:rect l="0" t="0" r="r" b="b"/>
                <a:pathLst>
                  <a:path w="14307" h="21600" fill="none" extrusionOk="0">
                    <a:moveTo>
                      <a:pt x="0" y="-1"/>
                    </a:moveTo>
                    <a:cubicBezTo>
                      <a:pt x="5270" y="-1"/>
                      <a:pt x="10359" y="1927"/>
                      <a:pt x="14307" y="5418"/>
                    </a:cubicBezTo>
                  </a:path>
                  <a:path w="14307" h="21600" stroke="0" extrusionOk="0">
                    <a:moveTo>
                      <a:pt x="0" y="-1"/>
                    </a:moveTo>
                    <a:cubicBezTo>
                      <a:pt x="5270" y="-1"/>
                      <a:pt x="10359" y="1927"/>
                      <a:pt x="14307" y="541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79" name="Arc 443"/>
              <p:cNvSpPr>
                <a:spLocks/>
              </p:cNvSpPr>
              <p:nvPr/>
            </p:nvSpPr>
            <p:spPr bwMode="auto">
              <a:xfrm flipV="1">
                <a:off x="144" y="1920"/>
                <a:ext cx="96" cy="384"/>
              </a:xfrm>
              <a:custGeom>
                <a:avLst/>
                <a:gdLst>
                  <a:gd name="G0" fmla="+- 0 0 0"/>
                  <a:gd name="G1" fmla="+- 21600 0 0"/>
                  <a:gd name="G2" fmla="+- 21600 0 0"/>
                  <a:gd name="T0" fmla="*/ 0 w 14052"/>
                  <a:gd name="T1" fmla="*/ 0 h 21600"/>
                  <a:gd name="T2" fmla="*/ 14052 w 14052"/>
                  <a:gd name="T3" fmla="*/ 5197 h 21600"/>
                  <a:gd name="T4" fmla="*/ 0 w 14052"/>
                  <a:gd name="T5" fmla="*/ 21600 h 21600"/>
                </a:gdLst>
                <a:ahLst/>
                <a:cxnLst>
                  <a:cxn ang="0">
                    <a:pos x="T0" y="T1"/>
                  </a:cxn>
                  <a:cxn ang="0">
                    <a:pos x="T2" y="T3"/>
                  </a:cxn>
                  <a:cxn ang="0">
                    <a:pos x="T4" y="T5"/>
                  </a:cxn>
                </a:cxnLst>
                <a:rect l="0" t="0" r="r" b="b"/>
                <a:pathLst>
                  <a:path w="14052" h="21600" fill="none" extrusionOk="0">
                    <a:moveTo>
                      <a:pt x="0" y="-1"/>
                    </a:moveTo>
                    <a:cubicBezTo>
                      <a:pt x="5154" y="-1"/>
                      <a:pt x="10138" y="1843"/>
                      <a:pt x="14052" y="5196"/>
                    </a:cubicBezTo>
                  </a:path>
                  <a:path w="14052" h="21600" stroke="0" extrusionOk="0">
                    <a:moveTo>
                      <a:pt x="0" y="-1"/>
                    </a:moveTo>
                    <a:cubicBezTo>
                      <a:pt x="5154" y="-1"/>
                      <a:pt x="10138" y="1843"/>
                      <a:pt x="14052" y="519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1580" name="Group 444"/>
            <p:cNvGrpSpPr>
              <a:grpSpLocks/>
            </p:cNvGrpSpPr>
            <p:nvPr/>
          </p:nvGrpSpPr>
          <p:grpSpPr bwMode="auto">
            <a:xfrm>
              <a:off x="3312" y="2832"/>
              <a:ext cx="192" cy="624"/>
              <a:chOff x="144" y="1920"/>
              <a:chExt cx="192" cy="624"/>
            </a:xfrm>
          </p:grpSpPr>
          <p:sp>
            <p:nvSpPr>
              <p:cNvPr id="91581" name="Arc 445"/>
              <p:cNvSpPr>
                <a:spLocks/>
              </p:cNvSpPr>
              <p:nvPr/>
            </p:nvSpPr>
            <p:spPr bwMode="auto">
              <a:xfrm flipH="1">
                <a:off x="237" y="2112"/>
                <a:ext cx="99" cy="432"/>
              </a:xfrm>
              <a:custGeom>
                <a:avLst/>
                <a:gdLst>
                  <a:gd name="G0" fmla="+- 0 0 0"/>
                  <a:gd name="G1" fmla="+- 21600 0 0"/>
                  <a:gd name="G2" fmla="+- 21600 0 0"/>
                  <a:gd name="T0" fmla="*/ 0 w 14307"/>
                  <a:gd name="T1" fmla="*/ 0 h 21600"/>
                  <a:gd name="T2" fmla="*/ 14307 w 14307"/>
                  <a:gd name="T3" fmla="*/ 5419 h 21600"/>
                  <a:gd name="T4" fmla="*/ 0 w 14307"/>
                  <a:gd name="T5" fmla="*/ 21600 h 21600"/>
                </a:gdLst>
                <a:ahLst/>
                <a:cxnLst>
                  <a:cxn ang="0">
                    <a:pos x="T0" y="T1"/>
                  </a:cxn>
                  <a:cxn ang="0">
                    <a:pos x="T2" y="T3"/>
                  </a:cxn>
                  <a:cxn ang="0">
                    <a:pos x="T4" y="T5"/>
                  </a:cxn>
                </a:cxnLst>
                <a:rect l="0" t="0" r="r" b="b"/>
                <a:pathLst>
                  <a:path w="14307" h="21600" fill="none" extrusionOk="0">
                    <a:moveTo>
                      <a:pt x="0" y="-1"/>
                    </a:moveTo>
                    <a:cubicBezTo>
                      <a:pt x="5270" y="-1"/>
                      <a:pt x="10359" y="1927"/>
                      <a:pt x="14307" y="5418"/>
                    </a:cubicBezTo>
                  </a:path>
                  <a:path w="14307" h="21600" stroke="0" extrusionOk="0">
                    <a:moveTo>
                      <a:pt x="0" y="-1"/>
                    </a:moveTo>
                    <a:cubicBezTo>
                      <a:pt x="5270" y="-1"/>
                      <a:pt x="10359" y="1927"/>
                      <a:pt x="14307" y="541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82" name="Arc 446"/>
              <p:cNvSpPr>
                <a:spLocks/>
              </p:cNvSpPr>
              <p:nvPr/>
            </p:nvSpPr>
            <p:spPr bwMode="auto">
              <a:xfrm flipV="1">
                <a:off x="144" y="1920"/>
                <a:ext cx="96" cy="384"/>
              </a:xfrm>
              <a:custGeom>
                <a:avLst/>
                <a:gdLst>
                  <a:gd name="G0" fmla="+- 0 0 0"/>
                  <a:gd name="G1" fmla="+- 21600 0 0"/>
                  <a:gd name="G2" fmla="+- 21600 0 0"/>
                  <a:gd name="T0" fmla="*/ 0 w 14052"/>
                  <a:gd name="T1" fmla="*/ 0 h 21600"/>
                  <a:gd name="T2" fmla="*/ 14052 w 14052"/>
                  <a:gd name="T3" fmla="*/ 5197 h 21600"/>
                  <a:gd name="T4" fmla="*/ 0 w 14052"/>
                  <a:gd name="T5" fmla="*/ 21600 h 21600"/>
                </a:gdLst>
                <a:ahLst/>
                <a:cxnLst>
                  <a:cxn ang="0">
                    <a:pos x="T0" y="T1"/>
                  </a:cxn>
                  <a:cxn ang="0">
                    <a:pos x="T2" y="T3"/>
                  </a:cxn>
                  <a:cxn ang="0">
                    <a:pos x="T4" y="T5"/>
                  </a:cxn>
                </a:cxnLst>
                <a:rect l="0" t="0" r="r" b="b"/>
                <a:pathLst>
                  <a:path w="14052" h="21600" fill="none" extrusionOk="0">
                    <a:moveTo>
                      <a:pt x="0" y="-1"/>
                    </a:moveTo>
                    <a:cubicBezTo>
                      <a:pt x="5154" y="-1"/>
                      <a:pt x="10138" y="1843"/>
                      <a:pt x="14052" y="5196"/>
                    </a:cubicBezTo>
                  </a:path>
                  <a:path w="14052" h="21600" stroke="0" extrusionOk="0">
                    <a:moveTo>
                      <a:pt x="0" y="-1"/>
                    </a:moveTo>
                    <a:cubicBezTo>
                      <a:pt x="5154" y="-1"/>
                      <a:pt x="10138" y="1843"/>
                      <a:pt x="14052" y="519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1583" name="Text Box 447"/>
            <p:cNvSpPr txBox="1">
              <a:spLocks noChangeArrowheads="1"/>
            </p:cNvSpPr>
            <p:nvPr/>
          </p:nvSpPr>
          <p:spPr bwMode="auto">
            <a:xfrm>
              <a:off x="1920" y="3134"/>
              <a:ext cx="31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US" sz="1600" b="1">
                  <a:solidFill>
                    <a:srgbClr val="FF0000"/>
                  </a:solidFill>
                  <a:latin typeface="Abadi MT Condensed Light" charset="0"/>
                </a:rPr>
                <a:t>t</a:t>
              </a:r>
              <a:r>
                <a:rPr lang="en-US" sz="1600" b="1" baseline="-25000">
                  <a:solidFill>
                    <a:srgbClr val="FF0000"/>
                  </a:solidFill>
                  <a:latin typeface="Abadi MT Condensed Light" charset="0"/>
                </a:rPr>
                <a:t>pHL</a:t>
              </a:r>
            </a:p>
          </p:txBody>
        </p:sp>
        <p:sp>
          <p:nvSpPr>
            <p:cNvPr id="91584" name="Line 448"/>
            <p:cNvSpPr>
              <a:spLocks noChangeShapeType="1"/>
            </p:cNvSpPr>
            <p:nvPr/>
          </p:nvSpPr>
          <p:spPr bwMode="auto">
            <a:xfrm>
              <a:off x="2448" y="2448"/>
              <a:ext cx="0" cy="480"/>
            </a:xfrm>
            <a:prstGeom prst="line">
              <a:avLst/>
            </a:prstGeom>
            <a:noFill/>
            <a:ln w="19050">
              <a:solidFill>
                <a:schemeClr val="accent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85" name="Line 449"/>
            <p:cNvSpPr>
              <a:spLocks noChangeShapeType="1"/>
            </p:cNvSpPr>
            <p:nvPr/>
          </p:nvSpPr>
          <p:spPr bwMode="auto">
            <a:xfrm>
              <a:off x="2688" y="2832"/>
              <a:ext cx="0" cy="576"/>
            </a:xfrm>
            <a:prstGeom prst="line">
              <a:avLst/>
            </a:prstGeom>
            <a:noFill/>
            <a:ln w="19050">
              <a:solidFill>
                <a:schemeClr val="accent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86" name="Line 450"/>
            <p:cNvSpPr>
              <a:spLocks noChangeShapeType="1"/>
            </p:cNvSpPr>
            <p:nvPr/>
          </p:nvSpPr>
          <p:spPr bwMode="auto">
            <a:xfrm>
              <a:off x="2928" y="2016"/>
              <a:ext cx="0" cy="1392"/>
            </a:xfrm>
            <a:prstGeom prst="line">
              <a:avLst/>
            </a:prstGeom>
            <a:noFill/>
            <a:ln w="19050">
              <a:solidFill>
                <a:schemeClr val="accent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87" name="Line 451"/>
            <p:cNvSpPr>
              <a:spLocks noChangeShapeType="1"/>
            </p:cNvSpPr>
            <p:nvPr/>
          </p:nvSpPr>
          <p:spPr bwMode="auto">
            <a:xfrm>
              <a:off x="2160" y="2448"/>
              <a:ext cx="336" cy="0"/>
            </a:xfrm>
            <a:prstGeom prst="line">
              <a:avLst/>
            </a:prstGeom>
            <a:noFill/>
            <a:ln w="127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88" name="Text Box 452"/>
            <p:cNvSpPr txBox="1">
              <a:spLocks noChangeArrowheads="1"/>
            </p:cNvSpPr>
            <p:nvPr/>
          </p:nvSpPr>
          <p:spPr bwMode="auto">
            <a:xfrm>
              <a:off x="1680" y="2880"/>
              <a:ext cx="31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US" sz="1600" b="1">
                  <a:solidFill>
                    <a:srgbClr val="FF0000"/>
                  </a:solidFill>
                  <a:latin typeface="Abadi MT Condensed Light" charset="0"/>
                </a:rPr>
                <a:t>t</a:t>
              </a:r>
              <a:r>
                <a:rPr lang="en-US" sz="1600" b="1" baseline="-25000">
                  <a:solidFill>
                    <a:srgbClr val="FF0000"/>
                  </a:solidFill>
                  <a:latin typeface="Abadi MT Condensed Light" charset="0"/>
                </a:rPr>
                <a:t>pLH</a:t>
              </a:r>
            </a:p>
          </p:txBody>
        </p:sp>
        <p:sp>
          <p:nvSpPr>
            <p:cNvPr id="91589" name="Line 453"/>
            <p:cNvSpPr>
              <a:spLocks noChangeShapeType="1"/>
            </p:cNvSpPr>
            <p:nvPr/>
          </p:nvSpPr>
          <p:spPr bwMode="auto">
            <a:xfrm>
              <a:off x="2352" y="2928"/>
              <a:ext cx="384" cy="0"/>
            </a:xfrm>
            <a:prstGeom prst="line">
              <a:avLst/>
            </a:prstGeom>
            <a:noFill/>
            <a:ln w="127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90" name="Line 454"/>
            <p:cNvSpPr>
              <a:spLocks noChangeShapeType="1"/>
            </p:cNvSpPr>
            <p:nvPr/>
          </p:nvSpPr>
          <p:spPr bwMode="auto">
            <a:xfrm flipH="1">
              <a:off x="2688" y="2928"/>
              <a:ext cx="144"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91" name="Line 455"/>
            <p:cNvSpPr>
              <a:spLocks noChangeShapeType="1"/>
            </p:cNvSpPr>
            <p:nvPr/>
          </p:nvSpPr>
          <p:spPr bwMode="auto">
            <a:xfrm>
              <a:off x="2304" y="2928"/>
              <a:ext cx="136"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92" name="Line 456"/>
            <p:cNvSpPr>
              <a:spLocks noChangeShapeType="1"/>
            </p:cNvSpPr>
            <p:nvPr/>
          </p:nvSpPr>
          <p:spPr bwMode="auto">
            <a:xfrm>
              <a:off x="2592" y="3360"/>
              <a:ext cx="384" cy="0"/>
            </a:xfrm>
            <a:prstGeom prst="line">
              <a:avLst/>
            </a:prstGeom>
            <a:noFill/>
            <a:ln w="127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93" name="Line 457"/>
            <p:cNvSpPr>
              <a:spLocks noChangeShapeType="1"/>
            </p:cNvSpPr>
            <p:nvPr/>
          </p:nvSpPr>
          <p:spPr bwMode="auto">
            <a:xfrm flipH="1">
              <a:off x="2928" y="3360"/>
              <a:ext cx="144"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94" name="Line 458"/>
            <p:cNvSpPr>
              <a:spLocks noChangeShapeType="1"/>
            </p:cNvSpPr>
            <p:nvPr/>
          </p:nvSpPr>
          <p:spPr bwMode="auto">
            <a:xfrm>
              <a:off x="2544" y="3360"/>
              <a:ext cx="136"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595" name="Text Box 459"/>
            <p:cNvSpPr txBox="1">
              <a:spLocks noChangeArrowheads="1"/>
            </p:cNvSpPr>
            <p:nvPr/>
          </p:nvSpPr>
          <p:spPr bwMode="auto">
            <a:xfrm>
              <a:off x="2160" y="2400"/>
              <a:ext cx="31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US" sz="1600" b="1">
                  <a:solidFill>
                    <a:srgbClr val="FF0000"/>
                  </a:solidFill>
                  <a:latin typeface="Abadi MT Condensed Light" charset="0"/>
                </a:rPr>
                <a:t>t</a:t>
              </a:r>
              <a:r>
                <a:rPr lang="en-US" sz="1600" b="1" baseline="-25000">
                  <a:solidFill>
                    <a:srgbClr val="FF0000"/>
                  </a:solidFill>
                  <a:latin typeface="Abadi MT Condensed Light" charset="0"/>
                </a:rPr>
                <a:t>pLH</a:t>
              </a:r>
            </a:p>
          </p:txBody>
        </p:sp>
        <p:sp>
          <p:nvSpPr>
            <p:cNvPr id="91596" name="Text Box 460"/>
            <p:cNvSpPr txBox="1">
              <a:spLocks noChangeArrowheads="1"/>
            </p:cNvSpPr>
            <p:nvPr/>
          </p:nvSpPr>
          <p:spPr bwMode="auto">
            <a:xfrm>
              <a:off x="2400" y="2707"/>
              <a:ext cx="31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US" sz="1600" b="1">
                  <a:solidFill>
                    <a:srgbClr val="FF0000"/>
                  </a:solidFill>
                  <a:latin typeface="Abadi MT Condensed Light" charset="0"/>
                </a:rPr>
                <a:t>t</a:t>
              </a:r>
              <a:r>
                <a:rPr lang="en-US" sz="1600" b="1" baseline="-25000">
                  <a:solidFill>
                    <a:srgbClr val="FF0000"/>
                  </a:solidFill>
                  <a:latin typeface="Abadi MT Condensed Light" charset="0"/>
                </a:rPr>
                <a:t>pHL</a:t>
              </a:r>
            </a:p>
          </p:txBody>
        </p:sp>
        <p:sp>
          <p:nvSpPr>
            <p:cNvPr id="91597" name="Text Box 461"/>
            <p:cNvSpPr txBox="1">
              <a:spLocks noChangeArrowheads="1"/>
            </p:cNvSpPr>
            <p:nvPr/>
          </p:nvSpPr>
          <p:spPr bwMode="auto">
            <a:xfrm>
              <a:off x="2640" y="3312"/>
              <a:ext cx="31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US" sz="1600" b="1">
                  <a:solidFill>
                    <a:srgbClr val="FF0000"/>
                  </a:solidFill>
                  <a:latin typeface="Abadi MT Condensed Light" charset="0"/>
                </a:rPr>
                <a:t>t</a:t>
              </a:r>
              <a:r>
                <a:rPr lang="en-US" sz="1600" b="1" baseline="-25000">
                  <a:solidFill>
                    <a:srgbClr val="FF0000"/>
                  </a:solidFill>
                  <a:latin typeface="Abadi MT Condensed Light" charset="0"/>
                </a:rPr>
                <a:t>pLH</a:t>
              </a:r>
            </a:p>
          </p:txBody>
        </p:sp>
        <p:sp>
          <p:nvSpPr>
            <p:cNvPr id="91598" name="Line 462"/>
            <p:cNvSpPr>
              <a:spLocks noChangeShapeType="1"/>
            </p:cNvSpPr>
            <p:nvPr/>
          </p:nvSpPr>
          <p:spPr bwMode="auto">
            <a:xfrm>
              <a:off x="1488" y="2064"/>
              <a:ext cx="1440" cy="0"/>
            </a:xfrm>
            <a:prstGeom prst="line">
              <a:avLst/>
            </a:prstGeom>
            <a:noFill/>
            <a:ln w="19050">
              <a:solidFill>
                <a:schemeClr val="accent1"/>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599" name="Text Box 463"/>
            <p:cNvSpPr txBox="1">
              <a:spLocks noChangeArrowheads="1"/>
            </p:cNvSpPr>
            <p:nvPr/>
          </p:nvSpPr>
          <p:spPr bwMode="auto">
            <a:xfrm>
              <a:off x="1776" y="1809"/>
              <a:ext cx="1008"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r>
                <a:rPr lang="fr-CH" sz="2000" b="1">
                  <a:solidFill>
                    <a:schemeClr val="accent1"/>
                  </a:solidFill>
                </a:rPr>
                <a:t>T</a:t>
              </a:r>
              <a:r>
                <a:rPr lang="fr-CH" sz="2000" b="1" baseline="-25000">
                  <a:solidFill>
                    <a:schemeClr val="accent1"/>
                  </a:solidFill>
                </a:rPr>
                <a:t>OSC</a:t>
              </a:r>
              <a:r>
                <a:rPr lang="fr-CH" sz="2000" b="1">
                  <a:solidFill>
                    <a:schemeClr val="accent1"/>
                  </a:solidFill>
                </a:rPr>
                <a:t> = 1/f</a:t>
              </a:r>
              <a:r>
                <a:rPr lang="fr-CH" sz="2000" b="1" baseline="-25000">
                  <a:solidFill>
                    <a:schemeClr val="accent1"/>
                  </a:solidFill>
                </a:rPr>
                <a:t>OSC</a:t>
              </a:r>
              <a:endParaRPr lang="en-US" sz="2000" b="1" baseline="-25000">
                <a:solidFill>
                  <a:schemeClr val="accent1"/>
                </a:solidFill>
              </a:endParaRPr>
            </a:p>
          </p:txBody>
        </p:sp>
        <p:sp>
          <p:nvSpPr>
            <p:cNvPr id="91600" name="Line 464"/>
            <p:cNvSpPr>
              <a:spLocks noChangeShapeType="1"/>
            </p:cNvSpPr>
            <p:nvPr/>
          </p:nvSpPr>
          <p:spPr bwMode="auto">
            <a:xfrm>
              <a:off x="2064" y="2448"/>
              <a:ext cx="136"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601" name="Line 465"/>
            <p:cNvSpPr>
              <a:spLocks noChangeShapeType="1"/>
            </p:cNvSpPr>
            <p:nvPr/>
          </p:nvSpPr>
          <p:spPr bwMode="auto">
            <a:xfrm>
              <a:off x="3168" y="2448"/>
              <a:ext cx="0" cy="336"/>
            </a:xfrm>
            <a:prstGeom prst="line">
              <a:avLst/>
            </a:prstGeom>
            <a:noFill/>
            <a:ln w="19050">
              <a:solidFill>
                <a:schemeClr val="accent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602" name="Line 466"/>
            <p:cNvSpPr>
              <a:spLocks noChangeShapeType="1"/>
            </p:cNvSpPr>
            <p:nvPr/>
          </p:nvSpPr>
          <p:spPr bwMode="auto">
            <a:xfrm>
              <a:off x="2784" y="2448"/>
              <a:ext cx="432" cy="0"/>
            </a:xfrm>
            <a:prstGeom prst="line">
              <a:avLst/>
            </a:prstGeom>
            <a:noFill/>
            <a:ln w="127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603" name="Line 467"/>
            <p:cNvSpPr>
              <a:spLocks noChangeShapeType="1"/>
            </p:cNvSpPr>
            <p:nvPr/>
          </p:nvSpPr>
          <p:spPr bwMode="auto">
            <a:xfrm flipH="1">
              <a:off x="3168" y="2448"/>
              <a:ext cx="144"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604" name="Line 468"/>
            <p:cNvSpPr>
              <a:spLocks noChangeShapeType="1"/>
            </p:cNvSpPr>
            <p:nvPr/>
          </p:nvSpPr>
          <p:spPr bwMode="auto">
            <a:xfrm>
              <a:off x="2784" y="2448"/>
              <a:ext cx="136"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605" name="Text Box 469"/>
            <p:cNvSpPr txBox="1">
              <a:spLocks noChangeArrowheads="1"/>
            </p:cNvSpPr>
            <p:nvPr/>
          </p:nvSpPr>
          <p:spPr bwMode="auto">
            <a:xfrm>
              <a:off x="2880" y="2232"/>
              <a:ext cx="31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US" sz="1600" b="1">
                  <a:solidFill>
                    <a:srgbClr val="FF0000"/>
                  </a:solidFill>
                  <a:latin typeface="Abadi MT Condensed Light" charset="0"/>
                </a:rPr>
                <a:t>t</a:t>
              </a:r>
              <a:r>
                <a:rPr lang="en-US" sz="1600" b="1" baseline="-25000">
                  <a:solidFill>
                    <a:srgbClr val="FF0000"/>
                  </a:solidFill>
                  <a:latin typeface="Abadi MT Condensed Light" charset="0"/>
                </a:rPr>
                <a:t>pHL</a:t>
              </a:r>
            </a:p>
          </p:txBody>
        </p:sp>
        <p:sp>
          <p:nvSpPr>
            <p:cNvPr id="91606" name="Line 470"/>
            <p:cNvSpPr>
              <a:spLocks noChangeShapeType="1"/>
            </p:cNvSpPr>
            <p:nvPr/>
          </p:nvSpPr>
          <p:spPr bwMode="auto">
            <a:xfrm>
              <a:off x="2784" y="3216"/>
              <a:ext cx="52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607" name="Line 471"/>
            <p:cNvSpPr>
              <a:spLocks noChangeShapeType="1"/>
            </p:cNvSpPr>
            <p:nvPr/>
          </p:nvSpPr>
          <p:spPr bwMode="auto">
            <a:xfrm>
              <a:off x="3024" y="2160"/>
              <a:ext cx="52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608" name="Line 472"/>
            <p:cNvSpPr>
              <a:spLocks noChangeShapeType="1"/>
            </p:cNvSpPr>
            <p:nvPr/>
          </p:nvSpPr>
          <p:spPr bwMode="auto">
            <a:xfrm>
              <a:off x="3264" y="2832"/>
              <a:ext cx="52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609" name="Line 473"/>
            <p:cNvSpPr>
              <a:spLocks noChangeShapeType="1"/>
            </p:cNvSpPr>
            <p:nvPr/>
          </p:nvSpPr>
          <p:spPr bwMode="auto">
            <a:xfrm>
              <a:off x="3504" y="3024"/>
              <a:ext cx="52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grpSp>
          <p:nvGrpSpPr>
            <p:cNvPr id="91610" name="Group 474"/>
            <p:cNvGrpSpPr>
              <a:grpSpLocks/>
            </p:cNvGrpSpPr>
            <p:nvPr/>
          </p:nvGrpSpPr>
          <p:grpSpPr bwMode="auto">
            <a:xfrm>
              <a:off x="3792" y="2448"/>
              <a:ext cx="192" cy="624"/>
              <a:chOff x="144" y="1920"/>
              <a:chExt cx="192" cy="624"/>
            </a:xfrm>
          </p:grpSpPr>
          <p:sp>
            <p:nvSpPr>
              <p:cNvPr id="91611" name="Arc 475"/>
              <p:cNvSpPr>
                <a:spLocks/>
              </p:cNvSpPr>
              <p:nvPr/>
            </p:nvSpPr>
            <p:spPr bwMode="auto">
              <a:xfrm flipH="1">
                <a:off x="237" y="2112"/>
                <a:ext cx="99" cy="432"/>
              </a:xfrm>
              <a:custGeom>
                <a:avLst/>
                <a:gdLst>
                  <a:gd name="G0" fmla="+- 0 0 0"/>
                  <a:gd name="G1" fmla="+- 21600 0 0"/>
                  <a:gd name="G2" fmla="+- 21600 0 0"/>
                  <a:gd name="T0" fmla="*/ 0 w 14307"/>
                  <a:gd name="T1" fmla="*/ 0 h 21600"/>
                  <a:gd name="T2" fmla="*/ 14307 w 14307"/>
                  <a:gd name="T3" fmla="*/ 5419 h 21600"/>
                  <a:gd name="T4" fmla="*/ 0 w 14307"/>
                  <a:gd name="T5" fmla="*/ 21600 h 21600"/>
                </a:gdLst>
                <a:ahLst/>
                <a:cxnLst>
                  <a:cxn ang="0">
                    <a:pos x="T0" y="T1"/>
                  </a:cxn>
                  <a:cxn ang="0">
                    <a:pos x="T2" y="T3"/>
                  </a:cxn>
                  <a:cxn ang="0">
                    <a:pos x="T4" y="T5"/>
                  </a:cxn>
                </a:cxnLst>
                <a:rect l="0" t="0" r="r" b="b"/>
                <a:pathLst>
                  <a:path w="14307" h="21600" fill="none" extrusionOk="0">
                    <a:moveTo>
                      <a:pt x="0" y="-1"/>
                    </a:moveTo>
                    <a:cubicBezTo>
                      <a:pt x="5270" y="-1"/>
                      <a:pt x="10359" y="1927"/>
                      <a:pt x="14307" y="5418"/>
                    </a:cubicBezTo>
                  </a:path>
                  <a:path w="14307" h="21600" stroke="0" extrusionOk="0">
                    <a:moveTo>
                      <a:pt x="0" y="-1"/>
                    </a:moveTo>
                    <a:cubicBezTo>
                      <a:pt x="5270" y="-1"/>
                      <a:pt x="10359" y="1927"/>
                      <a:pt x="14307" y="541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12" name="Arc 476"/>
              <p:cNvSpPr>
                <a:spLocks/>
              </p:cNvSpPr>
              <p:nvPr/>
            </p:nvSpPr>
            <p:spPr bwMode="auto">
              <a:xfrm flipV="1">
                <a:off x="144" y="1920"/>
                <a:ext cx="96" cy="384"/>
              </a:xfrm>
              <a:custGeom>
                <a:avLst/>
                <a:gdLst>
                  <a:gd name="G0" fmla="+- 0 0 0"/>
                  <a:gd name="G1" fmla="+- 21600 0 0"/>
                  <a:gd name="G2" fmla="+- 21600 0 0"/>
                  <a:gd name="T0" fmla="*/ 0 w 14052"/>
                  <a:gd name="T1" fmla="*/ 0 h 21600"/>
                  <a:gd name="T2" fmla="*/ 14052 w 14052"/>
                  <a:gd name="T3" fmla="*/ 5197 h 21600"/>
                  <a:gd name="T4" fmla="*/ 0 w 14052"/>
                  <a:gd name="T5" fmla="*/ 21600 h 21600"/>
                </a:gdLst>
                <a:ahLst/>
                <a:cxnLst>
                  <a:cxn ang="0">
                    <a:pos x="T0" y="T1"/>
                  </a:cxn>
                  <a:cxn ang="0">
                    <a:pos x="T2" y="T3"/>
                  </a:cxn>
                  <a:cxn ang="0">
                    <a:pos x="T4" y="T5"/>
                  </a:cxn>
                </a:cxnLst>
                <a:rect l="0" t="0" r="r" b="b"/>
                <a:pathLst>
                  <a:path w="14052" h="21600" fill="none" extrusionOk="0">
                    <a:moveTo>
                      <a:pt x="0" y="-1"/>
                    </a:moveTo>
                    <a:cubicBezTo>
                      <a:pt x="5154" y="-1"/>
                      <a:pt x="10138" y="1843"/>
                      <a:pt x="14052" y="5196"/>
                    </a:cubicBezTo>
                  </a:path>
                  <a:path w="14052" h="21600" stroke="0" extrusionOk="0">
                    <a:moveTo>
                      <a:pt x="0" y="-1"/>
                    </a:moveTo>
                    <a:cubicBezTo>
                      <a:pt x="5154" y="-1"/>
                      <a:pt x="10138" y="1843"/>
                      <a:pt x="14052" y="519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1613" name="Group 477"/>
            <p:cNvGrpSpPr>
              <a:grpSpLocks/>
            </p:cNvGrpSpPr>
            <p:nvPr/>
          </p:nvGrpSpPr>
          <p:grpSpPr bwMode="auto">
            <a:xfrm flipV="1">
              <a:off x="4032" y="2784"/>
              <a:ext cx="192" cy="624"/>
              <a:chOff x="144" y="1920"/>
              <a:chExt cx="192" cy="624"/>
            </a:xfrm>
          </p:grpSpPr>
          <p:sp>
            <p:nvSpPr>
              <p:cNvPr id="91614" name="Arc 478"/>
              <p:cNvSpPr>
                <a:spLocks/>
              </p:cNvSpPr>
              <p:nvPr/>
            </p:nvSpPr>
            <p:spPr bwMode="auto">
              <a:xfrm flipH="1">
                <a:off x="237" y="2112"/>
                <a:ext cx="99" cy="432"/>
              </a:xfrm>
              <a:custGeom>
                <a:avLst/>
                <a:gdLst>
                  <a:gd name="G0" fmla="+- 0 0 0"/>
                  <a:gd name="G1" fmla="+- 21600 0 0"/>
                  <a:gd name="G2" fmla="+- 21600 0 0"/>
                  <a:gd name="T0" fmla="*/ 0 w 14307"/>
                  <a:gd name="T1" fmla="*/ 0 h 21600"/>
                  <a:gd name="T2" fmla="*/ 14307 w 14307"/>
                  <a:gd name="T3" fmla="*/ 5419 h 21600"/>
                  <a:gd name="T4" fmla="*/ 0 w 14307"/>
                  <a:gd name="T5" fmla="*/ 21600 h 21600"/>
                </a:gdLst>
                <a:ahLst/>
                <a:cxnLst>
                  <a:cxn ang="0">
                    <a:pos x="T0" y="T1"/>
                  </a:cxn>
                  <a:cxn ang="0">
                    <a:pos x="T2" y="T3"/>
                  </a:cxn>
                  <a:cxn ang="0">
                    <a:pos x="T4" y="T5"/>
                  </a:cxn>
                </a:cxnLst>
                <a:rect l="0" t="0" r="r" b="b"/>
                <a:pathLst>
                  <a:path w="14307" h="21600" fill="none" extrusionOk="0">
                    <a:moveTo>
                      <a:pt x="0" y="-1"/>
                    </a:moveTo>
                    <a:cubicBezTo>
                      <a:pt x="5270" y="-1"/>
                      <a:pt x="10359" y="1927"/>
                      <a:pt x="14307" y="5418"/>
                    </a:cubicBezTo>
                  </a:path>
                  <a:path w="14307" h="21600" stroke="0" extrusionOk="0">
                    <a:moveTo>
                      <a:pt x="0" y="-1"/>
                    </a:moveTo>
                    <a:cubicBezTo>
                      <a:pt x="5270" y="-1"/>
                      <a:pt x="10359" y="1927"/>
                      <a:pt x="14307" y="541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15" name="Arc 479"/>
              <p:cNvSpPr>
                <a:spLocks/>
              </p:cNvSpPr>
              <p:nvPr/>
            </p:nvSpPr>
            <p:spPr bwMode="auto">
              <a:xfrm flipV="1">
                <a:off x="144" y="1920"/>
                <a:ext cx="96" cy="384"/>
              </a:xfrm>
              <a:custGeom>
                <a:avLst/>
                <a:gdLst>
                  <a:gd name="G0" fmla="+- 0 0 0"/>
                  <a:gd name="G1" fmla="+- 21600 0 0"/>
                  <a:gd name="G2" fmla="+- 21600 0 0"/>
                  <a:gd name="T0" fmla="*/ 0 w 14052"/>
                  <a:gd name="T1" fmla="*/ 0 h 21600"/>
                  <a:gd name="T2" fmla="*/ 14052 w 14052"/>
                  <a:gd name="T3" fmla="*/ 5197 h 21600"/>
                  <a:gd name="T4" fmla="*/ 0 w 14052"/>
                  <a:gd name="T5" fmla="*/ 21600 h 21600"/>
                </a:gdLst>
                <a:ahLst/>
                <a:cxnLst>
                  <a:cxn ang="0">
                    <a:pos x="T0" y="T1"/>
                  </a:cxn>
                  <a:cxn ang="0">
                    <a:pos x="T2" y="T3"/>
                  </a:cxn>
                  <a:cxn ang="0">
                    <a:pos x="T4" y="T5"/>
                  </a:cxn>
                </a:cxnLst>
                <a:rect l="0" t="0" r="r" b="b"/>
                <a:pathLst>
                  <a:path w="14052" h="21600" fill="none" extrusionOk="0">
                    <a:moveTo>
                      <a:pt x="0" y="-1"/>
                    </a:moveTo>
                    <a:cubicBezTo>
                      <a:pt x="5154" y="-1"/>
                      <a:pt x="10138" y="1843"/>
                      <a:pt x="14052" y="5196"/>
                    </a:cubicBezTo>
                  </a:path>
                  <a:path w="14052" h="21600" stroke="0" extrusionOk="0">
                    <a:moveTo>
                      <a:pt x="0" y="-1"/>
                    </a:moveTo>
                    <a:cubicBezTo>
                      <a:pt x="5154" y="-1"/>
                      <a:pt x="10138" y="1843"/>
                      <a:pt x="14052" y="519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1616" name="Group 480"/>
            <p:cNvGrpSpPr>
              <a:grpSpLocks/>
            </p:cNvGrpSpPr>
            <p:nvPr/>
          </p:nvGrpSpPr>
          <p:grpSpPr bwMode="auto">
            <a:xfrm flipV="1">
              <a:off x="3552" y="1920"/>
              <a:ext cx="192" cy="624"/>
              <a:chOff x="144" y="1920"/>
              <a:chExt cx="192" cy="624"/>
            </a:xfrm>
          </p:grpSpPr>
          <p:sp>
            <p:nvSpPr>
              <p:cNvPr id="91617" name="Arc 481"/>
              <p:cNvSpPr>
                <a:spLocks/>
              </p:cNvSpPr>
              <p:nvPr/>
            </p:nvSpPr>
            <p:spPr bwMode="auto">
              <a:xfrm flipH="1">
                <a:off x="237" y="2112"/>
                <a:ext cx="99" cy="432"/>
              </a:xfrm>
              <a:custGeom>
                <a:avLst/>
                <a:gdLst>
                  <a:gd name="G0" fmla="+- 0 0 0"/>
                  <a:gd name="G1" fmla="+- 21600 0 0"/>
                  <a:gd name="G2" fmla="+- 21600 0 0"/>
                  <a:gd name="T0" fmla="*/ 0 w 14307"/>
                  <a:gd name="T1" fmla="*/ 0 h 21600"/>
                  <a:gd name="T2" fmla="*/ 14307 w 14307"/>
                  <a:gd name="T3" fmla="*/ 5419 h 21600"/>
                  <a:gd name="T4" fmla="*/ 0 w 14307"/>
                  <a:gd name="T5" fmla="*/ 21600 h 21600"/>
                </a:gdLst>
                <a:ahLst/>
                <a:cxnLst>
                  <a:cxn ang="0">
                    <a:pos x="T0" y="T1"/>
                  </a:cxn>
                  <a:cxn ang="0">
                    <a:pos x="T2" y="T3"/>
                  </a:cxn>
                  <a:cxn ang="0">
                    <a:pos x="T4" y="T5"/>
                  </a:cxn>
                </a:cxnLst>
                <a:rect l="0" t="0" r="r" b="b"/>
                <a:pathLst>
                  <a:path w="14307" h="21600" fill="none" extrusionOk="0">
                    <a:moveTo>
                      <a:pt x="0" y="-1"/>
                    </a:moveTo>
                    <a:cubicBezTo>
                      <a:pt x="5270" y="-1"/>
                      <a:pt x="10359" y="1927"/>
                      <a:pt x="14307" y="5418"/>
                    </a:cubicBezTo>
                  </a:path>
                  <a:path w="14307" h="21600" stroke="0" extrusionOk="0">
                    <a:moveTo>
                      <a:pt x="0" y="-1"/>
                    </a:moveTo>
                    <a:cubicBezTo>
                      <a:pt x="5270" y="-1"/>
                      <a:pt x="10359" y="1927"/>
                      <a:pt x="14307" y="5418"/>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1618" name="Arc 482"/>
              <p:cNvSpPr>
                <a:spLocks/>
              </p:cNvSpPr>
              <p:nvPr/>
            </p:nvSpPr>
            <p:spPr bwMode="auto">
              <a:xfrm flipV="1">
                <a:off x="144" y="1920"/>
                <a:ext cx="96" cy="384"/>
              </a:xfrm>
              <a:custGeom>
                <a:avLst/>
                <a:gdLst>
                  <a:gd name="G0" fmla="+- 0 0 0"/>
                  <a:gd name="G1" fmla="+- 21600 0 0"/>
                  <a:gd name="G2" fmla="+- 21600 0 0"/>
                  <a:gd name="T0" fmla="*/ 0 w 14052"/>
                  <a:gd name="T1" fmla="*/ 0 h 21600"/>
                  <a:gd name="T2" fmla="*/ 14052 w 14052"/>
                  <a:gd name="T3" fmla="*/ 5197 h 21600"/>
                  <a:gd name="T4" fmla="*/ 0 w 14052"/>
                  <a:gd name="T5" fmla="*/ 21600 h 21600"/>
                </a:gdLst>
                <a:ahLst/>
                <a:cxnLst>
                  <a:cxn ang="0">
                    <a:pos x="T0" y="T1"/>
                  </a:cxn>
                  <a:cxn ang="0">
                    <a:pos x="T2" y="T3"/>
                  </a:cxn>
                  <a:cxn ang="0">
                    <a:pos x="T4" y="T5"/>
                  </a:cxn>
                </a:cxnLst>
                <a:rect l="0" t="0" r="r" b="b"/>
                <a:pathLst>
                  <a:path w="14052" h="21600" fill="none" extrusionOk="0">
                    <a:moveTo>
                      <a:pt x="0" y="-1"/>
                    </a:moveTo>
                    <a:cubicBezTo>
                      <a:pt x="5154" y="-1"/>
                      <a:pt x="10138" y="1843"/>
                      <a:pt x="14052" y="5196"/>
                    </a:cubicBezTo>
                  </a:path>
                  <a:path w="14052" h="21600" stroke="0" extrusionOk="0">
                    <a:moveTo>
                      <a:pt x="0" y="-1"/>
                    </a:moveTo>
                    <a:cubicBezTo>
                      <a:pt x="5154" y="-1"/>
                      <a:pt x="10138" y="1843"/>
                      <a:pt x="14052" y="5196"/>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1619" name="Line 483"/>
            <p:cNvSpPr>
              <a:spLocks noChangeShapeType="1"/>
            </p:cNvSpPr>
            <p:nvPr/>
          </p:nvSpPr>
          <p:spPr bwMode="auto">
            <a:xfrm>
              <a:off x="3744" y="2352"/>
              <a:ext cx="52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620" name="Line 484"/>
            <p:cNvSpPr>
              <a:spLocks noChangeShapeType="1"/>
            </p:cNvSpPr>
            <p:nvPr/>
          </p:nvSpPr>
          <p:spPr bwMode="auto">
            <a:xfrm>
              <a:off x="3984" y="2640"/>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621" name="Line 485"/>
            <p:cNvSpPr>
              <a:spLocks noChangeShapeType="1"/>
            </p:cNvSpPr>
            <p:nvPr/>
          </p:nvSpPr>
          <p:spPr bwMode="auto">
            <a:xfrm>
              <a:off x="4224" y="3216"/>
              <a:ext cx="96"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91622" name="Rectangle 486"/>
            <p:cNvSpPr>
              <a:spLocks noChangeArrowheads="1"/>
            </p:cNvSpPr>
            <p:nvPr/>
          </p:nvSpPr>
          <p:spPr bwMode="auto">
            <a:xfrm>
              <a:off x="0" y="2336"/>
              <a:ext cx="5760" cy="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119" name="Text Box 191">
            <a:extLst>
              <a:ext uri="{FF2B5EF4-FFF2-40B4-BE49-F238E27FC236}">
                <a16:creationId xmlns:a16="http://schemas.microsoft.com/office/drawing/2014/main" id="{DA20656E-502B-421B-9C87-97C92BAA0835}"/>
              </a:ext>
            </a:extLst>
          </p:cNvPr>
          <p:cNvSpPr txBox="1">
            <a:spLocks noChangeArrowheads="1"/>
          </p:cNvSpPr>
          <p:nvPr/>
        </p:nvSpPr>
        <p:spPr bwMode="auto">
          <a:xfrm>
            <a:off x="1005840" y="323850"/>
            <a:ext cx="8534400" cy="457200"/>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fr-FR" sz="2400" b="1" dirty="0">
                <a:solidFill>
                  <a:schemeClr val="bg1"/>
                </a:solidFill>
              </a:rPr>
              <a:t>2. VCO A OSCILLATEUR EN ANNEAU CMOS</a:t>
            </a:r>
          </a:p>
        </p:txBody>
      </p:sp>
      <p:sp>
        <p:nvSpPr>
          <p:cNvPr id="2" name="Slide Number Placeholder 1">
            <a:extLst>
              <a:ext uri="{FF2B5EF4-FFF2-40B4-BE49-F238E27FC236}">
                <a16:creationId xmlns:a16="http://schemas.microsoft.com/office/drawing/2014/main" id="{21129059-D965-441B-85D8-B33D77A25A7A}"/>
              </a:ext>
            </a:extLst>
          </p:cNvPr>
          <p:cNvSpPr>
            <a:spLocks noGrp="1"/>
          </p:cNvSpPr>
          <p:nvPr>
            <p:ph type="sldNum" sz="quarter" idx="12"/>
          </p:nvPr>
        </p:nvSpPr>
        <p:spPr/>
        <p:txBody>
          <a:bodyPr/>
          <a:lstStyle/>
          <a:p>
            <a:fld id="{A0C90C31-8BED-4BB9-8E94-F4E9E36D41C0}" type="slidenum">
              <a:rPr lang="en-CH" smtClean="0"/>
              <a:t>32</a:t>
            </a:fld>
            <a:endParaRPr lang="en-CH"/>
          </a:p>
        </p:txBody>
      </p:sp>
      <p:sp>
        <p:nvSpPr>
          <p:cNvPr id="3" name="TextBox 2">
            <a:extLst>
              <a:ext uri="{FF2B5EF4-FFF2-40B4-BE49-F238E27FC236}">
                <a16:creationId xmlns:a16="http://schemas.microsoft.com/office/drawing/2014/main" id="{585FD7FC-6758-49CB-85EF-21B550C93E38}"/>
              </a:ext>
            </a:extLst>
          </p:cNvPr>
          <p:cNvSpPr txBox="1"/>
          <p:nvPr/>
        </p:nvSpPr>
        <p:spPr>
          <a:xfrm>
            <a:off x="5854700" y="1549400"/>
            <a:ext cx="6197600" cy="4832092"/>
          </a:xfrm>
          <a:prstGeom prst="rect">
            <a:avLst/>
          </a:prstGeom>
          <a:noFill/>
        </p:spPr>
        <p:txBody>
          <a:bodyPr wrap="square" rtlCol="0">
            <a:spAutoFit/>
          </a:bodyPr>
          <a:lstStyle/>
          <a:p>
            <a:pPr algn="just"/>
            <a:r>
              <a:rPr lang="fr-FR" sz="2000" b="1" dirty="0"/>
              <a:t>Fonctionnement basé  sur 2 principes:</a:t>
            </a:r>
          </a:p>
          <a:p>
            <a:pPr algn="just"/>
            <a:r>
              <a:rPr lang="fr-FR" sz="1600" b="1" dirty="0"/>
              <a:t>1. Contradiction logique :</a:t>
            </a:r>
            <a:r>
              <a:rPr lang="fr-FR" sz="1600" dirty="0"/>
              <a:t> L’instabilité logique d’un nombre impair d’inverseurs constitue le principe de base d’un oscillateur en anneau. Comme le montre la figure, le premier inverseur (porte NON) inverse le signal : si l’entrée du premier inverseur est à l’état </a:t>
            </a:r>
            <a:r>
              <a:rPr lang="fr-FR" sz="1600" b="1" dirty="0"/>
              <a:t>HAUT</a:t>
            </a:r>
            <a:r>
              <a:rPr lang="fr-FR" sz="1600" dirty="0"/>
              <a:t>, sa sortie devient </a:t>
            </a:r>
            <a:r>
              <a:rPr lang="fr-FR" sz="1600" b="1" dirty="0"/>
              <a:t>BAS</a:t>
            </a:r>
            <a:r>
              <a:rPr lang="fr-FR" sz="1600" dirty="0"/>
              <a:t>. Par conséquent, la sortie du dernier inverseur de la chaîne sera également </a:t>
            </a:r>
            <a:r>
              <a:rPr lang="fr-FR" sz="1600" b="1" dirty="0"/>
              <a:t>BAS</a:t>
            </a:r>
            <a:r>
              <a:rPr lang="fr-FR" sz="1600" dirty="0"/>
              <a:t>. Lorsque cette sortie est rebouclée sur l’entrée du premier inverseur, il en résulte une contradiction logique, rendant le circuit intrinsèquement ‘instable’ càd </a:t>
            </a:r>
            <a:r>
              <a:rPr lang="fr-FR" sz="1600" b="1" dirty="0"/>
              <a:t>oscillant.</a:t>
            </a:r>
          </a:p>
          <a:p>
            <a:pPr algn="just"/>
            <a:endParaRPr lang="fr-FR" sz="1600" b="1" dirty="0"/>
          </a:p>
          <a:p>
            <a:pPr algn="just"/>
            <a:r>
              <a:rPr lang="fr-FR" sz="1600" b="1" dirty="0"/>
              <a:t>2. Délai de l’inverseur :</a:t>
            </a:r>
            <a:r>
              <a:rPr lang="fr-FR" sz="1600" dirty="0"/>
              <a:t> Le deuxième principe fondamental d’un oscillateur en anneau est le délai introduit par chaque inverseur. Ce délai est déterminé par les réseaux RC parasites à chaque étage. Ainsi, après une variation d’entrée, la sortie de l’inverseur met un certain temps à se mettre à jour, ce qui permet temporairement au circuit de maintenir la contradiction logique. Le délai de chaque inverseur correspond au temps nécessaire pour charger ou décharger la capacité parasite jusqu’à atteindre le seuil de basculement (seuil logique) de l’inverseur.</a:t>
            </a:r>
          </a:p>
          <a:p>
            <a:pPr algn="just"/>
            <a:endParaRPr lang="en-CH"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Text Box 5"/>
          <p:cNvSpPr txBox="1">
            <a:spLocks noChangeArrowheads="1"/>
          </p:cNvSpPr>
          <p:nvPr/>
        </p:nvSpPr>
        <p:spPr bwMode="auto">
          <a:xfrm>
            <a:off x="1097280" y="1501141"/>
            <a:ext cx="1012698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CH" sz="2000" b="1" dirty="0"/>
              <a:t>Les temps de propagation </a:t>
            </a:r>
            <a:r>
              <a:rPr lang="fr-CH" sz="2000" b="1" dirty="0" err="1"/>
              <a:t>t</a:t>
            </a:r>
            <a:r>
              <a:rPr lang="fr-CH" sz="2000" b="1" baseline="-25000" dirty="0" err="1"/>
              <a:t>pHL</a:t>
            </a:r>
            <a:r>
              <a:rPr lang="fr-CH" sz="2000" b="1" dirty="0"/>
              <a:t> et </a:t>
            </a:r>
            <a:r>
              <a:rPr lang="fr-CH" sz="2000" b="1" dirty="0" err="1"/>
              <a:t>t</a:t>
            </a:r>
            <a:r>
              <a:rPr lang="fr-CH" sz="2000" b="1" baseline="-25000" dirty="0" err="1"/>
              <a:t>pLH</a:t>
            </a:r>
            <a:r>
              <a:rPr lang="fr-CH" sz="2000" b="1" dirty="0"/>
              <a:t> sont liés au temps de charge et de décharge, au travers des transistors NMOS ou PMOS, de la capacité de charge totale de la sortie de chaque étage. </a:t>
            </a:r>
            <a:endParaRPr lang="en-US" sz="2000" b="1" dirty="0"/>
          </a:p>
        </p:txBody>
      </p:sp>
      <p:sp>
        <p:nvSpPr>
          <p:cNvPr id="92245" name="Text Box 85"/>
          <p:cNvSpPr txBox="1">
            <a:spLocks noChangeArrowheads="1"/>
          </p:cNvSpPr>
          <p:nvPr/>
        </p:nvSpPr>
        <p:spPr bwMode="auto">
          <a:xfrm>
            <a:off x="4648200" y="5334001"/>
            <a:ext cx="608457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84175" indent="-384175">
              <a:defRPr sz="2400">
                <a:solidFill>
                  <a:schemeClr val="tx1"/>
                </a:solidFill>
                <a:latin typeface="Times New Roman" charset="0"/>
                <a:ea typeface="ＭＳ Ｐゴシック" charset="0"/>
              </a:defRPr>
            </a:lvl1pPr>
            <a:lvl2pPr marL="760413">
              <a:defRPr sz="2400">
                <a:solidFill>
                  <a:schemeClr val="tx1"/>
                </a:solidFill>
                <a:latin typeface="Times New Roman" charset="0"/>
                <a:ea typeface="ＭＳ Ｐゴシック" charset="0"/>
              </a:defRPr>
            </a:lvl2pPr>
            <a:lvl3pPr marL="950913">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r>
              <a:rPr lang="fr-CH" sz="1800" b="1" dirty="0">
                <a:latin typeface="+mn-lt"/>
              </a:rPr>
              <a:t>Les oscillateurs en anneau sont utilisés comme:</a:t>
            </a:r>
          </a:p>
          <a:p>
            <a:r>
              <a:rPr lang="fr-CH" sz="1800" b="1" dirty="0">
                <a:latin typeface="+mn-lt"/>
              </a:rPr>
              <a:t>	- oscillateurs / VCOs</a:t>
            </a:r>
          </a:p>
          <a:p>
            <a:r>
              <a:rPr lang="fr-CH" sz="1800" b="1" dirty="0">
                <a:latin typeface="+mn-lt"/>
              </a:rPr>
              <a:t>	- circuits de caractérisation de la vitesse d’une</a:t>
            </a:r>
          </a:p>
          <a:p>
            <a:r>
              <a:rPr lang="fr-CH" sz="1800" b="1" dirty="0">
                <a:latin typeface="+mn-lt"/>
              </a:rPr>
              <a:t>	  technologie (mesure du temps de propagation moyen) </a:t>
            </a:r>
            <a:endParaRPr lang="en-US" sz="1800" b="1" dirty="0">
              <a:latin typeface="+mn-lt"/>
            </a:endParaRPr>
          </a:p>
        </p:txBody>
      </p:sp>
      <p:grpSp>
        <p:nvGrpSpPr>
          <p:cNvPr id="92248" name="Group 88"/>
          <p:cNvGrpSpPr>
            <a:grpSpLocks/>
          </p:cNvGrpSpPr>
          <p:nvPr/>
        </p:nvGrpSpPr>
        <p:grpSpPr bwMode="auto">
          <a:xfrm>
            <a:off x="3581400" y="4038600"/>
            <a:ext cx="381000" cy="457200"/>
            <a:chOff x="3552" y="1824"/>
            <a:chExt cx="240" cy="288"/>
          </a:xfrm>
        </p:grpSpPr>
        <p:sp>
          <p:nvSpPr>
            <p:cNvPr id="92249" name="Line 89"/>
            <p:cNvSpPr>
              <a:spLocks noChangeShapeType="1"/>
            </p:cNvSpPr>
            <p:nvPr/>
          </p:nvSpPr>
          <p:spPr bwMode="auto">
            <a:xfrm flipH="1">
              <a:off x="3600" y="1824"/>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50" name="Line 90"/>
            <p:cNvSpPr>
              <a:spLocks noChangeShapeType="1"/>
            </p:cNvSpPr>
            <p:nvPr/>
          </p:nvSpPr>
          <p:spPr bwMode="auto">
            <a:xfrm>
              <a:off x="3600" y="182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51" name="Line 91"/>
            <p:cNvSpPr>
              <a:spLocks noChangeShapeType="1"/>
            </p:cNvSpPr>
            <p:nvPr/>
          </p:nvSpPr>
          <p:spPr bwMode="auto">
            <a:xfrm>
              <a:off x="3600" y="2112"/>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52" name="Line 92"/>
            <p:cNvSpPr>
              <a:spLocks noChangeShapeType="1"/>
            </p:cNvSpPr>
            <p:nvPr/>
          </p:nvSpPr>
          <p:spPr bwMode="auto">
            <a:xfrm>
              <a:off x="3552" y="187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2258" name="Group 98"/>
          <p:cNvGrpSpPr>
            <a:grpSpLocks/>
          </p:cNvGrpSpPr>
          <p:nvPr/>
        </p:nvGrpSpPr>
        <p:grpSpPr bwMode="auto">
          <a:xfrm>
            <a:off x="3429000" y="3276600"/>
            <a:ext cx="533400" cy="457200"/>
            <a:chOff x="3456" y="1344"/>
            <a:chExt cx="336" cy="288"/>
          </a:xfrm>
        </p:grpSpPr>
        <p:sp>
          <p:nvSpPr>
            <p:cNvPr id="92259" name="Line 99"/>
            <p:cNvSpPr>
              <a:spLocks noChangeShapeType="1"/>
            </p:cNvSpPr>
            <p:nvPr/>
          </p:nvSpPr>
          <p:spPr bwMode="auto">
            <a:xfrm flipH="1" flipV="1">
              <a:off x="3600" y="163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60" name="Line 100"/>
            <p:cNvSpPr>
              <a:spLocks noChangeShapeType="1"/>
            </p:cNvSpPr>
            <p:nvPr/>
          </p:nvSpPr>
          <p:spPr bwMode="auto">
            <a:xfrm flipV="1">
              <a:off x="3600" y="134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61" name="Line 101"/>
            <p:cNvSpPr>
              <a:spLocks noChangeShapeType="1"/>
            </p:cNvSpPr>
            <p:nvPr/>
          </p:nvSpPr>
          <p:spPr bwMode="auto">
            <a:xfrm flipV="1">
              <a:off x="3600" y="1344"/>
              <a:ext cx="192"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62" name="Line 102"/>
            <p:cNvSpPr>
              <a:spLocks noChangeShapeType="1"/>
            </p:cNvSpPr>
            <p:nvPr/>
          </p:nvSpPr>
          <p:spPr bwMode="auto">
            <a:xfrm flipV="1">
              <a:off x="3552" y="139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63" name="Oval 103"/>
            <p:cNvSpPr>
              <a:spLocks noChangeArrowheads="1"/>
            </p:cNvSpPr>
            <p:nvPr/>
          </p:nvSpPr>
          <p:spPr bwMode="auto">
            <a:xfrm>
              <a:off x="3456" y="1440"/>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2271" name="Line 111"/>
          <p:cNvSpPr>
            <a:spLocks noChangeShapeType="1"/>
          </p:cNvSpPr>
          <p:nvPr/>
        </p:nvSpPr>
        <p:spPr bwMode="auto">
          <a:xfrm>
            <a:off x="3962400" y="4495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72" name="Line 112"/>
          <p:cNvSpPr>
            <a:spLocks noChangeShapeType="1"/>
          </p:cNvSpPr>
          <p:nvPr/>
        </p:nvSpPr>
        <p:spPr bwMode="auto">
          <a:xfrm>
            <a:off x="3810000" y="48006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73" name="Line 113"/>
          <p:cNvSpPr>
            <a:spLocks noChangeShapeType="1"/>
          </p:cNvSpPr>
          <p:nvPr/>
        </p:nvSpPr>
        <p:spPr bwMode="auto">
          <a:xfrm>
            <a:off x="3962400" y="3733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74" name="Line 114"/>
          <p:cNvSpPr>
            <a:spLocks noChangeShapeType="1"/>
          </p:cNvSpPr>
          <p:nvPr/>
        </p:nvSpPr>
        <p:spPr bwMode="auto">
          <a:xfrm>
            <a:off x="3962400" y="2971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75" name="Line 115"/>
          <p:cNvSpPr>
            <a:spLocks noChangeShapeType="1"/>
          </p:cNvSpPr>
          <p:nvPr/>
        </p:nvSpPr>
        <p:spPr bwMode="auto">
          <a:xfrm>
            <a:off x="3733800" y="297180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76" name="Text Box 116"/>
          <p:cNvSpPr txBox="1">
            <a:spLocks noChangeArrowheads="1"/>
          </p:cNvSpPr>
          <p:nvPr/>
        </p:nvSpPr>
        <p:spPr bwMode="auto">
          <a:xfrm>
            <a:off x="3581400" y="2590801"/>
            <a:ext cx="6858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t>V</a:t>
            </a:r>
            <a:r>
              <a:rPr lang="fr-FR" sz="1600" b="1" baseline="-25000"/>
              <a:t>DD</a:t>
            </a:r>
            <a:endParaRPr lang="fr-FR" sz="1600" b="1"/>
          </a:p>
        </p:txBody>
      </p:sp>
      <p:sp>
        <p:nvSpPr>
          <p:cNvPr id="92277" name="Line 117"/>
          <p:cNvSpPr>
            <a:spLocks noChangeShapeType="1"/>
          </p:cNvSpPr>
          <p:nvPr/>
        </p:nvSpPr>
        <p:spPr bwMode="auto">
          <a:xfrm flipH="1">
            <a:off x="3200400" y="350520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78" name="Line 118"/>
          <p:cNvSpPr>
            <a:spLocks noChangeShapeType="1"/>
          </p:cNvSpPr>
          <p:nvPr/>
        </p:nvSpPr>
        <p:spPr bwMode="auto">
          <a:xfrm flipH="1">
            <a:off x="3200400" y="42672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79" name="Line 119"/>
          <p:cNvSpPr>
            <a:spLocks noChangeShapeType="1"/>
          </p:cNvSpPr>
          <p:nvPr/>
        </p:nvSpPr>
        <p:spPr bwMode="auto">
          <a:xfrm>
            <a:off x="3200400" y="3505200"/>
            <a:ext cx="0" cy="762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81" name="Line 121"/>
          <p:cNvSpPr>
            <a:spLocks noChangeShapeType="1"/>
          </p:cNvSpPr>
          <p:nvPr/>
        </p:nvSpPr>
        <p:spPr bwMode="auto">
          <a:xfrm>
            <a:off x="2819400" y="38862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82" name="Line 122"/>
          <p:cNvSpPr>
            <a:spLocks noChangeShapeType="1"/>
          </p:cNvSpPr>
          <p:nvPr/>
        </p:nvSpPr>
        <p:spPr bwMode="auto">
          <a:xfrm>
            <a:off x="4419600" y="42672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83" name="Line 123"/>
          <p:cNvSpPr>
            <a:spLocks noChangeShapeType="1"/>
          </p:cNvSpPr>
          <p:nvPr/>
        </p:nvSpPr>
        <p:spPr bwMode="auto">
          <a:xfrm>
            <a:off x="4419600" y="43434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84" name="Line 124"/>
          <p:cNvSpPr>
            <a:spLocks noChangeShapeType="1"/>
          </p:cNvSpPr>
          <p:nvPr/>
        </p:nvSpPr>
        <p:spPr bwMode="auto">
          <a:xfrm flipV="1">
            <a:off x="4572000" y="3886200"/>
            <a:ext cx="0" cy="3810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85" name="Line 125"/>
          <p:cNvSpPr>
            <a:spLocks noChangeShapeType="1"/>
          </p:cNvSpPr>
          <p:nvPr/>
        </p:nvSpPr>
        <p:spPr bwMode="auto">
          <a:xfrm flipV="1">
            <a:off x="4572000" y="4343400"/>
            <a:ext cx="0" cy="4572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86" name="Line 126"/>
          <p:cNvSpPr>
            <a:spLocks noChangeShapeType="1"/>
          </p:cNvSpPr>
          <p:nvPr/>
        </p:nvSpPr>
        <p:spPr bwMode="auto">
          <a:xfrm>
            <a:off x="4419600" y="48006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2287" name="Group 127"/>
          <p:cNvGrpSpPr>
            <a:grpSpLocks/>
          </p:cNvGrpSpPr>
          <p:nvPr/>
        </p:nvGrpSpPr>
        <p:grpSpPr bwMode="auto">
          <a:xfrm>
            <a:off x="5562600" y="4038600"/>
            <a:ext cx="381000" cy="457200"/>
            <a:chOff x="3552" y="1824"/>
            <a:chExt cx="240" cy="288"/>
          </a:xfrm>
        </p:grpSpPr>
        <p:sp>
          <p:nvSpPr>
            <p:cNvPr id="92288" name="Line 128"/>
            <p:cNvSpPr>
              <a:spLocks noChangeShapeType="1"/>
            </p:cNvSpPr>
            <p:nvPr/>
          </p:nvSpPr>
          <p:spPr bwMode="auto">
            <a:xfrm flipH="1">
              <a:off x="3600" y="1824"/>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89" name="Line 129"/>
            <p:cNvSpPr>
              <a:spLocks noChangeShapeType="1"/>
            </p:cNvSpPr>
            <p:nvPr/>
          </p:nvSpPr>
          <p:spPr bwMode="auto">
            <a:xfrm>
              <a:off x="3600" y="182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90" name="Line 130"/>
            <p:cNvSpPr>
              <a:spLocks noChangeShapeType="1"/>
            </p:cNvSpPr>
            <p:nvPr/>
          </p:nvSpPr>
          <p:spPr bwMode="auto">
            <a:xfrm>
              <a:off x="3600" y="2112"/>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91" name="Line 131"/>
            <p:cNvSpPr>
              <a:spLocks noChangeShapeType="1"/>
            </p:cNvSpPr>
            <p:nvPr/>
          </p:nvSpPr>
          <p:spPr bwMode="auto">
            <a:xfrm>
              <a:off x="3552" y="187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2292" name="Group 132"/>
          <p:cNvGrpSpPr>
            <a:grpSpLocks/>
          </p:cNvGrpSpPr>
          <p:nvPr/>
        </p:nvGrpSpPr>
        <p:grpSpPr bwMode="auto">
          <a:xfrm>
            <a:off x="5410200" y="3276600"/>
            <a:ext cx="533400" cy="457200"/>
            <a:chOff x="3456" y="1344"/>
            <a:chExt cx="336" cy="288"/>
          </a:xfrm>
        </p:grpSpPr>
        <p:sp>
          <p:nvSpPr>
            <p:cNvPr id="92293" name="Line 133"/>
            <p:cNvSpPr>
              <a:spLocks noChangeShapeType="1"/>
            </p:cNvSpPr>
            <p:nvPr/>
          </p:nvSpPr>
          <p:spPr bwMode="auto">
            <a:xfrm flipH="1" flipV="1">
              <a:off x="3600" y="163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94" name="Line 134"/>
            <p:cNvSpPr>
              <a:spLocks noChangeShapeType="1"/>
            </p:cNvSpPr>
            <p:nvPr/>
          </p:nvSpPr>
          <p:spPr bwMode="auto">
            <a:xfrm flipV="1">
              <a:off x="3600" y="134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95" name="Line 135"/>
            <p:cNvSpPr>
              <a:spLocks noChangeShapeType="1"/>
            </p:cNvSpPr>
            <p:nvPr/>
          </p:nvSpPr>
          <p:spPr bwMode="auto">
            <a:xfrm flipV="1">
              <a:off x="3600" y="1344"/>
              <a:ext cx="192"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96" name="Line 136"/>
            <p:cNvSpPr>
              <a:spLocks noChangeShapeType="1"/>
            </p:cNvSpPr>
            <p:nvPr/>
          </p:nvSpPr>
          <p:spPr bwMode="auto">
            <a:xfrm flipV="1">
              <a:off x="3552" y="139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97" name="Oval 137"/>
            <p:cNvSpPr>
              <a:spLocks noChangeArrowheads="1"/>
            </p:cNvSpPr>
            <p:nvPr/>
          </p:nvSpPr>
          <p:spPr bwMode="auto">
            <a:xfrm>
              <a:off x="3456" y="1440"/>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2298" name="Line 138"/>
          <p:cNvSpPr>
            <a:spLocks noChangeShapeType="1"/>
          </p:cNvSpPr>
          <p:nvPr/>
        </p:nvSpPr>
        <p:spPr bwMode="auto">
          <a:xfrm>
            <a:off x="5943600" y="4495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99" name="Line 139"/>
          <p:cNvSpPr>
            <a:spLocks noChangeShapeType="1"/>
          </p:cNvSpPr>
          <p:nvPr/>
        </p:nvSpPr>
        <p:spPr bwMode="auto">
          <a:xfrm>
            <a:off x="5791200" y="48006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00" name="Line 140"/>
          <p:cNvSpPr>
            <a:spLocks noChangeShapeType="1"/>
          </p:cNvSpPr>
          <p:nvPr/>
        </p:nvSpPr>
        <p:spPr bwMode="auto">
          <a:xfrm>
            <a:off x="5943600" y="3733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01" name="Line 141"/>
          <p:cNvSpPr>
            <a:spLocks noChangeShapeType="1"/>
          </p:cNvSpPr>
          <p:nvPr/>
        </p:nvSpPr>
        <p:spPr bwMode="auto">
          <a:xfrm>
            <a:off x="5943600" y="2971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02" name="Line 142"/>
          <p:cNvSpPr>
            <a:spLocks noChangeShapeType="1"/>
          </p:cNvSpPr>
          <p:nvPr/>
        </p:nvSpPr>
        <p:spPr bwMode="auto">
          <a:xfrm>
            <a:off x="5715000" y="297180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03" name="Text Box 143"/>
          <p:cNvSpPr txBox="1">
            <a:spLocks noChangeArrowheads="1"/>
          </p:cNvSpPr>
          <p:nvPr/>
        </p:nvSpPr>
        <p:spPr bwMode="auto">
          <a:xfrm>
            <a:off x="5562600" y="2590801"/>
            <a:ext cx="6858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t>V</a:t>
            </a:r>
            <a:r>
              <a:rPr lang="fr-FR" sz="1600" b="1" baseline="-25000"/>
              <a:t>DD</a:t>
            </a:r>
            <a:endParaRPr lang="fr-FR" sz="1600" b="1"/>
          </a:p>
        </p:txBody>
      </p:sp>
      <p:sp>
        <p:nvSpPr>
          <p:cNvPr id="92304" name="Line 144"/>
          <p:cNvSpPr>
            <a:spLocks noChangeShapeType="1"/>
          </p:cNvSpPr>
          <p:nvPr/>
        </p:nvSpPr>
        <p:spPr bwMode="auto">
          <a:xfrm flipH="1">
            <a:off x="5181600" y="350520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05" name="Line 145"/>
          <p:cNvSpPr>
            <a:spLocks noChangeShapeType="1"/>
          </p:cNvSpPr>
          <p:nvPr/>
        </p:nvSpPr>
        <p:spPr bwMode="auto">
          <a:xfrm flipH="1">
            <a:off x="5181600" y="42672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06" name="Line 146"/>
          <p:cNvSpPr>
            <a:spLocks noChangeShapeType="1"/>
          </p:cNvSpPr>
          <p:nvPr/>
        </p:nvSpPr>
        <p:spPr bwMode="auto">
          <a:xfrm>
            <a:off x="5181600" y="3505200"/>
            <a:ext cx="0" cy="762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08" name="Line 148"/>
          <p:cNvSpPr>
            <a:spLocks noChangeShapeType="1"/>
          </p:cNvSpPr>
          <p:nvPr/>
        </p:nvSpPr>
        <p:spPr bwMode="auto">
          <a:xfrm>
            <a:off x="6400800" y="42672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09" name="Line 149"/>
          <p:cNvSpPr>
            <a:spLocks noChangeShapeType="1"/>
          </p:cNvSpPr>
          <p:nvPr/>
        </p:nvSpPr>
        <p:spPr bwMode="auto">
          <a:xfrm>
            <a:off x="6400800" y="43434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10" name="Line 150"/>
          <p:cNvSpPr>
            <a:spLocks noChangeShapeType="1"/>
          </p:cNvSpPr>
          <p:nvPr/>
        </p:nvSpPr>
        <p:spPr bwMode="auto">
          <a:xfrm flipV="1">
            <a:off x="6553200" y="3886200"/>
            <a:ext cx="0" cy="3810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11" name="Line 151"/>
          <p:cNvSpPr>
            <a:spLocks noChangeShapeType="1"/>
          </p:cNvSpPr>
          <p:nvPr/>
        </p:nvSpPr>
        <p:spPr bwMode="auto">
          <a:xfrm flipV="1">
            <a:off x="6553200" y="4343400"/>
            <a:ext cx="0" cy="4572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12" name="Line 152"/>
          <p:cNvSpPr>
            <a:spLocks noChangeShapeType="1"/>
          </p:cNvSpPr>
          <p:nvPr/>
        </p:nvSpPr>
        <p:spPr bwMode="auto">
          <a:xfrm>
            <a:off x="6400800" y="48006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2313" name="Group 153"/>
          <p:cNvGrpSpPr>
            <a:grpSpLocks/>
          </p:cNvGrpSpPr>
          <p:nvPr/>
        </p:nvGrpSpPr>
        <p:grpSpPr bwMode="auto">
          <a:xfrm>
            <a:off x="7543800" y="4038600"/>
            <a:ext cx="381000" cy="457200"/>
            <a:chOff x="3552" y="1824"/>
            <a:chExt cx="240" cy="288"/>
          </a:xfrm>
        </p:grpSpPr>
        <p:sp>
          <p:nvSpPr>
            <p:cNvPr id="92314" name="Line 154"/>
            <p:cNvSpPr>
              <a:spLocks noChangeShapeType="1"/>
            </p:cNvSpPr>
            <p:nvPr/>
          </p:nvSpPr>
          <p:spPr bwMode="auto">
            <a:xfrm flipH="1">
              <a:off x="3600" y="1824"/>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15" name="Line 155"/>
            <p:cNvSpPr>
              <a:spLocks noChangeShapeType="1"/>
            </p:cNvSpPr>
            <p:nvPr/>
          </p:nvSpPr>
          <p:spPr bwMode="auto">
            <a:xfrm>
              <a:off x="3600" y="182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16" name="Line 156"/>
            <p:cNvSpPr>
              <a:spLocks noChangeShapeType="1"/>
            </p:cNvSpPr>
            <p:nvPr/>
          </p:nvSpPr>
          <p:spPr bwMode="auto">
            <a:xfrm>
              <a:off x="3600" y="2112"/>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17" name="Line 157"/>
            <p:cNvSpPr>
              <a:spLocks noChangeShapeType="1"/>
            </p:cNvSpPr>
            <p:nvPr/>
          </p:nvSpPr>
          <p:spPr bwMode="auto">
            <a:xfrm>
              <a:off x="3552" y="187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2318" name="Group 158"/>
          <p:cNvGrpSpPr>
            <a:grpSpLocks/>
          </p:cNvGrpSpPr>
          <p:nvPr/>
        </p:nvGrpSpPr>
        <p:grpSpPr bwMode="auto">
          <a:xfrm>
            <a:off x="7391400" y="3276600"/>
            <a:ext cx="533400" cy="457200"/>
            <a:chOff x="3456" y="1344"/>
            <a:chExt cx="336" cy="288"/>
          </a:xfrm>
        </p:grpSpPr>
        <p:sp>
          <p:nvSpPr>
            <p:cNvPr id="92319" name="Line 159"/>
            <p:cNvSpPr>
              <a:spLocks noChangeShapeType="1"/>
            </p:cNvSpPr>
            <p:nvPr/>
          </p:nvSpPr>
          <p:spPr bwMode="auto">
            <a:xfrm flipH="1" flipV="1">
              <a:off x="3600" y="163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20" name="Line 160"/>
            <p:cNvSpPr>
              <a:spLocks noChangeShapeType="1"/>
            </p:cNvSpPr>
            <p:nvPr/>
          </p:nvSpPr>
          <p:spPr bwMode="auto">
            <a:xfrm flipV="1">
              <a:off x="3600" y="134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21" name="Line 161"/>
            <p:cNvSpPr>
              <a:spLocks noChangeShapeType="1"/>
            </p:cNvSpPr>
            <p:nvPr/>
          </p:nvSpPr>
          <p:spPr bwMode="auto">
            <a:xfrm flipV="1">
              <a:off x="3600" y="1344"/>
              <a:ext cx="192"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22" name="Line 162"/>
            <p:cNvSpPr>
              <a:spLocks noChangeShapeType="1"/>
            </p:cNvSpPr>
            <p:nvPr/>
          </p:nvSpPr>
          <p:spPr bwMode="auto">
            <a:xfrm flipV="1">
              <a:off x="3552" y="139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23" name="Oval 163"/>
            <p:cNvSpPr>
              <a:spLocks noChangeArrowheads="1"/>
            </p:cNvSpPr>
            <p:nvPr/>
          </p:nvSpPr>
          <p:spPr bwMode="auto">
            <a:xfrm>
              <a:off x="3456" y="1440"/>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2324" name="Line 164"/>
          <p:cNvSpPr>
            <a:spLocks noChangeShapeType="1"/>
          </p:cNvSpPr>
          <p:nvPr/>
        </p:nvSpPr>
        <p:spPr bwMode="auto">
          <a:xfrm>
            <a:off x="7924800" y="4495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25" name="Line 165"/>
          <p:cNvSpPr>
            <a:spLocks noChangeShapeType="1"/>
          </p:cNvSpPr>
          <p:nvPr/>
        </p:nvSpPr>
        <p:spPr bwMode="auto">
          <a:xfrm>
            <a:off x="7772400" y="48006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26" name="Line 166"/>
          <p:cNvSpPr>
            <a:spLocks noChangeShapeType="1"/>
          </p:cNvSpPr>
          <p:nvPr/>
        </p:nvSpPr>
        <p:spPr bwMode="auto">
          <a:xfrm>
            <a:off x="7924800" y="3733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27" name="Line 167"/>
          <p:cNvSpPr>
            <a:spLocks noChangeShapeType="1"/>
          </p:cNvSpPr>
          <p:nvPr/>
        </p:nvSpPr>
        <p:spPr bwMode="auto">
          <a:xfrm>
            <a:off x="7924800" y="2971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28" name="Line 168"/>
          <p:cNvSpPr>
            <a:spLocks noChangeShapeType="1"/>
          </p:cNvSpPr>
          <p:nvPr/>
        </p:nvSpPr>
        <p:spPr bwMode="auto">
          <a:xfrm>
            <a:off x="7696200" y="297180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29" name="Text Box 169"/>
          <p:cNvSpPr txBox="1">
            <a:spLocks noChangeArrowheads="1"/>
          </p:cNvSpPr>
          <p:nvPr/>
        </p:nvSpPr>
        <p:spPr bwMode="auto">
          <a:xfrm>
            <a:off x="7543800" y="2590801"/>
            <a:ext cx="6858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t>V</a:t>
            </a:r>
            <a:r>
              <a:rPr lang="fr-FR" sz="1600" b="1" baseline="-25000"/>
              <a:t>DD</a:t>
            </a:r>
            <a:endParaRPr lang="fr-FR" sz="1600" b="1"/>
          </a:p>
        </p:txBody>
      </p:sp>
      <p:sp>
        <p:nvSpPr>
          <p:cNvPr id="92330" name="Line 170"/>
          <p:cNvSpPr>
            <a:spLocks noChangeShapeType="1"/>
          </p:cNvSpPr>
          <p:nvPr/>
        </p:nvSpPr>
        <p:spPr bwMode="auto">
          <a:xfrm flipH="1">
            <a:off x="7162800" y="350520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31" name="Line 171"/>
          <p:cNvSpPr>
            <a:spLocks noChangeShapeType="1"/>
          </p:cNvSpPr>
          <p:nvPr/>
        </p:nvSpPr>
        <p:spPr bwMode="auto">
          <a:xfrm flipH="1">
            <a:off x="7162800" y="42672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32" name="Line 172"/>
          <p:cNvSpPr>
            <a:spLocks noChangeShapeType="1"/>
          </p:cNvSpPr>
          <p:nvPr/>
        </p:nvSpPr>
        <p:spPr bwMode="auto">
          <a:xfrm>
            <a:off x="7162800" y="3505200"/>
            <a:ext cx="0" cy="762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34" name="Line 174"/>
          <p:cNvSpPr>
            <a:spLocks noChangeShapeType="1"/>
          </p:cNvSpPr>
          <p:nvPr/>
        </p:nvSpPr>
        <p:spPr bwMode="auto">
          <a:xfrm>
            <a:off x="8382000" y="42672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35" name="Line 175"/>
          <p:cNvSpPr>
            <a:spLocks noChangeShapeType="1"/>
          </p:cNvSpPr>
          <p:nvPr/>
        </p:nvSpPr>
        <p:spPr bwMode="auto">
          <a:xfrm>
            <a:off x="8382000" y="43434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36" name="Line 176"/>
          <p:cNvSpPr>
            <a:spLocks noChangeShapeType="1"/>
          </p:cNvSpPr>
          <p:nvPr/>
        </p:nvSpPr>
        <p:spPr bwMode="auto">
          <a:xfrm flipV="1">
            <a:off x="8534400" y="3886200"/>
            <a:ext cx="0" cy="3810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37" name="Line 177"/>
          <p:cNvSpPr>
            <a:spLocks noChangeShapeType="1"/>
          </p:cNvSpPr>
          <p:nvPr/>
        </p:nvSpPr>
        <p:spPr bwMode="auto">
          <a:xfrm flipV="1">
            <a:off x="8534400" y="4343400"/>
            <a:ext cx="0" cy="4572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38" name="Line 178"/>
          <p:cNvSpPr>
            <a:spLocks noChangeShapeType="1"/>
          </p:cNvSpPr>
          <p:nvPr/>
        </p:nvSpPr>
        <p:spPr bwMode="auto">
          <a:xfrm>
            <a:off x="8382000" y="48006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280" name="Line 120"/>
          <p:cNvSpPr>
            <a:spLocks noChangeShapeType="1"/>
          </p:cNvSpPr>
          <p:nvPr/>
        </p:nvSpPr>
        <p:spPr bwMode="auto">
          <a:xfrm>
            <a:off x="3962400" y="3886200"/>
            <a:ext cx="1219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07" name="Line 147"/>
          <p:cNvSpPr>
            <a:spLocks noChangeShapeType="1"/>
          </p:cNvSpPr>
          <p:nvPr/>
        </p:nvSpPr>
        <p:spPr bwMode="auto">
          <a:xfrm>
            <a:off x="5943600" y="3886200"/>
            <a:ext cx="1219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33" name="Line 173"/>
          <p:cNvSpPr>
            <a:spLocks noChangeShapeType="1"/>
          </p:cNvSpPr>
          <p:nvPr/>
        </p:nvSpPr>
        <p:spPr bwMode="auto">
          <a:xfrm>
            <a:off x="7924800" y="3886200"/>
            <a:ext cx="914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43" name="Line 183"/>
          <p:cNvSpPr>
            <a:spLocks noChangeShapeType="1"/>
          </p:cNvSpPr>
          <p:nvPr/>
        </p:nvSpPr>
        <p:spPr bwMode="auto">
          <a:xfrm>
            <a:off x="2819400" y="3200400"/>
            <a:ext cx="0" cy="685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46" name="Line 186"/>
          <p:cNvSpPr>
            <a:spLocks noChangeShapeType="1"/>
          </p:cNvSpPr>
          <p:nvPr/>
        </p:nvSpPr>
        <p:spPr bwMode="auto">
          <a:xfrm>
            <a:off x="2819400" y="3200400"/>
            <a:ext cx="3048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2347" name="Line 187"/>
          <p:cNvSpPr>
            <a:spLocks noChangeShapeType="1"/>
          </p:cNvSpPr>
          <p:nvPr/>
        </p:nvSpPr>
        <p:spPr bwMode="auto">
          <a:xfrm>
            <a:off x="8763000" y="3886200"/>
            <a:ext cx="457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aphicFrame>
        <p:nvGraphicFramePr>
          <p:cNvPr id="92349" name="Object 189"/>
          <p:cNvGraphicFramePr>
            <a:graphicFrameLocks noChangeAspect="1"/>
          </p:cNvGraphicFramePr>
          <p:nvPr>
            <p:extLst>
              <p:ext uri="{D42A27DB-BD31-4B8C-83A1-F6EECF244321}">
                <p14:modId xmlns:p14="http://schemas.microsoft.com/office/powerpoint/2010/main" val="1219990033"/>
              </p:ext>
            </p:extLst>
          </p:nvPr>
        </p:nvGraphicFramePr>
        <p:xfrm>
          <a:off x="1637214" y="5529580"/>
          <a:ext cx="2489200" cy="723900"/>
        </p:xfrm>
        <a:graphic>
          <a:graphicData uri="http://schemas.openxmlformats.org/presentationml/2006/ole">
            <mc:AlternateContent xmlns:mc="http://schemas.openxmlformats.org/markup-compatibility/2006">
              <mc:Choice xmlns:v="urn:schemas-microsoft-com:vml" Requires="v">
                <p:oleObj spid="_x0000_s10274" name="…quation" r:id="rId4" imgW="2489200" imgH="723900" progId="Equation.3">
                  <p:embed/>
                </p:oleObj>
              </mc:Choice>
              <mc:Fallback>
                <p:oleObj name="…quation" r:id="rId4" imgW="2489200" imgH="723900" progId="Equation.3">
                  <p:embed/>
                  <p:pic>
                    <p:nvPicPr>
                      <p:cNvPr id="92349" name="Object 189"/>
                      <p:cNvPicPr>
                        <a:picLocks noChangeAspect="1" noChangeArrowheads="1"/>
                      </p:cNvPicPr>
                      <p:nvPr/>
                    </p:nvPicPr>
                    <p:blipFill>
                      <a:blip r:embed="rId5"/>
                      <a:srcRect/>
                      <a:stretch>
                        <a:fillRect/>
                      </a:stretch>
                    </p:blipFill>
                    <p:spPr bwMode="auto">
                      <a:xfrm>
                        <a:off x="1637214" y="5529580"/>
                        <a:ext cx="2489200" cy="723900"/>
                      </a:xfrm>
                      <a:prstGeom prst="rect">
                        <a:avLst/>
                      </a:prstGeom>
                      <a:solidFill>
                        <a:schemeClr val="accent2">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2351" name="Text Box 191"/>
          <p:cNvSpPr txBox="1">
            <a:spLocks noChangeArrowheads="1"/>
          </p:cNvSpPr>
          <p:nvPr/>
        </p:nvSpPr>
        <p:spPr bwMode="auto">
          <a:xfrm>
            <a:off x="1062990" y="289560"/>
            <a:ext cx="8534400" cy="457200"/>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fr-FR" sz="2400" b="1" dirty="0">
                <a:solidFill>
                  <a:schemeClr val="bg1"/>
                </a:solidFill>
              </a:rPr>
              <a:t>2. VCO A OSCILLATEUR EN ANNEAU CMOS</a:t>
            </a:r>
          </a:p>
        </p:txBody>
      </p:sp>
      <p:sp>
        <p:nvSpPr>
          <p:cNvPr id="89" name="Text Box 5">
            <a:extLst>
              <a:ext uri="{FF2B5EF4-FFF2-40B4-BE49-F238E27FC236}">
                <a16:creationId xmlns:a16="http://schemas.microsoft.com/office/drawing/2014/main" id="{5E8036F1-F218-452C-BA03-6713BB355C26}"/>
              </a:ext>
            </a:extLst>
          </p:cNvPr>
          <p:cNvSpPr txBox="1">
            <a:spLocks noChangeArrowheads="1"/>
          </p:cNvSpPr>
          <p:nvPr/>
        </p:nvSpPr>
        <p:spPr bwMode="auto">
          <a:xfrm>
            <a:off x="982981" y="944880"/>
            <a:ext cx="1361270"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2400" b="1" i="1" dirty="0">
                <a:solidFill>
                  <a:schemeClr val="accent3"/>
                </a:solidFill>
              </a:rPr>
              <a:t>PRINCIPE</a:t>
            </a:r>
          </a:p>
        </p:txBody>
      </p:sp>
      <p:sp>
        <p:nvSpPr>
          <p:cNvPr id="2" name="Slide Number Placeholder 1">
            <a:extLst>
              <a:ext uri="{FF2B5EF4-FFF2-40B4-BE49-F238E27FC236}">
                <a16:creationId xmlns:a16="http://schemas.microsoft.com/office/drawing/2014/main" id="{DA57B689-EC56-4A97-9167-7E6650561382}"/>
              </a:ext>
            </a:extLst>
          </p:cNvPr>
          <p:cNvSpPr>
            <a:spLocks noGrp="1"/>
          </p:cNvSpPr>
          <p:nvPr>
            <p:ph type="sldNum" sz="quarter" idx="12"/>
          </p:nvPr>
        </p:nvSpPr>
        <p:spPr/>
        <p:txBody>
          <a:bodyPr/>
          <a:lstStyle/>
          <a:p>
            <a:fld id="{A0C90C31-8BED-4BB9-8E94-F4E9E36D41C0}" type="slidenum">
              <a:rPr lang="en-CH" smtClean="0"/>
              <a:t>33</a:t>
            </a:fld>
            <a:endParaRPr lang="en-CH"/>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20" name="Line 312"/>
          <p:cNvSpPr>
            <a:spLocks noChangeShapeType="1"/>
          </p:cNvSpPr>
          <p:nvPr/>
        </p:nvSpPr>
        <p:spPr bwMode="auto">
          <a:xfrm>
            <a:off x="2755900" y="3317240"/>
            <a:ext cx="5257800" cy="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521" name="Line 313"/>
          <p:cNvSpPr>
            <a:spLocks noChangeShapeType="1"/>
          </p:cNvSpPr>
          <p:nvPr/>
        </p:nvSpPr>
        <p:spPr bwMode="auto">
          <a:xfrm>
            <a:off x="2755900" y="5831840"/>
            <a:ext cx="5257800" cy="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94508" name="Line 300"/>
          <p:cNvSpPr>
            <a:spLocks noChangeShapeType="1"/>
          </p:cNvSpPr>
          <p:nvPr/>
        </p:nvSpPr>
        <p:spPr bwMode="auto">
          <a:xfrm>
            <a:off x="4279900" y="3545840"/>
            <a:ext cx="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509" name="Line 301"/>
          <p:cNvSpPr>
            <a:spLocks noChangeShapeType="1"/>
          </p:cNvSpPr>
          <p:nvPr/>
        </p:nvSpPr>
        <p:spPr bwMode="auto">
          <a:xfrm>
            <a:off x="6261100" y="3545840"/>
            <a:ext cx="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510" name="Line 302"/>
          <p:cNvSpPr>
            <a:spLocks noChangeShapeType="1"/>
          </p:cNvSpPr>
          <p:nvPr/>
        </p:nvSpPr>
        <p:spPr bwMode="auto">
          <a:xfrm>
            <a:off x="8242300" y="3545840"/>
            <a:ext cx="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511" name="Line 303"/>
          <p:cNvSpPr>
            <a:spLocks noChangeShapeType="1"/>
          </p:cNvSpPr>
          <p:nvPr/>
        </p:nvSpPr>
        <p:spPr bwMode="auto">
          <a:xfrm>
            <a:off x="4279900" y="5298440"/>
            <a:ext cx="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512" name="Line 304"/>
          <p:cNvSpPr>
            <a:spLocks noChangeShapeType="1"/>
          </p:cNvSpPr>
          <p:nvPr/>
        </p:nvSpPr>
        <p:spPr bwMode="auto">
          <a:xfrm>
            <a:off x="6261100" y="5298440"/>
            <a:ext cx="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513" name="Line 305"/>
          <p:cNvSpPr>
            <a:spLocks noChangeShapeType="1"/>
          </p:cNvSpPr>
          <p:nvPr/>
        </p:nvSpPr>
        <p:spPr bwMode="auto">
          <a:xfrm>
            <a:off x="8242300" y="5298440"/>
            <a:ext cx="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385" name="Text Box 177"/>
          <p:cNvSpPr txBox="1">
            <a:spLocks noChangeArrowheads="1"/>
          </p:cNvSpPr>
          <p:nvPr/>
        </p:nvSpPr>
        <p:spPr bwMode="auto">
          <a:xfrm>
            <a:off x="1085850" y="2076451"/>
            <a:ext cx="1016127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CH" sz="2000" b="1" dirty="0"/>
              <a:t>Les inverseurs CMOS servent de commutateurs pour les sources de courant contrôlées</a:t>
            </a:r>
            <a:endParaRPr lang="en-US" sz="2000" b="1" dirty="0"/>
          </a:p>
        </p:txBody>
      </p:sp>
      <p:grpSp>
        <p:nvGrpSpPr>
          <p:cNvPr id="94411" name="Group 203"/>
          <p:cNvGrpSpPr>
            <a:grpSpLocks/>
          </p:cNvGrpSpPr>
          <p:nvPr/>
        </p:nvGrpSpPr>
        <p:grpSpPr bwMode="auto">
          <a:xfrm>
            <a:off x="3898900" y="4688840"/>
            <a:ext cx="381000" cy="457200"/>
            <a:chOff x="3552" y="1824"/>
            <a:chExt cx="240" cy="288"/>
          </a:xfrm>
        </p:grpSpPr>
        <p:sp>
          <p:nvSpPr>
            <p:cNvPr id="94412" name="Line 204"/>
            <p:cNvSpPr>
              <a:spLocks noChangeShapeType="1"/>
            </p:cNvSpPr>
            <p:nvPr/>
          </p:nvSpPr>
          <p:spPr bwMode="auto">
            <a:xfrm flipH="1">
              <a:off x="3600" y="1824"/>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13" name="Line 205"/>
            <p:cNvSpPr>
              <a:spLocks noChangeShapeType="1"/>
            </p:cNvSpPr>
            <p:nvPr/>
          </p:nvSpPr>
          <p:spPr bwMode="auto">
            <a:xfrm>
              <a:off x="3600" y="182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14" name="Line 206"/>
            <p:cNvSpPr>
              <a:spLocks noChangeShapeType="1"/>
            </p:cNvSpPr>
            <p:nvPr/>
          </p:nvSpPr>
          <p:spPr bwMode="auto">
            <a:xfrm>
              <a:off x="3600" y="2112"/>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15" name="Line 207"/>
            <p:cNvSpPr>
              <a:spLocks noChangeShapeType="1"/>
            </p:cNvSpPr>
            <p:nvPr/>
          </p:nvSpPr>
          <p:spPr bwMode="auto">
            <a:xfrm>
              <a:off x="3552" y="187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4416" name="Group 208"/>
          <p:cNvGrpSpPr>
            <a:grpSpLocks/>
          </p:cNvGrpSpPr>
          <p:nvPr/>
        </p:nvGrpSpPr>
        <p:grpSpPr bwMode="auto">
          <a:xfrm>
            <a:off x="3746500" y="3926840"/>
            <a:ext cx="533400" cy="457200"/>
            <a:chOff x="3456" y="1344"/>
            <a:chExt cx="336" cy="288"/>
          </a:xfrm>
        </p:grpSpPr>
        <p:sp>
          <p:nvSpPr>
            <p:cNvPr id="94417" name="Line 209"/>
            <p:cNvSpPr>
              <a:spLocks noChangeShapeType="1"/>
            </p:cNvSpPr>
            <p:nvPr/>
          </p:nvSpPr>
          <p:spPr bwMode="auto">
            <a:xfrm flipH="1" flipV="1">
              <a:off x="3600" y="163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18" name="Line 210"/>
            <p:cNvSpPr>
              <a:spLocks noChangeShapeType="1"/>
            </p:cNvSpPr>
            <p:nvPr/>
          </p:nvSpPr>
          <p:spPr bwMode="auto">
            <a:xfrm flipV="1">
              <a:off x="3600" y="134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19" name="Line 211"/>
            <p:cNvSpPr>
              <a:spLocks noChangeShapeType="1"/>
            </p:cNvSpPr>
            <p:nvPr/>
          </p:nvSpPr>
          <p:spPr bwMode="auto">
            <a:xfrm flipV="1">
              <a:off x="3600" y="1344"/>
              <a:ext cx="192"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20" name="Line 212"/>
            <p:cNvSpPr>
              <a:spLocks noChangeShapeType="1"/>
            </p:cNvSpPr>
            <p:nvPr/>
          </p:nvSpPr>
          <p:spPr bwMode="auto">
            <a:xfrm flipV="1">
              <a:off x="3552" y="139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21" name="Oval 213"/>
            <p:cNvSpPr>
              <a:spLocks noChangeArrowheads="1"/>
            </p:cNvSpPr>
            <p:nvPr/>
          </p:nvSpPr>
          <p:spPr bwMode="auto">
            <a:xfrm>
              <a:off x="3456" y="1440"/>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4422" name="Line 214"/>
          <p:cNvSpPr>
            <a:spLocks noChangeShapeType="1"/>
          </p:cNvSpPr>
          <p:nvPr/>
        </p:nvSpPr>
        <p:spPr bwMode="auto">
          <a:xfrm>
            <a:off x="4279900" y="5146040"/>
            <a:ext cx="0" cy="1066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23" name="Line 215"/>
          <p:cNvSpPr>
            <a:spLocks noChangeShapeType="1"/>
          </p:cNvSpPr>
          <p:nvPr/>
        </p:nvSpPr>
        <p:spPr bwMode="auto">
          <a:xfrm>
            <a:off x="4127500" y="621284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24" name="Line 216"/>
          <p:cNvSpPr>
            <a:spLocks noChangeShapeType="1"/>
          </p:cNvSpPr>
          <p:nvPr/>
        </p:nvSpPr>
        <p:spPr bwMode="auto">
          <a:xfrm>
            <a:off x="4279900" y="438404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25" name="Line 217"/>
          <p:cNvSpPr>
            <a:spLocks noChangeShapeType="1"/>
          </p:cNvSpPr>
          <p:nvPr/>
        </p:nvSpPr>
        <p:spPr bwMode="auto">
          <a:xfrm>
            <a:off x="4279900" y="2936240"/>
            <a:ext cx="0" cy="990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26" name="Line 218"/>
          <p:cNvSpPr>
            <a:spLocks noChangeShapeType="1"/>
          </p:cNvSpPr>
          <p:nvPr/>
        </p:nvSpPr>
        <p:spPr bwMode="auto">
          <a:xfrm>
            <a:off x="4051300" y="293624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27" name="Text Box 219"/>
          <p:cNvSpPr txBox="1">
            <a:spLocks noChangeArrowheads="1"/>
          </p:cNvSpPr>
          <p:nvPr/>
        </p:nvSpPr>
        <p:spPr bwMode="auto">
          <a:xfrm>
            <a:off x="3898900" y="2555241"/>
            <a:ext cx="6858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t>V</a:t>
            </a:r>
            <a:r>
              <a:rPr lang="fr-FR" sz="1600" b="1" baseline="-25000"/>
              <a:t>DD</a:t>
            </a:r>
            <a:endParaRPr lang="fr-FR" sz="1600" b="1"/>
          </a:p>
        </p:txBody>
      </p:sp>
      <p:sp>
        <p:nvSpPr>
          <p:cNvPr id="94428" name="Line 220"/>
          <p:cNvSpPr>
            <a:spLocks noChangeShapeType="1"/>
          </p:cNvSpPr>
          <p:nvPr/>
        </p:nvSpPr>
        <p:spPr bwMode="auto">
          <a:xfrm flipH="1">
            <a:off x="3517900" y="415544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29" name="Line 221"/>
          <p:cNvSpPr>
            <a:spLocks noChangeShapeType="1"/>
          </p:cNvSpPr>
          <p:nvPr/>
        </p:nvSpPr>
        <p:spPr bwMode="auto">
          <a:xfrm flipH="1">
            <a:off x="3517900" y="491744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30" name="Line 222"/>
          <p:cNvSpPr>
            <a:spLocks noChangeShapeType="1"/>
          </p:cNvSpPr>
          <p:nvPr/>
        </p:nvSpPr>
        <p:spPr bwMode="auto">
          <a:xfrm>
            <a:off x="3517900" y="4155440"/>
            <a:ext cx="0" cy="762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31" name="Line 223"/>
          <p:cNvSpPr>
            <a:spLocks noChangeShapeType="1"/>
          </p:cNvSpPr>
          <p:nvPr/>
        </p:nvSpPr>
        <p:spPr bwMode="auto">
          <a:xfrm>
            <a:off x="3136900" y="453644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32" name="Line 224"/>
          <p:cNvSpPr>
            <a:spLocks noChangeShapeType="1"/>
          </p:cNvSpPr>
          <p:nvPr/>
        </p:nvSpPr>
        <p:spPr bwMode="auto">
          <a:xfrm>
            <a:off x="4737100" y="484124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33" name="Line 225"/>
          <p:cNvSpPr>
            <a:spLocks noChangeShapeType="1"/>
          </p:cNvSpPr>
          <p:nvPr/>
        </p:nvSpPr>
        <p:spPr bwMode="auto">
          <a:xfrm>
            <a:off x="4737100" y="491744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34" name="Line 226"/>
          <p:cNvSpPr>
            <a:spLocks noChangeShapeType="1"/>
          </p:cNvSpPr>
          <p:nvPr/>
        </p:nvSpPr>
        <p:spPr bwMode="auto">
          <a:xfrm flipV="1">
            <a:off x="4889500" y="4536440"/>
            <a:ext cx="0" cy="3048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35" name="Line 227"/>
          <p:cNvSpPr>
            <a:spLocks noChangeShapeType="1"/>
          </p:cNvSpPr>
          <p:nvPr/>
        </p:nvSpPr>
        <p:spPr bwMode="auto">
          <a:xfrm flipV="1">
            <a:off x="4889500" y="4917440"/>
            <a:ext cx="0" cy="3048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36" name="Line 228"/>
          <p:cNvSpPr>
            <a:spLocks noChangeShapeType="1"/>
          </p:cNvSpPr>
          <p:nvPr/>
        </p:nvSpPr>
        <p:spPr bwMode="auto">
          <a:xfrm>
            <a:off x="4737100" y="522224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4437" name="Group 229"/>
          <p:cNvGrpSpPr>
            <a:grpSpLocks/>
          </p:cNvGrpSpPr>
          <p:nvPr/>
        </p:nvGrpSpPr>
        <p:grpSpPr bwMode="auto">
          <a:xfrm>
            <a:off x="5880100" y="4688840"/>
            <a:ext cx="381000" cy="457200"/>
            <a:chOff x="3552" y="1824"/>
            <a:chExt cx="240" cy="288"/>
          </a:xfrm>
        </p:grpSpPr>
        <p:sp>
          <p:nvSpPr>
            <p:cNvPr id="94438" name="Line 230"/>
            <p:cNvSpPr>
              <a:spLocks noChangeShapeType="1"/>
            </p:cNvSpPr>
            <p:nvPr/>
          </p:nvSpPr>
          <p:spPr bwMode="auto">
            <a:xfrm flipH="1">
              <a:off x="3600" y="1824"/>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39" name="Line 231"/>
            <p:cNvSpPr>
              <a:spLocks noChangeShapeType="1"/>
            </p:cNvSpPr>
            <p:nvPr/>
          </p:nvSpPr>
          <p:spPr bwMode="auto">
            <a:xfrm>
              <a:off x="3600" y="182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40" name="Line 232"/>
            <p:cNvSpPr>
              <a:spLocks noChangeShapeType="1"/>
            </p:cNvSpPr>
            <p:nvPr/>
          </p:nvSpPr>
          <p:spPr bwMode="auto">
            <a:xfrm>
              <a:off x="3600" y="2112"/>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41" name="Line 233"/>
            <p:cNvSpPr>
              <a:spLocks noChangeShapeType="1"/>
            </p:cNvSpPr>
            <p:nvPr/>
          </p:nvSpPr>
          <p:spPr bwMode="auto">
            <a:xfrm>
              <a:off x="3552" y="187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4442" name="Group 234"/>
          <p:cNvGrpSpPr>
            <a:grpSpLocks/>
          </p:cNvGrpSpPr>
          <p:nvPr/>
        </p:nvGrpSpPr>
        <p:grpSpPr bwMode="auto">
          <a:xfrm>
            <a:off x="5727700" y="3926840"/>
            <a:ext cx="533400" cy="457200"/>
            <a:chOff x="3456" y="1344"/>
            <a:chExt cx="336" cy="288"/>
          </a:xfrm>
        </p:grpSpPr>
        <p:sp>
          <p:nvSpPr>
            <p:cNvPr id="94443" name="Line 235"/>
            <p:cNvSpPr>
              <a:spLocks noChangeShapeType="1"/>
            </p:cNvSpPr>
            <p:nvPr/>
          </p:nvSpPr>
          <p:spPr bwMode="auto">
            <a:xfrm flipH="1" flipV="1">
              <a:off x="3600" y="163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44" name="Line 236"/>
            <p:cNvSpPr>
              <a:spLocks noChangeShapeType="1"/>
            </p:cNvSpPr>
            <p:nvPr/>
          </p:nvSpPr>
          <p:spPr bwMode="auto">
            <a:xfrm flipV="1">
              <a:off x="3600" y="134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45" name="Line 237"/>
            <p:cNvSpPr>
              <a:spLocks noChangeShapeType="1"/>
            </p:cNvSpPr>
            <p:nvPr/>
          </p:nvSpPr>
          <p:spPr bwMode="auto">
            <a:xfrm flipV="1">
              <a:off x="3600" y="1344"/>
              <a:ext cx="192"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46" name="Line 238"/>
            <p:cNvSpPr>
              <a:spLocks noChangeShapeType="1"/>
            </p:cNvSpPr>
            <p:nvPr/>
          </p:nvSpPr>
          <p:spPr bwMode="auto">
            <a:xfrm flipV="1">
              <a:off x="3552" y="139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47" name="Oval 239"/>
            <p:cNvSpPr>
              <a:spLocks noChangeArrowheads="1"/>
            </p:cNvSpPr>
            <p:nvPr/>
          </p:nvSpPr>
          <p:spPr bwMode="auto">
            <a:xfrm>
              <a:off x="3456" y="1440"/>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4448" name="Line 240"/>
          <p:cNvSpPr>
            <a:spLocks noChangeShapeType="1"/>
          </p:cNvSpPr>
          <p:nvPr/>
        </p:nvSpPr>
        <p:spPr bwMode="auto">
          <a:xfrm>
            <a:off x="6261100" y="5146040"/>
            <a:ext cx="0" cy="1066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49" name="Line 241"/>
          <p:cNvSpPr>
            <a:spLocks noChangeShapeType="1"/>
          </p:cNvSpPr>
          <p:nvPr/>
        </p:nvSpPr>
        <p:spPr bwMode="auto">
          <a:xfrm>
            <a:off x="6108700" y="621284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50" name="Line 242"/>
          <p:cNvSpPr>
            <a:spLocks noChangeShapeType="1"/>
          </p:cNvSpPr>
          <p:nvPr/>
        </p:nvSpPr>
        <p:spPr bwMode="auto">
          <a:xfrm>
            <a:off x="6261100" y="438404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51" name="Line 243"/>
          <p:cNvSpPr>
            <a:spLocks noChangeShapeType="1"/>
          </p:cNvSpPr>
          <p:nvPr/>
        </p:nvSpPr>
        <p:spPr bwMode="auto">
          <a:xfrm>
            <a:off x="6261100" y="2936240"/>
            <a:ext cx="0" cy="990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52" name="Line 244"/>
          <p:cNvSpPr>
            <a:spLocks noChangeShapeType="1"/>
          </p:cNvSpPr>
          <p:nvPr/>
        </p:nvSpPr>
        <p:spPr bwMode="auto">
          <a:xfrm>
            <a:off x="6032500" y="293624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53" name="Text Box 245"/>
          <p:cNvSpPr txBox="1">
            <a:spLocks noChangeArrowheads="1"/>
          </p:cNvSpPr>
          <p:nvPr/>
        </p:nvSpPr>
        <p:spPr bwMode="auto">
          <a:xfrm>
            <a:off x="5880100" y="2555241"/>
            <a:ext cx="6858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t>V</a:t>
            </a:r>
            <a:r>
              <a:rPr lang="fr-FR" sz="1600" b="1" baseline="-25000"/>
              <a:t>DD</a:t>
            </a:r>
            <a:endParaRPr lang="fr-FR" sz="1600" b="1"/>
          </a:p>
        </p:txBody>
      </p:sp>
      <p:sp>
        <p:nvSpPr>
          <p:cNvPr id="94454" name="Line 246"/>
          <p:cNvSpPr>
            <a:spLocks noChangeShapeType="1"/>
          </p:cNvSpPr>
          <p:nvPr/>
        </p:nvSpPr>
        <p:spPr bwMode="auto">
          <a:xfrm flipH="1">
            <a:off x="5499100" y="415544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55" name="Line 247"/>
          <p:cNvSpPr>
            <a:spLocks noChangeShapeType="1"/>
          </p:cNvSpPr>
          <p:nvPr/>
        </p:nvSpPr>
        <p:spPr bwMode="auto">
          <a:xfrm flipH="1">
            <a:off x="5499100" y="491744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56" name="Line 248"/>
          <p:cNvSpPr>
            <a:spLocks noChangeShapeType="1"/>
          </p:cNvSpPr>
          <p:nvPr/>
        </p:nvSpPr>
        <p:spPr bwMode="auto">
          <a:xfrm>
            <a:off x="5499100" y="4155440"/>
            <a:ext cx="0" cy="762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57" name="Line 249"/>
          <p:cNvSpPr>
            <a:spLocks noChangeShapeType="1"/>
          </p:cNvSpPr>
          <p:nvPr/>
        </p:nvSpPr>
        <p:spPr bwMode="auto">
          <a:xfrm>
            <a:off x="6718300" y="484124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58" name="Line 250"/>
          <p:cNvSpPr>
            <a:spLocks noChangeShapeType="1"/>
          </p:cNvSpPr>
          <p:nvPr/>
        </p:nvSpPr>
        <p:spPr bwMode="auto">
          <a:xfrm>
            <a:off x="6718300" y="491744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59" name="Line 251"/>
          <p:cNvSpPr>
            <a:spLocks noChangeShapeType="1"/>
          </p:cNvSpPr>
          <p:nvPr/>
        </p:nvSpPr>
        <p:spPr bwMode="auto">
          <a:xfrm flipV="1">
            <a:off x="6870700" y="4536440"/>
            <a:ext cx="0" cy="3048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60" name="Line 252"/>
          <p:cNvSpPr>
            <a:spLocks noChangeShapeType="1"/>
          </p:cNvSpPr>
          <p:nvPr/>
        </p:nvSpPr>
        <p:spPr bwMode="auto">
          <a:xfrm flipV="1">
            <a:off x="6870700" y="4917440"/>
            <a:ext cx="0" cy="3048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61" name="Line 253"/>
          <p:cNvSpPr>
            <a:spLocks noChangeShapeType="1"/>
          </p:cNvSpPr>
          <p:nvPr/>
        </p:nvSpPr>
        <p:spPr bwMode="auto">
          <a:xfrm>
            <a:off x="6718300" y="522224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4462" name="Group 254"/>
          <p:cNvGrpSpPr>
            <a:grpSpLocks/>
          </p:cNvGrpSpPr>
          <p:nvPr/>
        </p:nvGrpSpPr>
        <p:grpSpPr bwMode="auto">
          <a:xfrm>
            <a:off x="7861300" y="4688840"/>
            <a:ext cx="381000" cy="457200"/>
            <a:chOff x="3552" y="1824"/>
            <a:chExt cx="240" cy="288"/>
          </a:xfrm>
        </p:grpSpPr>
        <p:sp>
          <p:nvSpPr>
            <p:cNvPr id="94463" name="Line 255"/>
            <p:cNvSpPr>
              <a:spLocks noChangeShapeType="1"/>
            </p:cNvSpPr>
            <p:nvPr/>
          </p:nvSpPr>
          <p:spPr bwMode="auto">
            <a:xfrm flipH="1">
              <a:off x="3600" y="1824"/>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64" name="Line 256"/>
            <p:cNvSpPr>
              <a:spLocks noChangeShapeType="1"/>
            </p:cNvSpPr>
            <p:nvPr/>
          </p:nvSpPr>
          <p:spPr bwMode="auto">
            <a:xfrm>
              <a:off x="3600" y="182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65" name="Line 257"/>
            <p:cNvSpPr>
              <a:spLocks noChangeShapeType="1"/>
            </p:cNvSpPr>
            <p:nvPr/>
          </p:nvSpPr>
          <p:spPr bwMode="auto">
            <a:xfrm>
              <a:off x="3600" y="2112"/>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66" name="Line 258"/>
            <p:cNvSpPr>
              <a:spLocks noChangeShapeType="1"/>
            </p:cNvSpPr>
            <p:nvPr/>
          </p:nvSpPr>
          <p:spPr bwMode="auto">
            <a:xfrm>
              <a:off x="3552" y="187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4467" name="Group 259"/>
          <p:cNvGrpSpPr>
            <a:grpSpLocks/>
          </p:cNvGrpSpPr>
          <p:nvPr/>
        </p:nvGrpSpPr>
        <p:grpSpPr bwMode="auto">
          <a:xfrm>
            <a:off x="7708900" y="3926840"/>
            <a:ext cx="533400" cy="457200"/>
            <a:chOff x="3456" y="1344"/>
            <a:chExt cx="336" cy="288"/>
          </a:xfrm>
        </p:grpSpPr>
        <p:sp>
          <p:nvSpPr>
            <p:cNvPr id="94468" name="Line 260"/>
            <p:cNvSpPr>
              <a:spLocks noChangeShapeType="1"/>
            </p:cNvSpPr>
            <p:nvPr/>
          </p:nvSpPr>
          <p:spPr bwMode="auto">
            <a:xfrm flipH="1" flipV="1">
              <a:off x="3600" y="163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69" name="Line 261"/>
            <p:cNvSpPr>
              <a:spLocks noChangeShapeType="1"/>
            </p:cNvSpPr>
            <p:nvPr/>
          </p:nvSpPr>
          <p:spPr bwMode="auto">
            <a:xfrm flipV="1">
              <a:off x="3600" y="134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70" name="Line 262"/>
            <p:cNvSpPr>
              <a:spLocks noChangeShapeType="1"/>
            </p:cNvSpPr>
            <p:nvPr/>
          </p:nvSpPr>
          <p:spPr bwMode="auto">
            <a:xfrm flipV="1">
              <a:off x="3600" y="1344"/>
              <a:ext cx="192"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71" name="Line 263"/>
            <p:cNvSpPr>
              <a:spLocks noChangeShapeType="1"/>
            </p:cNvSpPr>
            <p:nvPr/>
          </p:nvSpPr>
          <p:spPr bwMode="auto">
            <a:xfrm flipV="1">
              <a:off x="3552" y="139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72" name="Oval 264"/>
            <p:cNvSpPr>
              <a:spLocks noChangeArrowheads="1"/>
            </p:cNvSpPr>
            <p:nvPr/>
          </p:nvSpPr>
          <p:spPr bwMode="auto">
            <a:xfrm>
              <a:off x="3456" y="1440"/>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4473" name="Line 265"/>
          <p:cNvSpPr>
            <a:spLocks noChangeShapeType="1"/>
          </p:cNvSpPr>
          <p:nvPr/>
        </p:nvSpPr>
        <p:spPr bwMode="auto">
          <a:xfrm>
            <a:off x="8242300" y="5146040"/>
            <a:ext cx="0" cy="1066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74" name="Line 266"/>
          <p:cNvSpPr>
            <a:spLocks noChangeShapeType="1"/>
          </p:cNvSpPr>
          <p:nvPr/>
        </p:nvSpPr>
        <p:spPr bwMode="auto">
          <a:xfrm>
            <a:off x="8089900" y="621284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75" name="Line 267"/>
          <p:cNvSpPr>
            <a:spLocks noChangeShapeType="1"/>
          </p:cNvSpPr>
          <p:nvPr/>
        </p:nvSpPr>
        <p:spPr bwMode="auto">
          <a:xfrm>
            <a:off x="8242300" y="438404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76" name="Line 268"/>
          <p:cNvSpPr>
            <a:spLocks noChangeShapeType="1"/>
          </p:cNvSpPr>
          <p:nvPr/>
        </p:nvSpPr>
        <p:spPr bwMode="auto">
          <a:xfrm>
            <a:off x="8242300" y="2936240"/>
            <a:ext cx="0" cy="990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77" name="Line 269"/>
          <p:cNvSpPr>
            <a:spLocks noChangeShapeType="1"/>
          </p:cNvSpPr>
          <p:nvPr/>
        </p:nvSpPr>
        <p:spPr bwMode="auto">
          <a:xfrm>
            <a:off x="8013700" y="293624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78" name="Text Box 270"/>
          <p:cNvSpPr txBox="1">
            <a:spLocks noChangeArrowheads="1"/>
          </p:cNvSpPr>
          <p:nvPr/>
        </p:nvSpPr>
        <p:spPr bwMode="auto">
          <a:xfrm>
            <a:off x="7861300" y="2555241"/>
            <a:ext cx="6858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t>V</a:t>
            </a:r>
            <a:r>
              <a:rPr lang="fr-FR" sz="1600" b="1" baseline="-25000"/>
              <a:t>DD</a:t>
            </a:r>
            <a:endParaRPr lang="fr-FR" sz="1600" b="1"/>
          </a:p>
        </p:txBody>
      </p:sp>
      <p:sp>
        <p:nvSpPr>
          <p:cNvPr id="94479" name="Line 271"/>
          <p:cNvSpPr>
            <a:spLocks noChangeShapeType="1"/>
          </p:cNvSpPr>
          <p:nvPr/>
        </p:nvSpPr>
        <p:spPr bwMode="auto">
          <a:xfrm flipH="1">
            <a:off x="7480300" y="415544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80" name="Line 272"/>
          <p:cNvSpPr>
            <a:spLocks noChangeShapeType="1"/>
          </p:cNvSpPr>
          <p:nvPr/>
        </p:nvSpPr>
        <p:spPr bwMode="auto">
          <a:xfrm flipH="1">
            <a:off x="7480300" y="491744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81" name="Line 273"/>
          <p:cNvSpPr>
            <a:spLocks noChangeShapeType="1"/>
          </p:cNvSpPr>
          <p:nvPr/>
        </p:nvSpPr>
        <p:spPr bwMode="auto">
          <a:xfrm>
            <a:off x="7480300" y="4155440"/>
            <a:ext cx="0" cy="762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82" name="Line 274"/>
          <p:cNvSpPr>
            <a:spLocks noChangeShapeType="1"/>
          </p:cNvSpPr>
          <p:nvPr/>
        </p:nvSpPr>
        <p:spPr bwMode="auto">
          <a:xfrm>
            <a:off x="8699500" y="484124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83" name="Line 275"/>
          <p:cNvSpPr>
            <a:spLocks noChangeShapeType="1"/>
          </p:cNvSpPr>
          <p:nvPr/>
        </p:nvSpPr>
        <p:spPr bwMode="auto">
          <a:xfrm>
            <a:off x="8699500" y="491744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84" name="Line 276"/>
          <p:cNvSpPr>
            <a:spLocks noChangeShapeType="1"/>
          </p:cNvSpPr>
          <p:nvPr/>
        </p:nvSpPr>
        <p:spPr bwMode="auto">
          <a:xfrm flipV="1">
            <a:off x="8851900" y="4536440"/>
            <a:ext cx="0" cy="3048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85" name="Line 277"/>
          <p:cNvSpPr>
            <a:spLocks noChangeShapeType="1"/>
          </p:cNvSpPr>
          <p:nvPr/>
        </p:nvSpPr>
        <p:spPr bwMode="auto">
          <a:xfrm flipV="1">
            <a:off x="8851900" y="4917440"/>
            <a:ext cx="0" cy="3048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86" name="Line 278"/>
          <p:cNvSpPr>
            <a:spLocks noChangeShapeType="1"/>
          </p:cNvSpPr>
          <p:nvPr/>
        </p:nvSpPr>
        <p:spPr bwMode="auto">
          <a:xfrm>
            <a:off x="8699500" y="522224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87" name="Line 279"/>
          <p:cNvSpPr>
            <a:spLocks noChangeShapeType="1"/>
          </p:cNvSpPr>
          <p:nvPr/>
        </p:nvSpPr>
        <p:spPr bwMode="auto">
          <a:xfrm>
            <a:off x="4279900" y="4536440"/>
            <a:ext cx="1219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88" name="Line 280"/>
          <p:cNvSpPr>
            <a:spLocks noChangeShapeType="1"/>
          </p:cNvSpPr>
          <p:nvPr/>
        </p:nvSpPr>
        <p:spPr bwMode="auto">
          <a:xfrm>
            <a:off x="6261100" y="4536440"/>
            <a:ext cx="1219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89" name="Line 281"/>
          <p:cNvSpPr>
            <a:spLocks noChangeShapeType="1"/>
          </p:cNvSpPr>
          <p:nvPr/>
        </p:nvSpPr>
        <p:spPr bwMode="auto">
          <a:xfrm>
            <a:off x="8242300" y="4536440"/>
            <a:ext cx="838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4492" name="Group 284"/>
          <p:cNvGrpSpPr>
            <a:grpSpLocks/>
          </p:cNvGrpSpPr>
          <p:nvPr/>
        </p:nvGrpSpPr>
        <p:grpSpPr bwMode="auto">
          <a:xfrm>
            <a:off x="4051300" y="3088640"/>
            <a:ext cx="457200" cy="457200"/>
            <a:chOff x="1392" y="1152"/>
            <a:chExt cx="288" cy="288"/>
          </a:xfrm>
        </p:grpSpPr>
        <p:sp>
          <p:nvSpPr>
            <p:cNvPr id="94490" name="AutoShape 282"/>
            <p:cNvSpPr>
              <a:spLocks noChangeArrowheads="1"/>
            </p:cNvSpPr>
            <p:nvPr/>
          </p:nvSpPr>
          <p:spPr bwMode="auto">
            <a:xfrm>
              <a:off x="1392" y="1152"/>
              <a:ext cx="288" cy="288"/>
            </a:xfrm>
            <a:prstGeom prst="diamond">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91" name="Line 283"/>
            <p:cNvSpPr>
              <a:spLocks noChangeShapeType="1"/>
            </p:cNvSpPr>
            <p:nvPr/>
          </p:nvSpPr>
          <p:spPr bwMode="auto">
            <a:xfrm>
              <a:off x="1392" y="1296"/>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4493" name="Group 285"/>
          <p:cNvGrpSpPr>
            <a:grpSpLocks/>
          </p:cNvGrpSpPr>
          <p:nvPr/>
        </p:nvGrpSpPr>
        <p:grpSpPr bwMode="auto">
          <a:xfrm>
            <a:off x="6032500" y="3088640"/>
            <a:ext cx="457200" cy="457200"/>
            <a:chOff x="1392" y="1152"/>
            <a:chExt cx="288" cy="288"/>
          </a:xfrm>
        </p:grpSpPr>
        <p:sp>
          <p:nvSpPr>
            <p:cNvPr id="94494" name="AutoShape 286"/>
            <p:cNvSpPr>
              <a:spLocks noChangeArrowheads="1"/>
            </p:cNvSpPr>
            <p:nvPr/>
          </p:nvSpPr>
          <p:spPr bwMode="auto">
            <a:xfrm>
              <a:off x="1392" y="1152"/>
              <a:ext cx="288" cy="288"/>
            </a:xfrm>
            <a:prstGeom prst="diamond">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95" name="Line 287"/>
            <p:cNvSpPr>
              <a:spLocks noChangeShapeType="1"/>
            </p:cNvSpPr>
            <p:nvPr/>
          </p:nvSpPr>
          <p:spPr bwMode="auto">
            <a:xfrm>
              <a:off x="1392" y="1296"/>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4496" name="Group 288"/>
          <p:cNvGrpSpPr>
            <a:grpSpLocks/>
          </p:cNvGrpSpPr>
          <p:nvPr/>
        </p:nvGrpSpPr>
        <p:grpSpPr bwMode="auto">
          <a:xfrm>
            <a:off x="8013700" y="3088640"/>
            <a:ext cx="457200" cy="457200"/>
            <a:chOff x="1392" y="1152"/>
            <a:chExt cx="288" cy="288"/>
          </a:xfrm>
        </p:grpSpPr>
        <p:sp>
          <p:nvSpPr>
            <p:cNvPr id="94497" name="AutoShape 289"/>
            <p:cNvSpPr>
              <a:spLocks noChangeArrowheads="1"/>
            </p:cNvSpPr>
            <p:nvPr/>
          </p:nvSpPr>
          <p:spPr bwMode="auto">
            <a:xfrm>
              <a:off x="1392" y="1152"/>
              <a:ext cx="288" cy="288"/>
            </a:xfrm>
            <a:prstGeom prst="diamond">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498" name="Line 290"/>
            <p:cNvSpPr>
              <a:spLocks noChangeShapeType="1"/>
            </p:cNvSpPr>
            <p:nvPr/>
          </p:nvSpPr>
          <p:spPr bwMode="auto">
            <a:xfrm>
              <a:off x="1392" y="1296"/>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4499" name="Group 291"/>
          <p:cNvGrpSpPr>
            <a:grpSpLocks/>
          </p:cNvGrpSpPr>
          <p:nvPr/>
        </p:nvGrpSpPr>
        <p:grpSpPr bwMode="auto">
          <a:xfrm>
            <a:off x="4051300" y="5603240"/>
            <a:ext cx="457200" cy="457200"/>
            <a:chOff x="1392" y="1152"/>
            <a:chExt cx="288" cy="288"/>
          </a:xfrm>
        </p:grpSpPr>
        <p:sp>
          <p:nvSpPr>
            <p:cNvPr id="94500" name="AutoShape 292"/>
            <p:cNvSpPr>
              <a:spLocks noChangeArrowheads="1"/>
            </p:cNvSpPr>
            <p:nvPr/>
          </p:nvSpPr>
          <p:spPr bwMode="auto">
            <a:xfrm>
              <a:off x="1392" y="1152"/>
              <a:ext cx="288" cy="288"/>
            </a:xfrm>
            <a:prstGeom prst="diamond">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501" name="Line 293"/>
            <p:cNvSpPr>
              <a:spLocks noChangeShapeType="1"/>
            </p:cNvSpPr>
            <p:nvPr/>
          </p:nvSpPr>
          <p:spPr bwMode="auto">
            <a:xfrm>
              <a:off x="1392" y="1296"/>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4502" name="Group 294"/>
          <p:cNvGrpSpPr>
            <a:grpSpLocks/>
          </p:cNvGrpSpPr>
          <p:nvPr/>
        </p:nvGrpSpPr>
        <p:grpSpPr bwMode="auto">
          <a:xfrm>
            <a:off x="6032500" y="5603240"/>
            <a:ext cx="457200" cy="457200"/>
            <a:chOff x="1392" y="1152"/>
            <a:chExt cx="288" cy="288"/>
          </a:xfrm>
        </p:grpSpPr>
        <p:sp>
          <p:nvSpPr>
            <p:cNvPr id="94503" name="AutoShape 295"/>
            <p:cNvSpPr>
              <a:spLocks noChangeArrowheads="1"/>
            </p:cNvSpPr>
            <p:nvPr/>
          </p:nvSpPr>
          <p:spPr bwMode="auto">
            <a:xfrm>
              <a:off x="1392" y="1152"/>
              <a:ext cx="288" cy="288"/>
            </a:xfrm>
            <a:prstGeom prst="diamond">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504" name="Line 296"/>
            <p:cNvSpPr>
              <a:spLocks noChangeShapeType="1"/>
            </p:cNvSpPr>
            <p:nvPr/>
          </p:nvSpPr>
          <p:spPr bwMode="auto">
            <a:xfrm>
              <a:off x="1392" y="1296"/>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4505" name="Group 297"/>
          <p:cNvGrpSpPr>
            <a:grpSpLocks/>
          </p:cNvGrpSpPr>
          <p:nvPr/>
        </p:nvGrpSpPr>
        <p:grpSpPr bwMode="auto">
          <a:xfrm>
            <a:off x="8013700" y="5603240"/>
            <a:ext cx="457200" cy="457200"/>
            <a:chOff x="1392" y="1152"/>
            <a:chExt cx="288" cy="288"/>
          </a:xfrm>
        </p:grpSpPr>
        <p:sp>
          <p:nvSpPr>
            <p:cNvPr id="94506" name="AutoShape 298"/>
            <p:cNvSpPr>
              <a:spLocks noChangeArrowheads="1"/>
            </p:cNvSpPr>
            <p:nvPr/>
          </p:nvSpPr>
          <p:spPr bwMode="auto">
            <a:xfrm>
              <a:off x="1392" y="1152"/>
              <a:ext cx="288" cy="288"/>
            </a:xfrm>
            <a:prstGeom prst="diamond">
              <a:avLst/>
            </a:prstGeom>
            <a:solidFill>
              <a:srgbClr val="DDDDDD"/>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507" name="Line 299"/>
            <p:cNvSpPr>
              <a:spLocks noChangeShapeType="1"/>
            </p:cNvSpPr>
            <p:nvPr/>
          </p:nvSpPr>
          <p:spPr bwMode="auto">
            <a:xfrm>
              <a:off x="1392" y="1296"/>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4514" name="Text Box 306"/>
          <p:cNvSpPr txBox="1">
            <a:spLocks noChangeArrowheads="1"/>
          </p:cNvSpPr>
          <p:nvPr/>
        </p:nvSpPr>
        <p:spPr bwMode="auto">
          <a:xfrm>
            <a:off x="4279900" y="3469641"/>
            <a:ext cx="7620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solidFill>
                  <a:srgbClr val="FF0000"/>
                </a:solidFill>
              </a:rPr>
              <a:t>I</a:t>
            </a:r>
            <a:r>
              <a:rPr lang="fr-FR" sz="1600" b="1" baseline="-25000">
                <a:solidFill>
                  <a:srgbClr val="FF0000"/>
                </a:solidFill>
              </a:rPr>
              <a:t>control</a:t>
            </a:r>
            <a:endParaRPr lang="fr-FR" sz="1600" b="1">
              <a:solidFill>
                <a:srgbClr val="FF0000"/>
              </a:solidFill>
            </a:endParaRPr>
          </a:p>
        </p:txBody>
      </p:sp>
      <p:sp>
        <p:nvSpPr>
          <p:cNvPr id="94515" name="Text Box 307"/>
          <p:cNvSpPr txBox="1">
            <a:spLocks noChangeArrowheads="1"/>
          </p:cNvSpPr>
          <p:nvPr/>
        </p:nvSpPr>
        <p:spPr bwMode="auto">
          <a:xfrm>
            <a:off x="6261100" y="3469641"/>
            <a:ext cx="7620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solidFill>
                  <a:srgbClr val="FF0000"/>
                </a:solidFill>
              </a:rPr>
              <a:t>I</a:t>
            </a:r>
            <a:r>
              <a:rPr lang="fr-FR" sz="1600" b="1" baseline="-25000">
                <a:solidFill>
                  <a:srgbClr val="FF0000"/>
                </a:solidFill>
              </a:rPr>
              <a:t>control</a:t>
            </a:r>
            <a:endParaRPr lang="fr-FR" sz="1600" b="1">
              <a:solidFill>
                <a:srgbClr val="FF0000"/>
              </a:solidFill>
            </a:endParaRPr>
          </a:p>
        </p:txBody>
      </p:sp>
      <p:sp>
        <p:nvSpPr>
          <p:cNvPr id="94516" name="Text Box 308"/>
          <p:cNvSpPr txBox="1">
            <a:spLocks noChangeArrowheads="1"/>
          </p:cNvSpPr>
          <p:nvPr/>
        </p:nvSpPr>
        <p:spPr bwMode="auto">
          <a:xfrm>
            <a:off x="8242300" y="3469641"/>
            <a:ext cx="7620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solidFill>
                  <a:srgbClr val="FF0000"/>
                </a:solidFill>
              </a:rPr>
              <a:t>I</a:t>
            </a:r>
            <a:r>
              <a:rPr lang="fr-FR" sz="1600" b="1" baseline="-25000">
                <a:solidFill>
                  <a:srgbClr val="FF0000"/>
                </a:solidFill>
              </a:rPr>
              <a:t>control</a:t>
            </a:r>
            <a:endParaRPr lang="fr-FR" sz="1600" b="1">
              <a:solidFill>
                <a:srgbClr val="FF0000"/>
              </a:solidFill>
            </a:endParaRPr>
          </a:p>
        </p:txBody>
      </p:sp>
      <p:sp>
        <p:nvSpPr>
          <p:cNvPr id="94517" name="Text Box 309"/>
          <p:cNvSpPr txBox="1">
            <a:spLocks noChangeArrowheads="1"/>
          </p:cNvSpPr>
          <p:nvPr/>
        </p:nvSpPr>
        <p:spPr bwMode="auto">
          <a:xfrm>
            <a:off x="4279900" y="5222241"/>
            <a:ext cx="7620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solidFill>
                  <a:srgbClr val="FF0000"/>
                </a:solidFill>
              </a:rPr>
              <a:t>I</a:t>
            </a:r>
            <a:r>
              <a:rPr lang="fr-FR" sz="1600" b="1" baseline="-25000">
                <a:solidFill>
                  <a:srgbClr val="FF0000"/>
                </a:solidFill>
              </a:rPr>
              <a:t>control</a:t>
            </a:r>
            <a:endParaRPr lang="fr-FR" sz="1600" b="1">
              <a:solidFill>
                <a:srgbClr val="FF0000"/>
              </a:solidFill>
            </a:endParaRPr>
          </a:p>
        </p:txBody>
      </p:sp>
      <p:sp>
        <p:nvSpPr>
          <p:cNvPr id="94518" name="Text Box 310"/>
          <p:cNvSpPr txBox="1">
            <a:spLocks noChangeArrowheads="1"/>
          </p:cNvSpPr>
          <p:nvPr/>
        </p:nvSpPr>
        <p:spPr bwMode="auto">
          <a:xfrm>
            <a:off x="6261100" y="5222241"/>
            <a:ext cx="7620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solidFill>
                  <a:srgbClr val="FF0000"/>
                </a:solidFill>
              </a:rPr>
              <a:t>I</a:t>
            </a:r>
            <a:r>
              <a:rPr lang="fr-FR" sz="1600" b="1" baseline="-25000">
                <a:solidFill>
                  <a:srgbClr val="FF0000"/>
                </a:solidFill>
              </a:rPr>
              <a:t>control</a:t>
            </a:r>
            <a:endParaRPr lang="fr-FR" sz="1600" b="1">
              <a:solidFill>
                <a:srgbClr val="FF0000"/>
              </a:solidFill>
            </a:endParaRPr>
          </a:p>
        </p:txBody>
      </p:sp>
      <p:sp>
        <p:nvSpPr>
          <p:cNvPr id="94519" name="Text Box 311"/>
          <p:cNvSpPr txBox="1">
            <a:spLocks noChangeArrowheads="1"/>
          </p:cNvSpPr>
          <p:nvPr/>
        </p:nvSpPr>
        <p:spPr bwMode="auto">
          <a:xfrm>
            <a:off x="8242300" y="5222241"/>
            <a:ext cx="7620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solidFill>
                  <a:srgbClr val="FF0000"/>
                </a:solidFill>
              </a:rPr>
              <a:t>I</a:t>
            </a:r>
            <a:r>
              <a:rPr lang="fr-FR" sz="1600" b="1" baseline="-25000">
                <a:solidFill>
                  <a:srgbClr val="FF0000"/>
                </a:solidFill>
              </a:rPr>
              <a:t>control</a:t>
            </a:r>
            <a:endParaRPr lang="fr-FR" sz="1600" b="1">
              <a:solidFill>
                <a:srgbClr val="FF0000"/>
              </a:solidFill>
            </a:endParaRPr>
          </a:p>
        </p:txBody>
      </p:sp>
      <p:sp>
        <p:nvSpPr>
          <p:cNvPr id="94601" name="Text Box 393"/>
          <p:cNvSpPr txBox="1">
            <a:spLocks noChangeArrowheads="1"/>
          </p:cNvSpPr>
          <p:nvPr/>
        </p:nvSpPr>
        <p:spPr bwMode="auto">
          <a:xfrm>
            <a:off x="2146300" y="3088640"/>
            <a:ext cx="6858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b="1">
                <a:solidFill>
                  <a:srgbClr val="0000FF"/>
                </a:solidFill>
              </a:rPr>
              <a:t>V</a:t>
            </a:r>
            <a:r>
              <a:rPr lang="fr-FR" b="1" baseline="-25000">
                <a:solidFill>
                  <a:srgbClr val="0000FF"/>
                </a:solidFill>
              </a:rPr>
              <a:t>c,p</a:t>
            </a:r>
            <a:endParaRPr lang="fr-FR" b="1">
              <a:solidFill>
                <a:srgbClr val="0000FF"/>
              </a:solidFill>
            </a:endParaRPr>
          </a:p>
        </p:txBody>
      </p:sp>
      <p:sp>
        <p:nvSpPr>
          <p:cNvPr id="94602" name="Text Box 394"/>
          <p:cNvSpPr txBox="1">
            <a:spLocks noChangeArrowheads="1"/>
          </p:cNvSpPr>
          <p:nvPr/>
        </p:nvSpPr>
        <p:spPr bwMode="auto">
          <a:xfrm>
            <a:off x="2146300" y="5603240"/>
            <a:ext cx="6858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b="1">
                <a:solidFill>
                  <a:srgbClr val="0000FF"/>
                </a:solidFill>
              </a:rPr>
              <a:t>V</a:t>
            </a:r>
            <a:r>
              <a:rPr lang="fr-FR" b="1" baseline="-25000">
                <a:solidFill>
                  <a:srgbClr val="0000FF"/>
                </a:solidFill>
              </a:rPr>
              <a:t>c,n</a:t>
            </a:r>
            <a:endParaRPr lang="fr-FR" b="1">
              <a:solidFill>
                <a:srgbClr val="0000FF"/>
              </a:solidFill>
            </a:endParaRPr>
          </a:p>
        </p:txBody>
      </p:sp>
      <p:sp>
        <p:nvSpPr>
          <p:cNvPr id="94604" name="Line 396"/>
          <p:cNvSpPr>
            <a:spLocks noChangeShapeType="1"/>
          </p:cNvSpPr>
          <p:nvPr/>
        </p:nvSpPr>
        <p:spPr bwMode="auto">
          <a:xfrm>
            <a:off x="3136900" y="4003040"/>
            <a:ext cx="0" cy="533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605" name="Line 397"/>
          <p:cNvSpPr>
            <a:spLocks noChangeShapeType="1"/>
          </p:cNvSpPr>
          <p:nvPr/>
        </p:nvSpPr>
        <p:spPr bwMode="auto">
          <a:xfrm>
            <a:off x="3136900" y="4003040"/>
            <a:ext cx="3048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606" name="Line 398"/>
          <p:cNvSpPr>
            <a:spLocks noChangeShapeType="1"/>
          </p:cNvSpPr>
          <p:nvPr/>
        </p:nvSpPr>
        <p:spPr bwMode="auto">
          <a:xfrm>
            <a:off x="9080500" y="4536440"/>
            <a:ext cx="457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608" name="Text Box 400"/>
          <p:cNvSpPr txBox="1">
            <a:spLocks noChangeArrowheads="1"/>
          </p:cNvSpPr>
          <p:nvPr/>
        </p:nvSpPr>
        <p:spPr bwMode="auto">
          <a:xfrm>
            <a:off x="1074420" y="175260"/>
            <a:ext cx="8534400" cy="457200"/>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fr-FR" sz="2400" b="1" dirty="0">
                <a:solidFill>
                  <a:schemeClr val="bg1"/>
                </a:solidFill>
              </a:rPr>
              <a:t>2. VCO A OSCILLATEUR EN ANNEAU CMOS</a:t>
            </a:r>
          </a:p>
        </p:txBody>
      </p:sp>
      <p:sp>
        <p:nvSpPr>
          <p:cNvPr id="94610" name="Text Box 402"/>
          <p:cNvSpPr txBox="1">
            <a:spLocks noChangeArrowheads="1"/>
          </p:cNvSpPr>
          <p:nvPr/>
        </p:nvSpPr>
        <p:spPr bwMode="auto">
          <a:xfrm>
            <a:off x="999490" y="979171"/>
            <a:ext cx="9932670" cy="40011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663575" indent="-663575">
              <a:defRPr sz="2400">
                <a:solidFill>
                  <a:schemeClr val="tx1"/>
                </a:solidFill>
                <a:latin typeface="Times New Roman" charset="0"/>
                <a:ea typeface="ＭＳ Ｐゴシック" charset="0"/>
              </a:defRPr>
            </a:lvl1pPr>
            <a:lvl2pPr marL="854075">
              <a:defRPr sz="2400">
                <a:solidFill>
                  <a:schemeClr val="tx1"/>
                </a:solidFill>
                <a:latin typeface="Times New Roman" charset="0"/>
                <a:ea typeface="ＭＳ Ｐゴシック" charset="0"/>
              </a:defRPr>
            </a:lvl2pPr>
            <a:lvl3pPr marL="1044575">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eaLnBrk="0" hangingPunct="0"/>
            <a:r>
              <a:rPr lang="fr-FR" sz="2000" b="1" i="1" dirty="0">
                <a:solidFill>
                  <a:srgbClr val="C00000"/>
                </a:solidFill>
                <a:latin typeface="+mn-lt"/>
              </a:rPr>
              <a:t>TRANSFORMATION DE L'OSCILLATEUR EN ANNEAU CMOS EN VCO PAR "CURRENT STARVING"</a:t>
            </a:r>
          </a:p>
        </p:txBody>
      </p:sp>
      <p:sp>
        <p:nvSpPr>
          <p:cNvPr id="2" name="Slide Number Placeholder 1">
            <a:extLst>
              <a:ext uri="{FF2B5EF4-FFF2-40B4-BE49-F238E27FC236}">
                <a16:creationId xmlns:a16="http://schemas.microsoft.com/office/drawing/2014/main" id="{E9BCA9F9-FE6E-4075-B6D6-3774E7B24859}"/>
              </a:ext>
            </a:extLst>
          </p:cNvPr>
          <p:cNvSpPr>
            <a:spLocks noGrp="1"/>
          </p:cNvSpPr>
          <p:nvPr>
            <p:ph type="sldNum" sz="quarter" idx="12"/>
          </p:nvPr>
        </p:nvSpPr>
        <p:spPr/>
        <p:txBody>
          <a:bodyPr/>
          <a:lstStyle/>
          <a:p>
            <a:fld id="{A0C90C31-8BED-4BB9-8E94-F4E9E36D41C0}" type="slidenum">
              <a:rPr lang="en-CH" smtClean="0"/>
              <a:t>34</a:t>
            </a:fld>
            <a:endParaRPr lang="en-CH"/>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Text Box 6"/>
          <p:cNvSpPr txBox="1">
            <a:spLocks noChangeArrowheads="1"/>
          </p:cNvSpPr>
          <p:nvPr/>
        </p:nvSpPr>
        <p:spPr bwMode="auto">
          <a:xfrm>
            <a:off x="1177290" y="2430781"/>
            <a:ext cx="102298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CH" sz="2000" b="1" dirty="0"/>
              <a:t>Une résistance variable contrôlée est mise en série à la sortie de chaque étage inverseur.</a:t>
            </a:r>
            <a:endParaRPr lang="en-US" sz="2000" b="1" dirty="0"/>
          </a:p>
        </p:txBody>
      </p:sp>
      <p:grpSp>
        <p:nvGrpSpPr>
          <p:cNvPr id="97432" name="Group 152"/>
          <p:cNvGrpSpPr>
            <a:grpSpLocks/>
          </p:cNvGrpSpPr>
          <p:nvPr/>
        </p:nvGrpSpPr>
        <p:grpSpPr bwMode="auto">
          <a:xfrm>
            <a:off x="3581400" y="4724400"/>
            <a:ext cx="381000" cy="457200"/>
            <a:chOff x="3552" y="1824"/>
            <a:chExt cx="240" cy="288"/>
          </a:xfrm>
        </p:grpSpPr>
        <p:sp>
          <p:nvSpPr>
            <p:cNvPr id="97433" name="Line 153"/>
            <p:cNvSpPr>
              <a:spLocks noChangeShapeType="1"/>
            </p:cNvSpPr>
            <p:nvPr/>
          </p:nvSpPr>
          <p:spPr bwMode="auto">
            <a:xfrm flipH="1">
              <a:off x="3600" y="1824"/>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34" name="Line 154"/>
            <p:cNvSpPr>
              <a:spLocks noChangeShapeType="1"/>
            </p:cNvSpPr>
            <p:nvPr/>
          </p:nvSpPr>
          <p:spPr bwMode="auto">
            <a:xfrm>
              <a:off x="3600" y="182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35" name="Line 155"/>
            <p:cNvSpPr>
              <a:spLocks noChangeShapeType="1"/>
            </p:cNvSpPr>
            <p:nvPr/>
          </p:nvSpPr>
          <p:spPr bwMode="auto">
            <a:xfrm>
              <a:off x="3600" y="2112"/>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36" name="Line 156"/>
            <p:cNvSpPr>
              <a:spLocks noChangeShapeType="1"/>
            </p:cNvSpPr>
            <p:nvPr/>
          </p:nvSpPr>
          <p:spPr bwMode="auto">
            <a:xfrm>
              <a:off x="3552" y="187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7437" name="Group 157"/>
          <p:cNvGrpSpPr>
            <a:grpSpLocks/>
          </p:cNvGrpSpPr>
          <p:nvPr/>
        </p:nvGrpSpPr>
        <p:grpSpPr bwMode="auto">
          <a:xfrm>
            <a:off x="3429000" y="3962400"/>
            <a:ext cx="533400" cy="457200"/>
            <a:chOff x="3456" y="1344"/>
            <a:chExt cx="336" cy="288"/>
          </a:xfrm>
        </p:grpSpPr>
        <p:sp>
          <p:nvSpPr>
            <p:cNvPr id="97438" name="Line 158"/>
            <p:cNvSpPr>
              <a:spLocks noChangeShapeType="1"/>
            </p:cNvSpPr>
            <p:nvPr/>
          </p:nvSpPr>
          <p:spPr bwMode="auto">
            <a:xfrm flipH="1" flipV="1">
              <a:off x="3600" y="163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39" name="Line 159"/>
            <p:cNvSpPr>
              <a:spLocks noChangeShapeType="1"/>
            </p:cNvSpPr>
            <p:nvPr/>
          </p:nvSpPr>
          <p:spPr bwMode="auto">
            <a:xfrm flipV="1">
              <a:off x="3600" y="134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40" name="Line 160"/>
            <p:cNvSpPr>
              <a:spLocks noChangeShapeType="1"/>
            </p:cNvSpPr>
            <p:nvPr/>
          </p:nvSpPr>
          <p:spPr bwMode="auto">
            <a:xfrm flipV="1">
              <a:off x="3600" y="1344"/>
              <a:ext cx="192"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41" name="Line 161"/>
            <p:cNvSpPr>
              <a:spLocks noChangeShapeType="1"/>
            </p:cNvSpPr>
            <p:nvPr/>
          </p:nvSpPr>
          <p:spPr bwMode="auto">
            <a:xfrm flipV="1">
              <a:off x="3552" y="139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42" name="Oval 162"/>
            <p:cNvSpPr>
              <a:spLocks noChangeArrowheads="1"/>
            </p:cNvSpPr>
            <p:nvPr/>
          </p:nvSpPr>
          <p:spPr bwMode="auto">
            <a:xfrm>
              <a:off x="3456" y="1440"/>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7443" name="Line 163"/>
          <p:cNvSpPr>
            <a:spLocks noChangeShapeType="1"/>
          </p:cNvSpPr>
          <p:nvPr/>
        </p:nvSpPr>
        <p:spPr bwMode="auto">
          <a:xfrm>
            <a:off x="3962400" y="51816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44" name="Line 164"/>
          <p:cNvSpPr>
            <a:spLocks noChangeShapeType="1"/>
          </p:cNvSpPr>
          <p:nvPr/>
        </p:nvSpPr>
        <p:spPr bwMode="auto">
          <a:xfrm>
            <a:off x="3810000" y="54864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45" name="Line 165"/>
          <p:cNvSpPr>
            <a:spLocks noChangeShapeType="1"/>
          </p:cNvSpPr>
          <p:nvPr/>
        </p:nvSpPr>
        <p:spPr bwMode="auto">
          <a:xfrm>
            <a:off x="3962400" y="44196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46" name="Line 166"/>
          <p:cNvSpPr>
            <a:spLocks noChangeShapeType="1"/>
          </p:cNvSpPr>
          <p:nvPr/>
        </p:nvSpPr>
        <p:spPr bwMode="auto">
          <a:xfrm>
            <a:off x="3962400" y="36576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47" name="Line 167"/>
          <p:cNvSpPr>
            <a:spLocks noChangeShapeType="1"/>
          </p:cNvSpPr>
          <p:nvPr/>
        </p:nvSpPr>
        <p:spPr bwMode="auto">
          <a:xfrm>
            <a:off x="3733800" y="365760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48" name="Text Box 168"/>
          <p:cNvSpPr txBox="1">
            <a:spLocks noChangeArrowheads="1"/>
          </p:cNvSpPr>
          <p:nvPr/>
        </p:nvSpPr>
        <p:spPr bwMode="auto">
          <a:xfrm>
            <a:off x="3581400" y="3276601"/>
            <a:ext cx="6858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t>V</a:t>
            </a:r>
            <a:r>
              <a:rPr lang="fr-FR" sz="1600" b="1" baseline="-25000"/>
              <a:t>DD</a:t>
            </a:r>
            <a:endParaRPr lang="fr-FR" sz="1600" b="1"/>
          </a:p>
        </p:txBody>
      </p:sp>
      <p:sp>
        <p:nvSpPr>
          <p:cNvPr id="97449" name="Line 169"/>
          <p:cNvSpPr>
            <a:spLocks noChangeShapeType="1"/>
          </p:cNvSpPr>
          <p:nvPr/>
        </p:nvSpPr>
        <p:spPr bwMode="auto">
          <a:xfrm flipH="1">
            <a:off x="3200400" y="419100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50" name="Line 170"/>
          <p:cNvSpPr>
            <a:spLocks noChangeShapeType="1"/>
          </p:cNvSpPr>
          <p:nvPr/>
        </p:nvSpPr>
        <p:spPr bwMode="auto">
          <a:xfrm flipH="1">
            <a:off x="3200400" y="49530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51" name="Line 171"/>
          <p:cNvSpPr>
            <a:spLocks noChangeShapeType="1"/>
          </p:cNvSpPr>
          <p:nvPr/>
        </p:nvSpPr>
        <p:spPr bwMode="auto">
          <a:xfrm>
            <a:off x="3200400" y="4191000"/>
            <a:ext cx="0" cy="762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52" name="Line 172"/>
          <p:cNvSpPr>
            <a:spLocks noChangeShapeType="1"/>
          </p:cNvSpPr>
          <p:nvPr/>
        </p:nvSpPr>
        <p:spPr bwMode="auto">
          <a:xfrm>
            <a:off x="2819400" y="45720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53" name="Line 173"/>
          <p:cNvSpPr>
            <a:spLocks noChangeShapeType="1"/>
          </p:cNvSpPr>
          <p:nvPr/>
        </p:nvSpPr>
        <p:spPr bwMode="auto">
          <a:xfrm>
            <a:off x="4724400" y="49530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54" name="Line 174"/>
          <p:cNvSpPr>
            <a:spLocks noChangeShapeType="1"/>
          </p:cNvSpPr>
          <p:nvPr/>
        </p:nvSpPr>
        <p:spPr bwMode="auto">
          <a:xfrm>
            <a:off x="4724400" y="50292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55" name="Line 175"/>
          <p:cNvSpPr>
            <a:spLocks noChangeShapeType="1"/>
          </p:cNvSpPr>
          <p:nvPr/>
        </p:nvSpPr>
        <p:spPr bwMode="auto">
          <a:xfrm flipV="1">
            <a:off x="4876800" y="4572000"/>
            <a:ext cx="0" cy="3810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56" name="Line 176"/>
          <p:cNvSpPr>
            <a:spLocks noChangeShapeType="1"/>
          </p:cNvSpPr>
          <p:nvPr/>
        </p:nvSpPr>
        <p:spPr bwMode="auto">
          <a:xfrm flipV="1">
            <a:off x="4876800" y="5029200"/>
            <a:ext cx="0" cy="4572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57" name="Line 177"/>
          <p:cNvSpPr>
            <a:spLocks noChangeShapeType="1"/>
          </p:cNvSpPr>
          <p:nvPr/>
        </p:nvSpPr>
        <p:spPr bwMode="auto">
          <a:xfrm>
            <a:off x="4724400" y="54864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7458" name="Group 178"/>
          <p:cNvGrpSpPr>
            <a:grpSpLocks/>
          </p:cNvGrpSpPr>
          <p:nvPr/>
        </p:nvGrpSpPr>
        <p:grpSpPr bwMode="auto">
          <a:xfrm>
            <a:off x="5638800" y="4724400"/>
            <a:ext cx="381000" cy="457200"/>
            <a:chOff x="3552" y="1824"/>
            <a:chExt cx="240" cy="288"/>
          </a:xfrm>
        </p:grpSpPr>
        <p:sp>
          <p:nvSpPr>
            <p:cNvPr id="97459" name="Line 179"/>
            <p:cNvSpPr>
              <a:spLocks noChangeShapeType="1"/>
            </p:cNvSpPr>
            <p:nvPr/>
          </p:nvSpPr>
          <p:spPr bwMode="auto">
            <a:xfrm flipH="1">
              <a:off x="3600" y="1824"/>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60" name="Line 180"/>
            <p:cNvSpPr>
              <a:spLocks noChangeShapeType="1"/>
            </p:cNvSpPr>
            <p:nvPr/>
          </p:nvSpPr>
          <p:spPr bwMode="auto">
            <a:xfrm>
              <a:off x="3600" y="182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61" name="Line 181"/>
            <p:cNvSpPr>
              <a:spLocks noChangeShapeType="1"/>
            </p:cNvSpPr>
            <p:nvPr/>
          </p:nvSpPr>
          <p:spPr bwMode="auto">
            <a:xfrm>
              <a:off x="3600" y="2112"/>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62" name="Line 182"/>
            <p:cNvSpPr>
              <a:spLocks noChangeShapeType="1"/>
            </p:cNvSpPr>
            <p:nvPr/>
          </p:nvSpPr>
          <p:spPr bwMode="auto">
            <a:xfrm>
              <a:off x="3552" y="187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7463" name="Group 183"/>
          <p:cNvGrpSpPr>
            <a:grpSpLocks/>
          </p:cNvGrpSpPr>
          <p:nvPr/>
        </p:nvGrpSpPr>
        <p:grpSpPr bwMode="auto">
          <a:xfrm>
            <a:off x="5486400" y="3962400"/>
            <a:ext cx="533400" cy="457200"/>
            <a:chOff x="3456" y="1344"/>
            <a:chExt cx="336" cy="288"/>
          </a:xfrm>
        </p:grpSpPr>
        <p:sp>
          <p:nvSpPr>
            <p:cNvPr id="97464" name="Line 184"/>
            <p:cNvSpPr>
              <a:spLocks noChangeShapeType="1"/>
            </p:cNvSpPr>
            <p:nvPr/>
          </p:nvSpPr>
          <p:spPr bwMode="auto">
            <a:xfrm flipH="1" flipV="1">
              <a:off x="3600" y="163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65" name="Line 185"/>
            <p:cNvSpPr>
              <a:spLocks noChangeShapeType="1"/>
            </p:cNvSpPr>
            <p:nvPr/>
          </p:nvSpPr>
          <p:spPr bwMode="auto">
            <a:xfrm flipV="1">
              <a:off x="3600" y="134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66" name="Line 186"/>
            <p:cNvSpPr>
              <a:spLocks noChangeShapeType="1"/>
            </p:cNvSpPr>
            <p:nvPr/>
          </p:nvSpPr>
          <p:spPr bwMode="auto">
            <a:xfrm flipV="1">
              <a:off x="3600" y="1344"/>
              <a:ext cx="192"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67" name="Line 187"/>
            <p:cNvSpPr>
              <a:spLocks noChangeShapeType="1"/>
            </p:cNvSpPr>
            <p:nvPr/>
          </p:nvSpPr>
          <p:spPr bwMode="auto">
            <a:xfrm flipV="1">
              <a:off x="3552" y="139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68" name="Oval 188"/>
            <p:cNvSpPr>
              <a:spLocks noChangeArrowheads="1"/>
            </p:cNvSpPr>
            <p:nvPr/>
          </p:nvSpPr>
          <p:spPr bwMode="auto">
            <a:xfrm>
              <a:off x="3456" y="1440"/>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7469" name="Line 189"/>
          <p:cNvSpPr>
            <a:spLocks noChangeShapeType="1"/>
          </p:cNvSpPr>
          <p:nvPr/>
        </p:nvSpPr>
        <p:spPr bwMode="auto">
          <a:xfrm>
            <a:off x="6019800" y="51816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70" name="Line 190"/>
          <p:cNvSpPr>
            <a:spLocks noChangeShapeType="1"/>
          </p:cNvSpPr>
          <p:nvPr/>
        </p:nvSpPr>
        <p:spPr bwMode="auto">
          <a:xfrm>
            <a:off x="5867400" y="54864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71" name="Line 191"/>
          <p:cNvSpPr>
            <a:spLocks noChangeShapeType="1"/>
          </p:cNvSpPr>
          <p:nvPr/>
        </p:nvSpPr>
        <p:spPr bwMode="auto">
          <a:xfrm>
            <a:off x="6019800" y="44196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72" name="Line 192"/>
          <p:cNvSpPr>
            <a:spLocks noChangeShapeType="1"/>
          </p:cNvSpPr>
          <p:nvPr/>
        </p:nvSpPr>
        <p:spPr bwMode="auto">
          <a:xfrm>
            <a:off x="6019800" y="36576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73" name="Line 193"/>
          <p:cNvSpPr>
            <a:spLocks noChangeShapeType="1"/>
          </p:cNvSpPr>
          <p:nvPr/>
        </p:nvSpPr>
        <p:spPr bwMode="auto">
          <a:xfrm>
            <a:off x="5791200" y="365760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74" name="Text Box 194"/>
          <p:cNvSpPr txBox="1">
            <a:spLocks noChangeArrowheads="1"/>
          </p:cNvSpPr>
          <p:nvPr/>
        </p:nvSpPr>
        <p:spPr bwMode="auto">
          <a:xfrm>
            <a:off x="5562600" y="3276601"/>
            <a:ext cx="6858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t>V</a:t>
            </a:r>
            <a:r>
              <a:rPr lang="fr-FR" sz="1600" b="1" baseline="-25000"/>
              <a:t>DD</a:t>
            </a:r>
            <a:endParaRPr lang="fr-FR" sz="1600" b="1"/>
          </a:p>
        </p:txBody>
      </p:sp>
      <p:sp>
        <p:nvSpPr>
          <p:cNvPr id="97475" name="Line 195"/>
          <p:cNvSpPr>
            <a:spLocks noChangeShapeType="1"/>
          </p:cNvSpPr>
          <p:nvPr/>
        </p:nvSpPr>
        <p:spPr bwMode="auto">
          <a:xfrm flipH="1">
            <a:off x="5257800" y="419100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76" name="Line 196"/>
          <p:cNvSpPr>
            <a:spLocks noChangeShapeType="1"/>
          </p:cNvSpPr>
          <p:nvPr/>
        </p:nvSpPr>
        <p:spPr bwMode="auto">
          <a:xfrm flipH="1">
            <a:off x="5257800" y="49530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77" name="Line 197"/>
          <p:cNvSpPr>
            <a:spLocks noChangeShapeType="1"/>
          </p:cNvSpPr>
          <p:nvPr/>
        </p:nvSpPr>
        <p:spPr bwMode="auto">
          <a:xfrm>
            <a:off x="5257800" y="4191000"/>
            <a:ext cx="0" cy="762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78" name="Line 198"/>
          <p:cNvSpPr>
            <a:spLocks noChangeShapeType="1"/>
          </p:cNvSpPr>
          <p:nvPr/>
        </p:nvSpPr>
        <p:spPr bwMode="auto">
          <a:xfrm>
            <a:off x="6781800" y="49530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79" name="Line 199"/>
          <p:cNvSpPr>
            <a:spLocks noChangeShapeType="1"/>
          </p:cNvSpPr>
          <p:nvPr/>
        </p:nvSpPr>
        <p:spPr bwMode="auto">
          <a:xfrm>
            <a:off x="6781800" y="50292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80" name="Line 200"/>
          <p:cNvSpPr>
            <a:spLocks noChangeShapeType="1"/>
          </p:cNvSpPr>
          <p:nvPr/>
        </p:nvSpPr>
        <p:spPr bwMode="auto">
          <a:xfrm flipV="1">
            <a:off x="6934200" y="4572000"/>
            <a:ext cx="0" cy="3810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81" name="Line 201"/>
          <p:cNvSpPr>
            <a:spLocks noChangeShapeType="1"/>
          </p:cNvSpPr>
          <p:nvPr/>
        </p:nvSpPr>
        <p:spPr bwMode="auto">
          <a:xfrm flipV="1">
            <a:off x="6934200" y="5029200"/>
            <a:ext cx="0" cy="4572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82" name="Line 202"/>
          <p:cNvSpPr>
            <a:spLocks noChangeShapeType="1"/>
          </p:cNvSpPr>
          <p:nvPr/>
        </p:nvSpPr>
        <p:spPr bwMode="auto">
          <a:xfrm>
            <a:off x="6781800" y="54864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7483" name="Group 203"/>
          <p:cNvGrpSpPr>
            <a:grpSpLocks/>
          </p:cNvGrpSpPr>
          <p:nvPr/>
        </p:nvGrpSpPr>
        <p:grpSpPr bwMode="auto">
          <a:xfrm>
            <a:off x="7696200" y="4724400"/>
            <a:ext cx="381000" cy="457200"/>
            <a:chOff x="3552" y="1824"/>
            <a:chExt cx="240" cy="288"/>
          </a:xfrm>
        </p:grpSpPr>
        <p:sp>
          <p:nvSpPr>
            <p:cNvPr id="97484" name="Line 204"/>
            <p:cNvSpPr>
              <a:spLocks noChangeShapeType="1"/>
            </p:cNvSpPr>
            <p:nvPr/>
          </p:nvSpPr>
          <p:spPr bwMode="auto">
            <a:xfrm flipH="1">
              <a:off x="3600" y="1824"/>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85" name="Line 205"/>
            <p:cNvSpPr>
              <a:spLocks noChangeShapeType="1"/>
            </p:cNvSpPr>
            <p:nvPr/>
          </p:nvSpPr>
          <p:spPr bwMode="auto">
            <a:xfrm>
              <a:off x="3600" y="182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86" name="Line 206"/>
            <p:cNvSpPr>
              <a:spLocks noChangeShapeType="1"/>
            </p:cNvSpPr>
            <p:nvPr/>
          </p:nvSpPr>
          <p:spPr bwMode="auto">
            <a:xfrm>
              <a:off x="3600" y="2112"/>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87" name="Line 207"/>
            <p:cNvSpPr>
              <a:spLocks noChangeShapeType="1"/>
            </p:cNvSpPr>
            <p:nvPr/>
          </p:nvSpPr>
          <p:spPr bwMode="auto">
            <a:xfrm>
              <a:off x="3552" y="187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97488" name="Group 208"/>
          <p:cNvGrpSpPr>
            <a:grpSpLocks/>
          </p:cNvGrpSpPr>
          <p:nvPr/>
        </p:nvGrpSpPr>
        <p:grpSpPr bwMode="auto">
          <a:xfrm>
            <a:off x="7543800" y="3962400"/>
            <a:ext cx="533400" cy="457200"/>
            <a:chOff x="3456" y="1344"/>
            <a:chExt cx="336" cy="288"/>
          </a:xfrm>
        </p:grpSpPr>
        <p:sp>
          <p:nvSpPr>
            <p:cNvPr id="97489" name="Line 209"/>
            <p:cNvSpPr>
              <a:spLocks noChangeShapeType="1"/>
            </p:cNvSpPr>
            <p:nvPr/>
          </p:nvSpPr>
          <p:spPr bwMode="auto">
            <a:xfrm flipH="1" flipV="1">
              <a:off x="3600" y="163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90" name="Line 210"/>
            <p:cNvSpPr>
              <a:spLocks noChangeShapeType="1"/>
            </p:cNvSpPr>
            <p:nvPr/>
          </p:nvSpPr>
          <p:spPr bwMode="auto">
            <a:xfrm flipV="1">
              <a:off x="3600" y="134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91" name="Line 211"/>
            <p:cNvSpPr>
              <a:spLocks noChangeShapeType="1"/>
            </p:cNvSpPr>
            <p:nvPr/>
          </p:nvSpPr>
          <p:spPr bwMode="auto">
            <a:xfrm flipV="1">
              <a:off x="3600" y="1344"/>
              <a:ext cx="192"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92" name="Line 212"/>
            <p:cNvSpPr>
              <a:spLocks noChangeShapeType="1"/>
            </p:cNvSpPr>
            <p:nvPr/>
          </p:nvSpPr>
          <p:spPr bwMode="auto">
            <a:xfrm flipV="1">
              <a:off x="3552" y="139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93" name="Oval 213"/>
            <p:cNvSpPr>
              <a:spLocks noChangeArrowheads="1"/>
            </p:cNvSpPr>
            <p:nvPr/>
          </p:nvSpPr>
          <p:spPr bwMode="auto">
            <a:xfrm>
              <a:off x="3456" y="1440"/>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97494" name="Line 214"/>
          <p:cNvSpPr>
            <a:spLocks noChangeShapeType="1"/>
          </p:cNvSpPr>
          <p:nvPr/>
        </p:nvSpPr>
        <p:spPr bwMode="auto">
          <a:xfrm>
            <a:off x="8077200" y="51816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95" name="Line 215"/>
          <p:cNvSpPr>
            <a:spLocks noChangeShapeType="1"/>
          </p:cNvSpPr>
          <p:nvPr/>
        </p:nvSpPr>
        <p:spPr bwMode="auto">
          <a:xfrm>
            <a:off x="7924800" y="54864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96" name="Line 216"/>
          <p:cNvSpPr>
            <a:spLocks noChangeShapeType="1"/>
          </p:cNvSpPr>
          <p:nvPr/>
        </p:nvSpPr>
        <p:spPr bwMode="auto">
          <a:xfrm>
            <a:off x="8077200" y="44196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97" name="Line 217"/>
          <p:cNvSpPr>
            <a:spLocks noChangeShapeType="1"/>
          </p:cNvSpPr>
          <p:nvPr/>
        </p:nvSpPr>
        <p:spPr bwMode="auto">
          <a:xfrm>
            <a:off x="8077200" y="36576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98" name="Line 218"/>
          <p:cNvSpPr>
            <a:spLocks noChangeShapeType="1"/>
          </p:cNvSpPr>
          <p:nvPr/>
        </p:nvSpPr>
        <p:spPr bwMode="auto">
          <a:xfrm>
            <a:off x="7848600" y="3657600"/>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499" name="Text Box 219"/>
          <p:cNvSpPr txBox="1">
            <a:spLocks noChangeArrowheads="1"/>
          </p:cNvSpPr>
          <p:nvPr/>
        </p:nvSpPr>
        <p:spPr bwMode="auto">
          <a:xfrm>
            <a:off x="7543800" y="3276601"/>
            <a:ext cx="6858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t>V</a:t>
            </a:r>
            <a:r>
              <a:rPr lang="fr-FR" sz="1600" b="1" baseline="-25000"/>
              <a:t>DD</a:t>
            </a:r>
            <a:endParaRPr lang="fr-FR" sz="1600" b="1"/>
          </a:p>
        </p:txBody>
      </p:sp>
      <p:sp>
        <p:nvSpPr>
          <p:cNvPr id="97500" name="Line 220"/>
          <p:cNvSpPr>
            <a:spLocks noChangeShapeType="1"/>
          </p:cNvSpPr>
          <p:nvPr/>
        </p:nvSpPr>
        <p:spPr bwMode="auto">
          <a:xfrm flipH="1">
            <a:off x="7315200" y="4191000"/>
            <a:ext cx="228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01" name="Line 221"/>
          <p:cNvSpPr>
            <a:spLocks noChangeShapeType="1"/>
          </p:cNvSpPr>
          <p:nvPr/>
        </p:nvSpPr>
        <p:spPr bwMode="auto">
          <a:xfrm flipH="1">
            <a:off x="7315200" y="4953000"/>
            <a:ext cx="381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02" name="Line 222"/>
          <p:cNvSpPr>
            <a:spLocks noChangeShapeType="1"/>
          </p:cNvSpPr>
          <p:nvPr/>
        </p:nvSpPr>
        <p:spPr bwMode="auto">
          <a:xfrm>
            <a:off x="7315200" y="4191000"/>
            <a:ext cx="0" cy="762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03" name="Line 223"/>
          <p:cNvSpPr>
            <a:spLocks noChangeShapeType="1"/>
          </p:cNvSpPr>
          <p:nvPr/>
        </p:nvSpPr>
        <p:spPr bwMode="auto">
          <a:xfrm>
            <a:off x="8763000" y="49530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04" name="Line 224"/>
          <p:cNvSpPr>
            <a:spLocks noChangeShapeType="1"/>
          </p:cNvSpPr>
          <p:nvPr/>
        </p:nvSpPr>
        <p:spPr bwMode="auto">
          <a:xfrm>
            <a:off x="8763000" y="50292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05" name="Line 225"/>
          <p:cNvSpPr>
            <a:spLocks noChangeShapeType="1"/>
          </p:cNvSpPr>
          <p:nvPr/>
        </p:nvSpPr>
        <p:spPr bwMode="auto">
          <a:xfrm flipV="1">
            <a:off x="8915400" y="4572000"/>
            <a:ext cx="0" cy="3810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06" name="Line 226"/>
          <p:cNvSpPr>
            <a:spLocks noChangeShapeType="1"/>
          </p:cNvSpPr>
          <p:nvPr/>
        </p:nvSpPr>
        <p:spPr bwMode="auto">
          <a:xfrm flipV="1">
            <a:off x="8915400" y="5029200"/>
            <a:ext cx="0" cy="4572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07" name="Line 227"/>
          <p:cNvSpPr>
            <a:spLocks noChangeShapeType="1"/>
          </p:cNvSpPr>
          <p:nvPr/>
        </p:nvSpPr>
        <p:spPr bwMode="auto">
          <a:xfrm>
            <a:off x="8763000" y="54864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08" name="Line 228"/>
          <p:cNvSpPr>
            <a:spLocks noChangeShapeType="1"/>
          </p:cNvSpPr>
          <p:nvPr/>
        </p:nvSpPr>
        <p:spPr bwMode="auto">
          <a:xfrm>
            <a:off x="3962400" y="4572000"/>
            <a:ext cx="1295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09" name="Line 229"/>
          <p:cNvSpPr>
            <a:spLocks noChangeShapeType="1"/>
          </p:cNvSpPr>
          <p:nvPr/>
        </p:nvSpPr>
        <p:spPr bwMode="auto">
          <a:xfrm>
            <a:off x="6019800" y="4572000"/>
            <a:ext cx="12954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10" name="Line 230"/>
          <p:cNvSpPr>
            <a:spLocks noChangeShapeType="1"/>
          </p:cNvSpPr>
          <p:nvPr/>
        </p:nvSpPr>
        <p:spPr bwMode="auto">
          <a:xfrm>
            <a:off x="8077200" y="4572000"/>
            <a:ext cx="1219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11" name="Rectangle 231"/>
          <p:cNvSpPr>
            <a:spLocks noChangeArrowheads="1"/>
          </p:cNvSpPr>
          <p:nvPr/>
        </p:nvSpPr>
        <p:spPr bwMode="auto">
          <a:xfrm>
            <a:off x="4191000" y="4495800"/>
            <a:ext cx="457200" cy="152400"/>
          </a:xfrm>
          <a:prstGeom prst="rect">
            <a:avLst/>
          </a:prstGeom>
          <a:solidFill>
            <a:schemeClr val="bg2">
              <a:lumMod val="75000"/>
            </a:schemeClr>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12" name="Rectangle 232"/>
          <p:cNvSpPr>
            <a:spLocks noChangeArrowheads="1"/>
          </p:cNvSpPr>
          <p:nvPr/>
        </p:nvSpPr>
        <p:spPr bwMode="auto">
          <a:xfrm>
            <a:off x="6248400" y="4495800"/>
            <a:ext cx="457200" cy="152400"/>
          </a:xfrm>
          <a:prstGeom prst="rect">
            <a:avLst/>
          </a:prstGeom>
          <a:solidFill>
            <a:schemeClr val="bg2">
              <a:lumMod val="75000"/>
            </a:schemeClr>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13" name="Rectangle 233"/>
          <p:cNvSpPr>
            <a:spLocks noChangeArrowheads="1"/>
          </p:cNvSpPr>
          <p:nvPr/>
        </p:nvSpPr>
        <p:spPr bwMode="auto">
          <a:xfrm>
            <a:off x="8305800" y="4495800"/>
            <a:ext cx="457200" cy="152400"/>
          </a:xfrm>
          <a:prstGeom prst="rect">
            <a:avLst/>
          </a:prstGeom>
          <a:solidFill>
            <a:schemeClr val="bg2">
              <a:lumMod val="75000"/>
            </a:schemeClr>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14" name="Line 234"/>
          <p:cNvSpPr>
            <a:spLocks noChangeShapeType="1"/>
          </p:cNvSpPr>
          <p:nvPr/>
        </p:nvSpPr>
        <p:spPr bwMode="auto">
          <a:xfrm flipV="1">
            <a:off x="4267200" y="4343400"/>
            <a:ext cx="381000" cy="381000"/>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15" name="Line 235"/>
          <p:cNvSpPr>
            <a:spLocks noChangeShapeType="1"/>
          </p:cNvSpPr>
          <p:nvPr/>
        </p:nvSpPr>
        <p:spPr bwMode="auto">
          <a:xfrm flipV="1">
            <a:off x="6324600" y="4343400"/>
            <a:ext cx="381000" cy="381000"/>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16" name="Line 236"/>
          <p:cNvSpPr>
            <a:spLocks noChangeShapeType="1"/>
          </p:cNvSpPr>
          <p:nvPr/>
        </p:nvSpPr>
        <p:spPr bwMode="auto">
          <a:xfrm flipV="1">
            <a:off x="8382000" y="4343400"/>
            <a:ext cx="381000" cy="381000"/>
          </a:xfrm>
          <a:prstGeom prst="line">
            <a:avLst/>
          </a:prstGeom>
          <a:noFill/>
          <a:ln w="19050">
            <a:solidFill>
              <a:schemeClr val="tx1"/>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17" name="Text Box 237"/>
          <p:cNvSpPr txBox="1">
            <a:spLocks noChangeArrowheads="1"/>
          </p:cNvSpPr>
          <p:nvPr/>
        </p:nvSpPr>
        <p:spPr bwMode="auto">
          <a:xfrm>
            <a:off x="4038600" y="4114801"/>
            <a:ext cx="6858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t>R</a:t>
            </a:r>
            <a:r>
              <a:rPr lang="fr-FR" sz="1600" b="1" baseline="-25000"/>
              <a:t>s</a:t>
            </a:r>
            <a:endParaRPr lang="fr-FR" sz="1600" b="1"/>
          </a:p>
        </p:txBody>
      </p:sp>
      <p:sp>
        <p:nvSpPr>
          <p:cNvPr id="97518" name="Text Box 238"/>
          <p:cNvSpPr txBox="1">
            <a:spLocks noChangeArrowheads="1"/>
          </p:cNvSpPr>
          <p:nvPr/>
        </p:nvSpPr>
        <p:spPr bwMode="auto">
          <a:xfrm>
            <a:off x="6096000" y="4114801"/>
            <a:ext cx="6858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t>R</a:t>
            </a:r>
            <a:r>
              <a:rPr lang="fr-FR" sz="1600" b="1" baseline="-25000"/>
              <a:t>s</a:t>
            </a:r>
            <a:endParaRPr lang="fr-FR" sz="1600" b="1"/>
          </a:p>
        </p:txBody>
      </p:sp>
      <p:sp>
        <p:nvSpPr>
          <p:cNvPr id="97519" name="Text Box 239"/>
          <p:cNvSpPr txBox="1">
            <a:spLocks noChangeArrowheads="1"/>
          </p:cNvSpPr>
          <p:nvPr/>
        </p:nvSpPr>
        <p:spPr bwMode="auto">
          <a:xfrm>
            <a:off x="8153400" y="4114801"/>
            <a:ext cx="6858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t>R</a:t>
            </a:r>
            <a:r>
              <a:rPr lang="fr-FR" sz="1600" b="1" baseline="-25000"/>
              <a:t>s</a:t>
            </a:r>
            <a:endParaRPr lang="fr-FR" sz="1600" b="1"/>
          </a:p>
        </p:txBody>
      </p:sp>
      <p:sp>
        <p:nvSpPr>
          <p:cNvPr id="97521" name="Line 241"/>
          <p:cNvSpPr>
            <a:spLocks noChangeShapeType="1"/>
          </p:cNvSpPr>
          <p:nvPr/>
        </p:nvSpPr>
        <p:spPr bwMode="auto">
          <a:xfrm>
            <a:off x="2819400" y="4038600"/>
            <a:ext cx="0" cy="533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22" name="Line 242"/>
          <p:cNvSpPr>
            <a:spLocks noChangeShapeType="1"/>
          </p:cNvSpPr>
          <p:nvPr/>
        </p:nvSpPr>
        <p:spPr bwMode="auto">
          <a:xfrm>
            <a:off x="2819400" y="4038600"/>
            <a:ext cx="3048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23" name="Line 243"/>
          <p:cNvSpPr>
            <a:spLocks noChangeShapeType="1"/>
          </p:cNvSpPr>
          <p:nvPr/>
        </p:nvSpPr>
        <p:spPr bwMode="auto">
          <a:xfrm>
            <a:off x="9220200" y="4572000"/>
            <a:ext cx="5334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7526" name="Text Box 246"/>
          <p:cNvSpPr txBox="1">
            <a:spLocks noChangeArrowheads="1"/>
          </p:cNvSpPr>
          <p:nvPr/>
        </p:nvSpPr>
        <p:spPr bwMode="auto">
          <a:xfrm>
            <a:off x="1040130" y="255270"/>
            <a:ext cx="8534400" cy="457200"/>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fr-FR" sz="2400" b="1" dirty="0">
                <a:solidFill>
                  <a:schemeClr val="bg1"/>
                </a:solidFill>
              </a:rPr>
              <a:t>2. VCO A OSCILLATEUR EN ANNEAU CMOS</a:t>
            </a:r>
          </a:p>
        </p:txBody>
      </p:sp>
      <p:sp>
        <p:nvSpPr>
          <p:cNvPr id="97528" name="Text Box 248"/>
          <p:cNvSpPr txBox="1">
            <a:spLocks noChangeArrowheads="1"/>
          </p:cNvSpPr>
          <p:nvPr/>
        </p:nvSpPr>
        <p:spPr bwMode="auto">
          <a:xfrm>
            <a:off x="748030" y="1205231"/>
            <a:ext cx="10847070" cy="40011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663575" indent="-663575">
              <a:defRPr sz="2400">
                <a:solidFill>
                  <a:schemeClr val="tx1"/>
                </a:solidFill>
                <a:latin typeface="Times New Roman" charset="0"/>
                <a:ea typeface="ＭＳ Ｐゴシック" charset="0"/>
              </a:defRPr>
            </a:lvl1pPr>
            <a:lvl2pPr marL="854075">
              <a:defRPr sz="2400">
                <a:solidFill>
                  <a:schemeClr val="tx1"/>
                </a:solidFill>
                <a:latin typeface="Times New Roman" charset="0"/>
                <a:ea typeface="ＭＳ Ｐゴシック" charset="0"/>
              </a:defRPr>
            </a:lvl2pPr>
            <a:lvl3pPr marL="1044575">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eaLnBrk="0" hangingPunct="0"/>
            <a:r>
              <a:rPr lang="fr-FR" sz="2000" b="1" i="1" dirty="0">
                <a:solidFill>
                  <a:srgbClr val="C00000"/>
                </a:solidFill>
                <a:latin typeface="+mn-lt"/>
              </a:rPr>
              <a:t>TRANSFORMATION DE L'OSCILLATEUR EN ANNEAU CMOS EN VCO PAR RESISTANCE SERIE VARIABLE</a:t>
            </a:r>
          </a:p>
        </p:txBody>
      </p:sp>
      <p:sp>
        <p:nvSpPr>
          <p:cNvPr id="2" name="Slide Number Placeholder 1">
            <a:extLst>
              <a:ext uri="{FF2B5EF4-FFF2-40B4-BE49-F238E27FC236}">
                <a16:creationId xmlns:a16="http://schemas.microsoft.com/office/drawing/2014/main" id="{93EF7DF0-EF4A-47E6-9684-B703243EBCF0}"/>
              </a:ext>
            </a:extLst>
          </p:cNvPr>
          <p:cNvSpPr>
            <a:spLocks noGrp="1"/>
          </p:cNvSpPr>
          <p:nvPr>
            <p:ph type="sldNum" sz="quarter" idx="12"/>
          </p:nvPr>
        </p:nvSpPr>
        <p:spPr/>
        <p:txBody>
          <a:bodyPr/>
          <a:lstStyle/>
          <a:p>
            <a:fld id="{A0C90C31-8BED-4BB9-8E94-F4E9E36D41C0}" type="slidenum">
              <a:rPr lang="en-CH" smtClean="0"/>
              <a:t>35</a:t>
            </a:fld>
            <a:endParaRPr lang="en-CH"/>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0" name="Text Box 8"/>
          <p:cNvSpPr txBox="1">
            <a:spLocks noChangeArrowheads="1"/>
          </p:cNvSpPr>
          <p:nvPr/>
        </p:nvSpPr>
        <p:spPr bwMode="auto">
          <a:xfrm>
            <a:off x="994410" y="1722523"/>
            <a:ext cx="8949689" cy="3170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195263" indent="-195263">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buFontTx/>
              <a:buChar char="•"/>
            </a:pPr>
            <a:r>
              <a:rPr lang="fr-CH" sz="2000" dirty="0">
                <a:latin typeface="+mn-lt"/>
              </a:rPr>
              <a:t>Totalement intégrable en technologies CMOS numériques avancées</a:t>
            </a:r>
          </a:p>
          <a:p>
            <a:pPr>
              <a:buFontTx/>
              <a:buChar char="•"/>
            </a:pPr>
            <a:endParaRPr lang="fr-CH" sz="2000" dirty="0">
              <a:latin typeface="+mn-lt"/>
            </a:endParaRPr>
          </a:p>
          <a:p>
            <a:pPr>
              <a:buFontTx/>
              <a:buChar char="•"/>
            </a:pPr>
            <a:r>
              <a:rPr lang="fr-CH" sz="2000" dirty="0">
                <a:latin typeface="+mn-lt"/>
              </a:rPr>
              <a:t>Grande souplesse dans le choix de la gamme de fréquence par simple changement du nombre d’étages</a:t>
            </a:r>
          </a:p>
          <a:p>
            <a:endParaRPr lang="fr-CH" sz="2000" dirty="0">
              <a:latin typeface="+mn-lt"/>
            </a:endParaRPr>
          </a:p>
          <a:p>
            <a:pPr>
              <a:buFontTx/>
              <a:buChar char="•"/>
            </a:pPr>
            <a:r>
              <a:rPr lang="fr-CH" sz="2000" dirty="0">
                <a:latin typeface="+mn-lt"/>
              </a:rPr>
              <a:t>Amplitude de sortie (sur les drains) constante en fonction de la fréquence</a:t>
            </a:r>
          </a:p>
          <a:p>
            <a:endParaRPr lang="fr-CH" sz="2000" dirty="0">
              <a:latin typeface="+mn-lt"/>
            </a:endParaRPr>
          </a:p>
          <a:p>
            <a:pPr>
              <a:buFontTx/>
              <a:buChar char="•"/>
            </a:pPr>
            <a:r>
              <a:rPr lang="fr-CH" sz="2000" dirty="0">
                <a:latin typeface="+mn-lt"/>
              </a:rPr>
              <a:t>Relation plus ou moins linéaire entre la tension de contrôle et la fréquence</a:t>
            </a:r>
          </a:p>
          <a:p>
            <a:endParaRPr lang="fr-CH" sz="2000" dirty="0">
              <a:latin typeface="+mn-lt"/>
            </a:endParaRPr>
          </a:p>
          <a:p>
            <a:pPr>
              <a:buFontTx/>
              <a:buChar char="•"/>
            </a:pPr>
            <a:r>
              <a:rPr lang="fr-CH" sz="2000" dirty="0">
                <a:latin typeface="+mn-lt"/>
              </a:rPr>
              <a:t>En pratique, rapport de plus de 2 décades entre f</a:t>
            </a:r>
            <a:r>
              <a:rPr lang="fr-CH" sz="2000" baseline="-25000" dirty="0">
                <a:latin typeface="+mn-lt"/>
              </a:rPr>
              <a:t>min </a:t>
            </a:r>
            <a:r>
              <a:rPr lang="fr-CH" sz="2000" dirty="0">
                <a:latin typeface="+mn-lt"/>
              </a:rPr>
              <a:t>et f</a:t>
            </a:r>
            <a:r>
              <a:rPr lang="fr-CH" sz="2000" baseline="-25000" dirty="0">
                <a:latin typeface="+mn-lt"/>
              </a:rPr>
              <a:t>max</a:t>
            </a:r>
            <a:endParaRPr lang="en-US" sz="2000" baseline="-25000" dirty="0">
              <a:latin typeface="+mn-lt"/>
            </a:endParaRPr>
          </a:p>
        </p:txBody>
      </p:sp>
      <p:sp>
        <p:nvSpPr>
          <p:cNvPr id="105485" name="Text Box 13"/>
          <p:cNvSpPr txBox="1">
            <a:spLocks noChangeArrowheads="1"/>
          </p:cNvSpPr>
          <p:nvPr/>
        </p:nvSpPr>
        <p:spPr bwMode="auto">
          <a:xfrm>
            <a:off x="1074420" y="300990"/>
            <a:ext cx="8534400" cy="457200"/>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fr-FR" sz="2400" b="1" dirty="0">
                <a:solidFill>
                  <a:schemeClr val="bg1"/>
                </a:solidFill>
              </a:rPr>
              <a:t>2. VCO A OSCILLATEUR EN ANNEAU CMOS</a:t>
            </a:r>
          </a:p>
        </p:txBody>
      </p:sp>
      <p:sp>
        <p:nvSpPr>
          <p:cNvPr id="5" name="Text Box 15">
            <a:extLst>
              <a:ext uri="{FF2B5EF4-FFF2-40B4-BE49-F238E27FC236}">
                <a16:creationId xmlns:a16="http://schemas.microsoft.com/office/drawing/2014/main" id="{954C4E03-4779-4D34-BDEF-8A9687F4712A}"/>
              </a:ext>
            </a:extLst>
          </p:cNvPr>
          <p:cNvSpPr txBox="1">
            <a:spLocks noChangeArrowheads="1"/>
          </p:cNvSpPr>
          <p:nvPr/>
        </p:nvSpPr>
        <p:spPr bwMode="auto">
          <a:xfrm>
            <a:off x="1062717" y="1067203"/>
            <a:ext cx="4490332" cy="40011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2000" b="1" i="1" dirty="0">
                <a:solidFill>
                  <a:srgbClr val="0070C0"/>
                </a:solidFill>
                <a:latin typeface="Times New Roman" panose="02020603050405020304" pitchFamily="18" charset="0"/>
                <a:cs typeface="Times New Roman" panose="02020603050405020304" pitchFamily="18" charset="0"/>
              </a:rPr>
              <a:t>CARECTERISTIQUES GENERALES</a:t>
            </a:r>
          </a:p>
        </p:txBody>
      </p:sp>
      <p:sp>
        <p:nvSpPr>
          <p:cNvPr id="2" name="Slide Number Placeholder 1">
            <a:extLst>
              <a:ext uri="{FF2B5EF4-FFF2-40B4-BE49-F238E27FC236}">
                <a16:creationId xmlns:a16="http://schemas.microsoft.com/office/drawing/2014/main" id="{F3FCC813-108F-45C9-BEB9-0742832F2996}"/>
              </a:ext>
            </a:extLst>
          </p:cNvPr>
          <p:cNvSpPr>
            <a:spLocks noGrp="1"/>
          </p:cNvSpPr>
          <p:nvPr>
            <p:ph type="sldNum" sz="quarter" idx="12"/>
          </p:nvPr>
        </p:nvSpPr>
        <p:spPr/>
        <p:txBody>
          <a:bodyPr/>
          <a:lstStyle/>
          <a:p>
            <a:fld id="{A0C90C31-8BED-4BB9-8E94-F4E9E36D41C0}" type="slidenum">
              <a:rPr lang="en-CH" smtClean="0"/>
              <a:t>36</a:t>
            </a:fld>
            <a:endParaRPr lang="en-CH"/>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416" name="Rectangle 40"/>
          <p:cNvSpPr>
            <a:spLocks noChangeArrowheads="1"/>
          </p:cNvSpPr>
          <p:nvPr/>
        </p:nvSpPr>
        <p:spPr bwMode="auto">
          <a:xfrm>
            <a:off x="4643226" y="4575545"/>
            <a:ext cx="1651248" cy="762000"/>
          </a:xfrm>
          <a:prstGeom prst="rect">
            <a:avLst/>
          </a:prstGeom>
          <a:solidFill>
            <a:schemeClr val="accent2">
              <a:lumMod val="20000"/>
              <a:lumOff val="80000"/>
            </a:schemeClr>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29417" name="Text Box 41"/>
          <p:cNvSpPr txBox="1">
            <a:spLocks noChangeArrowheads="1"/>
          </p:cNvSpPr>
          <p:nvPr/>
        </p:nvSpPr>
        <p:spPr bwMode="auto">
          <a:xfrm>
            <a:off x="586652" y="5499958"/>
            <a:ext cx="10960306"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CH" sz="2000" b="1" dirty="0"/>
              <a:t>Possibilité d'avoir un nombre N pair des éléments, en particulier N</a:t>
            </a:r>
            <a:r>
              <a:rPr lang="fr-CH" sz="2000" b="1" baseline="-25000" dirty="0"/>
              <a:t> </a:t>
            </a:r>
            <a:r>
              <a:rPr lang="fr-CH" sz="2000" b="1" dirty="0"/>
              <a:t>= 4, ce qui permet d'avoir des signaux de sortie en quadrature (avec déphasage pi/2) (I</a:t>
            </a:r>
            <a:r>
              <a:rPr lang="fr-CH" sz="2000" b="1" baseline="-25000" dirty="0"/>
              <a:t> </a:t>
            </a:r>
            <a:r>
              <a:rPr lang="fr-CH" sz="2000" b="1" dirty="0"/>
              <a:t>-</a:t>
            </a:r>
            <a:r>
              <a:rPr lang="fr-CH" sz="2000" b="1" baseline="-25000" dirty="0"/>
              <a:t> </a:t>
            </a:r>
            <a:r>
              <a:rPr lang="fr-CH" sz="2000" b="1" dirty="0"/>
              <a:t>Q), utilisés en </a:t>
            </a:r>
            <a:r>
              <a:rPr lang="fr-CH" sz="2000" b="1" dirty="0" err="1"/>
              <a:t>telecomm</a:t>
            </a:r>
            <a:r>
              <a:rPr lang="fr-CH" sz="2000" b="1" dirty="0"/>
              <a:t>.</a:t>
            </a:r>
            <a:endParaRPr lang="en-US" sz="2000" b="1" dirty="0"/>
          </a:p>
        </p:txBody>
      </p:sp>
      <p:graphicFrame>
        <p:nvGraphicFramePr>
          <p:cNvPr id="229418" name="Object 42"/>
          <p:cNvGraphicFramePr>
            <a:graphicFrameLocks noChangeAspect="1"/>
          </p:cNvGraphicFramePr>
          <p:nvPr>
            <p:extLst>
              <p:ext uri="{D42A27DB-BD31-4B8C-83A1-F6EECF244321}">
                <p14:modId xmlns:p14="http://schemas.microsoft.com/office/powerpoint/2010/main" val="3801407935"/>
              </p:ext>
            </p:extLst>
          </p:nvPr>
        </p:nvGraphicFramePr>
        <p:xfrm>
          <a:off x="4725507" y="4590090"/>
          <a:ext cx="1549400" cy="723900"/>
        </p:xfrm>
        <a:graphic>
          <a:graphicData uri="http://schemas.openxmlformats.org/presentationml/2006/ole">
            <mc:AlternateContent xmlns:mc="http://schemas.openxmlformats.org/markup-compatibility/2006">
              <mc:Choice xmlns:v="urn:schemas-microsoft-com:vml" Requires="v">
                <p:oleObj spid="_x0000_s11305" name="…quation" r:id="rId4" imgW="1549400" imgH="723900" progId="Equation.3">
                  <p:embed/>
                </p:oleObj>
              </mc:Choice>
              <mc:Fallback>
                <p:oleObj name="…quation" r:id="rId4" imgW="1549400" imgH="723900" progId="Equation.3">
                  <p:embed/>
                  <p:pic>
                    <p:nvPicPr>
                      <p:cNvPr id="229418" name="Object 42"/>
                      <p:cNvPicPr>
                        <a:picLocks noChangeAspect="1" noChangeArrowheads="1"/>
                      </p:cNvPicPr>
                      <p:nvPr/>
                    </p:nvPicPr>
                    <p:blipFill>
                      <a:blip r:embed="rId5"/>
                      <a:srcRect/>
                      <a:stretch>
                        <a:fillRect/>
                      </a:stretch>
                    </p:blipFill>
                    <p:spPr bwMode="auto">
                      <a:xfrm>
                        <a:off x="4725507" y="4590090"/>
                        <a:ext cx="1549400" cy="72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29427" name="Text Box 51"/>
          <p:cNvSpPr txBox="1">
            <a:spLocks noChangeArrowheads="1"/>
          </p:cNvSpPr>
          <p:nvPr/>
        </p:nvSpPr>
        <p:spPr bwMode="auto">
          <a:xfrm>
            <a:off x="1085850" y="308610"/>
            <a:ext cx="9646920" cy="461665"/>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fr-FR" sz="2400" b="1" dirty="0">
                <a:solidFill>
                  <a:schemeClr val="bg1"/>
                </a:solidFill>
              </a:rPr>
              <a:t>3. VCO A OSCILLATEUR EN ANNEAU A STRUCTURE DIFFERENTIELLE</a:t>
            </a:r>
          </a:p>
        </p:txBody>
      </p:sp>
      <p:sp>
        <p:nvSpPr>
          <p:cNvPr id="48" name="Text Box 5">
            <a:extLst>
              <a:ext uri="{FF2B5EF4-FFF2-40B4-BE49-F238E27FC236}">
                <a16:creationId xmlns:a16="http://schemas.microsoft.com/office/drawing/2014/main" id="{CEFB5567-FDA3-4DA7-8236-E943236C0F44}"/>
              </a:ext>
            </a:extLst>
          </p:cNvPr>
          <p:cNvSpPr txBox="1">
            <a:spLocks noChangeArrowheads="1"/>
          </p:cNvSpPr>
          <p:nvPr/>
        </p:nvSpPr>
        <p:spPr bwMode="auto">
          <a:xfrm>
            <a:off x="982981" y="944880"/>
            <a:ext cx="1361270"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2400" b="1" i="1" dirty="0">
                <a:solidFill>
                  <a:schemeClr val="accent3"/>
                </a:solidFill>
              </a:rPr>
              <a:t>PRINCIPE</a:t>
            </a:r>
          </a:p>
        </p:txBody>
      </p:sp>
      <p:sp>
        <p:nvSpPr>
          <p:cNvPr id="2" name="Slide Number Placeholder 1">
            <a:extLst>
              <a:ext uri="{FF2B5EF4-FFF2-40B4-BE49-F238E27FC236}">
                <a16:creationId xmlns:a16="http://schemas.microsoft.com/office/drawing/2014/main" id="{BA8394DF-D600-43AF-80EF-A7DCF012FBD8}"/>
              </a:ext>
            </a:extLst>
          </p:cNvPr>
          <p:cNvSpPr>
            <a:spLocks noGrp="1"/>
          </p:cNvSpPr>
          <p:nvPr>
            <p:ph type="sldNum" sz="quarter" idx="12"/>
          </p:nvPr>
        </p:nvSpPr>
        <p:spPr/>
        <p:txBody>
          <a:bodyPr/>
          <a:lstStyle/>
          <a:p>
            <a:fld id="{A0C90C31-8BED-4BB9-8E94-F4E9E36D41C0}" type="slidenum">
              <a:rPr lang="en-CH" smtClean="0"/>
              <a:t>37</a:t>
            </a:fld>
            <a:endParaRPr lang="en-CH"/>
          </a:p>
        </p:txBody>
      </p:sp>
      <p:sp>
        <p:nvSpPr>
          <p:cNvPr id="7" name="Rectangle 6">
            <a:extLst>
              <a:ext uri="{FF2B5EF4-FFF2-40B4-BE49-F238E27FC236}">
                <a16:creationId xmlns:a16="http://schemas.microsoft.com/office/drawing/2014/main" id="{74228B16-780F-40C7-B83E-E2DC015B2EA1}"/>
              </a:ext>
            </a:extLst>
          </p:cNvPr>
          <p:cNvSpPr/>
          <p:nvPr/>
        </p:nvSpPr>
        <p:spPr>
          <a:xfrm>
            <a:off x="1006548" y="1510674"/>
            <a:ext cx="10178903" cy="646331"/>
          </a:xfrm>
          <a:prstGeom prst="rect">
            <a:avLst/>
          </a:prstGeom>
        </p:spPr>
        <p:txBody>
          <a:bodyPr wrap="square">
            <a:spAutoFit/>
          </a:bodyPr>
          <a:lstStyle/>
          <a:p>
            <a:r>
              <a:rPr lang="fr-FR" dirty="0"/>
              <a:t>Chaque étage inverse et retarde le signal différentiel ; la somme des délais règle la fréquence d’oscillation, et les quatre nœuds délivrent des phases en quadrature.</a:t>
            </a:r>
            <a:endParaRPr lang="en-CH" dirty="0"/>
          </a:p>
        </p:txBody>
      </p:sp>
      <p:sp>
        <p:nvSpPr>
          <p:cNvPr id="62" name="Line 45">
            <a:extLst>
              <a:ext uri="{FF2B5EF4-FFF2-40B4-BE49-F238E27FC236}">
                <a16:creationId xmlns:a16="http://schemas.microsoft.com/office/drawing/2014/main" id="{B99AC365-677B-4C30-A793-4ADC9F039686}"/>
              </a:ext>
            </a:extLst>
          </p:cNvPr>
          <p:cNvSpPr>
            <a:spLocks noChangeShapeType="1"/>
          </p:cNvSpPr>
          <p:nvPr/>
        </p:nvSpPr>
        <p:spPr bwMode="auto">
          <a:xfrm>
            <a:off x="4264010" y="3311067"/>
            <a:ext cx="0" cy="6858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3" name="Line 46">
            <a:extLst>
              <a:ext uri="{FF2B5EF4-FFF2-40B4-BE49-F238E27FC236}">
                <a16:creationId xmlns:a16="http://schemas.microsoft.com/office/drawing/2014/main" id="{EFEE79BD-EBC2-4860-B7DF-1867FA14F42A}"/>
              </a:ext>
            </a:extLst>
          </p:cNvPr>
          <p:cNvSpPr>
            <a:spLocks noChangeShapeType="1"/>
          </p:cNvSpPr>
          <p:nvPr/>
        </p:nvSpPr>
        <p:spPr bwMode="auto">
          <a:xfrm>
            <a:off x="7159610" y="3311067"/>
            <a:ext cx="0" cy="6858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64" name="Group 11">
            <a:extLst>
              <a:ext uri="{FF2B5EF4-FFF2-40B4-BE49-F238E27FC236}">
                <a16:creationId xmlns:a16="http://schemas.microsoft.com/office/drawing/2014/main" id="{CF755E0D-59E9-4C0D-B369-EE5BAC276924}"/>
              </a:ext>
            </a:extLst>
          </p:cNvPr>
          <p:cNvGrpSpPr>
            <a:grpSpLocks/>
          </p:cNvGrpSpPr>
          <p:nvPr/>
        </p:nvGrpSpPr>
        <p:grpSpPr bwMode="auto">
          <a:xfrm>
            <a:off x="4340210" y="2701467"/>
            <a:ext cx="1676400" cy="838200"/>
            <a:chOff x="768" y="1200"/>
            <a:chExt cx="1056" cy="528"/>
          </a:xfrm>
        </p:grpSpPr>
        <p:sp>
          <p:nvSpPr>
            <p:cNvPr id="65" name="Line 12">
              <a:extLst>
                <a:ext uri="{FF2B5EF4-FFF2-40B4-BE49-F238E27FC236}">
                  <a16:creationId xmlns:a16="http://schemas.microsoft.com/office/drawing/2014/main" id="{F3EFAF0D-1FA9-4F7C-9FDC-30E90013C714}"/>
                </a:ext>
              </a:extLst>
            </p:cNvPr>
            <p:cNvSpPr>
              <a:spLocks noChangeShapeType="1"/>
            </p:cNvSpPr>
            <p:nvPr/>
          </p:nvSpPr>
          <p:spPr bwMode="auto">
            <a:xfrm flipH="1">
              <a:off x="768" y="1344"/>
              <a:ext cx="1056"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6" name="Line 13">
              <a:extLst>
                <a:ext uri="{FF2B5EF4-FFF2-40B4-BE49-F238E27FC236}">
                  <a16:creationId xmlns:a16="http://schemas.microsoft.com/office/drawing/2014/main" id="{A2105DB4-CCB4-4EEA-8998-0959DAA8E073}"/>
                </a:ext>
              </a:extLst>
            </p:cNvPr>
            <p:cNvSpPr>
              <a:spLocks noChangeShapeType="1"/>
            </p:cNvSpPr>
            <p:nvPr/>
          </p:nvSpPr>
          <p:spPr bwMode="auto">
            <a:xfrm flipH="1">
              <a:off x="768" y="1584"/>
              <a:ext cx="1056"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7" name="AutoShape 14">
              <a:extLst>
                <a:ext uri="{FF2B5EF4-FFF2-40B4-BE49-F238E27FC236}">
                  <a16:creationId xmlns:a16="http://schemas.microsoft.com/office/drawing/2014/main" id="{6E2E5EDD-6BC1-4CAC-A26F-1CCE5D8B6516}"/>
                </a:ext>
              </a:extLst>
            </p:cNvPr>
            <p:cNvSpPr>
              <a:spLocks noChangeArrowheads="1"/>
            </p:cNvSpPr>
            <p:nvPr/>
          </p:nvSpPr>
          <p:spPr bwMode="auto">
            <a:xfrm rot="5400000">
              <a:off x="1008" y="1200"/>
              <a:ext cx="528" cy="528"/>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68" name="Text Box 15">
              <a:extLst>
                <a:ext uri="{FF2B5EF4-FFF2-40B4-BE49-F238E27FC236}">
                  <a16:creationId xmlns:a16="http://schemas.microsoft.com/office/drawing/2014/main" id="{742BA85B-72FF-4CB9-BEC8-1DFD7DA456C9}"/>
                </a:ext>
              </a:extLst>
            </p:cNvPr>
            <p:cNvSpPr txBox="1">
              <a:spLocks noChangeArrowheads="1"/>
            </p:cNvSpPr>
            <p:nvPr/>
          </p:nvSpPr>
          <p:spPr bwMode="auto">
            <a:xfrm>
              <a:off x="960" y="1248"/>
              <a:ext cx="240"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a:t>+</a:t>
              </a:r>
            </a:p>
          </p:txBody>
        </p:sp>
        <p:sp>
          <p:nvSpPr>
            <p:cNvPr id="69" name="Text Box 16">
              <a:extLst>
                <a:ext uri="{FF2B5EF4-FFF2-40B4-BE49-F238E27FC236}">
                  <a16:creationId xmlns:a16="http://schemas.microsoft.com/office/drawing/2014/main" id="{B2F9054E-990D-4B40-B32F-C4163BC12793}"/>
                </a:ext>
              </a:extLst>
            </p:cNvPr>
            <p:cNvSpPr txBox="1">
              <a:spLocks noChangeArrowheads="1"/>
            </p:cNvSpPr>
            <p:nvPr/>
          </p:nvSpPr>
          <p:spPr bwMode="auto">
            <a:xfrm>
              <a:off x="960" y="1488"/>
              <a:ext cx="240"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a:t>–</a:t>
              </a:r>
            </a:p>
          </p:txBody>
        </p:sp>
      </p:grpSp>
      <p:grpSp>
        <p:nvGrpSpPr>
          <p:cNvPr id="71" name="Group 18">
            <a:extLst>
              <a:ext uri="{FF2B5EF4-FFF2-40B4-BE49-F238E27FC236}">
                <a16:creationId xmlns:a16="http://schemas.microsoft.com/office/drawing/2014/main" id="{903AEB12-729D-449E-9E35-23D4CBA54982}"/>
              </a:ext>
            </a:extLst>
          </p:cNvPr>
          <p:cNvGrpSpPr>
            <a:grpSpLocks/>
          </p:cNvGrpSpPr>
          <p:nvPr/>
        </p:nvGrpSpPr>
        <p:grpSpPr bwMode="auto">
          <a:xfrm>
            <a:off x="5788010" y="2701467"/>
            <a:ext cx="1676400" cy="838200"/>
            <a:chOff x="768" y="1200"/>
            <a:chExt cx="1056" cy="528"/>
          </a:xfrm>
        </p:grpSpPr>
        <p:sp>
          <p:nvSpPr>
            <p:cNvPr id="72" name="Line 19">
              <a:extLst>
                <a:ext uri="{FF2B5EF4-FFF2-40B4-BE49-F238E27FC236}">
                  <a16:creationId xmlns:a16="http://schemas.microsoft.com/office/drawing/2014/main" id="{8937E0FA-96E2-41A8-B9C9-1CBDC8E689BA}"/>
                </a:ext>
              </a:extLst>
            </p:cNvPr>
            <p:cNvSpPr>
              <a:spLocks noChangeShapeType="1"/>
            </p:cNvSpPr>
            <p:nvPr/>
          </p:nvSpPr>
          <p:spPr bwMode="auto">
            <a:xfrm flipH="1">
              <a:off x="768" y="1344"/>
              <a:ext cx="1056"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3" name="Line 20">
              <a:extLst>
                <a:ext uri="{FF2B5EF4-FFF2-40B4-BE49-F238E27FC236}">
                  <a16:creationId xmlns:a16="http://schemas.microsoft.com/office/drawing/2014/main" id="{3343D43A-632A-45EC-97AB-5C121869D5A1}"/>
                </a:ext>
              </a:extLst>
            </p:cNvPr>
            <p:cNvSpPr>
              <a:spLocks noChangeShapeType="1"/>
            </p:cNvSpPr>
            <p:nvPr/>
          </p:nvSpPr>
          <p:spPr bwMode="auto">
            <a:xfrm flipH="1">
              <a:off x="768" y="1584"/>
              <a:ext cx="1056"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4" name="AutoShape 21">
              <a:extLst>
                <a:ext uri="{FF2B5EF4-FFF2-40B4-BE49-F238E27FC236}">
                  <a16:creationId xmlns:a16="http://schemas.microsoft.com/office/drawing/2014/main" id="{CCED2886-40DC-404C-A2C4-713747E4E2AC}"/>
                </a:ext>
              </a:extLst>
            </p:cNvPr>
            <p:cNvSpPr>
              <a:spLocks noChangeArrowheads="1"/>
            </p:cNvSpPr>
            <p:nvPr/>
          </p:nvSpPr>
          <p:spPr bwMode="auto">
            <a:xfrm rot="5400000">
              <a:off x="1008" y="1200"/>
              <a:ext cx="528" cy="528"/>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75" name="Text Box 22">
              <a:extLst>
                <a:ext uri="{FF2B5EF4-FFF2-40B4-BE49-F238E27FC236}">
                  <a16:creationId xmlns:a16="http://schemas.microsoft.com/office/drawing/2014/main" id="{382A6B08-027C-4A7D-8651-6705B7CDAC35}"/>
                </a:ext>
              </a:extLst>
            </p:cNvPr>
            <p:cNvSpPr txBox="1">
              <a:spLocks noChangeArrowheads="1"/>
            </p:cNvSpPr>
            <p:nvPr/>
          </p:nvSpPr>
          <p:spPr bwMode="auto">
            <a:xfrm>
              <a:off x="960" y="1248"/>
              <a:ext cx="240"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a:t>+</a:t>
              </a:r>
            </a:p>
          </p:txBody>
        </p:sp>
        <p:sp>
          <p:nvSpPr>
            <p:cNvPr id="76" name="Text Box 23">
              <a:extLst>
                <a:ext uri="{FF2B5EF4-FFF2-40B4-BE49-F238E27FC236}">
                  <a16:creationId xmlns:a16="http://schemas.microsoft.com/office/drawing/2014/main" id="{D0DF2312-D019-422E-B510-BC80496088E7}"/>
                </a:ext>
              </a:extLst>
            </p:cNvPr>
            <p:cNvSpPr txBox="1">
              <a:spLocks noChangeArrowheads="1"/>
            </p:cNvSpPr>
            <p:nvPr/>
          </p:nvSpPr>
          <p:spPr bwMode="auto">
            <a:xfrm>
              <a:off x="960" y="1488"/>
              <a:ext cx="240"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a:t>–</a:t>
              </a:r>
            </a:p>
          </p:txBody>
        </p:sp>
      </p:grpSp>
      <p:grpSp>
        <p:nvGrpSpPr>
          <p:cNvPr id="78" name="Group 25">
            <a:extLst>
              <a:ext uri="{FF2B5EF4-FFF2-40B4-BE49-F238E27FC236}">
                <a16:creationId xmlns:a16="http://schemas.microsoft.com/office/drawing/2014/main" id="{148B01B4-AF85-4771-883A-1E2C4A8734AE}"/>
              </a:ext>
            </a:extLst>
          </p:cNvPr>
          <p:cNvGrpSpPr>
            <a:grpSpLocks/>
          </p:cNvGrpSpPr>
          <p:nvPr/>
        </p:nvGrpSpPr>
        <p:grpSpPr bwMode="auto">
          <a:xfrm>
            <a:off x="7235810" y="2701467"/>
            <a:ext cx="1676400" cy="838200"/>
            <a:chOff x="768" y="1200"/>
            <a:chExt cx="1056" cy="528"/>
          </a:xfrm>
        </p:grpSpPr>
        <p:sp>
          <p:nvSpPr>
            <p:cNvPr id="79" name="Line 26">
              <a:extLst>
                <a:ext uri="{FF2B5EF4-FFF2-40B4-BE49-F238E27FC236}">
                  <a16:creationId xmlns:a16="http://schemas.microsoft.com/office/drawing/2014/main" id="{A32911EE-F09C-46CB-8D4D-7D3546719E71}"/>
                </a:ext>
              </a:extLst>
            </p:cNvPr>
            <p:cNvSpPr>
              <a:spLocks noChangeShapeType="1"/>
            </p:cNvSpPr>
            <p:nvPr/>
          </p:nvSpPr>
          <p:spPr bwMode="auto">
            <a:xfrm flipH="1" flipV="1">
              <a:off x="768" y="1344"/>
              <a:ext cx="1041" cy="2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0" name="Line 27">
              <a:extLst>
                <a:ext uri="{FF2B5EF4-FFF2-40B4-BE49-F238E27FC236}">
                  <a16:creationId xmlns:a16="http://schemas.microsoft.com/office/drawing/2014/main" id="{B61E5F24-50CD-4280-931D-1155516420B6}"/>
                </a:ext>
              </a:extLst>
            </p:cNvPr>
            <p:cNvSpPr>
              <a:spLocks noChangeShapeType="1"/>
            </p:cNvSpPr>
            <p:nvPr/>
          </p:nvSpPr>
          <p:spPr bwMode="auto">
            <a:xfrm flipH="1">
              <a:off x="768" y="1584"/>
              <a:ext cx="1056"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1" name="AutoShape 28">
              <a:extLst>
                <a:ext uri="{FF2B5EF4-FFF2-40B4-BE49-F238E27FC236}">
                  <a16:creationId xmlns:a16="http://schemas.microsoft.com/office/drawing/2014/main" id="{D6072C96-6B8A-417A-A422-F2DD888529BA}"/>
                </a:ext>
              </a:extLst>
            </p:cNvPr>
            <p:cNvSpPr>
              <a:spLocks noChangeArrowheads="1"/>
            </p:cNvSpPr>
            <p:nvPr/>
          </p:nvSpPr>
          <p:spPr bwMode="auto">
            <a:xfrm rot="5400000">
              <a:off x="1008" y="1200"/>
              <a:ext cx="528" cy="528"/>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2" name="Text Box 29">
              <a:extLst>
                <a:ext uri="{FF2B5EF4-FFF2-40B4-BE49-F238E27FC236}">
                  <a16:creationId xmlns:a16="http://schemas.microsoft.com/office/drawing/2014/main" id="{5FF0273F-C767-44CB-B45C-243F6299FD4A}"/>
                </a:ext>
              </a:extLst>
            </p:cNvPr>
            <p:cNvSpPr txBox="1">
              <a:spLocks noChangeArrowheads="1"/>
            </p:cNvSpPr>
            <p:nvPr/>
          </p:nvSpPr>
          <p:spPr bwMode="auto">
            <a:xfrm>
              <a:off x="960" y="1248"/>
              <a:ext cx="240"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a:t>+</a:t>
              </a:r>
            </a:p>
          </p:txBody>
        </p:sp>
        <p:sp>
          <p:nvSpPr>
            <p:cNvPr id="83" name="Text Box 30">
              <a:extLst>
                <a:ext uri="{FF2B5EF4-FFF2-40B4-BE49-F238E27FC236}">
                  <a16:creationId xmlns:a16="http://schemas.microsoft.com/office/drawing/2014/main" id="{7AF0D7F5-2C24-41AF-8401-4DB24984AAE0}"/>
                </a:ext>
              </a:extLst>
            </p:cNvPr>
            <p:cNvSpPr txBox="1">
              <a:spLocks noChangeArrowheads="1"/>
            </p:cNvSpPr>
            <p:nvPr/>
          </p:nvSpPr>
          <p:spPr bwMode="auto">
            <a:xfrm>
              <a:off x="960" y="1488"/>
              <a:ext cx="240"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a:t>–</a:t>
              </a:r>
            </a:p>
          </p:txBody>
        </p:sp>
      </p:grpSp>
      <p:sp>
        <p:nvSpPr>
          <p:cNvPr id="85" name="Line 32">
            <a:extLst>
              <a:ext uri="{FF2B5EF4-FFF2-40B4-BE49-F238E27FC236}">
                <a16:creationId xmlns:a16="http://schemas.microsoft.com/office/drawing/2014/main" id="{68046186-539B-4B6F-92E5-F3D1CCE1CF19}"/>
              </a:ext>
            </a:extLst>
          </p:cNvPr>
          <p:cNvSpPr>
            <a:spLocks noChangeShapeType="1"/>
          </p:cNvSpPr>
          <p:nvPr/>
        </p:nvSpPr>
        <p:spPr bwMode="auto">
          <a:xfrm>
            <a:off x="2892410" y="2930067"/>
            <a:ext cx="0" cy="7620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6" name="Line 33">
            <a:extLst>
              <a:ext uri="{FF2B5EF4-FFF2-40B4-BE49-F238E27FC236}">
                <a16:creationId xmlns:a16="http://schemas.microsoft.com/office/drawing/2014/main" id="{DC93CAA1-0E22-4D68-917A-3532DBE4BC6A}"/>
              </a:ext>
            </a:extLst>
          </p:cNvPr>
          <p:cNvSpPr>
            <a:spLocks noChangeShapeType="1"/>
          </p:cNvSpPr>
          <p:nvPr/>
        </p:nvSpPr>
        <p:spPr bwMode="auto">
          <a:xfrm>
            <a:off x="2740010" y="2549067"/>
            <a:ext cx="0" cy="7620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7" name="Line 36">
            <a:extLst>
              <a:ext uri="{FF2B5EF4-FFF2-40B4-BE49-F238E27FC236}">
                <a16:creationId xmlns:a16="http://schemas.microsoft.com/office/drawing/2014/main" id="{000B482A-9D87-411D-A1EA-CB2907E46A97}"/>
              </a:ext>
            </a:extLst>
          </p:cNvPr>
          <p:cNvSpPr>
            <a:spLocks noChangeShapeType="1"/>
          </p:cNvSpPr>
          <p:nvPr/>
        </p:nvSpPr>
        <p:spPr bwMode="auto">
          <a:xfrm flipH="1">
            <a:off x="2740010" y="2549067"/>
            <a:ext cx="61722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 name="Line 37">
            <a:extLst>
              <a:ext uri="{FF2B5EF4-FFF2-40B4-BE49-F238E27FC236}">
                <a16:creationId xmlns:a16="http://schemas.microsoft.com/office/drawing/2014/main" id="{1A376E81-EF44-4F49-B054-C3C264431C3B}"/>
              </a:ext>
            </a:extLst>
          </p:cNvPr>
          <p:cNvSpPr>
            <a:spLocks noChangeShapeType="1"/>
          </p:cNvSpPr>
          <p:nvPr/>
        </p:nvSpPr>
        <p:spPr bwMode="auto">
          <a:xfrm>
            <a:off x="8912210" y="2549067"/>
            <a:ext cx="0" cy="3810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9" name="Line 38">
            <a:extLst>
              <a:ext uri="{FF2B5EF4-FFF2-40B4-BE49-F238E27FC236}">
                <a16:creationId xmlns:a16="http://schemas.microsoft.com/office/drawing/2014/main" id="{637789DC-D37A-4958-895A-6C8EBA62D07A}"/>
              </a:ext>
            </a:extLst>
          </p:cNvPr>
          <p:cNvSpPr>
            <a:spLocks noChangeShapeType="1"/>
          </p:cNvSpPr>
          <p:nvPr/>
        </p:nvSpPr>
        <p:spPr bwMode="auto">
          <a:xfrm>
            <a:off x="8912210" y="3311067"/>
            <a:ext cx="0" cy="3810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0" name="Line 39">
            <a:extLst>
              <a:ext uri="{FF2B5EF4-FFF2-40B4-BE49-F238E27FC236}">
                <a16:creationId xmlns:a16="http://schemas.microsoft.com/office/drawing/2014/main" id="{363CC2E0-71D7-4B7B-8AC5-40E7F0E9EBC8}"/>
              </a:ext>
            </a:extLst>
          </p:cNvPr>
          <p:cNvSpPr>
            <a:spLocks noChangeShapeType="1"/>
          </p:cNvSpPr>
          <p:nvPr/>
        </p:nvSpPr>
        <p:spPr bwMode="auto">
          <a:xfrm flipH="1">
            <a:off x="2816210" y="3311067"/>
            <a:ext cx="15240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91" name="Group 10">
            <a:extLst>
              <a:ext uri="{FF2B5EF4-FFF2-40B4-BE49-F238E27FC236}">
                <a16:creationId xmlns:a16="http://schemas.microsoft.com/office/drawing/2014/main" id="{AAB08CDF-78EC-48AC-8608-45EA13205662}"/>
              </a:ext>
            </a:extLst>
          </p:cNvPr>
          <p:cNvGrpSpPr>
            <a:grpSpLocks/>
          </p:cNvGrpSpPr>
          <p:nvPr/>
        </p:nvGrpSpPr>
        <p:grpSpPr bwMode="auto">
          <a:xfrm>
            <a:off x="2892410" y="2701467"/>
            <a:ext cx="1676400" cy="838200"/>
            <a:chOff x="768" y="1200"/>
            <a:chExt cx="1056" cy="528"/>
          </a:xfrm>
        </p:grpSpPr>
        <p:sp>
          <p:nvSpPr>
            <p:cNvPr id="92" name="Line 7">
              <a:extLst>
                <a:ext uri="{FF2B5EF4-FFF2-40B4-BE49-F238E27FC236}">
                  <a16:creationId xmlns:a16="http://schemas.microsoft.com/office/drawing/2014/main" id="{167894B1-4F30-4F63-8592-1567D70B7578}"/>
                </a:ext>
              </a:extLst>
            </p:cNvPr>
            <p:cNvSpPr>
              <a:spLocks noChangeShapeType="1"/>
            </p:cNvSpPr>
            <p:nvPr/>
          </p:nvSpPr>
          <p:spPr bwMode="auto">
            <a:xfrm flipH="1">
              <a:off x="768" y="1344"/>
              <a:ext cx="1056"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3" name="Line 8">
              <a:extLst>
                <a:ext uri="{FF2B5EF4-FFF2-40B4-BE49-F238E27FC236}">
                  <a16:creationId xmlns:a16="http://schemas.microsoft.com/office/drawing/2014/main" id="{9F0A4B7C-6D7C-4DDD-9398-FCCBE72D14C6}"/>
                </a:ext>
              </a:extLst>
            </p:cNvPr>
            <p:cNvSpPr>
              <a:spLocks noChangeShapeType="1"/>
            </p:cNvSpPr>
            <p:nvPr/>
          </p:nvSpPr>
          <p:spPr bwMode="auto">
            <a:xfrm flipH="1">
              <a:off x="768" y="1584"/>
              <a:ext cx="1056"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4" name="AutoShape 4">
              <a:extLst>
                <a:ext uri="{FF2B5EF4-FFF2-40B4-BE49-F238E27FC236}">
                  <a16:creationId xmlns:a16="http://schemas.microsoft.com/office/drawing/2014/main" id="{1771BA77-77A1-4A42-8F42-01FF652AE0F9}"/>
                </a:ext>
              </a:extLst>
            </p:cNvPr>
            <p:cNvSpPr>
              <a:spLocks noChangeArrowheads="1"/>
            </p:cNvSpPr>
            <p:nvPr/>
          </p:nvSpPr>
          <p:spPr bwMode="auto">
            <a:xfrm rot="5400000">
              <a:off x="1008" y="1200"/>
              <a:ext cx="528" cy="528"/>
            </a:xfrm>
            <a:prstGeom prst="triangle">
              <a:avLst>
                <a:gd name="adj" fmla="val 50000"/>
              </a:avLst>
            </a:prstGeom>
            <a:solidFill>
              <a:srgbClr val="DDDDDD"/>
            </a:solidFill>
            <a:ln w="2857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5" name="Text Box 5">
              <a:extLst>
                <a:ext uri="{FF2B5EF4-FFF2-40B4-BE49-F238E27FC236}">
                  <a16:creationId xmlns:a16="http://schemas.microsoft.com/office/drawing/2014/main" id="{33FC71F8-32DB-4884-85B4-FA96FB67D779}"/>
                </a:ext>
              </a:extLst>
            </p:cNvPr>
            <p:cNvSpPr txBox="1">
              <a:spLocks noChangeArrowheads="1"/>
            </p:cNvSpPr>
            <p:nvPr/>
          </p:nvSpPr>
          <p:spPr bwMode="auto">
            <a:xfrm>
              <a:off x="960" y="1248"/>
              <a:ext cx="240"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a:t>+</a:t>
              </a:r>
            </a:p>
          </p:txBody>
        </p:sp>
        <p:sp>
          <p:nvSpPr>
            <p:cNvPr id="96" name="Text Box 6">
              <a:extLst>
                <a:ext uri="{FF2B5EF4-FFF2-40B4-BE49-F238E27FC236}">
                  <a16:creationId xmlns:a16="http://schemas.microsoft.com/office/drawing/2014/main" id="{E8980B39-E22B-4525-AFD5-8C0A9BDBC2F1}"/>
                </a:ext>
              </a:extLst>
            </p:cNvPr>
            <p:cNvSpPr txBox="1">
              <a:spLocks noChangeArrowheads="1"/>
            </p:cNvSpPr>
            <p:nvPr/>
          </p:nvSpPr>
          <p:spPr bwMode="auto">
            <a:xfrm>
              <a:off x="960" y="1488"/>
              <a:ext cx="240"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dirty="0"/>
                <a:t>–</a:t>
              </a:r>
            </a:p>
          </p:txBody>
        </p:sp>
      </p:grpSp>
      <p:sp>
        <p:nvSpPr>
          <p:cNvPr id="98" name="Line 34">
            <a:extLst>
              <a:ext uri="{FF2B5EF4-FFF2-40B4-BE49-F238E27FC236}">
                <a16:creationId xmlns:a16="http://schemas.microsoft.com/office/drawing/2014/main" id="{D6E520A8-CE5E-4A17-8C6F-971588527A96}"/>
              </a:ext>
            </a:extLst>
          </p:cNvPr>
          <p:cNvSpPr>
            <a:spLocks noChangeShapeType="1"/>
          </p:cNvSpPr>
          <p:nvPr/>
        </p:nvSpPr>
        <p:spPr bwMode="auto">
          <a:xfrm flipH="1">
            <a:off x="2740010" y="3311067"/>
            <a:ext cx="2286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99" name="Line 43">
            <a:extLst>
              <a:ext uri="{FF2B5EF4-FFF2-40B4-BE49-F238E27FC236}">
                <a16:creationId xmlns:a16="http://schemas.microsoft.com/office/drawing/2014/main" id="{D24B8051-39C4-4592-A28C-3982FD60DF8A}"/>
              </a:ext>
            </a:extLst>
          </p:cNvPr>
          <p:cNvSpPr>
            <a:spLocks noChangeShapeType="1"/>
          </p:cNvSpPr>
          <p:nvPr/>
        </p:nvSpPr>
        <p:spPr bwMode="auto">
          <a:xfrm flipH="1">
            <a:off x="3273410" y="3692067"/>
            <a:ext cx="5029200" cy="0"/>
          </a:xfrm>
          <a:prstGeom prst="line">
            <a:avLst/>
          </a:prstGeom>
          <a:noFill/>
          <a:ln w="762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0" name="Line 35">
            <a:extLst>
              <a:ext uri="{FF2B5EF4-FFF2-40B4-BE49-F238E27FC236}">
                <a16:creationId xmlns:a16="http://schemas.microsoft.com/office/drawing/2014/main" id="{9C3F8C5F-1535-4B47-B7CD-8B511C765B90}"/>
              </a:ext>
            </a:extLst>
          </p:cNvPr>
          <p:cNvSpPr>
            <a:spLocks noChangeShapeType="1"/>
          </p:cNvSpPr>
          <p:nvPr/>
        </p:nvSpPr>
        <p:spPr bwMode="auto">
          <a:xfrm flipH="1">
            <a:off x="2892410" y="3692067"/>
            <a:ext cx="60198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01" name="Text Box 47">
            <a:extLst>
              <a:ext uri="{FF2B5EF4-FFF2-40B4-BE49-F238E27FC236}">
                <a16:creationId xmlns:a16="http://schemas.microsoft.com/office/drawing/2014/main" id="{C179F7B1-D37A-4ADF-A8A8-75B52EB0F44C}"/>
              </a:ext>
            </a:extLst>
          </p:cNvPr>
          <p:cNvSpPr txBox="1">
            <a:spLocks noChangeArrowheads="1"/>
          </p:cNvSpPr>
          <p:nvPr/>
        </p:nvSpPr>
        <p:spPr bwMode="auto">
          <a:xfrm>
            <a:off x="4035410" y="3996867"/>
            <a:ext cx="51969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b="1"/>
              <a:t>I</a:t>
            </a:r>
            <a:r>
              <a:rPr lang="fr-FR" sz="2000" b="1" baseline="-25000"/>
              <a:t>Out</a:t>
            </a:r>
            <a:endParaRPr lang="fr-FR" sz="2000" b="1"/>
          </a:p>
        </p:txBody>
      </p:sp>
      <p:sp>
        <p:nvSpPr>
          <p:cNvPr id="102" name="Text Box 48">
            <a:extLst>
              <a:ext uri="{FF2B5EF4-FFF2-40B4-BE49-F238E27FC236}">
                <a16:creationId xmlns:a16="http://schemas.microsoft.com/office/drawing/2014/main" id="{223598A7-91C2-46D5-8AA8-DCF8671B6CB1}"/>
              </a:ext>
            </a:extLst>
          </p:cNvPr>
          <p:cNvSpPr txBox="1">
            <a:spLocks noChangeArrowheads="1"/>
          </p:cNvSpPr>
          <p:nvPr/>
        </p:nvSpPr>
        <p:spPr bwMode="auto">
          <a:xfrm>
            <a:off x="6931011" y="3996867"/>
            <a:ext cx="62709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b="1"/>
              <a:t>Q</a:t>
            </a:r>
            <a:r>
              <a:rPr lang="fr-FR" sz="2000" b="1" baseline="-25000"/>
              <a:t>Out</a:t>
            </a:r>
            <a:endParaRPr lang="fr-FR" sz="2000" b="1"/>
          </a:p>
        </p:txBody>
      </p:sp>
      <p:grpSp>
        <p:nvGrpSpPr>
          <p:cNvPr id="8" name="Group 7">
            <a:extLst>
              <a:ext uri="{FF2B5EF4-FFF2-40B4-BE49-F238E27FC236}">
                <a16:creationId xmlns:a16="http://schemas.microsoft.com/office/drawing/2014/main" id="{1EB60222-1A65-49A0-83CF-D4268711EC59}"/>
              </a:ext>
            </a:extLst>
          </p:cNvPr>
          <p:cNvGrpSpPr/>
          <p:nvPr/>
        </p:nvGrpSpPr>
        <p:grpSpPr>
          <a:xfrm>
            <a:off x="3498467" y="2790072"/>
            <a:ext cx="381000" cy="656967"/>
            <a:chOff x="2020542" y="2821970"/>
            <a:chExt cx="381000" cy="656967"/>
          </a:xfrm>
        </p:grpSpPr>
        <p:sp>
          <p:nvSpPr>
            <p:cNvPr id="104" name="Text Box 6">
              <a:extLst>
                <a:ext uri="{FF2B5EF4-FFF2-40B4-BE49-F238E27FC236}">
                  <a16:creationId xmlns:a16="http://schemas.microsoft.com/office/drawing/2014/main" id="{000BAA91-07FE-4E12-A3C5-2D4F21ED6F51}"/>
                </a:ext>
              </a:extLst>
            </p:cNvPr>
            <p:cNvSpPr txBox="1">
              <a:spLocks noChangeArrowheads="1"/>
            </p:cNvSpPr>
            <p:nvPr/>
          </p:nvSpPr>
          <p:spPr bwMode="auto">
            <a:xfrm>
              <a:off x="2020542" y="3109049"/>
              <a:ext cx="3810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dirty="0"/>
                <a:t>+</a:t>
              </a:r>
            </a:p>
          </p:txBody>
        </p:sp>
        <p:sp>
          <p:nvSpPr>
            <p:cNvPr id="105" name="Text Box 6">
              <a:extLst>
                <a:ext uri="{FF2B5EF4-FFF2-40B4-BE49-F238E27FC236}">
                  <a16:creationId xmlns:a16="http://schemas.microsoft.com/office/drawing/2014/main" id="{EBBE5AFF-23F8-40E4-81C9-1FA9D9140D8C}"/>
                </a:ext>
              </a:extLst>
            </p:cNvPr>
            <p:cNvSpPr txBox="1">
              <a:spLocks noChangeArrowheads="1"/>
            </p:cNvSpPr>
            <p:nvPr/>
          </p:nvSpPr>
          <p:spPr bwMode="auto">
            <a:xfrm>
              <a:off x="2020542" y="2821970"/>
              <a:ext cx="3810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dirty="0"/>
                <a:t>–</a:t>
              </a:r>
            </a:p>
          </p:txBody>
        </p:sp>
      </p:grpSp>
      <p:grpSp>
        <p:nvGrpSpPr>
          <p:cNvPr id="107" name="Group 106">
            <a:extLst>
              <a:ext uri="{FF2B5EF4-FFF2-40B4-BE49-F238E27FC236}">
                <a16:creationId xmlns:a16="http://schemas.microsoft.com/office/drawing/2014/main" id="{254A4676-532A-46F7-89BF-9D7E84212D82}"/>
              </a:ext>
            </a:extLst>
          </p:cNvPr>
          <p:cNvGrpSpPr/>
          <p:nvPr/>
        </p:nvGrpSpPr>
        <p:grpSpPr>
          <a:xfrm>
            <a:off x="4916142" y="2782983"/>
            <a:ext cx="381000" cy="656967"/>
            <a:chOff x="2020542" y="2821970"/>
            <a:chExt cx="381000" cy="656967"/>
          </a:xfrm>
        </p:grpSpPr>
        <p:sp>
          <p:nvSpPr>
            <p:cNvPr id="108" name="Text Box 6">
              <a:extLst>
                <a:ext uri="{FF2B5EF4-FFF2-40B4-BE49-F238E27FC236}">
                  <a16:creationId xmlns:a16="http://schemas.microsoft.com/office/drawing/2014/main" id="{94E96571-28D1-4BA4-A15E-8B5E1879E8DC}"/>
                </a:ext>
              </a:extLst>
            </p:cNvPr>
            <p:cNvSpPr txBox="1">
              <a:spLocks noChangeArrowheads="1"/>
            </p:cNvSpPr>
            <p:nvPr/>
          </p:nvSpPr>
          <p:spPr bwMode="auto">
            <a:xfrm>
              <a:off x="2020542" y="3109049"/>
              <a:ext cx="3810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dirty="0"/>
                <a:t>+</a:t>
              </a:r>
            </a:p>
          </p:txBody>
        </p:sp>
        <p:sp>
          <p:nvSpPr>
            <p:cNvPr id="109" name="Text Box 6">
              <a:extLst>
                <a:ext uri="{FF2B5EF4-FFF2-40B4-BE49-F238E27FC236}">
                  <a16:creationId xmlns:a16="http://schemas.microsoft.com/office/drawing/2014/main" id="{1CF6531B-EF9E-416F-AF56-7C80E58127BA}"/>
                </a:ext>
              </a:extLst>
            </p:cNvPr>
            <p:cNvSpPr txBox="1">
              <a:spLocks noChangeArrowheads="1"/>
            </p:cNvSpPr>
            <p:nvPr/>
          </p:nvSpPr>
          <p:spPr bwMode="auto">
            <a:xfrm>
              <a:off x="2020542" y="2821970"/>
              <a:ext cx="3810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dirty="0"/>
                <a:t>–</a:t>
              </a:r>
            </a:p>
          </p:txBody>
        </p:sp>
      </p:grpSp>
      <p:grpSp>
        <p:nvGrpSpPr>
          <p:cNvPr id="110" name="Group 109">
            <a:extLst>
              <a:ext uri="{FF2B5EF4-FFF2-40B4-BE49-F238E27FC236}">
                <a16:creationId xmlns:a16="http://schemas.microsoft.com/office/drawing/2014/main" id="{84DBC7E1-B9E9-46CA-A75C-DFE9A83EB93F}"/>
              </a:ext>
            </a:extLst>
          </p:cNvPr>
          <p:cNvGrpSpPr/>
          <p:nvPr/>
        </p:nvGrpSpPr>
        <p:grpSpPr>
          <a:xfrm>
            <a:off x="6362170" y="2793616"/>
            <a:ext cx="381000" cy="656967"/>
            <a:chOff x="2020542" y="2821970"/>
            <a:chExt cx="381000" cy="656967"/>
          </a:xfrm>
        </p:grpSpPr>
        <p:sp>
          <p:nvSpPr>
            <p:cNvPr id="111" name="Text Box 6">
              <a:extLst>
                <a:ext uri="{FF2B5EF4-FFF2-40B4-BE49-F238E27FC236}">
                  <a16:creationId xmlns:a16="http://schemas.microsoft.com/office/drawing/2014/main" id="{398BA1BC-A257-4A72-9210-70344AE286B2}"/>
                </a:ext>
              </a:extLst>
            </p:cNvPr>
            <p:cNvSpPr txBox="1">
              <a:spLocks noChangeArrowheads="1"/>
            </p:cNvSpPr>
            <p:nvPr/>
          </p:nvSpPr>
          <p:spPr bwMode="auto">
            <a:xfrm>
              <a:off x="2020542" y="3109049"/>
              <a:ext cx="3810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dirty="0"/>
                <a:t>+</a:t>
              </a:r>
            </a:p>
          </p:txBody>
        </p:sp>
        <p:sp>
          <p:nvSpPr>
            <p:cNvPr id="112" name="Text Box 6">
              <a:extLst>
                <a:ext uri="{FF2B5EF4-FFF2-40B4-BE49-F238E27FC236}">
                  <a16:creationId xmlns:a16="http://schemas.microsoft.com/office/drawing/2014/main" id="{37559EF4-39DA-483C-B7E1-6F1A40220F1C}"/>
                </a:ext>
              </a:extLst>
            </p:cNvPr>
            <p:cNvSpPr txBox="1">
              <a:spLocks noChangeArrowheads="1"/>
            </p:cNvSpPr>
            <p:nvPr/>
          </p:nvSpPr>
          <p:spPr bwMode="auto">
            <a:xfrm>
              <a:off x="2020542" y="2821970"/>
              <a:ext cx="3810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dirty="0"/>
                <a:t>–</a:t>
              </a:r>
            </a:p>
          </p:txBody>
        </p:sp>
      </p:grpSp>
      <p:grpSp>
        <p:nvGrpSpPr>
          <p:cNvPr id="113" name="Group 112">
            <a:extLst>
              <a:ext uri="{FF2B5EF4-FFF2-40B4-BE49-F238E27FC236}">
                <a16:creationId xmlns:a16="http://schemas.microsoft.com/office/drawing/2014/main" id="{81091C08-8C0A-4C7C-A4E9-F980F982F971}"/>
              </a:ext>
            </a:extLst>
          </p:cNvPr>
          <p:cNvGrpSpPr/>
          <p:nvPr/>
        </p:nvGrpSpPr>
        <p:grpSpPr>
          <a:xfrm>
            <a:off x="7818830" y="2793616"/>
            <a:ext cx="381000" cy="656967"/>
            <a:chOff x="2020542" y="2821970"/>
            <a:chExt cx="381000" cy="656967"/>
          </a:xfrm>
        </p:grpSpPr>
        <p:sp>
          <p:nvSpPr>
            <p:cNvPr id="114" name="Text Box 6">
              <a:extLst>
                <a:ext uri="{FF2B5EF4-FFF2-40B4-BE49-F238E27FC236}">
                  <a16:creationId xmlns:a16="http://schemas.microsoft.com/office/drawing/2014/main" id="{6A9E0D4A-6393-4CD9-8715-E898A161A87B}"/>
                </a:ext>
              </a:extLst>
            </p:cNvPr>
            <p:cNvSpPr txBox="1">
              <a:spLocks noChangeArrowheads="1"/>
            </p:cNvSpPr>
            <p:nvPr/>
          </p:nvSpPr>
          <p:spPr bwMode="auto">
            <a:xfrm>
              <a:off x="2020542" y="3109049"/>
              <a:ext cx="3810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dirty="0"/>
                <a:t>+</a:t>
              </a:r>
            </a:p>
          </p:txBody>
        </p:sp>
        <p:sp>
          <p:nvSpPr>
            <p:cNvPr id="115" name="Text Box 6">
              <a:extLst>
                <a:ext uri="{FF2B5EF4-FFF2-40B4-BE49-F238E27FC236}">
                  <a16:creationId xmlns:a16="http://schemas.microsoft.com/office/drawing/2014/main" id="{F498B5BE-9258-4EDD-BAE6-C26A71E46B91}"/>
                </a:ext>
              </a:extLst>
            </p:cNvPr>
            <p:cNvSpPr txBox="1">
              <a:spLocks noChangeArrowheads="1"/>
            </p:cNvSpPr>
            <p:nvPr/>
          </p:nvSpPr>
          <p:spPr bwMode="auto">
            <a:xfrm>
              <a:off x="2020542" y="2821970"/>
              <a:ext cx="38100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b="1" dirty="0"/>
                <a:t>–</a:t>
              </a:r>
            </a:p>
          </p:txBody>
        </p:sp>
      </p:grpSp>
      <p:sp>
        <p:nvSpPr>
          <p:cNvPr id="9" name="TextBox 8">
            <a:extLst>
              <a:ext uri="{FF2B5EF4-FFF2-40B4-BE49-F238E27FC236}">
                <a16:creationId xmlns:a16="http://schemas.microsoft.com/office/drawing/2014/main" id="{34E86043-7A96-4D57-AF7D-F3D266AFAC1E}"/>
              </a:ext>
            </a:extLst>
          </p:cNvPr>
          <p:cNvSpPr txBox="1"/>
          <p:nvPr/>
        </p:nvSpPr>
        <p:spPr>
          <a:xfrm>
            <a:off x="2902690" y="2604977"/>
            <a:ext cx="393056" cy="369332"/>
          </a:xfrm>
          <a:prstGeom prst="rect">
            <a:avLst/>
          </a:prstGeom>
          <a:noFill/>
        </p:spPr>
        <p:txBody>
          <a:bodyPr wrap="none" rtlCol="0">
            <a:spAutoFit/>
          </a:bodyPr>
          <a:lstStyle/>
          <a:p>
            <a:r>
              <a:rPr lang="en-CH" dirty="0"/>
              <a:t>↑</a:t>
            </a:r>
          </a:p>
        </p:txBody>
      </p:sp>
      <p:sp>
        <p:nvSpPr>
          <p:cNvPr id="10" name="TextBox 9">
            <a:extLst>
              <a:ext uri="{FF2B5EF4-FFF2-40B4-BE49-F238E27FC236}">
                <a16:creationId xmlns:a16="http://schemas.microsoft.com/office/drawing/2014/main" id="{B133DAC1-8A35-4464-BD9D-6D3D45ABB02A}"/>
              </a:ext>
            </a:extLst>
          </p:cNvPr>
          <p:cNvSpPr txBox="1"/>
          <p:nvPr/>
        </p:nvSpPr>
        <p:spPr>
          <a:xfrm>
            <a:off x="2955851" y="2987748"/>
            <a:ext cx="393056" cy="369332"/>
          </a:xfrm>
          <a:prstGeom prst="rect">
            <a:avLst/>
          </a:prstGeom>
          <a:noFill/>
        </p:spPr>
        <p:txBody>
          <a:bodyPr wrap="none" rtlCol="0">
            <a:spAutoFit/>
          </a:bodyPr>
          <a:lstStyle/>
          <a:p>
            <a:r>
              <a:rPr lang="en-CH" dirty="0">
                <a:solidFill>
                  <a:srgbClr val="C00000"/>
                </a:solidFill>
              </a:rPr>
              <a:t>↓</a:t>
            </a:r>
          </a:p>
        </p:txBody>
      </p:sp>
      <p:sp>
        <p:nvSpPr>
          <p:cNvPr id="119" name="TextBox 118">
            <a:extLst>
              <a:ext uri="{FF2B5EF4-FFF2-40B4-BE49-F238E27FC236}">
                <a16:creationId xmlns:a16="http://schemas.microsoft.com/office/drawing/2014/main" id="{E9F26570-D2B6-46DC-95DD-4034F2B465F6}"/>
              </a:ext>
            </a:extLst>
          </p:cNvPr>
          <p:cNvSpPr txBox="1"/>
          <p:nvPr/>
        </p:nvSpPr>
        <p:spPr>
          <a:xfrm>
            <a:off x="4192773" y="2565990"/>
            <a:ext cx="393056" cy="369332"/>
          </a:xfrm>
          <a:prstGeom prst="rect">
            <a:avLst/>
          </a:prstGeom>
          <a:noFill/>
        </p:spPr>
        <p:txBody>
          <a:bodyPr wrap="none" rtlCol="0">
            <a:spAutoFit/>
          </a:bodyPr>
          <a:lstStyle/>
          <a:p>
            <a:r>
              <a:rPr lang="en-CH" dirty="0"/>
              <a:t>↓</a:t>
            </a:r>
          </a:p>
        </p:txBody>
      </p:sp>
      <p:sp>
        <p:nvSpPr>
          <p:cNvPr id="120" name="TextBox 119">
            <a:extLst>
              <a:ext uri="{FF2B5EF4-FFF2-40B4-BE49-F238E27FC236}">
                <a16:creationId xmlns:a16="http://schemas.microsoft.com/office/drawing/2014/main" id="{D1F7C6B5-9119-46BE-B46F-80CFD061B841}"/>
              </a:ext>
            </a:extLst>
          </p:cNvPr>
          <p:cNvSpPr txBox="1"/>
          <p:nvPr/>
        </p:nvSpPr>
        <p:spPr>
          <a:xfrm>
            <a:off x="5638799" y="2587255"/>
            <a:ext cx="393056" cy="369332"/>
          </a:xfrm>
          <a:prstGeom prst="rect">
            <a:avLst/>
          </a:prstGeom>
          <a:noFill/>
        </p:spPr>
        <p:txBody>
          <a:bodyPr wrap="none" rtlCol="0">
            <a:spAutoFit/>
          </a:bodyPr>
          <a:lstStyle/>
          <a:p>
            <a:r>
              <a:rPr lang="en-CH" dirty="0"/>
              <a:t>↑</a:t>
            </a:r>
          </a:p>
        </p:txBody>
      </p:sp>
      <p:sp>
        <p:nvSpPr>
          <p:cNvPr id="121" name="TextBox 120">
            <a:extLst>
              <a:ext uri="{FF2B5EF4-FFF2-40B4-BE49-F238E27FC236}">
                <a16:creationId xmlns:a16="http://schemas.microsoft.com/office/drawing/2014/main" id="{54DFE201-90D7-48F6-8F21-1A0419AF84D2}"/>
              </a:ext>
            </a:extLst>
          </p:cNvPr>
          <p:cNvSpPr txBox="1"/>
          <p:nvPr/>
        </p:nvSpPr>
        <p:spPr>
          <a:xfrm>
            <a:off x="8498957" y="2587254"/>
            <a:ext cx="393056" cy="369332"/>
          </a:xfrm>
          <a:prstGeom prst="rect">
            <a:avLst/>
          </a:prstGeom>
          <a:noFill/>
        </p:spPr>
        <p:txBody>
          <a:bodyPr wrap="none" rtlCol="0">
            <a:spAutoFit/>
          </a:bodyPr>
          <a:lstStyle/>
          <a:p>
            <a:r>
              <a:rPr lang="en-CH" dirty="0"/>
              <a:t>↑</a:t>
            </a:r>
          </a:p>
        </p:txBody>
      </p:sp>
      <p:sp>
        <p:nvSpPr>
          <p:cNvPr id="122" name="TextBox 121">
            <a:extLst>
              <a:ext uri="{FF2B5EF4-FFF2-40B4-BE49-F238E27FC236}">
                <a16:creationId xmlns:a16="http://schemas.microsoft.com/office/drawing/2014/main" id="{F30C4C23-8F75-4B0E-B0B2-FF32F20F0B1E}"/>
              </a:ext>
            </a:extLst>
          </p:cNvPr>
          <p:cNvSpPr txBox="1"/>
          <p:nvPr/>
        </p:nvSpPr>
        <p:spPr>
          <a:xfrm>
            <a:off x="6982047" y="2569533"/>
            <a:ext cx="393056" cy="369332"/>
          </a:xfrm>
          <a:prstGeom prst="rect">
            <a:avLst/>
          </a:prstGeom>
          <a:noFill/>
        </p:spPr>
        <p:txBody>
          <a:bodyPr wrap="none" rtlCol="0">
            <a:spAutoFit/>
          </a:bodyPr>
          <a:lstStyle/>
          <a:p>
            <a:r>
              <a:rPr lang="en-CH" dirty="0"/>
              <a:t>↓</a:t>
            </a:r>
          </a:p>
        </p:txBody>
      </p:sp>
      <p:sp>
        <p:nvSpPr>
          <p:cNvPr id="123" name="TextBox 122">
            <a:extLst>
              <a:ext uri="{FF2B5EF4-FFF2-40B4-BE49-F238E27FC236}">
                <a16:creationId xmlns:a16="http://schemas.microsoft.com/office/drawing/2014/main" id="{A8E28C47-6E3F-4CB3-AFC4-6EF1065F0182}"/>
              </a:ext>
            </a:extLst>
          </p:cNvPr>
          <p:cNvSpPr txBox="1"/>
          <p:nvPr/>
        </p:nvSpPr>
        <p:spPr>
          <a:xfrm>
            <a:off x="2803450" y="2994837"/>
            <a:ext cx="393056" cy="369332"/>
          </a:xfrm>
          <a:prstGeom prst="rect">
            <a:avLst/>
          </a:prstGeom>
          <a:noFill/>
        </p:spPr>
        <p:txBody>
          <a:bodyPr wrap="none" rtlCol="0">
            <a:spAutoFit/>
          </a:bodyPr>
          <a:lstStyle/>
          <a:p>
            <a:r>
              <a:rPr lang="en-CH" dirty="0"/>
              <a:t>↑</a:t>
            </a:r>
          </a:p>
        </p:txBody>
      </p:sp>
      <p:sp>
        <p:nvSpPr>
          <p:cNvPr id="124" name="TextBox 123">
            <a:extLst>
              <a:ext uri="{FF2B5EF4-FFF2-40B4-BE49-F238E27FC236}">
                <a16:creationId xmlns:a16="http://schemas.microsoft.com/office/drawing/2014/main" id="{2AF53B6C-19B6-450C-9BD5-AD2BBEAC3CBF}"/>
              </a:ext>
            </a:extLst>
          </p:cNvPr>
          <p:cNvSpPr txBox="1"/>
          <p:nvPr/>
        </p:nvSpPr>
        <p:spPr>
          <a:xfrm>
            <a:off x="4224670" y="2980660"/>
            <a:ext cx="393056" cy="369332"/>
          </a:xfrm>
          <a:prstGeom prst="rect">
            <a:avLst/>
          </a:prstGeom>
          <a:noFill/>
        </p:spPr>
        <p:txBody>
          <a:bodyPr wrap="none" rtlCol="0">
            <a:spAutoFit/>
          </a:bodyPr>
          <a:lstStyle/>
          <a:p>
            <a:r>
              <a:rPr lang="en-CH" dirty="0">
                <a:solidFill>
                  <a:srgbClr val="C00000"/>
                </a:solidFill>
              </a:rPr>
              <a:t>↑</a:t>
            </a:r>
          </a:p>
        </p:txBody>
      </p:sp>
      <p:sp>
        <p:nvSpPr>
          <p:cNvPr id="125" name="TextBox 124">
            <a:extLst>
              <a:ext uri="{FF2B5EF4-FFF2-40B4-BE49-F238E27FC236}">
                <a16:creationId xmlns:a16="http://schemas.microsoft.com/office/drawing/2014/main" id="{9C206D3B-F732-4A6C-A8D3-16259C98E9B7}"/>
              </a:ext>
            </a:extLst>
          </p:cNvPr>
          <p:cNvSpPr txBox="1"/>
          <p:nvPr/>
        </p:nvSpPr>
        <p:spPr>
          <a:xfrm>
            <a:off x="5642344" y="2973572"/>
            <a:ext cx="393056" cy="369332"/>
          </a:xfrm>
          <a:prstGeom prst="rect">
            <a:avLst/>
          </a:prstGeom>
          <a:noFill/>
        </p:spPr>
        <p:txBody>
          <a:bodyPr wrap="none" rtlCol="0">
            <a:spAutoFit/>
          </a:bodyPr>
          <a:lstStyle/>
          <a:p>
            <a:r>
              <a:rPr lang="en-CH" dirty="0">
                <a:solidFill>
                  <a:srgbClr val="C00000"/>
                </a:solidFill>
              </a:rPr>
              <a:t>↓</a:t>
            </a:r>
          </a:p>
        </p:txBody>
      </p:sp>
      <p:sp>
        <p:nvSpPr>
          <p:cNvPr id="126" name="TextBox 125">
            <a:extLst>
              <a:ext uri="{FF2B5EF4-FFF2-40B4-BE49-F238E27FC236}">
                <a16:creationId xmlns:a16="http://schemas.microsoft.com/office/drawing/2014/main" id="{CA0E53A0-D091-4B0E-9B15-BE44CF499B2D}"/>
              </a:ext>
            </a:extLst>
          </p:cNvPr>
          <p:cNvSpPr txBox="1"/>
          <p:nvPr/>
        </p:nvSpPr>
        <p:spPr>
          <a:xfrm>
            <a:off x="7003311" y="2984203"/>
            <a:ext cx="393056" cy="369332"/>
          </a:xfrm>
          <a:prstGeom prst="rect">
            <a:avLst/>
          </a:prstGeom>
          <a:noFill/>
        </p:spPr>
        <p:txBody>
          <a:bodyPr wrap="none" rtlCol="0">
            <a:spAutoFit/>
          </a:bodyPr>
          <a:lstStyle/>
          <a:p>
            <a:r>
              <a:rPr lang="en-CH" dirty="0">
                <a:solidFill>
                  <a:srgbClr val="C00000"/>
                </a:solidFill>
              </a:rPr>
              <a:t>↑</a:t>
            </a:r>
          </a:p>
        </p:txBody>
      </p:sp>
      <p:sp>
        <p:nvSpPr>
          <p:cNvPr id="127" name="TextBox 126">
            <a:extLst>
              <a:ext uri="{FF2B5EF4-FFF2-40B4-BE49-F238E27FC236}">
                <a16:creationId xmlns:a16="http://schemas.microsoft.com/office/drawing/2014/main" id="{3446CA44-9F9B-4A08-948C-F1ABB4673B63}"/>
              </a:ext>
            </a:extLst>
          </p:cNvPr>
          <p:cNvSpPr txBox="1"/>
          <p:nvPr/>
        </p:nvSpPr>
        <p:spPr>
          <a:xfrm>
            <a:off x="8527312" y="2987747"/>
            <a:ext cx="393056" cy="369332"/>
          </a:xfrm>
          <a:prstGeom prst="rect">
            <a:avLst/>
          </a:prstGeom>
          <a:noFill/>
        </p:spPr>
        <p:txBody>
          <a:bodyPr wrap="none" rtlCol="0">
            <a:spAutoFit/>
          </a:bodyPr>
          <a:lstStyle/>
          <a:p>
            <a:r>
              <a:rPr lang="en-CH" dirty="0">
                <a:solidFill>
                  <a:srgbClr val="C00000"/>
                </a:solidFill>
              </a:rPr>
              <a:t>↓</a:t>
            </a:r>
          </a:p>
        </p:txBody>
      </p:sp>
      <p:sp>
        <p:nvSpPr>
          <p:cNvPr id="128" name="TextBox 127">
            <a:extLst>
              <a:ext uri="{FF2B5EF4-FFF2-40B4-BE49-F238E27FC236}">
                <a16:creationId xmlns:a16="http://schemas.microsoft.com/office/drawing/2014/main" id="{DA84DA98-CDDF-4CA2-8F2F-02661AC12EDF}"/>
              </a:ext>
            </a:extLst>
          </p:cNvPr>
          <p:cNvSpPr txBox="1"/>
          <p:nvPr/>
        </p:nvSpPr>
        <p:spPr>
          <a:xfrm>
            <a:off x="2725480" y="2597887"/>
            <a:ext cx="393056" cy="369332"/>
          </a:xfrm>
          <a:prstGeom prst="rect">
            <a:avLst/>
          </a:prstGeom>
          <a:noFill/>
        </p:spPr>
        <p:txBody>
          <a:bodyPr wrap="none" rtlCol="0">
            <a:spAutoFit/>
          </a:bodyPr>
          <a:lstStyle/>
          <a:p>
            <a:r>
              <a:rPr lang="en-CH" dirty="0">
                <a:solidFill>
                  <a:srgbClr val="C00000"/>
                </a:solidFill>
              </a:rPr>
              <a:t>↓</a:t>
            </a:r>
          </a:p>
        </p:txBody>
      </p:sp>
      <p:sp>
        <p:nvSpPr>
          <p:cNvPr id="12" name="TextBox 11">
            <a:extLst>
              <a:ext uri="{FF2B5EF4-FFF2-40B4-BE49-F238E27FC236}">
                <a16:creationId xmlns:a16="http://schemas.microsoft.com/office/drawing/2014/main" id="{1D516FB6-A31A-486E-89DE-476360BEB3A9}"/>
              </a:ext>
            </a:extLst>
          </p:cNvPr>
          <p:cNvSpPr txBox="1"/>
          <p:nvPr/>
        </p:nvSpPr>
        <p:spPr>
          <a:xfrm>
            <a:off x="478466" y="2551814"/>
            <a:ext cx="2094614" cy="1169551"/>
          </a:xfrm>
          <a:prstGeom prst="rect">
            <a:avLst/>
          </a:prstGeom>
          <a:noFill/>
        </p:spPr>
        <p:txBody>
          <a:bodyPr wrap="square" rtlCol="0">
            <a:spAutoFit/>
          </a:bodyPr>
          <a:lstStyle/>
          <a:p>
            <a:pPr algn="just"/>
            <a:r>
              <a:rPr lang="fr-FR" sz="1400" dirty="0"/>
              <a:t>Après la propagation, le signal passe de l’état haut à l’état </a:t>
            </a:r>
            <a:r>
              <a:rPr lang="fr-FR" sz="1400" dirty="0">
                <a:solidFill>
                  <a:srgbClr val="C00000"/>
                </a:solidFill>
              </a:rPr>
              <a:t>bas </a:t>
            </a:r>
            <a:r>
              <a:rPr lang="fr-FR" sz="1400" dirty="0"/>
              <a:t>et inversement</a:t>
            </a:r>
            <a:r>
              <a:rPr lang="fr-FR" sz="1400" dirty="0">
                <a:solidFill>
                  <a:srgbClr val="C00000"/>
                </a:solidFill>
              </a:rPr>
              <a:t>, </a:t>
            </a:r>
            <a:r>
              <a:rPr lang="fr-FR" sz="1400" b="1" dirty="0"/>
              <a:t>ce qui  est la condition d’oscillation.</a:t>
            </a:r>
            <a:endParaRPr lang="en-CH" sz="1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6" name="Text Box 6"/>
          <p:cNvSpPr txBox="1">
            <a:spLocks noChangeArrowheads="1"/>
          </p:cNvSpPr>
          <p:nvPr/>
        </p:nvSpPr>
        <p:spPr bwMode="auto">
          <a:xfrm>
            <a:off x="994410" y="1021081"/>
            <a:ext cx="3847976" cy="40011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2000" b="1" dirty="0"/>
              <a:t>SCHEMA DE PRINCIPE D’UN ETAGE</a:t>
            </a:r>
          </a:p>
        </p:txBody>
      </p:sp>
      <p:graphicFrame>
        <p:nvGraphicFramePr>
          <p:cNvPr id="230484" name="Object 84"/>
          <p:cNvGraphicFramePr>
            <a:graphicFrameLocks noChangeAspect="1"/>
          </p:cNvGraphicFramePr>
          <p:nvPr>
            <p:extLst>
              <p:ext uri="{D42A27DB-BD31-4B8C-83A1-F6EECF244321}">
                <p14:modId xmlns:p14="http://schemas.microsoft.com/office/powerpoint/2010/main" val="1839131570"/>
              </p:ext>
            </p:extLst>
          </p:nvPr>
        </p:nvGraphicFramePr>
        <p:xfrm>
          <a:off x="7127358" y="3329762"/>
          <a:ext cx="1587500" cy="355600"/>
        </p:xfrm>
        <a:graphic>
          <a:graphicData uri="http://schemas.openxmlformats.org/presentationml/2006/ole">
            <mc:AlternateContent xmlns:mc="http://schemas.openxmlformats.org/markup-compatibility/2006">
              <mc:Choice xmlns:v="urn:schemas-microsoft-com:vml" Requires="v">
                <p:oleObj spid="_x0000_s12348" name="Équation" r:id="rId4" imgW="1587500" imgH="355600" progId="Equation.3">
                  <p:embed/>
                </p:oleObj>
              </mc:Choice>
              <mc:Fallback>
                <p:oleObj name="Équation" r:id="rId4" imgW="1587500" imgH="355600" progId="Equation.3">
                  <p:embed/>
                  <p:pic>
                    <p:nvPicPr>
                      <p:cNvPr id="230484" name="Object 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358" y="3329762"/>
                        <a:ext cx="1587500" cy="35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30490" name="Object 90"/>
          <p:cNvGraphicFramePr>
            <a:graphicFrameLocks noChangeAspect="1"/>
          </p:cNvGraphicFramePr>
          <p:nvPr>
            <p:extLst>
              <p:ext uri="{D42A27DB-BD31-4B8C-83A1-F6EECF244321}">
                <p14:modId xmlns:p14="http://schemas.microsoft.com/office/powerpoint/2010/main" val="680665029"/>
              </p:ext>
            </p:extLst>
          </p:nvPr>
        </p:nvGraphicFramePr>
        <p:xfrm>
          <a:off x="7116726" y="3916326"/>
          <a:ext cx="2857500" cy="711200"/>
        </p:xfrm>
        <a:graphic>
          <a:graphicData uri="http://schemas.openxmlformats.org/presentationml/2006/ole">
            <mc:AlternateContent xmlns:mc="http://schemas.openxmlformats.org/markup-compatibility/2006">
              <mc:Choice xmlns:v="urn:schemas-microsoft-com:vml" Requires="v">
                <p:oleObj spid="_x0000_s12349" name="Équation" r:id="rId6" imgW="2857500" imgH="711200" progId="Equation.3">
                  <p:embed/>
                </p:oleObj>
              </mc:Choice>
              <mc:Fallback>
                <p:oleObj name="Équation" r:id="rId6" imgW="2857500" imgH="711200" progId="Equation.3">
                  <p:embed/>
                  <p:pic>
                    <p:nvPicPr>
                      <p:cNvPr id="230490" name="Object 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6726" y="3916326"/>
                        <a:ext cx="2857500" cy="71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0491" name="Text Box 91"/>
          <p:cNvSpPr txBox="1">
            <a:spLocks noChangeArrowheads="1"/>
          </p:cNvSpPr>
          <p:nvPr/>
        </p:nvSpPr>
        <p:spPr bwMode="auto">
          <a:xfrm>
            <a:off x="1380461" y="5750442"/>
            <a:ext cx="4800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CH" b="1" dirty="0" err="1"/>
              <a:t>V</a:t>
            </a:r>
            <a:r>
              <a:rPr lang="fr-CH" b="1" baseline="-25000" dirty="0" err="1"/>
              <a:t>bias</a:t>
            </a:r>
            <a:r>
              <a:rPr lang="fr-CH" b="1" dirty="0"/>
              <a:t> et donc </a:t>
            </a:r>
            <a:r>
              <a:rPr lang="fr-CH" b="1" dirty="0" err="1"/>
              <a:t>I</a:t>
            </a:r>
            <a:r>
              <a:rPr lang="fr-CH" b="1" baseline="-25000" dirty="0" err="1"/>
              <a:t>bias</a:t>
            </a:r>
            <a:r>
              <a:rPr lang="fr-CH" b="1" dirty="0"/>
              <a:t> sont asservis à </a:t>
            </a:r>
            <a:r>
              <a:rPr lang="fr-CH" b="1" dirty="0" err="1"/>
              <a:t>V</a:t>
            </a:r>
            <a:r>
              <a:rPr lang="fr-CH" b="1" baseline="-25000" dirty="0" err="1"/>
              <a:t>contr</a:t>
            </a:r>
            <a:r>
              <a:rPr lang="fr-CH" b="1" dirty="0"/>
              <a:t> pour obtenir une amplitude donnée des oscillations.</a:t>
            </a:r>
            <a:endParaRPr lang="en-US" b="1" dirty="0"/>
          </a:p>
        </p:txBody>
      </p:sp>
      <p:sp>
        <p:nvSpPr>
          <p:cNvPr id="230493" name="Text Box 93"/>
          <p:cNvSpPr txBox="1">
            <a:spLocks noChangeArrowheads="1"/>
          </p:cNvSpPr>
          <p:nvPr/>
        </p:nvSpPr>
        <p:spPr bwMode="auto">
          <a:xfrm>
            <a:off x="1051560" y="289560"/>
            <a:ext cx="8534400" cy="457200"/>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fr-FR" sz="2400" b="1" dirty="0">
                <a:solidFill>
                  <a:schemeClr val="bg1"/>
                </a:solidFill>
              </a:rPr>
              <a:t>3. VCO A OSCILLATEUR EN ANNEAU A STRUCTURE DIFFERENTIELLE</a:t>
            </a:r>
          </a:p>
        </p:txBody>
      </p:sp>
      <p:sp>
        <p:nvSpPr>
          <p:cNvPr id="2" name="Slide Number Placeholder 1">
            <a:extLst>
              <a:ext uri="{FF2B5EF4-FFF2-40B4-BE49-F238E27FC236}">
                <a16:creationId xmlns:a16="http://schemas.microsoft.com/office/drawing/2014/main" id="{0D300797-65BE-48F4-9FF4-B54E993A64B6}"/>
              </a:ext>
            </a:extLst>
          </p:cNvPr>
          <p:cNvSpPr>
            <a:spLocks noGrp="1"/>
          </p:cNvSpPr>
          <p:nvPr>
            <p:ph type="sldNum" sz="quarter" idx="12"/>
          </p:nvPr>
        </p:nvSpPr>
        <p:spPr/>
        <p:txBody>
          <a:bodyPr/>
          <a:lstStyle/>
          <a:p>
            <a:fld id="{A0C90C31-8BED-4BB9-8E94-F4E9E36D41C0}" type="slidenum">
              <a:rPr lang="en-CH" smtClean="0"/>
              <a:t>38</a:t>
            </a:fld>
            <a:endParaRPr lang="en-CH" dirty="0"/>
          </a:p>
        </p:txBody>
      </p:sp>
      <p:grpSp>
        <p:nvGrpSpPr>
          <p:cNvPr id="6" name="Group 5">
            <a:extLst>
              <a:ext uri="{FF2B5EF4-FFF2-40B4-BE49-F238E27FC236}">
                <a16:creationId xmlns:a16="http://schemas.microsoft.com/office/drawing/2014/main" id="{EAC49807-8146-43FF-AFBD-B7791F11A1CD}"/>
              </a:ext>
            </a:extLst>
          </p:cNvPr>
          <p:cNvGrpSpPr/>
          <p:nvPr/>
        </p:nvGrpSpPr>
        <p:grpSpPr>
          <a:xfrm>
            <a:off x="1020725" y="1743740"/>
            <a:ext cx="5029200" cy="3733799"/>
            <a:chOff x="2286000" y="1828801"/>
            <a:chExt cx="5029200" cy="3733799"/>
          </a:xfrm>
        </p:grpSpPr>
        <p:sp>
          <p:nvSpPr>
            <p:cNvPr id="230489" name="Line 89"/>
            <p:cNvSpPr>
              <a:spLocks noChangeShapeType="1"/>
            </p:cNvSpPr>
            <p:nvPr/>
          </p:nvSpPr>
          <p:spPr bwMode="auto">
            <a:xfrm>
              <a:off x="4953000" y="4495800"/>
              <a:ext cx="0" cy="152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05" name="Line 5"/>
            <p:cNvSpPr>
              <a:spLocks noChangeShapeType="1"/>
            </p:cNvSpPr>
            <p:nvPr/>
          </p:nvSpPr>
          <p:spPr bwMode="auto">
            <a:xfrm flipH="1" flipV="1">
              <a:off x="4419600" y="3276600"/>
              <a:ext cx="304800" cy="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07" name="Line 7"/>
            <p:cNvSpPr>
              <a:spLocks noChangeShapeType="1"/>
            </p:cNvSpPr>
            <p:nvPr/>
          </p:nvSpPr>
          <p:spPr bwMode="auto">
            <a:xfrm>
              <a:off x="4572000" y="35052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08" name="Line 8"/>
            <p:cNvSpPr>
              <a:spLocks noChangeShapeType="1"/>
            </p:cNvSpPr>
            <p:nvPr/>
          </p:nvSpPr>
          <p:spPr bwMode="auto">
            <a:xfrm>
              <a:off x="4572000" y="35814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09" name="Line 9"/>
            <p:cNvSpPr>
              <a:spLocks noChangeShapeType="1"/>
            </p:cNvSpPr>
            <p:nvPr/>
          </p:nvSpPr>
          <p:spPr bwMode="auto">
            <a:xfrm flipV="1">
              <a:off x="4724400" y="3581400"/>
              <a:ext cx="0" cy="2286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10" name="Line 10"/>
            <p:cNvSpPr>
              <a:spLocks noChangeShapeType="1"/>
            </p:cNvSpPr>
            <p:nvPr/>
          </p:nvSpPr>
          <p:spPr bwMode="auto">
            <a:xfrm>
              <a:off x="4572000" y="38100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230411" name="Group 11"/>
            <p:cNvGrpSpPr>
              <a:grpSpLocks/>
            </p:cNvGrpSpPr>
            <p:nvPr/>
          </p:nvGrpSpPr>
          <p:grpSpPr bwMode="auto">
            <a:xfrm>
              <a:off x="4038600" y="3581400"/>
              <a:ext cx="381000" cy="457200"/>
              <a:chOff x="3552" y="1824"/>
              <a:chExt cx="240" cy="288"/>
            </a:xfrm>
          </p:grpSpPr>
          <p:sp>
            <p:nvSpPr>
              <p:cNvPr id="230412" name="Line 12"/>
              <p:cNvSpPr>
                <a:spLocks noChangeShapeType="1"/>
              </p:cNvSpPr>
              <p:nvPr/>
            </p:nvSpPr>
            <p:spPr bwMode="auto">
              <a:xfrm flipH="1">
                <a:off x="3600" y="1824"/>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13" name="Line 13"/>
              <p:cNvSpPr>
                <a:spLocks noChangeShapeType="1"/>
              </p:cNvSpPr>
              <p:nvPr/>
            </p:nvSpPr>
            <p:spPr bwMode="auto">
              <a:xfrm>
                <a:off x="3600" y="182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14" name="Line 14"/>
              <p:cNvSpPr>
                <a:spLocks noChangeShapeType="1"/>
              </p:cNvSpPr>
              <p:nvPr/>
            </p:nvSpPr>
            <p:spPr bwMode="auto">
              <a:xfrm>
                <a:off x="3600" y="2112"/>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15" name="Line 15"/>
              <p:cNvSpPr>
                <a:spLocks noChangeShapeType="1"/>
              </p:cNvSpPr>
              <p:nvPr/>
            </p:nvSpPr>
            <p:spPr bwMode="auto">
              <a:xfrm>
                <a:off x="3552" y="187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230416" name="Group 16"/>
            <p:cNvGrpSpPr>
              <a:grpSpLocks/>
            </p:cNvGrpSpPr>
            <p:nvPr/>
          </p:nvGrpSpPr>
          <p:grpSpPr bwMode="auto">
            <a:xfrm>
              <a:off x="3886200" y="2438400"/>
              <a:ext cx="533400" cy="457200"/>
              <a:chOff x="3456" y="1344"/>
              <a:chExt cx="336" cy="288"/>
            </a:xfrm>
          </p:grpSpPr>
          <p:sp>
            <p:nvSpPr>
              <p:cNvPr id="230417" name="Line 17"/>
              <p:cNvSpPr>
                <a:spLocks noChangeShapeType="1"/>
              </p:cNvSpPr>
              <p:nvPr/>
            </p:nvSpPr>
            <p:spPr bwMode="auto">
              <a:xfrm flipH="1" flipV="1">
                <a:off x="3600" y="163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18" name="Line 18"/>
              <p:cNvSpPr>
                <a:spLocks noChangeShapeType="1"/>
              </p:cNvSpPr>
              <p:nvPr/>
            </p:nvSpPr>
            <p:spPr bwMode="auto">
              <a:xfrm flipV="1">
                <a:off x="3600" y="134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19" name="Line 19"/>
              <p:cNvSpPr>
                <a:spLocks noChangeShapeType="1"/>
              </p:cNvSpPr>
              <p:nvPr/>
            </p:nvSpPr>
            <p:spPr bwMode="auto">
              <a:xfrm flipV="1">
                <a:off x="3600" y="1344"/>
                <a:ext cx="192"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20" name="Line 20"/>
              <p:cNvSpPr>
                <a:spLocks noChangeShapeType="1"/>
              </p:cNvSpPr>
              <p:nvPr/>
            </p:nvSpPr>
            <p:spPr bwMode="auto">
              <a:xfrm flipV="1">
                <a:off x="3552" y="139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21" name="Oval 21"/>
              <p:cNvSpPr>
                <a:spLocks noChangeArrowheads="1"/>
              </p:cNvSpPr>
              <p:nvPr/>
            </p:nvSpPr>
            <p:spPr bwMode="auto">
              <a:xfrm>
                <a:off x="3456" y="1440"/>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230422" name="Line 22"/>
            <p:cNvSpPr>
              <a:spLocks noChangeShapeType="1"/>
            </p:cNvSpPr>
            <p:nvPr/>
          </p:nvSpPr>
          <p:spPr bwMode="auto">
            <a:xfrm>
              <a:off x="4419600" y="40386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23" name="Line 23"/>
            <p:cNvSpPr>
              <a:spLocks noChangeShapeType="1"/>
            </p:cNvSpPr>
            <p:nvPr/>
          </p:nvSpPr>
          <p:spPr bwMode="auto">
            <a:xfrm>
              <a:off x="4419600" y="2895600"/>
              <a:ext cx="0" cy="685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24" name="Line 24"/>
            <p:cNvSpPr>
              <a:spLocks noChangeShapeType="1"/>
            </p:cNvSpPr>
            <p:nvPr/>
          </p:nvSpPr>
          <p:spPr bwMode="auto">
            <a:xfrm>
              <a:off x="4419600" y="2209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25" name="Line 25"/>
            <p:cNvSpPr>
              <a:spLocks noChangeShapeType="1"/>
            </p:cNvSpPr>
            <p:nvPr/>
          </p:nvSpPr>
          <p:spPr bwMode="auto">
            <a:xfrm>
              <a:off x="4038600" y="2209800"/>
              <a:ext cx="1905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26" name="Text Box 26"/>
            <p:cNvSpPr txBox="1">
              <a:spLocks noChangeArrowheads="1"/>
            </p:cNvSpPr>
            <p:nvPr/>
          </p:nvSpPr>
          <p:spPr bwMode="auto">
            <a:xfrm>
              <a:off x="4572000" y="1828801"/>
              <a:ext cx="685800"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sz="1600" b="1"/>
                <a:t>V</a:t>
              </a:r>
              <a:r>
                <a:rPr lang="fr-FR" sz="1600" b="1" baseline="-25000"/>
                <a:t>DD</a:t>
              </a:r>
              <a:endParaRPr lang="fr-FR" sz="1600" b="1"/>
            </a:p>
          </p:txBody>
        </p:sp>
        <p:sp>
          <p:nvSpPr>
            <p:cNvPr id="230427" name="Line 27"/>
            <p:cNvSpPr>
              <a:spLocks noChangeShapeType="1"/>
            </p:cNvSpPr>
            <p:nvPr/>
          </p:nvSpPr>
          <p:spPr bwMode="auto">
            <a:xfrm flipH="1">
              <a:off x="2667000" y="2667000"/>
              <a:ext cx="1219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28" name="Line 28"/>
            <p:cNvSpPr>
              <a:spLocks noChangeShapeType="1"/>
            </p:cNvSpPr>
            <p:nvPr/>
          </p:nvSpPr>
          <p:spPr bwMode="auto">
            <a:xfrm flipH="1">
              <a:off x="3733800" y="38100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29" name="Line 29"/>
            <p:cNvSpPr>
              <a:spLocks noChangeShapeType="1"/>
            </p:cNvSpPr>
            <p:nvPr/>
          </p:nvSpPr>
          <p:spPr bwMode="auto">
            <a:xfrm flipV="1">
              <a:off x="4724400" y="3276600"/>
              <a:ext cx="0" cy="2286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30" name="Line 30"/>
            <p:cNvSpPr>
              <a:spLocks noChangeShapeType="1"/>
            </p:cNvSpPr>
            <p:nvPr/>
          </p:nvSpPr>
          <p:spPr bwMode="auto">
            <a:xfrm>
              <a:off x="3429000" y="3276600"/>
              <a:ext cx="990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230433" name="Group 33"/>
            <p:cNvGrpSpPr>
              <a:grpSpLocks/>
            </p:cNvGrpSpPr>
            <p:nvPr/>
          </p:nvGrpSpPr>
          <p:grpSpPr bwMode="auto">
            <a:xfrm>
              <a:off x="4572000" y="4800600"/>
              <a:ext cx="381000" cy="457200"/>
              <a:chOff x="3552" y="1824"/>
              <a:chExt cx="240" cy="288"/>
            </a:xfrm>
          </p:grpSpPr>
          <p:sp>
            <p:nvSpPr>
              <p:cNvPr id="230434" name="Line 34"/>
              <p:cNvSpPr>
                <a:spLocks noChangeShapeType="1"/>
              </p:cNvSpPr>
              <p:nvPr/>
            </p:nvSpPr>
            <p:spPr bwMode="auto">
              <a:xfrm flipH="1">
                <a:off x="3600" y="1824"/>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35" name="Line 35"/>
              <p:cNvSpPr>
                <a:spLocks noChangeShapeType="1"/>
              </p:cNvSpPr>
              <p:nvPr/>
            </p:nvSpPr>
            <p:spPr bwMode="auto">
              <a:xfrm>
                <a:off x="3600" y="182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36" name="Line 36"/>
              <p:cNvSpPr>
                <a:spLocks noChangeShapeType="1"/>
              </p:cNvSpPr>
              <p:nvPr/>
            </p:nvSpPr>
            <p:spPr bwMode="auto">
              <a:xfrm>
                <a:off x="3600" y="2112"/>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37" name="Line 37"/>
              <p:cNvSpPr>
                <a:spLocks noChangeShapeType="1"/>
              </p:cNvSpPr>
              <p:nvPr/>
            </p:nvSpPr>
            <p:spPr bwMode="auto">
              <a:xfrm>
                <a:off x="3552" y="187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230438" name="Line 38"/>
            <p:cNvSpPr>
              <a:spLocks noChangeShapeType="1"/>
            </p:cNvSpPr>
            <p:nvPr/>
          </p:nvSpPr>
          <p:spPr bwMode="auto">
            <a:xfrm>
              <a:off x="4953000" y="52578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39" name="Line 39"/>
            <p:cNvSpPr>
              <a:spLocks noChangeShapeType="1"/>
            </p:cNvSpPr>
            <p:nvPr/>
          </p:nvSpPr>
          <p:spPr bwMode="auto">
            <a:xfrm>
              <a:off x="4800600" y="55626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230440" name="Group 40"/>
            <p:cNvGrpSpPr>
              <a:grpSpLocks/>
            </p:cNvGrpSpPr>
            <p:nvPr/>
          </p:nvGrpSpPr>
          <p:grpSpPr bwMode="auto">
            <a:xfrm flipH="1">
              <a:off x="5486400" y="3581400"/>
              <a:ext cx="381000" cy="457200"/>
              <a:chOff x="3552" y="1824"/>
              <a:chExt cx="240" cy="288"/>
            </a:xfrm>
          </p:grpSpPr>
          <p:sp>
            <p:nvSpPr>
              <p:cNvPr id="230441" name="Line 41"/>
              <p:cNvSpPr>
                <a:spLocks noChangeShapeType="1"/>
              </p:cNvSpPr>
              <p:nvPr/>
            </p:nvSpPr>
            <p:spPr bwMode="auto">
              <a:xfrm flipH="1">
                <a:off x="3600" y="1824"/>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42" name="Line 42"/>
              <p:cNvSpPr>
                <a:spLocks noChangeShapeType="1"/>
              </p:cNvSpPr>
              <p:nvPr/>
            </p:nvSpPr>
            <p:spPr bwMode="auto">
              <a:xfrm>
                <a:off x="3600" y="182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43" name="Line 43"/>
              <p:cNvSpPr>
                <a:spLocks noChangeShapeType="1"/>
              </p:cNvSpPr>
              <p:nvPr/>
            </p:nvSpPr>
            <p:spPr bwMode="auto">
              <a:xfrm>
                <a:off x="3600" y="2112"/>
                <a:ext cx="1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44" name="Line 44"/>
              <p:cNvSpPr>
                <a:spLocks noChangeShapeType="1"/>
              </p:cNvSpPr>
              <p:nvPr/>
            </p:nvSpPr>
            <p:spPr bwMode="auto">
              <a:xfrm>
                <a:off x="3552" y="187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230445" name="Line 45"/>
            <p:cNvSpPr>
              <a:spLocks noChangeShapeType="1"/>
            </p:cNvSpPr>
            <p:nvPr/>
          </p:nvSpPr>
          <p:spPr bwMode="auto">
            <a:xfrm flipH="1" flipV="1">
              <a:off x="5181600" y="3276600"/>
              <a:ext cx="304800" cy="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46" name="Line 46"/>
            <p:cNvSpPr>
              <a:spLocks noChangeShapeType="1"/>
            </p:cNvSpPr>
            <p:nvPr/>
          </p:nvSpPr>
          <p:spPr bwMode="auto">
            <a:xfrm>
              <a:off x="5029200" y="35052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47" name="Line 47"/>
            <p:cNvSpPr>
              <a:spLocks noChangeShapeType="1"/>
            </p:cNvSpPr>
            <p:nvPr/>
          </p:nvSpPr>
          <p:spPr bwMode="auto">
            <a:xfrm>
              <a:off x="5029200" y="3581400"/>
              <a:ext cx="304800" cy="0"/>
            </a:xfrm>
            <a:prstGeom prst="line">
              <a:avLst/>
            </a:prstGeom>
            <a:noFill/>
            <a:ln w="38100">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48" name="Line 48"/>
            <p:cNvSpPr>
              <a:spLocks noChangeShapeType="1"/>
            </p:cNvSpPr>
            <p:nvPr/>
          </p:nvSpPr>
          <p:spPr bwMode="auto">
            <a:xfrm flipV="1">
              <a:off x="5181600" y="3581400"/>
              <a:ext cx="0" cy="2286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49" name="Line 49"/>
            <p:cNvSpPr>
              <a:spLocks noChangeShapeType="1"/>
            </p:cNvSpPr>
            <p:nvPr/>
          </p:nvSpPr>
          <p:spPr bwMode="auto">
            <a:xfrm>
              <a:off x="5029200" y="3810000"/>
              <a:ext cx="3048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50" name="Line 50"/>
            <p:cNvSpPr>
              <a:spLocks noChangeShapeType="1"/>
            </p:cNvSpPr>
            <p:nvPr/>
          </p:nvSpPr>
          <p:spPr bwMode="auto">
            <a:xfrm flipV="1">
              <a:off x="5181600" y="3276600"/>
              <a:ext cx="0" cy="228600"/>
            </a:xfrm>
            <a:prstGeom prst="line">
              <a:avLst/>
            </a:prstGeom>
            <a:noFill/>
            <a:ln w="28575">
              <a:pattFill prst="dkUpDiag">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51" name="Line 51"/>
            <p:cNvSpPr>
              <a:spLocks noChangeShapeType="1"/>
            </p:cNvSpPr>
            <p:nvPr/>
          </p:nvSpPr>
          <p:spPr bwMode="auto">
            <a:xfrm>
              <a:off x="5486400" y="2895600"/>
              <a:ext cx="0" cy="685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230452" name="Group 52"/>
            <p:cNvGrpSpPr>
              <a:grpSpLocks/>
            </p:cNvGrpSpPr>
            <p:nvPr/>
          </p:nvGrpSpPr>
          <p:grpSpPr bwMode="auto">
            <a:xfrm flipH="1">
              <a:off x="5486400" y="2438400"/>
              <a:ext cx="533400" cy="457200"/>
              <a:chOff x="3456" y="1344"/>
              <a:chExt cx="336" cy="288"/>
            </a:xfrm>
          </p:grpSpPr>
          <p:sp>
            <p:nvSpPr>
              <p:cNvPr id="230453" name="Line 53"/>
              <p:cNvSpPr>
                <a:spLocks noChangeShapeType="1"/>
              </p:cNvSpPr>
              <p:nvPr/>
            </p:nvSpPr>
            <p:spPr bwMode="auto">
              <a:xfrm flipH="1" flipV="1">
                <a:off x="3600" y="1632"/>
                <a:ext cx="19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54" name="Line 54"/>
              <p:cNvSpPr>
                <a:spLocks noChangeShapeType="1"/>
              </p:cNvSpPr>
              <p:nvPr/>
            </p:nvSpPr>
            <p:spPr bwMode="auto">
              <a:xfrm flipV="1">
                <a:off x="3600" y="1344"/>
                <a:ext cx="0" cy="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55" name="Line 55"/>
              <p:cNvSpPr>
                <a:spLocks noChangeShapeType="1"/>
              </p:cNvSpPr>
              <p:nvPr/>
            </p:nvSpPr>
            <p:spPr bwMode="auto">
              <a:xfrm flipV="1">
                <a:off x="3600" y="1344"/>
                <a:ext cx="192"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56" name="Line 56"/>
              <p:cNvSpPr>
                <a:spLocks noChangeShapeType="1"/>
              </p:cNvSpPr>
              <p:nvPr/>
            </p:nvSpPr>
            <p:spPr bwMode="auto">
              <a:xfrm flipV="1">
                <a:off x="3552" y="1392"/>
                <a:ext cx="0" cy="19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57" name="Oval 57"/>
              <p:cNvSpPr>
                <a:spLocks noChangeArrowheads="1"/>
              </p:cNvSpPr>
              <p:nvPr/>
            </p:nvSpPr>
            <p:spPr bwMode="auto">
              <a:xfrm>
                <a:off x="3456" y="1440"/>
                <a:ext cx="96" cy="9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230458" name="Line 58"/>
            <p:cNvSpPr>
              <a:spLocks noChangeShapeType="1"/>
            </p:cNvSpPr>
            <p:nvPr/>
          </p:nvSpPr>
          <p:spPr bwMode="auto">
            <a:xfrm>
              <a:off x="4191000" y="2667000"/>
              <a:ext cx="1524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61" name="Line 61"/>
            <p:cNvSpPr>
              <a:spLocks noChangeShapeType="1"/>
            </p:cNvSpPr>
            <p:nvPr/>
          </p:nvSpPr>
          <p:spPr bwMode="auto">
            <a:xfrm>
              <a:off x="5486400" y="2209800"/>
              <a:ext cx="0" cy="2286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62" name="Line 62"/>
            <p:cNvSpPr>
              <a:spLocks noChangeShapeType="1"/>
            </p:cNvSpPr>
            <p:nvPr/>
          </p:nvSpPr>
          <p:spPr bwMode="auto">
            <a:xfrm>
              <a:off x="5486400" y="3276600"/>
              <a:ext cx="990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71" name="Line 71"/>
            <p:cNvSpPr>
              <a:spLocks noChangeShapeType="1"/>
            </p:cNvSpPr>
            <p:nvPr/>
          </p:nvSpPr>
          <p:spPr bwMode="auto">
            <a:xfrm flipH="1">
              <a:off x="2743200" y="5029200"/>
              <a:ext cx="1828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72" name="Line 72"/>
            <p:cNvSpPr>
              <a:spLocks noChangeShapeType="1"/>
            </p:cNvSpPr>
            <p:nvPr/>
          </p:nvSpPr>
          <p:spPr bwMode="auto">
            <a:xfrm>
              <a:off x="4419600" y="4343400"/>
              <a:ext cx="1066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73" name="Line 73"/>
            <p:cNvSpPr>
              <a:spLocks noChangeShapeType="1"/>
            </p:cNvSpPr>
            <p:nvPr/>
          </p:nvSpPr>
          <p:spPr bwMode="auto">
            <a:xfrm>
              <a:off x="5486400" y="4038600"/>
              <a:ext cx="0" cy="304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74" name="Line 74"/>
            <p:cNvSpPr>
              <a:spLocks noChangeShapeType="1"/>
            </p:cNvSpPr>
            <p:nvPr/>
          </p:nvSpPr>
          <p:spPr bwMode="auto">
            <a:xfrm>
              <a:off x="4953000" y="4343400"/>
              <a:ext cx="0" cy="457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77" name="Text Box 77"/>
            <p:cNvSpPr txBox="1">
              <a:spLocks noChangeArrowheads="1"/>
            </p:cNvSpPr>
            <p:nvPr/>
          </p:nvSpPr>
          <p:spPr bwMode="auto">
            <a:xfrm>
              <a:off x="3276600" y="3657600"/>
              <a:ext cx="6858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b="1"/>
                <a:t>V</a:t>
              </a:r>
              <a:r>
                <a:rPr lang="fr-FR" b="1" baseline="-25000"/>
                <a:t>IN+</a:t>
              </a:r>
              <a:endParaRPr lang="fr-FR" b="1"/>
            </a:p>
          </p:txBody>
        </p:sp>
        <p:sp>
          <p:nvSpPr>
            <p:cNvPr id="230478" name="Text Box 78"/>
            <p:cNvSpPr txBox="1">
              <a:spLocks noChangeArrowheads="1"/>
            </p:cNvSpPr>
            <p:nvPr/>
          </p:nvSpPr>
          <p:spPr bwMode="auto">
            <a:xfrm>
              <a:off x="6096000" y="3657600"/>
              <a:ext cx="6858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b="1"/>
                <a:t>V</a:t>
              </a:r>
              <a:r>
                <a:rPr lang="fr-FR" b="1" baseline="-25000"/>
                <a:t>IN–</a:t>
              </a:r>
              <a:endParaRPr lang="fr-FR" b="1"/>
            </a:p>
          </p:txBody>
        </p:sp>
        <p:sp>
          <p:nvSpPr>
            <p:cNvPr id="230479" name="Text Box 79"/>
            <p:cNvSpPr txBox="1">
              <a:spLocks noChangeArrowheads="1"/>
            </p:cNvSpPr>
            <p:nvPr/>
          </p:nvSpPr>
          <p:spPr bwMode="auto">
            <a:xfrm>
              <a:off x="6477000" y="3124200"/>
              <a:ext cx="8382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b="1"/>
                <a:t>V</a:t>
              </a:r>
              <a:r>
                <a:rPr lang="fr-FR" b="1" baseline="-25000"/>
                <a:t>OUT+</a:t>
              </a:r>
              <a:endParaRPr lang="fr-FR" b="1"/>
            </a:p>
          </p:txBody>
        </p:sp>
        <p:sp>
          <p:nvSpPr>
            <p:cNvPr id="230480" name="Text Box 80"/>
            <p:cNvSpPr txBox="1">
              <a:spLocks noChangeArrowheads="1"/>
            </p:cNvSpPr>
            <p:nvPr/>
          </p:nvSpPr>
          <p:spPr bwMode="auto">
            <a:xfrm>
              <a:off x="2819400" y="3124200"/>
              <a:ext cx="7620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b="1"/>
                <a:t>V</a:t>
              </a:r>
              <a:r>
                <a:rPr lang="fr-FR" b="1" baseline="-25000"/>
                <a:t>OUT–</a:t>
              </a:r>
              <a:endParaRPr lang="fr-FR" b="1"/>
            </a:p>
          </p:txBody>
        </p:sp>
        <p:sp>
          <p:nvSpPr>
            <p:cNvPr id="230485" name="Line 85"/>
            <p:cNvSpPr>
              <a:spLocks noChangeShapeType="1"/>
            </p:cNvSpPr>
            <p:nvPr/>
          </p:nvSpPr>
          <p:spPr bwMode="auto">
            <a:xfrm flipH="1">
              <a:off x="5867400" y="3810000"/>
              <a:ext cx="304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0486" name="Text Box 86"/>
            <p:cNvSpPr txBox="1">
              <a:spLocks noChangeArrowheads="1"/>
            </p:cNvSpPr>
            <p:nvPr/>
          </p:nvSpPr>
          <p:spPr bwMode="auto">
            <a:xfrm>
              <a:off x="2286000" y="2514600"/>
              <a:ext cx="7620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b="1">
                  <a:solidFill>
                    <a:srgbClr val="0000FF"/>
                  </a:solidFill>
                </a:rPr>
                <a:t>V</a:t>
              </a:r>
              <a:r>
                <a:rPr lang="fr-FR" b="1" baseline="-25000">
                  <a:solidFill>
                    <a:srgbClr val="0000FF"/>
                  </a:solidFill>
                </a:rPr>
                <a:t>contr</a:t>
              </a:r>
              <a:endParaRPr lang="fr-FR" b="1">
                <a:solidFill>
                  <a:srgbClr val="0000FF"/>
                </a:solidFill>
              </a:endParaRPr>
            </a:p>
          </p:txBody>
        </p:sp>
        <p:sp>
          <p:nvSpPr>
            <p:cNvPr id="230487" name="Text Box 87"/>
            <p:cNvSpPr txBox="1">
              <a:spLocks noChangeArrowheads="1"/>
            </p:cNvSpPr>
            <p:nvPr/>
          </p:nvSpPr>
          <p:spPr bwMode="auto">
            <a:xfrm>
              <a:off x="2362200" y="4876800"/>
              <a:ext cx="7620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b="1">
                  <a:solidFill>
                    <a:srgbClr val="0000FF"/>
                  </a:solidFill>
                </a:rPr>
                <a:t>V</a:t>
              </a:r>
              <a:r>
                <a:rPr lang="fr-FR" b="1" baseline="-25000">
                  <a:solidFill>
                    <a:srgbClr val="0000FF"/>
                  </a:solidFill>
                </a:rPr>
                <a:t>bias</a:t>
              </a:r>
              <a:endParaRPr lang="fr-FR" b="1">
                <a:solidFill>
                  <a:srgbClr val="0000FF"/>
                </a:solidFill>
              </a:endParaRPr>
            </a:p>
          </p:txBody>
        </p:sp>
        <p:sp>
          <p:nvSpPr>
            <p:cNvPr id="230488" name="Text Box 88"/>
            <p:cNvSpPr txBox="1">
              <a:spLocks noChangeArrowheads="1"/>
            </p:cNvSpPr>
            <p:nvPr/>
          </p:nvSpPr>
          <p:spPr bwMode="auto">
            <a:xfrm>
              <a:off x="4876800" y="4343400"/>
              <a:ext cx="7620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fr-FR" b="1">
                  <a:solidFill>
                    <a:srgbClr val="FF0000"/>
                  </a:solidFill>
                </a:rPr>
                <a:t>I</a:t>
              </a:r>
              <a:r>
                <a:rPr lang="fr-FR" b="1" baseline="-25000">
                  <a:solidFill>
                    <a:srgbClr val="FF0000"/>
                  </a:solidFill>
                </a:rPr>
                <a:t>bias</a:t>
              </a:r>
              <a:endParaRPr lang="fr-FR" b="1">
                <a:solidFill>
                  <a:srgbClr val="FF0000"/>
                </a:solidFill>
              </a:endParaRPr>
            </a:p>
          </p:txBody>
        </p:sp>
        <p:pic>
          <p:nvPicPr>
            <p:cNvPr id="3" name="Picture 2">
              <a:extLst>
                <a:ext uri="{FF2B5EF4-FFF2-40B4-BE49-F238E27FC236}">
                  <a16:creationId xmlns:a16="http://schemas.microsoft.com/office/drawing/2014/main" id="{341437A6-8305-4EDE-AB41-4CF36FDEF145}"/>
                </a:ext>
              </a:extLst>
            </p:cNvPr>
            <p:cNvPicPr>
              <a:picLocks noChangeAspect="1"/>
            </p:cNvPicPr>
            <p:nvPr/>
          </p:nvPicPr>
          <p:blipFill>
            <a:blip r:embed="rId8"/>
            <a:stretch>
              <a:fillRect/>
            </a:stretch>
          </p:blipFill>
          <p:spPr>
            <a:xfrm>
              <a:off x="5987681" y="2284116"/>
              <a:ext cx="514350" cy="333375"/>
            </a:xfrm>
            <a:prstGeom prst="rect">
              <a:avLst/>
            </a:prstGeom>
          </p:spPr>
        </p:pic>
        <p:pic>
          <p:nvPicPr>
            <p:cNvPr id="4" name="Picture 3">
              <a:extLst>
                <a:ext uri="{FF2B5EF4-FFF2-40B4-BE49-F238E27FC236}">
                  <a16:creationId xmlns:a16="http://schemas.microsoft.com/office/drawing/2014/main" id="{3598C0DA-C2DD-4F28-A693-7B7126F8C0ED}"/>
                </a:ext>
              </a:extLst>
            </p:cNvPr>
            <p:cNvPicPr>
              <a:picLocks noChangeAspect="1"/>
            </p:cNvPicPr>
            <p:nvPr/>
          </p:nvPicPr>
          <p:blipFill>
            <a:blip r:embed="rId8"/>
            <a:stretch>
              <a:fillRect/>
            </a:stretch>
          </p:blipFill>
          <p:spPr>
            <a:xfrm>
              <a:off x="3414602" y="2230954"/>
              <a:ext cx="514350" cy="333375"/>
            </a:xfrm>
            <a:prstGeom prst="rect">
              <a:avLst/>
            </a:prstGeom>
          </p:spPr>
        </p:pic>
      </p:grpSp>
      <p:pic>
        <p:nvPicPr>
          <p:cNvPr id="77" name="Picture 76">
            <a:extLst>
              <a:ext uri="{FF2B5EF4-FFF2-40B4-BE49-F238E27FC236}">
                <a16:creationId xmlns:a16="http://schemas.microsoft.com/office/drawing/2014/main" id="{4AE29165-5576-4E78-8C53-058D305E2553}"/>
              </a:ext>
            </a:extLst>
          </p:cNvPr>
          <p:cNvPicPr>
            <a:picLocks noChangeAspect="1"/>
          </p:cNvPicPr>
          <p:nvPr/>
        </p:nvPicPr>
        <p:blipFill>
          <a:blip r:embed="rId8"/>
          <a:stretch>
            <a:fillRect/>
          </a:stretch>
        </p:blipFill>
        <p:spPr>
          <a:xfrm>
            <a:off x="6990685" y="5190348"/>
            <a:ext cx="514350" cy="333375"/>
          </a:xfrm>
          <a:prstGeom prst="rect">
            <a:avLst/>
          </a:prstGeom>
        </p:spPr>
      </p:pic>
      <p:sp>
        <p:nvSpPr>
          <p:cNvPr id="5" name="Rectangle 4">
            <a:extLst>
              <a:ext uri="{FF2B5EF4-FFF2-40B4-BE49-F238E27FC236}">
                <a16:creationId xmlns:a16="http://schemas.microsoft.com/office/drawing/2014/main" id="{3FF9B514-9E25-41BD-B940-B49D7053A4A8}"/>
              </a:ext>
            </a:extLst>
          </p:cNvPr>
          <p:cNvSpPr/>
          <p:nvPr/>
        </p:nvSpPr>
        <p:spPr>
          <a:xfrm>
            <a:off x="7396716" y="5179183"/>
            <a:ext cx="3554819" cy="369332"/>
          </a:xfrm>
          <a:prstGeom prst="rect">
            <a:avLst/>
          </a:prstGeom>
        </p:spPr>
        <p:txBody>
          <a:bodyPr wrap="square">
            <a:sp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 transistors MOS en saturation</a:t>
            </a:r>
            <a:endParaRPr lang="en-CH" dirty="0"/>
          </a:p>
        </p:txBody>
      </p:sp>
      <p:sp>
        <p:nvSpPr>
          <p:cNvPr id="80" name="Rectangle 79">
            <a:extLst>
              <a:ext uri="{FF2B5EF4-FFF2-40B4-BE49-F238E27FC236}">
                <a16:creationId xmlns:a16="http://schemas.microsoft.com/office/drawing/2014/main" id="{13D4438A-2DF2-4B69-B30C-0FC6D1400218}"/>
              </a:ext>
            </a:extLst>
          </p:cNvPr>
          <p:cNvSpPr/>
          <p:nvPr/>
        </p:nvSpPr>
        <p:spPr>
          <a:xfrm>
            <a:off x="7219508" y="5544235"/>
            <a:ext cx="3554819" cy="369332"/>
          </a:xfrm>
          <a:prstGeom prst="rect">
            <a:avLst/>
          </a:prstGeom>
        </p:spPr>
        <p:txBody>
          <a:bodyPr wrap="square">
            <a:sp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C : capacité parasite drain-substrat</a:t>
            </a:r>
            <a:endParaRPr lang="en-CH"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Text Box 4"/>
          <p:cNvSpPr txBox="1">
            <a:spLocks noChangeArrowheads="1"/>
          </p:cNvSpPr>
          <p:nvPr/>
        </p:nvSpPr>
        <p:spPr bwMode="auto">
          <a:xfrm>
            <a:off x="1104900" y="1836421"/>
            <a:ext cx="1000506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195263" indent="-195263">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buFontTx/>
              <a:buChar char="•"/>
            </a:pPr>
            <a:r>
              <a:rPr lang="fr-CH" sz="2000" dirty="0">
                <a:latin typeface="+mn-lt"/>
              </a:rPr>
              <a:t>Totalement intégrable en technologies CMOS numériques avancées</a:t>
            </a:r>
          </a:p>
          <a:p>
            <a:pPr>
              <a:buFontTx/>
              <a:buChar char="•"/>
            </a:pPr>
            <a:endParaRPr lang="fr-CH" sz="2000" dirty="0">
              <a:latin typeface="+mn-lt"/>
            </a:endParaRPr>
          </a:p>
          <a:p>
            <a:pPr>
              <a:buFontTx/>
              <a:buChar char="•"/>
            </a:pPr>
            <a:r>
              <a:rPr lang="fr-CH" sz="2000" dirty="0">
                <a:latin typeface="+mn-lt"/>
              </a:rPr>
              <a:t>Nombreuses structures possibles</a:t>
            </a:r>
          </a:p>
          <a:p>
            <a:pPr>
              <a:buFontTx/>
              <a:buChar char="•"/>
            </a:pPr>
            <a:endParaRPr lang="fr-CH" sz="2000" dirty="0">
              <a:latin typeface="+mn-lt"/>
            </a:endParaRPr>
          </a:p>
          <a:p>
            <a:pPr>
              <a:buFontTx/>
              <a:buChar char="•"/>
            </a:pPr>
            <a:r>
              <a:rPr lang="fr-CH" sz="2000" dirty="0">
                <a:latin typeface="+mn-lt"/>
              </a:rPr>
              <a:t>Grande souplesse dans le choix de la gamme de fréquence par simple changement du nombre d’étages</a:t>
            </a:r>
          </a:p>
          <a:p>
            <a:endParaRPr lang="fr-CH" sz="2000" dirty="0">
              <a:latin typeface="+mn-lt"/>
            </a:endParaRPr>
          </a:p>
          <a:p>
            <a:pPr>
              <a:buFontTx/>
              <a:buChar char="•"/>
            </a:pPr>
            <a:r>
              <a:rPr lang="fr-CH" sz="2000" dirty="0">
                <a:latin typeface="+mn-lt"/>
              </a:rPr>
              <a:t>Possibilité d'un nombre paire d'étages, en particulier 4 pour obtenir des signaux de sortie en quadrature</a:t>
            </a:r>
          </a:p>
          <a:p>
            <a:endParaRPr lang="fr-CH" sz="2000" dirty="0">
              <a:latin typeface="+mn-lt"/>
            </a:endParaRPr>
          </a:p>
          <a:p>
            <a:pPr>
              <a:buFontTx/>
              <a:buChar char="•"/>
            </a:pPr>
            <a:r>
              <a:rPr lang="fr-CH" sz="2000" dirty="0">
                <a:latin typeface="+mn-lt"/>
              </a:rPr>
              <a:t>Bonne immunité aux bruits de mode commun, en particulier ceux d'alimentation et de couplage par le substrat</a:t>
            </a:r>
          </a:p>
        </p:txBody>
      </p:sp>
      <p:sp>
        <p:nvSpPr>
          <p:cNvPr id="232454" name="Text Box 6"/>
          <p:cNvSpPr txBox="1">
            <a:spLocks noChangeArrowheads="1"/>
          </p:cNvSpPr>
          <p:nvPr/>
        </p:nvSpPr>
        <p:spPr bwMode="auto">
          <a:xfrm>
            <a:off x="1051560" y="278130"/>
            <a:ext cx="8534400" cy="457200"/>
          </a:xfrm>
          <a:prstGeom prst="rect">
            <a:avLst/>
          </a:prstGeom>
          <a:solidFill>
            <a:schemeClr val="accent2"/>
          </a:solid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fr-FR" sz="2400" b="1" dirty="0">
                <a:solidFill>
                  <a:schemeClr val="bg1"/>
                </a:solidFill>
              </a:rPr>
              <a:t>3. VCO A OSCILLATEUR EN ANNEAU A STRUCTURE DIFFERENTIELLE</a:t>
            </a:r>
          </a:p>
        </p:txBody>
      </p:sp>
      <p:sp>
        <p:nvSpPr>
          <p:cNvPr id="6" name="Text Box 15">
            <a:extLst>
              <a:ext uri="{FF2B5EF4-FFF2-40B4-BE49-F238E27FC236}">
                <a16:creationId xmlns:a16="http://schemas.microsoft.com/office/drawing/2014/main" id="{C2CA5145-8E64-40BA-A344-307912E22FEF}"/>
              </a:ext>
            </a:extLst>
          </p:cNvPr>
          <p:cNvSpPr txBox="1">
            <a:spLocks noChangeArrowheads="1"/>
          </p:cNvSpPr>
          <p:nvPr/>
        </p:nvSpPr>
        <p:spPr bwMode="auto">
          <a:xfrm>
            <a:off x="1062717" y="1067203"/>
            <a:ext cx="4490332" cy="40011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2000" b="1" i="1" dirty="0">
                <a:solidFill>
                  <a:srgbClr val="0070C0"/>
                </a:solidFill>
                <a:latin typeface="Times New Roman" panose="02020603050405020304" pitchFamily="18" charset="0"/>
                <a:cs typeface="Times New Roman" panose="02020603050405020304" pitchFamily="18" charset="0"/>
              </a:rPr>
              <a:t>CARECTERISTIQUES GENERALES</a:t>
            </a:r>
          </a:p>
        </p:txBody>
      </p:sp>
      <p:sp>
        <p:nvSpPr>
          <p:cNvPr id="2" name="Slide Number Placeholder 1">
            <a:extLst>
              <a:ext uri="{FF2B5EF4-FFF2-40B4-BE49-F238E27FC236}">
                <a16:creationId xmlns:a16="http://schemas.microsoft.com/office/drawing/2014/main" id="{BC8487CA-DB75-49C8-BCDB-F9B2DB1C43B2}"/>
              </a:ext>
            </a:extLst>
          </p:cNvPr>
          <p:cNvSpPr>
            <a:spLocks noGrp="1"/>
          </p:cNvSpPr>
          <p:nvPr>
            <p:ph type="sldNum" sz="quarter" idx="12"/>
          </p:nvPr>
        </p:nvSpPr>
        <p:spPr/>
        <p:txBody>
          <a:bodyPr/>
          <a:lstStyle/>
          <a:p>
            <a:fld id="{A0C90C31-8BED-4BB9-8E94-F4E9E36D41C0}" type="slidenum">
              <a:rPr lang="en-CH" smtClean="0"/>
              <a:t>39</a:t>
            </a:fld>
            <a:endParaRPr lang="en-CH"/>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823879" y="1314405"/>
            <a:ext cx="5202238" cy="39687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b="1" dirty="0">
                <a:solidFill>
                  <a:schemeClr val="accent2">
                    <a:lumMod val="75000"/>
                  </a:schemeClr>
                </a:solidFill>
                <a:latin typeface="Times New Roman" charset="0"/>
              </a:rPr>
              <a:t>DÉTECTEURS DE PHASE ANALOGIQUES</a:t>
            </a:r>
          </a:p>
        </p:txBody>
      </p:sp>
      <p:sp>
        <p:nvSpPr>
          <p:cNvPr id="86021" name="Text Box 5"/>
          <p:cNvSpPr txBox="1">
            <a:spLocks noChangeArrowheads="1"/>
          </p:cNvSpPr>
          <p:nvPr/>
        </p:nvSpPr>
        <p:spPr bwMode="auto">
          <a:xfrm>
            <a:off x="823880" y="2752520"/>
            <a:ext cx="5453737" cy="40011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b="1" dirty="0">
                <a:solidFill>
                  <a:schemeClr val="accent2">
                    <a:lumMod val="75000"/>
                  </a:schemeClr>
                </a:solidFill>
                <a:latin typeface="Times New Roman" charset="0"/>
              </a:rPr>
              <a:t>DÉTECTEUR DE PHASE NUMÉRIQUE XOR</a:t>
            </a:r>
          </a:p>
        </p:txBody>
      </p:sp>
      <p:sp>
        <p:nvSpPr>
          <p:cNvPr id="86024" name="Text Box 8"/>
          <p:cNvSpPr txBox="1">
            <a:spLocks noChangeArrowheads="1"/>
          </p:cNvSpPr>
          <p:nvPr/>
        </p:nvSpPr>
        <p:spPr bwMode="auto">
          <a:xfrm>
            <a:off x="1128680" y="1771605"/>
            <a:ext cx="712311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dirty="0">
                <a:latin typeface="Times New Roman" charset="0"/>
                <a:cs typeface="Times New Roman" charset="0"/>
              </a:rPr>
              <a:t>Multiplieur analogique à cellule de Gilbert "balanced mixer"</a:t>
            </a:r>
          </a:p>
          <a:p>
            <a:pPr eaLnBrk="1" hangingPunct="1"/>
            <a:r>
              <a:rPr lang="fr-CH" b="1" dirty="0">
                <a:latin typeface="Times New Roman" charset="0"/>
                <a:cs typeface="Times New Roman" charset="0"/>
              </a:rPr>
              <a:t>Signaux impairs, typiquement sinusoïdaux et/ou carrés</a:t>
            </a:r>
          </a:p>
        </p:txBody>
      </p:sp>
      <p:sp>
        <p:nvSpPr>
          <p:cNvPr id="86025" name="Text Box 9"/>
          <p:cNvSpPr txBox="1">
            <a:spLocks noChangeArrowheads="1"/>
          </p:cNvSpPr>
          <p:nvPr/>
        </p:nvSpPr>
        <p:spPr bwMode="auto">
          <a:xfrm>
            <a:off x="1139190" y="3178189"/>
            <a:ext cx="7620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195263" indent="-195263">
              <a:defRPr sz="2400">
                <a:solidFill>
                  <a:schemeClr val="tx1"/>
                </a:solidFill>
                <a:latin typeface="Arial" charset="0"/>
                <a:ea typeface="ＭＳ Ｐゴシック" charset="0"/>
                <a:cs typeface="ＭＳ Ｐゴシック" charset="0"/>
              </a:defRPr>
            </a:lvl1pPr>
            <a:lvl2pPr marL="569913">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b="1" dirty="0">
                <a:latin typeface="Times New Roman" charset="0"/>
                <a:cs typeface="Times New Roman" charset="0"/>
              </a:rPr>
              <a:t>Signaux logiques, </a:t>
            </a:r>
            <a:r>
              <a:rPr lang="fr-CH" sz="1800" b="1" dirty="0">
                <a:latin typeface="Times New Roman" charset="0"/>
              </a:rPr>
              <a:t>avec un </a:t>
            </a:r>
            <a:r>
              <a:rPr lang="fr-CH" sz="1800" b="1" dirty="0">
                <a:latin typeface="Times New Roman" charset="0"/>
                <a:cs typeface="Times New Roman" charset="0"/>
              </a:rPr>
              <a:t>rapport cyclique de 50%</a:t>
            </a:r>
          </a:p>
        </p:txBody>
      </p:sp>
      <p:sp>
        <p:nvSpPr>
          <p:cNvPr id="86027" name="Rectangle 11"/>
          <p:cNvSpPr>
            <a:spLocks noChangeArrowheads="1"/>
          </p:cNvSpPr>
          <p:nvPr/>
        </p:nvSpPr>
        <p:spPr bwMode="auto">
          <a:xfrm>
            <a:off x="788276" y="320566"/>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eaLnBrk="1" hangingPunct="1"/>
            <a:r>
              <a:rPr lang="fr-FR" sz="2800" b="1" dirty="0">
                <a:solidFill>
                  <a:schemeClr val="bg1"/>
                </a:solidFill>
              </a:rPr>
              <a:t>INTRODUCTION</a:t>
            </a:r>
            <a:endParaRPr lang="fr-FR" sz="3200" b="1" dirty="0">
              <a:solidFill>
                <a:schemeClr val="bg1"/>
              </a:solidFill>
            </a:endParaRPr>
          </a:p>
        </p:txBody>
      </p:sp>
      <p:sp>
        <p:nvSpPr>
          <p:cNvPr id="86028" name="Text Box 12"/>
          <p:cNvSpPr txBox="1">
            <a:spLocks noChangeArrowheads="1"/>
          </p:cNvSpPr>
          <p:nvPr/>
        </p:nvSpPr>
        <p:spPr bwMode="auto">
          <a:xfrm>
            <a:off x="1107659" y="4410521"/>
            <a:ext cx="7391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dirty="0">
                <a:latin typeface="Times New Roman" charset="0"/>
              </a:rPr>
              <a:t>Logique séquentielle n'admettant que des signaux logiques</a:t>
            </a:r>
          </a:p>
          <a:p>
            <a:pPr eaLnBrk="1" hangingPunct="1"/>
            <a:r>
              <a:rPr lang="fr-CH" b="1" dirty="0">
                <a:latin typeface="Times New Roman" charset="0"/>
                <a:cs typeface="Times New Roman" charset="0"/>
              </a:rPr>
              <a:t>Indépendants du rapport cyclique des signaux</a:t>
            </a:r>
          </a:p>
        </p:txBody>
      </p:sp>
      <p:sp>
        <p:nvSpPr>
          <p:cNvPr id="86029" name="Text Box 13"/>
          <p:cNvSpPr txBox="1">
            <a:spLocks noChangeArrowheads="1"/>
          </p:cNvSpPr>
          <p:nvPr/>
        </p:nvSpPr>
        <p:spPr bwMode="auto">
          <a:xfrm>
            <a:off x="823879" y="3984851"/>
            <a:ext cx="6790040" cy="400110"/>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b="1" dirty="0">
                <a:solidFill>
                  <a:schemeClr val="accent2">
                    <a:lumMod val="75000"/>
                  </a:schemeClr>
                </a:solidFill>
                <a:latin typeface="Times New Roman" charset="0"/>
              </a:rPr>
              <a:t>DÉTECTEURS DE PHASE-FRÉQUENCE NUMÉRIQUES</a:t>
            </a:r>
          </a:p>
        </p:txBody>
      </p:sp>
      <p:sp>
        <p:nvSpPr>
          <p:cNvPr id="2" name="Slide Number Placeholder 1">
            <a:extLst>
              <a:ext uri="{FF2B5EF4-FFF2-40B4-BE49-F238E27FC236}">
                <a16:creationId xmlns:a16="http://schemas.microsoft.com/office/drawing/2014/main" id="{1540BE34-6CF9-48DD-964E-04EB40C23610}"/>
              </a:ext>
            </a:extLst>
          </p:cNvPr>
          <p:cNvSpPr>
            <a:spLocks noGrp="1"/>
          </p:cNvSpPr>
          <p:nvPr>
            <p:ph type="sldNum" sz="quarter" idx="12"/>
          </p:nvPr>
        </p:nvSpPr>
        <p:spPr/>
        <p:txBody>
          <a:bodyPr/>
          <a:lstStyle/>
          <a:p>
            <a:fld id="{A0C90C31-8BED-4BB9-8E94-F4E9E36D41C0}" type="slidenum">
              <a:rPr lang="en-CH" smtClean="0"/>
              <a:t>4</a:t>
            </a:fld>
            <a:endParaRPr lang="en-CH"/>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24" name="Text Box 84"/>
          <p:cNvSpPr txBox="1">
            <a:spLocks noChangeArrowheads="1"/>
          </p:cNvSpPr>
          <p:nvPr/>
        </p:nvSpPr>
        <p:spPr bwMode="auto">
          <a:xfrm>
            <a:off x="774102" y="1007857"/>
            <a:ext cx="5855298"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sz="2400" b="1" i="1" dirty="0">
                <a:solidFill>
                  <a:schemeClr val="accent3"/>
                </a:solidFill>
              </a:rPr>
              <a:t>PRINCIPE: MULTIPLIEUR ANALOGIQUE</a:t>
            </a:r>
          </a:p>
        </p:txBody>
      </p:sp>
      <p:sp>
        <p:nvSpPr>
          <p:cNvPr id="87288" name="Text Box 248"/>
          <p:cNvSpPr txBox="1">
            <a:spLocks noChangeArrowheads="1"/>
          </p:cNvSpPr>
          <p:nvPr/>
        </p:nvSpPr>
        <p:spPr bwMode="auto">
          <a:xfrm>
            <a:off x="5867400" y="2133600"/>
            <a:ext cx="449966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b="1" dirty="0">
                <a:solidFill>
                  <a:srgbClr val="3333CC"/>
                </a:solidFill>
                <a:latin typeface="Times New Roman" charset="0"/>
              </a:rPr>
              <a:t>V</a:t>
            </a:r>
            <a:r>
              <a:rPr lang="fr-FR" sz="2000" b="1" baseline="-25000" dirty="0">
                <a:solidFill>
                  <a:srgbClr val="3333CC"/>
                </a:solidFill>
                <a:latin typeface="Times New Roman" charset="0"/>
              </a:rPr>
              <a:t>D</a:t>
            </a:r>
            <a:r>
              <a:rPr lang="fr-FR" b="1" baseline="-25000" dirty="0">
                <a:solidFill>
                  <a:srgbClr val="3333CC"/>
                </a:solidFill>
                <a:latin typeface="Times New Roman" charset="0"/>
              </a:rPr>
              <a:t> </a:t>
            </a:r>
            <a:r>
              <a:rPr lang="fr-FR" b="1" dirty="0">
                <a:solidFill>
                  <a:srgbClr val="3333CC"/>
                </a:solidFill>
                <a:latin typeface="Times New Roman" charset="0"/>
              </a:rPr>
              <a:t>=                  ·   </a:t>
            </a:r>
            <a:r>
              <a:rPr lang="fr-FR" b="1" baseline="-25000" dirty="0">
                <a:solidFill>
                  <a:srgbClr val="3333CC"/>
                </a:solidFill>
                <a:latin typeface="Times New Roman" charset="0"/>
              </a:rPr>
              <a:t>  </a:t>
            </a:r>
            <a:r>
              <a:rPr lang="fr-FR" b="1" dirty="0">
                <a:solidFill>
                  <a:srgbClr val="3333CC"/>
                </a:solidFill>
                <a:latin typeface="Times New Roman" charset="0"/>
              </a:rPr>
              <a:t>·</a:t>
            </a:r>
            <a:r>
              <a:rPr lang="fr-FR" sz="2000" b="1" dirty="0">
                <a:solidFill>
                  <a:srgbClr val="3333CC"/>
                </a:solidFill>
                <a:latin typeface="Times New Roman" charset="0"/>
              </a:rPr>
              <a:t>[</a:t>
            </a:r>
            <a:r>
              <a:rPr lang="fr-FR" b="1" dirty="0">
                <a:solidFill>
                  <a:srgbClr val="3333CC"/>
                </a:solidFill>
                <a:latin typeface="Times New Roman" charset="0"/>
              </a:rPr>
              <a:t>cos(2</a:t>
            </a:r>
            <a:r>
              <a:rPr lang="fr-FR" b="1" dirty="0">
                <a:solidFill>
                  <a:srgbClr val="3333CC"/>
                </a:solidFill>
                <a:latin typeface="Symbol" charset="0"/>
              </a:rPr>
              <a:t>w</a:t>
            </a:r>
            <a:r>
              <a:rPr lang="fr-FR" b="1" dirty="0">
                <a:solidFill>
                  <a:srgbClr val="3333CC"/>
                </a:solidFill>
                <a:latin typeface="Times New Roman" charset="0"/>
              </a:rPr>
              <a:t>t</a:t>
            </a:r>
            <a:r>
              <a:rPr lang="fr-FR" b="1" baseline="-25000" dirty="0">
                <a:solidFill>
                  <a:srgbClr val="3333CC"/>
                </a:solidFill>
                <a:latin typeface="Times New Roman" charset="0"/>
              </a:rPr>
              <a:t> </a:t>
            </a:r>
            <a:r>
              <a:rPr lang="fr-FR" b="1" dirty="0">
                <a:solidFill>
                  <a:srgbClr val="3333CC"/>
                </a:solidFill>
                <a:latin typeface="Times New Roman" charset="0"/>
              </a:rPr>
              <a:t>–</a:t>
            </a:r>
            <a:r>
              <a:rPr lang="fr-FR" b="1" baseline="-25000" dirty="0">
                <a:solidFill>
                  <a:srgbClr val="3333CC"/>
                </a:solidFill>
                <a:latin typeface="Times New Roman" charset="0"/>
              </a:rPr>
              <a:t> </a:t>
            </a:r>
            <a:r>
              <a:rPr lang="fr-FR" b="1" dirty="0">
                <a:solidFill>
                  <a:srgbClr val="3333CC"/>
                </a:solidFill>
                <a:latin typeface="Symbol" charset="0"/>
                <a:sym typeface="Symbol" charset="0"/>
              </a:rPr>
              <a:t></a:t>
            </a:r>
            <a:r>
              <a:rPr lang="fr-FR" b="1" baseline="-25000" dirty="0">
                <a:solidFill>
                  <a:srgbClr val="3333CC"/>
                </a:solidFill>
                <a:latin typeface="Times New Roman" charset="0"/>
              </a:rPr>
              <a:t>E</a:t>
            </a:r>
            <a:r>
              <a:rPr lang="fr-FR" b="1" dirty="0">
                <a:solidFill>
                  <a:srgbClr val="3333CC"/>
                </a:solidFill>
                <a:latin typeface="Times New Roman" charset="0"/>
              </a:rPr>
              <a:t>) – cos(</a:t>
            </a:r>
            <a:r>
              <a:rPr lang="fr-FR" b="1" dirty="0">
                <a:solidFill>
                  <a:srgbClr val="3333CC"/>
                </a:solidFill>
                <a:latin typeface="Symbol" charset="0"/>
                <a:sym typeface="Symbol" charset="0"/>
              </a:rPr>
              <a:t></a:t>
            </a:r>
            <a:r>
              <a:rPr lang="fr-FR" b="1" baseline="-25000" dirty="0">
                <a:solidFill>
                  <a:srgbClr val="3333CC"/>
                </a:solidFill>
                <a:latin typeface="Times New Roman" charset="0"/>
              </a:rPr>
              <a:t>E</a:t>
            </a:r>
            <a:r>
              <a:rPr lang="fr-FR" b="1" dirty="0">
                <a:solidFill>
                  <a:srgbClr val="3333CC"/>
                </a:solidFill>
                <a:latin typeface="Times New Roman" charset="0"/>
              </a:rPr>
              <a:t>)</a:t>
            </a:r>
            <a:r>
              <a:rPr lang="fr-FR" sz="2000" b="1" dirty="0">
                <a:solidFill>
                  <a:srgbClr val="3333CC"/>
                </a:solidFill>
                <a:latin typeface="Times New Roman" charset="0"/>
              </a:rPr>
              <a:t>]</a:t>
            </a:r>
          </a:p>
        </p:txBody>
      </p:sp>
      <p:sp>
        <p:nvSpPr>
          <p:cNvPr id="87305" name="Rectangle 265"/>
          <p:cNvSpPr>
            <a:spLocks noChangeArrowheads="1"/>
          </p:cNvSpPr>
          <p:nvPr/>
        </p:nvSpPr>
        <p:spPr bwMode="auto">
          <a:xfrm>
            <a:off x="4495800" y="1905000"/>
            <a:ext cx="914400" cy="9144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87306" name="Text Box 266"/>
          <p:cNvSpPr txBox="1">
            <a:spLocks noChangeArrowheads="1"/>
          </p:cNvSpPr>
          <p:nvPr/>
        </p:nvSpPr>
        <p:spPr bwMode="auto">
          <a:xfrm>
            <a:off x="4419600" y="2209801"/>
            <a:ext cx="381000" cy="28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90000"/>
              </a:lnSpc>
            </a:pPr>
            <a:r>
              <a:rPr lang="fr-FR" sz="1400" b="1" dirty="0">
                <a:latin typeface="Times New Roman" charset="0"/>
              </a:rPr>
              <a:t>X</a:t>
            </a:r>
            <a:endParaRPr lang="fr-FR" sz="1400" b="1" baseline="-25000" dirty="0">
              <a:latin typeface="Times New Roman" charset="0"/>
            </a:endParaRPr>
          </a:p>
        </p:txBody>
      </p:sp>
      <p:sp>
        <p:nvSpPr>
          <p:cNvPr id="87307" name="Text Box 267"/>
          <p:cNvSpPr txBox="1">
            <a:spLocks noChangeArrowheads="1"/>
          </p:cNvSpPr>
          <p:nvPr/>
        </p:nvSpPr>
        <p:spPr bwMode="auto">
          <a:xfrm>
            <a:off x="4800600" y="2552700"/>
            <a:ext cx="3127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FR" sz="1400" b="1" dirty="0">
                <a:latin typeface="Times New Roman" charset="0"/>
              </a:rPr>
              <a:t>Y</a:t>
            </a:r>
            <a:endParaRPr lang="fr-FR" sz="1400" b="1" baseline="-25000" dirty="0">
              <a:latin typeface="Times New Roman" charset="0"/>
            </a:endParaRPr>
          </a:p>
        </p:txBody>
      </p:sp>
      <p:grpSp>
        <p:nvGrpSpPr>
          <p:cNvPr id="87346" name="Group 306"/>
          <p:cNvGrpSpPr>
            <a:grpSpLocks/>
          </p:cNvGrpSpPr>
          <p:nvPr/>
        </p:nvGrpSpPr>
        <p:grpSpPr bwMode="auto">
          <a:xfrm>
            <a:off x="4914903" y="2108201"/>
            <a:ext cx="554038" cy="479425"/>
            <a:chOff x="2410" y="1424"/>
            <a:chExt cx="349" cy="302"/>
          </a:xfrm>
        </p:grpSpPr>
        <p:sp>
          <p:nvSpPr>
            <p:cNvPr id="87308" name="Text Box 268"/>
            <p:cNvSpPr txBox="1">
              <a:spLocks noChangeArrowheads="1"/>
            </p:cNvSpPr>
            <p:nvPr/>
          </p:nvSpPr>
          <p:spPr bwMode="auto">
            <a:xfrm>
              <a:off x="2442" y="1424"/>
              <a:ext cx="317" cy="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pPr>
              <a:r>
                <a:rPr lang="fr-FR" sz="1400" b="1" dirty="0">
                  <a:latin typeface="Times New Roman" charset="0"/>
                </a:rPr>
                <a:t>X·Y</a:t>
              </a:r>
            </a:p>
            <a:p>
              <a:pPr algn="ctr">
                <a:lnSpc>
                  <a:spcPct val="90000"/>
                </a:lnSpc>
              </a:pPr>
              <a:r>
                <a:rPr lang="fr-FR" sz="1400" b="1" dirty="0">
                  <a:latin typeface="Times New Roman" charset="0"/>
                </a:rPr>
                <a:t>Z</a:t>
              </a:r>
              <a:endParaRPr lang="fr-FR" sz="1400" b="1" baseline="-25000" dirty="0">
                <a:latin typeface="Times New Roman" charset="0"/>
              </a:endParaRPr>
            </a:p>
          </p:txBody>
        </p:sp>
        <p:sp>
          <p:nvSpPr>
            <p:cNvPr id="87309" name="Line 269"/>
            <p:cNvSpPr>
              <a:spLocks noChangeShapeType="1"/>
            </p:cNvSpPr>
            <p:nvPr/>
          </p:nvSpPr>
          <p:spPr bwMode="auto">
            <a:xfrm>
              <a:off x="2504" y="1574"/>
              <a:ext cx="19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87310" name="Line 270"/>
            <p:cNvSpPr>
              <a:spLocks noChangeShapeType="1"/>
            </p:cNvSpPr>
            <p:nvPr/>
          </p:nvSpPr>
          <p:spPr bwMode="auto">
            <a:xfrm>
              <a:off x="2410" y="1574"/>
              <a:ext cx="7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dirty="0"/>
            </a:p>
          </p:txBody>
        </p:sp>
      </p:grpSp>
      <p:sp>
        <p:nvSpPr>
          <p:cNvPr id="87312" name="Line 272"/>
          <p:cNvSpPr>
            <a:spLocks noChangeShapeType="1"/>
          </p:cNvSpPr>
          <p:nvPr/>
        </p:nvSpPr>
        <p:spPr bwMode="auto">
          <a:xfrm>
            <a:off x="3962400" y="2346325"/>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87313" name="Line 273"/>
          <p:cNvSpPr>
            <a:spLocks noChangeShapeType="1"/>
          </p:cNvSpPr>
          <p:nvPr/>
        </p:nvSpPr>
        <p:spPr bwMode="auto">
          <a:xfrm flipV="1">
            <a:off x="4953000" y="281940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87314" name="Line 274"/>
          <p:cNvSpPr>
            <a:spLocks noChangeShapeType="1"/>
          </p:cNvSpPr>
          <p:nvPr/>
        </p:nvSpPr>
        <p:spPr bwMode="auto">
          <a:xfrm>
            <a:off x="5410200" y="2346325"/>
            <a:ext cx="457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dirty="0"/>
          </a:p>
        </p:txBody>
      </p:sp>
      <p:sp>
        <p:nvSpPr>
          <p:cNvPr id="87315" name="Text Box 275"/>
          <p:cNvSpPr txBox="1">
            <a:spLocks noChangeArrowheads="1"/>
          </p:cNvSpPr>
          <p:nvPr/>
        </p:nvSpPr>
        <p:spPr bwMode="auto">
          <a:xfrm>
            <a:off x="2133601" y="2117725"/>
            <a:ext cx="188064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b="1" dirty="0">
                <a:solidFill>
                  <a:srgbClr val="3333CC"/>
                </a:solidFill>
                <a:latin typeface="Times New Roman" charset="0"/>
              </a:rPr>
              <a:t>V</a:t>
            </a:r>
            <a:r>
              <a:rPr lang="fr-FR" sz="2000" b="1" baseline="-25000" dirty="0">
                <a:solidFill>
                  <a:srgbClr val="3333CC"/>
                </a:solidFill>
                <a:latin typeface="Times New Roman" charset="0"/>
              </a:rPr>
              <a:t>IN </a:t>
            </a:r>
            <a:r>
              <a:rPr lang="fr-FR" sz="2000" b="1" dirty="0">
                <a:solidFill>
                  <a:srgbClr val="3333CC"/>
                </a:solidFill>
                <a:latin typeface="Times New Roman" charset="0"/>
              </a:rPr>
              <a:t>=</a:t>
            </a:r>
            <a:r>
              <a:rPr lang="fr-FR" sz="2000" b="1" baseline="-25000" dirty="0">
                <a:solidFill>
                  <a:srgbClr val="3333CC"/>
                </a:solidFill>
                <a:latin typeface="Times New Roman" charset="0"/>
              </a:rPr>
              <a:t> </a:t>
            </a:r>
            <a:r>
              <a:rPr lang="fr-FR" b="1" dirty="0" err="1">
                <a:solidFill>
                  <a:srgbClr val="3333CC"/>
                </a:solidFill>
                <a:latin typeface="Times New Roman" charset="0"/>
              </a:rPr>
              <a:t>A</a:t>
            </a:r>
            <a:r>
              <a:rPr lang="fr-FR" sz="2000" b="1" baseline="-25000" dirty="0" err="1">
                <a:solidFill>
                  <a:srgbClr val="3333CC"/>
                </a:solidFill>
                <a:latin typeface="Times New Roman" charset="0"/>
              </a:rPr>
              <a:t>IN</a:t>
            </a:r>
            <a:r>
              <a:rPr lang="fr-FR" b="1" dirty="0" err="1">
                <a:solidFill>
                  <a:srgbClr val="3333CC"/>
                </a:solidFill>
                <a:latin typeface="Times New Roman" charset="0"/>
              </a:rPr>
              <a:t>·sin</a:t>
            </a:r>
            <a:r>
              <a:rPr lang="fr-FR" b="1" dirty="0">
                <a:solidFill>
                  <a:srgbClr val="3333CC"/>
                </a:solidFill>
                <a:latin typeface="Times New Roman" charset="0"/>
              </a:rPr>
              <a:t>(</a:t>
            </a:r>
            <a:r>
              <a:rPr lang="fr-FR" b="1" dirty="0" err="1">
                <a:solidFill>
                  <a:srgbClr val="3333CC"/>
                </a:solidFill>
                <a:latin typeface="Symbol" charset="0"/>
              </a:rPr>
              <a:t>w</a:t>
            </a:r>
            <a:r>
              <a:rPr lang="fr-FR" b="1" dirty="0" err="1">
                <a:solidFill>
                  <a:srgbClr val="3333CC"/>
                </a:solidFill>
                <a:latin typeface="Times New Roman" charset="0"/>
              </a:rPr>
              <a:t>t</a:t>
            </a:r>
            <a:r>
              <a:rPr lang="fr-FR" b="1" dirty="0">
                <a:solidFill>
                  <a:srgbClr val="3333CC"/>
                </a:solidFill>
                <a:latin typeface="Times New Roman" charset="0"/>
              </a:rPr>
              <a:t>)</a:t>
            </a:r>
            <a:endParaRPr lang="fr-FR" sz="2000" b="1" baseline="-25000" dirty="0">
              <a:solidFill>
                <a:srgbClr val="3333CC"/>
              </a:solidFill>
              <a:latin typeface="Times New Roman" charset="0"/>
            </a:endParaRPr>
          </a:p>
        </p:txBody>
      </p:sp>
      <p:sp>
        <p:nvSpPr>
          <p:cNvPr id="87316" name="Text Box 276"/>
          <p:cNvSpPr txBox="1">
            <a:spLocks noChangeArrowheads="1"/>
          </p:cNvSpPr>
          <p:nvPr/>
        </p:nvSpPr>
        <p:spPr bwMode="auto">
          <a:xfrm>
            <a:off x="4267200" y="3200400"/>
            <a:ext cx="400962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b="1">
                <a:solidFill>
                  <a:srgbClr val="3333CC"/>
                </a:solidFill>
                <a:latin typeface="Times New Roman" charset="0"/>
              </a:rPr>
              <a:t>V</a:t>
            </a:r>
            <a:r>
              <a:rPr lang="fr-FR" b="1" baseline="-25000">
                <a:solidFill>
                  <a:srgbClr val="3333CC"/>
                </a:solidFill>
                <a:latin typeface="Times New Roman" charset="0"/>
              </a:rPr>
              <a:t>OUT </a:t>
            </a:r>
            <a:r>
              <a:rPr lang="fr-FR" b="1">
                <a:solidFill>
                  <a:srgbClr val="3333CC"/>
                </a:solidFill>
                <a:latin typeface="Times New Roman" charset="0"/>
              </a:rPr>
              <a:t>=</a:t>
            </a:r>
            <a:r>
              <a:rPr lang="fr-FR" b="1" baseline="-25000">
                <a:solidFill>
                  <a:srgbClr val="3333CC"/>
                </a:solidFill>
                <a:latin typeface="Times New Roman" charset="0"/>
              </a:rPr>
              <a:t> </a:t>
            </a:r>
            <a:r>
              <a:rPr lang="fr-FR" b="1">
                <a:solidFill>
                  <a:srgbClr val="3333CC"/>
                </a:solidFill>
                <a:latin typeface="Times New Roman" charset="0"/>
              </a:rPr>
              <a:t>A</a:t>
            </a:r>
            <a:r>
              <a:rPr lang="fr-FR" b="1" baseline="-25000">
                <a:solidFill>
                  <a:srgbClr val="3333CC"/>
                </a:solidFill>
                <a:latin typeface="Times New Roman" charset="0"/>
              </a:rPr>
              <a:t>OUT</a:t>
            </a:r>
            <a:r>
              <a:rPr lang="fr-FR" b="1">
                <a:solidFill>
                  <a:srgbClr val="3333CC"/>
                </a:solidFill>
                <a:latin typeface="Times New Roman" charset="0"/>
              </a:rPr>
              <a:t>·sin(</a:t>
            </a:r>
            <a:r>
              <a:rPr lang="fr-FR" b="1">
                <a:solidFill>
                  <a:srgbClr val="3333CC"/>
                </a:solidFill>
                <a:latin typeface="Symbol" charset="0"/>
              </a:rPr>
              <a:t>w</a:t>
            </a:r>
            <a:r>
              <a:rPr lang="fr-FR" b="1">
                <a:solidFill>
                  <a:srgbClr val="3333CC"/>
                </a:solidFill>
                <a:latin typeface="Times New Roman" charset="0"/>
              </a:rPr>
              <a:t>t</a:t>
            </a:r>
            <a:r>
              <a:rPr lang="fr-FR" b="1" baseline="-25000">
                <a:solidFill>
                  <a:srgbClr val="3333CC"/>
                </a:solidFill>
                <a:latin typeface="Times New Roman" charset="0"/>
              </a:rPr>
              <a:t> </a:t>
            </a:r>
            <a:r>
              <a:rPr lang="fr-FR" b="1">
                <a:solidFill>
                  <a:srgbClr val="3333CC"/>
                </a:solidFill>
                <a:latin typeface="Times New Roman" charset="0"/>
              </a:rPr>
              <a:t>–</a:t>
            </a:r>
            <a:r>
              <a:rPr lang="fr-FR" b="1" baseline="-25000">
                <a:solidFill>
                  <a:srgbClr val="3333CC"/>
                </a:solidFill>
                <a:latin typeface="Times New Roman" charset="0"/>
              </a:rPr>
              <a:t> </a:t>
            </a:r>
            <a:r>
              <a:rPr lang="fr-FR" b="1">
                <a:solidFill>
                  <a:srgbClr val="3333CC"/>
                </a:solidFill>
                <a:latin typeface="Symbol" charset="0"/>
                <a:sym typeface="Symbol" charset="0"/>
              </a:rPr>
              <a:t></a:t>
            </a:r>
            <a:r>
              <a:rPr lang="fr-FR" b="1" baseline="-25000">
                <a:solidFill>
                  <a:srgbClr val="3333CC"/>
                </a:solidFill>
                <a:latin typeface="Times New Roman" charset="0"/>
              </a:rPr>
              <a:t>E</a:t>
            </a:r>
            <a:r>
              <a:rPr lang="fr-FR" b="1">
                <a:solidFill>
                  <a:srgbClr val="3333CC"/>
                </a:solidFill>
                <a:latin typeface="Times New Roman" charset="0"/>
              </a:rPr>
              <a:t>)  </a:t>
            </a:r>
            <a:r>
              <a:rPr lang="fr-FR" b="1" i="1">
                <a:latin typeface="Times New Roman" charset="0"/>
              </a:rPr>
              <a:t> issus du VCO</a:t>
            </a:r>
          </a:p>
        </p:txBody>
      </p:sp>
      <p:sp>
        <p:nvSpPr>
          <p:cNvPr id="87317" name="Text Box 277"/>
          <p:cNvSpPr txBox="1">
            <a:spLocks noChangeArrowheads="1"/>
          </p:cNvSpPr>
          <p:nvPr/>
        </p:nvSpPr>
        <p:spPr bwMode="auto">
          <a:xfrm>
            <a:off x="6340233" y="1881189"/>
            <a:ext cx="1175234"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lnSpc>
                <a:spcPct val="120000"/>
              </a:lnSpc>
            </a:pPr>
            <a:r>
              <a:rPr lang="fr-FR" b="1" dirty="0">
                <a:solidFill>
                  <a:srgbClr val="3333CC"/>
                </a:solidFill>
                <a:latin typeface="Times New Roman" charset="0"/>
              </a:rPr>
              <a:t>A</a:t>
            </a:r>
            <a:r>
              <a:rPr lang="fr-FR" sz="2000" b="1" baseline="-25000" dirty="0">
                <a:solidFill>
                  <a:srgbClr val="3333CC"/>
                </a:solidFill>
                <a:latin typeface="Times New Roman" charset="0"/>
              </a:rPr>
              <a:t>IN</a:t>
            </a:r>
            <a:r>
              <a:rPr lang="fr-FR" b="1" dirty="0">
                <a:solidFill>
                  <a:srgbClr val="3333CC"/>
                </a:solidFill>
                <a:latin typeface="Times New Roman" charset="0"/>
              </a:rPr>
              <a:t>·A</a:t>
            </a:r>
            <a:r>
              <a:rPr lang="fr-FR" b="1" baseline="-25000" dirty="0">
                <a:solidFill>
                  <a:srgbClr val="3333CC"/>
                </a:solidFill>
                <a:latin typeface="Times New Roman" charset="0"/>
              </a:rPr>
              <a:t>OUT</a:t>
            </a:r>
          </a:p>
          <a:p>
            <a:pPr algn="ctr">
              <a:lnSpc>
                <a:spcPct val="120000"/>
              </a:lnSpc>
            </a:pPr>
            <a:r>
              <a:rPr lang="fr-FR" b="1" dirty="0">
                <a:solidFill>
                  <a:srgbClr val="3333CC"/>
                </a:solidFill>
                <a:latin typeface="Times New Roman" charset="0"/>
              </a:rPr>
              <a:t>Z</a:t>
            </a:r>
            <a:endParaRPr lang="fr-FR" b="1" baseline="-25000" dirty="0">
              <a:solidFill>
                <a:srgbClr val="3333CC"/>
              </a:solidFill>
              <a:latin typeface="Times New Roman" charset="0"/>
            </a:endParaRPr>
          </a:p>
        </p:txBody>
      </p:sp>
      <p:sp>
        <p:nvSpPr>
          <p:cNvPr id="87318" name="Line 278"/>
          <p:cNvSpPr>
            <a:spLocks noChangeShapeType="1"/>
          </p:cNvSpPr>
          <p:nvPr/>
        </p:nvSpPr>
        <p:spPr bwMode="auto">
          <a:xfrm>
            <a:off x="6477000" y="2303463"/>
            <a:ext cx="914400"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7319" name="Text Box 279"/>
          <p:cNvSpPr txBox="1">
            <a:spLocks noChangeArrowheads="1"/>
          </p:cNvSpPr>
          <p:nvPr/>
        </p:nvSpPr>
        <p:spPr bwMode="auto">
          <a:xfrm>
            <a:off x="7454900" y="1985963"/>
            <a:ext cx="3175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fr-FR" b="1">
                <a:solidFill>
                  <a:srgbClr val="3333CC"/>
                </a:solidFill>
                <a:latin typeface="Times New Roman" charset="0"/>
              </a:rPr>
              <a:t>1</a:t>
            </a:r>
            <a:endParaRPr lang="fr-FR" b="1" baseline="-25000">
              <a:solidFill>
                <a:srgbClr val="3333CC"/>
              </a:solidFill>
              <a:latin typeface="Times New Roman" charset="0"/>
            </a:endParaRPr>
          </a:p>
          <a:p>
            <a:pPr algn="ctr"/>
            <a:r>
              <a:rPr lang="fr-FR" b="1">
                <a:solidFill>
                  <a:srgbClr val="3333CC"/>
                </a:solidFill>
                <a:latin typeface="Times New Roman" charset="0"/>
              </a:rPr>
              <a:t>2</a:t>
            </a:r>
            <a:endParaRPr lang="fr-FR" b="1" baseline="-25000">
              <a:solidFill>
                <a:srgbClr val="3333CC"/>
              </a:solidFill>
              <a:latin typeface="Times New Roman" charset="0"/>
            </a:endParaRPr>
          </a:p>
        </p:txBody>
      </p:sp>
      <p:sp>
        <p:nvSpPr>
          <p:cNvPr id="87320" name="Line 280"/>
          <p:cNvSpPr>
            <a:spLocks noChangeShapeType="1"/>
          </p:cNvSpPr>
          <p:nvPr/>
        </p:nvSpPr>
        <p:spPr bwMode="auto">
          <a:xfrm>
            <a:off x="7543800" y="2303463"/>
            <a:ext cx="152400" cy="0"/>
          </a:xfrm>
          <a:prstGeom prst="line">
            <a:avLst/>
          </a:prstGeom>
          <a:noFill/>
          <a:ln w="12700">
            <a:solidFill>
              <a:srgbClr val="3333C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87352" name="Group 312"/>
          <p:cNvGrpSpPr>
            <a:grpSpLocks/>
          </p:cNvGrpSpPr>
          <p:nvPr/>
        </p:nvGrpSpPr>
        <p:grpSpPr bwMode="auto">
          <a:xfrm>
            <a:off x="2523067" y="4394103"/>
            <a:ext cx="5486400" cy="2043113"/>
            <a:chOff x="624" y="2784"/>
            <a:chExt cx="3456" cy="1287"/>
          </a:xfrm>
        </p:grpSpPr>
        <p:sp>
          <p:nvSpPr>
            <p:cNvPr id="87326" name="Line 286"/>
            <p:cNvSpPr>
              <a:spLocks noChangeShapeType="1"/>
            </p:cNvSpPr>
            <p:nvPr/>
          </p:nvSpPr>
          <p:spPr bwMode="auto">
            <a:xfrm flipH="1">
              <a:off x="3600" y="2784"/>
              <a:ext cx="480" cy="864"/>
            </a:xfrm>
            <a:prstGeom prst="line">
              <a:avLst/>
            </a:prstGeom>
            <a:noFill/>
            <a:ln w="28575">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aphicFrame>
          <p:nvGraphicFramePr>
            <p:cNvPr id="87328" name="Object 288" descr="50%"/>
            <p:cNvGraphicFramePr>
              <a:graphicFrameLocks noChangeAspect="1"/>
            </p:cNvGraphicFramePr>
            <p:nvPr/>
          </p:nvGraphicFramePr>
          <p:xfrm>
            <a:off x="1104" y="3120"/>
            <a:ext cx="1160" cy="366"/>
          </p:xfrm>
          <a:graphic>
            <a:graphicData uri="http://schemas.openxmlformats.org/presentationml/2006/ole">
              <mc:AlternateContent xmlns:mc="http://schemas.openxmlformats.org/markup-compatibility/2006">
                <mc:Choice xmlns:v="urn:schemas-microsoft-com:vml" Requires="v">
                  <p:oleObj spid="_x0000_s1132" name="Équation" r:id="rId4" imgW="1841500" imgH="596900" progId="Equation.3">
                    <p:embed/>
                  </p:oleObj>
                </mc:Choice>
                <mc:Fallback>
                  <p:oleObj name="Équation" r:id="rId4" imgW="1841500" imgH="596900" progId="Equation.3">
                    <p:embed/>
                    <p:pic>
                      <p:nvPicPr>
                        <p:cNvPr id="87328" name="Object 288" descr="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3120"/>
                          <a:ext cx="1160" cy="366"/>
                        </a:xfrm>
                        <a:prstGeom prst="rect">
                          <a:avLst/>
                        </a:prstGeom>
                        <a:noFill/>
                        <a:ln>
                          <a:noFill/>
                        </a:ln>
                        <a:effectLst/>
                        <a:extLst>
                          <a:ext uri="{909E8E84-426E-40dd-AFC4-6F175D3DCCD1}">
                            <a14:hiddenFill xmlns:a14="http://schemas.microsoft.com/office/drawing/2010/main" xmlns="">
                              <a:pattFill prst="pct50">
                                <a:fgClr>
                                  <a:srgbClr val="FF0000"/>
                                </a:fgClr>
                                <a:bgClr>
                                  <a:srgbClr val="FFFFFF"/>
                                </a:bgClr>
                              </a:patt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345" name="Rectangle 305"/>
            <p:cNvSpPr>
              <a:spLocks noChangeArrowheads="1"/>
            </p:cNvSpPr>
            <p:nvPr/>
          </p:nvSpPr>
          <p:spPr bwMode="auto">
            <a:xfrm>
              <a:off x="1056" y="3072"/>
              <a:ext cx="1248" cy="480"/>
            </a:xfrm>
            <a:prstGeom prst="rect">
              <a:avLst/>
            </a:prstGeom>
            <a:noFill/>
            <a:ln w="127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7347" name="Rectangle 307"/>
            <p:cNvSpPr>
              <a:spLocks noChangeArrowheads="1"/>
            </p:cNvSpPr>
            <p:nvPr/>
          </p:nvSpPr>
          <p:spPr bwMode="auto">
            <a:xfrm>
              <a:off x="624" y="3840"/>
              <a:ext cx="2352" cy="231"/>
            </a:xfrm>
            <a:prstGeom prst="rect">
              <a:avLst/>
            </a:prstGeom>
            <a:solidFill>
              <a:srgbClr val="CCCC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fr-CH" b="1" dirty="0">
                  <a:solidFill>
                    <a:srgbClr val="FF0000"/>
                  </a:solidFill>
                  <a:latin typeface="Times New Roman" charset="0"/>
                  <a:sym typeface="Wingdings" charset="0"/>
                </a:rPr>
                <a:t></a:t>
              </a:r>
              <a:r>
                <a:rPr lang="fr-CH" b="1" dirty="0">
                  <a:solidFill>
                    <a:schemeClr val="accent2"/>
                  </a:solidFill>
                  <a:latin typeface="Times New Roman" charset="0"/>
                  <a:sym typeface="Wingdings" charset="0"/>
                </a:rPr>
                <a:t>  </a:t>
              </a:r>
              <a:r>
                <a:rPr lang="fr-FR" b="1" dirty="0">
                  <a:solidFill>
                    <a:srgbClr val="3333CC"/>
                  </a:solidFill>
                  <a:latin typeface="Times New Roman" charset="0"/>
                </a:rPr>
                <a:t>K</a:t>
              </a:r>
              <a:r>
                <a:rPr lang="fr-FR" b="1" baseline="-25000" dirty="0">
                  <a:solidFill>
                    <a:srgbClr val="3333CC"/>
                  </a:solidFill>
                  <a:latin typeface="Times New Roman" charset="0"/>
                </a:rPr>
                <a:t>D</a:t>
              </a:r>
              <a:r>
                <a:rPr lang="fr-FR" b="1" dirty="0">
                  <a:solidFill>
                    <a:srgbClr val="3333CC"/>
                  </a:solidFill>
                  <a:latin typeface="Times New Roman" charset="0"/>
                </a:rPr>
                <a:t> dépendant de A</a:t>
              </a:r>
              <a:r>
                <a:rPr lang="fr-FR" b="1" baseline="-25000" dirty="0">
                  <a:solidFill>
                    <a:srgbClr val="3333CC"/>
                  </a:solidFill>
                  <a:latin typeface="Times New Roman" charset="0"/>
                </a:rPr>
                <a:t>IN</a:t>
              </a:r>
              <a:r>
                <a:rPr lang="fr-FR" b="1" dirty="0">
                  <a:solidFill>
                    <a:srgbClr val="3333CC"/>
                  </a:solidFill>
                  <a:latin typeface="Times New Roman" charset="0"/>
                </a:rPr>
                <a:t> et A</a:t>
              </a:r>
              <a:r>
                <a:rPr lang="fr-FR" b="1" baseline="-25000" dirty="0">
                  <a:solidFill>
                    <a:srgbClr val="3333CC"/>
                  </a:solidFill>
                  <a:latin typeface="Times New Roman" charset="0"/>
                </a:rPr>
                <a:t>OUT</a:t>
              </a:r>
            </a:p>
          </p:txBody>
        </p:sp>
      </p:grpSp>
      <p:grpSp>
        <p:nvGrpSpPr>
          <p:cNvPr id="87354" name="Group 314"/>
          <p:cNvGrpSpPr>
            <a:grpSpLocks/>
          </p:cNvGrpSpPr>
          <p:nvPr/>
        </p:nvGrpSpPr>
        <p:grpSpPr bwMode="auto">
          <a:xfrm>
            <a:off x="2420938" y="228600"/>
            <a:ext cx="8247063" cy="9753600"/>
            <a:chOff x="565" y="144"/>
            <a:chExt cx="5195" cy="6144"/>
          </a:xfrm>
        </p:grpSpPr>
        <p:graphicFrame>
          <p:nvGraphicFramePr>
            <p:cNvPr id="87327" name="Object 287" descr="50%"/>
            <p:cNvGraphicFramePr>
              <a:graphicFrameLocks noChangeAspect="1"/>
            </p:cNvGraphicFramePr>
            <p:nvPr>
              <p:extLst>
                <p:ext uri="{D42A27DB-BD31-4B8C-83A1-F6EECF244321}">
                  <p14:modId xmlns:p14="http://schemas.microsoft.com/office/powerpoint/2010/main" val="3271012024"/>
                </p:ext>
              </p:extLst>
            </p:nvPr>
          </p:nvGraphicFramePr>
          <p:xfrm>
            <a:off x="565" y="2545"/>
            <a:ext cx="2699" cy="492"/>
          </p:xfrm>
          <a:graphic>
            <a:graphicData uri="http://schemas.openxmlformats.org/presentationml/2006/ole">
              <mc:AlternateContent xmlns:mc="http://schemas.openxmlformats.org/markup-compatibility/2006">
                <mc:Choice xmlns:v="urn:schemas-microsoft-com:vml" Requires="v">
                  <p:oleObj spid="_x0000_s1133" name="…quation" r:id="rId6" imgW="4889500" imgH="825500" progId="Equation.3">
                    <p:embed/>
                  </p:oleObj>
                </mc:Choice>
                <mc:Fallback>
                  <p:oleObj name="…quation" r:id="rId6" imgW="4889500" imgH="825500" progId="Equation.3">
                    <p:embed/>
                    <p:pic>
                      <p:nvPicPr>
                        <p:cNvPr id="87327" name="Object 287" descr="50%"/>
                        <p:cNvPicPr>
                          <a:picLocks noChangeAspect="1" noChangeArrowheads="1"/>
                        </p:cNvPicPr>
                        <p:nvPr/>
                      </p:nvPicPr>
                      <p:blipFill>
                        <a:blip r:embed="rId7"/>
                        <a:srcRect/>
                        <a:stretch>
                          <a:fillRect/>
                        </a:stretch>
                      </p:blipFill>
                      <p:spPr bwMode="auto">
                        <a:xfrm>
                          <a:off x="565" y="2545"/>
                          <a:ext cx="2699" cy="492"/>
                        </a:xfrm>
                        <a:prstGeom prst="rect">
                          <a:avLst/>
                        </a:prstGeom>
                        <a:noFill/>
                        <a:ln>
                          <a:noFill/>
                        </a:ln>
                        <a:effectLst/>
                        <a:extLst>
                          <a:ext uri="{909E8E84-426E-40dd-AFC4-6F175D3DCCD1}">
                            <a14:hiddenFill xmlns:a14="http://schemas.microsoft.com/office/drawing/2010/main" xmlns="">
                              <a:pattFill prst="pct50">
                                <a:fgClr>
                                  <a:srgbClr val="FF0000"/>
                                </a:fgClr>
                                <a:bgClr>
                                  <a:srgbClr val="FFFFFF"/>
                                </a:bgClr>
                              </a:patt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322" name="Arc 282"/>
            <p:cNvSpPr>
              <a:spLocks/>
            </p:cNvSpPr>
            <p:nvPr/>
          </p:nvSpPr>
          <p:spPr bwMode="auto">
            <a:xfrm flipV="1">
              <a:off x="3360" y="144"/>
              <a:ext cx="488" cy="3504"/>
            </a:xfrm>
            <a:custGeom>
              <a:avLst/>
              <a:gdLst>
                <a:gd name="G0" fmla="+- 0 0 0"/>
                <a:gd name="G1" fmla="+- 21600 0 0"/>
                <a:gd name="G2" fmla="+- 21600 0 0"/>
                <a:gd name="T0" fmla="*/ 0 w 10447"/>
                <a:gd name="T1" fmla="*/ 0 h 21600"/>
                <a:gd name="T2" fmla="*/ 10447 w 10447"/>
                <a:gd name="T3" fmla="*/ 2695 h 21600"/>
                <a:gd name="T4" fmla="*/ 0 w 10447"/>
                <a:gd name="T5" fmla="*/ 21600 h 21600"/>
              </a:gdLst>
              <a:ahLst/>
              <a:cxnLst>
                <a:cxn ang="0">
                  <a:pos x="T0" y="T1"/>
                </a:cxn>
                <a:cxn ang="0">
                  <a:pos x="T2" y="T3"/>
                </a:cxn>
                <a:cxn ang="0">
                  <a:pos x="T4" y="T5"/>
                </a:cxn>
              </a:cxnLst>
              <a:rect l="0" t="0" r="r" b="b"/>
              <a:pathLst>
                <a:path w="10447" h="21600" fill="none" extrusionOk="0">
                  <a:moveTo>
                    <a:pt x="0" y="-1"/>
                  </a:moveTo>
                  <a:cubicBezTo>
                    <a:pt x="3654" y="-1"/>
                    <a:pt x="7248" y="927"/>
                    <a:pt x="10447" y="2694"/>
                  </a:cubicBezTo>
                </a:path>
                <a:path w="10447" h="21600" stroke="0" extrusionOk="0">
                  <a:moveTo>
                    <a:pt x="0" y="-1"/>
                  </a:moveTo>
                  <a:cubicBezTo>
                    <a:pt x="3654" y="-1"/>
                    <a:pt x="7248" y="927"/>
                    <a:pt x="10447" y="2694"/>
                  </a:cubicBezTo>
                  <a:lnTo>
                    <a:pt x="0" y="21600"/>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7323" name="Arc 283"/>
            <p:cNvSpPr>
              <a:spLocks/>
            </p:cNvSpPr>
            <p:nvPr/>
          </p:nvSpPr>
          <p:spPr bwMode="auto">
            <a:xfrm flipH="1">
              <a:off x="3840" y="2784"/>
              <a:ext cx="488" cy="3504"/>
            </a:xfrm>
            <a:custGeom>
              <a:avLst/>
              <a:gdLst>
                <a:gd name="G0" fmla="+- 0 0 0"/>
                <a:gd name="G1" fmla="+- 21600 0 0"/>
                <a:gd name="G2" fmla="+- 21600 0 0"/>
                <a:gd name="T0" fmla="*/ 0 w 10447"/>
                <a:gd name="T1" fmla="*/ 0 h 21600"/>
                <a:gd name="T2" fmla="*/ 10447 w 10447"/>
                <a:gd name="T3" fmla="*/ 2695 h 21600"/>
                <a:gd name="T4" fmla="*/ 0 w 10447"/>
                <a:gd name="T5" fmla="*/ 21600 h 21600"/>
              </a:gdLst>
              <a:ahLst/>
              <a:cxnLst>
                <a:cxn ang="0">
                  <a:pos x="T0" y="T1"/>
                </a:cxn>
                <a:cxn ang="0">
                  <a:pos x="T2" y="T3"/>
                </a:cxn>
                <a:cxn ang="0">
                  <a:pos x="T4" y="T5"/>
                </a:cxn>
              </a:cxnLst>
              <a:rect l="0" t="0" r="r" b="b"/>
              <a:pathLst>
                <a:path w="10447" h="21600" fill="none" extrusionOk="0">
                  <a:moveTo>
                    <a:pt x="0" y="-1"/>
                  </a:moveTo>
                  <a:cubicBezTo>
                    <a:pt x="3654" y="-1"/>
                    <a:pt x="7248" y="927"/>
                    <a:pt x="10447" y="2694"/>
                  </a:cubicBezTo>
                </a:path>
                <a:path w="10447" h="21600" stroke="0" extrusionOk="0">
                  <a:moveTo>
                    <a:pt x="0" y="-1"/>
                  </a:moveTo>
                  <a:cubicBezTo>
                    <a:pt x="3654" y="-1"/>
                    <a:pt x="7248" y="927"/>
                    <a:pt x="10447" y="2694"/>
                  </a:cubicBezTo>
                  <a:lnTo>
                    <a:pt x="0" y="21600"/>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7324" name="Arc 284"/>
            <p:cNvSpPr>
              <a:spLocks/>
            </p:cNvSpPr>
            <p:nvPr/>
          </p:nvSpPr>
          <p:spPr bwMode="auto">
            <a:xfrm flipH="1" flipV="1">
              <a:off x="4800" y="144"/>
              <a:ext cx="488" cy="3504"/>
            </a:xfrm>
            <a:custGeom>
              <a:avLst/>
              <a:gdLst>
                <a:gd name="G0" fmla="+- 0 0 0"/>
                <a:gd name="G1" fmla="+- 21600 0 0"/>
                <a:gd name="G2" fmla="+- 21600 0 0"/>
                <a:gd name="T0" fmla="*/ 0 w 10447"/>
                <a:gd name="T1" fmla="*/ 0 h 21600"/>
                <a:gd name="T2" fmla="*/ 10447 w 10447"/>
                <a:gd name="T3" fmla="*/ 2695 h 21600"/>
                <a:gd name="T4" fmla="*/ 0 w 10447"/>
                <a:gd name="T5" fmla="*/ 21600 h 21600"/>
              </a:gdLst>
              <a:ahLst/>
              <a:cxnLst>
                <a:cxn ang="0">
                  <a:pos x="T0" y="T1"/>
                </a:cxn>
                <a:cxn ang="0">
                  <a:pos x="T2" y="T3"/>
                </a:cxn>
                <a:cxn ang="0">
                  <a:pos x="T4" y="T5"/>
                </a:cxn>
              </a:cxnLst>
              <a:rect l="0" t="0" r="r" b="b"/>
              <a:pathLst>
                <a:path w="10447" h="21600" fill="none" extrusionOk="0">
                  <a:moveTo>
                    <a:pt x="0" y="-1"/>
                  </a:moveTo>
                  <a:cubicBezTo>
                    <a:pt x="3654" y="-1"/>
                    <a:pt x="7248" y="927"/>
                    <a:pt x="10447" y="2694"/>
                  </a:cubicBezTo>
                </a:path>
                <a:path w="10447" h="21600" stroke="0" extrusionOk="0">
                  <a:moveTo>
                    <a:pt x="0" y="-1"/>
                  </a:moveTo>
                  <a:cubicBezTo>
                    <a:pt x="3654" y="-1"/>
                    <a:pt x="7248" y="927"/>
                    <a:pt x="10447" y="2694"/>
                  </a:cubicBezTo>
                  <a:lnTo>
                    <a:pt x="0" y="21600"/>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7325" name="Arc 285"/>
            <p:cNvSpPr>
              <a:spLocks/>
            </p:cNvSpPr>
            <p:nvPr/>
          </p:nvSpPr>
          <p:spPr bwMode="auto">
            <a:xfrm>
              <a:off x="4320" y="2784"/>
              <a:ext cx="488" cy="3504"/>
            </a:xfrm>
            <a:custGeom>
              <a:avLst/>
              <a:gdLst>
                <a:gd name="G0" fmla="+- 0 0 0"/>
                <a:gd name="G1" fmla="+- 21600 0 0"/>
                <a:gd name="G2" fmla="+- 21600 0 0"/>
                <a:gd name="T0" fmla="*/ 0 w 10447"/>
                <a:gd name="T1" fmla="*/ 0 h 21600"/>
                <a:gd name="T2" fmla="*/ 10447 w 10447"/>
                <a:gd name="T3" fmla="*/ 2695 h 21600"/>
                <a:gd name="T4" fmla="*/ 0 w 10447"/>
                <a:gd name="T5" fmla="*/ 21600 h 21600"/>
              </a:gdLst>
              <a:ahLst/>
              <a:cxnLst>
                <a:cxn ang="0">
                  <a:pos x="T0" y="T1"/>
                </a:cxn>
                <a:cxn ang="0">
                  <a:pos x="T2" y="T3"/>
                </a:cxn>
                <a:cxn ang="0">
                  <a:pos x="T4" y="T5"/>
                </a:cxn>
              </a:cxnLst>
              <a:rect l="0" t="0" r="r" b="b"/>
              <a:pathLst>
                <a:path w="10447" h="21600" fill="none" extrusionOk="0">
                  <a:moveTo>
                    <a:pt x="0" y="-1"/>
                  </a:moveTo>
                  <a:cubicBezTo>
                    <a:pt x="3654" y="-1"/>
                    <a:pt x="7248" y="927"/>
                    <a:pt x="10447" y="2694"/>
                  </a:cubicBezTo>
                </a:path>
                <a:path w="10447" h="21600" stroke="0" extrusionOk="0">
                  <a:moveTo>
                    <a:pt x="0" y="-1"/>
                  </a:moveTo>
                  <a:cubicBezTo>
                    <a:pt x="3654" y="-1"/>
                    <a:pt x="7248" y="927"/>
                    <a:pt x="10447" y="2694"/>
                  </a:cubicBezTo>
                  <a:lnTo>
                    <a:pt x="0" y="21600"/>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7329" name="Line 289"/>
            <p:cNvSpPr>
              <a:spLocks noChangeShapeType="1"/>
            </p:cNvSpPr>
            <p:nvPr/>
          </p:nvSpPr>
          <p:spPr bwMode="auto">
            <a:xfrm flipV="1">
              <a:off x="3360" y="2640"/>
              <a:ext cx="0" cy="110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7330" name="Line 290"/>
            <p:cNvSpPr>
              <a:spLocks noChangeShapeType="1"/>
            </p:cNvSpPr>
            <p:nvPr/>
          </p:nvSpPr>
          <p:spPr bwMode="auto">
            <a:xfrm>
              <a:off x="3312" y="3216"/>
              <a:ext cx="216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7331" name="Text Box 291"/>
            <p:cNvSpPr txBox="1">
              <a:spLocks noChangeArrowheads="1"/>
            </p:cNvSpPr>
            <p:nvPr/>
          </p:nvSpPr>
          <p:spPr bwMode="auto">
            <a:xfrm>
              <a:off x="3264" y="3166"/>
              <a:ext cx="18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Times New Roman" charset="0"/>
                </a:rPr>
                <a:t>0</a:t>
              </a:r>
              <a:endParaRPr lang="en-GB" b="1">
                <a:latin typeface="Times New Roman" charset="0"/>
              </a:endParaRPr>
            </a:p>
          </p:txBody>
        </p:sp>
        <p:sp>
          <p:nvSpPr>
            <p:cNvPr id="87332" name="Text Box 292"/>
            <p:cNvSpPr txBox="1">
              <a:spLocks noChangeArrowheads="1"/>
            </p:cNvSpPr>
            <p:nvPr/>
          </p:nvSpPr>
          <p:spPr bwMode="auto">
            <a:xfrm>
              <a:off x="3696" y="3084"/>
              <a:ext cx="286"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r>
                <a:rPr lang="fr-CH" b="1">
                  <a:latin typeface="Times New Roman" charset="0"/>
                </a:rPr>
                <a:t>/2</a:t>
              </a:r>
              <a:endParaRPr lang="en-GB" b="1">
                <a:latin typeface="Times New Roman" charset="0"/>
              </a:endParaRPr>
            </a:p>
          </p:txBody>
        </p:sp>
        <p:sp>
          <p:nvSpPr>
            <p:cNvPr id="87333" name="Text Box 293"/>
            <p:cNvSpPr txBox="1">
              <a:spLocks noChangeArrowheads="1"/>
            </p:cNvSpPr>
            <p:nvPr/>
          </p:nvSpPr>
          <p:spPr bwMode="auto">
            <a:xfrm>
              <a:off x="4224" y="3172"/>
              <a:ext cx="18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endParaRPr lang="en-GB" b="1">
                <a:latin typeface="Symbol" charset="0"/>
              </a:endParaRPr>
            </a:p>
          </p:txBody>
        </p:sp>
        <p:sp>
          <p:nvSpPr>
            <p:cNvPr id="87334" name="Line 294"/>
            <p:cNvSpPr>
              <a:spLocks noChangeShapeType="1"/>
            </p:cNvSpPr>
            <p:nvPr/>
          </p:nvSpPr>
          <p:spPr bwMode="auto">
            <a:xfrm flipV="1">
              <a:off x="4320" y="2784"/>
              <a:ext cx="0" cy="432"/>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7337" name="Text Box 297"/>
            <p:cNvSpPr txBox="1">
              <a:spLocks noChangeArrowheads="1"/>
            </p:cNvSpPr>
            <p:nvPr/>
          </p:nvSpPr>
          <p:spPr bwMode="auto">
            <a:xfrm>
              <a:off x="3312" y="2448"/>
              <a:ext cx="624"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fr-CH" sz="2000" b="1" dirty="0" err="1">
                  <a:solidFill>
                    <a:srgbClr val="3333CC"/>
                  </a:solidFill>
                  <a:latin typeface="Times New Roman" charset="0"/>
                </a:rPr>
                <a:t>V</a:t>
              </a:r>
              <a:r>
                <a:rPr lang="fr-CH" sz="2000" b="1" baseline="-25000" dirty="0" err="1">
                  <a:solidFill>
                    <a:srgbClr val="3333CC"/>
                  </a:solidFill>
                  <a:latin typeface="Times New Roman" charset="0"/>
                </a:rPr>
                <a:t>D,moy</a:t>
              </a:r>
              <a:endParaRPr lang="en-GB" sz="2000" b="1" baseline="-25000" dirty="0">
                <a:solidFill>
                  <a:srgbClr val="3333CC"/>
                </a:solidFill>
                <a:latin typeface="Times New Roman" charset="0"/>
              </a:endParaRPr>
            </a:p>
          </p:txBody>
        </p:sp>
        <p:sp>
          <p:nvSpPr>
            <p:cNvPr id="87339" name="Text Box 299"/>
            <p:cNvSpPr txBox="1">
              <a:spLocks noChangeArrowheads="1"/>
            </p:cNvSpPr>
            <p:nvPr/>
          </p:nvSpPr>
          <p:spPr bwMode="auto">
            <a:xfrm>
              <a:off x="5424" y="3072"/>
              <a:ext cx="33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sz="2000" b="1">
                  <a:latin typeface="Symbol" charset="0"/>
                </a:rPr>
                <a:t></a:t>
              </a:r>
              <a:r>
                <a:rPr lang="fr-CH" sz="2000" b="1" baseline="-25000">
                  <a:latin typeface="Symbol" charset="0"/>
                </a:rPr>
                <a:t></a:t>
              </a:r>
              <a:endParaRPr lang="en-GB" sz="2000" b="1" baseline="-25000">
                <a:latin typeface="Symbol" charset="0"/>
              </a:endParaRPr>
            </a:p>
          </p:txBody>
        </p:sp>
        <p:sp>
          <p:nvSpPr>
            <p:cNvPr id="87340" name="Line 300"/>
            <p:cNvSpPr>
              <a:spLocks noChangeShapeType="1"/>
            </p:cNvSpPr>
            <p:nvPr/>
          </p:nvSpPr>
          <p:spPr bwMode="auto">
            <a:xfrm>
              <a:off x="5280" y="3216"/>
              <a:ext cx="0" cy="432"/>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7341" name="Text Box 301"/>
            <p:cNvSpPr txBox="1">
              <a:spLocks noChangeArrowheads="1"/>
            </p:cNvSpPr>
            <p:nvPr/>
          </p:nvSpPr>
          <p:spPr bwMode="auto">
            <a:xfrm>
              <a:off x="4656" y="3084"/>
              <a:ext cx="350"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r>
                <a:rPr lang="fr-CH" b="1">
                  <a:latin typeface="Times New Roman" charset="0"/>
                </a:rPr>
                <a:t>/2</a:t>
              </a:r>
              <a:endParaRPr lang="en-GB" b="1">
                <a:latin typeface="Times New Roman" charset="0"/>
              </a:endParaRPr>
            </a:p>
          </p:txBody>
        </p:sp>
        <p:sp>
          <p:nvSpPr>
            <p:cNvPr id="87342" name="Text Box 302"/>
            <p:cNvSpPr txBox="1">
              <a:spLocks noChangeArrowheads="1"/>
            </p:cNvSpPr>
            <p:nvPr/>
          </p:nvSpPr>
          <p:spPr bwMode="auto">
            <a:xfrm>
              <a:off x="5136" y="3084"/>
              <a:ext cx="250"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endParaRPr lang="en-GB" b="1">
                <a:latin typeface="Times New Roman" charset="0"/>
              </a:endParaRPr>
            </a:p>
          </p:txBody>
        </p:sp>
        <p:sp>
          <p:nvSpPr>
            <p:cNvPr id="87343" name="Text Box 303"/>
            <p:cNvSpPr txBox="1">
              <a:spLocks noChangeArrowheads="1"/>
            </p:cNvSpPr>
            <p:nvPr/>
          </p:nvSpPr>
          <p:spPr bwMode="auto">
            <a:xfrm>
              <a:off x="3120" y="3086"/>
              <a:ext cx="24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solidFill>
                    <a:srgbClr val="3333CC"/>
                  </a:solidFill>
                  <a:latin typeface="Times New Roman" charset="0"/>
                </a:rPr>
                <a:t>0</a:t>
              </a:r>
              <a:endParaRPr lang="en-GB" b="1" baseline="-25000">
                <a:solidFill>
                  <a:srgbClr val="3333CC"/>
                </a:solidFill>
                <a:latin typeface="Times New Roman" charset="0"/>
              </a:endParaRPr>
            </a:p>
          </p:txBody>
        </p:sp>
        <p:sp>
          <p:nvSpPr>
            <p:cNvPr id="87348" name="Rectangle 308"/>
            <p:cNvSpPr>
              <a:spLocks noChangeArrowheads="1"/>
            </p:cNvSpPr>
            <p:nvPr/>
          </p:nvSpPr>
          <p:spPr bwMode="auto">
            <a:xfrm>
              <a:off x="3351" y="3834"/>
              <a:ext cx="1200" cy="231"/>
            </a:xfrm>
            <a:prstGeom prst="rect">
              <a:avLst/>
            </a:prstGeom>
            <a:solidFill>
              <a:srgbClr val="CCCC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fr-CH" b="1" dirty="0">
                  <a:solidFill>
                    <a:srgbClr val="FF0000"/>
                  </a:solidFill>
                  <a:latin typeface="Times New Roman" charset="0"/>
                  <a:sym typeface="Wingdings" charset="0"/>
                </a:rPr>
                <a:t></a:t>
              </a:r>
              <a:r>
                <a:rPr lang="fr-CH" b="1" dirty="0">
                  <a:solidFill>
                    <a:schemeClr val="accent2"/>
                  </a:solidFill>
                  <a:latin typeface="Times New Roman" charset="0"/>
                  <a:sym typeface="Wingdings" charset="0"/>
                </a:rPr>
                <a:t>  </a:t>
              </a:r>
              <a:r>
                <a:rPr lang="fr-FR" b="1" dirty="0">
                  <a:solidFill>
                    <a:srgbClr val="3333CC"/>
                  </a:solidFill>
                  <a:latin typeface="Times New Roman" charset="0"/>
                </a:rPr>
                <a:t>non-linéaire</a:t>
              </a:r>
              <a:endParaRPr lang="fr-FR" b="1" baseline="-25000" dirty="0">
                <a:solidFill>
                  <a:srgbClr val="3333CC"/>
                </a:solidFill>
                <a:latin typeface="Times New Roman" charset="0"/>
              </a:endParaRPr>
            </a:p>
          </p:txBody>
        </p:sp>
      </p:grpSp>
      <p:sp>
        <p:nvSpPr>
          <p:cNvPr id="87355" name="Text Box 315"/>
          <p:cNvSpPr txBox="1">
            <a:spLocks noChangeArrowheads="1"/>
          </p:cNvSpPr>
          <p:nvPr/>
        </p:nvSpPr>
        <p:spPr bwMode="auto">
          <a:xfrm>
            <a:off x="2198370" y="2884171"/>
            <a:ext cx="1803827"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dirty="0">
                <a:latin typeface="Times" charset="0"/>
              </a:rPr>
              <a:t>PLL verrouillée</a:t>
            </a:r>
          </a:p>
          <a:p>
            <a:r>
              <a:rPr lang="fr-FR" sz="2000" b="1" dirty="0" err="1">
                <a:latin typeface="Symbol" charset="0"/>
              </a:rPr>
              <a:t>w</a:t>
            </a:r>
            <a:r>
              <a:rPr lang="fr-FR" sz="2000" b="1" baseline="-25000" dirty="0" err="1">
                <a:latin typeface="Times" charset="0"/>
              </a:rPr>
              <a:t>IN</a:t>
            </a:r>
            <a:r>
              <a:rPr lang="fr-FR" sz="2000" b="1" baseline="-25000" dirty="0">
                <a:latin typeface="Times" charset="0"/>
              </a:rPr>
              <a:t> </a:t>
            </a:r>
            <a:r>
              <a:rPr lang="fr-FR" sz="2000" b="1" dirty="0">
                <a:latin typeface="Times" charset="0"/>
              </a:rPr>
              <a:t>=</a:t>
            </a:r>
            <a:r>
              <a:rPr lang="fr-FR" sz="2000" b="1" baseline="-25000" dirty="0">
                <a:latin typeface="Times" charset="0"/>
              </a:rPr>
              <a:t> </a:t>
            </a:r>
            <a:r>
              <a:rPr lang="fr-FR" sz="2000" b="1" dirty="0" err="1">
                <a:latin typeface="Symbol" charset="0"/>
              </a:rPr>
              <a:t>w</a:t>
            </a:r>
            <a:r>
              <a:rPr lang="fr-FR" sz="2000" b="1" baseline="-25000" dirty="0" err="1">
                <a:latin typeface="Times" charset="0"/>
              </a:rPr>
              <a:t>OUT</a:t>
            </a:r>
            <a:r>
              <a:rPr lang="fr-FR" sz="2000" b="1" baseline="-25000" dirty="0">
                <a:latin typeface="Times" charset="0"/>
              </a:rPr>
              <a:t> </a:t>
            </a:r>
            <a:r>
              <a:rPr lang="fr-FR" sz="2000" b="1" dirty="0">
                <a:latin typeface="Times" charset="0"/>
              </a:rPr>
              <a:t>=</a:t>
            </a:r>
            <a:r>
              <a:rPr lang="fr-FR" sz="2000" b="1" baseline="-25000" dirty="0">
                <a:latin typeface="Times" charset="0"/>
              </a:rPr>
              <a:t> </a:t>
            </a:r>
            <a:r>
              <a:rPr lang="fr-FR" sz="2000" b="1" dirty="0">
                <a:latin typeface="Symbol" charset="0"/>
              </a:rPr>
              <a:t>w</a:t>
            </a:r>
            <a:endParaRPr lang="fr-FR" sz="2000" b="1" baseline="-25000" dirty="0">
              <a:latin typeface="Times" charset="0"/>
            </a:endParaRPr>
          </a:p>
        </p:txBody>
      </p:sp>
      <p:sp>
        <p:nvSpPr>
          <p:cNvPr id="47" name="Rectangle 11">
            <a:extLst>
              <a:ext uri="{FF2B5EF4-FFF2-40B4-BE49-F238E27FC236}">
                <a16:creationId xmlns:a16="http://schemas.microsoft.com/office/drawing/2014/main" id="{EA5E1A27-08E0-4C9C-BDFC-85107BF775BE}"/>
              </a:ext>
            </a:extLst>
          </p:cNvPr>
          <p:cNvSpPr>
            <a:spLocks noChangeArrowheads="1"/>
          </p:cNvSpPr>
          <p:nvPr/>
        </p:nvSpPr>
        <p:spPr bwMode="auto">
          <a:xfrm>
            <a:off x="788276" y="320566"/>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1. DÉTECTEUR DE PHASE ANALOGIQUE</a:t>
            </a:r>
            <a:endParaRPr lang="fr-FR" sz="3200" b="1" dirty="0">
              <a:solidFill>
                <a:schemeClr val="bg1"/>
              </a:solidFill>
            </a:endParaRPr>
          </a:p>
        </p:txBody>
      </p:sp>
      <p:sp>
        <p:nvSpPr>
          <p:cNvPr id="2" name="Slide Number Placeholder 1">
            <a:extLst>
              <a:ext uri="{FF2B5EF4-FFF2-40B4-BE49-F238E27FC236}">
                <a16:creationId xmlns:a16="http://schemas.microsoft.com/office/drawing/2014/main" id="{FDE1F642-2A61-4574-A0FA-66B4F6C0D5AA}"/>
              </a:ext>
            </a:extLst>
          </p:cNvPr>
          <p:cNvSpPr>
            <a:spLocks noGrp="1"/>
          </p:cNvSpPr>
          <p:nvPr>
            <p:ph type="sldNum" sz="quarter" idx="12"/>
          </p:nvPr>
        </p:nvSpPr>
        <p:spPr/>
        <p:txBody>
          <a:bodyPr/>
          <a:lstStyle/>
          <a:p>
            <a:fld id="{A0C90C31-8BED-4BB9-8E94-F4E9E36D41C0}" type="slidenum">
              <a:rPr lang="en-CH" smtClean="0"/>
              <a:t>5</a:t>
            </a:fld>
            <a:endParaRPr lang="en-CH"/>
          </a:p>
        </p:txBody>
      </p:sp>
      <p:pic>
        <p:nvPicPr>
          <p:cNvPr id="7" name="Picture 6">
            <a:extLst>
              <a:ext uri="{FF2B5EF4-FFF2-40B4-BE49-F238E27FC236}">
                <a16:creationId xmlns:a16="http://schemas.microsoft.com/office/drawing/2014/main" id="{8CF86CDF-6CB7-4A7D-AEB2-B91CE60752FE}"/>
              </a:ext>
            </a:extLst>
          </p:cNvPr>
          <p:cNvPicPr>
            <a:picLocks noChangeAspect="1"/>
          </p:cNvPicPr>
          <p:nvPr/>
        </p:nvPicPr>
        <p:blipFill>
          <a:blip r:embed="rId8"/>
          <a:stretch>
            <a:fillRect/>
          </a:stretch>
        </p:blipFill>
        <p:spPr>
          <a:xfrm>
            <a:off x="6548654" y="1097280"/>
            <a:ext cx="3978845" cy="658917"/>
          </a:xfrm>
          <a:prstGeom prst="rect">
            <a:avLst/>
          </a:prstGeom>
        </p:spPr>
      </p:pic>
      <p:pic>
        <p:nvPicPr>
          <p:cNvPr id="3" name="Picture 2">
            <a:extLst>
              <a:ext uri="{FF2B5EF4-FFF2-40B4-BE49-F238E27FC236}">
                <a16:creationId xmlns:a16="http://schemas.microsoft.com/office/drawing/2014/main" id="{2C152C88-4F0D-4AD0-B49B-BCF0F8A66AA1}"/>
              </a:ext>
            </a:extLst>
          </p:cNvPr>
          <p:cNvPicPr>
            <a:picLocks noChangeAspect="1"/>
          </p:cNvPicPr>
          <p:nvPr/>
        </p:nvPicPr>
        <p:blipFill>
          <a:blip r:embed="rId9"/>
          <a:stretch>
            <a:fillRect/>
          </a:stretch>
        </p:blipFill>
        <p:spPr>
          <a:xfrm>
            <a:off x="430380" y="4082902"/>
            <a:ext cx="1940680" cy="934778"/>
          </a:xfrm>
          <a:prstGeom prst="rect">
            <a:avLst/>
          </a:prstGeom>
        </p:spPr>
      </p:pic>
      <p:sp>
        <p:nvSpPr>
          <p:cNvPr id="4" name="Rectangle 3">
            <a:extLst>
              <a:ext uri="{FF2B5EF4-FFF2-40B4-BE49-F238E27FC236}">
                <a16:creationId xmlns:a16="http://schemas.microsoft.com/office/drawing/2014/main" id="{4B8A6D8F-E0CF-4DB3-BB80-2352F4177967}"/>
              </a:ext>
            </a:extLst>
          </p:cNvPr>
          <p:cNvSpPr/>
          <p:nvPr/>
        </p:nvSpPr>
        <p:spPr>
          <a:xfrm>
            <a:off x="106381" y="4005122"/>
            <a:ext cx="729687" cy="400110"/>
          </a:xfrm>
          <a:prstGeom prst="rect">
            <a:avLst/>
          </a:prstGeom>
        </p:spPr>
        <p:txBody>
          <a:bodyPr wrap="none">
            <a:spAutoFit/>
          </a:bodyPr>
          <a:lstStyle/>
          <a:p>
            <a:r>
              <a:rPr lang="fr-FR" dirty="0">
                <a:solidFill>
                  <a:srgbClr val="3333CC"/>
                </a:solidFill>
                <a:latin typeface="Times New Roman" charset="0"/>
              </a:rPr>
              <a:t>V</a:t>
            </a:r>
            <a:r>
              <a:rPr lang="fr-FR" sz="2000" baseline="-25000" dirty="0">
                <a:solidFill>
                  <a:srgbClr val="3333CC"/>
                </a:solidFill>
                <a:latin typeface="Times New Roman" charset="0"/>
              </a:rPr>
              <a:t>D</a:t>
            </a:r>
            <a:r>
              <a:rPr lang="fr-FR" sz="2000" dirty="0">
                <a:solidFill>
                  <a:srgbClr val="3333CC"/>
                </a:solidFill>
                <a:latin typeface="Times New Roman" charset="0"/>
              </a:rPr>
              <a:t>(t)</a:t>
            </a:r>
            <a:endParaRPr lang="en-CH" dirty="0"/>
          </a:p>
        </p:txBody>
      </p:sp>
      <p:sp>
        <p:nvSpPr>
          <p:cNvPr id="5" name="TextBox 4">
            <a:extLst>
              <a:ext uri="{FF2B5EF4-FFF2-40B4-BE49-F238E27FC236}">
                <a16:creationId xmlns:a16="http://schemas.microsoft.com/office/drawing/2014/main" id="{25D49EE8-EF95-47E9-8C87-3521B918882B}"/>
              </a:ext>
            </a:extLst>
          </p:cNvPr>
          <p:cNvSpPr txBox="1"/>
          <p:nvPr/>
        </p:nvSpPr>
        <p:spPr>
          <a:xfrm>
            <a:off x="8481237" y="3211035"/>
            <a:ext cx="3561907" cy="1169551"/>
          </a:xfrm>
          <a:prstGeom prst="rect">
            <a:avLst/>
          </a:prstGeom>
          <a:noFill/>
          <a:ln>
            <a:solidFill>
              <a:schemeClr val="tx1"/>
            </a:solidFill>
          </a:ln>
        </p:spPr>
        <p:txBody>
          <a:bodyPr wrap="square" rtlCol="0">
            <a:spAutoFit/>
          </a:bodyPr>
          <a:lstStyle/>
          <a:p>
            <a:r>
              <a:rPr lang="fr-FR" sz="1400" dirty="0">
                <a:solidFill>
                  <a:srgbClr val="C00000"/>
                </a:solidFill>
              </a:rPr>
              <a:t>Comme le DP est dans une boucle à RN, il faut travailler dans la zone où la pente est positive (sinon  on a une inversion de signe et le système diverge)</a:t>
            </a:r>
            <a:r>
              <a:rPr lang="fr-FR" sz="1400" dirty="0">
                <a:solidFill>
                  <a:srgbClr val="C00000"/>
                </a:solidFill>
                <a:latin typeface="Calibri" panose="020F0502020204030204" pitchFamily="34" charset="0"/>
                <a:cs typeface="Calibri" panose="020F0502020204030204" pitchFamily="34" charset="0"/>
              </a:rPr>
              <a:t>→</a:t>
            </a:r>
            <a:r>
              <a:rPr lang="fr-FR" sz="1400" dirty="0">
                <a:solidFill>
                  <a:srgbClr val="C00000"/>
                </a:solidFill>
              </a:rPr>
              <a:t> </a:t>
            </a:r>
            <a:r>
              <a:rPr lang="fr-FR" sz="1400" b="1" dirty="0">
                <a:solidFill>
                  <a:srgbClr val="C00000"/>
                </a:solidFill>
              </a:rPr>
              <a:t>la zone utile est de ±</a:t>
            </a:r>
            <a:r>
              <a:rPr lang="el-GR" sz="1400" b="1" dirty="0">
                <a:solidFill>
                  <a:srgbClr val="C00000"/>
                </a:solidFill>
              </a:rPr>
              <a:t>π</a:t>
            </a:r>
            <a:r>
              <a:rPr lang="en-US" sz="1400" b="1" dirty="0">
                <a:solidFill>
                  <a:srgbClr val="C00000"/>
                </a:solidFill>
              </a:rPr>
              <a:t>/2 </a:t>
            </a:r>
            <a:r>
              <a:rPr lang="fr-FR" sz="1400" b="1" dirty="0">
                <a:solidFill>
                  <a:srgbClr val="C00000"/>
                </a:solidFill>
              </a:rPr>
              <a:t>autour de </a:t>
            </a:r>
            <a:r>
              <a:rPr lang="el-GR" sz="1400" b="1" dirty="0">
                <a:solidFill>
                  <a:srgbClr val="C00000"/>
                </a:solidFill>
              </a:rPr>
              <a:t>π</a:t>
            </a:r>
            <a:r>
              <a:rPr lang="en-US" sz="1400" b="1" dirty="0">
                <a:solidFill>
                  <a:srgbClr val="C00000"/>
                </a:solidFill>
              </a:rPr>
              <a:t>/2 </a:t>
            </a:r>
            <a:endParaRPr lang="en-CH" sz="1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73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73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3" name="Text Box 5"/>
          <p:cNvSpPr txBox="1">
            <a:spLocks noChangeArrowheads="1"/>
          </p:cNvSpPr>
          <p:nvPr/>
        </p:nvSpPr>
        <p:spPr bwMode="auto">
          <a:xfrm>
            <a:off x="767778" y="3564523"/>
            <a:ext cx="3687263"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b="1" dirty="0">
                <a:solidFill>
                  <a:srgbClr val="3333CC"/>
                </a:solidFill>
                <a:latin typeface="Times New Roman" charset="0"/>
              </a:rPr>
              <a:t>Sinus, triangle ou carré à </a:t>
            </a:r>
            <a:r>
              <a:rPr lang="fr-FR" b="1" dirty="0">
                <a:solidFill>
                  <a:srgbClr val="3333CC"/>
                </a:solidFill>
                <a:latin typeface="Symbol" charset="0"/>
                <a:sym typeface="Symbol" charset="0"/>
              </a:rPr>
              <a:t></a:t>
            </a:r>
            <a:r>
              <a:rPr lang="fr-FR" b="1" baseline="-25000" dirty="0">
                <a:solidFill>
                  <a:srgbClr val="3333CC"/>
                </a:solidFill>
                <a:latin typeface="Times New Roman" charset="0"/>
              </a:rPr>
              <a:t>OUT</a:t>
            </a:r>
            <a:r>
              <a:rPr lang="fr-FR" b="1" dirty="0">
                <a:solidFill>
                  <a:srgbClr val="3333CC"/>
                </a:solidFill>
                <a:latin typeface="Times New Roman" charset="0"/>
              </a:rPr>
              <a:t> </a:t>
            </a:r>
            <a:r>
              <a:rPr lang="fr-FR" b="1" i="1" dirty="0">
                <a:latin typeface="Times New Roman" charset="0"/>
              </a:rPr>
              <a:t>issus du VCO (ou d'un diviseur),</a:t>
            </a:r>
            <a:endParaRPr lang="fr-FR" b="1" dirty="0">
              <a:solidFill>
                <a:srgbClr val="3333CC"/>
              </a:solidFill>
              <a:latin typeface="Times New Roman" charset="0"/>
            </a:endParaRPr>
          </a:p>
          <a:p>
            <a:r>
              <a:rPr lang="fr-FR" b="1" dirty="0">
                <a:solidFill>
                  <a:srgbClr val="3333CC"/>
                </a:solidFill>
                <a:latin typeface="Times New Roman" charset="0"/>
              </a:rPr>
              <a:t>amplitude &gt; 200</a:t>
            </a:r>
            <a:r>
              <a:rPr lang="fr-FR" b="1" baseline="-25000" dirty="0">
                <a:solidFill>
                  <a:srgbClr val="3333CC"/>
                </a:solidFill>
                <a:latin typeface="Times New Roman" charset="0"/>
              </a:rPr>
              <a:t> </a:t>
            </a:r>
            <a:r>
              <a:rPr lang="fr-FR" b="1" dirty="0" err="1">
                <a:solidFill>
                  <a:srgbClr val="3333CC"/>
                </a:solidFill>
                <a:latin typeface="Times New Roman" charset="0"/>
              </a:rPr>
              <a:t>mV</a:t>
            </a:r>
            <a:r>
              <a:rPr lang="fr-FR" sz="1200" b="1" dirty="0" err="1">
                <a:solidFill>
                  <a:srgbClr val="3333CC"/>
                </a:solidFill>
                <a:latin typeface="Times New Roman" charset="0"/>
              </a:rPr>
              <a:t>p</a:t>
            </a:r>
            <a:r>
              <a:rPr lang="fr-FR" sz="1200" b="1" dirty="0">
                <a:solidFill>
                  <a:srgbClr val="3333CC"/>
                </a:solidFill>
                <a:latin typeface="Times New Roman" charset="0"/>
              </a:rPr>
              <a:t>-p</a:t>
            </a:r>
            <a:endParaRPr lang="fr-FR" b="1" dirty="0">
              <a:solidFill>
                <a:srgbClr val="3333CC"/>
              </a:solidFill>
              <a:latin typeface="Times New Roman" charset="0"/>
            </a:endParaRPr>
          </a:p>
        </p:txBody>
      </p:sp>
      <p:sp>
        <p:nvSpPr>
          <p:cNvPr id="283654" name="Text Box 6"/>
          <p:cNvSpPr txBox="1">
            <a:spLocks noChangeArrowheads="1"/>
          </p:cNvSpPr>
          <p:nvPr/>
        </p:nvSpPr>
        <p:spPr bwMode="auto">
          <a:xfrm>
            <a:off x="757147" y="4796902"/>
            <a:ext cx="2819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FR" b="1" dirty="0">
                <a:solidFill>
                  <a:srgbClr val="3333CC"/>
                </a:solidFill>
                <a:latin typeface="Times New Roman" charset="0"/>
              </a:rPr>
              <a:t>Signal d'entrée sinus à </a:t>
            </a:r>
            <a:r>
              <a:rPr lang="fr-FR" b="1" dirty="0">
                <a:solidFill>
                  <a:srgbClr val="3333CC"/>
                </a:solidFill>
                <a:latin typeface="Symbol" charset="0"/>
                <a:sym typeface="Symbol" charset="0"/>
              </a:rPr>
              <a:t></a:t>
            </a:r>
            <a:r>
              <a:rPr lang="fr-FR" b="1" baseline="-25000" dirty="0">
                <a:solidFill>
                  <a:srgbClr val="3333CC"/>
                </a:solidFill>
                <a:latin typeface="Times New Roman" charset="0"/>
              </a:rPr>
              <a:t>IN</a:t>
            </a:r>
            <a:endParaRPr lang="fr-FR" b="1" dirty="0">
              <a:solidFill>
                <a:srgbClr val="3333CC"/>
              </a:solidFill>
              <a:latin typeface="Times New Roman" charset="0"/>
            </a:endParaRPr>
          </a:p>
        </p:txBody>
      </p:sp>
      <p:sp>
        <p:nvSpPr>
          <p:cNvPr id="283727" name="Text Box 79"/>
          <p:cNvSpPr txBox="1">
            <a:spLocks noChangeArrowheads="1"/>
          </p:cNvSpPr>
          <p:nvPr/>
        </p:nvSpPr>
        <p:spPr bwMode="auto">
          <a:xfrm>
            <a:off x="746513" y="5789644"/>
            <a:ext cx="449533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b="1" dirty="0">
                <a:latin typeface="Times New Roman" charset="0"/>
              </a:rPr>
              <a:t>Si la PLL est verrouillée, </a:t>
            </a:r>
            <a:r>
              <a:rPr lang="fr-FR" b="1" dirty="0">
                <a:latin typeface="Symbol" charset="0"/>
                <a:sym typeface="Symbol" charset="0"/>
              </a:rPr>
              <a:t></a:t>
            </a:r>
            <a:r>
              <a:rPr lang="fr-FR" b="1" baseline="-25000" dirty="0">
                <a:latin typeface="Times New Roman" charset="0"/>
              </a:rPr>
              <a:t>OUT</a:t>
            </a:r>
            <a:r>
              <a:rPr lang="fr-FR" b="1" dirty="0">
                <a:latin typeface="Times New Roman" charset="0"/>
              </a:rPr>
              <a:t> = </a:t>
            </a:r>
            <a:r>
              <a:rPr lang="fr-FR" b="1" dirty="0">
                <a:latin typeface="Symbol" charset="0"/>
                <a:sym typeface="Symbol" charset="0"/>
              </a:rPr>
              <a:t></a:t>
            </a:r>
            <a:r>
              <a:rPr lang="fr-FR" b="1" baseline="-25000" dirty="0">
                <a:latin typeface="Times New Roman" charset="0"/>
              </a:rPr>
              <a:t>IN </a:t>
            </a:r>
            <a:r>
              <a:rPr lang="fr-FR" b="1" dirty="0">
                <a:latin typeface="Times New Roman" charset="0"/>
              </a:rPr>
              <a:t>,</a:t>
            </a:r>
          </a:p>
          <a:p>
            <a:r>
              <a:rPr lang="fr-FR" b="1" dirty="0">
                <a:latin typeface="Times New Roman" charset="0"/>
              </a:rPr>
              <a:t>retard de phase </a:t>
            </a:r>
            <a:r>
              <a:rPr lang="fr-FR" b="1" dirty="0">
                <a:latin typeface="Symbol" charset="0"/>
                <a:sym typeface="Symbol" charset="0"/>
              </a:rPr>
              <a:t></a:t>
            </a:r>
            <a:r>
              <a:rPr lang="fr-FR" b="1" baseline="-25000" dirty="0">
                <a:latin typeface="Times New Roman" charset="0"/>
              </a:rPr>
              <a:t>E</a:t>
            </a:r>
            <a:r>
              <a:rPr lang="fr-FR" b="1" dirty="0">
                <a:latin typeface="Times New Roman" charset="0"/>
              </a:rPr>
              <a:t> constant de V</a:t>
            </a:r>
            <a:r>
              <a:rPr lang="fr-FR" b="1" baseline="-25000" dirty="0">
                <a:latin typeface="Times New Roman" charset="0"/>
              </a:rPr>
              <a:t>OUT </a:t>
            </a:r>
            <a:r>
              <a:rPr lang="fr-FR" b="1" dirty="0">
                <a:latin typeface="Times New Roman" charset="0"/>
              </a:rPr>
              <a:t>sur V</a:t>
            </a:r>
            <a:r>
              <a:rPr lang="fr-FR" b="1" baseline="-25000" dirty="0">
                <a:latin typeface="Times New Roman" charset="0"/>
              </a:rPr>
              <a:t>IN</a:t>
            </a:r>
            <a:r>
              <a:rPr lang="fr-FR" b="1" dirty="0">
                <a:latin typeface="Times New Roman" charset="0"/>
              </a:rPr>
              <a:t> </a:t>
            </a:r>
          </a:p>
        </p:txBody>
      </p:sp>
      <p:grpSp>
        <p:nvGrpSpPr>
          <p:cNvPr id="4" name="Group 3">
            <a:extLst>
              <a:ext uri="{FF2B5EF4-FFF2-40B4-BE49-F238E27FC236}">
                <a16:creationId xmlns:a16="http://schemas.microsoft.com/office/drawing/2014/main" id="{823C1562-F8EC-4F49-A3B2-4131D50B1243}"/>
              </a:ext>
            </a:extLst>
          </p:cNvPr>
          <p:cNvGrpSpPr/>
          <p:nvPr/>
        </p:nvGrpSpPr>
        <p:grpSpPr>
          <a:xfrm>
            <a:off x="4066859" y="1903333"/>
            <a:ext cx="5116512" cy="4613692"/>
            <a:chOff x="4066859" y="1903333"/>
            <a:chExt cx="5116512" cy="4613692"/>
          </a:xfrm>
        </p:grpSpPr>
        <p:sp>
          <p:nvSpPr>
            <p:cNvPr id="283725" name="Text Box 77"/>
            <p:cNvSpPr txBox="1">
              <a:spLocks noChangeArrowheads="1"/>
            </p:cNvSpPr>
            <p:nvPr/>
          </p:nvSpPr>
          <p:spPr bwMode="auto">
            <a:xfrm>
              <a:off x="4066859" y="3732133"/>
              <a:ext cx="7216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b="1" dirty="0">
                  <a:solidFill>
                    <a:srgbClr val="3333CC"/>
                  </a:solidFill>
                  <a:latin typeface="Times New Roman" charset="0"/>
                </a:rPr>
                <a:t>V</a:t>
              </a:r>
              <a:r>
                <a:rPr lang="fr-FR" sz="2000" b="1" baseline="-25000" dirty="0">
                  <a:solidFill>
                    <a:srgbClr val="3333CC"/>
                  </a:solidFill>
                  <a:latin typeface="Times New Roman" charset="0"/>
                </a:rPr>
                <a:t>OUT</a:t>
              </a:r>
              <a:endParaRPr lang="fr-FR" b="1" baseline="-25000" dirty="0">
                <a:solidFill>
                  <a:srgbClr val="3333CC"/>
                </a:solidFill>
                <a:latin typeface="Times New Roman" charset="0"/>
              </a:endParaRPr>
            </a:p>
          </p:txBody>
        </p:sp>
        <p:grpSp>
          <p:nvGrpSpPr>
            <p:cNvPr id="3" name="Group 2">
              <a:extLst>
                <a:ext uri="{FF2B5EF4-FFF2-40B4-BE49-F238E27FC236}">
                  <a16:creationId xmlns:a16="http://schemas.microsoft.com/office/drawing/2014/main" id="{11468E44-B810-41C6-ADB0-0A9271BD9804}"/>
                </a:ext>
              </a:extLst>
            </p:cNvPr>
            <p:cNvGrpSpPr/>
            <p:nvPr/>
          </p:nvGrpSpPr>
          <p:grpSpPr>
            <a:xfrm>
              <a:off x="4220846" y="1903333"/>
              <a:ext cx="4962525" cy="4613692"/>
              <a:chOff x="4220846" y="1903333"/>
              <a:chExt cx="4962525" cy="4613692"/>
            </a:xfrm>
          </p:grpSpPr>
          <p:sp>
            <p:nvSpPr>
              <p:cNvPr id="283655" name="Line 7"/>
              <p:cNvSpPr>
                <a:spLocks noChangeShapeType="1"/>
              </p:cNvSpPr>
              <p:nvPr/>
            </p:nvSpPr>
            <p:spPr bwMode="auto">
              <a:xfrm>
                <a:off x="7021788" y="5400597"/>
                <a:ext cx="0" cy="13017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283656" name="Group 8"/>
              <p:cNvGrpSpPr>
                <a:grpSpLocks/>
              </p:cNvGrpSpPr>
              <p:nvPr/>
            </p:nvGrpSpPr>
            <p:grpSpPr bwMode="auto">
              <a:xfrm flipH="1">
                <a:off x="7856221" y="4438571"/>
                <a:ext cx="350838" cy="533400"/>
                <a:chOff x="816" y="1200"/>
                <a:chExt cx="240" cy="336"/>
              </a:xfrm>
            </p:grpSpPr>
            <p:sp>
              <p:nvSpPr>
                <p:cNvPr id="283657" name="Line 9"/>
                <p:cNvSpPr>
                  <a:spLocks noChangeShapeType="1"/>
                </p:cNvSpPr>
                <p:nvPr/>
              </p:nvSpPr>
              <p:spPr bwMode="auto">
                <a:xfrm>
                  <a:off x="816" y="1200"/>
                  <a:ext cx="0" cy="336"/>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58" name="Line 10"/>
                <p:cNvSpPr>
                  <a:spLocks noChangeShapeType="1"/>
                </p:cNvSpPr>
                <p:nvPr/>
              </p:nvSpPr>
              <p:spPr bwMode="auto">
                <a:xfrm flipV="1">
                  <a:off x="816" y="1200"/>
                  <a:ext cx="24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59" name="Line 11"/>
                <p:cNvSpPr>
                  <a:spLocks noChangeShapeType="1"/>
                </p:cNvSpPr>
                <p:nvPr/>
              </p:nvSpPr>
              <p:spPr bwMode="auto">
                <a:xfrm>
                  <a:off x="816" y="1392"/>
                  <a:ext cx="240"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283660" name="Group 12"/>
              <p:cNvGrpSpPr>
                <a:grpSpLocks/>
              </p:cNvGrpSpPr>
              <p:nvPr/>
            </p:nvGrpSpPr>
            <p:grpSpPr bwMode="auto">
              <a:xfrm>
                <a:off x="5727385" y="4441746"/>
                <a:ext cx="350837" cy="533400"/>
                <a:chOff x="816" y="1200"/>
                <a:chExt cx="240" cy="336"/>
              </a:xfrm>
            </p:grpSpPr>
            <p:sp>
              <p:nvSpPr>
                <p:cNvPr id="283661" name="Line 13"/>
                <p:cNvSpPr>
                  <a:spLocks noChangeShapeType="1"/>
                </p:cNvSpPr>
                <p:nvPr/>
              </p:nvSpPr>
              <p:spPr bwMode="auto">
                <a:xfrm>
                  <a:off x="816" y="1200"/>
                  <a:ext cx="0" cy="336"/>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62" name="Line 14"/>
                <p:cNvSpPr>
                  <a:spLocks noChangeShapeType="1"/>
                </p:cNvSpPr>
                <p:nvPr/>
              </p:nvSpPr>
              <p:spPr bwMode="auto">
                <a:xfrm flipV="1">
                  <a:off x="816" y="1200"/>
                  <a:ext cx="24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63" name="Line 15"/>
                <p:cNvSpPr>
                  <a:spLocks noChangeShapeType="1"/>
                </p:cNvSpPr>
                <p:nvPr/>
              </p:nvSpPr>
              <p:spPr bwMode="auto">
                <a:xfrm>
                  <a:off x="816" y="1392"/>
                  <a:ext cx="240"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283664" name="Line 16"/>
              <p:cNvSpPr>
                <a:spLocks noChangeShapeType="1"/>
              </p:cNvSpPr>
              <p:nvPr/>
            </p:nvSpPr>
            <p:spPr bwMode="auto">
              <a:xfrm>
                <a:off x="6052821" y="4971971"/>
                <a:ext cx="182245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65" name="Line 17"/>
              <p:cNvSpPr>
                <a:spLocks noChangeShapeType="1"/>
              </p:cNvSpPr>
              <p:nvPr/>
            </p:nvSpPr>
            <p:spPr bwMode="auto">
              <a:xfrm>
                <a:off x="7022784" y="4978322"/>
                <a:ext cx="0" cy="1393825"/>
              </a:xfrm>
              <a:prstGeom prst="line">
                <a:avLst/>
              </a:prstGeom>
              <a:noFill/>
              <a:ln w="28575">
                <a:solidFill>
                  <a:schemeClr val="tx1"/>
                </a:solidFill>
                <a:round/>
                <a:headEnd type="oval"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66" name="Line 18"/>
              <p:cNvSpPr>
                <a:spLocks noChangeShapeType="1"/>
              </p:cNvSpPr>
              <p:nvPr/>
            </p:nvSpPr>
            <p:spPr bwMode="auto">
              <a:xfrm>
                <a:off x="6740209" y="6365796"/>
                <a:ext cx="56356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67" name="Line 19"/>
              <p:cNvSpPr>
                <a:spLocks noChangeShapeType="1"/>
              </p:cNvSpPr>
              <p:nvPr/>
            </p:nvSpPr>
            <p:spPr bwMode="auto">
              <a:xfrm flipH="1">
                <a:off x="4757421" y="4714796"/>
                <a:ext cx="960438" cy="0"/>
              </a:xfrm>
              <a:prstGeom prst="line">
                <a:avLst/>
              </a:prstGeom>
              <a:noFill/>
              <a:ln w="28575">
                <a:solidFill>
                  <a:schemeClr val="tx1"/>
                </a:solidFill>
                <a:round/>
                <a:headEnd type="none" w="sm" len="sm"/>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68" name="Line 20"/>
              <p:cNvSpPr>
                <a:spLocks noChangeShapeType="1"/>
              </p:cNvSpPr>
              <p:nvPr/>
            </p:nvSpPr>
            <p:spPr bwMode="auto">
              <a:xfrm flipH="1">
                <a:off x="8212195" y="4705271"/>
                <a:ext cx="340939"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69" name="Text Box 21"/>
              <p:cNvSpPr txBox="1">
                <a:spLocks noChangeArrowheads="1"/>
              </p:cNvSpPr>
              <p:nvPr/>
            </p:nvSpPr>
            <p:spPr bwMode="auto">
              <a:xfrm>
                <a:off x="7054534" y="5272009"/>
                <a:ext cx="2730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b="1">
                    <a:solidFill>
                      <a:srgbClr val="FF0000"/>
                    </a:solidFill>
                    <a:latin typeface="Times New Roman" charset="0"/>
                  </a:rPr>
                  <a:t>I</a:t>
                </a:r>
              </a:p>
            </p:txBody>
          </p:sp>
          <p:sp>
            <p:nvSpPr>
              <p:cNvPr id="283670" name="Line 22"/>
              <p:cNvSpPr>
                <a:spLocks noChangeShapeType="1"/>
              </p:cNvSpPr>
              <p:nvPr/>
            </p:nvSpPr>
            <p:spPr bwMode="auto">
              <a:xfrm>
                <a:off x="8553134" y="4710033"/>
                <a:ext cx="0" cy="579438"/>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71" name="Line 23"/>
              <p:cNvSpPr>
                <a:spLocks noChangeShapeType="1"/>
              </p:cNvSpPr>
              <p:nvPr/>
            </p:nvSpPr>
            <p:spPr bwMode="auto">
              <a:xfrm flipH="1">
                <a:off x="7071997" y="5278358"/>
                <a:ext cx="1482725"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72" name="Line 24"/>
              <p:cNvSpPr>
                <a:spLocks noChangeShapeType="1"/>
              </p:cNvSpPr>
              <p:nvPr/>
            </p:nvSpPr>
            <p:spPr bwMode="auto">
              <a:xfrm flipV="1">
                <a:off x="6078221" y="3943271"/>
                <a:ext cx="0" cy="508000"/>
              </a:xfrm>
              <a:prstGeom prst="line">
                <a:avLst/>
              </a:prstGeom>
              <a:noFill/>
              <a:ln w="28575">
                <a:solidFill>
                  <a:schemeClr val="tx1"/>
                </a:solidFill>
                <a:round/>
                <a:headEnd/>
                <a:tailEnd type="oval"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283673" name="Group 25"/>
              <p:cNvGrpSpPr>
                <a:grpSpLocks/>
              </p:cNvGrpSpPr>
              <p:nvPr/>
            </p:nvGrpSpPr>
            <p:grpSpPr bwMode="auto">
              <a:xfrm flipH="1">
                <a:off x="6306972" y="3417808"/>
                <a:ext cx="352425" cy="533400"/>
                <a:chOff x="816" y="1200"/>
                <a:chExt cx="240" cy="336"/>
              </a:xfrm>
            </p:grpSpPr>
            <p:sp>
              <p:nvSpPr>
                <p:cNvPr id="283674" name="Line 26"/>
                <p:cNvSpPr>
                  <a:spLocks noChangeShapeType="1"/>
                </p:cNvSpPr>
                <p:nvPr/>
              </p:nvSpPr>
              <p:spPr bwMode="auto">
                <a:xfrm>
                  <a:off x="816" y="1200"/>
                  <a:ext cx="0" cy="336"/>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75" name="Line 27"/>
                <p:cNvSpPr>
                  <a:spLocks noChangeShapeType="1"/>
                </p:cNvSpPr>
                <p:nvPr/>
              </p:nvSpPr>
              <p:spPr bwMode="auto">
                <a:xfrm flipV="1">
                  <a:off x="816" y="1200"/>
                  <a:ext cx="24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76" name="Line 28"/>
                <p:cNvSpPr>
                  <a:spLocks noChangeShapeType="1"/>
                </p:cNvSpPr>
                <p:nvPr/>
              </p:nvSpPr>
              <p:spPr bwMode="auto">
                <a:xfrm>
                  <a:off x="816" y="1392"/>
                  <a:ext cx="240"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283677" name="Group 29"/>
              <p:cNvGrpSpPr>
                <a:grpSpLocks/>
              </p:cNvGrpSpPr>
              <p:nvPr/>
            </p:nvGrpSpPr>
            <p:grpSpPr bwMode="auto">
              <a:xfrm>
                <a:off x="5484497" y="3417808"/>
                <a:ext cx="352425" cy="533400"/>
                <a:chOff x="816" y="1200"/>
                <a:chExt cx="240" cy="336"/>
              </a:xfrm>
            </p:grpSpPr>
            <p:sp>
              <p:nvSpPr>
                <p:cNvPr id="283678" name="Line 30"/>
                <p:cNvSpPr>
                  <a:spLocks noChangeShapeType="1"/>
                </p:cNvSpPr>
                <p:nvPr/>
              </p:nvSpPr>
              <p:spPr bwMode="auto">
                <a:xfrm>
                  <a:off x="816" y="1200"/>
                  <a:ext cx="0" cy="336"/>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79" name="Line 31"/>
                <p:cNvSpPr>
                  <a:spLocks noChangeShapeType="1"/>
                </p:cNvSpPr>
                <p:nvPr/>
              </p:nvSpPr>
              <p:spPr bwMode="auto">
                <a:xfrm flipV="1">
                  <a:off x="816" y="1200"/>
                  <a:ext cx="24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80" name="Line 32"/>
                <p:cNvSpPr>
                  <a:spLocks noChangeShapeType="1"/>
                </p:cNvSpPr>
                <p:nvPr/>
              </p:nvSpPr>
              <p:spPr bwMode="auto">
                <a:xfrm>
                  <a:off x="816" y="1392"/>
                  <a:ext cx="240"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283681" name="Line 33"/>
              <p:cNvSpPr>
                <a:spLocks noChangeShapeType="1"/>
              </p:cNvSpPr>
              <p:nvPr/>
            </p:nvSpPr>
            <p:spPr bwMode="auto">
              <a:xfrm>
                <a:off x="5817871" y="3948033"/>
                <a:ext cx="508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82" name="Line 34"/>
              <p:cNvSpPr>
                <a:spLocks noChangeShapeType="1"/>
              </p:cNvSpPr>
              <p:nvPr/>
            </p:nvSpPr>
            <p:spPr bwMode="auto">
              <a:xfrm flipV="1">
                <a:off x="5836921" y="2070022"/>
                <a:ext cx="0" cy="134778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83" name="Line 35"/>
              <p:cNvSpPr>
                <a:spLocks noChangeShapeType="1"/>
              </p:cNvSpPr>
              <p:nvPr/>
            </p:nvSpPr>
            <p:spPr bwMode="auto">
              <a:xfrm flipV="1">
                <a:off x="8091171" y="2055733"/>
                <a:ext cx="0" cy="13525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84" name="Rectangle 36"/>
              <p:cNvSpPr>
                <a:spLocks noChangeArrowheads="1"/>
              </p:cNvSpPr>
              <p:nvPr/>
            </p:nvSpPr>
            <p:spPr bwMode="auto">
              <a:xfrm>
                <a:off x="5755959" y="2217659"/>
                <a:ext cx="150812" cy="34131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85" name="Rectangle 37"/>
              <p:cNvSpPr>
                <a:spLocks noChangeArrowheads="1"/>
              </p:cNvSpPr>
              <p:nvPr/>
            </p:nvSpPr>
            <p:spPr bwMode="auto">
              <a:xfrm>
                <a:off x="8019734" y="2208134"/>
                <a:ext cx="150812" cy="34131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86" name="Line 38"/>
              <p:cNvSpPr>
                <a:spLocks noChangeShapeType="1"/>
              </p:cNvSpPr>
              <p:nvPr/>
            </p:nvSpPr>
            <p:spPr bwMode="auto">
              <a:xfrm>
                <a:off x="5836921" y="2697083"/>
                <a:ext cx="457201" cy="0"/>
              </a:xfrm>
              <a:prstGeom prst="line">
                <a:avLst/>
              </a:prstGeom>
              <a:noFill/>
              <a:ln w="28575">
                <a:solidFill>
                  <a:schemeClr val="tx1"/>
                </a:solidFill>
                <a:round/>
                <a:headEnd type="oval" w="sm" len="sm"/>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87" name="Line 39"/>
              <p:cNvSpPr>
                <a:spLocks noChangeShapeType="1"/>
              </p:cNvSpPr>
              <p:nvPr/>
            </p:nvSpPr>
            <p:spPr bwMode="auto">
              <a:xfrm flipH="1">
                <a:off x="4759009" y="3698796"/>
                <a:ext cx="718950" cy="0"/>
              </a:xfrm>
              <a:prstGeom prst="line">
                <a:avLst/>
              </a:prstGeom>
              <a:noFill/>
              <a:ln w="28575">
                <a:solidFill>
                  <a:schemeClr val="tx1"/>
                </a:solidFill>
                <a:round/>
                <a:headEnd type="none" w="sm" len="sm"/>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88" name="Line 40"/>
              <p:cNvSpPr>
                <a:spLocks noChangeShapeType="1"/>
              </p:cNvSpPr>
              <p:nvPr/>
            </p:nvSpPr>
            <p:spPr bwMode="auto">
              <a:xfrm flipH="1">
                <a:off x="6116321" y="4265533"/>
                <a:ext cx="88265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89" name="Line 41"/>
              <p:cNvSpPr>
                <a:spLocks noChangeShapeType="1"/>
              </p:cNvSpPr>
              <p:nvPr/>
            </p:nvSpPr>
            <p:spPr bwMode="auto">
              <a:xfrm flipH="1">
                <a:off x="4757421" y="4265533"/>
                <a:ext cx="1281113" cy="0"/>
              </a:xfrm>
              <a:prstGeom prst="line">
                <a:avLst/>
              </a:prstGeom>
              <a:noFill/>
              <a:ln w="28575">
                <a:solidFill>
                  <a:schemeClr val="tx1"/>
                </a:solidFill>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90" name="Line 42"/>
              <p:cNvSpPr>
                <a:spLocks noChangeShapeType="1"/>
              </p:cNvSpPr>
              <p:nvPr/>
            </p:nvSpPr>
            <p:spPr bwMode="auto">
              <a:xfrm>
                <a:off x="4766946" y="3825797"/>
                <a:ext cx="0" cy="338137"/>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283691" name="Group 43"/>
              <p:cNvGrpSpPr>
                <a:grpSpLocks/>
              </p:cNvGrpSpPr>
              <p:nvPr/>
            </p:nvGrpSpPr>
            <p:grpSpPr bwMode="auto">
              <a:xfrm flipH="1">
                <a:off x="8087996" y="3413046"/>
                <a:ext cx="350838" cy="533400"/>
                <a:chOff x="816" y="1200"/>
                <a:chExt cx="240" cy="336"/>
              </a:xfrm>
            </p:grpSpPr>
            <p:sp>
              <p:nvSpPr>
                <p:cNvPr id="283692" name="Line 44"/>
                <p:cNvSpPr>
                  <a:spLocks noChangeShapeType="1"/>
                </p:cNvSpPr>
                <p:nvPr/>
              </p:nvSpPr>
              <p:spPr bwMode="auto">
                <a:xfrm>
                  <a:off x="816" y="1200"/>
                  <a:ext cx="0" cy="336"/>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93" name="Line 45"/>
                <p:cNvSpPr>
                  <a:spLocks noChangeShapeType="1"/>
                </p:cNvSpPr>
                <p:nvPr/>
              </p:nvSpPr>
              <p:spPr bwMode="auto">
                <a:xfrm flipV="1">
                  <a:off x="816" y="1200"/>
                  <a:ext cx="24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94" name="Line 46"/>
                <p:cNvSpPr>
                  <a:spLocks noChangeShapeType="1"/>
                </p:cNvSpPr>
                <p:nvPr/>
              </p:nvSpPr>
              <p:spPr bwMode="auto">
                <a:xfrm>
                  <a:off x="816" y="1392"/>
                  <a:ext cx="240"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283695" name="Group 47"/>
              <p:cNvGrpSpPr>
                <a:grpSpLocks/>
              </p:cNvGrpSpPr>
              <p:nvPr/>
            </p:nvGrpSpPr>
            <p:grpSpPr bwMode="auto">
              <a:xfrm>
                <a:off x="7322671" y="3413046"/>
                <a:ext cx="350838" cy="533400"/>
                <a:chOff x="816" y="1200"/>
                <a:chExt cx="240" cy="336"/>
              </a:xfrm>
            </p:grpSpPr>
            <p:sp>
              <p:nvSpPr>
                <p:cNvPr id="283696" name="Line 48"/>
                <p:cNvSpPr>
                  <a:spLocks noChangeShapeType="1"/>
                </p:cNvSpPr>
                <p:nvPr/>
              </p:nvSpPr>
              <p:spPr bwMode="auto">
                <a:xfrm>
                  <a:off x="816" y="1200"/>
                  <a:ext cx="0" cy="336"/>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97" name="Line 49"/>
                <p:cNvSpPr>
                  <a:spLocks noChangeShapeType="1"/>
                </p:cNvSpPr>
                <p:nvPr/>
              </p:nvSpPr>
              <p:spPr bwMode="auto">
                <a:xfrm flipV="1">
                  <a:off x="816" y="1200"/>
                  <a:ext cx="24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698" name="Line 50"/>
                <p:cNvSpPr>
                  <a:spLocks noChangeShapeType="1"/>
                </p:cNvSpPr>
                <p:nvPr/>
              </p:nvSpPr>
              <p:spPr bwMode="auto">
                <a:xfrm>
                  <a:off x="816" y="1392"/>
                  <a:ext cx="240"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283699" name="Line 51"/>
              <p:cNvSpPr>
                <a:spLocks noChangeShapeType="1"/>
              </p:cNvSpPr>
              <p:nvPr/>
            </p:nvSpPr>
            <p:spPr bwMode="auto">
              <a:xfrm flipH="1">
                <a:off x="6656070" y="3694033"/>
                <a:ext cx="666751"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00" name="Line 52"/>
              <p:cNvSpPr>
                <a:spLocks noChangeShapeType="1"/>
              </p:cNvSpPr>
              <p:nvPr/>
            </p:nvSpPr>
            <p:spPr bwMode="auto">
              <a:xfrm>
                <a:off x="5106671" y="3706733"/>
                <a:ext cx="0" cy="412750"/>
              </a:xfrm>
              <a:prstGeom prst="line">
                <a:avLst/>
              </a:prstGeom>
              <a:noFill/>
              <a:ln w="28575">
                <a:solidFill>
                  <a:schemeClr val="tx1"/>
                </a:solidFill>
                <a:round/>
                <a:headEnd type="oval"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01" name="Line 53"/>
              <p:cNvSpPr>
                <a:spLocks noChangeShapeType="1"/>
              </p:cNvSpPr>
              <p:nvPr/>
            </p:nvSpPr>
            <p:spPr bwMode="auto">
              <a:xfrm>
                <a:off x="5111435" y="4105196"/>
                <a:ext cx="922337"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02" name="Line 54"/>
              <p:cNvSpPr>
                <a:spLocks noChangeShapeType="1"/>
              </p:cNvSpPr>
              <p:nvPr/>
            </p:nvSpPr>
            <p:spPr bwMode="auto">
              <a:xfrm>
                <a:off x="7027547" y="4105196"/>
                <a:ext cx="79057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03" name="Line 55"/>
              <p:cNvSpPr>
                <a:spLocks noChangeShapeType="1"/>
              </p:cNvSpPr>
              <p:nvPr/>
            </p:nvSpPr>
            <p:spPr bwMode="auto">
              <a:xfrm>
                <a:off x="7892735" y="4105196"/>
                <a:ext cx="884237"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04" name="Line 56"/>
              <p:cNvSpPr>
                <a:spLocks noChangeShapeType="1"/>
              </p:cNvSpPr>
              <p:nvPr/>
            </p:nvSpPr>
            <p:spPr bwMode="auto">
              <a:xfrm flipV="1">
                <a:off x="7857809" y="3943271"/>
                <a:ext cx="0" cy="501650"/>
              </a:xfrm>
              <a:prstGeom prst="line">
                <a:avLst/>
              </a:prstGeom>
              <a:noFill/>
              <a:ln w="28575">
                <a:solidFill>
                  <a:schemeClr val="tx1"/>
                </a:solidFill>
                <a:round/>
                <a:headEnd/>
                <a:tailEnd type="oval"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05" name="Line 57"/>
              <p:cNvSpPr>
                <a:spLocks noChangeShapeType="1"/>
              </p:cNvSpPr>
              <p:nvPr/>
            </p:nvSpPr>
            <p:spPr bwMode="auto">
              <a:xfrm flipV="1">
                <a:off x="7679859" y="3182858"/>
                <a:ext cx="0" cy="23653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06" name="Line 58"/>
              <p:cNvSpPr>
                <a:spLocks noChangeShapeType="1"/>
              </p:cNvSpPr>
              <p:nvPr/>
            </p:nvSpPr>
            <p:spPr bwMode="auto">
              <a:xfrm flipH="1">
                <a:off x="6357621" y="3190796"/>
                <a:ext cx="132715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07" name="Line 59"/>
              <p:cNvSpPr>
                <a:spLocks noChangeShapeType="1"/>
              </p:cNvSpPr>
              <p:nvPr/>
            </p:nvSpPr>
            <p:spPr bwMode="auto">
              <a:xfrm flipH="1">
                <a:off x="5836921" y="3190796"/>
                <a:ext cx="444500" cy="0"/>
              </a:xfrm>
              <a:prstGeom prst="line">
                <a:avLst/>
              </a:prstGeom>
              <a:noFill/>
              <a:ln w="28575">
                <a:solidFill>
                  <a:schemeClr val="tx1"/>
                </a:solidFill>
                <a:round/>
                <a:headEnd/>
                <a:tailEnd type="oval"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08" name="Line 60"/>
              <p:cNvSpPr>
                <a:spLocks noChangeShapeType="1"/>
              </p:cNvSpPr>
              <p:nvPr/>
            </p:nvSpPr>
            <p:spPr bwMode="auto">
              <a:xfrm flipV="1">
                <a:off x="6313321" y="3014584"/>
                <a:ext cx="0" cy="4048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09" name="Line 61"/>
              <p:cNvSpPr>
                <a:spLocks noChangeShapeType="1"/>
              </p:cNvSpPr>
              <p:nvPr/>
            </p:nvSpPr>
            <p:spPr bwMode="auto">
              <a:xfrm flipH="1" flipV="1">
                <a:off x="6376671" y="2701846"/>
                <a:ext cx="1187451" cy="0"/>
              </a:xfrm>
              <a:prstGeom prst="line">
                <a:avLst/>
              </a:prstGeom>
              <a:noFill/>
              <a:ln w="19050">
                <a:solidFill>
                  <a:srgbClr val="3333CC"/>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10" name="Line 62"/>
              <p:cNvSpPr>
                <a:spLocks noChangeShapeType="1"/>
              </p:cNvSpPr>
              <p:nvPr/>
            </p:nvSpPr>
            <p:spPr bwMode="auto">
              <a:xfrm>
                <a:off x="6989446" y="3701971"/>
                <a:ext cx="0" cy="565150"/>
              </a:xfrm>
              <a:prstGeom prst="line">
                <a:avLst/>
              </a:prstGeom>
              <a:noFill/>
              <a:ln w="28575">
                <a:solidFill>
                  <a:schemeClr val="tx1"/>
                </a:solidFill>
                <a:round/>
                <a:headEnd type="oval"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11" name="Line 63"/>
              <p:cNvSpPr>
                <a:spLocks noChangeShapeType="1"/>
              </p:cNvSpPr>
              <p:nvPr/>
            </p:nvSpPr>
            <p:spPr bwMode="auto">
              <a:xfrm>
                <a:off x="8775384" y="3690859"/>
                <a:ext cx="0" cy="4286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12" name="Line 64"/>
              <p:cNvSpPr>
                <a:spLocks noChangeShapeType="1"/>
              </p:cNvSpPr>
              <p:nvPr/>
            </p:nvSpPr>
            <p:spPr bwMode="auto">
              <a:xfrm flipH="1">
                <a:off x="4757421" y="5278358"/>
                <a:ext cx="2211388" cy="0"/>
              </a:xfrm>
              <a:prstGeom prst="line">
                <a:avLst/>
              </a:prstGeom>
              <a:noFill/>
              <a:ln w="28575">
                <a:solidFill>
                  <a:schemeClr val="tx1"/>
                </a:solidFill>
                <a:round/>
                <a:headEnd type="none" w="sm" len="sm"/>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13" name="Line 65"/>
              <p:cNvSpPr>
                <a:spLocks noChangeShapeType="1"/>
              </p:cNvSpPr>
              <p:nvPr/>
            </p:nvSpPr>
            <p:spPr bwMode="auto">
              <a:xfrm>
                <a:off x="4757421" y="4837034"/>
                <a:ext cx="0" cy="32226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14" name="Line 66"/>
              <p:cNvSpPr>
                <a:spLocks noChangeShapeType="1"/>
              </p:cNvSpPr>
              <p:nvPr/>
            </p:nvSpPr>
            <p:spPr bwMode="auto">
              <a:xfrm>
                <a:off x="6306821" y="3012996"/>
                <a:ext cx="1784350" cy="0"/>
              </a:xfrm>
              <a:prstGeom prst="line">
                <a:avLst/>
              </a:prstGeom>
              <a:noFill/>
              <a:ln w="28575">
                <a:solidFill>
                  <a:schemeClr val="tx1"/>
                </a:solidFill>
                <a:round/>
                <a:headEnd/>
                <a:tailEnd type="oval"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15" name="Text Box 67"/>
              <p:cNvSpPr txBox="1">
                <a:spLocks noChangeArrowheads="1"/>
              </p:cNvSpPr>
              <p:nvPr/>
            </p:nvSpPr>
            <p:spPr bwMode="auto">
              <a:xfrm>
                <a:off x="6740209" y="2308146"/>
                <a:ext cx="47481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b="1">
                    <a:solidFill>
                      <a:srgbClr val="3333CC"/>
                    </a:solidFill>
                    <a:latin typeface="Times New Roman" charset="0"/>
                  </a:rPr>
                  <a:t>V</a:t>
                </a:r>
                <a:r>
                  <a:rPr lang="fr-FR" sz="2000" b="1" baseline="-25000">
                    <a:solidFill>
                      <a:srgbClr val="3333CC"/>
                    </a:solidFill>
                    <a:latin typeface="Times New Roman" charset="0"/>
                  </a:rPr>
                  <a:t>D</a:t>
                </a:r>
                <a:endParaRPr lang="fr-FR" b="1" baseline="-25000">
                  <a:solidFill>
                    <a:srgbClr val="3333CC"/>
                  </a:solidFill>
                  <a:latin typeface="Times New Roman" charset="0"/>
                </a:endParaRPr>
              </a:p>
            </p:txBody>
          </p:sp>
          <p:sp>
            <p:nvSpPr>
              <p:cNvPr id="283716" name="Line 68"/>
              <p:cNvSpPr>
                <a:spLocks noChangeShapeType="1"/>
              </p:cNvSpPr>
              <p:nvPr/>
            </p:nvSpPr>
            <p:spPr bwMode="auto">
              <a:xfrm>
                <a:off x="7653022" y="3944858"/>
                <a:ext cx="4572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17" name="Line 69"/>
              <p:cNvSpPr>
                <a:spLocks noChangeShapeType="1"/>
              </p:cNvSpPr>
              <p:nvPr/>
            </p:nvSpPr>
            <p:spPr bwMode="auto">
              <a:xfrm flipH="1">
                <a:off x="8438835" y="3689271"/>
                <a:ext cx="338137"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18" name="Line 70"/>
              <p:cNvSpPr>
                <a:spLocks noChangeShapeType="1"/>
              </p:cNvSpPr>
              <p:nvPr/>
            </p:nvSpPr>
            <p:spPr bwMode="auto">
              <a:xfrm>
                <a:off x="6116321" y="4105196"/>
                <a:ext cx="82867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283719" name="Group 71"/>
              <p:cNvGrpSpPr>
                <a:grpSpLocks/>
              </p:cNvGrpSpPr>
              <p:nvPr/>
            </p:nvGrpSpPr>
            <p:grpSpPr bwMode="auto">
              <a:xfrm>
                <a:off x="6735447" y="5646658"/>
                <a:ext cx="561975" cy="552450"/>
                <a:chOff x="2640" y="2640"/>
                <a:chExt cx="384" cy="384"/>
              </a:xfrm>
            </p:grpSpPr>
            <p:sp>
              <p:nvSpPr>
                <p:cNvPr id="283720" name="Oval 72"/>
                <p:cNvSpPr>
                  <a:spLocks noChangeArrowheads="1"/>
                </p:cNvSpPr>
                <p:nvPr/>
              </p:nvSpPr>
              <p:spPr bwMode="auto">
                <a:xfrm>
                  <a:off x="2640" y="2640"/>
                  <a:ext cx="384" cy="38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21" name="Line 73"/>
                <p:cNvSpPr>
                  <a:spLocks noChangeShapeType="1"/>
                </p:cNvSpPr>
                <p:nvPr/>
              </p:nvSpPr>
              <p:spPr bwMode="auto">
                <a:xfrm>
                  <a:off x="2640" y="2832"/>
                  <a:ext cx="38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283722" name="Text Box 74"/>
              <p:cNvSpPr txBox="1">
                <a:spLocks noChangeArrowheads="1"/>
              </p:cNvSpPr>
              <p:nvPr/>
            </p:nvSpPr>
            <p:spPr bwMode="auto">
              <a:xfrm>
                <a:off x="8588059" y="1903333"/>
                <a:ext cx="59531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lnSpc>
                    <a:spcPct val="80000"/>
                  </a:lnSpc>
                </a:pPr>
                <a:r>
                  <a:rPr lang="fr-FR" b="1">
                    <a:latin typeface="Times New Roman" charset="0"/>
                  </a:rPr>
                  <a:t>V</a:t>
                </a:r>
                <a:r>
                  <a:rPr lang="fr-FR" sz="2000" b="1" baseline="-25000">
                    <a:latin typeface="Times New Roman" charset="0"/>
                  </a:rPr>
                  <a:t>CC</a:t>
                </a:r>
                <a:endParaRPr lang="fr-FR" b="1">
                  <a:latin typeface="Times New Roman" charset="0"/>
                </a:endParaRPr>
              </a:p>
            </p:txBody>
          </p:sp>
          <p:sp>
            <p:nvSpPr>
              <p:cNvPr id="283723" name="Text Box 75"/>
              <p:cNvSpPr txBox="1">
                <a:spLocks noChangeArrowheads="1"/>
              </p:cNvSpPr>
              <p:nvPr/>
            </p:nvSpPr>
            <p:spPr bwMode="auto">
              <a:xfrm>
                <a:off x="7157721" y="6178471"/>
                <a:ext cx="72548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lnSpc>
                    <a:spcPct val="80000"/>
                  </a:lnSpc>
                </a:pPr>
                <a:r>
                  <a:rPr lang="fr-FR" b="1">
                    <a:latin typeface="Times New Roman" charset="0"/>
                  </a:rPr>
                  <a:t>V</a:t>
                </a:r>
                <a:r>
                  <a:rPr lang="fr-FR" sz="2000" b="1" baseline="-25000">
                    <a:latin typeface="Times New Roman" charset="0"/>
                  </a:rPr>
                  <a:t>EE</a:t>
                </a:r>
                <a:endParaRPr lang="fr-FR" b="1">
                  <a:latin typeface="Times New Roman" charset="0"/>
                </a:endParaRPr>
              </a:p>
            </p:txBody>
          </p:sp>
          <p:sp>
            <p:nvSpPr>
              <p:cNvPr id="283724" name="Line 76"/>
              <p:cNvSpPr>
                <a:spLocks noChangeShapeType="1"/>
              </p:cNvSpPr>
              <p:nvPr/>
            </p:nvSpPr>
            <p:spPr bwMode="auto">
              <a:xfrm>
                <a:off x="5387660" y="2065258"/>
                <a:ext cx="321627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3726" name="Text Box 78"/>
              <p:cNvSpPr txBox="1">
                <a:spLocks noChangeArrowheads="1"/>
              </p:cNvSpPr>
              <p:nvPr/>
            </p:nvSpPr>
            <p:spPr bwMode="auto">
              <a:xfrm>
                <a:off x="4220846" y="4741783"/>
                <a:ext cx="54213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b="1" dirty="0">
                    <a:solidFill>
                      <a:srgbClr val="3333CC"/>
                    </a:solidFill>
                    <a:latin typeface="Times New Roman" charset="0"/>
                  </a:rPr>
                  <a:t>V</a:t>
                </a:r>
                <a:r>
                  <a:rPr lang="fr-FR" sz="2000" b="1" baseline="-25000" dirty="0">
                    <a:solidFill>
                      <a:srgbClr val="3333CC"/>
                    </a:solidFill>
                    <a:latin typeface="Times New Roman" charset="0"/>
                  </a:rPr>
                  <a:t>IN</a:t>
                </a:r>
                <a:endParaRPr lang="fr-FR" b="1" baseline="-25000" dirty="0">
                  <a:solidFill>
                    <a:srgbClr val="3333CC"/>
                  </a:solidFill>
                  <a:latin typeface="Times New Roman" charset="0"/>
                </a:endParaRPr>
              </a:p>
            </p:txBody>
          </p:sp>
          <p:sp>
            <p:nvSpPr>
              <p:cNvPr id="283728" name="Line 80"/>
              <p:cNvSpPr>
                <a:spLocks noChangeShapeType="1"/>
              </p:cNvSpPr>
              <p:nvPr/>
            </p:nvSpPr>
            <p:spPr bwMode="auto">
              <a:xfrm flipH="1">
                <a:off x="7646671" y="2693908"/>
                <a:ext cx="444499" cy="0"/>
              </a:xfrm>
              <a:prstGeom prst="line">
                <a:avLst/>
              </a:prstGeom>
              <a:noFill/>
              <a:ln w="28575">
                <a:solidFill>
                  <a:schemeClr val="tx1"/>
                </a:solidFill>
                <a:round/>
                <a:headEnd type="oval" w="sm" len="sm"/>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sp>
        <p:nvSpPr>
          <p:cNvPr id="81" name="Text Box 60"/>
          <p:cNvSpPr txBox="1">
            <a:spLocks noChangeArrowheads="1"/>
          </p:cNvSpPr>
          <p:nvPr/>
        </p:nvSpPr>
        <p:spPr bwMode="auto">
          <a:xfrm>
            <a:off x="753136" y="1089949"/>
            <a:ext cx="8585173"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sz="2400" b="1" i="1" dirty="0">
                <a:solidFill>
                  <a:schemeClr val="accent3"/>
                </a:solidFill>
              </a:rPr>
              <a:t>MODULATEUR ÉQUILIBRÉ OU "MULTIPLIEUR DE GILBERT"</a:t>
            </a:r>
          </a:p>
        </p:txBody>
      </p:sp>
      <p:sp>
        <p:nvSpPr>
          <p:cNvPr id="82" name="Rectangle 11">
            <a:extLst>
              <a:ext uri="{FF2B5EF4-FFF2-40B4-BE49-F238E27FC236}">
                <a16:creationId xmlns:a16="http://schemas.microsoft.com/office/drawing/2014/main" id="{E828E7B6-B2DE-49EE-9303-00C0AE37589A}"/>
              </a:ext>
            </a:extLst>
          </p:cNvPr>
          <p:cNvSpPr>
            <a:spLocks noChangeArrowheads="1"/>
          </p:cNvSpPr>
          <p:nvPr/>
        </p:nvSpPr>
        <p:spPr bwMode="auto">
          <a:xfrm>
            <a:off x="788276" y="320566"/>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1. DÉTECTEUR DE PHASE ANALOGIQUE</a:t>
            </a:r>
          </a:p>
        </p:txBody>
      </p:sp>
      <p:sp>
        <p:nvSpPr>
          <p:cNvPr id="2" name="Slide Number Placeholder 1">
            <a:extLst>
              <a:ext uri="{FF2B5EF4-FFF2-40B4-BE49-F238E27FC236}">
                <a16:creationId xmlns:a16="http://schemas.microsoft.com/office/drawing/2014/main" id="{CF626C34-E115-40AA-8E7E-DFB2F373E81C}"/>
              </a:ext>
            </a:extLst>
          </p:cNvPr>
          <p:cNvSpPr>
            <a:spLocks noGrp="1"/>
          </p:cNvSpPr>
          <p:nvPr>
            <p:ph type="sldNum" sz="quarter" idx="12"/>
          </p:nvPr>
        </p:nvSpPr>
        <p:spPr/>
        <p:txBody>
          <a:bodyPr/>
          <a:lstStyle/>
          <a:p>
            <a:fld id="{A0C90C31-8BED-4BB9-8E94-F4E9E36D41C0}" type="slidenum">
              <a:rPr lang="en-CH" smtClean="0"/>
              <a:t>6</a:t>
            </a:fld>
            <a:endParaRPr lang="en-CH"/>
          </a:p>
        </p:txBody>
      </p:sp>
      <p:pic>
        <p:nvPicPr>
          <p:cNvPr id="6" name="Picture 5">
            <a:extLst>
              <a:ext uri="{FF2B5EF4-FFF2-40B4-BE49-F238E27FC236}">
                <a16:creationId xmlns:a16="http://schemas.microsoft.com/office/drawing/2014/main" id="{A5714B5F-B685-435E-858E-9612C62751EA}"/>
              </a:ext>
            </a:extLst>
          </p:cNvPr>
          <p:cNvPicPr>
            <a:picLocks noChangeAspect="1"/>
          </p:cNvPicPr>
          <p:nvPr/>
        </p:nvPicPr>
        <p:blipFill>
          <a:blip r:embed="rId3"/>
          <a:stretch>
            <a:fillRect/>
          </a:stretch>
        </p:blipFill>
        <p:spPr>
          <a:xfrm>
            <a:off x="615951" y="2264069"/>
            <a:ext cx="4363443" cy="842447"/>
          </a:xfrm>
          <a:prstGeom prst="rect">
            <a:avLst/>
          </a:prstGeom>
          <a:solidFill>
            <a:schemeClr val="bg2">
              <a:lumMod val="75000"/>
            </a:schemeClr>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Line 2"/>
          <p:cNvSpPr>
            <a:spLocks noChangeShapeType="1"/>
          </p:cNvSpPr>
          <p:nvPr/>
        </p:nvSpPr>
        <p:spPr bwMode="auto">
          <a:xfrm>
            <a:off x="3322638" y="2441199"/>
            <a:ext cx="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51" name="Line 3"/>
          <p:cNvSpPr>
            <a:spLocks noChangeShapeType="1"/>
          </p:cNvSpPr>
          <p:nvPr/>
        </p:nvSpPr>
        <p:spPr bwMode="auto">
          <a:xfrm>
            <a:off x="4211638" y="2436437"/>
            <a:ext cx="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55" name="Line 7"/>
          <p:cNvSpPr>
            <a:spLocks noChangeShapeType="1"/>
          </p:cNvSpPr>
          <p:nvPr/>
        </p:nvSpPr>
        <p:spPr bwMode="auto">
          <a:xfrm>
            <a:off x="3770313" y="3733800"/>
            <a:ext cx="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nvGrpSpPr>
          <p:cNvPr id="130056" name="Group 8"/>
          <p:cNvGrpSpPr>
            <a:grpSpLocks/>
          </p:cNvGrpSpPr>
          <p:nvPr/>
        </p:nvGrpSpPr>
        <p:grpSpPr bwMode="auto">
          <a:xfrm flipH="1">
            <a:off x="4206875" y="2928938"/>
            <a:ext cx="350838" cy="533400"/>
            <a:chOff x="816" y="1200"/>
            <a:chExt cx="240" cy="336"/>
          </a:xfrm>
        </p:grpSpPr>
        <p:sp>
          <p:nvSpPr>
            <p:cNvPr id="130057" name="Line 9"/>
            <p:cNvSpPr>
              <a:spLocks noChangeShapeType="1"/>
            </p:cNvSpPr>
            <p:nvPr/>
          </p:nvSpPr>
          <p:spPr bwMode="auto">
            <a:xfrm>
              <a:off x="816" y="1200"/>
              <a:ext cx="0" cy="336"/>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58" name="Line 10"/>
            <p:cNvSpPr>
              <a:spLocks noChangeShapeType="1"/>
            </p:cNvSpPr>
            <p:nvPr/>
          </p:nvSpPr>
          <p:spPr bwMode="auto">
            <a:xfrm flipV="1">
              <a:off x="816" y="1200"/>
              <a:ext cx="24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59" name="Line 11"/>
            <p:cNvSpPr>
              <a:spLocks noChangeShapeType="1"/>
            </p:cNvSpPr>
            <p:nvPr/>
          </p:nvSpPr>
          <p:spPr bwMode="auto">
            <a:xfrm>
              <a:off x="816" y="1392"/>
              <a:ext cx="240"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130060" name="Group 12"/>
          <p:cNvGrpSpPr>
            <a:grpSpLocks/>
          </p:cNvGrpSpPr>
          <p:nvPr/>
        </p:nvGrpSpPr>
        <p:grpSpPr bwMode="auto">
          <a:xfrm>
            <a:off x="2978150" y="2932113"/>
            <a:ext cx="350838" cy="533400"/>
            <a:chOff x="816" y="1200"/>
            <a:chExt cx="240" cy="336"/>
          </a:xfrm>
        </p:grpSpPr>
        <p:sp>
          <p:nvSpPr>
            <p:cNvPr id="130061" name="Line 13"/>
            <p:cNvSpPr>
              <a:spLocks noChangeShapeType="1"/>
            </p:cNvSpPr>
            <p:nvPr/>
          </p:nvSpPr>
          <p:spPr bwMode="auto">
            <a:xfrm>
              <a:off x="816" y="1200"/>
              <a:ext cx="0" cy="336"/>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62" name="Line 14"/>
            <p:cNvSpPr>
              <a:spLocks noChangeShapeType="1"/>
            </p:cNvSpPr>
            <p:nvPr/>
          </p:nvSpPr>
          <p:spPr bwMode="auto">
            <a:xfrm flipV="1">
              <a:off x="816" y="1200"/>
              <a:ext cx="240" cy="14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63" name="Line 15"/>
            <p:cNvSpPr>
              <a:spLocks noChangeShapeType="1"/>
            </p:cNvSpPr>
            <p:nvPr/>
          </p:nvSpPr>
          <p:spPr bwMode="auto">
            <a:xfrm>
              <a:off x="816" y="1392"/>
              <a:ext cx="240"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130064" name="Line 16"/>
          <p:cNvSpPr>
            <a:spLocks noChangeShapeType="1"/>
          </p:cNvSpPr>
          <p:nvPr/>
        </p:nvSpPr>
        <p:spPr bwMode="auto">
          <a:xfrm>
            <a:off x="3309939" y="3457575"/>
            <a:ext cx="93027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65" name="Line 17"/>
          <p:cNvSpPr>
            <a:spLocks noChangeShapeType="1"/>
          </p:cNvSpPr>
          <p:nvPr/>
        </p:nvSpPr>
        <p:spPr bwMode="auto">
          <a:xfrm>
            <a:off x="3770313" y="3460750"/>
            <a:ext cx="0" cy="730250"/>
          </a:xfrm>
          <a:prstGeom prst="line">
            <a:avLst/>
          </a:prstGeom>
          <a:noFill/>
          <a:ln w="28575">
            <a:solidFill>
              <a:schemeClr val="tx1"/>
            </a:solidFill>
            <a:round/>
            <a:headEnd type="oval"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66" name="Line 18"/>
          <p:cNvSpPr>
            <a:spLocks noChangeShapeType="1"/>
          </p:cNvSpPr>
          <p:nvPr/>
        </p:nvSpPr>
        <p:spPr bwMode="auto">
          <a:xfrm flipH="1">
            <a:off x="2551113" y="3205163"/>
            <a:ext cx="417512" cy="0"/>
          </a:xfrm>
          <a:prstGeom prst="line">
            <a:avLst/>
          </a:prstGeom>
          <a:noFill/>
          <a:ln w="28575">
            <a:solidFill>
              <a:schemeClr val="tx1"/>
            </a:solidFill>
            <a:round/>
            <a:headEnd type="none" w="sm" len="sm"/>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67" name="Line 19"/>
          <p:cNvSpPr>
            <a:spLocks noChangeShapeType="1"/>
          </p:cNvSpPr>
          <p:nvPr/>
        </p:nvSpPr>
        <p:spPr bwMode="auto">
          <a:xfrm flipH="1">
            <a:off x="4557714" y="3195638"/>
            <a:ext cx="263525"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68" name="Text Box 20"/>
          <p:cNvSpPr txBox="1">
            <a:spLocks noChangeArrowheads="1"/>
          </p:cNvSpPr>
          <p:nvPr/>
        </p:nvSpPr>
        <p:spPr bwMode="auto">
          <a:xfrm>
            <a:off x="3824288" y="3824288"/>
            <a:ext cx="2730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b="1">
                <a:solidFill>
                  <a:srgbClr val="FF0000"/>
                </a:solidFill>
                <a:latin typeface="Times New Roman" charset="0"/>
              </a:rPr>
              <a:t>I</a:t>
            </a:r>
          </a:p>
        </p:txBody>
      </p:sp>
      <p:sp>
        <p:nvSpPr>
          <p:cNvPr id="130069" name="Line 21"/>
          <p:cNvSpPr>
            <a:spLocks noChangeShapeType="1"/>
          </p:cNvSpPr>
          <p:nvPr/>
        </p:nvSpPr>
        <p:spPr bwMode="auto">
          <a:xfrm>
            <a:off x="4821238" y="3200400"/>
            <a:ext cx="0" cy="53340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70" name="Line 22"/>
          <p:cNvSpPr>
            <a:spLocks noChangeShapeType="1"/>
          </p:cNvSpPr>
          <p:nvPr/>
        </p:nvSpPr>
        <p:spPr bwMode="auto">
          <a:xfrm flipH="1">
            <a:off x="3846514" y="3733800"/>
            <a:ext cx="973137"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71" name="Line 23"/>
          <p:cNvSpPr>
            <a:spLocks noChangeShapeType="1"/>
          </p:cNvSpPr>
          <p:nvPr/>
        </p:nvSpPr>
        <p:spPr bwMode="auto">
          <a:xfrm flipH="1">
            <a:off x="2551113" y="3740150"/>
            <a:ext cx="1143000" cy="0"/>
          </a:xfrm>
          <a:prstGeom prst="line">
            <a:avLst/>
          </a:prstGeom>
          <a:noFill/>
          <a:ln w="28575">
            <a:solidFill>
              <a:schemeClr val="tx1"/>
            </a:solidFill>
            <a:round/>
            <a:headEnd type="none" w="sm" len="sm"/>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72" name="Line 24"/>
          <p:cNvSpPr>
            <a:spLocks noChangeShapeType="1"/>
          </p:cNvSpPr>
          <p:nvPr/>
        </p:nvSpPr>
        <p:spPr bwMode="auto">
          <a:xfrm>
            <a:off x="2551113" y="3327401"/>
            <a:ext cx="0" cy="290513"/>
          </a:xfrm>
          <a:prstGeom prst="line">
            <a:avLst/>
          </a:prstGeom>
          <a:noFill/>
          <a:ln w="19050">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73" name="Text Box 25"/>
          <p:cNvSpPr txBox="1">
            <a:spLocks noChangeArrowheads="1"/>
          </p:cNvSpPr>
          <p:nvPr/>
        </p:nvSpPr>
        <p:spPr bwMode="auto">
          <a:xfrm>
            <a:off x="2017157" y="3236913"/>
            <a:ext cx="57308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fr-FR" b="1" dirty="0" err="1">
                <a:solidFill>
                  <a:srgbClr val="3333CC"/>
                </a:solidFill>
                <a:latin typeface="Times New Roman" charset="0"/>
              </a:rPr>
              <a:t>V</a:t>
            </a:r>
            <a:r>
              <a:rPr lang="fr-FR" sz="2000" b="1" baseline="-25000" dirty="0" err="1">
                <a:solidFill>
                  <a:srgbClr val="3333CC"/>
                </a:solidFill>
                <a:latin typeface="Times New Roman" charset="0"/>
              </a:rPr>
              <a:t>id</a:t>
            </a:r>
            <a:endParaRPr lang="fr-FR" b="1" dirty="0">
              <a:solidFill>
                <a:srgbClr val="3333CC"/>
              </a:solidFill>
              <a:latin typeface="Times New Roman" charset="0"/>
            </a:endParaRPr>
          </a:p>
        </p:txBody>
      </p:sp>
      <p:sp>
        <p:nvSpPr>
          <p:cNvPr id="130074" name="Text Box 26"/>
          <p:cNvSpPr txBox="1">
            <a:spLocks noChangeArrowheads="1"/>
          </p:cNvSpPr>
          <p:nvPr/>
        </p:nvSpPr>
        <p:spPr bwMode="auto">
          <a:xfrm>
            <a:off x="1828800" y="1752601"/>
            <a:ext cx="4648200" cy="396875"/>
          </a:xfrm>
          <a:prstGeom prst="rect">
            <a:avLst/>
          </a:prstGeom>
          <a:noFill/>
          <a:ln>
            <a:noFill/>
          </a:ln>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FR" sz="2000" b="1">
                <a:solidFill>
                  <a:srgbClr val="3333CC"/>
                </a:solidFill>
                <a:latin typeface="Times New Roman" charset="0"/>
              </a:rPr>
              <a:t>Rappels sur la paire différentielle</a:t>
            </a:r>
          </a:p>
        </p:txBody>
      </p:sp>
      <p:sp>
        <p:nvSpPr>
          <p:cNvPr id="130075" name="Line 27"/>
          <p:cNvSpPr>
            <a:spLocks noChangeShapeType="1"/>
          </p:cNvSpPr>
          <p:nvPr/>
        </p:nvSpPr>
        <p:spPr bwMode="auto">
          <a:xfrm>
            <a:off x="3322638" y="2402354"/>
            <a:ext cx="0" cy="528638"/>
          </a:xfrm>
          <a:prstGeom prst="line">
            <a:avLst/>
          </a:prstGeom>
          <a:noFill/>
          <a:ln w="28575">
            <a:solidFill>
              <a:schemeClr val="tx1"/>
            </a:solidFill>
            <a:round/>
            <a:headEnd type="non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76" name="Line 28"/>
          <p:cNvSpPr>
            <a:spLocks noChangeShapeType="1"/>
          </p:cNvSpPr>
          <p:nvPr/>
        </p:nvSpPr>
        <p:spPr bwMode="auto">
          <a:xfrm>
            <a:off x="4211638" y="2397593"/>
            <a:ext cx="0" cy="528637"/>
          </a:xfrm>
          <a:prstGeom prst="line">
            <a:avLst/>
          </a:prstGeom>
          <a:noFill/>
          <a:ln w="28575">
            <a:solidFill>
              <a:schemeClr val="tx1"/>
            </a:solidFill>
            <a:round/>
            <a:headEnd type="none" w="sm" len="sm"/>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77" name="Text Box 29"/>
          <p:cNvSpPr txBox="1">
            <a:spLocks noChangeArrowheads="1"/>
          </p:cNvSpPr>
          <p:nvPr/>
        </p:nvSpPr>
        <p:spPr bwMode="auto">
          <a:xfrm>
            <a:off x="2582863" y="2334838"/>
            <a:ext cx="298450" cy="58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pPr>
            <a:r>
              <a:rPr lang="fr-FR" b="1">
                <a:solidFill>
                  <a:srgbClr val="FF0000"/>
                </a:solidFill>
                <a:latin typeface="Times New Roman" charset="0"/>
              </a:rPr>
              <a:t>I</a:t>
            </a:r>
          </a:p>
          <a:p>
            <a:pPr algn="ctr">
              <a:lnSpc>
                <a:spcPct val="90000"/>
              </a:lnSpc>
            </a:pPr>
            <a:r>
              <a:rPr lang="fr-FR" b="1">
                <a:solidFill>
                  <a:srgbClr val="FF0000"/>
                </a:solidFill>
                <a:latin typeface="Times New Roman" charset="0"/>
              </a:rPr>
              <a:t>2</a:t>
            </a:r>
          </a:p>
        </p:txBody>
      </p:sp>
      <p:sp>
        <p:nvSpPr>
          <p:cNvPr id="130078" name="Text Box 30"/>
          <p:cNvSpPr txBox="1">
            <a:spLocks noChangeArrowheads="1"/>
          </p:cNvSpPr>
          <p:nvPr/>
        </p:nvSpPr>
        <p:spPr bwMode="auto">
          <a:xfrm>
            <a:off x="2760664" y="2447550"/>
            <a:ext cx="5429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b="1">
                <a:solidFill>
                  <a:srgbClr val="FF0000"/>
                </a:solidFill>
                <a:latin typeface="Times New Roman" charset="0"/>
              </a:rPr>
              <a:t>+∆I</a:t>
            </a:r>
          </a:p>
        </p:txBody>
      </p:sp>
      <p:sp>
        <p:nvSpPr>
          <p:cNvPr id="130079" name="Line 31"/>
          <p:cNvSpPr>
            <a:spLocks noChangeShapeType="1"/>
          </p:cNvSpPr>
          <p:nvPr/>
        </p:nvSpPr>
        <p:spPr bwMode="auto">
          <a:xfrm>
            <a:off x="2659063" y="2622174"/>
            <a:ext cx="152400" cy="0"/>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80" name="Text Box 32"/>
          <p:cNvSpPr txBox="1">
            <a:spLocks noChangeArrowheads="1"/>
          </p:cNvSpPr>
          <p:nvPr/>
        </p:nvSpPr>
        <p:spPr bwMode="auto">
          <a:xfrm>
            <a:off x="4268788" y="2334838"/>
            <a:ext cx="298450" cy="58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pPr>
            <a:r>
              <a:rPr lang="fr-FR" b="1">
                <a:solidFill>
                  <a:srgbClr val="FF0000"/>
                </a:solidFill>
                <a:latin typeface="Times New Roman" charset="0"/>
              </a:rPr>
              <a:t>I</a:t>
            </a:r>
          </a:p>
          <a:p>
            <a:pPr algn="ctr">
              <a:lnSpc>
                <a:spcPct val="90000"/>
              </a:lnSpc>
            </a:pPr>
            <a:r>
              <a:rPr lang="fr-FR" b="1">
                <a:solidFill>
                  <a:srgbClr val="FF0000"/>
                </a:solidFill>
                <a:latin typeface="Times New Roman" charset="0"/>
              </a:rPr>
              <a:t>2</a:t>
            </a:r>
          </a:p>
        </p:txBody>
      </p:sp>
      <p:sp>
        <p:nvSpPr>
          <p:cNvPr id="130081" name="Text Box 33"/>
          <p:cNvSpPr txBox="1">
            <a:spLocks noChangeArrowheads="1"/>
          </p:cNvSpPr>
          <p:nvPr/>
        </p:nvSpPr>
        <p:spPr bwMode="auto">
          <a:xfrm>
            <a:off x="4446588" y="2434850"/>
            <a:ext cx="5270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b="1">
                <a:solidFill>
                  <a:srgbClr val="FF0000"/>
                </a:solidFill>
                <a:latin typeface="Times New Roman" charset="0"/>
              </a:rPr>
              <a:t>–∆I</a:t>
            </a:r>
          </a:p>
        </p:txBody>
      </p:sp>
      <p:sp>
        <p:nvSpPr>
          <p:cNvPr id="130082" name="Line 34"/>
          <p:cNvSpPr>
            <a:spLocks noChangeShapeType="1"/>
          </p:cNvSpPr>
          <p:nvPr/>
        </p:nvSpPr>
        <p:spPr bwMode="auto">
          <a:xfrm>
            <a:off x="4344988" y="2622174"/>
            <a:ext cx="152400" cy="0"/>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83" name="Rectangle 35"/>
          <p:cNvSpPr>
            <a:spLocks noChangeArrowheads="1"/>
          </p:cNvSpPr>
          <p:nvPr/>
        </p:nvSpPr>
        <p:spPr bwMode="auto">
          <a:xfrm>
            <a:off x="7239000" y="2438400"/>
            <a:ext cx="2133600" cy="7366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30084" name="Line 36"/>
          <p:cNvSpPr>
            <a:spLocks noChangeShapeType="1"/>
          </p:cNvSpPr>
          <p:nvPr/>
        </p:nvSpPr>
        <p:spPr bwMode="auto">
          <a:xfrm flipV="1">
            <a:off x="3003550" y="4860925"/>
            <a:ext cx="1481138" cy="1595438"/>
          </a:xfrm>
          <a:prstGeom prst="line">
            <a:avLst/>
          </a:prstGeom>
          <a:noFill/>
          <a:ln w="28575">
            <a:solidFill>
              <a:srgbClr val="FF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aphicFrame>
        <p:nvGraphicFramePr>
          <p:cNvPr id="130085" name="Object 37" descr="50%"/>
          <p:cNvGraphicFramePr>
            <a:graphicFrameLocks noChangeAspect="1"/>
          </p:cNvGraphicFramePr>
          <p:nvPr/>
        </p:nvGraphicFramePr>
        <p:xfrm>
          <a:off x="7315200" y="2438401"/>
          <a:ext cx="1905000" cy="671513"/>
        </p:xfrm>
        <a:graphic>
          <a:graphicData uri="http://schemas.openxmlformats.org/presentationml/2006/ole">
            <mc:AlternateContent xmlns:mc="http://schemas.openxmlformats.org/markup-compatibility/2006">
              <mc:Choice xmlns:v="urn:schemas-microsoft-com:vml" Requires="v">
                <p:oleObj spid="_x0000_s2194" name="Équation" r:id="rId4" imgW="1905000" imgH="685800" progId="Equation.3">
                  <p:embed/>
                </p:oleObj>
              </mc:Choice>
              <mc:Fallback>
                <p:oleObj name="Équation" r:id="rId4" imgW="1905000" imgH="685800" progId="Equation.3">
                  <p:embed/>
                  <p:pic>
                    <p:nvPicPr>
                      <p:cNvPr id="130085" name="Object 37" descr="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438401"/>
                        <a:ext cx="1905000" cy="671513"/>
                      </a:xfrm>
                      <a:prstGeom prst="rect">
                        <a:avLst/>
                      </a:prstGeom>
                      <a:noFill/>
                      <a:ln>
                        <a:noFill/>
                      </a:ln>
                      <a:effectLst/>
                      <a:extLst>
                        <a:ext uri="{909E8E84-426E-40dd-AFC4-6F175D3DCCD1}">
                          <a14:hiddenFill xmlns:a14="http://schemas.microsoft.com/office/drawing/2010/main" xmlns="">
                            <a:pattFill prst="pct50">
                              <a:fgClr>
                                <a:srgbClr val="FF0000"/>
                              </a:fgClr>
                              <a:bgClr>
                                <a:srgbClr val="FFFFFF"/>
                              </a:bgClr>
                            </a:patt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0086" name="Line 38"/>
          <p:cNvSpPr>
            <a:spLocks noChangeShapeType="1"/>
          </p:cNvSpPr>
          <p:nvPr/>
        </p:nvSpPr>
        <p:spPr bwMode="auto">
          <a:xfrm>
            <a:off x="3752850" y="4589464"/>
            <a:ext cx="0" cy="1951037"/>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fr-FR"/>
          </a:p>
        </p:txBody>
      </p:sp>
      <p:sp>
        <p:nvSpPr>
          <p:cNvPr id="130087" name="Line 39"/>
          <p:cNvSpPr>
            <a:spLocks noChangeShapeType="1"/>
          </p:cNvSpPr>
          <p:nvPr/>
        </p:nvSpPr>
        <p:spPr bwMode="auto">
          <a:xfrm>
            <a:off x="2057401" y="5638800"/>
            <a:ext cx="350996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fr-FR"/>
          </a:p>
        </p:txBody>
      </p:sp>
      <p:sp>
        <p:nvSpPr>
          <p:cNvPr id="130088" name="Line 40"/>
          <p:cNvSpPr>
            <a:spLocks noChangeShapeType="1"/>
          </p:cNvSpPr>
          <p:nvPr/>
        </p:nvSpPr>
        <p:spPr bwMode="auto">
          <a:xfrm>
            <a:off x="3762376" y="4838700"/>
            <a:ext cx="1643063"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fr-FR"/>
          </a:p>
        </p:txBody>
      </p:sp>
      <p:sp>
        <p:nvSpPr>
          <p:cNvPr id="130089" name="Arc 41"/>
          <p:cNvSpPr>
            <a:spLocks/>
          </p:cNvSpPr>
          <p:nvPr/>
        </p:nvSpPr>
        <p:spPr bwMode="auto">
          <a:xfrm rot="16200000">
            <a:off x="3867151" y="5485885"/>
            <a:ext cx="1609725" cy="369332"/>
          </a:xfrm>
          <a:custGeom>
            <a:avLst/>
            <a:gdLst>
              <a:gd name="G0" fmla="+- 0 0 0"/>
              <a:gd name="G1" fmla="+- 18547 0 0"/>
              <a:gd name="G2" fmla="+- 21600 0 0"/>
              <a:gd name="T0" fmla="*/ 11071 w 21469"/>
              <a:gd name="T1" fmla="*/ 0 h 18547"/>
              <a:gd name="T2" fmla="*/ 21469 w 21469"/>
              <a:gd name="T3" fmla="*/ 16174 h 18547"/>
              <a:gd name="T4" fmla="*/ 0 w 21469"/>
              <a:gd name="T5" fmla="*/ 18547 h 18547"/>
            </a:gdLst>
            <a:ahLst/>
            <a:cxnLst>
              <a:cxn ang="0">
                <a:pos x="T0" y="T1"/>
              </a:cxn>
              <a:cxn ang="0">
                <a:pos x="T2" y="T3"/>
              </a:cxn>
              <a:cxn ang="0">
                <a:pos x="T4" y="T5"/>
              </a:cxn>
            </a:cxnLst>
            <a:rect l="0" t="0" r="r" b="b"/>
            <a:pathLst>
              <a:path w="21469" h="18547" fill="none" extrusionOk="0">
                <a:moveTo>
                  <a:pt x="11071" y="-1"/>
                </a:moveTo>
                <a:cubicBezTo>
                  <a:pt x="16877" y="3466"/>
                  <a:pt x="20726" y="9452"/>
                  <a:pt x="21469" y="16173"/>
                </a:cubicBezTo>
              </a:path>
              <a:path w="21469" h="18547" stroke="0" extrusionOk="0">
                <a:moveTo>
                  <a:pt x="11071" y="-1"/>
                </a:moveTo>
                <a:cubicBezTo>
                  <a:pt x="16877" y="3466"/>
                  <a:pt x="20726" y="9452"/>
                  <a:pt x="21469" y="16173"/>
                </a:cubicBezTo>
                <a:lnTo>
                  <a:pt x="0" y="18547"/>
                </a:lnTo>
                <a:close/>
              </a:path>
            </a:pathLst>
          </a:custGeom>
          <a:noFill/>
          <a:ln w="381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fr-FR"/>
          </a:p>
        </p:txBody>
      </p:sp>
      <p:sp>
        <p:nvSpPr>
          <p:cNvPr id="130090" name="Arc 42"/>
          <p:cNvSpPr>
            <a:spLocks/>
          </p:cNvSpPr>
          <p:nvPr/>
        </p:nvSpPr>
        <p:spPr bwMode="auto">
          <a:xfrm rot="16200000" flipH="1" flipV="1">
            <a:off x="2059782" y="5428735"/>
            <a:ext cx="1609725" cy="369332"/>
          </a:xfrm>
          <a:custGeom>
            <a:avLst/>
            <a:gdLst>
              <a:gd name="G0" fmla="+- 0 0 0"/>
              <a:gd name="G1" fmla="+- 18547 0 0"/>
              <a:gd name="G2" fmla="+- 21600 0 0"/>
              <a:gd name="T0" fmla="*/ 11071 w 21469"/>
              <a:gd name="T1" fmla="*/ 0 h 18547"/>
              <a:gd name="T2" fmla="*/ 21469 w 21469"/>
              <a:gd name="T3" fmla="*/ 16174 h 18547"/>
              <a:gd name="T4" fmla="*/ 0 w 21469"/>
              <a:gd name="T5" fmla="*/ 18547 h 18547"/>
            </a:gdLst>
            <a:ahLst/>
            <a:cxnLst>
              <a:cxn ang="0">
                <a:pos x="T0" y="T1"/>
              </a:cxn>
              <a:cxn ang="0">
                <a:pos x="T2" y="T3"/>
              </a:cxn>
              <a:cxn ang="0">
                <a:pos x="T4" y="T5"/>
              </a:cxn>
            </a:cxnLst>
            <a:rect l="0" t="0" r="r" b="b"/>
            <a:pathLst>
              <a:path w="21469" h="18547" fill="none" extrusionOk="0">
                <a:moveTo>
                  <a:pt x="11071" y="-1"/>
                </a:moveTo>
                <a:cubicBezTo>
                  <a:pt x="16877" y="3466"/>
                  <a:pt x="20726" y="9452"/>
                  <a:pt x="21469" y="16173"/>
                </a:cubicBezTo>
              </a:path>
              <a:path w="21469" h="18547" stroke="0" extrusionOk="0">
                <a:moveTo>
                  <a:pt x="11071" y="-1"/>
                </a:moveTo>
                <a:cubicBezTo>
                  <a:pt x="16877" y="3466"/>
                  <a:pt x="20726" y="9452"/>
                  <a:pt x="21469" y="16173"/>
                </a:cubicBezTo>
                <a:lnTo>
                  <a:pt x="0" y="18547"/>
                </a:lnTo>
                <a:close/>
              </a:path>
            </a:pathLst>
          </a:custGeom>
          <a:noFill/>
          <a:ln w="381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fr-FR"/>
          </a:p>
        </p:txBody>
      </p:sp>
      <p:sp>
        <p:nvSpPr>
          <p:cNvPr id="130091" name="Text Box 43"/>
          <p:cNvSpPr txBox="1">
            <a:spLocks noChangeArrowheads="1"/>
          </p:cNvSpPr>
          <p:nvPr/>
        </p:nvSpPr>
        <p:spPr bwMode="auto">
          <a:xfrm>
            <a:off x="3219450" y="4659313"/>
            <a:ext cx="59984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latin typeface="Times New Roman" charset="0"/>
              </a:rPr>
              <a:t>+</a:t>
            </a:r>
            <a:r>
              <a:rPr lang="fr-FR" sz="900">
                <a:latin typeface="Times New Roman" charset="0"/>
              </a:rPr>
              <a:t> </a:t>
            </a:r>
            <a:r>
              <a:rPr lang="fr-FR">
                <a:latin typeface="Times New Roman" charset="0"/>
              </a:rPr>
              <a:t>I/2</a:t>
            </a:r>
          </a:p>
        </p:txBody>
      </p:sp>
      <p:sp>
        <p:nvSpPr>
          <p:cNvPr id="130092" name="Text Box 44"/>
          <p:cNvSpPr txBox="1">
            <a:spLocks noChangeArrowheads="1"/>
          </p:cNvSpPr>
          <p:nvPr/>
        </p:nvSpPr>
        <p:spPr bwMode="auto">
          <a:xfrm>
            <a:off x="5521325" y="5454651"/>
            <a:ext cx="476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b="1">
                <a:solidFill>
                  <a:srgbClr val="3333CC"/>
                </a:solidFill>
                <a:latin typeface="Times New Roman" charset="0"/>
              </a:rPr>
              <a:t>V</a:t>
            </a:r>
            <a:r>
              <a:rPr lang="fr-FR" b="1" baseline="-25000">
                <a:solidFill>
                  <a:srgbClr val="3333CC"/>
                </a:solidFill>
                <a:latin typeface="Times New Roman" charset="0"/>
              </a:rPr>
              <a:t>id</a:t>
            </a:r>
            <a:endParaRPr lang="fr-FR" b="1">
              <a:solidFill>
                <a:srgbClr val="3333CC"/>
              </a:solidFill>
              <a:latin typeface="Times New Roman" charset="0"/>
            </a:endParaRPr>
          </a:p>
        </p:txBody>
      </p:sp>
      <p:sp>
        <p:nvSpPr>
          <p:cNvPr id="130093" name="Line 45"/>
          <p:cNvSpPr>
            <a:spLocks noChangeShapeType="1"/>
          </p:cNvSpPr>
          <p:nvPr/>
        </p:nvSpPr>
        <p:spPr bwMode="auto">
          <a:xfrm>
            <a:off x="2071688" y="6464300"/>
            <a:ext cx="16764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fr-FR"/>
          </a:p>
        </p:txBody>
      </p:sp>
      <p:sp>
        <p:nvSpPr>
          <p:cNvPr id="130094" name="Text Box 46"/>
          <p:cNvSpPr txBox="1">
            <a:spLocks noChangeArrowheads="1"/>
          </p:cNvSpPr>
          <p:nvPr/>
        </p:nvSpPr>
        <p:spPr bwMode="auto">
          <a:xfrm>
            <a:off x="3730626" y="6267450"/>
            <a:ext cx="58541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latin typeface="Times New Roman" charset="0"/>
              </a:rPr>
              <a:t>–</a:t>
            </a:r>
            <a:r>
              <a:rPr lang="fr-FR" sz="900">
                <a:latin typeface="Times New Roman" charset="0"/>
              </a:rPr>
              <a:t> </a:t>
            </a:r>
            <a:r>
              <a:rPr lang="fr-FR">
                <a:latin typeface="Times New Roman" charset="0"/>
              </a:rPr>
              <a:t>I/2</a:t>
            </a:r>
          </a:p>
        </p:txBody>
      </p:sp>
      <p:sp>
        <p:nvSpPr>
          <p:cNvPr id="130095" name="Line 47"/>
          <p:cNvSpPr>
            <a:spLocks noChangeShapeType="1"/>
          </p:cNvSpPr>
          <p:nvPr/>
        </p:nvSpPr>
        <p:spPr bwMode="auto">
          <a:xfrm>
            <a:off x="4492625" y="4838700"/>
            <a:ext cx="1588" cy="8128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fr-FR"/>
          </a:p>
        </p:txBody>
      </p:sp>
      <p:sp>
        <p:nvSpPr>
          <p:cNvPr id="130096" name="Line 48"/>
          <p:cNvSpPr>
            <a:spLocks noChangeShapeType="1"/>
          </p:cNvSpPr>
          <p:nvPr/>
        </p:nvSpPr>
        <p:spPr bwMode="auto">
          <a:xfrm>
            <a:off x="3006725" y="5651500"/>
            <a:ext cx="1588" cy="8128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fr-FR"/>
          </a:p>
        </p:txBody>
      </p:sp>
      <p:sp>
        <p:nvSpPr>
          <p:cNvPr id="130097" name="Text Box 49"/>
          <p:cNvSpPr txBox="1">
            <a:spLocks noChangeArrowheads="1"/>
          </p:cNvSpPr>
          <p:nvPr/>
        </p:nvSpPr>
        <p:spPr bwMode="auto">
          <a:xfrm>
            <a:off x="4238626" y="5629275"/>
            <a:ext cx="72006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latin typeface="Times New Roman" charset="0"/>
              </a:rPr>
              <a:t>+</a:t>
            </a:r>
            <a:r>
              <a:rPr lang="fr-FR" sz="900">
                <a:latin typeface="Times New Roman" charset="0"/>
              </a:rPr>
              <a:t> </a:t>
            </a:r>
            <a:r>
              <a:rPr lang="fr-FR">
                <a:latin typeface="Times New Roman" charset="0"/>
              </a:rPr>
              <a:t>2U</a:t>
            </a:r>
            <a:r>
              <a:rPr lang="fr-FR" baseline="-25000">
                <a:latin typeface="Times New Roman" charset="0"/>
              </a:rPr>
              <a:t>T</a:t>
            </a:r>
          </a:p>
        </p:txBody>
      </p:sp>
      <p:sp>
        <p:nvSpPr>
          <p:cNvPr id="130098" name="Text Box 50"/>
          <p:cNvSpPr txBox="1">
            <a:spLocks noChangeArrowheads="1"/>
          </p:cNvSpPr>
          <p:nvPr/>
        </p:nvSpPr>
        <p:spPr bwMode="auto">
          <a:xfrm>
            <a:off x="2684463" y="5311775"/>
            <a:ext cx="70564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latin typeface="Times New Roman" charset="0"/>
              </a:rPr>
              <a:t>–</a:t>
            </a:r>
            <a:r>
              <a:rPr lang="fr-FR" sz="900">
                <a:latin typeface="Times New Roman" charset="0"/>
              </a:rPr>
              <a:t> </a:t>
            </a:r>
            <a:r>
              <a:rPr lang="fr-FR">
                <a:latin typeface="Times New Roman" charset="0"/>
              </a:rPr>
              <a:t>2U</a:t>
            </a:r>
            <a:r>
              <a:rPr lang="fr-FR" baseline="-25000">
                <a:latin typeface="Times New Roman" charset="0"/>
              </a:rPr>
              <a:t>T</a:t>
            </a:r>
          </a:p>
        </p:txBody>
      </p:sp>
      <p:sp>
        <p:nvSpPr>
          <p:cNvPr id="130099" name="Text Box 51"/>
          <p:cNvSpPr txBox="1">
            <a:spLocks noChangeArrowheads="1"/>
          </p:cNvSpPr>
          <p:nvPr/>
        </p:nvSpPr>
        <p:spPr bwMode="auto">
          <a:xfrm>
            <a:off x="3810000" y="4419601"/>
            <a:ext cx="4127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b="1">
                <a:solidFill>
                  <a:srgbClr val="FF0000"/>
                </a:solidFill>
                <a:latin typeface="Times New Roman" charset="0"/>
              </a:rPr>
              <a:t>∆I</a:t>
            </a:r>
          </a:p>
        </p:txBody>
      </p:sp>
      <p:sp>
        <p:nvSpPr>
          <p:cNvPr id="130100" name="Text Box 52"/>
          <p:cNvSpPr txBox="1">
            <a:spLocks noChangeArrowheads="1"/>
          </p:cNvSpPr>
          <p:nvPr/>
        </p:nvSpPr>
        <p:spPr bwMode="auto">
          <a:xfrm>
            <a:off x="6400800" y="1981201"/>
            <a:ext cx="3962400" cy="366713"/>
          </a:xfrm>
          <a:prstGeom prst="rect">
            <a:avLst/>
          </a:prstGeom>
          <a:noFill/>
          <a:ln>
            <a:noFill/>
          </a:ln>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fr-FR" b="1">
                <a:solidFill>
                  <a:srgbClr val="3333CC"/>
                </a:solidFill>
                <a:latin typeface="Times New Roman" charset="0"/>
              </a:rPr>
              <a:t>Relation exacte</a:t>
            </a:r>
          </a:p>
        </p:txBody>
      </p:sp>
      <p:sp>
        <p:nvSpPr>
          <p:cNvPr id="130101" name="Text Box 53"/>
          <p:cNvSpPr txBox="1">
            <a:spLocks noChangeArrowheads="1"/>
          </p:cNvSpPr>
          <p:nvPr/>
        </p:nvSpPr>
        <p:spPr bwMode="auto">
          <a:xfrm>
            <a:off x="6400800" y="3581401"/>
            <a:ext cx="3962400" cy="366713"/>
          </a:xfrm>
          <a:prstGeom prst="rect">
            <a:avLst/>
          </a:prstGeom>
          <a:noFill/>
          <a:ln>
            <a:noFill/>
          </a:ln>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fr-FR" b="1">
                <a:solidFill>
                  <a:srgbClr val="3333CC"/>
                </a:solidFill>
                <a:latin typeface="Times New Roman" charset="0"/>
              </a:rPr>
              <a:t>Signaux &lt; 50 mV</a:t>
            </a:r>
            <a:r>
              <a:rPr lang="fr-FR" sz="1200" b="1">
                <a:solidFill>
                  <a:srgbClr val="3333CC"/>
                </a:solidFill>
                <a:latin typeface="Times New Roman" charset="0"/>
              </a:rPr>
              <a:t>p-p</a:t>
            </a:r>
          </a:p>
        </p:txBody>
      </p:sp>
      <p:sp>
        <p:nvSpPr>
          <p:cNvPr id="130102" name="Text Box 54"/>
          <p:cNvSpPr txBox="1">
            <a:spLocks noChangeArrowheads="1"/>
          </p:cNvSpPr>
          <p:nvPr/>
        </p:nvSpPr>
        <p:spPr bwMode="auto">
          <a:xfrm>
            <a:off x="6400800" y="5181601"/>
            <a:ext cx="3962400" cy="366713"/>
          </a:xfrm>
          <a:prstGeom prst="rect">
            <a:avLst/>
          </a:prstGeom>
          <a:noFill/>
          <a:ln>
            <a:noFill/>
          </a:ln>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fr-FR" b="1">
                <a:solidFill>
                  <a:srgbClr val="3333CC"/>
                </a:solidFill>
                <a:latin typeface="Times New Roman" charset="0"/>
              </a:rPr>
              <a:t>Carré, triangle ou sinus ≥ 200 mV</a:t>
            </a:r>
            <a:r>
              <a:rPr lang="fr-FR" sz="1200" b="1">
                <a:solidFill>
                  <a:srgbClr val="3333CC"/>
                </a:solidFill>
                <a:latin typeface="Times New Roman" charset="0"/>
              </a:rPr>
              <a:t>p-p</a:t>
            </a:r>
            <a:endParaRPr lang="fr-FR" b="1">
              <a:solidFill>
                <a:srgbClr val="3333CC"/>
              </a:solidFill>
              <a:latin typeface="Times New Roman" charset="0"/>
            </a:endParaRPr>
          </a:p>
        </p:txBody>
      </p:sp>
      <p:sp>
        <p:nvSpPr>
          <p:cNvPr id="130103" name="Rectangle 55"/>
          <p:cNvSpPr>
            <a:spLocks noChangeArrowheads="1"/>
          </p:cNvSpPr>
          <p:nvPr/>
        </p:nvSpPr>
        <p:spPr bwMode="auto">
          <a:xfrm>
            <a:off x="7239000" y="5638800"/>
            <a:ext cx="2133600" cy="7366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aphicFrame>
        <p:nvGraphicFramePr>
          <p:cNvPr id="130104" name="Object 56" descr="50%"/>
          <p:cNvGraphicFramePr>
            <a:graphicFrameLocks noChangeAspect="1"/>
          </p:cNvGraphicFramePr>
          <p:nvPr/>
        </p:nvGraphicFramePr>
        <p:xfrm>
          <a:off x="7397750" y="5638800"/>
          <a:ext cx="1866900" cy="609600"/>
        </p:xfrm>
        <a:graphic>
          <a:graphicData uri="http://schemas.openxmlformats.org/presentationml/2006/ole">
            <mc:AlternateContent xmlns:mc="http://schemas.openxmlformats.org/markup-compatibility/2006">
              <mc:Choice xmlns:v="urn:schemas-microsoft-com:vml" Requires="v">
                <p:oleObj spid="_x0000_s2195" name="Équation" r:id="rId6" imgW="1866900" imgH="622300" progId="Equation.3">
                  <p:embed/>
                </p:oleObj>
              </mc:Choice>
              <mc:Fallback>
                <p:oleObj name="Équation" r:id="rId6" imgW="1866900" imgH="622300" progId="Equation.3">
                  <p:embed/>
                  <p:pic>
                    <p:nvPicPr>
                      <p:cNvPr id="130104" name="Object 56" descr="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7750" y="5638800"/>
                        <a:ext cx="1866900" cy="609600"/>
                      </a:xfrm>
                      <a:prstGeom prst="rect">
                        <a:avLst/>
                      </a:prstGeom>
                      <a:noFill/>
                      <a:ln>
                        <a:noFill/>
                      </a:ln>
                      <a:effectLst/>
                      <a:extLst>
                        <a:ext uri="{909E8E84-426E-40dd-AFC4-6F175D3DCCD1}">
                          <a14:hiddenFill xmlns:a14="http://schemas.microsoft.com/office/drawing/2010/main" xmlns="">
                            <a:pattFill prst="pct50">
                              <a:fgClr>
                                <a:srgbClr val="FF0000"/>
                              </a:fgClr>
                              <a:bgClr>
                                <a:srgbClr val="FFFFFF"/>
                              </a:bgClr>
                            </a:patt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0105" name="Rectangle 57"/>
          <p:cNvSpPr>
            <a:spLocks noChangeArrowheads="1"/>
          </p:cNvSpPr>
          <p:nvPr/>
        </p:nvSpPr>
        <p:spPr bwMode="auto">
          <a:xfrm>
            <a:off x="7239000" y="4038600"/>
            <a:ext cx="2133600" cy="7366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aphicFrame>
        <p:nvGraphicFramePr>
          <p:cNvPr id="130106" name="Object 58" descr="50%"/>
          <p:cNvGraphicFramePr>
            <a:graphicFrameLocks noChangeAspect="1"/>
          </p:cNvGraphicFramePr>
          <p:nvPr/>
        </p:nvGraphicFramePr>
        <p:xfrm>
          <a:off x="7626350" y="4038601"/>
          <a:ext cx="1384300" cy="671513"/>
        </p:xfrm>
        <a:graphic>
          <a:graphicData uri="http://schemas.openxmlformats.org/presentationml/2006/ole">
            <mc:AlternateContent xmlns:mc="http://schemas.openxmlformats.org/markup-compatibility/2006">
              <mc:Choice xmlns:v="urn:schemas-microsoft-com:vml" Requires="v">
                <p:oleObj spid="_x0000_s2196" name="Équation" r:id="rId8" imgW="1384300" imgH="685800" progId="Equation.3">
                  <p:embed/>
                </p:oleObj>
              </mc:Choice>
              <mc:Fallback>
                <p:oleObj name="Équation" r:id="rId8" imgW="1384300" imgH="685800" progId="Equation.3">
                  <p:embed/>
                  <p:pic>
                    <p:nvPicPr>
                      <p:cNvPr id="130106" name="Object 58" descr="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6350" y="4038601"/>
                        <a:ext cx="1384300" cy="671513"/>
                      </a:xfrm>
                      <a:prstGeom prst="rect">
                        <a:avLst/>
                      </a:prstGeom>
                      <a:noFill/>
                      <a:ln>
                        <a:noFill/>
                      </a:ln>
                      <a:effectLst/>
                      <a:extLst>
                        <a:ext uri="{909E8E84-426E-40dd-AFC4-6F175D3DCCD1}">
                          <a14:hiddenFill xmlns:a14="http://schemas.microsoft.com/office/drawing/2010/main" xmlns="">
                            <a:pattFill prst="pct50">
                              <a:fgClr>
                                <a:srgbClr val="FF0000"/>
                              </a:fgClr>
                              <a:bgClr>
                                <a:srgbClr val="FFFFFF"/>
                              </a:bgClr>
                            </a:patt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0108" name="Text Box 60"/>
          <p:cNvSpPr txBox="1">
            <a:spLocks noChangeArrowheads="1"/>
          </p:cNvSpPr>
          <p:nvPr/>
        </p:nvSpPr>
        <p:spPr bwMode="auto">
          <a:xfrm>
            <a:off x="721806" y="988858"/>
            <a:ext cx="8262174"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sz="2400" b="1" i="1" dirty="0">
                <a:solidFill>
                  <a:schemeClr val="accent3"/>
                </a:solidFill>
              </a:rPr>
              <a:t>MODULATEUR ÉQUILIBRÉ OU "MULTIPLIEUR DE GILBERT"</a:t>
            </a:r>
          </a:p>
        </p:txBody>
      </p:sp>
      <p:sp>
        <p:nvSpPr>
          <p:cNvPr id="59" name="Rectangle 11">
            <a:extLst>
              <a:ext uri="{FF2B5EF4-FFF2-40B4-BE49-F238E27FC236}">
                <a16:creationId xmlns:a16="http://schemas.microsoft.com/office/drawing/2014/main" id="{67E8D5E7-55C7-461B-9199-345197F08170}"/>
              </a:ext>
            </a:extLst>
          </p:cNvPr>
          <p:cNvSpPr>
            <a:spLocks noChangeArrowheads="1"/>
          </p:cNvSpPr>
          <p:nvPr/>
        </p:nvSpPr>
        <p:spPr bwMode="auto">
          <a:xfrm>
            <a:off x="788276" y="320566"/>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1. DÉTECTEUR DE PHASE ANALOGIQUE</a:t>
            </a:r>
          </a:p>
        </p:txBody>
      </p:sp>
      <p:sp>
        <p:nvSpPr>
          <p:cNvPr id="2" name="Slide Number Placeholder 1">
            <a:extLst>
              <a:ext uri="{FF2B5EF4-FFF2-40B4-BE49-F238E27FC236}">
                <a16:creationId xmlns:a16="http://schemas.microsoft.com/office/drawing/2014/main" id="{4FBE6B12-1C86-4FF7-BB57-DD7BDC874547}"/>
              </a:ext>
            </a:extLst>
          </p:cNvPr>
          <p:cNvSpPr>
            <a:spLocks noGrp="1"/>
          </p:cNvSpPr>
          <p:nvPr>
            <p:ph type="sldNum" sz="quarter" idx="12"/>
          </p:nvPr>
        </p:nvSpPr>
        <p:spPr/>
        <p:txBody>
          <a:bodyPr/>
          <a:lstStyle/>
          <a:p>
            <a:fld id="{A0C90C31-8BED-4BB9-8E94-F4E9E36D41C0}" type="slidenum">
              <a:rPr lang="en-CH" smtClean="0"/>
              <a:t>7</a:t>
            </a:fld>
            <a:endParaRPr lang="en-CH"/>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91" name="Text Box 27"/>
          <p:cNvSpPr txBox="1">
            <a:spLocks noChangeArrowheads="1"/>
          </p:cNvSpPr>
          <p:nvPr/>
        </p:nvSpPr>
        <p:spPr bwMode="auto">
          <a:xfrm>
            <a:off x="1037377" y="1725931"/>
            <a:ext cx="8534400" cy="396875"/>
          </a:xfrm>
          <a:prstGeom prst="rect">
            <a:avLst/>
          </a:prstGeom>
          <a:solidFill>
            <a:schemeClr val="bg1">
              <a:lumMod val="85000"/>
            </a:schemeClr>
          </a:solidFill>
          <a:ln>
            <a:noFill/>
          </a:ln>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FR" sz="2000" b="1" dirty="0">
                <a:solidFill>
                  <a:srgbClr val="3333CC"/>
                </a:solidFill>
                <a:latin typeface="Times New Roman" charset="0"/>
              </a:rPr>
              <a:t>PLL verrouillée sur un signal d'entrée </a:t>
            </a:r>
            <a:r>
              <a:rPr lang="fr-FR" sz="2000" b="1" dirty="0" err="1">
                <a:solidFill>
                  <a:srgbClr val="3333CC"/>
                </a:solidFill>
                <a:latin typeface="Times New Roman" charset="0"/>
              </a:rPr>
              <a:t>A</a:t>
            </a:r>
            <a:r>
              <a:rPr lang="fr-FR" sz="2000" b="1" baseline="-25000" dirty="0" err="1">
                <a:solidFill>
                  <a:srgbClr val="3333CC"/>
                </a:solidFill>
                <a:latin typeface="Times New Roman" charset="0"/>
              </a:rPr>
              <a:t>IN</a:t>
            </a:r>
            <a:r>
              <a:rPr lang="fr-FR" sz="2000" b="1" dirty="0" err="1">
                <a:solidFill>
                  <a:srgbClr val="3333CC"/>
                </a:solidFill>
                <a:latin typeface="Times New Roman" charset="0"/>
              </a:rPr>
              <a:t>·sin</a:t>
            </a:r>
            <a:r>
              <a:rPr lang="fr-FR" sz="2000" b="1" dirty="0">
                <a:solidFill>
                  <a:srgbClr val="3333CC"/>
                </a:solidFill>
                <a:latin typeface="Times New Roman" charset="0"/>
              </a:rPr>
              <a:t>(</a:t>
            </a:r>
            <a:r>
              <a:rPr lang="fr-FR" sz="2000" b="1" dirty="0">
                <a:solidFill>
                  <a:srgbClr val="3333CC"/>
                </a:solidFill>
                <a:latin typeface="Symbol" charset="0"/>
                <a:sym typeface="Symbol" charset="0"/>
              </a:rPr>
              <a:t></a:t>
            </a:r>
            <a:r>
              <a:rPr lang="fr-FR" sz="2000" b="1" baseline="-25000" dirty="0" err="1">
                <a:solidFill>
                  <a:srgbClr val="3333CC"/>
                </a:solidFill>
                <a:latin typeface="Times New Roman" charset="0"/>
              </a:rPr>
              <a:t>IN</a:t>
            </a:r>
            <a:r>
              <a:rPr lang="fr-FR" sz="2000" b="1" dirty="0" err="1">
                <a:solidFill>
                  <a:srgbClr val="3333CC"/>
                </a:solidFill>
                <a:latin typeface="Times New Roman" charset="0"/>
              </a:rPr>
              <a:t>t</a:t>
            </a:r>
            <a:r>
              <a:rPr lang="fr-FR" sz="2000" b="1" dirty="0">
                <a:solidFill>
                  <a:srgbClr val="3333CC"/>
                </a:solidFill>
                <a:latin typeface="Times New Roman" charset="0"/>
              </a:rPr>
              <a:t>) "petit" (A</a:t>
            </a:r>
            <a:r>
              <a:rPr lang="fr-FR" sz="2000" b="1" baseline="-25000" dirty="0">
                <a:solidFill>
                  <a:srgbClr val="3333CC"/>
                </a:solidFill>
                <a:latin typeface="Times New Roman" charset="0"/>
              </a:rPr>
              <a:t>IN </a:t>
            </a:r>
            <a:r>
              <a:rPr lang="fr-FR" sz="2000" b="1" dirty="0">
                <a:solidFill>
                  <a:srgbClr val="3333CC"/>
                </a:solidFill>
                <a:latin typeface="Times New Roman" charset="0"/>
              </a:rPr>
              <a:t>&lt; 25 mV) </a:t>
            </a:r>
          </a:p>
        </p:txBody>
      </p:sp>
      <p:graphicFrame>
        <p:nvGraphicFramePr>
          <p:cNvPr id="88092" name="Object 28" descr="50%"/>
          <p:cNvGraphicFramePr>
            <a:graphicFrameLocks noChangeAspect="1"/>
          </p:cNvGraphicFramePr>
          <p:nvPr>
            <p:extLst>
              <p:ext uri="{D42A27DB-BD31-4B8C-83A1-F6EECF244321}">
                <p14:modId xmlns:p14="http://schemas.microsoft.com/office/powerpoint/2010/main" val="3986922242"/>
              </p:ext>
            </p:extLst>
          </p:nvPr>
        </p:nvGraphicFramePr>
        <p:xfrm>
          <a:off x="882316" y="5897563"/>
          <a:ext cx="4588041" cy="658938"/>
        </p:xfrm>
        <a:graphic>
          <a:graphicData uri="http://schemas.openxmlformats.org/presentationml/2006/ole">
            <mc:AlternateContent xmlns:mc="http://schemas.openxmlformats.org/markup-compatibility/2006">
              <mc:Choice xmlns:v="urn:schemas-microsoft-com:vml" Requires="v">
                <p:oleObj spid="_x0000_s8314" name="Équation" r:id="rId4" imgW="5384800" imgH="660400" progId="Equation.3">
                  <p:embed/>
                </p:oleObj>
              </mc:Choice>
              <mc:Fallback>
                <p:oleObj name="Équation" r:id="rId4" imgW="5384800" imgH="660400" progId="Equation.3">
                  <p:embed/>
                  <p:pic>
                    <p:nvPicPr>
                      <p:cNvPr id="88092" name="Object 28" descr="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316" y="5897563"/>
                        <a:ext cx="4588041" cy="658938"/>
                      </a:xfrm>
                      <a:prstGeom prst="rect">
                        <a:avLst/>
                      </a:prstGeom>
                      <a:noFill/>
                      <a:ln>
                        <a:noFill/>
                      </a:ln>
                      <a:effectLst/>
                      <a:extLst/>
                    </p:spPr>
                  </p:pic>
                </p:oleObj>
              </mc:Fallback>
            </mc:AlternateContent>
          </a:graphicData>
        </a:graphic>
      </p:graphicFrame>
      <p:sp>
        <p:nvSpPr>
          <p:cNvPr id="88127" name="Text Box 63"/>
          <p:cNvSpPr txBox="1">
            <a:spLocks noChangeArrowheads="1"/>
          </p:cNvSpPr>
          <p:nvPr/>
        </p:nvSpPr>
        <p:spPr bwMode="auto">
          <a:xfrm>
            <a:off x="959712" y="999304"/>
            <a:ext cx="7909967"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sz="2400" b="1" i="1" dirty="0">
                <a:solidFill>
                  <a:schemeClr val="accent3"/>
                </a:solidFill>
              </a:rPr>
              <a:t>MODULATEUR BALANCÉ OU "MULTIPLIEUR DE GILBERT"</a:t>
            </a:r>
          </a:p>
        </p:txBody>
      </p:sp>
      <p:sp>
        <p:nvSpPr>
          <p:cNvPr id="88128" name="Line 64"/>
          <p:cNvSpPr>
            <a:spLocks noChangeShapeType="1"/>
          </p:cNvSpPr>
          <p:nvPr/>
        </p:nvSpPr>
        <p:spPr bwMode="auto">
          <a:xfrm flipV="1">
            <a:off x="1406947" y="2438400"/>
            <a:ext cx="0" cy="1066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8129" name="Line 65"/>
          <p:cNvSpPr>
            <a:spLocks noChangeShapeType="1"/>
          </p:cNvSpPr>
          <p:nvPr/>
        </p:nvSpPr>
        <p:spPr bwMode="auto">
          <a:xfrm>
            <a:off x="1330747" y="3048000"/>
            <a:ext cx="3429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8130" name="Text Box 66"/>
          <p:cNvSpPr txBox="1">
            <a:spLocks noChangeArrowheads="1"/>
          </p:cNvSpPr>
          <p:nvPr/>
        </p:nvSpPr>
        <p:spPr bwMode="auto">
          <a:xfrm>
            <a:off x="1330747" y="2209801"/>
            <a:ext cx="6683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baseline="-25000">
                <a:solidFill>
                  <a:srgbClr val="FF0000"/>
                </a:solidFill>
                <a:latin typeface="Times New Roman" charset="0"/>
              </a:rPr>
              <a:t> </a:t>
            </a:r>
            <a:r>
              <a:rPr lang="fr-CH" b="1">
                <a:solidFill>
                  <a:srgbClr val="FF0000"/>
                </a:solidFill>
                <a:latin typeface="Times New Roman" charset="0"/>
              </a:rPr>
              <a:t>V</a:t>
            </a:r>
            <a:r>
              <a:rPr lang="fr-CH" b="1" baseline="-25000">
                <a:solidFill>
                  <a:srgbClr val="FF0000"/>
                </a:solidFill>
                <a:latin typeface="Times New Roman" charset="0"/>
              </a:rPr>
              <a:t>IN</a:t>
            </a:r>
            <a:endParaRPr lang="en-GB" b="1" baseline="-25000">
              <a:solidFill>
                <a:srgbClr val="FF0000"/>
              </a:solidFill>
              <a:latin typeface="Times New Roman" charset="0"/>
            </a:endParaRPr>
          </a:p>
        </p:txBody>
      </p:sp>
      <p:sp>
        <p:nvSpPr>
          <p:cNvPr id="88131" name="Text Box 67"/>
          <p:cNvSpPr txBox="1">
            <a:spLocks noChangeArrowheads="1"/>
          </p:cNvSpPr>
          <p:nvPr/>
        </p:nvSpPr>
        <p:spPr bwMode="auto">
          <a:xfrm>
            <a:off x="4683547" y="2836625"/>
            <a:ext cx="53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b="1" dirty="0">
                <a:latin typeface="Symbol" charset="0"/>
              </a:rPr>
              <a:t></a:t>
            </a:r>
            <a:r>
              <a:rPr lang="fr-CH" b="1" dirty="0">
                <a:latin typeface="Times" charset="0"/>
              </a:rPr>
              <a:t>t</a:t>
            </a:r>
            <a:endParaRPr lang="en-GB" b="1" baseline="-25000" dirty="0">
              <a:latin typeface="Symbol" charset="0"/>
            </a:endParaRPr>
          </a:p>
        </p:txBody>
      </p:sp>
      <p:sp>
        <p:nvSpPr>
          <p:cNvPr id="88132" name="Text Box 68"/>
          <p:cNvSpPr txBox="1">
            <a:spLocks noChangeArrowheads="1"/>
          </p:cNvSpPr>
          <p:nvPr/>
        </p:nvSpPr>
        <p:spPr bwMode="auto">
          <a:xfrm>
            <a:off x="1080765" y="2859971"/>
            <a:ext cx="381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dirty="0">
                <a:latin typeface="Times New Roman" charset="0"/>
              </a:rPr>
              <a:t>0</a:t>
            </a:r>
            <a:endParaRPr lang="en-GB" b="1" baseline="-25000" dirty="0">
              <a:latin typeface="Times New Roman" charset="0"/>
            </a:endParaRPr>
          </a:p>
        </p:txBody>
      </p:sp>
      <p:sp>
        <p:nvSpPr>
          <p:cNvPr id="88133" name="Arc 69"/>
          <p:cNvSpPr>
            <a:spLocks/>
          </p:cNvSpPr>
          <p:nvPr/>
        </p:nvSpPr>
        <p:spPr bwMode="auto">
          <a:xfrm>
            <a:off x="2168947" y="2670175"/>
            <a:ext cx="762000" cy="1447800"/>
          </a:xfrm>
          <a:custGeom>
            <a:avLst/>
            <a:gdLst>
              <a:gd name="G0" fmla="+- 0 0 0"/>
              <a:gd name="G1" fmla="+- 21600 0 0"/>
              <a:gd name="G2" fmla="+- 21600 0 0"/>
              <a:gd name="T0" fmla="*/ 0 w 14406"/>
              <a:gd name="T1" fmla="*/ 0 h 21600"/>
              <a:gd name="T2" fmla="*/ 14406 w 14406"/>
              <a:gd name="T3" fmla="*/ 5507 h 21600"/>
              <a:gd name="T4" fmla="*/ 0 w 14406"/>
              <a:gd name="T5" fmla="*/ 21600 h 21600"/>
            </a:gdLst>
            <a:ahLst/>
            <a:cxnLst>
              <a:cxn ang="0">
                <a:pos x="T0" y="T1"/>
              </a:cxn>
              <a:cxn ang="0">
                <a:pos x="T2" y="T3"/>
              </a:cxn>
              <a:cxn ang="0">
                <a:pos x="T4" y="T5"/>
              </a:cxn>
            </a:cxnLst>
            <a:rect l="0" t="0" r="r" b="b"/>
            <a:pathLst>
              <a:path w="14406" h="21600" fill="none" extrusionOk="0">
                <a:moveTo>
                  <a:pt x="0" y="-1"/>
                </a:moveTo>
                <a:cubicBezTo>
                  <a:pt x="5316" y="-1"/>
                  <a:pt x="10445" y="1960"/>
                  <a:pt x="14406" y="5506"/>
                </a:cubicBezTo>
              </a:path>
              <a:path w="14406" h="21600" stroke="0" extrusionOk="0">
                <a:moveTo>
                  <a:pt x="0" y="-1"/>
                </a:moveTo>
                <a:cubicBezTo>
                  <a:pt x="5316" y="-1"/>
                  <a:pt x="10445" y="1960"/>
                  <a:pt x="14406" y="5506"/>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34" name="Arc 70"/>
          <p:cNvSpPr>
            <a:spLocks/>
          </p:cNvSpPr>
          <p:nvPr/>
        </p:nvSpPr>
        <p:spPr bwMode="auto">
          <a:xfrm flipH="1" flipV="1">
            <a:off x="2930948" y="1905000"/>
            <a:ext cx="758825" cy="1524000"/>
          </a:xfrm>
          <a:custGeom>
            <a:avLst/>
            <a:gdLst>
              <a:gd name="G0" fmla="+- 0 0 0"/>
              <a:gd name="G1" fmla="+- 21600 0 0"/>
              <a:gd name="G2" fmla="+- 21600 0 0"/>
              <a:gd name="T0" fmla="*/ 0 w 14340"/>
              <a:gd name="T1" fmla="*/ 0 h 21600"/>
              <a:gd name="T2" fmla="*/ 14340 w 14340"/>
              <a:gd name="T3" fmla="*/ 5447 h 21600"/>
              <a:gd name="T4" fmla="*/ 0 w 14340"/>
              <a:gd name="T5" fmla="*/ 21600 h 21600"/>
            </a:gdLst>
            <a:ahLst/>
            <a:cxnLst>
              <a:cxn ang="0">
                <a:pos x="T0" y="T1"/>
              </a:cxn>
              <a:cxn ang="0">
                <a:pos x="T2" y="T3"/>
              </a:cxn>
              <a:cxn ang="0">
                <a:pos x="T4" y="T5"/>
              </a:cxn>
            </a:cxnLst>
            <a:rect l="0" t="0" r="r" b="b"/>
            <a:pathLst>
              <a:path w="14340" h="21600" fill="none" extrusionOk="0">
                <a:moveTo>
                  <a:pt x="0" y="-1"/>
                </a:moveTo>
                <a:cubicBezTo>
                  <a:pt x="5285" y="-1"/>
                  <a:pt x="10387" y="1937"/>
                  <a:pt x="14340" y="5446"/>
                </a:cubicBezTo>
              </a:path>
              <a:path w="14340" h="21600" stroke="0" extrusionOk="0">
                <a:moveTo>
                  <a:pt x="0" y="-1"/>
                </a:moveTo>
                <a:cubicBezTo>
                  <a:pt x="5285" y="-1"/>
                  <a:pt x="10387" y="1937"/>
                  <a:pt x="14340" y="5446"/>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35" name="Arc 71"/>
          <p:cNvSpPr>
            <a:spLocks/>
          </p:cNvSpPr>
          <p:nvPr/>
        </p:nvSpPr>
        <p:spPr bwMode="auto">
          <a:xfrm flipV="1">
            <a:off x="3692947" y="1981200"/>
            <a:ext cx="762000" cy="1447800"/>
          </a:xfrm>
          <a:custGeom>
            <a:avLst/>
            <a:gdLst>
              <a:gd name="G0" fmla="+- 0 0 0"/>
              <a:gd name="G1" fmla="+- 21600 0 0"/>
              <a:gd name="G2" fmla="+- 21600 0 0"/>
              <a:gd name="T0" fmla="*/ 0 w 14406"/>
              <a:gd name="T1" fmla="*/ 0 h 21600"/>
              <a:gd name="T2" fmla="*/ 14406 w 14406"/>
              <a:gd name="T3" fmla="*/ 5507 h 21600"/>
              <a:gd name="T4" fmla="*/ 0 w 14406"/>
              <a:gd name="T5" fmla="*/ 21600 h 21600"/>
            </a:gdLst>
            <a:ahLst/>
            <a:cxnLst>
              <a:cxn ang="0">
                <a:pos x="T0" y="T1"/>
              </a:cxn>
              <a:cxn ang="0">
                <a:pos x="T2" y="T3"/>
              </a:cxn>
              <a:cxn ang="0">
                <a:pos x="T4" y="T5"/>
              </a:cxn>
            </a:cxnLst>
            <a:rect l="0" t="0" r="r" b="b"/>
            <a:pathLst>
              <a:path w="14406" h="21600" fill="none" extrusionOk="0">
                <a:moveTo>
                  <a:pt x="0" y="-1"/>
                </a:moveTo>
                <a:cubicBezTo>
                  <a:pt x="5316" y="-1"/>
                  <a:pt x="10445" y="1960"/>
                  <a:pt x="14406" y="5506"/>
                </a:cubicBezTo>
              </a:path>
              <a:path w="14406" h="21600" stroke="0" extrusionOk="0">
                <a:moveTo>
                  <a:pt x="0" y="-1"/>
                </a:moveTo>
                <a:cubicBezTo>
                  <a:pt x="5316" y="-1"/>
                  <a:pt x="10445" y="1960"/>
                  <a:pt x="14406" y="5506"/>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36" name="Arc 72"/>
          <p:cNvSpPr>
            <a:spLocks/>
          </p:cNvSpPr>
          <p:nvPr/>
        </p:nvSpPr>
        <p:spPr bwMode="auto">
          <a:xfrm flipH="1">
            <a:off x="1406948" y="2667000"/>
            <a:ext cx="758825" cy="1524000"/>
          </a:xfrm>
          <a:custGeom>
            <a:avLst/>
            <a:gdLst>
              <a:gd name="G0" fmla="+- 0 0 0"/>
              <a:gd name="G1" fmla="+- 21600 0 0"/>
              <a:gd name="G2" fmla="+- 21600 0 0"/>
              <a:gd name="T0" fmla="*/ 0 w 14340"/>
              <a:gd name="T1" fmla="*/ 0 h 21600"/>
              <a:gd name="T2" fmla="*/ 14340 w 14340"/>
              <a:gd name="T3" fmla="*/ 5447 h 21600"/>
              <a:gd name="T4" fmla="*/ 0 w 14340"/>
              <a:gd name="T5" fmla="*/ 21600 h 21600"/>
            </a:gdLst>
            <a:ahLst/>
            <a:cxnLst>
              <a:cxn ang="0">
                <a:pos x="T0" y="T1"/>
              </a:cxn>
              <a:cxn ang="0">
                <a:pos x="T2" y="T3"/>
              </a:cxn>
              <a:cxn ang="0">
                <a:pos x="T4" y="T5"/>
              </a:cxn>
            </a:cxnLst>
            <a:rect l="0" t="0" r="r" b="b"/>
            <a:pathLst>
              <a:path w="14340" h="21600" fill="none" extrusionOk="0">
                <a:moveTo>
                  <a:pt x="0" y="-1"/>
                </a:moveTo>
                <a:cubicBezTo>
                  <a:pt x="5285" y="-1"/>
                  <a:pt x="10387" y="1937"/>
                  <a:pt x="14340" y="5446"/>
                </a:cubicBezTo>
              </a:path>
              <a:path w="14340" h="21600" stroke="0" extrusionOk="0">
                <a:moveTo>
                  <a:pt x="0" y="-1"/>
                </a:moveTo>
                <a:cubicBezTo>
                  <a:pt x="5285" y="-1"/>
                  <a:pt x="10387" y="1937"/>
                  <a:pt x="14340" y="5446"/>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37" name="Line 73"/>
          <p:cNvSpPr>
            <a:spLocks noChangeShapeType="1"/>
          </p:cNvSpPr>
          <p:nvPr/>
        </p:nvSpPr>
        <p:spPr bwMode="auto">
          <a:xfrm>
            <a:off x="1406947" y="4191000"/>
            <a:ext cx="381000" cy="0"/>
          </a:xfrm>
          <a:prstGeom prst="line">
            <a:avLst/>
          </a:prstGeom>
          <a:noFill/>
          <a:ln w="28575">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38" name="Line 74"/>
          <p:cNvSpPr>
            <a:spLocks noChangeShapeType="1"/>
          </p:cNvSpPr>
          <p:nvPr/>
        </p:nvSpPr>
        <p:spPr bwMode="auto">
          <a:xfrm>
            <a:off x="1787947" y="3886200"/>
            <a:ext cx="1524000" cy="0"/>
          </a:xfrm>
          <a:prstGeom prst="line">
            <a:avLst/>
          </a:prstGeom>
          <a:noFill/>
          <a:ln w="28575">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39" name="Line 75"/>
          <p:cNvSpPr>
            <a:spLocks noChangeShapeType="1"/>
          </p:cNvSpPr>
          <p:nvPr/>
        </p:nvSpPr>
        <p:spPr bwMode="auto">
          <a:xfrm>
            <a:off x="3311947" y="4191000"/>
            <a:ext cx="1143000" cy="0"/>
          </a:xfrm>
          <a:prstGeom prst="line">
            <a:avLst/>
          </a:prstGeom>
          <a:noFill/>
          <a:ln w="28575">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40" name="Line 76"/>
          <p:cNvSpPr>
            <a:spLocks noChangeShapeType="1"/>
          </p:cNvSpPr>
          <p:nvPr/>
        </p:nvSpPr>
        <p:spPr bwMode="auto">
          <a:xfrm>
            <a:off x="1787947" y="3886200"/>
            <a:ext cx="0" cy="304800"/>
          </a:xfrm>
          <a:prstGeom prst="line">
            <a:avLst/>
          </a:prstGeom>
          <a:noFill/>
          <a:ln w="127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41" name="Line 77"/>
          <p:cNvSpPr>
            <a:spLocks noChangeShapeType="1"/>
          </p:cNvSpPr>
          <p:nvPr/>
        </p:nvSpPr>
        <p:spPr bwMode="auto">
          <a:xfrm>
            <a:off x="3311947" y="3886200"/>
            <a:ext cx="0" cy="304800"/>
          </a:xfrm>
          <a:prstGeom prst="line">
            <a:avLst/>
          </a:prstGeom>
          <a:noFill/>
          <a:ln w="127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42" name="Line 78"/>
          <p:cNvSpPr>
            <a:spLocks noChangeShapeType="1"/>
          </p:cNvSpPr>
          <p:nvPr/>
        </p:nvSpPr>
        <p:spPr bwMode="auto">
          <a:xfrm flipV="1">
            <a:off x="1406947" y="3657600"/>
            <a:ext cx="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8143" name="Line 79"/>
          <p:cNvSpPr>
            <a:spLocks noChangeShapeType="1"/>
          </p:cNvSpPr>
          <p:nvPr/>
        </p:nvSpPr>
        <p:spPr bwMode="auto">
          <a:xfrm>
            <a:off x="1330747" y="4038600"/>
            <a:ext cx="3429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8144" name="Text Box 80"/>
          <p:cNvSpPr txBox="1">
            <a:spLocks noChangeArrowheads="1"/>
          </p:cNvSpPr>
          <p:nvPr/>
        </p:nvSpPr>
        <p:spPr bwMode="auto">
          <a:xfrm>
            <a:off x="1321222" y="3676720"/>
            <a:ext cx="53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b="1" dirty="0">
                <a:latin typeface="Symbol" charset="0"/>
              </a:rPr>
              <a:t></a:t>
            </a:r>
            <a:r>
              <a:rPr lang="fr-CH" b="1" baseline="-25000" dirty="0">
                <a:latin typeface="Symbol" charset="0"/>
              </a:rPr>
              <a:t></a:t>
            </a:r>
            <a:endParaRPr lang="en-GB" b="1" baseline="-25000" dirty="0">
              <a:latin typeface="Symbol" charset="0"/>
            </a:endParaRPr>
          </a:p>
        </p:txBody>
      </p:sp>
      <p:sp>
        <p:nvSpPr>
          <p:cNvPr id="88145" name="Text Box 81"/>
          <p:cNvSpPr txBox="1">
            <a:spLocks noChangeArrowheads="1"/>
          </p:cNvSpPr>
          <p:nvPr/>
        </p:nvSpPr>
        <p:spPr bwMode="auto">
          <a:xfrm>
            <a:off x="1025948" y="3702467"/>
            <a:ext cx="47466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dirty="0">
                <a:latin typeface="Times New Roman" charset="0"/>
              </a:rPr>
              <a:t>+1</a:t>
            </a:r>
            <a:endParaRPr lang="en-GB" b="1" baseline="-25000" dirty="0">
              <a:latin typeface="Times New Roman" charset="0"/>
            </a:endParaRPr>
          </a:p>
        </p:txBody>
      </p:sp>
      <p:sp>
        <p:nvSpPr>
          <p:cNvPr id="88146" name="Text Box 82"/>
          <p:cNvSpPr txBox="1">
            <a:spLocks noChangeArrowheads="1"/>
          </p:cNvSpPr>
          <p:nvPr/>
        </p:nvSpPr>
        <p:spPr bwMode="auto">
          <a:xfrm>
            <a:off x="1330747" y="3429001"/>
            <a:ext cx="1447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dirty="0">
                <a:solidFill>
                  <a:srgbClr val="008000"/>
                </a:solidFill>
                <a:latin typeface="Times New Roman" charset="0"/>
              </a:rPr>
              <a:t> signe(V</a:t>
            </a:r>
            <a:r>
              <a:rPr lang="fr-CH" b="1" baseline="-25000" dirty="0">
                <a:solidFill>
                  <a:srgbClr val="008000"/>
                </a:solidFill>
                <a:latin typeface="Times New Roman" charset="0"/>
              </a:rPr>
              <a:t>OUT</a:t>
            </a:r>
            <a:r>
              <a:rPr lang="fr-CH" b="1" dirty="0">
                <a:solidFill>
                  <a:srgbClr val="008000"/>
                </a:solidFill>
                <a:latin typeface="Times New Roman" charset="0"/>
              </a:rPr>
              <a:t>)</a:t>
            </a:r>
            <a:endParaRPr lang="en-GB" b="1" baseline="-25000" dirty="0">
              <a:solidFill>
                <a:srgbClr val="008000"/>
              </a:solidFill>
              <a:latin typeface="Times New Roman" charset="0"/>
            </a:endParaRPr>
          </a:p>
        </p:txBody>
      </p:sp>
      <p:sp>
        <p:nvSpPr>
          <p:cNvPr id="88147" name="Text Box 83"/>
          <p:cNvSpPr txBox="1">
            <a:spLocks noChangeArrowheads="1"/>
          </p:cNvSpPr>
          <p:nvPr/>
        </p:nvSpPr>
        <p:spPr bwMode="auto">
          <a:xfrm>
            <a:off x="1033418" y="3968234"/>
            <a:ext cx="6096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dirty="0">
                <a:latin typeface="Times New Roman" charset="0"/>
              </a:rPr>
              <a:t>–1</a:t>
            </a:r>
            <a:endParaRPr lang="en-GB" b="1" baseline="-25000" dirty="0">
              <a:latin typeface="Times New Roman" charset="0"/>
            </a:endParaRPr>
          </a:p>
        </p:txBody>
      </p:sp>
      <p:sp>
        <p:nvSpPr>
          <p:cNvPr id="88148" name="Line 84"/>
          <p:cNvSpPr>
            <a:spLocks noChangeShapeType="1"/>
          </p:cNvSpPr>
          <p:nvPr/>
        </p:nvSpPr>
        <p:spPr bwMode="auto">
          <a:xfrm flipV="1">
            <a:off x="1406947" y="4724400"/>
            <a:ext cx="0" cy="1066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8149" name="Line 85"/>
          <p:cNvSpPr>
            <a:spLocks noChangeShapeType="1"/>
          </p:cNvSpPr>
          <p:nvPr/>
        </p:nvSpPr>
        <p:spPr bwMode="auto">
          <a:xfrm>
            <a:off x="1330747" y="5334000"/>
            <a:ext cx="3429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8150" name="Text Box 86"/>
          <p:cNvSpPr txBox="1">
            <a:spLocks noChangeArrowheads="1"/>
          </p:cNvSpPr>
          <p:nvPr/>
        </p:nvSpPr>
        <p:spPr bwMode="auto">
          <a:xfrm>
            <a:off x="1330747" y="4495801"/>
            <a:ext cx="6683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baseline="-25000">
                <a:solidFill>
                  <a:srgbClr val="0000FF"/>
                </a:solidFill>
                <a:latin typeface="Times New Roman" charset="0"/>
              </a:rPr>
              <a:t> </a:t>
            </a:r>
            <a:r>
              <a:rPr lang="fr-CH" b="1">
                <a:solidFill>
                  <a:srgbClr val="0000FF"/>
                </a:solidFill>
                <a:latin typeface="Times New Roman" charset="0"/>
              </a:rPr>
              <a:t>V</a:t>
            </a:r>
            <a:r>
              <a:rPr lang="fr-CH" b="1" baseline="-25000">
                <a:solidFill>
                  <a:srgbClr val="0000FF"/>
                </a:solidFill>
                <a:latin typeface="Times New Roman" charset="0"/>
              </a:rPr>
              <a:t>D</a:t>
            </a:r>
            <a:endParaRPr lang="en-GB" b="1" baseline="-25000">
              <a:solidFill>
                <a:srgbClr val="0000FF"/>
              </a:solidFill>
              <a:latin typeface="Times New Roman" charset="0"/>
            </a:endParaRPr>
          </a:p>
        </p:txBody>
      </p:sp>
      <p:sp>
        <p:nvSpPr>
          <p:cNvPr id="88151" name="Text Box 87"/>
          <p:cNvSpPr txBox="1">
            <a:spLocks noChangeArrowheads="1"/>
          </p:cNvSpPr>
          <p:nvPr/>
        </p:nvSpPr>
        <p:spPr bwMode="auto">
          <a:xfrm>
            <a:off x="1080765" y="5145971"/>
            <a:ext cx="381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Times New Roman" charset="0"/>
              </a:rPr>
              <a:t>0</a:t>
            </a:r>
            <a:endParaRPr lang="en-GB" b="1" baseline="-25000">
              <a:latin typeface="Times New Roman" charset="0"/>
            </a:endParaRPr>
          </a:p>
        </p:txBody>
      </p:sp>
      <p:grpSp>
        <p:nvGrpSpPr>
          <p:cNvPr id="88152" name="Group 88"/>
          <p:cNvGrpSpPr>
            <a:grpSpLocks/>
          </p:cNvGrpSpPr>
          <p:nvPr/>
        </p:nvGrpSpPr>
        <p:grpSpPr bwMode="auto">
          <a:xfrm flipV="1">
            <a:off x="1406947" y="4189414"/>
            <a:ext cx="3048000" cy="2287587"/>
            <a:chOff x="1680" y="2927"/>
            <a:chExt cx="1920" cy="1441"/>
          </a:xfrm>
        </p:grpSpPr>
        <p:sp>
          <p:nvSpPr>
            <p:cNvPr id="88153" name="Arc 89"/>
            <p:cNvSpPr>
              <a:spLocks/>
            </p:cNvSpPr>
            <p:nvPr/>
          </p:nvSpPr>
          <p:spPr bwMode="auto">
            <a:xfrm>
              <a:off x="2160" y="3409"/>
              <a:ext cx="483" cy="912"/>
            </a:xfrm>
            <a:custGeom>
              <a:avLst/>
              <a:gdLst>
                <a:gd name="G0" fmla="+- 0 0 0"/>
                <a:gd name="G1" fmla="+- 21600 0 0"/>
                <a:gd name="G2" fmla="+- 21600 0 0"/>
                <a:gd name="T0" fmla="*/ 0 w 14492"/>
                <a:gd name="T1" fmla="*/ 0 h 21600"/>
                <a:gd name="T2" fmla="*/ 14492 w 14492"/>
                <a:gd name="T3" fmla="*/ 5584 h 21600"/>
                <a:gd name="T4" fmla="*/ 0 w 14492"/>
                <a:gd name="T5" fmla="*/ 21600 h 21600"/>
              </a:gdLst>
              <a:ahLst/>
              <a:cxnLst>
                <a:cxn ang="0">
                  <a:pos x="T0" y="T1"/>
                </a:cxn>
                <a:cxn ang="0">
                  <a:pos x="T2" y="T3"/>
                </a:cxn>
                <a:cxn ang="0">
                  <a:pos x="T4" y="T5"/>
                </a:cxn>
              </a:cxnLst>
              <a:rect l="0" t="0" r="r" b="b"/>
              <a:pathLst>
                <a:path w="14492" h="21600" fill="none" extrusionOk="0">
                  <a:moveTo>
                    <a:pt x="0" y="-1"/>
                  </a:moveTo>
                  <a:cubicBezTo>
                    <a:pt x="5355" y="-1"/>
                    <a:pt x="10520" y="1989"/>
                    <a:pt x="14492" y="5583"/>
                  </a:cubicBezTo>
                </a:path>
                <a:path w="14492" h="21600" stroke="0" extrusionOk="0">
                  <a:moveTo>
                    <a:pt x="0" y="-1"/>
                  </a:moveTo>
                  <a:cubicBezTo>
                    <a:pt x="5355" y="-1"/>
                    <a:pt x="10520" y="1989"/>
                    <a:pt x="14492" y="5583"/>
                  </a:cubicBezTo>
                  <a:lnTo>
                    <a:pt x="0" y="21600"/>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54" name="Arc 90"/>
            <p:cNvSpPr>
              <a:spLocks/>
            </p:cNvSpPr>
            <p:nvPr/>
          </p:nvSpPr>
          <p:spPr bwMode="auto">
            <a:xfrm flipH="1" flipV="1">
              <a:off x="2640" y="2927"/>
              <a:ext cx="478" cy="907"/>
            </a:xfrm>
            <a:custGeom>
              <a:avLst/>
              <a:gdLst>
                <a:gd name="G0" fmla="+- 0 0 0"/>
                <a:gd name="G1" fmla="+- 20413 0 0"/>
                <a:gd name="G2" fmla="+- 21600 0 0"/>
                <a:gd name="T0" fmla="*/ 7059 w 14340"/>
                <a:gd name="T1" fmla="*/ 0 h 20413"/>
                <a:gd name="T2" fmla="*/ 14340 w 14340"/>
                <a:gd name="T3" fmla="*/ 4260 h 20413"/>
                <a:gd name="T4" fmla="*/ 0 w 14340"/>
                <a:gd name="T5" fmla="*/ 20413 h 20413"/>
              </a:gdLst>
              <a:ahLst/>
              <a:cxnLst>
                <a:cxn ang="0">
                  <a:pos x="T0" y="T1"/>
                </a:cxn>
                <a:cxn ang="0">
                  <a:pos x="T2" y="T3"/>
                </a:cxn>
                <a:cxn ang="0">
                  <a:pos x="T4" y="T5"/>
                </a:cxn>
              </a:cxnLst>
              <a:rect l="0" t="0" r="r" b="b"/>
              <a:pathLst>
                <a:path w="14340" h="20413" fill="none" extrusionOk="0">
                  <a:moveTo>
                    <a:pt x="7059" y="-1"/>
                  </a:moveTo>
                  <a:cubicBezTo>
                    <a:pt x="9742" y="927"/>
                    <a:pt x="12216" y="2374"/>
                    <a:pt x="14340" y="4259"/>
                  </a:cubicBezTo>
                </a:path>
                <a:path w="14340" h="20413" stroke="0" extrusionOk="0">
                  <a:moveTo>
                    <a:pt x="7059" y="-1"/>
                  </a:moveTo>
                  <a:cubicBezTo>
                    <a:pt x="9742" y="927"/>
                    <a:pt x="12216" y="2374"/>
                    <a:pt x="14340" y="4259"/>
                  </a:cubicBezTo>
                  <a:lnTo>
                    <a:pt x="0" y="20413"/>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55" name="Arc 91"/>
            <p:cNvSpPr>
              <a:spLocks/>
            </p:cNvSpPr>
            <p:nvPr/>
          </p:nvSpPr>
          <p:spPr bwMode="auto">
            <a:xfrm flipH="1">
              <a:off x="1920" y="3408"/>
              <a:ext cx="237" cy="960"/>
            </a:xfrm>
            <a:custGeom>
              <a:avLst/>
              <a:gdLst>
                <a:gd name="G0" fmla="+- 0 0 0"/>
                <a:gd name="G1" fmla="+- 21600 0 0"/>
                <a:gd name="G2" fmla="+- 21600 0 0"/>
                <a:gd name="T0" fmla="*/ 0 w 7108"/>
                <a:gd name="T1" fmla="*/ 0 h 21600"/>
                <a:gd name="T2" fmla="*/ 7108 w 7108"/>
                <a:gd name="T3" fmla="*/ 1204 h 21600"/>
                <a:gd name="T4" fmla="*/ 0 w 7108"/>
                <a:gd name="T5" fmla="*/ 21600 h 21600"/>
              </a:gdLst>
              <a:ahLst/>
              <a:cxnLst>
                <a:cxn ang="0">
                  <a:pos x="T0" y="T1"/>
                </a:cxn>
                <a:cxn ang="0">
                  <a:pos x="T2" y="T3"/>
                </a:cxn>
                <a:cxn ang="0">
                  <a:pos x="T4" y="T5"/>
                </a:cxn>
              </a:cxnLst>
              <a:rect l="0" t="0" r="r" b="b"/>
              <a:pathLst>
                <a:path w="7108" h="21600" fill="none" extrusionOk="0">
                  <a:moveTo>
                    <a:pt x="0" y="-1"/>
                  </a:moveTo>
                  <a:cubicBezTo>
                    <a:pt x="2420" y="-1"/>
                    <a:pt x="4822" y="406"/>
                    <a:pt x="7108" y="1203"/>
                  </a:cubicBezTo>
                </a:path>
                <a:path w="7108" h="21600" stroke="0" extrusionOk="0">
                  <a:moveTo>
                    <a:pt x="0" y="-1"/>
                  </a:moveTo>
                  <a:cubicBezTo>
                    <a:pt x="2420" y="-1"/>
                    <a:pt x="4822" y="406"/>
                    <a:pt x="7108" y="1203"/>
                  </a:cubicBezTo>
                  <a:lnTo>
                    <a:pt x="0" y="21600"/>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56" name="Arc 92"/>
            <p:cNvSpPr>
              <a:spLocks/>
            </p:cNvSpPr>
            <p:nvPr/>
          </p:nvSpPr>
          <p:spPr bwMode="auto">
            <a:xfrm flipH="1" flipV="1">
              <a:off x="1680" y="2927"/>
              <a:ext cx="478" cy="905"/>
            </a:xfrm>
            <a:custGeom>
              <a:avLst/>
              <a:gdLst>
                <a:gd name="G0" fmla="+- 0 0 0"/>
                <a:gd name="G1" fmla="+- 20372 0 0"/>
                <a:gd name="G2" fmla="+- 21600 0 0"/>
                <a:gd name="T0" fmla="*/ 7178 w 14340"/>
                <a:gd name="T1" fmla="*/ 0 h 20372"/>
                <a:gd name="T2" fmla="*/ 14340 w 14340"/>
                <a:gd name="T3" fmla="*/ 4219 h 20372"/>
                <a:gd name="T4" fmla="*/ 0 w 14340"/>
                <a:gd name="T5" fmla="*/ 20372 h 20372"/>
              </a:gdLst>
              <a:ahLst/>
              <a:cxnLst>
                <a:cxn ang="0">
                  <a:pos x="T0" y="T1"/>
                </a:cxn>
                <a:cxn ang="0">
                  <a:pos x="T2" y="T3"/>
                </a:cxn>
                <a:cxn ang="0">
                  <a:pos x="T4" y="T5"/>
                </a:cxn>
              </a:cxnLst>
              <a:rect l="0" t="0" r="r" b="b"/>
              <a:pathLst>
                <a:path w="14340" h="20372" fill="none" extrusionOk="0">
                  <a:moveTo>
                    <a:pt x="7178" y="-1"/>
                  </a:moveTo>
                  <a:cubicBezTo>
                    <a:pt x="9816" y="929"/>
                    <a:pt x="12248" y="2362"/>
                    <a:pt x="14340" y="4218"/>
                  </a:cubicBezTo>
                </a:path>
                <a:path w="14340" h="20372" stroke="0" extrusionOk="0">
                  <a:moveTo>
                    <a:pt x="7178" y="-1"/>
                  </a:moveTo>
                  <a:cubicBezTo>
                    <a:pt x="9816" y="929"/>
                    <a:pt x="12248" y="2362"/>
                    <a:pt x="14340" y="4218"/>
                  </a:cubicBezTo>
                  <a:lnTo>
                    <a:pt x="0" y="20372"/>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57" name="Arc 93"/>
            <p:cNvSpPr>
              <a:spLocks/>
            </p:cNvSpPr>
            <p:nvPr/>
          </p:nvSpPr>
          <p:spPr bwMode="auto">
            <a:xfrm>
              <a:off x="3120" y="3408"/>
              <a:ext cx="480" cy="912"/>
            </a:xfrm>
            <a:custGeom>
              <a:avLst/>
              <a:gdLst>
                <a:gd name="G0" fmla="+- 0 0 0"/>
                <a:gd name="G1" fmla="+- 21600 0 0"/>
                <a:gd name="G2" fmla="+- 21600 0 0"/>
                <a:gd name="T0" fmla="*/ 0 w 14406"/>
                <a:gd name="T1" fmla="*/ 0 h 21600"/>
                <a:gd name="T2" fmla="*/ 14406 w 14406"/>
                <a:gd name="T3" fmla="*/ 5507 h 21600"/>
                <a:gd name="T4" fmla="*/ 0 w 14406"/>
                <a:gd name="T5" fmla="*/ 21600 h 21600"/>
              </a:gdLst>
              <a:ahLst/>
              <a:cxnLst>
                <a:cxn ang="0">
                  <a:pos x="T0" y="T1"/>
                </a:cxn>
                <a:cxn ang="0">
                  <a:pos x="T2" y="T3"/>
                </a:cxn>
                <a:cxn ang="0">
                  <a:pos x="T4" y="T5"/>
                </a:cxn>
              </a:cxnLst>
              <a:rect l="0" t="0" r="r" b="b"/>
              <a:pathLst>
                <a:path w="14406" h="21600" fill="none" extrusionOk="0">
                  <a:moveTo>
                    <a:pt x="0" y="-1"/>
                  </a:moveTo>
                  <a:cubicBezTo>
                    <a:pt x="5316" y="-1"/>
                    <a:pt x="10445" y="1960"/>
                    <a:pt x="14406" y="5506"/>
                  </a:cubicBezTo>
                </a:path>
                <a:path w="14406" h="21600" stroke="0" extrusionOk="0">
                  <a:moveTo>
                    <a:pt x="0" y="-1"/>
                  </a:moveTo>
                  <a:cubicBezTo>
                    <a:pt x="5316" y="-1"/>
                    <a:pt x="10445" y="1960"/>
                    <a:pt x="14406" y="5506"/>
                  </a:cubicBezTo>
                  <a:lnTo>
                    <a:pt x="0" y="21600"/>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58" name="Arc 94"/>
            <p:cNvSpPr>
              <a:spLocks/>
            </p:cNvSpPr>
            <p:nvPr/>
          </p:nvSpPr>
          <p:spPr bwMode="auto">
            <a:xfrm flipH="1">
              <a:off x="2880" y="3408"/>
              <a:ext cx="243" cy="960"/>
            </a:xfrm>
            <a:custGeom>
              <a:avLst/>
              <a:gdLst>
                <a:gd name="G0" fmla="+- 0 0 0"/>
                <a:gd name="G1" fmla="+- 21600 0 0"/>
                <a:gd name="G2" fmla="+- 21600 0 0"/>
                <a:gd name="T0" fmla="*/ 0 w 7286"/>
                <a:gd name="T1" fmla="*/ 0 h 21600"/>
                <a:gd name="T2" fmla="*/ 7286 w 7286"/>
                <a:gd name="T3" fmla="*/ 1267 h 21600"/>
                <a:gd name="T4" fmla="*/ 0 w 7286"/>
                <a:gd name="T5" fmla="*/ 21600 h 21600"/>
              </a:gdLst>
              <a:ahLst/>
              <a:cxnLst>
                <a:cxn ang="0">
                  <a:pos x="T0" y="T1"/>
                </a:cxn>
                <a:cxn ang="0">
                  <a:pos x="T2" y="T3"/>
                </a:cxn>
                <a:cxn ang="0">
                  <a:pos x="T4" y="T5"/>
                </a:cxn>
              </a:cxnLst>
              <a:rect l="0" t="0" r="r" b="b"/>
              <a:pathLst>
                <a:path w="7286" h="21600" fill="none" extrusionOk="0">
                  <a:moveTo>
                    <a:pt x="0" y="-1"/>
                  </a:moveTo>
                  <a:cubicBezTo>
                    <a:pt x="2483" y="-1"/>
                    <a:pt x="4948" y="428"/>
                    <a:pt x="7286" y="1266"/>
                  </a:cubicBezTo>
                </a:path>
                <a:path w="7286" h="21600" stroke="0" extrusionOk="0">
                  <a:moveTo>
                    <a:pt x="0" y="-1"/>
                  </a:moveTo>
                  <a:cubicBezTo>
                    <a:pt x="2483" y="-1"/>
                    <a:pt x="4948" y="428"/>
                    <a:pt x="7286" y="1266"/>
                  </a:cubicBezTo>
                  <a:lnTo>
                    <a:pt x="0" y="21600"/>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59" name="Line 95"/>
            <p:cNvSpPr>
              <a:spLocks noChangeShapeType="1"/>
            </p:cNvSpPr>
            <p:nvPr/>
          </p:nvSpPr>
          <p:spPr bwMode="auto">
            <a:xfrm>
              <a:off x="1920" y="3461"/>
              <a:ext cx="0" cy="379"/>
            </a:xfrm>
            <a:prstGeom prst="line">
              <a:avLst/>
            </a:prstGeom>
            <a:noFill/>
            <a:ln w="127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60" name="Line 96"/>
            <p:cNvSpPr>
              <a:spLocks noChangeShapeType="1"/>
            </p:cNvSpPr>
            <p:nvPr/>
          </p:nvSpPr>
          <p:spPr bwMode="auto">
            <a:xfrm>
              <a:off x="2880" y="3458"/>
              <a:ext cx="0" cy="374"/>
            </a:xfrm>
            <a:prstGeom prst="line">
              <a:avLst/>
            </a:prstGeom>
            <a:noFill/>
            <a:ln w="127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88161" name="Line 97"/>
          <p:cNvSpPr>
            <a:spLocks noChangeShapeType="1"/>
          </p:cNvSpPr>
          <p:nvPr/>
        </p:nvSpPr>
        <p:spPr bwMode="auto">
          <a:xfrm>
            <a:off x="1406947" y="4038600"/>
            <a:ext cx="381000" cy="0"/>
          </a:xfrm>
          <a:prstGeom prst="line">
            <a:avLst/>
          </a:prstGeom>
          <a:noFill/>
          <a:ln w="12700">
            <a:solidFill>
              <a:schemeClr val="tx1"/>
            </a:solidFill>
            <a:round/>
            <a:headEnd type="stealth" w="med" len="sm"/>
            <a:tailEnd type="stealth"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62" name="Line 98"/>
          <p:cNvSpPr>
            <a:spLocks noChangeShapeType="1"/>
          </p:cNvSpPr>
          <p:nvPr/>
        </p:nvSpPr>
        <p:spPr bwMode="auto">
          <a:xfrm>
            <a:off x="2168947" y="2667000"/>
            <a:ext cx="0" cy="381000"/>
          </a:xfrm>
          <a:prstGeom prst="line">
            <a:avLst/>
          </a:prstGeom>
          <a:noFill/>
          <a:ln w="12700">
            <a:solidFill>
              <a:srgbClr val="FF0000"/>
            </a:solidFill>
            <a:round/>
            <a:headEnd type="stealth" w="med" len="sm"/>
            <a:tailEnd type="stealth"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63" name="Text Box 99"/>
          <p:cNvSpPr txBox="1">
            <a:spLocks noChangeArrowheads="1"/>
          </p:cNvSpPr>
          <p:nvPr/>
        </p:nvSpPr>
        <p:spPr bwMode="auto">
          <a:xfrm>
            <a:off x="2092747" y="2667000"/>
            <a:ext cx="6683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baseline="-25000">
                <a:solidFill>
                  <a:srgbClr val="FF0000"/>
                </a:solidFill>
                <a:latin typeface="Times New Roman" charset="0"/>
              </a:rPr>
              <a:t> </a:t>
            </a:r>
            <a:r>
              <a:rPr lang="fr-CH" b="1">
                <a:solidFill>
                  <a:srgbClr val="FF0000"/>
                </a:solidFill>
                <a:latin typeface="Times New Roman" charset="0"/>
              </a:rPr>
              <a:t>A</a:t>
            </a:r>
            <a:r>
              <a:rPr lang="fr-CH" b="1" baseline="-25000">
                <a:solidFill>
                  <a:srgbClr val="FF0000"/>
                </a:solidFill>
                <a:latin typeface="Times New Roman" charset="0"/>
              </a:rPr>
              <a:t>IN</a:t>
            </a:r>
            <a:endParaRPr lang="en-GB" b="1" baseline="-25000">
              <a:solidFill>
                <a:srgbClr val="FF0000"/>
              </a:solidFill>
              <a:latin typeface="Times New Roman" charset="0"/>
            </a:endParaRPr>
          </a:p>
        </p:txBody>
      </p:sp>
      <p:sp>
        <p:nvSpPr>
          <p:cNvPr id="88164" name="Text Box 100"/>
          <p:cNvSpPr txBox="1">
            <a:spLocks noChangeArrowheads="1"/>
          </p:cNvSpPr>
          <p:nvPr/>
        </p:nvSpPr>
        <p:spPr bwMode="auto">
          <a:xfrm>
            <a:off x="1267247" y="2980809"/>
            <a:ext cx="2857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Times New Roman" charset="0"/>
              </a:rPr>
              <a:t>0</a:t>
            </a:r>
            <a:endParaRPr lang="en-GB" b="1">
              <a:latin typeface="Times New Roman" charset="0"/>
            </a:endParaRPr>
          </a:p>
        </p:txBody>
      </p:sp>
      <p:sp>
        <p:nvSpPr>
          <p:cNvPr id="88165" name="Text Box 101"/>
          <p:cNvSpPr txBox="1">
            <a:spLocks noChangeArrowheads="1"/>
          </p:cNvSpPr>
          <p:nvPr/>
        </p:nvSpPr>
        <p:spPr bwMode="auto">
          <a:xfrm>
            <a:off x="4243811" y="2956997"/>
            <a:ext cx="3968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1200" b="1">
                <a:latin typeface="Symbol" charset="0"/>
              </a:rPr>
              <a:t></a:t>
            </a:r>
            <a:r>
              <a:rPr lang="fr-CH" b="1">
                <a:latin typeface="Symbol" charset="0"/>
              </a:rPr>
              <a:t>p</a:t>
            </a:r>
            <a:endParaRPr lang="en-GB" b="1">
              <a:latin typeface="Times New Roman" charset="0"/>
            </a:endParaRPr>
          </a:p>
        </p:txBody>
      </p:sp>
      <p:sp>
        <p:nvSpPr>
          <p:cNvPr id="88166" name="Text Box 102"/>
          <p:cNvSpPr txBox="1">
            <a:spLocks noChangeArrowheads="1"/>
          </p:cNvSpPr>
          <p:nvPr/>
        </p:nvSpPr>
        <p:spPr bwMode="auto">
          <a:xfrm>
            <a:off x="2778548" y="2955409"/>
            <a:ext cx="3968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endParaRPr lang="en-GB" b="1">
              <a:latin typeface="Times New Roman" charset="0"/>
            </a:endParaRPr>
          </a:p>
        </p:txBody>
      </p:sp>
      <p:sp>
        <p:nvSpPr>
          <p:cNvPr id="88167" name="Text Box 103"/>
          <p:cNvSpPr txBox="1">
            <a:spLocks noChangeArrowheads="1"/>
          </p:cNvSpPr>
          <p:nvPr/>
        </p:nvSpPr>
        <p:spPr bwMode="auto">
          <a:xfrm>
            <a:off x="4683547" y="3824050"/>
            <a:ext cx="53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b="1">
                <a:latin typeface="Symbol" charset="0"/>
              </a:rPr>
              <a:t></a:t>
            </a:r>
            <a:r>
              <a:rPr lang="fr-CH" b="1">
                <a:latin typeface="Times" charset="0"/>
              </a:rPr>
              <a:t>t</a:t>
            </a:r>
            <a:endParaRPr lang="en-GB" b="1" baseline="-25000">
              <a:latin typeface="Symbol" charset="0"/>
            </a:endParaRPr>
          </a:p>
        </p:txBody>
      </p:sp>
      <p:sp>
        <p:nvSpPr>
          <p:cNvPr id="88168" name="Text Box 104"/>
          <p:cNvSpPr txBox="1">
            <a:spLocks noChangeArrowheads="1"/>
          </p:cNvSpPr>
          <p:nvPr/>
        </p:nvSpPr>
        <p:spPr bwMode="auto">
          <a:xfrm>
            <a:off x="4683547" y="5104229"/>
            <a:ext cx="53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b="1" dirty="0">
                <a:latin typeface="Symbol" charset="0"/>
              </a:rPr>
              <a:t></a:t>
            </a:r>
            <a:r>
              <a:rPr lang="fr-CH" b="1" dirty="0">
                <a:latin typeface="Times" charset="0"/>
              </a:rPr>
              <a:t>t</a:t>
            </a:r>
            <a:endParaRPr lang="en-GB" b="1" baseline="-25000" dirty="0">
              <a:latin typeface="Symbol" charset="0"/>
            </a:endParaRPr>
          </a:p>
        </p:txBody>
      </p:sp>
      <p:grpSp>
        <p:nvGrpSpPr>
          <p:cNvPr id="88177" name="Group 113"/>
          <p:cNvGrpSpPr>
            <a:grpSpLocks/>
          </p:cNvGrpSpPr>
          <p:nvPr/>
        </p:nvGrpSpPr>
        <p:grpSpPr bwMode="auto">
          <a:xfrm>
            <a:off x="6283747" y="3810001"/>
            <a:ext cx="2590800" cy="2728913"/>
            <a:chOff x="3504" y="2400"/>
            <a:chExt cx="1632" cy="1719"/>
          </a:xfrm>
        </p:grpSpPr>
        <p:sp>
          <p:nvSpPr>
            <p:cNvPr id="88124" name="Line 60"/>
            <p:cNvSpPr>
              <a:spLocks noChangeShapeType="1"/>
            </p:cNvSpPr>
            <p:nvPr/>
          </p:nvSpPr>
          <p:spPr bwMode="auto">
            <a:xfrm flipH="1">
              <a:off x="3600" y="2400"/>
              <a:ext cx="480" cy="864"/>
            </a:xfrm>
            <a:prstGeom prst="line">
              <a:avLst/>
            </a:prstGeom>
            <a:noFill/>
            <a:ln w="28575">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aphicFrame>
          <p:nvGraphicFramePr>
            <p:cNvPr id="88094" name="Object 30" descr="50%"/>
            <p:cNvGraphicFramePr>
              <a:graphicFrameLocks noChangeAspect="1"/>
            </p:cNvGraphicFramePr>
            <p:nvPr/>
          </p:nvGraphicFramePr>
          <p:xfrm>
            <a:off x="3744" y="3380"/>
            <a:ext cx="1136" cy="406"/>
          </p:xfrm>
          <a:graphic>
            <a:graphicData uri="http://schemas.openxmlformats.org/presentationml/2006/ole">
              <mc:AlternateContent xmlns:mc="http://schemas.openxmlformats.org/markup-compatibility/2006">
                <mc:Choice xmlns:v="urn:schemas-microsoft-com:vml" Requires="v">
                  <p:oleObj spid="_x0000_s8315" name="Équation" r:id="rId6" imgW="1803400" imgH="660400" progId="Equation.3">
                    <p:embed/>
                  </p:oleObj>
                </mc:Choice>
                <mc:Fallback>
                  <p:oleObj name="Équation" r:id="rId6" imgW="1803400" imgH="660400" progId="Equation.3">
                    <p:embed/>
                    <p:pic>
                      <p:nvPicPr>
                        <p:cNvPr id="88094" name="Object 30" descr="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4" y="3380"/>
                          <a:ext cx="1136" cy="406"/>
                        </a:xfrm>
                        <a:prstGeom prst="rect">
                          <a:avLst/>
                        </a:prstGeom>
                        <a:noFill/>
                        <a:ln>
                          <a:noFill/>
                        </a:ln>
                        <a:effectLst/>
                        <a:extLst>
                          <a:ext uri="{909E8E84-426E-40dd-AFC4-6F175D3DCCD1}">
                            <a14:hiddenFill xmlns:a14="http://schemas.microsoft.com/office/drawing/2010/main" xmlns="">
                              <a:pattFill prst="pct50">
                                <a:fgClr>
                                  <a:srgbClr val="FF0000"/>
                                </a:fgClr>
                                <a:bgClr>
                                  <a:srgbClr val="FFFFFF"/>
                                </a:bgClr>
                              </a:patt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125" name="Rectangle 61"/>
            <p:cNvSpPr>
              <a:spLocks noChangeArrowheads="1"/>
            </p:cNvSpPr>
            <p:nvPr/>
          </p:nvSpPr>
          <p:spPr bwMode="auto">
            <a:xfrm>
              <a:off x="3696" y="3360"/>
              <a:ext cx="1248" cy="480"/>
            </a:xfrm>
            <a:prstGeom prst="rect">
              <a:avLst/>
            </a:prstGeom>
            <a:noFill/>
            <a:ln w="127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75" name="Rectangle 111"/>
            <p:cNvSpPr>
              <a:spLocks noChangeArrowheads="1"/>
            </p:cNvSpPr>
            <p:nvPr/>
          </p:nvSpPr>
          <p:spPr bwMode="auto">
            <a:xfrm>
              <a:off x="3504" y="3888"/>
              <a:ext cx="1632" cy="231"/>
            </a:xfrm>
            <a:prstGeom prst="rect">
              <a:avLst/>
            </a:prstGeom>
            <a:solidFill>
              <a:srgbClr val="CCCC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fr-CH" b="1" dirty="0">
                  <a:solidFill>
                    <a:srgbClr val="C00000"/>
                  </a:solidFill>
                  <a:latin typeface="Times New Roman" charset="0"/>
                  <a:sym typeface="Wingdings" charset="0"/>
                </a:rPr>
                <a:t></a:t>
              </a:r>
              <a:r>
                <a:rPr lang="fr-CH" b="1" dirty="0">
                  <a:solidFill>
                    <a:schemeClr val="accent2"/>
                  </a:solidFill>
                  <a:latin typeface="Times New Roman" charset="0"/>
                  <a:sym typeface="Wingdings" charset="0"/>
                </a:rPr>
                <a:t>  </a:t>
              </a:r>
              <a:r>
                <a:rPr lang="fr-FR" b="1" dirty="0">
                  <a:solidFill>
                    <a:srgbClr val="3333CC"/>
                  </a:solidFill>
                  <a:latin typeface="Times New Roman" charset="0"/>
                </a:rPr>
                <a:t>K</a:t>
              </a:r>
              <a:r>
                <a:rPr lang="fr-FR" b="1" baseline="-25000" dirty="0">
                  <a:solidFill>
                    <a:srgbClr val="3333CC"/>
                  </a:solidFill>
                  <a:latin typeface="Times New Roman" charset="0"/>
                </a:rPr>
                <a:t>D</a:t>
              </a:r>
              <a:r>
                <a:rPr lang="fr-FR" b="1" dirty="0">
                  <a:solidFill>
                    <a:srgbClr val="3333CC"/>
                  </a:solidFill>
                  <a:latin typeface="Times New Roman" charset="0"/>
                </a:rPr>
                <a:t> dépendant de A</a:t>
              </a:r>
              <a:r>
                <a:rPr lang="fr-FR" b="1" baseline="-25000" dirty="0">
                  <a:solidFill>
                    <a:srgbClr val="3333CC"/>
                  </a:solidFill>
                  <a:latin typeface="Times New Roman" charset="0"/>
                </a:rPr>
                <a:t>IN</a:t>
              </a:r>
            </a:p>
          </p:txBody>
        </p:sp>
      </p:grpSp>
      <p:grpSp>
        <p:nvGrpSpPr>
          <p:cNvPr id="88178" name="Group 114"/>
          <p:cNvGrpSpPr>
            <a:grpSpLocks/>
          </p:cNvGrpSpPr>
          <p:nvPr/>
        </p:nvGrpSpPr>
        <p:grpSpPr bwMode="auto">
          <a:xfrm>
            <a:off x="5550491" y="-381000"/>
            <a:ext cx="4330701" cy="9753600"/>
            <a:chOff x="3032" y="-240"/>
            <a:chExt cx="2728" cy="6144"/>
          </a:xfrm>
        </p:grpSpPr>
        <p:sp>
          <p:nvSpPr>
            <p:cNvPr id="88119" name="Arc 55"/>
            <p:cNvSpPr>
              <a:spLocks/>
            </p:cNvSpPr>
            <p:nvPr/>
          </p:nvSpPr>
          <p:spPr bwMode="auto">
            <a:xfrm flipV="1">
              <a:off x="3360" y="-240"/>
              <a:ext cx="488" cy="3504"/>
            </a:xfrm>
            <a:custGeom>
              <a:avLst/>
              <a:gdLst>
                <a:gd name="G0" fmla="+- 0 0 0"/>
                <a:gd name="G1" fmla="+- 21600 0 0"/>
                <a:gd name="G2" fmla="+- 21600 0 0"/>
                <a:gd name="T0" fmla="*/ 0 w 10447"/>
                <a:gd name="T1" fmla="*/ 0 h 21600"/>
                <a:gd name="T2" fmla="*/ 10447 w 10447"/>
                <a:gd name="T3" fmla="*/ 2695 h 21600"/>
                <a:gd name="T4" fmla="*/ 0 w 10447"/>
                <a:gd name="T5" fmla="*/ 21600 h 21600"/>
              </a:gdLst>
              <a:ahLst/>
              <a:cxnLst>
                <a:cxn ang="0">
                  <a:pos x="T0" y="T1"/>
                </a:cxn>
                <a:cxn ang="0">
                  <a:pos x="T2" y="T3"/>
                </a:cxn>
                <a:cxn ang="0">
                  <a:pos x="T4" y="T5"/>
                </a:cxn>
              </a:cxnLst>
              <a:rect l="0" t="0" r="r" b="b"/>
              <a:pathLst>
                <a:path w="10447" h="21600" fill="none" extrusionOk="0">
                  <a:moveTo>
                    <a:pt x="0" y="-1"/>
                  </a:moveTo>
                  <a:cubicBezTo>
                    <a:pt x="3654" y="-1"/>
                    <a:pt x="7248" y="927"/>
                    <a:pt x="10447" y="2694"/>
                  </a:cubicBezTo>
                </a:path>
                <a:path w="10447" h="21600" stroke="0" extrusionOk="0">
                  <a:moveTo>
                    <a:pt x="0" y="-1"/>
                  </a:moveTo>
                  <a:cubicBezTo>
                    <a:pt x="3654" y="-1"/>
                    <a:pt x="7248" y="927"/>
                    <a:pt x="10447" y="2694"/>
                  </a:cubicBezTo>
                  <a:lnTo>
                    <a:pt x="0" y="21600"/>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20" name="Arc 56"/>
            <p:cNvSpPr>
              <a:spLocks/>
            </p:cNvSpPr>
            <p:nvPr/>
          </p:nvSpPr>
          <p:spPr bwMode="auto">
            <a:xfrm flipH="1">
              <a:off x="3840" y="2400"/>
              <a:ext cx="488" cy="3504"/>
            </a:xfrm>
            <a:custGeom>
              <a:avLst/>
              <a:gdLst>
                <a:gd name="G0" fmla="+- 0 0 0"/>
                <a:gd name="G1" fmla="+- 21600 0 0"/>
                <a:gd name="G2" fmla="+- 21600 0 0"/>
                <a:gd name="T0" fmla="*/ 0 w 10447"/>
                <a:gd name="T1" fmla="*/ 0 h 21600"/>
                <a:gd name="T2" fmla="*/ 10447 w 10447"/>
                <a:gd name="T3" fmla="*/ 2695 h 21600"/>
                <a:gd name="T4" fmla="*/ 0 w 10447"/>
                <a:gd name="T5" fmla="*/ 21600 h 21600"/>
              </a:gdLst>
              <a:ahLst/>
              <a:cxnLst>
                <a:cxn ang="0">
                  <a:pos x="T0" y="T1"/>
                </a:cxn>
                <a:cxn ang="0">
                  <a:pos x="T2" y="T3"/>
                </a:cxn>
                <a:cxn ang="0">
                  <a:pos x="T4" y="T5"/>
                </a:cxn>
              </a:cxnLst>
              <a:rect l="0" t="0" r="r" b="b"/>
              <a:pathLst>
                <a:path w="10447" h="21600" fill="none" extrusionOk="0">
                  <a:moveTo>
                    <a:pt x="0" y="-1"/>
                  </a:moveTo>
                  <a:cubicBezTo>
                    <a:pt x="3654" y="-1"/>
                    <a:pt x="7248" y="927"/>
                    <a:pt x="10447" y="2694"/>
                  </a:cubicBezTo>
                </a:path>
                <a:path w="10447" h="21600" stroke="0" extrusionOk="0">
                  <a:moveTo>
                    <a:pt x="0" y="-1"/>
                  </a:moveTo>
                  <a:cubicBezTo>
                    <a:pt x="3654" y="-1"/>
                    <a:pt x="7248" y="927"/>
                    <a:pt x="10447" y="2694"/>
                  </a:cubicBezTo>
                  <a:lnTo>
                    <a:pt x="0" y="21600"/>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21" name="Arc 57"/>
            <p:cNvSpPr>
              <a:spLocks/>
            </p:cNvSpPr>
            <p:nvPr/>
          </p:nvSpPr>
          <p:spPr bwMode="auto">
            <a:xfrm flipH="1" flipV="1">
              <a:off x="4800" y="-240"/>
              <a:ext cx="488" cy="3504"/>
            </a:xfrm>
            <a:custGeom>
              <a:avLst/>
              <a:gdLst>
                <a:gd name="G0" fmla="+- 0 0 0"/>
                <a:gd name="G1" fmla="+- 21600 0 0"/>
                <a:gd name="G2" fmla="+- 21600 0 0"/>
                <a:gd name="T0" fmla="*/ 0 w 10447"/>
                <a:gd name="T1" fmla="*/ 0 h 21600"/>
                <a:gd name="T2" fmla="*/ 10447 w 10447"/>
                <a:gd name="T3" fmla="*/ 2695 h 21600"/>
                <a:gd name="T4" fmla="*/ 0 w 10447"/>
                <a:gd name="T5" fmla="*/ 21600 h 21600"/>
              </a:gdLst>
              <a:ahLst/>
              <a:cxnLst>
                <a:cxn ang="0">
                  <a:pos x="T0" y="T1"/>
                </a:cxn>
                <a:cxn ang="0">
                  <a:pos x="T2" y="T3"/>
                </a:cxn>
                <a:cxn ang="0">
                  <a:pos x="T4" y="T5"/>
                </a:cxn>
              </a:cxnLst>
              <a:rect l="0" t="0" r="r" b="b"/>
              <a:pathLst>
                <a:path w="10447" h="21600" fill="none" extrusionOk="0">
                  <a:moveTo>
                    <a:pt x="0" y="-1"/>
                  </a:moveTo>
                  <a:cubicBezTo>
                    <a:pt x="3654" y="-1"/>
                    <a:pt x="7248" y="927"/>
                    <a:pt x="10447" y="2694"/>
                  </a:cubicBezTo>
                </a:path>
                <a:path w="10447" h="21600" stroke="0" extrusionOk="0">
                  <a:moveTo>
                    <a:pt x="0" y="-1"/>
                  </a:moveTo>
                  <a:cubicBezTo>
                    <a:pt x="3654" y="-1"/>
                    <a:pt x="7248" y="927"/>
                    <a:pt x="10447" y="2694"/>
                  </a:cubicBezTo>
                  <a:lnTo>
                    <a:pt x="0" y="21600"/>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88122" name="Arc 58"/>
            <p:cNvSpPr>
              <a:spLocks/>
            </p:cNvSpPr>
            <p:nvPr/>
          </p:nvSpPr>
          <p:spPr bwMode="auto">
            <a:xfrm>
              <a:off x="4320" y="2400"/>
              <a:ext cx="488" cy="3504"/>
            </a:xfrm>
            <a:custGeom>
              <a:avLst/>
              <a:gdLst>
                <a:gd name="G0" fmla="+- 0 0 0"/>
                <a:gd name="G1" fmla="+- 21600 0 0"/>
                <a:gd name="G2" fmla="+- 21600 0 0"/>
                <a:gd name="T0" fmla="*/ 0 w 10447"/>
                <a:gd name="T1" fmla="*/ 0 h 21600"/>
                <a:gd name="T2" fmla="*/ 10447 w 10447"/>
                <a:gd name="T3" fmla="*/ 2695 h 21600"/>
                <a:gd name="T4" fmla="*/ 0 w 10447"/>
                <a:gd name="T5" fmla="*/ 21600 h 21600"/>
              </a:gdLst>
              <a:ahLst/>
              <a:cxnLst>
                <a:cxn ang="0">
                  <a:pos x="T0" y="T1"/>
                </a:cxn>
                <a:cxn ang="0">
                  <a:pos x="T2" y="T3"/>
                </a:cxn>
                <a:cxn ang="0">
                  <a:pos x="T4" y="T5"/>
                </a:cxn>
              </a:cxnLst>
              <a:rect l="0" t="0" r="r" b="b"/>
              <a:pathLst>
                <a:path w="10447" h="21600" fill="none" extrusionOk="0">
                  <a:moveTo>
                    <a:pt x="0" y="-1"/>
                  </a:moveTo>
                  <a:cubicBezTo>
                    <a:pt x="3654" y="-1"/>
                    <a:pt x="7248" y="927"/>
                    <a:pt x="10447" y="2694"/>
                  </a:cubicBezTo>
                </a:path>
                <a:path w="10447" h="21600" stroke="0" extrusionOk="0">
                  <a:moveTo>
                    <a:pt x="0" y="-1"/>
                  </a:moveTo>
                  <a:cubicBezTo>
                    <a:pt x="3654" y="-1"/>
                    <a:pt x="7248" y="927"/>
                    <a:pt x="10447" y="2694"/>
                  </a:cubicBezTo>
                  <a:lnTo>
                    <a:pt x="0" y="21600"/>
                  </a:lnTo>
                  <a:close/>
                </a:path>
              </a:pathLst>
            </a:custGeom>
            <a:noFill/>
            <a:ln w="28575">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aphicFrame>
          <p:nvGraphicFramePr>
            <p:cNvPr id="88093" name="Object 29" descr="50%"/>
            <p:cNvGraphicFramePr>
              <a:graphicFrameLocks noChangeAspect="1"/>
            </p:cNvGraphicFramePr>
            <p:nvPr>
              <p:extLst/>
            </p:nvPr>
          </p:nvGraphicFramePr>
          <p:xfrm>
            <a:off x="3032" y="1472"/>
            <a:ext cx="2674" cy="509"/>
          </p:xfrm>
          <a:graphic>
            <a:graphicData uri="http://schemas.openxmlformats.org/presentationml/2006/ole">
              <mc:AlternateContent xmlns:mc="http://schemas.openxmlformats.org/markup-compatibility/2006">
                <mc:Choice xmlns:v="urn:schemas-microsoft-com:vml" Requires="v">
                  <p:oleObj spid="_x0000_s8316" name="…quation" r:id="rId8" imgW="4686300" imgH="825500" progId="Equation.3">
                    <p:embed/>
                  </p:oleObj>
                </mc:Choice>
                <mc:Fallback>
                  <p:oleObj name="…quation" r:id="rId8" imgW="4686300" imgH="825500" progId="Equation.3">
                    <p:embed/>
                    <p:pic>
                      <p:nvPicPr>
                        <p:cNvPr id="88093" name="Object 29" descr="50%"/>
                        <p:cNvPicPr>
                          <a:picLocks noChangeAspect="1" noChangeArrowheads="1"/>
                        </p:cNvPicPr>
                        <p:nvPr/>
                      </p:nvPicPr>
                      <p:blipFill>
                        <a:blip r:embed="rId9"/>
                        <a:srcRect/>
                        <a:stretch>
                          <a:fillRect/>
                        </a:stretch>
                      </p:blipFill>
                      <p:spPr bwMode="auto">
                        <a:xfrm>
                          <a:off x="3032" y="1472"/>
                          <a:ext cx="2674" cy="509"/>
                        </a:xfrm>
                        <a:prstGeom prst="rect">
                          <a:avLst/>
                        </a:prstGeom>
                        <a:noFill/>
                        <a:ln>
                          <a:noFill/>
                        </a:ln>
                        <a:effectLst/>
                        <a:extLst>
                          <a:ext uri="{909E8E84-426E-40dd-AFC4-6F175D3DCCD1}">
                            <a14:hiddenFill xmlns:a14="http://schemas.microsoft.com/office/drawing/2010/main" xmlns="">
                              <a:pattFill prst="pct50">
                                <a:fgClr>
                                  <a:srgbClr val="FF0000"/>
                                </a:fgClr>
                                <a:bgClr>
                                  <a:srgbClr val="FFFFFF"/>
                                </a:bgClr>
                              </a:patt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95" name="Line 31"/>
            <p:cNvSpPr>
              <a:spLocks noChangeShapeType="1"/>
            </p:cNvSpPr>
            <p:nvPr/>
          </p:nvSpPr>
          <p:spPr bwMode="auto">
            <a:xfrm flipV="1">
              <a:off x="3360" y="2256"/>
              <a:ext cx="0" cy="110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8096" name="Line 32"/>
            <p:cNvSpPr>
              <a:spLocks noChangeShapeType="1"/>
            </p:cNvSpPr>
            <p:nvPr/>
          </p:nvSpPr>
          <p:spPr bwMode="auto">
            <a:xfrm>
              <a:off x="3312" y="2832"/>
              <a:ext cx="216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8098" name="Text Box 34"/>
            <p:cNvSpPr txBox="1">
              <a:spLocks noChangeArrowheads="1"/>
            </p:cNvSpPr>
            <p:nvPr/>
          </p:nvSpPr>
          <p:spPr bwMode="auto">
            <a:xfrm>
              <a:off x="3264" y="2782"/>
              <a:ext cx="18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Times New Roman" charset="0"/>
                </a:rPr>
                <a:t>0</a:t>
              </a:r>
              <a:endParaRPr lang="en-GB" b="1">
                <a:latin typeface="Times New Roman" charset="0"/>
              </a:endParaRPr>
            </a:p>
          </p:txBody>
        </p:sp>
        <p:sp>
          <p:nvSpPr>
            <p:cNvPr id="88099" name="Text Box 35"/>
            <p:cNvSpPr txBox="1">
              <a:spLocks noChangeArrowheads="1"/>
            </p:cNvSpPr>
            <p:nvPr/>
          </p:nvSpPr>
          <p:spPr bwMode="auto">
            <a:xfrm>
              <a:off x="3696" y="2700"/>
              <a:ext cx="286"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r>
                <a:rPr lang="fr-CH" b="1">
                  <a:latin typeface="Times New Roman" charset="0"/>
                </a:rPr>
                <a:t>/2</a:t>
              </a:r>
              <a:endParaRPr lang="en-GB" b="1">
                <a:latin typeface="Times New Roman" charset="0"/>
              </a:endParaRPr>
            </a:p>
          </p:txBody>
        </p:sp>
        <p:sp>
          <p:nvSpPr>
            <p:cNvPr id="88100" name="Text Box 36"/>
            <p:cNvSpPr txBox="1">
              <a:spLocks noChangeArrowheads="1"/>
            </p:cNvSpPr>
            <p:nvPr/>
          </p:nvSpPr>
          <p:spPr bwMode="auto">
            <a:xfrm>
              <a:off x="4224" y="2788"/>
              <a:ext cx="18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endParaRPr lang="en-GB" b="1">
                <a:latin typeface="Symbol" charset="0"/>
              </a:endParaRPr>
            </a:p>
          </p:txBody>
        </p:sp>
        <p:sp>
          <p:nvSpPr>
            <p:cNvPr id="88102" name="Line 38"/>
            <p:cNvSpPr>
              <a:spLocks noChangeShapeType="1"/>
            </p:cNvSpPr>
            <p:nvPr/>
          </p:nvSpPr>
          <p:spPr bwMode="auto">
            <a:xfrm flipV="1">
              <a:off x="4320" y="2400"/>
              <a:ext cx="0" cy="432"/>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8103" name="Line 39"/>
            <p:cNvSpPr>
              <a:spLocks noChangeShapeType="1"/>
            </p:cNvSpPr>
            <p:nvPr/>
          </p:nvSpPr>
          <p:spPr bwMode="auto">
            <a:xfrm flipH="1">
              <a:off x="3360" y="2400"/>
              <a:ext cx="96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8104" name="Line 40"/>
            <p:cNvSpPr>
              <a:spLocks noChangeShapeType="1"/>
            </p:cNvSpPr>
            <p:nvPr/>
          </p:nvSpPr>
          <p:spPr bwMode="auto">
            <a:xfrm flipH="1">
              <a:off x="3360" y="3264"/>
              <a:ext cx="192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8105" name="Text Box 41"/>
            <p:cNvSpPr txBox="1">
              <a:spLocks noChangeArrowheads="1"/>
            </p:cNvSpPr>
            <p:nvPr/>
          </p:nvSpPr>
          <p:spPr bwMode="auto">
            <a:xfrm>
              <a:off x="3312" y="2064"/>
              <a:ext cx="564"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1" hangingPunct="1"/>
              <a:r>
                <a:rPr lang="fr-CH" sz="2000" b="1" dirty="0" err="1">
                  <a:solidFill>
                    <a:srgbClr val="3333CC"/>
                  </a:solidFill>
                  <a:latin typeface="Times New Roman" charset="0"/>
                </a:rPr>
                <a:t>V</a:t>
              </a:r>
              <a:r>
                <a:rPr lang="fr-CH" sz="2000" b="1" baseline="-25000" dirty="0" err="1">
                  <a:solidFill>
                    <a:srgbClr val="3333CC"/>
                  </a:solidFill>
                  <a:latin typeface="Times New Roman" charset="0"/>
                </a:rPr>
                <a:t>D,moy</a:t>
              </a:r>
              <a:endParaRPr lang="en-GB" sz="2000" b="1" baseline="-25000" dirty="0">
                <a:solidFill>
                  <a:srgbClr val="3333CC"/>
                </a:solidFill>
                <a:latin typeface="Times New Roman" charset="0"/>
              </a:endParaRPr>
            </a:p>
          </p:txBody>
        </p:sp>
        <p:sp>
          <p:nvSpPr>
            <p:cNvPr id="88107" name="Text Box 43"/>
            <p:cNvSpPr txBox="1">
              <a:spLocks noChangeArrowheads="1"/>
            </p:cNvSpPr>
            <p:nvPr/>
          </p:nvSpPr>
          <p:spPr bwMode="auto">
            <a:xfrm>
              <a:off x="5424" y="2688"/>
              <a:ext cx="33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sz="2000" b="1">
                  <a:latin typeface="Symbol" charset="0"/>
                </a:rPr>
                <a:t></a:t>
              </a:r>
              <a:r>
                <a:rPr lang="fr-CH" sz="2000" b="1" baseline="-25000">
                  <a:latin typeface="Symbol" charset="0"/>
                </a:rPr>
                <a:t></a:t>
              </a:r>
              <a:endParaRPr lang="en-GB" sz="2000" b="1" baseline="-25000">
                <a:latin typeface="Symbol" charset="0"/>
              </a:endParaRPr>
            </a:p>
          </p:txBody>
        </p:sp>
        <p:sp>
          <p:nvSpPr>
            <p:cNvPr id="88108" name="Line 44"/>
            <p:cNvSpPr>
              <a:spLocks noChangeShapeType="1"/>
            </p:cNvSpPr>
            <p:nvPr/>
          </p:nvSpPr>
          <p:spPr bwMode="auto">
            <a:xfrm>
              <a:off x="5280" y="2832"/>
              <a:ext cx="0" cy="432"/>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88109" name="Text Box 45"/>
            <p:cNvSpPr txBox="1">
              <a:spLocks noChangeArrowheads="1"/>
            </p:cNvSpPr>
            <p:nvPr/>
          </p:nvSpPr>
          <p:spPr bwMode="auto">
            <a:xfrm>
              <a:off x="4656" y="2700"/>
              <a:ext cx="350"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r>
                <a:rPr lang="fr-CH" b="1">
                  <a:latin typeface="Times New Roman" charset="0"/>
                </a:rPr>
                <a:t>/2</a:t>
              </a:r>
              <a:endParaRPr lang="en-GB" b="1">
                <a:latin typeface="Times New Roman" charset="0"/>
              </a:endParaRPr>
            </a:p>
          </p:txBody>
        </p:sp>
        <p:sp>
          <p:nvSpPr>
            <p:cNvPr id="88110" name="Text Box 46"/>
            <p:cNvSpPr txBox="1">
              <a:spLocks noChangeArrowheads="1"/>
            </p:cNvSpPr>
            <p:nvPr/>
          </p:nvSpPr>
          <p:spPr bwMode="auto">
            <a:xfrm>
              <a:off x="5136" y="2787"/>
              <a:ext cx="294"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eaLnBrk="1" hangingPunct="1"/>
              <a:r>
                <a:rPr lang="fr-CH" b="1">
                  <a:latin typeface="Symbol" charset="0"/>
                </a:rPr>
                <a:t>p</a:t>
              </a:r>
              <a:endParaRPr lang="en-GB" b="1">
                <a:latin typeface="Times New Roman" charset="0"/>
              </a:endParaRPr>
            </a:p>
          </p:txBody>
        </p:sp>
        <p:sp>
          <p:nvSpPr>
            <p:cNvPr id="88112" name="Text Box 48"/>
            <p:cNvSpPr txBox="1">
              <a:spLocks noChangeArrowheads="1"/>
            </p:cNvSpPr>
            <p:nvPr/>
          </p:nvSpPr>
          <p:spPr bwMode="auto">
            <a:xfrm>
              <a:off x="3120" y="2702"/>
              <a:ext cx="24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solidFill>
                    <a:srgbClr val="3333CC"/>
                  </a:solidFill>
                  <a:latin typeface="Times New Roman" charset="0"/>
                </a:rPr>
                <a:t>0</a:t>
              </a:r>
              <a:endParaRPr lang="en-GB" b="1" baseline="-25000">
                <a:solidFill>
                  <a:srgbClr val="3333CC"/>
                </a:solidFill>
                <a:latin typeface="Times New Roman" charset="0"/>
              </a:endParaRPr>
            </a:p>
          </p:txBody>
        </p:sp>
        <p:sp>
          <p:nvSpPr>
            <p:cNvPr id="88176" name="Rectangle 112"/>
            <p:cNvSpPr>
              <a:spLocks noChangeArrowheads="1"/>
            </p:cNvSpPr>
            <p:nvPr/>
          </p:nvSpPr>
          <p:spPr bwMode="auto">
            <a:xfrm>
              <a:off x="4464" y="2016"/>
              <a:ext cx="1200" cy="231"/>
            </a:xfrm>
            <a:prstGeom prst="rect">
              <a:avLst/>
            </a:prstGeom>
            <a:solidFill>
              <a:srgbClr val="CCCC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fr-CH" b="1" dirty="0">
                  <a:solidFill>
                    <a:srgbClr val="C00000"/>
                  </a:solidFill>
                  <a:latin typeface="Times New Roman" charset="0"/>
                  <a:sym typeface="Wingdings" charset="0"/>
                </a:rPr>
                <a:t></a:t>
              </a:r>
              <a:r>
                <a:rPr lang="fr-CH" b="1" dirty="0">
                  <a:solidFill>
                    <a:schemeClr val="accent2"/>
                  </a:solidFill>
                  <a:latin typeface="Times New Roman" charset="0"/>
                  <a:sym typeface="Wingdings" charset="0"/>
                </a:rPr>
                <a:t>  </a:t>
              </a:r>
              <a:r>
                <a:rPr lang="fr-FR" b="1" dirty="0">
                  <a:solidFill>
                    <a:srgbClr val="3333CC"/>
                  </a:solidFill>
                  <a:latin typeface="Times New Roman" charset="0"/>
                </a:rPr>
                <a:t>non-linéaire</a:t>
              </a:r>
              <a:endParaRPr lang="fr-FR" b="1" baseline="-25000" dirty="0">
                <a:solidFill>
                  <a:srgbClr val="3333CC"/>
                </a:solidFill>
                <a:latin typeface="Times New Roman" charset="0"/>
              </a:endParaRPr>
            </a:p>
          </p:txBody>
        </p:sp>
      </p:grpSp>
      <p:sp>
        <p:nvSpPr>
          <p:cNvPr id="74" name="Rectangle 11">
            <a:extLst>
              <a:ext uri="{FF2B5EF4-FFF2-40B4-BE49-F238E27FC236}">
                <a16:creationId xmlns:a16="http://schemas.microsoft.com/office/drawing/2014/main" id="{C4670048-154C-4782-9081-CB9D0B7DC413}"/>
              </a:ext>
            </a:extLst>
          </p:cNvPr>
          <p:cNvSpPr>
            <a:spLocks noChangeArrowheads="1"/>
          </p:cNvSpPr>
          <p:nvPr/>
        </p:nvSpPr>
        <p:spPr bwMode="auto">
          <a:xfrm>
            <a:off x="1066460" y="212884"/>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1. DÉTECTEUR DE PHASE ANALOGIQUE</a:t>
            </a:r>
            <a:endParaRPr lang="fr-FR" sz="3200" b="1" dirty="0">
              <a:solidFill>
                <a:schemeClr val="bg1"/>
              </a:solidFill>
            </a:endParaRPr>
          </a:p>
        </p:txBody>
      </p:sp>
      <p:sp>
        <p:nvSpPr>
          <p:cNvPr id="2" name="Slide Number Placeholder 1">
            <a:extLst>
              <a:ext uri="{FF2B5EF4-FFF2-40B4-BE49-F238E27FC236}">
                <a16:creationId xmlns:a16="http://schemas.microsoft.com/office/drawing/2014/main" id="{F2AD3900-F825-4BB0-8148-A844E382E2D4}"/>
              </a:ext>
            </a:extLst>
          </p:cNvPr>
          <p:cNvSpPr>
            <a:spLocks noGrp="1"/>
          </p:cNvSpPr>
          <p:nvPr>
            <p:ph type="sldNum" sz="quarter" idx="12"/>
          </p:nvPr>
        </p:nvSpPr>
        <p:spPr>
          <a:xfrm>
            <a:off x="8866526" y="6372392"/>
            <a:ext cx="2743200" cy="365125"/>
          </a:xfrm>
        </p:spPr>
        <p:txBody>
          <a:bodyPr/>
          <a:lstStyle/>
          <a:p>
            <a:fld id="{A0C90C31-8BED-4BB9-8E94-F4E9E36D41C0}" type="slidenum">
              <a:rPr lang="en-CH" smtClean="0"/>
              <a:t>8</a:t>
            </a:fld>
            <a:endParaRPr lang="en-CH" dirty="0"/>
          </a:p>
        </p:txBody>
      </p:sp>
      <p:pic>
        <p:nvPicPr>
          <p:cNvPr id="3" name="Picture 2">
            <a:extLst>
              <a:ext uri="{FF2B5EF4-FFF2-40B4-BE49-F238E27FC236}">
                <a16:creationId xmlns:a16="http://schemas.microsoft.com/office/drawing/2014/main" id="{9E75A317-8BF6-4B55-A864-121E3483C545}"/>
              </a:ext>
            </a:extLst>
          </p:cNvPr>
          <p:cNvPicPr>
            <a:picLocks noChangeAspect="1"/>
          </p:cNvPicPr>
          <p:nvPr/>
        </p:nvPicPr>
        <p:blipFill>
          <a:blip r:embed="rId10"/>
          <a:stretch>
            <a:fillRect/>
          </a:stretch>
        </p:blipFill>
        <p:spPr>
          <a:xfrm>
            <a:off x="9599621" y="0"/>
            <a:ext cx="2448000" cy="2283231"/>
          </a:xfrm>
          <a:prstGeom prst="rect">
            <a:avLst/>
          </a:prstGeom>
        </p:spPr>
      </p:pic>
    </p:spTree>
    <p:extLst>
      <p:ext uri="{BB962C8B-B14F-4D97-AF65-F5344CB8AC3E}">
        <p14:creationId xmlns:p14="http://schemas.microsoft.com/office/powerpoint/2010/main" val="2317175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81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8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Text Box 4"/>
          <p:cNvSpPr txBox="1">
            <a:spLocks noChangeArrowheads="1"/>
          </p:cNvSpPr>
          <p:nvPr/>
        </p:nvSpPr>
        <p:spPr bwMode="auto">
          <a:xfrm>
            <a:off x="866274" y="1892970"/>
            <a:ext cx="8534400" cy="396875"/>
          </a:xfrm>
          <a:prstGeom prst="rect">
            <a:avLst/>
          </a:prstGeom>
          <a:solidFill>
            <a:schemeClr val="bg1">
              <a:lumMod val="85000"/>
            </a:schemeClr>
          </a:solidFill>
          <a:ln>
            <a:noFill/>
          </a:ln>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fr-FR" sz="2000" b="1">
                <a:solidFill>
                  <a:srgbClr val="3333CC"/>
                </a:solidFill>
                <a:latin typeface="Times New Roman" charset="0"/>
              </a:rPr>
              <a:t>PLL verrouillée sur un signal d'entrée A</a:t>
            </a:r>
            <a:r>
              <a:rPr lang="fr-FR" sz="2000" b="1" baseline="-25000">
                <a:solidFill>
                  <a:srgbClr val="3333CC"/>
                </a:solidFill>
                <a:latin typeface="Times New Roman" charset="0"/>
              </a:rPr>
              <a:t>IN</a:t>
            </a:r>
            <a:r>
              <a:rPr lang="fr-FR" sz="2000" b="1">
                <a:solidFill>
                  <a:srgbClr val="3333CC"/>
                </a:solidFill>
                <a:latin typeface="Times New Roman" charset="0"/>
              </a:rPr>
              <a:t>·sin(</a:t>
            </a:r>
            <a:r>
              <a:rPr lang="fr-FR" sz="2000" b="1">
                <a:solidFill>
                  <a:srgbClr val="3333CC"/>
                </a:solidFill>
                <a:latin typeface="Symbol" charset="0"/>
                <a:sym typeface="Symbol" charset="0"/>
              </a:rPr>
              <a:t></a:t>
            </a:r>
            <a:r>
              <a:rPr lang="fr-FR" sz="2000" b="1" baseline="-25000">
                <a:solidFill>
                  <a:srgbClr val="3333CC"/>
                </a:solidFill>
                <a:latin typeface="Times New Roman" charset="0"/>
              </a:rPr>
              <a:t>IN</a:t>
            </a:r>
            <a:r>
              <a:rPr lang="fr-FR" sz="2000" b="1">
                <a:solidFill>
                  <a:srgbClr val="3333CC"/>
                </a:solidFill>
                <a:latin typeface="Times New Roman" charset="0"/>
              </a:rPr>
              <a:t>t) "grand" (A</a:t>
            </a:r>
            <a:r>
              <a:rPr lang="fr-FR" sz="2000" b="1" baseline="-25000">
                <a:solidFill>
                  <a:srgbClr val="3333CC"/>
                </a:solidFill>
                <a:latin typeface="Times New Roman" charset="0"/>
              </a:rPr>
              <a:t>IN </a:t>
            </a:r>
            <a:r>
              <a:rPr lang="fr-FR" sz="2000" b="1">
                <a:solidFill>
                  <a:srgbClr val="3333CC"/>
                </a:solidFill>
                <a:latin typeface="Times New Roman" charset="0"/>
              </a:rPr>
              <a:t>&gt; 100 mV) </a:t>
            </a:r>
          </a:p>
        </p:txBody>
      </p:sp>
      <p:sp>
        <p:nvSpPr>
          <p:cNvPr id="275490" name="Text Box 34"/>
          <p:cNvSpPr txBox="1">
            <a:spLocks noChangeArrowheads="1"/>
          </p:cNvSpPr>
          <p:nvPr/>
        </p:nvSpPr>
        <p:spPr bwMode="auto">
          <a:xfrm>
            <a:off x="4523874" y="2893323"/>
            <a:ext cx="53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b="1">
                <a:latin typeface="Symbol" charset="0"/>
              </a:rPr>
              <a:t></a:t>
            </a:r>
            <a:r>
              <a:rPr lang="fr-CH" b="1">
                <a:latin typeface="Times" charset="0"/>
              </a:rPr>
              <a:t>t</a:t>
            </a:r>
            <a:endParaRPr lang="en-GB" b="1" baseline="-25000">
              <a:latin typeface="Symbol" charset="0"/>
            </a:endParaRPr>
          </a:p>
        </p:txBody>
      </p:sp>
      <p:sp>
        <p:nvSpPr>
          <p:cNvPr id="275526" name="Text Box 70"/>
          <p:cNvSpPr txBox="1">
            <a:spLocks noChangeArrowheads="1"/>
          </p:cNvSpPr>
          <p:nvPr/>
        </p:nvSpPr>
        <p:spPr bwMode="auto">
          <a:xfrm>
            <a:off x="4523874" y="3880748"/>
            <a:ext cx="53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b="1">
                <a:latin typeface="Symbol" charset="0"/>
              </a:rPr>
              <a:t></a:t>
            </a:r>
            <a:r>
              <a:rPr lang="fr-CH" b="1">
                <a:latin typeface="Times" charset="0"/>
              </a:rPr>
              <a:t>t</a:t>
            </a:r>
            <a:endParaRPr lang="en-GB" b="1" baseline="-25000">
              <a:latin typeface="Symbol" charset="0"/>
            </a:endParaRPr>
          </a:p>
        </p:txBody>
      </p:sp>
      <p:sp>
        <p:nvSpPr>
          <p:cNvPr id="275527" name="Text Box 71"/>
          <p:cNvSpPr txBox="1">
            <a:spLocks noChangeArrowheads="1"/>
          </p:cNvSpPr>
          <p:nvPr/>
        </p:nvSpPr>
        <p:spPr bwMode="auto">
          <a:xfrm>
            <a:off x="4523874" y="5168398"/>
            <a:ext cx="53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b="1" dirty="0">
                <a:latin typeface="Symbol" charset="0"/>
              </a:rPr>
              <a:t></a:t>
            </a:r>
            <a:r>
              <a:rPr lang="fr-CH" b="1" dirty="0">
                <a:latin typeface="Times" charset="0"/>
              </a:rPr>
              <a:t>t</a:t>
            </a:r>
            <a:endParaRPr lang="en-GB" b="1" baseline="-25000" dirty="0">
              <a:latin typeface="Symbol" charset="0"/>
            </a:endParaRPr>
          </a:p>
        </p:txBody>
      </p:sp>
      <p:sp>
        <p:nvSpPr>
          <p:cNvPr id="275528" name="Line 72"/>
          <p:cNvSpPr>
            <a:spLocks noChangeShapeType="1"/>
          </p:cNvSpPr>
          <p:nvPr/>
        </p:nvSpPr>
        <p:spPr bwMode="auto">
          <a:xfrm flipV="1">
            <a:off x="1247274" y="2734345"/>
            <a:ext cx="0" cy="8350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5529" name="Line 73"/>
          <p:cNvSpPr>
            <a:spLocks noChangeShapeType="1"/>
          </p:cNvSpPr>
          <p:nvPr/>
        </p:nvSpPr>
        <p:spPr bwMode="auto">
          <a:xfrm>
            <a:off x="1171074" y="3112169"/>
            <a:ext cx="3429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5530" name="Text Box 74"/>
          <p:cNvSpPr txBox="1">
            <a:spLocks noChangeArrowheads="1"/>
          </p:cNvSpPr>
          <p:nvPr/>
        </p:nvSpPr>
        <p:spPr bwMode="auto">
          <a:xfrm>
            <a:off x="1171074" y="2505745"/>
            <a:ext cx="1676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baseline="-25000">
                <a:solidFill>
                  <a:srgbClr val="FF0000"/>
                </a:solidFill>
                <a:latin typeface="Times New Roman" charset="0"/>
              </a:rPr>
              <a:t> </a:t>
            </a:r>
            <a:r>
              <a:rPr lang="fr-CH" b="1">
                <a:solidFill>
                  <a:srgbClr val="FF0000"/>
                </a:solidFill>
                <a:latin typeface="Times New Roman" charset="0"/>
              </a:rPr>
              <a:t>signe(V</a:t>
            </a:r>
            <a:r>
              <a:rPr lang="fr-CH" b="1" baseline="-25000">
                <a:solidFill>
                  <a:srgbClr val="FF0000"/>
                </a:solidFill>
                <a:latin typeface="Times New Roman" charset="0"/>
              </a:rPr>
              <a:t>IN</a:t>
            </a:r>
            <a:r>
              <a:rPr lang="fr-CH" b="1">
                <a:solidFill>
                  <a:srgbClr val="FF0000"/>
                </a:solidFill>
                <a:latin typeface="Times New Roman" charset="0"/>
              </a:rPr>
              <a:t>)</a:t>
            </a:r>
            <a:endParaRPr lang="en-GB" b="1" baseline="-25000">
              <a:solidFill>
                <a:srgbClr val="FF0000"/>
              </a:solidFill>
              <a:latin typeface="Times New Roman" charset="0"/>
            </a:endParaRPr>
          </a:p>
        </p:txBody>
      </p:sp>
      <p:sp>
        <p:nvSpPr>
          <p:cNvPr id="275532" name="Line 76"/>
          <p:cNvSpPr>
            <a:spLocks noChangeShapeType="1"/>
          </p:cNvSpPr>
          <p:nvPr/>
        </p:nvSpPr>
        <p:spPr bwMode="auto">
          <a:xfrm>
            <a:off x="1247274" y="4255169"/>
            <a:ext cx="381000" cy="0"/>
          </a:xfrm>
          <a:prstGeom prst="line">
            <a:avLst/>
          </a:prstGeom>
          <a:noFill/>
          <a:ln w="28575">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33" name="Line 77"/>
          <p:cNvSpPr>
            <a:spLocks noChangeShapeType="1"/>
          </p:cNvSpPr>
          <p:nvPr/>
        </p:nvSpPr>
        <p:spPr bwMode="auto">
          <a:xfrm>
            <a:off x="1628274" y="3942432"/>
            <a:ext cx="1524000" cy="0"/>
          </a:xfrm>
          <a:prstGeom prst="line">
            <a:avLst/>
          </a:prstGeom>
          <a:noFill/>
          <a:ln w="28575">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34" name="Line 78"/>
          <p:cNvSpPr>
            <a:spLocks noChangeShapeType="1"/>
          </p:cNvSpPr>
          <p:nvPr/>
        </p:nvSpPr>
        <p:spPr bwMode="auto">
          <a:xfrm>
            <a:off x="3152274" y="4255169"/>
            <a:ext cx="1143000" cy="0"/>
          </a:xfrm>
          <a:prstGeom prst="line">
            <a:avLst/>
          </a:prstGeom>
          <a:noFill/>
          <a:ln w="28575">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35" name="Line 79"/>
          <p:cNvSpPr>
            <a:spLocks noChangeShapeType="1"/>
          </p:cNvSpPr>
          <p:nvPr/>
        </p:nvSpPr>
        <p:spPr bwMode="auto">
          <a:xfrm>
            <a:off x="1628274" y="3950369"/>
            <a:ext cx="0" cy="304800"/>
          </a:xfrm>
          <a:prstGeom prst="line">
            <a:avLst/>
          </a:prstGeom>
          <a:noFill/>
          <a:ln w="127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36" name="Line 80"/>
          <p:cNvSpPr>
            <a:spLocks noChangeShapeType="1"/>
          </p:cNvSpPr>
          <p:nvPr/>
        </p:nvSpPr>
        <p:spPr bwMode="auto">
          <a:xfrm>
            <a:off x="3152274" y="3950369"/>
            <a:ext cx="0" cy="304800"/>
          </a:xfrm>
          <a:prstGeom prst="line">
            <a:avLst/>
          </a:prstGeom>
          <a:noFill/>
          <a:ln w="1270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37" name="Line 81"/>
          <p:cNvSpPr>
            <a:spLocks noChangeShapeType="1"/>
          </p:cNvSpPr>
          <p:nvPr/>
        </p:nvSpPr>
        <p:spPr bwMode="auto">
          <a:xfrm flipV="1">
            <a:off x="1247274" y="3721769"/>
            <a:ext cx="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5538" name="Line 82"/>
          <p:cNvSpPr>
            <a:spLocks noChangeShapeType="1"/>
          </p:cNvSpPr>
          <p:nvPr/>
        </p:nvSpPr>
        <p:spPr bwMode="auto">
          <a:xfrm>
            <a:off x="1171074" y="4102769"/>
            <a:ext cx="3429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5539" name="Text Box 83"/>
          <p:cNvSpPr txBox="1">
            <a:spLocks noChangeArrowheads="1"/>
          </p:cNvSpPr>
          <p:nvPr/>
        </p:nvSpPr>
        <p:spPr bwMode="auto">
          <a:xfrm>
            <a:off x="1161549" y="3740889"/>
            <a:ext cx="5334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b="1" dirty="0">
                <a:latin typeface="Symbol" charset="0"/>
              </a:rPr>
              <a:t></a:t>
            </a:r>
            <a:r>
              <a:rPr lang="fr-CH" b="1" baseline="-25000" dirty="0">
                <a:latin typeface="Symbol" charset="0"/>
              </a:rPr>
              <a:t></a:t>
            </a:r>
            <a:endParaRPr lang="en-GB" b="1" baseline="-25000" dirty="0">
              <a:latin typeface="Symbol" charset="0"/>
            </a:endParaRPr>
          </a:p>
        </p:txBody>
      </p:sp>
      <p:sp>
        <p:nvSpPr>
          <p:cNvPr id="275540" name="Text Box 84"/>
          <p:cNvSpPr txBox="1">
            <a:spLocks noChangeArrowheads="1"/>
          </p:cNvSpPr>
          <p:nvPr/>
        </p:nvSpPr>
        <p:spPr bwMode="auto">
          <a:xfrm>
            <a:off x="866275" y="3766636"/>
            <a:ext cx="47466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Times New Roman" charset="0"/>
              </a:rPr>
              <a:t>+1</a:t>
            </a:r>
            <a:endParaRPr lang="en-GB" b="1" baseline="-25000">
              <a:latin typeface="Times New Roman" charset="0"/>
            </a:endParaRPr>
          </a:p>
        </p:txBody>
      </p:sp>
      <p:sp>
        <p:nvSpPr>
          <p:cNvPr id="275541" name="Text Box 85"/>
          <p:cNvSpPr txBox="1">
            <a:spLocks noChangeArrowheads="1"/>
          </p:cNvSpPr>
          <p:nvPr/>
        </p:nvSpPr>
        <p:spPr bwMode="auto">
          <a:xfrm>
            <a:off x="1171074" y="3493170"/>
            <a:ext cx="1447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dirty="0">
                <a:solidFill>
                  <a:srgbClr val="008000"/>
                </a:solidFill>
                <a:latin typeface="Times New Roman" charset="0"/>
              </a:rPr>
              <a:t> signe(V</a:t>
            </a:r>
            <a:r>
              <a:rPr lang="fr-CH" b="1" baseline="-25000" dirty="0">
                <a:solidFill>
                  <a:srgbClr val="008000"/>
                </a:solidFill>
                <a:latin typeface="Times New Roman" charset="0"/>
              </a:rPr>
              <a:t>OUT</a:t>
            </a:r>
            <a:r>
              <a:rPr lang="fr-CH" b="1" dirty="0">
                <a:solidFill>
                  <a:srgbClr val="008000"/>
                </a:solidFill>
                <a:latin typeface="Times New Roman" charset="0"/>
              </a:rPr>
              <a:t>)</a:t>
            </a:r>
            <a:endParaRPr lang="en-GB" b="1" baseline="-25000" dirty="0">
              <a:solidFill>
                <a:srgbClr val="008000"/>
              </a:solidFill>
              <a:latin typeface="Times New Roman" charset="0"/>
            </a:endParaRPr>
          </a:p>
        </p:txBody>
      </p:sp>
      <p:sp>
        <p:nvSpPr>
          <p:cNvPr id="275542" name="Text Box 86"/>
          <p:cNvSpPr txBox="1">
            <a:spLocks noChangeArrowheads="1"/>
          </p:cNvSpPr>
          <p:nvPr/>
        </p:nvSpPr>
        <p:spPr bwMode="auto">
          <a:xfrm>
            <a:off x="873745" y="4032403"/>
            <a:ext cx="6096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dirty="0">
                <a:latin typeface="Times New Roman" charset="0"/>
              </a:rPr>
              <a:t>–1</a:t>
            </a:r>
            <a:endParaRPr lang="en-GB" b="1" baseline="-25000" dirty="0">
              <a:latin typeface="Times New Roman" charset="0"/>
            </a:endParaRPr>
          </a:p>
        </p:txBody>
      </p:sp>
      <p:sp>
        <p:nvSpPr>
          <p:cNvPr id="275543" name="Line 87"/>
          <p:cNvSpPr>
            <a:spLocks noChangeShapeType="1"/>
          </p:cNvSpPr>
          <p:nvPr/>
        </p:nvSpPr>
        <p:spPr bwMode="auto">
          <a:xfrm flipV="1">
            <a:off x="1247274" y="4788569"/>
            <a:ext cx="0" cy="1066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5544" name="Line 88"/>
          <p:cNvSpPr>
            <a:spLocks noChangeShapeType="1"/>
          </p:cNvSpPr>
          <p:nvPr/>
        </p:nvSpPr>
        <p:spPr bwMode="auto">
          <a:xfrm>
            <a:off x="1171074" y="5398169"/>
            <a:ext cx="3429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5545" name="Text Box 89"/>
          <p:cNvSpPr txBox="1">
            <a:spLocks noChangeArrowheads="1"/>
          </p:cNvSpPr>
          <p:nvPr/>
        </p:nvSpPr>
        <p:spPr bwMode="auto">
          <a:xfrm>
            <a:off x="1171074" y="4559970"/>
            <a:ext cx="6683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baseline="-25000">
                <a:solidFill>
                  <a:srgbClr val="0000FF"/>
                </a:solidFill>
                <a:latin typeface="Times New Roman" charset="0"/>
              </a:rPr>
              <a:t> </a:t>
            </a:r>
            <a:r>
              <a:rPr lang="fr-CH" b="1">
                <a:solidFill>
                  <a:srgbClr val="0000FF"/>
                </a:solidFill>
                <a:latin typeface="Times New Roman" charset="0"/>
              </a:rPr>
              <a:t>V</a:t>
            </a:r>
            <a:r>
              <a:rPr lang="fr-CH" b="1" baseline="-25000">
                <a:solidFill>
                  <a:srgbClr val="0000FF"/>
                </a:solidFill>
                <a:latin typeface="Times New Roman" charset="0"/>
              </a:rPr>
              <a:t>D</a:t>
            </a:r>
            <a:endParaRPr lang="en-GB" b="1" baseline="-25000">
              <a:solidFill>
                <a:srgbClr val="0000FF"/>
              </a:solidFill>
              <a:latin typeface="Times New Roman" charset="0"/>
            </a:endParaRPr>
          </a:p>
        </p:txBody>
      </p:sp>
      <p:sp>
        <p:nvSpPr>
          <p:cNvPr id="275547" name="Text Box 91"/>
          <p:cNvSpPr txBox="1">
            <a:spLocks noChangeArrowheads="1"/>
          </p:cNvSpPr>
          <p:nvPr/>
        </p:nvSpPr>
        <p:spPr bwMode="auto">
          <a:xfrm>
            <a:off x="883737" y="5232553"/>
            <a:ext cx="381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Times New Roman" charset="0"/>
              </a:rPr>
              <a:t>0</a:t>
            </a:r>
            <a:endParaRPr lang="en-GB" b="1" baseline="-25000">
              <a:latin typeface="Times New Roman" charset="0"/>
            </a:endParaRPr>
          </a:p>
        </p:txBody>
      </p:sp>
      <p:sp>
        <p:nvSpPr>
          <p:cNvPr id="275548" name="Line 92"/>
          <p:cNvSpPr>
            <a:spLocks noChangeShapeType="1"/>
          </p:cNvSpPr>
          <p:nvPr/>
        </p:nvSpPr>
        <p:spPr bwMode="auto">
          <a:xfrm>
            <a:off x="1628274" y="5101307"/>
            <a:ext cx="0" cy="601662"/>
          </a:xfrm>
          <a:prstGeom prst="line">
            <a:avLst/>
          </a:prstGeom>
          <a:noFill/>
          <a:ln w="127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49" name="Line 93"/>
          <p:cNvSpPr>
            <a:spLocks noChangeShapeType="1"/>
          </p:cNvSpPr>
          <p:nvPr/>
        </p:nvSpPr>
        <p:spPr bwMode="auto">
          <a:xfrm>
            <a:off x="3152274" y="5096545"/>
            <a:ext cx="0" cy="593725"/>
          </a:xfrm>
          <a:prstGeom prst="line">
            <a:avLst/>
          </a:prstGeom>
          <a:noFill/>
          <a:ln w="127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50" name="Line 94"/>
          <p:cNvSpPr>
            <a:spLocks noChangeShapeType="1"/>
          </p:cNvSpPr>
          <p:nvPr/>
        </p:nvSpPr>
        <p:spPr bwMode="auto">
          <a:xfrm>
            <a:off x="1247274" y="4102769"/>
            <a:ext cx="381000" cy="0"/>
          </a:xfrm>
          <a:prstGeom prst="line">
            <a:avLst/>
          </a:prstGeom>
          <a:noFill/>
          <a:ln w="12700">
            <a:solidFill>
              <a:schemeClr val="tx1"/>
            </a:solidFill>
            <a:round/>
            <a:headEnd type="stealth" w="med" len="sm"/>
            <a:tailEnd type="stealth"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51" name="Line 95"/>
          <p:cNvSpPr>
            <a:spLocks noChangeShapeType="1"/>
          </p:cNvSpPr>
          <p:nvPr/>
        </p:nvSpPr>
        <p:spPr bwMode="auto">
          <a:xfrm>
            <a:off x="1247274" y="2962944"/>
            <a:ext cx="15240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52" name="Line 96"/>
          <p:cNvSpPr>
            <a:spLocks noChangeShapeType="1"/>
          </p:cNvSpPr>
          <p:nvPr/>
        </p:nvSpPr>
        <p:spPr bwMode="auto">
          <a:xfrm>
            <a:off x="1247274" y="2970882"/>
            <a:ext cx="0" cy="304800"/>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53" name="Line 97"/>
          <p:cNvSpPr>
            <a:spLocks noChangeShapeType="1"/>
          </p:cNvSpPr>
          <p:nvPr/>
        </p:nvSpPr>
        <p:spPr bwMode="auto">
          <a:xfrm>
            <a:off x="2771274" y="2970882"/>
            <a:ext cx="0" cy="304800"/>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54" name="Line 98"/>
          <p:cNvSpPr>
            <a:spLocks noChangeShapeType="1"/>
          </p:cNvSpPr>
          <p:nvPr/>
        </p:nvSpPr>
        <p:spPr bwMode="auto">
          <a:xfrm>
            <a:off x="2771274" y="3267744"/>
            <a:ext cx="1524000"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55" name="Line 99"/>
          <p:cNvSpPr>
            <a:spLocks noChangeShapeType="1"/>
          </p:cNvSpPr>
          <p:nvPr/>
        </p:nvSpPr>
        <p:spPr bwMode="auto">
          <a:xfrm>
            <a:off x="4295274" y="2962944"/>
            <a:ext cx="0" cy="304800"/>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56" name="Text Box 100"/>
          <p:cNvSpPr txBox="1">
            <a:spLocks noChangeArrowheads="1"/>
          </p:cNvSpPr>
          <p:nvPr/>
        </p:nvSpPr>
        <p:spPr bwMode="auto">
          <a:xfrm>
            <a:off x="858804" y="2756986"/>
            <a:ext cx="47466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dirty="0">
                <a:latin typeface="Times New Roman" charset="0"/>
              </a:rPr>
              <a:t>+1</a:t>
            </a:r>
            <a:endParaRPr lang="en-GB" b="1" baseline="-25000" dirty="0">
              <a:latin typeface="Times New Roman" charset="0"/>
            </a:endParaRPr>
          </a:p>
        </p:txBody>
      </p:sp>
      <p:sp>
        <p:nvSpPr>
          <p:cNvPr id="275557" name="Text Box 101"/>
          <p:cNvSpPr txBox="1">
            <a:spLocks noChangeArrowheads="1"/>
          </p:cNvSpPr>
          <p:nvPr/>
        </p:nvSpPr>
        <p:spPr bwMode="auto">
          <a:xfrm>
            <a:off x="866274" y="3022753"/>
            <a:ext cx="6096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Times New Roman" charset="0"/>
              </a:rPr>
              <a:t>–1</a:t>
            </a:r>
            <a:endParaRPr lang="en-GB" b="1" baseline="-25000">
              <a:latin typeface="Times New Roman" charset="0"/>
            </a:endParaRPr>
          </a:p>
        </p:txBody>
      </p:sp>
      <p:sp>
        <p:nvSpPr>
          <p:cNvPr id="275558" name="Line 102"/>
          <p:cNvSpPr>
            <a:spLocks noChangeShapeType="1"/>
          </p:cNvSpPr>
          <p:nvPr/>
        </p:nvSpPr>
        <p:spPr bwMode="auto">
          <a:xfrm>
            <a:off x="1247274" y="5096544"/>
            <a:ext cx="381000" cy="0"/>
          </a:xfrm>
          <a:prstGeom prst="line">
            <a:avLst/>
          </a:prstGeom>
          <a:noFill/>
          <a:ln w="2857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59" name="Line 103"/>
          <p:cNvSpPr>
            <a:spLocks noChangeShapeType="1"/>
          </p:cNvSpPr>
          <p:nvPr/>
        </p:nvSpPr>
        <p:spPr bwMode="auto">
          <a:xfrm>
            <a:off x="1628274" y="5706144"/>
            <a:ext cx="1143000" cy="0"/>
          </a:xfrm>
          <a:prstGeom prst="line">
            <a:avLst/>
          </a:prstGeom>
          <a:noFill/>
          <a:ln w="2857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60" name="Line 104"/>
          <p:cNvSpPr>
            <a:spLocks noChangeShapeType="1"/>
          </p:cNvSpPr>
          <p:nvPr/>
        </p:nvSpPr>
        <p:spPr bwMode="auto">
          <a:xfrm>
            <a:off x="3152274" y="5706144"/>
            <a:ext cx="1143000" cy="0"/>
          </a:xfrm>
          <a:prstGeom prst="line">
            <a:avLst/>
          </a:prstGeom>
          <a:noFill/>
          <a:ln w="2857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61" name="Line 105"/>
          <p:cNvSpPr>
            <a:spLocks noChangeShapeType="1"/>
          </p:cNvSpPr>
          <p:nvPr/>
        </p:nvSpPr>
        <p:spPr bwMode="auto">
          <a:xfrm>
            <a:off x="2771274" y="5096545"/>
            <a:ext cx="0" cy="593725"/>
          </a:xfrm>
          <a:prstGeom prst="line">
            <a:avLst/>
          </a:prstGeom>
          <a:noFill/>
          <a:ln w="127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62" name="Line 106"/>
          <p:cNvSpPr>
            <a:spLocks noChangeShapeType="1"/>
          </p:cNvSpPr>
          <p:nvPr/>
        </p:nvSpPr>
        <p:spPr bwMode="auto">
          <a:xfrm>
            <a:off x="2771274" y="5096544"/>
            <a:ext cx="381000" cy="0"/>
          </a:xfrm>
          <a:prstGeom prst="line">
            <a:avLst/>
          </a:prstGeom>
          <a:noFill/>
          <a:ln w="2857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63" name="Line 107"/>
          <p:cNvSpPr>
            <a:spLocks noChangeShapeType="1"/>
          </p:cNvSpPr>
          <p:nvPr/>
        </p:nvSpPr>
        <p:spPr bwMode="auto">
          <a:xfrm>
            <a:off x="1247274" y="5096545"/>
            <a:ext cx="0" cy="601663"/>
          </a:xfrm>
          <a:prstGeom prst="line">
            <a:avLst/>
          </a:prstGeom>
          <a:noFill/>
          <a:ln w="127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64" name="Line 108"/>
          <p:cNvSpPr>
            <a:spLocks noChangeShapeType="1"/>
          </p:cNvSpPr>
          <p:nvPr/>
        </p:nvSpPr>
        <p:spPr bwMode="auto">
          <a:xfrm>
            <a:off x="4295274" y="5091782"/>
            <a:ext cx="0" cy="601662"/>
          </a:xfrm>
          <a:prstGeom prst="line">
            <a:avLst/>
          </a:prstGeom>
          <a:noFill/>
          <a:ln w="127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65" name="Text Box 109"/>
          <p:cNvSpPr txBox="1">
            <a:spLocks noChangeArrowheads="1"/>
          </p:cNvSpPr>
          <p:nvPr/>
        </p:nvSpPr>
        <p:spPr bwMode="auto">
          <a:xfrm>
            <a:off x="561474" y="4867944"/>
            <a:ext cx="838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baseline="-25000">
                <a:solidFill>
                  <a:srgbClr val="0000FF"/>
                </a:solidFill>
                <a:latin typeface="Times New Roman" charset="0"/>
              </a:rPr>
              <a:t> </a:t>
            </a:r>
            <a:r>
              <a:rPr lang="fr-CH" b="1">
                <a:solidFill>
                  <a:srgbClr val="0000FF"/>
                </a:solidFill>
                <a:latin typeface="Times New Roman" charset="0"/>
              </a:rPr>
              <a:t>+I·R</a:t>
            </a:r>
            <a:r>
              <a:rPr lang="fr-CH" b="1" baseline="-25000">
                <a:solidFill>
                  <a:srgbClr val="0000FF"/>
                </a:solidFill>
                <a:latin typeface="Times New Roman" charset="0"/>
              </a:rPr>
              <a:t>C</a:t>
            </a:r>
            <a:endParaRPr lang="en-GB" b="1" baseline="-25000">
              <a:solidFill>
                <a:srgbClr val="0000FF"/>
              </a:solidFill>
              <a:latin typeface="Times New Roman" charset="0"/>
            </a:endParaRPr>
          </a:p>
        </p:txBody>
      </p:sp>
      <p:sp>
        <p:nvSpPr>
          <p:cNvPr id="275566" name="Text Box 110"/>
          <p:cNvSpPr txBox="1">
            <a:spLocks noChangeArrowheads="1"/>
          </p:cNvSpPr>
          <p:nvPr/>
        </p:nvSpPr>
        <p:spPr bwMode="auto">
          <a:xfrm>
            <a:off x="561474" y="5477544"/>
            <a:ext cx="8382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b="1" baseline="-25000">
                <a:solidFill>
                  <a:srgbClr val="0000FF"/>
                </a:solidFill>
                <a:latin typeface="Times New Roman" charset="0"/>
              </a:rPr>
              <a:t> </a:t>
            </a:r>
            <a:r>
              <a:rPr lang="fr-CH" b="1">
                <a:solidFill>
                  <a:srgbClr val="0000FF"/>
                </a:solidFill>
                <a:latin typeface="Times New Roman" charset="0"/>
              </a:rPr>
              <a:t>–I·R</a:t>
            </a:r>
            <a:r>
              <a:rPr lang="fr-CH" b="1" baseline="-25000">
                <a:solidFill>
                  <a:srgbClr val="0000FF"/>
                </a:solidFill>
                <a:latin typeface="Times New Roman" charset="0"/>
              </a:rPr>
              <a:t>C</a:t>
            </a:r>
            <a:endParaRPr lang="en-GB" b="1" baseline="-25000">
              <a:solidFill>
                <a:srgbClr val="0000FF"/>
              </a:solidFill>
              <a:latin typeface="Times New Roman" charset="0"/>
            </a:endParaRPr>
          </a:p>
        </p:txBody>
      </p:sp>
      <p:sp>
        <p:nvSpPr>
          <p:cNvPr id="275567" name="Text Box 111"/>
          <p:cNvSpPr txBox="1">
            <a:spLocks noChangeArrowheads="1"/>
          </p:cNvSpPr>
          <p:nvPr/>
        </p:nvSpPr>
        <p:spPr bwMode="auto">
          <a:xfrm>
            <a:off x="1107574" y="3073553"/>
            <a:ext cx="2857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Times New Roman" charset="0"/>
              </a:rPr>
              <a:t>0</a:t>
            </a:r>
            <a:endParaRPr lang="en-GB" b="1">
              <a:latin typeface="Times New Roman" charset="0"/>
            </a:endParaRPr>
          </a:p>
        </p:txBody>
      </p:sp>
      <p:sp>
        <p:nvSpPr>
          <p:cNvPr id="275568" name="Text Box 112"/>
          <p:cNvSpPr txBox="1">
            <a:spLocks noChangeArrowheads="1"/>
          </p:cNvSpPr>
          <p:nvPr/>
        </p:nvSpPr>
        <p:spPr bwMode="auto">
          <a:xfrm>
            <a:off x="4084138" y="3022753"/>
            <a:ext cx="3968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sz="1200" b="1">
                <a:latin typeface="Symbol" charset="0"/>
              </a:rPr>
              <a:t></a:t>
            </a:r>
            <a:r>
              <a:rPr lang="fr-CH" b="1">
                <a:latin typeface="Symbol" charset="0"/>
              </a:rPr>
              <a:t>p</a:t>
            </a:r>
            <a:endParaRPr lang="en-GB" b="1">
              <a:latin typeface="Times New Roman" charset="0"/>
            </a:endParaRPr>
          </a:p>
        </p:txBody>
      </p:sp>
      <p:sp>
        <p:nvSpPr>
          <p:cNvPr id="275569" name="Text Box 113"/>
          <p:cNvSpPr txBox="1">
            <a:spLocks noChangeArrowheads="1"/>
          </p:cNvSpPr>
          <p:nvPr/>
        </p:nvSpPr>
        <p:spPr bwMode="auto">
          <a:xfrm>
            <a:off x="2618875" y="3021166"/>
            <a:ext cx="3968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endParaRPr lang="en-GB" b="1">
              <a:latin typeface="Times New Roman" charset="0"/>
            </a:endParaRPr>
          </a:p>
        </p:txBody>
      </p:sp>
      <p:graphicFrame>
        <p:nvGraphicFramePr>
          <p:cNvPr id="275571" name="Object 115" descr="50%"/>
          <p:cNvGraphicFramePr>
            <a:graphicFrameLocks noChangeAspect="1"/>
          </p:cNvGraphicFramePr>
          <p:nvPr>
            <p:extLst>
              <p:ext uri="{D42A27DB-BD31-4B8C-83A1-F6EECF244321}">
                <p14:modId xmlns:p14="http://schemas.microsoft.com/office/powerpoint/2010/main" val="1857397586"/>
              </p:ext>
            </p:extLst>
          </p:nvPr>
        </p:nvGraphicFramePr>
        <p:xfrm>
          <a:off x="640361" y="6157160"/>
          <a:ext cx="4945037" cy="371977"/>
        </p:xfrm>
        <a:graphic>
          <a:graphicData uri="http://schemas.openxmlformats.org/presentationml/2006/ole">
            <mc:AlternateContent xmlns:mc="http://schemas.openxmlformats.org/markup-compatibility/2006">
              <mc:Choice xmlns:v="urn:schemas-microsoft-com:vml" Requires="v">
                <p:oleObj spid="_x0000_s4248" name="Équation" r:id="rId4" imgW="5537200" imgH="292100" progId="Equation.3">
                  <p:embed/>
                </p:oleObj>
              </mc:Choice>
              <mc:Fallback>
                <p:oleObj name="Équation" r:id="rId4" imgW="5537200" imgH="292100" progId="Equation.3">
                  <p:embed/>
                  <p:pic>
                    <p:nvPicPr>
                      <p:cNvPr id="275571" name="Object 115" descr="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361" y="6157160"/>
                        <a:ext cx="4945037" cy="371977"/>
                      </a:xfrm>
                      <a:prstGeom prst="rect">
                        <a:avLst/>
                      </a:prstGeom>
                      <a:noFill/>
                      <a:ln>
                        <a:noFill/>
                      </a:ln>
                      <a:effectLst/>
                      <a:extLst>
                        <a:ext uri="{909E8E84-426E-40dd-AFC4-6F175D3DCCD1}">
                          <a14:hiddenFill xmlns:a14="http://schemas.microsoft.com/office/drawing/2010/main" xmlns="">
                            <a:pattFill prst="pct50">
                              <a:fgClr>
                                <a:srgbClr val="FF0000"/>
                              </a:fgClr>
                              <a:bgClr>
                                <a:srgbClr val="FFFFFF"/>
                              </a:bgClr>
                            </a:patt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75600" name="Group 144"/>
          <p:cNvGrpSpPr>
            <a:grpSpLocks/>
          </p:cNvGrpSpPr>
          <p:nvPr/>
        </p:nvGrpSpPr>
        <p:grpSpPr bwMode="auto">
          <a:xfrm>
            <a:off x="5133474" y="2402557"/>
            <a:ext cx="4572000" cy="4200526"/>
            <a:chOff x="2880" y="1473"/>
            <a:chExt cx="2880" cy="2646"/>
          </a:xfrm>
        </p:grpSpPr>
        <p:sp>
          <p:nvSpPr>
            <p:cNvPr id="275572" name="Line 116"/>
            <p:cNvSpPr>
              <a:spLocks noChangeShapeType="1"/>
            </p:cNvSpPr>
            <p:nvPr/>
          </p:nvSpPr>
          <p:spPr bwMode="auto">
            <a:xfrm flipH="1">
              <a:off x="3360" y="2400"/>
              <a:ext cx="960" cy="864"/>
            </a:xfrm>
            <a:prstGeom prst="line">
              <a:avLst/>
            </a:prstGeom>
            <a:noFill/>
            <a:ln w="2857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graphicFrame>
          <p:nvGraphicFramePr>
            <p:cNvPr id="275573" name="Object 117" descr="50%"/>
            <p:cNvGraphicFramePr>
              <a:graphicFrameLocks noChangeAspect="1"/>
            </p:cNvGraphicFramePr>
            <p:nvPr>
              <p:extLst/>
            </p:nvPr>
          </p:nvGraphicFramePr>
          <p:xfrm>
            <a:off x="3076" y="1473"/>
            <a:ext cx="2480" cy="508"/>
          </p:xfrm>
          <a:graphic>
            <a:graphicData uri="http://schemas.openxmlformats.org/presentationml/2006/ole">
              <mc:AlternateContent xmlns:mc="http://schemas.openxmlformats.org/markup-compatibility/2006">
                <mc:Choice xmlns:v="urn:schemas-microsoft-com:vml" Requires="v">
                  <p:oleObj spid="_x0000_s4249" name="…quation" r:id="rId6" imgW="3937000" imgH="825500" progId="Equation.3">
                    <p:embed/>
                  </p:oleObj>
                </mc:Choice>
                <mc:Fallback>
                  <p:oleObj name="…quation" r:id="rId6" imgW="3937000" imgH="825500" progId="Equation.3">
                    <p:embed/>
                    <p:pic>
                      <p:nvPicPr>
                        <p:cNvPr id="275573" name="Object 117" descr="50%"/>
                        <p:cNvPicPr>
                          <a:picLocks noChangeAspect="1" noChangeArrowheads="1"/>
                        </p:cNvPicPr>
                        <p:nvPr/>
                      </p:nvPicPr>
                      <p:blipFill>
                        <a:blip r:embed="rId7"/>
                        <a:srcRect/>
                        <a:stretch>
                          <a:fillRect/>
                        </a:stretch>
                      </p:blipFill>
                      <p:spPr bwMode="auto">
                        <a:xfrm>
                          <a:off x="3076" y="1473"/>
                          <a:ext cx="2480" cy="508"/>
                        </a:xfrm>
                        <a:prstGeom prst="rect">
                          <a:avLst/>
                        </a:prstGeom>
                        <a:noFill/>
                        <a:ln>
                          <a:noFill/>
                        </a:ln>
                        <a:effectLst/>
                        <a:extLst>
                          <a:ext uri="{909E8E84-426E-40dd-AFC4-6F175D3DCCD1}">
                            <a14:hiddenFill xmlns:a14="http://schemas.microsoft.com/office/drawing/2010/main" xmlns="">
                              <a:pattFill prst="pct50">
                                <a:fgClr>
                                  <a:srgbClr val="FF0000"/>
                                </a:fgClr>
                                <a:bgClr>
                                  <a:srgbClr val="FFFFFF"/>
                                </a:bgClr>
                              </a:patt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5574" name="Line 118"/>
            <p:cNvSpPr>
              <a:spLocks noChangeShapeType="1"/>
            </p:cNvSpPr>
            <p:nvPr/>
          </p:nvSpPr>
          <p:spPr bwMode="auto">
            <a:xfrm flipV="1">
              <a:off x="3360" y="2256"/>
              <a:ext cx="0" cy="110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5575" name="Line 119"/>
            <p:cNvSpPr>
              <a:spLocks noChangeShapeType="1"/>
            </p:cNvSpPr>
            <p:nvPr/>
          </p:nvSpPr>
          <p:spPr bwMode="auto">
            <a:xfrm>
              <a:off x="3312" y="2832"/>
              <a:ext cx="216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5576" name="Text Box 120"/>
            <p:cNvSpPr txBox="1">
              <a:spLocks noChangeArrowheads="1"/>
            </p:cNvSpPr>
            <p:nvPr/>
          </p:nvSpPr>
          <p:spPr bwMode="auto">
            <a:xfrm>
              <a:off x="3264" y="2782"/>
              <a:ext cx="18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Times New Roman" charset="0"/>
                </a:rPr>
                <a:t>0</a:t>
              </a:r>
              <a:endParaRPr lang="en-GB" b="1">
                <a:latin typeface="Times New Roman" charset="0"/>
              </a:endParaRPr>
            </a:p>
          </p:txBody>
        </p:sp>
        <p:sp>
          <p:nvSpPr>
            <p:cNvPr id="275577" name="Text Box 121"/>
            <p:cNvSpPr txBox="1">
              <a:spLocks noChangeArrowheads="1"/>
            </p:cNvSpPr>
            <p:nvPr/>
          </p:nvSpPr>
          <p:spPr bwMode="auto">
            <a:xfrm>
              <a:off x="3696" y="2700"/>
              <a:ext cx="286"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r>
                <a:rPr lang="fr-CH" b="1">
                  <a:latin typeface="Times New Roman" charset="0"/>
                </a:rPr>
                <a:t>/2</a:t>
              </a:r>
              <a:endParaRPr lang="en-GB" b="1">
                <a:latin typeface="Times New Roman" charset="0"/>
              </a:endParaRPr>
            </a:p>
          </p:txBody>
        </p:sp>
        <p:sp>
          <p:nvSpPr>
            <p:cNvPr id="275578" name="Text Box 122"/>
            <p:cNvSpPr txBox="1">
              <a:spLocks noChangeArrowheads="1"/>
            </p:cNvSpPr>
            <p:nvPr/>
          </p:nvSpPr>
          <p:spPr bwMode="auto">
            <a:xfrm>
              <a:off x="4224" y="2788"/>
              <a:ext cx="18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endParaRPr lang="en-GB" b="1">
                <a:latin typeface="Symbol" charset="0"/>
              </a:endParaRPr>
            </a:p>
          </p:txBody>
        </p:sp>
        <p:sp>
          <p:nvSpPr>
            <p:cNvPr id="275579" name="Line 123"/>
            <p:cNvSpPr>
              <a:spLocks noChangeShapeType="1"/>
            </p:cNvSpPr>
            <p:nvPr/>
          </p:nvSpPr>
          <p:spPr bwMode="auto">
            <a:xfrm flipV="1">
              <a:off x="4320" y="2400"/>
              <a:ext cx="0" cy="432"/>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5580" name="Line 124"/>
            <p:cNvSpPr>
              <a:spLocks noChangeShapeType="1"/>
            </p:cNvSpPr>
            <p:nvPr/>
          </p:nvSpPr>
          <p:spPr bwMode="auto">
            <a:xfrm flipH="1">
              <a:off x="3360" y="2400"/>
              <a:ext cx="96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5581" name="Line 125"/>
            <p:cNvSpPr>
              <a:spLocks noChangeShapeType="1"/>
            </p:cNvSpPr>
            <p:nvPr/>
          </p:nvSpPr>
          <p:spPr bwMode="auto">
            <a:xfrm flipH="1">
              <a:off x="3360" y="3264"/>
              <a:ext cx="192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5582" name="Text Box 126"/>
            <p:cNvSpPr txBox="1">
              <a:spLocks noChangeArrowheads="1"/>
            </p:cNvSpPr>
            <p:nvPr/>
          </p:nvSpPr>
          <p:spPr bwMode="auto">
            <a:xfrm>
              <a:off x="3312" y="2064"/>
              <a:ext cx="72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r>
                <a:rPr lang="fr-CH" sz="2000" b="1" baseline="-25000">
                  <a:solidFill>
                    <a:srgbClr val="3333CC"/>
                  </a:solidFill>
                  <a:latin typeface="Times New Roman" charset="0"/>
                </a:rPr>
                <a:t> </a:t>
              </a:r>
              <a:r>
                <a:rPr lang="fr-CH" sz="2000" b="1">
                  <a:solidFill>
                    <a:srgbClr val="3333CC"/>
                  </a:solidFill>
                  <a:latin typeface="Times New Roman" charset="0"/>
                </a:rPr>
                <a:t>V</a:t>
              </a:r>
              <a:r>
                <a:rPr lang="fr-CH" sz="2000" b="1" baseline="-25000">
                  <a:solidFill>
                    <a:srgbClr val="3333CC"/>
                  </a:solidFill>
                  <a:latin typeface="Times New Roman" charset="0"/>
                </a:rPr>
                <a:t>D,moy</a:t>
              </a:r>
              <a:endParaRPr lang="en-GB" sz="2000" b="1" baseline="-25000">
                <a:solidFill>
                  <a:srgbClr val="3333CC"/>
                </a:solidFill>
                <a:latin typeface="Times New Roman" charset="0"/>
              </a:endParaRPr>
            </a:p>
          </p:txBody>
        </p:sp>
        <p:sp>
          <p:nvSpPr>
            <p:cNvPr id="275583" name="Text Box 127"/>
            <p:cNvSpPr txBox="1">
              <a:spLocks noChangeArrowheads="1"/>
            </p:cNvSpPr>
            <p:nvPr/>
          </p:nvSpPr>
          <p:spPr bwMode="auto">
            <a:xfrm>
              <a:off x="5424" y="2688"/>
              <a:ext cx="33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1" hangingPunct="1"/>
              <a:r>
                <a:rPr lang="fr-CH" sz="2000" b="1">
                  <a:latin typeface="Symbol" charset="0"/>
                </a:rPr>
                <a:t></a:t>
              </a:r>
              <a:r>
                <a:rPr lang="fr-CH" sz="2000" b="1" baseline="-25000">
                  <a:latin typeface="Symbol" charset="0"/>
                </a:rPr>
                <a:t></a:t>
              </a:r>
              <a:endParaRPr lang="en-GB" sz="2000" b="1" baseline="-25000">
                <a:latin typeface="Symbol" charset="0"/>
              </a:endParaRPr>
            </a:p>
          </p:txBody>
        </p:sp>
        <p:sp>
          <p:nvSpPr>
            <p:cNvPr id="275584" name="Line 128"/>
            <p:cNvSpPr>
              <a:spLocks noChangeShapeType="1"/>
            </p:cNvSpPr>
            <p:nvPr/>
          </p:nvSpPr>
          <p:spPr bwMode="auto">
            <a:xfrm>
              <a:off x="5280" y="2832"/>
              <a:ext cx="0" cy="432"/>
            </a:xfrm>
            <a:prstGeom prst="line">
              <a:avLst/>
            </a:prstGeom>
            <a:noFill/>
            <a:ln w="127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75585" name="Text Box 129"/>
            <p:cNvSpPr txBox="1">
              <a:spLocks noChangeArrowheads="1"/>
            </p:cNvSpPr>
            <p:nvPr/>
          </p:nvSpPr>
          <p:spPr bwMode="auto">
            <a:xfrm>
              <a:off x="4656" y="2700"/>
              <a:ext cx="350"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r>
                <a:rPr lang="fr-CH" b="1">
                  <a:latin typeface="Times New Roman" charset="0"/>
                </a:rPr>
                <a:t>/2</a:t>
              </a:r>
              <a:endParaRPr lang="en-GB" b="1">
                <a:latin typeface="Times New Roman" charset="0"/>
              </a:endParaRPr>
            </a:p>
          </p:txBody>
        </p:sp>
        <p:sp>
          <p:nvSpPr>
            <p:cNvPr id="275586" name="Text Box 130"/>
            <p:cNvSpPr txBox="1">
              <a:spLocks noChangeArrowheads="1"/>
            </p:cNvSpPr>
            <p:nvPr/>
          </p:nvSpPr>
          <p:spPr bwMode="auto">
            <a:xfrm>
              <a:off x="5136" y="2700"/>
              <a:ext cx="250"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latin typeface="Symbol" charset="0"/>
                </a:rPr>
                <a:t>p</a:t>
              </a:r>
              <a:endParaRPr lang="en-GB" b="1">
                <a:latin typeface="Times New Roman" charset="0"/>
              </a:endParaRPr>
            </a:p>
          </p:txBody>
        </p:sp>
        <p:sp>
          <p:nvSpPr>
            <p:cNvPr id="275587" name="Text Box 131"/>
            <p:cNvSpPr txBox="1">
              <a:spLocks noChangeArrowheads="1"/>
            </p:cNvSpPr>
            <p:nvPr/>
          </p:nvSpPr>
          <p:spPr bwMode="auto">
            <a:xfrm>
              <a:off x="3120" y="2702"/>
              <a:ext cx="24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r>
                <a:rPr lang="fr-CH" b="1">
                  <a:solidFill>
                    <a:srgbClr val="3333CC"/>
                  </a:solidFill>
                  <a:latin typeface="Times New Roman" charset="0"/>
                </a:rPr>
                <a:t>0</a:t>
              </a:r>
              <a:endParaRPr lang="en-GB" b="1" baseline="-25000">
                <a:solidFill>
                  <a:srgbClr val="3333CC"/>
                </a:solidFill>
                <a:latin typeface="Times New Roman" charset="0"/>
              </a:endParaRPr>
            </a:p>
          </p:txBody>
        </p:sp>
        <p:sp>
          <p:nvSpPr>
            <p:cNvPr id="275588" name="Line 132"/>
            <p:cNvSpPr>
              <a:spLocks noChangeShapeType="1"/>
            </p:cNvSpPr>
            <p:nvPr/>
          </p:nvSpPr>
          <p:spPr bwMode="auto">
            <a:xfrm>
              <a:off x="4320" y="2400"/>
              <a:ext cx="960" cy="864"/>
            </a:xfrm>
            <a:prstGeom prst="line">
              <a:avLst/>
            </a:prstGeom>
            <a:noFill/>
            <a:ln w="2857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89" name="Text Box 133"/>
            <p:cNvSpPr txBox="1">
              <a:spLocks noChangeArrowheads="1"/>
            </p:cNvSpPr>
            <p:nvPr/>
          </p:nvSpPr>
          <p:spPr bwMode="auto">
            <a:xfrm>
              <a:off x="2880" y="2304"/>
              <a:ext cx="56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b="1">
                  <a:solidFill>
                    <a:srgbClr val="3333CC"/>
                  </a:solidFill>
                  <a:latin typeface="Times New Roman" charset="0"/>
                </a:rPr>
                <a:t>+I·R</a:t>
              </a:r>
              <a:r>
                <a:rPr lang="fr-CH" b="1" baseline="-25000">
                  <a:solidFill>
                    <a:srgbClr val="3333CC"/>
                  </a:solidFill>
                  <a:latin typeface="Times New Roman" charset="0"/>
                </a:rPr>
                <a:t>C</a:t>
              </a:r>
              <a:endParaRPr lang="en-GB" b="1" baseline="-25000">
                <a:solidFill>
                  <a:srgbClr val="3333CC"/>
                </a:solidFill>
                <a:latin typeface="Times New Roman" charset="0"/>
              </a:endParaRPr>
            </a:p>
          </p:txBody>
        </p:sp>
        <p:sp>
          <p:nvSpPr>
            <p:cNvPr id="275590" name="Text Box 134"/>
            <p:cNvSpPr txBox="1">
              <a:spLocks noChangeArrowheads="1"/>
            </p:cNvSpPr>
            <p:nvPr/>
          </p:nvSpPr>
          <p:spPr bwMode="auto">
            <a:xfrm>
              <a:off x="2880" y="3120"/>
              <a:ext cx="57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fr-CH" b="1">
                  <a:solidFill>
                    <a:srgbClr val="3333CC"/>
                  </a:solidFill>
                  <a:latin typeface="Times New Roman" charset="0"/>
                </a:rPr>
                <a:t>–I·R</a:t>
              </a:r>
              <a:r>
                <a:rPr lang="fr-CH" b="1" baseline="-25000">
                  <a:solidFill>
                    <a:srgbClr val="3333CC"/>
                  </a:solidFill>
                  <a:latin typeface="Times New Roman" charset="0"/>
                </a:rPr>
                <a:t>C</a:t>
              </a:r>
              <a:endParaRPr lang="en-GB" b="1" baseline="-25000">
                <a:solidFill>
                  <a:srgbClr val="3333CC"/>
                </a:solidFill>
                <a:latin typeface="Times New Roman" charset="0"/>
              </a:endParaRPr>
            </a:p>
          </p:txBody>
        </p:sp>
        <p:graphicFrame>
          <p:nvGraphicFramePr>
            <p:cNvPr id="275594" name="Object 138" descr="50%"/>
            <p:cNvGraphicFramePr>
              <a:graphicFrameLocks noChangeAspect="1"/>
            </p:cNvGraphicFramePr>
            <p:nvPr/>
          </p:nvGraphicFramePr>
          <p:xfrm>
            <a:off x="3844" y="3391"/>
            <a:ext cx="936" cy="383"/>
          </p:xfrm>
          <a:graphic>
            <a:graphicData uri="http://schemas.openxmlformats.org/presentationml/2006/ole">
              <mc:AlternateContent xmlns:mc="http://schemas.openxmlformats.org/markup-compatibility/2006">
                <mc:Choice xmlns:v="urn:schemas-microsoft-com:vml" Requires="v">
                  <p:oleObj spid="_x0000_s4250" name="Équation" r:id="rId8" imgW="1485900" imgH="622300" progId="Equation.3">
                    <p:embed/>
                  </p:oleObj>
                </mc:Choice>
                <mc:Fallback>
                  <p:oleObj name="Équation" r:id="rId8" imgW="1485900" imgH="622300" progId="Equation.3">
                    <p:embed/>
                    <p:pic>
                      <p:nvPicPr>
                        <p:cNvPr id="275594" name="Object 138" descr="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4" y="3391"/>
                          <a:ext cx="936" cy="383"/>
                        </a:xfrm>
                        <a:prstGeom prst="rect">
                          <a:avLst/>
                        </a:prstGeom>
                        <a:noFill/>
                        <a:ln>
                          <a:noFill/>
                        </a:ln>
                        <a:effectLst/>
                        <a:extLst>
                          <a:ext uri="{909E8E84-426E-40dd-AFC4-6F175D3DCCD1}">
                            <a14:hiddenFill xmlns:a14="http://schemas.microsoft.com/office/drawing/2010/main" xmlns="">
                              <a:pattFill prst="pct50">
                                <a:fgClr>
                                  <a:srgbClr val="FF0000"/>
                                </a:fgClr>
                                <a:bgClr>
                                  <a:srgbClr val="FFFFFF"/>
                                </a:bgClr>
                              </a:patt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5595" name="Rectangle 139"/>
            <p:cNvSpPr>
              <a:spLocks noChangeArrowheads="1"/>
            </p:cNvSpPr>
            <p:nvPr/>
          </p:nvSpPr>
          <p:spPr bwMode="auto">
            <a:xfrm>
              <a:off x="3744" y="3360"/>
              <a:ext cx="1152" cy="480"/>
            </a:xfrm>
            <a:prstGeom prst="rect">
              <a:avLst/>
            </a:prstGeom>
            <a:noFill/>
            <a:ln w="127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5598" name="Rectangle 142"/>
            <p:cNvSpPr>
              <a:spLocks noChangeArrowheads="1"/>
            </p:cNvSpPr>
            <p:nvPr/>
          </p:nvSpPr>
          <p:spPr bwMode="auto">
            <a:xfrm>
              <a:off x="3792" y="3888"/>
              <a:ext cx="1056" cy="231"/>
            </a:xfrm>
            <a:prstGeom prst="rect">
              <a:avLst/>
            </a:prstGeom>
            <a:solidFill>
              <a:srgbClr val="CCCC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fr-CH" b="1" dirty="0">
                  <a:solidFill>
                    <a:srgbClr val="C00000"/>
                  </a:solidFill>
                  <a:latin typeface="Times New Roman" charset="0"/>
                  <a:sym typeface="Wingdings" charset="0"/>
                </a:rPr>
                <a:t></a:t>
              </a:r>
              <a:r>
                <a:rPr lang="fr-CH" b="1" dirty="0">
                  <a:solidFill>
                    <a:schemeClr val="accent2"/>
                  </a:solidFill>
                  <a:latin typeface="Times New Roman" charset="0"/>
                  <a:sym typeface="Wingdings" charset="0"/>
                </a:rPr>
                <a:t>  </a:t>
              </a:r>
              <a:r>
                <a:rPr lang="fr-FR" b="1" dirty="0">
                  <a:solidFill>
                    <a:srgbClr val="3333CC"/>
                  </a:solidFill>
                  <a:latin typeface="Times New Roman" charset="0"/>
                </a:rPr>
                <a:t>K</a:t>
              </a:r>
              <a:r>
                <a:rPr lang="fr-FR" b="1" baseline="-25000" dirty="0">
                  <a:solidFill>
                    <a:srgbClr val="3333CC"/>
                  </a:solidFill>
                  <a:latin typeface="Times New Roman" charset="0"/>
                </a:rPr>
                <a:t>D</a:t>
              </a:r>
              <a:r>
                <a:rPr lang="fr-FR" b="1" dirty="0">
                  <a:solidFill>
                    <a:srgbClr val="3333CC"/>
                  </a:solidFill>
                  <a:latin typeface="Times New Roman" charset="0"/>
                </a:rPr>
                <a:t> constant</a:t>
              </a:r>
              <a:endParaRPr lang="fr-FR" b="1" baseline="-25000" dirty="0">
                <a:solidFill>
                  <a:srgbClr val="3333CC"/>
                </a:solidFill>
                <a:latin typeface="Times New Roman" charset="0"/>
              </a:endParaRPr>
            </a:p>
          </p:txBody>
        </p:sp>
        <p:sp>
          <p:nvSpPr>
            <p:cNvPr id="275599" name="Rectangle 143"/>
            <p:cNvSpPr>
              <a:spLocks noChangeArrowheads="1"/>
            </p:cNvSpPr>
            <p:nvPr/>
          </p:nvSpPr>
          <p:spPr bwMode="auto">
            <a:xfrm>
              <a:off x="4800" y="2016"/>
              <a:ext cx="816" cy="231"/>
            </a:xfrm>
            <a:prstGeom prst="rect">
              <a:avLst/>
            </a:prstGeom>
            <a:solidFill>
              <a:srgbClr val="CCCC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fr-CH" b="1" dirty="0">
                  <a:solidFill>
                    <a:srgbClr val="C00000"/>
                  </a:solidFill>
                  <a:latin typeface="Times New Roman" charset="0"/>
                  <a:sym typeface="Wingdings" charset="0"/>
                </a:rPr>
                <a:t></a:t>
              </a:r>
              <a:r>
                <a:rPr lang="fr-CH" b="1" dirty="0">
                  <a:solidFill>
                    <a:schemeClr val="accent2"/>
                  </a:solidFill>
                  <a:latin typeface="Times New Roman" charset="0"/>
                  <a:sym typeface="Wingdings" charset="0"/>
                </a:rPr>
                <a:t>  </a:t>
              </a:r>
              <a:r>
                <a:rPr lang="fr-FR" b="1" dirty="0">
                  <a:solidFill>
                    <a:srgbClr val="3333CC"/>
                  </a:solidFill>
                  <a:latin typeface="Times New Roman" charset="0"/>
                </a:rPr>
                <a:t>linéaire</a:t>
              </a:r>
            </a:p>
          </p:txBody>
        </p:sp>
      </p:grpSp>
      <p:sp>
        <p:nvSpPr>
          <p:cNvPr id="74" name="Rectangle 11">
            <a:extLst>
              <a:ext uri="{FF2B5EF4-FFF2-40B4-BE49-F238E27FC236}">
                <a16:creationId xmlns:a16="http://schemas.microsoft.com/office/drawing/2014/main" id="{D91C18B5-5B14-4D01-890F-707EF94CD93B}"/>
              </a:ext>
            </a:extLst>
          </p:cNvPr>
          <p:cNvSpPr>
            <a:spLocks noChangeArrowheads="1"/>
          </p:cNvSpPr>
          <p:nvPr/>
        </p:nvSpPr>
        <p:spPr bwMode="auto">
          <a:xfrm>
            <a:off x="788276" y="256771"/>
            <a:ext cx="8534400" cy="4572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r>
              <a:rPr lang="fr-FR" sz="2800" b="1" dirty="0">
                <a:solidFill>
                  <a:schemeClr val="bg1"/>
                </a:solidFill>
              </a:rPr>
              <a:t>1. DÉTECTEUR DE PHASE ANALOGIQUE</a:t>
            </a:r>
            <a:endParaRPr lang="fr-FR" sz="3200" b="1" dirty="0">
              <a:solidFill>
                <a:schemeClr val="bg1"/>
              </a:solidFill>
            </a:endParaRPr>
          </a:p>
        </p:txBody>
      </p:sp>
      <p:sp>
        <p:nvSpPr>
          <p:cNvPr id="2" name="Slide Number Placeholder 1">
            <a:extLst>
              <a:ext uri="{FF2B5EF4-FFF2-40B4-BE49-F238E27FC236}">
                <a16:creationId xmlns:a16="http://schemas.microsoft.com/office/drawing/2014/main" id="{1E6F22B6-DD79-483B-9D59-55C1D87FAE0C}"/>
              </a:ext>
            </a:extLst>
          </p:cNvPr>
          <p:cNvSpPr>
            <a:spLocks noGrp="1"/>
          </p:cNvSpPr>
          <p:nvPr>
            <p:ph type="sldNum" sz="quarter" idx="12"/>
          </p:nvPr>
        </p:nvSpPr>
        <p:spPr/>
        <p:txBody>
          <a:bodyPr/>
          <a:lstStyle/>
          <a:p>
            <a:fld id="{A0C90C31-8BED-4BB9-8E94-F4E9E36D41C0}" type="slidenum">
              <a:rPr lang="en-CH" smtClean="0"/>
              <a:t>9</a:t>
            </a:fld>
            <a:endParaRPr lang="en-CH"/>
          </a:p>
        </p:txBody>
      </p:sp>
      <p:pic>
        <p:nvPicPr>
          <p:cNvPr id="75" name="Picture 74">
            <a:extLst>
              <a:ext uri="{FF2B5EF4-FFF2-40B4-BE49-F238E27FC236}">
                <a16:creationId xmlns:a16="http://schemas.microsoft.com/office/drawing/2014/main" id="{16C1EFAA-8830-4871-9952-072D359E6262}"/>
              </a:ext>
            </a:extLst>
          </p:cNvPr>
          <p:cNvPicPr>
            <a:picLocks noChangeAspect="1"/>
          </p:cNvPicPr>
          <p:nvPr/>
        </p:nvPicPr>
        <p:blipFill>
          <a:blip r:embed="rId10"/>
          <a:stretch>
            <a:fillRect/>
          </a:stretch>
        </p:blipFill>
        <p:spPr>
          <a:xfrm>
            <a:off x="9599621" y="0"/>
            <a:ext cx="2448000" cy="2283231"/>
          </a:xfrm>
          <a:prstGeom prst="rect">
            <a:avLst/>
          </a:prstGeom>
        </p:spPr>
      </p:pic>
      <p:sp>
        <p:nvSpPr>
          <p:cNvPr id="76" name="Text Box 63">
            <a:extLst>
              <a:ext uri="{FF2B5EF4-FFF2-40B4-BE49-F238E27FC236}">
                <a16:creationId xmlns:a16="http://schemas.microsoft.com/office/drawing/2014/main" id="{3DEC68E2-6124-4C26-B1EE-F40EE7F9D203}"/>
              </a:ext>
            </a:extLst>
          </p:cNvPr>
          <p:cNvSpPr txBox="1">
            <a:spLocks noChangeArrowheads="1"/>
          </p:cNvSpPr>
          <p:nvPr/>
        </p:nvSpPr>
        <p:spPr bwMode="auto">
          <a:xfrm>
            <a:off x="959712" y="999304"/>
            <a:ext cx="7909967" cy="461665"/>
          </a:xfrm>
          <a:prstGeom prst="rect">
            <a:avLst/>
          </a:prstGeom>
          <a:noFill/>
          <a:ln>
            <a:noFill/>
          </a:ln>
          <a:effectLst/>
          <a:extLs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FR" sz="2400" b="1" i="1" dirty="0">
                <a:solidFill>
                  <a:schemeClr val="accent3"/>
                </a:solidFill>
              </a:rPr>
              <a:t>MODULATEUR BALANCÉ OU "MULTIPLIEUR DE GILBERT"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75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2709</TotalTime>
  <Words>3388</Words>
  <Application>Microsoft Office PowerPoint</Application>
  <PresentationFormat>Widescreen</PresentationFormat>
  <Paragraphs>850</Paragraphs>
  <Slides>39</Slides>
  <Notes>37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54" baseType="lpstr">
      <vt:lpstr>ＭＳ Ｐゴシック</vt:lpstr>
      <vt:lpstr>游ゴシック</vt:lpstr>
      <vt:lpstr>Abadi MT Condensed Light</vt:lpstr>
      <vt:lpstr>Arial</vt:lpstr>
      <vt:lpstr>Calibri</vt:lpstr>
      <vt:lpstr>Calibri Light</vt:lpstr>
      <vt:lpstr>Cambria Math</vt:lpstr>
      <vt:lpstr>Symbol</vt:lpstr>
      <vt:lpstr>Times</vt:lpstr>
      <vt:lpstr>Times New Roman</vt:lpstr>
      <vt:lpstr>Times-Roman</vt:lpstr>
      <vt:lpstr>Wingdings</vt:lpstr>
      <vt:lpstr>Office Theme</vt:lpstr>
      <vt:lpstr>Équation</vt:lpstr>
      <vt:lpstr>…quation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90</cp:revision>
  <dcterms:created xsi:type="dcterms:W3CDTF">2023-11-27T08:25:58Z</dcterms:created>
  <dcterms:modified xsi:type="dcterms:W3CDTF">2025-10-28T22:48:25Z</dcterms:modified>
</cp:coreProperties>
</file>