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17"/>
    <p:restoredTop sz="94762"/>
  </p:normalViewPr>
  <p:slideViewPr>
    <p:cSldViewPr snapToGrid="0">
      <p:cViewPr varScale="1">
        <p:scale>
          <a:sx n="121" d="100"/>
          <a:sy n="121" d="100"/>
        </p:scale>
        <p:origin x="8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7D287-22A1-612E-DBD1-6AB0F5535F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EFE8EA-BD51-51A1-059D-BB0A6848CB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5ABB39-2442-4C2F-52B2-4875F9C47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0536-16AF-214C-9EF6-21DADD9EEFEC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F0B8B3-9EAD-90B3-126E-7FA16DABC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553FEA-8DA3-87C4-B035-AEC1215A0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4DC1E-6400-5345-A415-7FF111294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756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D7391-7B86-50C9-A03F-6458EF2EA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BE20F7-630B-CBC9-F17C-ECCB0567B5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4AB969-3F23-83C8-CE83-8F2F24F62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0536-16AF-214C-9EF6-21DADD9EEFEC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4984B-B07F-D878-33EE-B0E903EDF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3CC02-F313-EA17-F13B-83C00053D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4DC1E-6400-5345-A415-7FF111294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359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8AA99F-AE06-1E6C-541D-647216D995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A3EB32-1079-D227-04F3-F826C5DD03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895715-D2EF-6C1B-2D7F-E29B66D83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0536-16AF-214C-9EF6-21DADD9EEFEC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8DDD8F-C251-CF85-FAB2-608CAAFBA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41D6C6-B86B-A70C-5B26-EFD5E7EB2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4DC1E-6400-5345-A415-7FF111294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27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47937-E953-26F7-EBDF-9237B7A3D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42F7D-44A4-A4BD-C864-1BDA3E00B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79F8F-1830-E5A5-71BB-DB56C7943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0536-16AF-214C-9EF6-21DADD9EEFEC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BF12A-A73F-0D1D-3B31-71C903B23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ADE810-74F4-9A59-895F-80441E401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4DC1E-6400-5345-A415-7FF111294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138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02803-D4BC-7301-8C9F-93B40FEA6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CCB217-50D5-221E-4BEE-E00C1036E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15D301-5808-8AD4-6E3F-B830D21EB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0536-16AF-214C-9EF6-21DADD9EEFEC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1246AA-A3F7-E593-A0F6-74A904AD4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77606-72BA-394F-1F67-F6D501A7F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4DC1E-6400-5345-A415-7FF111294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811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D8143-39E8-8D7B-C142-D64BC9A9E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63BEF9-72FD-B8B2-ADAE-4E118B26F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2ACE9A-4B0B-186B-714D-A5DC262650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85FE0D-CFFE-F553-29CB-37F5618AB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0536-16AF-214C-9EF6-21DADD9EEFEC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5B8BC4-7BF1-2916-E961-B7E8B8E06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CAF72E-01EC-4B70-B859-B54839C4F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4DC1E-6400-5345-A415-7FF111294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329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3183E-84CC-B482-3B7B-1A3EE6C22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61371E-2DE4-2C15-C6A3-8850E5E95E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63F212-84F8-3F0E-58F7-CBFB19CFC8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6182B3-F32D-048B-1C4A-0EF318FA08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EF20E3-E33F-7168-9591-F6378D501A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81D43D-61E7-A890-A422-0F290686B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0536-16AF-214C-9EF6-21DADD9EEFEC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0C2E21-0F14-AB19-73B6-950249FD9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42ECAE-2269-DE09-02CA-46DF74F94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4DC1E-6400-5345-A415-7FF111294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182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D6A1B-D283-561E-DCFC-314EA9845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3D177F-7BF3-4386-D0B4-3DB97E6DE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0536-16AF-214C-9EF6-21DADD9EEFEC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A57036-C644-CEED-5E02-DF6B628AD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A2B6EE-CA93-6A52-7EE9-41FEE9BE2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4DC1E-6400-5345-A415-7FF111294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248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6A7036-2B35-334A-8479-4C301BABA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0536-16AF-214C-9EF6-21DADD9EEFEC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6BE320-03BB-E573-D5D4-27458772D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8F3D26-6010-6265-A0A3-46C20F322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4DC1E-6400-5345-A415-7FF111294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87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44EB5-5A0E-4C02-6973-D6236CD2C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25F3E-7201-9A50-EE16-BD68A6BA8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DD94A0-D163-976F-8292-96DC2A25B0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1C930B-93FC-92CB-381C-797311BC8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0536-16AF-214C-9EF6-21DADD9EEFEC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023B06-48FB-276B-769A-DEADDAC3B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E56819-4B6C-DAA3-603E-D64360E5B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4DC1E-6400-5345-A415-7FF111294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072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E9A45-85EB-1C14-2204-FD46B1DF7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81176E-4576-4809-AE0C-7FAF189791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775BAE-6337-C56C-3943-236611EB0F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F4FC1A-6C75-CCEB-1E4F-236453BB1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0536-16AF-214C-9EF6-21DADD9EEFEC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A5BA70-D854-37C0-9FB2-3B93F724D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DC4C32-C47C-19C0-679A-73160142C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4DC1E-6400-5345-A415-7FF111294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785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04CD6B-662C-5E96-9086-3755B16AB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61D48-DA1E-B28A-3A6B-9CF2AA3FE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B16407-578E-BB52-8E07-357062F4D7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4E0536-16AF-214C-9EF6-21DADD9EEFEC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6F4C88-5204-B415-EB47-AFAA91F016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BBD8B8-C468-DDE1-9073-613EBB8070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C4DC1E-6400-5345-A415-7FF111294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278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252632-DDC9-B8FC-056D-1A0D625774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93338"/>
            <a:ext cx="9144000" cy="3274592"/>
          </a:xfrm>
        </p:spPr>
        <p:txBody>
          <a:bodyPr anchor="ctr">
            <a:normAutofit/>
          </a:bodyPr>
          <a:lstStyle/>
          <a:p>
            <a:r>
              <a:rPr lang="en-US" sz="5600" dirty="0"/>
              <a:t>Lattice Agreement</a:t>
            </a:r>
            <a:br>
              <a:rPr lang="en-US" sz="5600" dirty="0"/>
            </a:br>
            <a:r>
              <a:rPr lang="en-US" sz="5600" dirty="0"/>
              <a:t>Fall 2025</a:t>
            </a:r>
            <a:br>
              <a:rPr lang="en-US" sz="5600" dirty="0"/>
            </a:br>
            <a:br>
              <a:rPr lang="en-US" sz="5600" dirty="0"/>
            </a:br>
            <a:r>
              <a:rPr lang="en-US" sz="2800" i="1" dirty="0"/>
              <a:t>Beatrice Shokry</a:t>
            </a:r>
            <a:endParaRPr lang="en-US" sz="5600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6146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86A8B7-8BD3-BC4E-CA89-8406FF95D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US" sz="5400"/>
              <a:t>Informal Definition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3FA6B5-E410-FCFC-8654-096FC96FB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en-US" sz="2400" dirty="0">
                <a:latin typeface="Aptos" panose="020B0004020202020204" pitchFamily="34" charset="0"/>
              </a:rPr>
              <a:t>Lattice agreement is much </a:t>
            </a:r>
            <a:r>
              <a:rPr lang="en-US" sz="2400" b="1" i="1" dirty="0">
                <a:latin typeface="Aptos" panose="020B0004020202020204" pitchFamily="34" charset="0"/>
              </a:rPr>
              <a:t>weaker</a:t>
            </a:r>
            <a:r>
              <a:rPr lang="en-US" sz="2400" dirty="0">
                <a:latin typeface="Aptos" panose="020B0004020202020204" pitchFamily="34" charset="0"/>
              </a:rPr>
              <a:t> than consensus. It can be solved in asynchrony. </a:t>
            </a:r>
          </a:p>
          <a:p>
            <a:r>
              <a:rPr lang="en-US" sz="2400" dirty="0">
                <a:latin typeface="Aptos" panose="020B0004020202020204" pitchFamily="34" charset="0"/>
              </a:rPr>
              <a:t>Intuitively, this is true because processes’ decisions need to form a chain but not necessarily agree on the same value.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Aptos" panose="020B0004020202020204" pitchFamily="34" charset="0"/>
              </a:rPr>
              <a:t>Ex: </a:t>
            </a:r>
            <a:r>
              <a:rPr lang="en-US" sz="2400" b="0" dirty="0">
                <a:effectLst/>
                <a:latin typeface="Aptos" panose="020B0004020202020204" pitchFamily="34" charset="0"/>
              </a:rPr>
              <a:t>p1:{a}</a:t>
            </a:r>
            <a:r>
              <a:rPr lang="en-US" sz="2400" b="0" i="0" dirty="0">
                <a:effectLst/>
                <a:latin typeface="Aptos" panose="020B0004020202020204" pitchFamily="34" charset="0"/>
              </a:rPr>
              <a:t>, </a:t>
            </a:r>
            <a:r>
              <a:rPr lang="en-US" sz="2400" b="0" dirty="0">
                <a:effectLst/>
                <a:latin typeface="Aptos" panose="020B0004020202020204" pitchFamily="34" charset="0"/>
              </a:rPr>
              <a:t>p2:{b}</a:t>
            </a:r>
            <a:r>
              <a:rPr lang="en-US" sz="2400" b="0" i="0" dirty="0">
                <a:effectLst/>
                <a:latin typeface="Aptos" panose="020B0004020202020204" pitchFamily="34" charset="0"/>
              </a:rPr>
              <a:t>, </a:t>
            </a:r>
            <a:r>
              <a:rPr lang="en-US" sz="2400" b="0" dirty="0">
                <a:effectLst/>
                <a:latin typeface="Aptos" panose="020B0004020202020204" pitchFamily="34" charset="0"/>
              </a:rPr>
              <a:t>p3:{c}. A valid decision output is:</a:t>
            </a:r>
          </a:p>
          <a:p>
            <a:pPr marL="457200" lvl="1" indent="0">
              <a:buNone/>
            </a:pPr>
            <a:r>
              <a:rPr lang="en-US" b="0" i="1" dirty="0">
                <a:effectLst/>
                <a:latin typeface="Aptos" panose="020B0004020202020204" pitchFamily="34" charset="0"/>
              </a:rPr>
              <a:t>p1</a:t>
            </a:r>
            <a:r>
              <a:rPr lang="en-US" b="0" i="0" dirty="0">
                <a:effectLst/>
                <a:latin typeface="Aptos" panose="020B0004020202020204" pitchFamily="34" charset="0"/>
              </a:rPr>
              <a:t> decides {a}</a:t>
            </a:r>
          </a:p>
          <a:p>
            <a:pPr marL="457200" lvl="1" indent="0">
              <a:buNone/>
            </a:pPr>
            <a:r>
              <a:rPr lang="en-US" b="0" i="1" dirty="0">
                <a:effectLst/>
                <a:latin typeface="Aptos" panose="020B0004020202020204" pitchFamily="34" charset="0"/>
              </a:rPr>
              <a:t>p2</a:t>
            </a:r>
            <a:r>
              <a:rPr lang="en-US" b="0" i="0" dirty="0">
                <a:effectLst/>
                <a:latin typeface="Aptos" panose="020B0004020202020204" pitchFamily="34" charset="0"/>
              </a:rPr>
              <a:t> decides {</a:t>
            </a:r>
            <a:r>
              <a:rPr lang="en-US" b="0" i="0" dirty="0" err="1">
                <a:effectLst/>
                <a:latin typeface="Aptos" panose="020B0004020202020204" pitchFamily="34" charset="0"/>
              </a:rPr>
              <a:t>a,b</a:t>
            </a:r>
            <a:r>
              <a:rPr lang="en-US" b="0" i="0" dirty="0">
                <a:effectLst/>
                <a:latin typeface="Aptos" panose="020B0004020202020204" pitchFamily="34" charset="0"/>
              </a:rPr>
              <a:t>}</a:t>
            </a:r>
          </a:p>
          <a:p>
            <a:pPr marL="457200" lvl="1" indent="0">
              <a:buNone/>
            </a:pPr>
            <a:r>
              <a:rPr lang="en-US" b="0" i="1" dirty="0">
                <a:effectLst/>
                <a:latin typeface="Aptos" panose="020B0004020202020204" pitchFamily="34" charset="0"/>
              </a:rPr>
              <a:t>p3</a:t>
            </a:r>
            <a:r>
              <a:rPr lang="en-US" b="0" i="0" dirty="0">
                <a:effectLst/>
                <a:latin typeface="Aptos" panose="020B0004020202020204" pitchFamily="34" charset="0"/>
              </a:rPr>
              <a:t> decides {</a:t>
            </a:r>
            <a:r>
              <a:rPr lang="en-US" b="0" i="0" dirty="0" err="1">
                <a:effectLst/>
                <a:latin typeface="Aptos" panose="020B0004020202020204" pitchFamily="34" charset="0"/>
              </a:rPr>
              <a:t>a,b,c</a:t>
            </a:r>
            <a:r>
              <a:rPr lang="en-US" b="0" i="0" dirty="0">
                <a:effectLst/>
                <a:latin typeface="Aptos" panose="020B0004020202020204" pitchFamily="34" charset="0"/>
              </a:rPr>
              <a:t>}</a:t>
            </a:r>
          </a:p>
          <a:p>
            <a:pPr lvl="1"/>
            <a:endParaRPr lang="en-US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587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71D4A-4EC2-A2A5-17FB-674142936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 Definition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57274F4-3D44-2EC6-9220-25D67A04F1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6686" y="1690687"/>
            <a:ext cx="10748500" cy="2173741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B78D68DD-B38E-FE25-6E48-BD5EFCCC49C9}"/>
              </a:ext>
            </a:extLst>
          </p:cNvPr>
          <p:cNvSpPr/>
          <p:nvPr/>
        </p:nvSpPr>
        <p:spPr>
          <a:xfrm>
            <a:off x="6912429" y="1898794"/>
            <a:ext cx="304800" cy="28302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9004196-7022-561F-39AE-829DFF774192}"/>
              </a:ext>
            </a:extLst>
          </p:cNvPr>
          <p:cNvSpPr/>
          <p:nvPr/>
        </p:nvSpPr>
        <p:spPr>
          <a:xfrm>
            <a:off x="8466340" y="1924432"/>
            <a:ext cx="304800" cy="28302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0B7A9B0-9D9C-DF72-5216-BD7D4F0CA208}"/>
              </a:ext>
            </a:extLst>
          </p:cNvPr>
          <p:cNvSpPr/>
          <p:nvPr/>
        </p:nvSpPr>
        <p:spPr>
          <a:xfrm>
            <a:off x="2603924" y="3033960"/>
            <a:ext cx="304800" cy="28302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2E5299E-F505-C8B1-2AB4-40B964498EE7}"/>
              </a:ext>
            </a:extLst>
          </p:cNvPr>
          <p:cNvSpPr txBox="1">
            <a:spLocks/>
          </p:cNvSpPr>
          <p:nvPr/>
        </p:nvSpPr>
        <p:spPr>
          <a:xfrm>
            <a:off x="838200" y="3984071"/>
            <a:ext cx="10515600" cy="2312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en-US" dirty="0">
                <a:latin typeface="Aptos" panose="020B0004020202020204" pitchFamily="34" charset="0"/>
              </a:rPr>
              <a:t>(1) </a:t>
            </a:r>
            <a:r>
              <a:rPr lang="en-US" dirty="0">
                <a:latin typeface="Aptos" panose="020B0004020202020204" pitchFamily="34" charset="0"/>
                <a:sym typeface="Wingdings" pitchFamily="2" charset="2"/>
              </a:rPr>
              <a:t> Whatever I decide needs to at least include my proposal </a:t>
            </a:r>
            <a:r>
              <a:rPr lang="en-US" i="1" dirty="0">
                <a:latin typeface="Aptos" panose="020B0004020202020204" pitchFamily="34" charset="0"/>
                <a:sym typeface="Wingdings" pitchFamily="2" charset="2"/>
              </a:rPr>
              <a:t>(lower bound)</a:t>
            </a:r>
          </a:p>
          <a:p>
            <a:pPr marL="457200" lvl="1" indent="0">
              <a:buNone/>
            </a:pPr>
            <a:r>
              <a:rPr lang="en-US" dirty="0">
                <a:latin typeface="Aptos" panose="020B0004020202020204" pitchFamily="34" charset="0"/>
                <a:sym typeface="Wingdings" pitchFamily="2" charset="2"/>
              </a:rPr>
              <a:t>(2)   Whatever I decide can at most be the union of all other processes proposals </a:t>
            </a:r>
            <a:r>
              <a:rPr lang="en-US" i="1" dirty="0">
                <a:latin typeface="Aptos" panose="020B0004020202020204" pitchFamily="34" charset="0"/>
                <a:sym typeface="Wingdings" pitchFamily="2" charset="2"/>
              </a:rPr>
              <a:t>(upper bound)</a:t>
            </a:r>
          </a:p>
          <a:p>
            <a:pPr marL="457200" lvl="1" indent="0">
              <a:buNone/>
            </a:pPr>
            <a:r>
              <a:rPr lang="en-US" dirty="0">
                <a:latin typeface="Aptos" panose="020B0004020202020204" pitchFamily="34" charset="0"/>
                <a:sym typeface="Wingdings" pitchFamily="2" charset="2"/>
              </a:rPr>
              <a:t>(3)  All decisions needs to be comparable </a:t>
            </a:r>
            <a:r>
              <a:rPr lang="en-US" i="1" dirty="0">
                <a:latin typeface="Aptos" panose="020B0004020202020204" pitchFamily="34" charset="0"/>
                <a:sym typeface="Wingdings" pitchFamily="2" charset="2"/>
              </a:rPr>
              <a:t>(chain concept)</a:t>
            </a:r>
            <a:endParaRPr lang="en-US" i="1" dirty="0">
              <a:latin typeface="Aptos" panose="020B00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E84BA55-FEA9-2DA4-4D72-8C37390E209A}"/>
              </a:ext>
            </a:extLst>
          </p:cNvPr>
          <p:cNvSpPr/>
          <p:nvPr/>
        </p:nvSpPr>
        <p:spPr>
          <a:xfrm>
            <a:off x="838200" y="3948157"/>
            <a:ext cx="10390974" cy="2008262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090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822FA5-965F-48EB-9DCD-06B50592F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/>
              <a:t>Algorithm (1)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DABC145-9DCB-7F2C-7FEC-2744FFC84A12}"/>
              </a:ext>
            </a:extLst>
          </p:cNvPr>
          <p:cNvSpPr txBox="1">
            <a:spLocks/>
          </p:cNvSpPr>
          <p:nvPr/>
        </p:nvSpPr>
        <p:spPr>
          <a:xfrm>
            <a:off x="590719" y="2330505"/>
            <a:ext cx="4559425" cy="39795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Each process plays two roles concurrently: proposer and decider.</a:t>
            </a:r>
          </a:p>
          <a:p>
            <a:r>
              <a:rPr lang="en-US" sz="1800" dirty="0"/>
              <a:t>For a process to decide, it may need to go through </a:t>
            </a:r>
            <a:r>
              <a:rPr lang="en-US" sz="1800" i="1" dirty="0"/>
              <a:t>n </a:t>
            </a:r>
            <a:r>
              <a:rPr lang="en-US" sz="1800" dirty="0"/>
              <a:t>iterations identified by the </a:t>
            </a:r>
            <a:r>
              <a:rPr lang="en-US" sz="1800" dirty="0" err="1"/>
              <a:t>active_proposal_number</a:t>
            </a:r>
            <a:r>
              <a:rPr lang="en-US" sz="1800" dirty="0"/>
              <a:t>. The lower bound of </a:t>
            </a:r>
            <a:r>
              <a:rPr lang="en-US" sz="1800" i="1" dirty="0"/>
              <a:t>n </a:t>
            </a:r>
            <a:r>
              <a:rPr lang="en-US" sz="1800" dirty="0"/>
              <a:t>is 1.</a:t>
            </a:r>
          </a:p>
          <a:p>
            <a:r>
              <a:rPr lang="en-US" sz="1800" dirty="0"/>
              <a:t>At each iteration, the process </a:t>
            </a:r>
            <a:r>
              <a:rPr lang="en-US" sz="1800" i="1" dirty="0" err="1"/>
              <a:t>beb</a:t>
            </a:r>
            <a:r>
              <a:rPr lang="en-US" sz="1800" i="1" dirty="0"/>
              <a:t> </a:t>
            </a:r>
            <a:r>
              <a:rPr lang="en-US" sz="1800" dirty="0"/>
              <a:t>its proposal (line 13).</a:t>
            </a:r>
          </a:p>
          <a:p>
            <a:r>
              <a:rPr lang="en-US" sz="1800" dirty="0"/>
              <a:t>If it collects </a:t>
            </a:r>
            <a:r>
              <a:rPr lang="en-US" sz="1800" b="1" i="1" dirty="0"/>
              <a:t>majority </a:t>
            </a:r>
            <a:r>
              <a:rPr lang="en-US" sz="1800" dirty="0"/>
              <a:t>of ACKs, it can decide (lines 24-26).</a:t>
            </a:r>
          </a:p>
          <a:p>
            <a:r>
              <a:rPr lang="en-US" sz="1800" dirty="0"/>
              <a:t>It it receives a NACK, it updates its proposal (lines 16-18).</a:t>
            </a:r>
          </a:p>
          <a:p>
            <a:r>
              <a:rPr lang="en-US" sz="1800" dirty="0"/>
              <a:t>If it collects </a:t>
            </a:r>
            <a:r>
              <a:rPr lang="en-US" sz="1800" b="1" i="1" dirty="0"/>
              <a:t>enough </a:t>
            </a:r>
            <a:r>
              <a:rPr lang="en-US" sz="1800" dirty="0"/>
              <a:t>feedback and at least one of them was a NACK, it starts a new iteration (lines 19-23).</a:t>
            </a:r>
            <a:endParaRPr lang="en-US" sz="1800" b="1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5146D5-CA34-DB57-0B73-C4DAE423775C}"/>
              </a:ext>
            </a:extLst>
          </p:cNvPr>
          <p:cNvSpPr txBox="1"/>
          <p:nvPr/>
        </p:nvSpPr>
        <p:spPr>
          <a:xfrm>
            <a:off x="3624943" y="143691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5970FFF-B738-F8AE-E30C-D9322732A4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9787" y="1273527"/>
            <a:ext cx="5861494" cy="4713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770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25313F-B0DC-C0A7-C66C-B98E52E67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700E0F77-E936-4985-B7B1-B9823486AC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5C8260E-968F-44E8-A823-ABB4313119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86584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89" y="0"/>
            <a:ext cx="11231745" cy="458818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A3F72E2-EA1D-44B8-F5A5-08C4FF1EE3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205" y="613072"/>
            <a:ext cx="10369645" cy="3370132"/>
          </a:xfrm>
          <a:prstGeom prst="rect">
            <a:avLst/>
          </a:prstGeom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FE43805F-24A6-46A4-B19B-54F283473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001107" y="5661132"/>
            <a:ext cx="1463040" cy="4571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E5F6894-7AF7-4447-757C-B166CF2868DA}"/>
              </a:ext>
            </a:extLst>
          </p:cNvPr>
          <p:cNvSpPr txBox="1">
            <a:spLocks/>
          </p:cNvSpPr>
          <p:nvPr/>
        </p:nvSpPr>
        <p:spPr>
          <a:xfrm>
            <a:off x="5162719" y="4883544"/>
            <a:ext cx="6586915" cy="1556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A decider process only updates its proposal only if the accepted value is not a subset of its proposal. If that is the case, it also sends a NACK to the sender process (i.e., </a:t>
            </a:r>
            <a:r>
              <a:rPr lang="en-US" sz="1800" i="1" dirty="0"/>
              <a:t>tells it I do not agree with your set, please update it so that we can reach agreement</a:t>
            </a:r>
            <a:r>
              <a:rPr lang="en-US" sz="1800" dirty="0"/>
              <a:t>).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8B9BBE-C16A-6A72-4C4D-5A6762B6CFDA}"/>
              </a:ext>
            </a:extLst>
          </p:cNvPr>
          <p:cNvSpPr txBox="1"/>
          <p:nvPr/>
        </p:nvSpPr>
        <p:spPr>
          <a:xfrm>
            <a:off x="3624943" y="143691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292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58C930-27AC-EFC1-1196-7EB3DBBF0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US" sz="5400"/>
              <a:t>Use Case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18EF3-F990-AAA0-1849-A1DCB5E13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en-US" sz="2400">
                <a:latin typeface="fkGroteskNeue"/>
              </a:rPr>
              <a:t>Any r</a:t>
            </a:r>
            <a:r>
              <a:rPr lang="en-US" sz="2400" b="0" i="0">
                <a:effectLst/>
                <a:latin typeface="fkGroteskNeue"/>
              </a:rPr>
              <a:t>eplication of monotonically growing state where it is acceptable that some replicas lead, as long as others only move forward and never contradict it.</a:t>
            </a:r>
          </a:p>
          <a:p>
            <a:r>
              <a:rPr lang="en-US" sz="2400">
                <a:latin typeface="fkGroteskNeue"/>
              </a:rPr>
              <a:t>EX: a feature service for a SaaS product</a:t>
            </a:r>
          </a:p>
          <a:p>
            <a:pPr lvl="1"/>
            <a:r>
              <a:rPr lang="en-US" b="0" i="0" dirty="0">
                <a:effectLst/>
                <a:latin typeface="fkGroteskNeue"/>
              </a:rPr>
              <a:t>Using lattice agreement, replicas decide states that form a chain of growing sets of feature events; some replicas may be ahead (they see more features enabled) and others may lag, but no two replicas ever disagree about whether a feature that one has </a:t>
            </a:r>
            <a:r>
              <a:rPr lang="en-US" b="0" i="1" dirty="0">
                <a:effectLst/>
                <a:latin typeface="fkGroteskNeue"/>
              </a:rPr>
              <a:t>seen</a:t>
            </a:r>
            <a:r>
              <a:rPr lang="en-US" b="0" i="0" dirty="0">
                <a:effectLst/>
                <a:latin typeface="fkGroteskNeue"/>
              </a:rPr>
              <a:t> is enabled—newer states only add information.</a:t>
            </a:r>
          </a:p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781290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416</Words>
  <Application>Microsoft Macintosh PowerPoint</Application>
  <PresentationFormat>Widescreen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fkGroteskNeue</vt:lpstr>
      <vt:lpstr>Office Theme</vt:lpstr>
      <vt:lpstr>Lattice Agreement Fall 2025  Beatrice Shokry</vt:lpstr>
      <vt:lpstr>Informal Definition</vt:lpstr>
      <vt:lpstr>Formal Definition</vt:lpstr>
      <vt:lpstr>Algorithm (1)</vt:lpstr>
      <vt:lpstr>PowerPoint Presentation</vt:lpstr>
      <vt:lpstr>Use Case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Beatrice Shokry Samir Shokry</dc:creator>
  <cp:lastModifiedBy>Beatrice Shokry Samir Shokry</cp:lastModifiedBy>
  <cp:revision>46</cp:revision>
  <dcterms:created xsi:type="dcterms:W3CDTF">2025-12-15T11:23:51Z</dcterms:created>
  <dcterms:modified xsi:type="dcterms:W3CDTF">2025-12-16T09:38:37Z</dcterms:modified>
</cp:coreProperties>
</file>