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028" r:id="rId2"/>
    <p:sldId id="575" r:id="rId3"/>
    <p:sldId id="598" r:id="rId4"/>
    <p:sldId id="599" r:id="rId5"/>
    <p:sldId id="601" r:id="rId6"/>
    <p:sldId id="600" r:id="rId7"/>
    <p:sldId id="602" r:id="rId8"/>
    <p:sldId id="603" r:id="rId9"/>
    <p:sldId id="604" r:id="rId10"/>
    <p:sldId id="605" r:id="rId11"/>
    <p:sldId id="606" r:id="rId12"/>
    <p:sldId id="609" r:id="rId13"/>
    <p:sldId id="610" r:id="rId14"/>
    <p:sldId id="611" r:id="rId15"/>
    <p:sldId id="612" r:id="rId16"/>
    <p:sldId id="613" r:id="rId17"/>
    <p:sldId id="614" r:id="rId18"/>
    <p:sldId id="615" r:id="rId19"/>
    <p:sldId id="616" r:id="rId20"/>
    <p:sldId id="618" r:id="rId21"/>
    <p:sldId id="619" r:id="rId22"/>
    <p:sldId id="620" r:id="rId23"/>
    <p:sldId id="621" r:id="rId24"/>
    <p:sldId id="622" r:id="rId25"/>
    <p:sldId id="623" r:id="rId26"/>
    <p:sldId id="638" r:id="rId27"/>
    <p:sldId id="901" r:id="rId28"/>
    <p:sldId id="695" r:id="rId29"/>
    <p:sldId id="694" r:id="rId30"/>
    <p:sldId id="696" r:id="rId31"/>
    <p:sldId id="639" r:id="rId32"/>
    <p:sldId id="640" r:id="rId33"/>
    <p:sldId id="633" r:id="rId34"/>
    <p:sldId id="634" r:id="rId35"/>
    <p:sldId id="63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/>
    <p:restoredTop sz="82357" autoAdjust="0"/>
  </p:normalViewPr>
  <p:slideViewPr>
    <p:cSldViewPr snapToGrid="0" snapToObjects="1">
      <p:cViewPr varScale="1">
        <p:scale>
          <a:sx n="102" d="100"/>
          <a:sy n="102" d="100"/>
        </p:scale>
        <p:origin x="18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11/4/25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5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5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24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76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00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22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91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24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9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2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2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8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87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98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38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64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3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11/4/25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7.png"/><Relationship Id="rId4" Type="http://schemas.openxmlformats.org/officeDocument/2006/relationships/image" Target="../media/image400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openxmlformats.org/officeDocument/2006/relationships/image" Target="../media/image200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50.png"/><Relationship Id="rId5" Type="http://schemas.openxmlformats.org/officeDocument/2006/relationships/image" Target="../media/image460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5.png"/><Relationship Id="rId21" Type="http://schemas.openxmlformats.org/officeDocument/2006/relationships/image" Target="../media/image64.png"/><Relationship Id="rId7" Type="http://schemas.openxmlformats.org/officeDocument/2006/relationships/image" Target="../media/image47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55.png"/><Relationship Id="rId5" Type="http://schemas.openxmlformats.org/officeDocument/2006/relationships/image" Target="../media/image460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1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6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55.png"/><Relationship Id="rId5" Type="http://schemas.openxmlformats.org/officeDocument/2006/relationships/image" Target="../media/image460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50.png"/><Relationship Id="rId5" Type="http://schemas.openxmlformats.org/officeDocument/2006/relationships/image" Target="../media/image460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3.tiff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2.png"/><Relationship Id="rId9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3.tiff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2.png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0.png"/><Relationship Id="rId4" Type="http://schemas.openxmlformats.org/officeDocument/2006/relationships/image" Target="../media/image1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7.1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: Wireless Localization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e 30">
            <a:extLst>
              <a:ext uri="{FF2B5EF4-FFF2-40B4-BE49-F238E27FC236}">
                <a16:creationId xmlns:a16="http://schemas.microsoft.com/office/drawing/2014/main" id="{F9B1F996-A4BB-1B44-94B4-BE0CBD84A432}"/>
              </a:ext>
            </a:extLst>
          </p:cNvPr>
          <p:cNvSpPr>
            <a:spLocks noChangeAspect="1"/>
          </p:cNvSpPr>
          <p:nvPr/>
        </p:nvSpPr>
        <p:spPr>
          <a:xfrm>
            <a:off x="3072656" y="2357839"/>
            <a:ext cx="914400" cy="914400"/>
          </a:xfrm>
          <a:prstGeom prst="pie">
            <a:avLst>
              <a:gd name="adj1" fmla="val 0"/>
              <a:gd name="adj2" fmla="val 266864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Pie 11">
            <a:extLst>
              <a:ext uri="{FF2B5EF4-FFF2-40B4-BE49-F238E27FC236}">
                <a16:creationId xmlns:a16="http://schemas.microsoft.com/office/drawing/2014/main" id="{F082A8A5-FC8A-C44C-A73F-0999C1C08F0A}"/>
              </a:ext>
            </a:extLst>
          </p:cNvPr>
          <p:cNvSpPr>
            <a:spLocks noChangeAspect="1"/>
          </p:cNvSpPr>
          <p:nvPr/>
        </p:nvSpPr>
        <p:spPr>
          <a:xfrm>
            <a:off x="7249695" y="2382298"/>
            <a:ext cx="914400" cy="914400"/>
          </a:xfrm>
          <a:prstGeom prst="pie">
            <a:avLst>
              <a:gd name="adj1" fmla="val 0"/>
              <a:gd name="adj2" fmla="val 809151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281769-1ED0-5F4A-BFFE-ED43DBB3E2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4201" y="1892150"/>
            <a:ext cx="1020345" cy="931378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395D3E-A2D4-234F-866A-EC908EEAF796}"/>
              </a:ext>
            </a:extLst>
          </p:cNvPr>
          <p:cNvCxnSpPr>
            <a:cxnSpLocks/>
          </p:cNvCxnSpPr>
          <p:nvPr/>
        </p:nvCxnSpPr>
        <p:spPr>
          <a:xfrm>
            <a:off x="6621045" y="2823528"/>
            <a:ext cx="26670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0FE5B7D-4D10-EC4E-A757-50A1F28C5873}"/>
              </a:ext>
            </a:extLst>
          </p:cNvPr>
          <p:cNvSpPr txBox="1"/>
          <p:nvPr/>
        </p:nvSpPr>
        <p:spPr>
          <a:xfrm>
            <a:off x="1524000" y="55626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Triangulation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858747-95D8-8248-9739-0409F529A6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4986" y="1876180"/>
            <a:ext cx="1020345" cy="93137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22F83A-5AD6-854C-8E4C-140656075F82}"/>
              </a:ext>
            </a:extLst>
          </p:cNvPr>
          <p:cNvCxnSpPr>
            <a:cxnSpLocks/>
          </p:cNvCxnSpPr>
          <p:nvPr/>
        </p:nvCxnSpPr>
        <p:spPr>
          <a:xfrm>
            <a:off x="2681830" y="2807558"/>
            <a:ext cx="26670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C52EF6-0C0A-CC41-8997-35C138D8E511}"/>
              </a:ext>
            </a:extLst>
          </p:cNvPr>
          <p:cNvCxnSpPr>
            <a:cxnSpLocks/>
          </p:cNvCxnSpPr>
          <p:nvPr/>
        </p:nvCxnSpPr>
        <p:spPr>
          <a:xfrm flipH="1">
            <a:off x="5903691" y="2823528"/>
            <a:ext cx="1792510" cy="209137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45CE984-50A5-5349-97CA-18B3AB005FA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3505159" y="2807558"/>
            <a:ext cx="2398533" cy="210734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73F896B-0621-BF4E-A857-121E20F1E1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55" t="4297" r="13274" b="5673"/>
          <a:stretch/>
        </p:blipFill>
        <p:spPr>
          <a:xfrm>
            <a:off x="5711384" y="4572000"/>
            <a:ext cx="384617" cy="6858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36F6CB9-9B35-224D-BCB4-D6F35D76231F}"/>
              </a:ext>
            </a:extLst>
          </p:cNvPr>
          <p:cNvSpPr/>
          <p:nvPr/>
        </p:nvSpPr>
        <p:spPr>
          <a:xfrm>
            <a:off x="1806135" y="1120242"/>
            <a:ext cx="8600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Measure Angle of Arrival (</a:t>
            </a:r>
            <a:r>
              <a:rPr lang="en-US" sz="2800" dirty="0" err="1"/>
              <a:t>AoA</a:t>
            </a:r>
            <a:r>
              <a:rPr lang="en-US" sz="2800" dirty="0"/>
              <a:t>) from device to each 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FE823A-C875-D244-BC44-21BBD02052B0}"/>
                  </a:ext>
                </a:extLst>
              </p:cNvPr>
              <p:cNvSpPr txBox="1"/>
              <p:nvPr/>
            </p:nvSpPr>
            <p:spPr>
              <a:xfrm>
                <a:off x="7891474" y="3159006"/>
                <a:ext cx="3667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FE823A-C875-D244-BC44-21BBD0205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474" y="3159006"/>
                <a:ext cx="366702" cy="369332"/>
              </a:xfrm>
              <a:prstGeom prst="rect">
                <a:avLst/>
              </a:prstGeom>
              <a:blipFill>
                <a:blip r:embed="rId5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27A6DE4-7F8B-1E40-9F8E-9447666EC02E}"/>
                  </a:ext>
                </a:extLst>
              </p:cNvPr>
              <p:cNvSpPr txBox="1"/>
              <p:nvPr/>
            </p:nvSpPr>
            <p:spPr>
              <a:xfrm>
                <a:off x="3976698" y="2819400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27A6DE4-7F8B-1E40-9F8E-9447666EC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6698" y="2819400"/>
                <a:ext cx="373820" cy="369332"/>
              </a:xfrm>
              <a:prstGeom prst="rect">
                <a:avLst/>
              </a:prstGeom>
              <a:blipFill>
                <a:blip r:embed="rId6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1644C0AB-F611-2040-818A-61978E46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2: </a:t>
            </a:r>
            <a:r>
              <a:rPr lang="en-US" dirty="0" err="1"/>
              <a:t>AoA</a:t>
            </a:r>
            <a:r>
              <a:rPr lang="en-US" dirty="0"/>
              <a:t>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55740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2" grpId="0" animBg="1"/>
      <p:bldP spid="17" grpId="0"/>
      <p:bldP spid="29" grpId="0"/>
      <p:bldP spid="13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229190" y="3142554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4338842" y="3220138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3009702" y="3196014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6F6CB9-9B35-224D-BCB4-D6F35D76231F}"/>
              </a:ext>
            </a:extLst>
          </p:cNvPr>
          <p:cNvSpPr/>
          <p:nvPr/>
        </p:nvSpPr>
        <p:spPr>
          <a:xfrm>
            <a:off x="1806135" y="1120242"/>
            <a:ext cx="8600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Measure Angle of Arrival (</a:t>
            </a:r>
            <a:r>
              <a:rPr lang="en-US" sz="2800" dirty="0" err="1"/>
              <a:t>AoA</a:t>
            </a:r>
            <a:r>
              <a:rPr lang="en-US" sz="2800" dirty="0"/>
              <a:t>) from device to each AP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972479" y="3668516"/>
            <a:ext cx="41148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3429000" y="1981200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4758140" y="1990023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blipFill>
                <a:blip r:embed="rId2"/>
                <a:stretch>
                  <a:fillRect l="-23810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8571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4339A9C-0C17-4742-AC6F-30B96F9F40B5}"/>
                  </a:ext>
                </a:extLst>
              </p:cNvPr>
              <p:cNvSpPr/>
              <p:nvPr/>
            </p:nvSpPr>
            <p:spPr>
              <a:xfrm>
                <a:off x="1842439" y="4763465"/>
                <a:ext cx="2238433" cy="735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4339A9C-0C17-4742-AC6F-30B96F9F40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439" y="4763465"/>
                <a:ext cx="2238433" cy="735266"/>
              </a:xfrm>
              <a:prstGeom prst="rect">
                <a:avLst/>
              </a:prstGeom>
              <a:blipFill>
                <a:blip r:embed="rId4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1B4AABE-889C-A24E-92C5-FE661E31928E}"/>
                  </a:ext>
                </a:extLst>
              </p:cNvPr>
              <p:cNvSpPr/>
              <p:nvPr/>
            </p:nvSpPr>
            <p:spPr>
              <a:xfrm>
                <a:off x="4524060" y="4754907"/>
                <a:ext cx="2315634" cy="7523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1B4AABE-889C-A24E-92C5-FE661E3192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060" y="4754907"/>
                <a:ext cx="2315634" cy="7523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701">
            <a:extLst>
              <a:ext uri="{FF2B5EF4-FFF2-40B4-BE49-F238E27FC236}">
                <a16:creationId xmlns:a16="http://schemas.microsoft.com/office/drawing/2014/main" id="{A3683DDE-4FF7-5445-96A8-03C1519754ED}"/>
              </a:ext>
            </a:extLst>
          </p:cNvPr>
          <p:cNvGrpSpPr/>
          <p:nvPr/>
        </p:nvGrpSpPr>
        <p:grpSpPr>
          <a:xfrm>
            <a:off x="3550689" y="3893479"/>
            <a:ext cx="1098070" cy="508328"/>
            <a:chOff x="102345" y="-178198"/>
            <a:chExt cx="1464092" cy="677767"/>
          </a:xfrm>
        </p:grpSpPr>
        <p:sp>
          <p:nvSpPr>
            <p:cNvPr id="43" name="Shape 699">
              <a:extLst>
                <a:ext uri="{FF2B5EF4-FFF2-40B4-BE49-F238E27FC236}">
                  <a16:creationId xmlns:a16="http://schemas.microsoft.com/office/drawing/2014/main" id="{93B44C14-E742-E44E-92C1-9D5709857EAE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p:sp>
          <p:nvSpPr>
            <p:cNvPr id="44" name="Shape 700">
              <a:extLst>
                <a:ext uri="{FF2B5EF4-FFF2-40B4-BE49-F238E27FC236}">
                  <a16:creationId xmlns:a16="http://schemas.microsoft.com/office/drawing/2014/main" id="{A07504D4-C3FF-B74C-898F-A70048E279DA}"/>
                </a:ext>
              </a:extLst>
            </p:cNvPr>
            <p:cNvSpPr/>
            <p:nvPr/>
          </p:nvSpPr>
          <p:spPr>
            <a:xfrm>
              <a:off x="707458" y="-178198"/>
              <a:ext cx="290677" cy="677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solidFill>
                    <a:schemeClr val="accent1">
                      <a:satOff val="-19091"/>
                      <a:lumOff val="-11921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800" b="0" dirty="0">
                  <a:solidFill>
                    <a:schemeClr val="tx1"/>
                  </a:solidFill>
                  <a:latin typeface="+mn-lt"/>
                </a:rPr>
                <a:t>s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494380" y="3118379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511503" y="2970146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/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  <a:blipFill>
                <a:blip r:embed="rId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4832A70-7560-DC4F-A577-1A5D9D7D381D}"/>
                  </a:ext>
                </a:extLst>
              </p:cNvPr>
              <p:cNvSpPr/>
              <p:nvPr/>
            </p:nvSpPr>
            <p:spPr>
              <a:xfrm>
                <a:off x="6629400" y="4802530"/>
                <a:ext cx="2820836" cy="746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4832A70-7560-DC4F-A577-1A5D9D7D3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4802530"/>
                <a:ext cx="2820836" cy="7464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0FBC877-A05F-B847-BFE0-E50E392F523B}"/>
                  </a:ext>
                </a:extLst>
              </p:cNvPr>
              <p:cNvSpPr/>
              <p:nvPr/>
            </p:nvSpPr>
            <p:spPr>
              <a:xfrm>
                <a:off x="1842439" y="5815793"/>
                <a:ext cx="52463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0FBC877-A05F-B847-BFE0-E50E392F5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439" y="5815793"/>
                <a:ext cx="5246373" cy="523220"/>
              </a:xfrm>
              <a:prstGeom prst="rect">
                <a:avLst/>
              </a:prstGeom>
              <a:blipFill>
                <a:blip r:embed="rId8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6C14C41-49AD-D443-A0E3-68D747E882F7}"/>
                  </a:ext>
                </a:extLst>
              </p:cNvPr>
              <p:cNvSpPr/>
              <p:nvPr/>
            </p:nvSpPr>
            <p:spPr>
              <a:xfrm>
                <a:off x="6934201" y="5815793"/>
                <a:ext cx="14523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6C14C41-49AD-D443-A0E3-68D747E88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1" y="5815793"/>
                <a:ext cx="1452321" cy="523220"/>
              </a:xfrm>
              <a:prstGeom prst="rect">
                <a:avLst/>
              </a:prstGeom>
              <a:blipFill>
                <a:blip r:embed="rId9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691">
            <a:extLst>
              <a:ext uri="{FF2B5EF4-FFF2-40B4-BE49-F238E27FC236}">
                <a16:creationId xmlns:a16="http://schemas.microsoft.com/office/drawing/2014/main" id="{D6CABEDA-0604-3F42-B5D4-73607EE26A1F}"/>
              </a:ext>
            </a:extLst>
          </p:cNvPr>
          <p:cNvGrpSpPr/>
          <p:nvPr/>
        </p:nvGrpSpPr>
        <p:grpSpPr>
          <a:xfrm>
            <a:off x="2844335" y="3723185"/>
            <a:ext cx="785007" cy="858018"/>
            <a:chOff x="-445798" y="0"/>
            <a:chExt cx="1046674" cy="1144022"/>
          </a:xfrm>
        </p:grpSpPr>
        <p:sp>
          <p:nvSpPr>
            <p:cNvPr id="53" name="Shape 688">
              <a:extLst>
                <a:ext uri="{FF2B5EF4-FFF2-40B4-BE49-F238E27FC236}">
                  <a16:creationId xmlns:a16="http://schemas.microsoft.com/office/drawing/2014/main" id="{C28C8A64-3F43-1B4D-A68D-C9BBCD504DBE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54" name="Shape 689">
              <a:extLst>
                <a:ext uri="{FF2B5EF4-FFF2-40B4-BE49-F238E27FC236}">
                  <a16:creationId xmlns:a16="http://schemas.microsoft.com/office/drawing/2014/main" id="{AEE6EDBD-777C-7942-89BD-E329E737785A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5" name="Shape 690">
              <a:extLst>
                <a:ext uri="{FF2B5EF4-FFF2-40B4-BE49-F238E27FC236}">
                  <a16:creationId xmlns:a16="http://schemas.microsoft.com/office/drawing/2014/main" id="{6424ED5F-0A71-8343-9A35-9DDC5F2190D6}"/>
                </a:ext>
              </a:extLst>
            </p:cNvPr>
            <p:cNvSpPr/>
            <p:nvPr/>
          </p:nvSpPr>
          <p:spPr>
            <a:xfrm>
              <a:off x="-445798" y="672099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56" name="Group 691">
            <a:extLst>
              <a:ext uri="{FF2B5EF4-FFF2-40B4-BE49-F238E27FC236}">
                <a16:creationId xmlns:a16="http://schemas.microsoft.com/office/drawing/2014/main" id="{1E4A95CF-C104-3B4D-8233-3FA463F1DD84}"/>
              </a:ext>
            </a:extLst>
          </p:cNvPr>
          <p:cNvGrpSpPr/>
          <p:nvPr/>
        </p:nvGrpSpPr>
        <p:grpSpPr>
          <a:xfrm>
            <a:off x="4524060" y="3723186"/>
            <a:ext cx="798994" cy="915975"/>
            <a:chOff x="66636" y="0"/>
            <a:chExt cx="1065323" cy="1221298"/>
          </a:xfrm>
        </p:grpSpPr>
        <p:sp>
          <p:nvSpPr>
            <p:cNvPr id="57" name="Shape 688">
              <a:extLst>
                <a:ext uri="{FF2B5EF4-FFF2-40B4-BE49-F238E27FC236}">
                  <a16:creationId xmlns:a16="http://schemas.microsoft.com/office/drawing/2014/main" id="{8AA2B937-65E2-5B41-BC1A-6FC80971F94B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8" name="Shape 689">
              <a:extLst>
                <a:ext uri="{FF2B5EF4-FFF2-40B4-BE49-F238E27FC236}">
                  <a16:creationId xmlns:a16="http://schemas.microsoft.com/office/drawing/2014/main" id="{EC120818-DB8B-C440-93EB-48A4FC58F371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9" name="Shape 690">
              <a:extLst>
                <a:ext uri="{FF2B5EF4-FFF2-40B4-BE49-F238E27FC236}">
                  <a16:creationId xmlns:a16="http://schemas.microsoft.com/office/drawing/2014/main" id="{81051E5C-18F0-4E43-B519-99BCF7ADC6D3}"/>
                </a:ext>
              </a:extLst>
            </p:cNvPr>
            <p:cNvSpPr/>
            <p:nvPr/>
          </p:nvSpPr>
          <p:spPr>
            <a:xfrm>
              <a:off x="471523" y="749375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AC914FAF-0819-F24F-ABE2-33250F58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2: </a:t>
            </a:r>
            <a:r>
              <a:rPr lang="en-US" dirty="0" err="1"/>
              <a:t>AoA</a:t>
            </a:r>
            <a:r>
              <a:rPr lang="en-US" dirty="0"/>
              <a:t>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20916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6" grpId="0" animBg="1"/>
      <p:bldP spid="38" grpId="0"/>
      <p:bldP spid="40" grpId="0"/>
      <p:bldP spid="7" grpId="0"/>
      <p:bldP spid="41" grpId="0"/>
      <p:bldP spid="48" grpId="0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229190" y="3142554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4338842" y="3220138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3009702" y="3196014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6F6CB9-9B35-224D-BCB4-D6F35D76231F}"/>
              </a:ext>
            </a:extLst>
          </p:cNvPr>
          <p:cNvSpPr/>
          <p:nvPr/>
        </p:nvSpPr>
        <p:spPr>
          <a:xfrm>
            <a:off x="1806135" y="1120242"/>
            <a:ext cx="8600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Measure Angle of Arrival (</a:t>
            </a:r>
            <a:r>
              <a:rPr lang="en-US" sz="2800" dirty="0" err="1"/>
              <a:t>AoA</a:t>
            </a:r>
            <a:r>
              <a:rPr lang="en-US" sz="2800" dirty="0"/>
              <a:t>) from device to each AP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972479" y="3668516"/>
            <a:ext cx="41148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3429000" y="1981200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4758140" y="1990023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blipFill>
                <a:blip r:embed="rId2"/>
                <a:stretch>
                  <a:fillRect l="-23810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8571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701">
            <a:extLst>
              <a:ext uri="{FF2B5EF4-FFF2-40B4-BE49-F238E27FC236}">
                <a16:creationId xmlns:a16="http://schemas.microsoft.com/office/drawing/2014/main" id="{A3683DDE-4FF7-5445-96A8-03C1519754ED}"/>
              </a:ext>
            </a:extLst>
          </p:cNvPr>
          <p:cNvGrpSpPr/>
          <p:nvPr/>
        </p:nvGrpSpPr>
        <p:grpSpPr>
          <a:xfrm>
            <a:off x="3550689" y="3893479"/>
            <a:ext cx="1098070" cy="508328"/>
            <a:chOff x="102345" y="-178198"/>
            <a:chExt cx="1464092" cy="677767"/>
          </a:xfrm>
        </p:grpSpPr>
        <p:sp>
          <p:nvSpPr>
            <p:cNvPr id="43" name="Shape 699">
              <a:extLst>
                <a:ext uri="{FF2B5EF4-FFF2-40B4-BE49-F238E27FC236}">
                  <a16:creationId xmlns:a16="http://schemas.microsoft.com/office/drawing/2014/main" id="{93B44C14-E742-E44E-92C1-9D5709857EAE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p:sp>
          <p:nvSpPr>
            <p:cNvPr id="44" name="Shape 700">
              <a:extLst>
                <a:ext uri="{FF2B5EF4-FFF2-40B4-BE49-F238E27FC236}">
                  <a16:creationId xmlns:a16="http://schemas.microsoft.com/office/drawing/2014/main" id="{A07504D4-C3FF-B74C-898F-A70048E279DA}"/>
                </a:ext>
              </a:extLst>
            </p:cNvPr>
            <p:cNvSpPr/>
            <p:nvPr/>
          </p:nvSpPr>
          <p:spPr>
            <a:xfrm>
              <a:off x="707458" y="-178198"/>
              <a:ext cx="290677" cy="677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solidFill>
                    <a:schemeClr val="accent1">
                      <a:satOff val="-19091"/>
                      <a:lumOff val="-11921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800" b="0" dirty="0">
                  <a:solidFill>
                    <a:schemeClr val="tx1"/>
                  </a:solidFill>
                  <a:latin typeface="+mn-lt"/>
                </a:rPr>
                <a:t>s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494380" y="3118379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511503" y="2970146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/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0FBC877-A05F-B847-BFE0-E50E392F523B}"/>
                  </a:ext>
                </a:extLst>
              </p:cNvPr>
              <p:cNvSpPr/>
              <p:nvPr/>
            </p:nvSpPr>
            <p:spPr>
              <a:xfrm>
                <a:off x="1819727" y="5386911"/>
                <a:ext cx="67794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ea typeface="Cambria Math" panose="02040503050406030204" pitchFamily="18" charset="0"/>
                  </a:rPr>
                  <a:t>Ambiguity: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2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mod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2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0FBC877-A05F-B847-BFE0-E50E392F5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727" y="5386911"/>
                <a:ext cx="6779420" cy="523220"/>
              </a:xfrm>
              <a:prstGeom prst="rect">
                <a:avLst/>
              </a:prstGeom>
              <a:blipFill>
                <a:blip r:embed="rId5"/>
                <a:stretch>
                  <a:fillRect l="-1869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724F1E0-41E2-3B46-9CE8-541F404C6FF0}"/>
                  </a:ext>
                </a:extLst>
              </p:cNvPr>
              <p:cNvSpPr/>
              <p:nvPr/>
            </p:nvSpPr>
            <p:spPr>
              <a:xfrm>
                <a:off x="1806135" y="4800600"/>
                <a:ext cx="52463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28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724F1E0-41E2-3B46-9CE8-541F404C6F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135" y="4800600"/>
                <a:ext cx="5246373" cy="523220"/>
              </a:xfrm>
              <a:prstGeom prst="rect">
                <a:avLst/>
              </a:prstGeom>
              <a:blipFill>
                <a:blip r:embed="rId6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2589910-285D-0145-B56B-26F6FB3893BF}"/>
                  </a:ext>
                </a:extLst>
              </p:cNvPr>
              <p:cNvSpPr/>
              <p:nvPr/>
            </p:nvSpPr>
            <p:spPr>
              <a:xfrm>
                <a:off x="6897897" y="4800600"/>
                <a:ext cx="14523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2589910-285D-0145-B56B-26F6FB3893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897" y="4800600"/>
                <a:ext cx="1452321" cy="523220"/>
              </a:xfrm>
              <a:prstGeom prst="rect">
                <a:avLst/>
              </a:prstGeom>
              <a:blipFill>
                <a:blip r:embed="rId7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0AFD4A4-D3BF-AC49-B978-C9FC691D153B}"/>
                  </a:ext>
                </a:extLst>
              </p:cNvPr>
              <p:cNvSpPr/>
              <p:nvPr/>
            </p:nvSpPr>
            <p:spPr>
              <a:xfrm>
                <a:off x="1806134" y="5973362"/>
                <a:ext cx="67492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ea typeface="Cambria Math" panose="02040503050406030204" pitchFamily="18" charset="0"/>
                  </a:rPr>
                  <a:t>To avoid ambiguity, we want: </a:t>
                </a:r>
                <a14:m>
                  <m:oMath xmlns:m="http://schemas.openxmlformats.org/officeDocument/2006/math">
                    <m:r>
                      <a:rPr lang="en-US" sz="28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ΔΦ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0AFD4A4-D3BF-AC49-B978-C9FC691D15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134" y="5973362"/>
                <a:ext cx="6749220" cy="523220"/>
              </a:xfrm>
              <a:prstGeom prst="rect">
                <a:avLst/>
              </a:prstGeom>
              <a:blipFill>
                <a:blip r:embed="rId8"/>
                <a:stretch>
                  <a:fillRect l="-1880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691">
            <a:extLst>
              <a:ext uri="{FF2B5EF4-FFF2-40B4-BE49-F238E27FC236}">
                <a16:creationId xmlns:a16="http://schemas.microsoft.com/office/drawing/2014/main" id="{A2A1A0DC-FD03-234A-984E-E77F3B16F4B4}"/>
              </a:ext>
            </a:extLst>
          </p:cNvPr>
          <p:cNvGrpSpPr/>
          <p:nvPr/>
        </p:nvGrpSpPr>
        <p:grpSpPr>
          <a:xfrm>
            <a:off x="2844335" y="3723185"/>
            <a:ext cx="785007" cy="858018"/>
            <a:chOff x="-445798" y="0"/>
            <a:chExt cx="1046674" cy="1144022"/>
          </a:xfrm>
        </p:grpSpPr>
        <p:sp>
          <p:nvSpPr>
            <p:cNvPr id="53" name="Shape 688">
              <a:extLst>
                <a:ext uri="{FF2B5EF4-FFF2-40B4-BE49-F238E27FC236}">
                  <a16:creationId xmlns:a16="http://schemas.microsoft.com/office/drawing/2014/main" id="{3B9F2572-89DC-0349-83A0-4FBA9008BBF8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54" name="Shape 689">
              <a:extLst>
                <a:ext uri="{FF2B5EF4-FFF2-40B4-BE49-F238E27FC236}">
                  <a16:creationId xmlns:a16="http://schemas.microsoft.com/office/drawing/2014/main" id="{E9627E41-57C0-BC4A-BC61-80AC0169F1B5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5" name="Shape 690">
              <a:extLst>
                <a:ext uri="{FF2B5EF4-FFF2-40B4-BE49-F238E27FC236}">
                  <a16:creationId xmlns:a16="http://schemas.microsoft.com/office/drawing/2014/main" id="{0F87FE80-326D-034D-A78E-EB38E8C2C749}"/>
                </a:ext>
              </a:extLst>
            </p:cNvPr>
            <p:cNvSpPr/>
            <p:nvPr/>
          </p:nvSpPr>
          <p:spPr>
            <a:xfrm>
              <a:off x="-445798" y="672099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56" name="Group 691">
            <a:extLst>
              <a:ext uri="{FF2B5EF4-FFF2-40B4-BE49-F238E27FC236}">
                <a16:creationId xmlns:a16="http://schemas.microsoft.com/office/drawing/2014/main" id="{F6206CC0-DA46-EA4A-87E8-7E7CAD5A99FC}"/>
              </a:ext>
            </a:extLst>
          </p:cNvPr>
          <p:cNvGrpSpPr/>
          <p:nvPr/>
        </p:nvGrpSpPr>
        <p:grpSpPr>
          <a:xfrm>
            <a:off x="4524060" y="3723186"/>
            <a:ext cx="798994" cy="915975"/>
            <a:chOff x="66636" y="0"/>
            <a:chExt cx="1065323" cy="1221298"/>
          </a:xfrm>
        </p:grpSpPr>
        <p:sp>
          <p:nvSpPr>
            <p:cNvPr id="57" name="Shape 688">
              <a:extLst>
                <a:ext uri="{FF2B5EF4-FFF2-40B4-BE49-F238E27FC236}">
                  <a16:creationId xmlns:a16="http://schemas.microsoft.com/office/drawing/2014/main" id="{E4B9F5AA-6264-5743-BDD7-F24AF8494750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8" name="Shape 689">
              <a:extLst>
                <a:ext uri="{FF2B5EF4-FFF2-40B4-BE49-F238E27FC236}">
                  <a16:creationId xmlns:a16="http://schemas.microsoft.com/office/drawing/2014/main" id="{C6D105F7-B041-CD4D-83A7-5145154B4F0E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9" name="Shape 690">
              <a:extLst>
                <a:ext uri="{FF2B5EF4-FFF2-40B4-BE49-F238E27FC236}">
                  <a16:creationId xmlns:a16="http://schemas.microsoft.com/office/drawing/2014/main" id="{1B5C4A4F-71B3-464C-863C-849CC029C9A0}"/>
                </a:ext>
              </a:extLst>
            </p:cNvPr>
            <p:cNvSpPr/>
            <p:nvPr/>
          </p:nvSpPr>
          <p:spPr>
            <a:xfrm>
              <a:off x="471523" y="749375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61E70401-D127-C64B-8C8E-409E1F484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2: </a:t>
            </a:r>
            <a:r>
              <a:rPr lang="en-US" dirty="0" err="1"/>
              <a:t>AoA</a:t>
            </a:r>
            <a:r>
              <a:rPr lang="en-US" dirty="0"/>
              <a:t>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3640903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229190" y="3142554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4338842" y="3220138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3009702" y="3196014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6F6CB9-9B35-224D-BCB4-D6F35D76231F}"/>
              </a:ext>
            </a:extLst>
          </p:cNvPr>
          <p:cNvSpPr/>
          <p:nvPr/>
        </p:nvSpPr>
        <p:spPr>
          <a:xfrm>
            <a:off x="1806135" y="1120242"/>
            <a:ext cx="8600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Measure Angle of Arrival (</a:t>
            </a:r>
            <a:r>
              <a:rPr lang="en-US" sz="2800" dirty="0" err="1"/>
              <a:t>AoA</a:t>
            </a:r>
            <a:r>
              <a:rPr lang="en-US" sz="2800" dirty="0"/>
              <a:t>) from device to each AP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972479" y="3668516"/>
            <a:ext cx="41148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3429000" y="1981200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4758140" y="1990023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blipFill>
                <a:blip r:embed="rId2"/>
                <a:stretch>
                  <a:fillRect l="-23810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8571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701">
            <a:extLst>
              <a:ext uri="{FF2B5EF4-FFF2-40B4-BE49-F238E27FC236}">
                <a16:creationId xmlns:a16="http://schemas.microsoft.com/office/drawing/2014/main" id="{A3683DDE-4FF7-5445-96A8-03C1519754ED}"/>
              </a:ext>
            </a:extLst>
          </p:cNvPr>
          <p:cNvGrpSpPr/>
          <p:nvPr/>
        </p:nvGrpSpPr>
        <p:grpSpPr>
          <a:xfrm>
            <a:off x="3550689" y="3893479"/>
            <a:ext cx="1098070" cy="508328"/>
            <a:chOff x="102345" y="-178198"/>
            <a:chExt cx="1464092" cy="677767"/>
          </a:xfrm>
        </p:grpSpPr>
        <p:sp>
          <p:nvSpPr>
            <p:cNvPr id="43" name="Shape 699">
              <a:extLst>
                <a:ext uri="{FF2B5EF4-FFF2-40B4-BE49-F238E27FC236}">
                  <a16:creationId xmlns:a16="http://schemas.microsoft.com/office/drawing/2014/main" id="{93B44C14-E742-E44E-92C1-9D5709857EAE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p:sp>
          <p:nvSpPr>
            <p:cNvPr id="44" name="Shape 700">
              <a:extLst>
                <a:ext uri="{FF2B5EF4-FFF2-40B4-BE49-F238E27FC236}">
                  <a16:creationId xmlns:a16="http://schemas.microsoft.com/office/drawing/2014/main" id="{A07504D4-C3FF-B74C-898F-A70048E279DA}"/>
                </a:ext>
              </a:extLst>
            </p:cNvPr>
            <p:cNvSpPr/>
            <p:nvPr/>
          </p:nvSpPr>
          <p:spPr>
            <a:xfrm>
              <a:off x="707458" y="-178198"/>
              <a:ext cx="290677" cy="677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solidFill>
                    <a:schemeClr val="accent1">
                      <a:satOff val="-19091"/>
                      <a:lumOff val="-11921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800" b="0" dirty="0">
                  <a:solidFill>
                    <a:schemeClr val="tx1"/>
                  </a:solidFill>
                  <a:latin typeface="+mn-lt"/>
                </a:rPr>
                <a:t>s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494380" y="3118379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511503" y="2970146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/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0AFD4A4-D3BF-AC49-B978-C9FC691D153B}"/>
                  </a:ext>
                </a:extLst>
              </p:cNvPr>
              <p:cNvSpPr/>
              <p:nvPr/>
            </p:nvSpPr>
            <p:spPr>
              <a:xfrm>
                <a:off x="7543801" y="1809598"/>
                <a:ext cx="2481385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We want: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0AFD4A4-D3BF-AC49-B978-C9FC691D15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1" y="1809598"/>
                <a:ext cx="2481385" cy="954107"/>
              </a:xfrm>
              <a:prstGeom prst="rect">
                <a:avLst/>
              </a:prstGeom>
              <a:blipFill>
                <a:blip r:embed="rId5"/>
                <a:stretch>
                  <a:fillRect l="-5102" t="-6579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5997427-3D0E-554D-9873-10BFFFC42C4A}"/>
                  </a:ext>
                </a:extLst>
              </p:cNvPr>
              <p:cNvSpPr/>
              <p:nvPr/>
            </p:nvSpPr>
            <p:spPr>
              <a:xfrm>
                <a:off x="6603598" y="3193288"/>
                <a:ext cx="3347263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We have: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1≤  </m:t>
                      </m:r>
                      <m:func>
                        <m:func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5997427-3D0E-554D-9873-10BFFFC42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598" y="3193288"/>
                <a:ext cx="3347263" cy="954107"/>
              </a:xfrm>
              <a:prstGeom prst="rect">
                <a:avLst/>
              </a:prstGeom>
              <a:blipFill>
                <a:blip r:embed="rId6"/>
                <a:stretch>
                  <a:fillRect l="-3774" t="-6579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3EDA67E-BB75-7847-A276-EB746CB863CB}"/>
                  </a:ext>
                </a:extLst>
              </p:cNvPr>
              <p:cNvSpPr/>
              <p:nvPr/>
            </p:nvSpPr>
            <p:spPr>
              <a:xfrm>
                <a:off x="6076394" y="4226255"/>
                <a:ext cx="4322081" cy="830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≤2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func>
                        <m:func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8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8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3EDA67E-BB75-7847-A276-EB746CB86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394" y="4226255"/>
                <a:ext cx="4322081" cy="830099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F757ACD-90E9-E74A-8937-C2CE31C218FB}"/>
                  </a:ext>
                </a:extLst>
              </p:cNvPr>
              <p:cNvSpPr/>
              <p:nvPr/>
            </p:nvSpPr>
            <p:spPr>
              <a:xfrm>
                <a:off x="6106343" y="5190219"/>
                <a:ext cx="4325030" cy="830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8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8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F757ACD-90E9-E74A-8937-C2CE31C218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343" y="5190219"/>
                <a:ext cx="4325030" cy="830099"/>
              </a:xfrm>
              <a:prstGeom prst="rect">
                <a:avLst/>
              </a:prstGeom>
              <a:blipFill>
                <a:blip r:embed="rId8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C32AC48-C519-6C46-979A-28E488334C66}"/>
                  </a:ext>
                </a:extLst>
              </p:cNvPr>
              <p:cNvSpPr/>
              <p:nvPr/>
            </p:nvSpPr>
            <p:spPr>
              <a:xfrm>
                <a:off x="3561574" y="6076724"/>
                <a:ext cx="2555956" cy="646331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</a:rPr>
                  <a:t>Set: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C32AC48-C519-6C46-979A-28E488334C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574" y="6076724"/>
                <a:ext cx="2555956" cy="646331"/>
              </a:xfrm>
              <a:prstGeom prst="rect">
                <a:avLst/>
              </a:prstGeom>
              <a:blipFill>
                <a:blip r:embed="rId9"/>
                <a:stretch>
                  <a:fillRect l="-7426" t="-15385" r="-148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F016C14-6971-3043-A8AB-75802067B721}"/>
                  </a:ext>
                </a:extLst>
              </p:cNvPr>
              <p:cNvSpPr/>
              <p:nvPr/>
            </p:nvSpPr>
            <p:spPr>
              <a:xfrm>
                <a:off x="6486866" y="6206966"/>
                <a:ext cx="35807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F016C14-6971-3043-A8AB-75802067B7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866" y="6206966"/>
                <a:ext cx="3580724" cy="523220"/>
              </a:xfrm>
              <a:prstGeom prst="rect">
                <a:avLst/>
              </a:prstGeom>
              <a:blipFill>
                <a:blip r:embed="rId10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691">
            <a:extLst>
              <a:ext uri="{FF2B5EF4-FFF2-40B4-BE49-F238E27FC236}">
                <a16:creationId xmlns:a16="http://schemas.microsoft.com/office/drawing/2014/main" id="{0D36FEA8-A8AD-E242-BCE4-0BB9801B0809}"/>
              </a:ext>
            </a:extLst>
          </p:cNvPr>
          <p:cNvGrpSpPr/>
          <p:nvPr/>
        </p:nvGrpSpPr>
        <p:grpSpPr>
          <a:xfrm>
            <a:off x="2844335" y="3723185"/>
            <a:ext cx="785007" cy="858018"/>
            <a:chOff x="-445798" y="0"/>
            <a:chExt cx="1046674" cy="1144022"/>
          </a:xfrm>
        </p:grpSpPr>
        <p:sp>
          <p:nvSpPr>
            <p:cNvPr id="55" name="Shape 688">
              <a:extLst>
                <a:ext uri="{FF2B5EF4-FFF2-40B4-BE49-F238E27FC236}">
                  <a16:creationId xmlns:a16="http://schemas.microsoft.com/office/drawing/2014/main" id="{B0ADD048-AF68-C943-8ED7-BF3F1DE882B4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56" name="Shape 689">
              <a:extLst>
                <a:ext uri="{FF2B5EF4-FFF2-40B4-BE49-F238E27FC236}">
                  <a16:creationId xmlns:a16="http://schemas.microsoft.com/office/drawing/2014/main" id="{1BA0C00A-B3A6-E347-B598-9146933FDF3C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7" name="Shape 690">
              <a:extLst>
                <a:ext uri="{FF2B5EF4-FFF2-40B4-BE49-F238E27FC236}">
                  <a16:creationId xmlns:a16="http://schemas.microsoft.com/office/drawing/2014/main" id="{1415C1CC-D854-AA49-B55F-83CC7DB70E8C}"/>
                </a:ext>
              </a:extLst>
            </p:cNvPr>
            <p:cNvSpPr/>
            <p:nvPr/>
          </p:nvSpPr>
          <p:spPr>
            <a:xfrm>
              <a:off x="-445798" y="672099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58" name="Group 691">
            <a:extLst>
              <a:ext uri="{FF2B5EF4-FFF2-40B4-BE49-F238E27FC236}">
                <a16:creationId xmlns:a16="http://schemas.microsoft.com/office/drawing/2014/main" id="{C7C6A90F-B482-4A4C-A666-434132883BAB}"/>
              </a:ext>
            </a:extLst>
          </p:cNvPr>
          <p:cNvGrpSpPr/>
          <p:nvPr/>
        </p:nvGrpSpPr>
        <p:grpSpPr>
          <a:xfrm>
            <a:off x="4524060" y="3723186"/>
            <a:ext cx="798994" cy="915975"/>
            <a:chOff x="66636" y="0"/>
            <a:chExt cx="1065323" cy="1221298"/>
          </a:xfrm>
        </p:grpSpPr>
        <p:sp>
          <p:nvSpPr>
            <p:cNvPr id="59" name="Shape 688">
              <a:extLst>
                <a:ext uri="{FF2B5EF4-FFF2-40B4-BE49-F238E27FC236}">
                  <a16:creationId xmlns:a16="http://schemas.microsoft.com/office/drawing/2014/main" id="{246EFCAB-7AAB-B44A-9878-44D98FF69651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0" name="Shape 689">
              <a:extLst>
                <a:ext uri="{FF2B5EF4-FFF2-40B4-BE49-F238E27FC236}">
                  <a16:creationId xmlns:a16="http://schemas.microsoft.com/office/drawing/2014/main" id="{45B88186-B3C1-3848-9354-86FFDBAC07C1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1" name="Shape 690">
              <a:extLst>
                <a:ext uri="{FF2B5EF4-FFF2-40B4-BE49-F238E27FC236}">
                  <a16:creationId xmlns:a16="http://schemas.microsoft.com/office/drawing/2014/main" id="{55551F57-0583-5F46-ABB6-9FC7E2183D74}"/>
                </a:ext>
              </a:extLst>
            </p:cNvPr>
            <p:cNvSpPr/>
            <p:nvPr/>
          </p:nvSpPr>
          <p:spPr>
            <a:xfrm>
              <a:off x="471523" y="749375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C3AA2F9B-0FA8-BD45-81D1-5F996BB71BC6}"/>
              </a:ext>
            </a:extLst>
          </p:cNvPr>
          <p:cNvSpPr txBox="1">
            <a:spLocks/>
          </p:cNvSpPr>
          <p:nvPr/>
        </p:nvSpPr>
        <p:spPr>
          <a:xfrm>
            <a:off x="838200" y="-30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Method 2: AoA Based Localization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6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51" grpId="0"/>
      <p:bldP spid="52" grpId="0" animBg="1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229190" y="3142554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4338842" y="3220138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3009702" y="3196014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2: </a:t>
            </a:r>
            <a:r>
              <a:rPr lang="en-US" dirty="0" err="1"/>
              <a:t>AoA</a:t>
            </a:r>
            <a:r>
              <a:rPr lang="en-US" dirty="0"/>
              <a:t> Based Localization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6F6CB9-9B35-224D-BCB4-D6F35D76231F}"/>
              </a:ext>
            </a:extLst>
          </p:cNvPr>
          <p:cNvSpPr/>
          <p:nvPr/>
        </p:nvSpPr>
        <p:spPr>
          <a:xfrm>
            <a:off x="1806135" y="1120242"/>
            <a:ext cx="8600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Measure Angle of Arrival (</a:t>
            </a:r>
            <a:r>
              <a:rPr lang="en-US" sz="2800" dirty="0" err="1"/>
              <a:t>AoA</a:t>
            </a:r>
            <a:r>
              <a:rPr lang="en-US" sz="2800" dirty="0"/>
              <a:t>) from device to each AP</a:t>
            </a:r>
          </a:p>
        </p:txBody>
      </p:sp>
      <p:grpSp>
        <p:nvGrpSpPr>
          <p:cNvPr id="16" name="Group 691">
            <a:extLst>
              <a:ext uri="{FF2B5EF4-FFF2-40B4-BE49-F238E27FC236}">
                <a16:creationId xmlns:a16="http://schemas.microsoft.com/office/drawing/2014/main" id="{E4D03C88-DF69-DD4D-9756-55238B01E283}"/>
              </a:ext>
            </a:extLst>
          </p:cNvPr>
          <p:cNvGrpSpPr/>
          <p:nvPr/>
        </p:nvGrpSpPr>
        <p:grpSpPr>
          <a:xfrm>
            <a:off x="2844335" y="3723185"/>
            <a:ext cx="785007" cy="858018"/>
            <a:chOff x="-445798" y="0"/>
            <a:chExt cx="1046674" cy="1144022"/>
          </a:xfrm>
        </p:grpSpPr>
        <p:sp>
          <p:nvSpPr>
            <p:cNvPr id="20" name="Shape 688">
              <a:extLst>
                <a:ext uri="{FF2B5EF4-FFF2-40B4-BE49-F238E27FC236}">
                  <a16:creationId xmlns:a16="http://schemas.microsoft.com/office/drawing/2014/main" id="{F5DC8F21-F10A-0C4D-BA18-F9B8C5AA0F45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21" name="Shape 689">
              <a:extLst>
                <a:ext uri="{FF2B5EF4-FFF2-40B4-BE49-F238E27FC236}">
                  <a16:creationId xmlns:a16="http://schemas.microsoft.com/office/drawing/2014/main" id="{2274ED6D-7AC7-F44D-A1D4-77CC47878980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24" name="Shape 690">
              <a:extLst>
                <a:ext uri="{FF2B5EF4-FFF2-40B4-BE49-F238E27FC236}">
                  <a16:creationId xmlns:a16="http://schemas.microsoft.com/office/drawing/2014/main" id="{23336EA4-9E0B-6545-B544-E4AFA8901EFA}"/>
                </a:ext>
              </a:extLst>
            </p:cNvPr>
            <p:cNvSpPr/>
            <p:nvPr/>
          </p:nvSpPr>
          <p:spPr>
            <a:xfrm>
              <a:off x="-445798" y="672099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25" name="Group 691">
            <a:extLst>
              <a:ext uri="{FF2B5EF4-FFF2-40B4-BE49-F238E27FC236}">
                <a16:creationId xmlns:a16="http://schemas.microsoft.com/office/drawing/2014/main" id="{74298DF0-94F7-294A-A60E-EF64859FC0C2}"/>
              </a:ext>
            </a:extLst>
          </p:cNvPr>
          <p:cNvGrpSpPr/>
          <p:nvPr/>
        </p:nvGrpSpPr>
        <p:grpSpPr>
          <a:xfrm>
            <a:off x="4524060" y="3723186"/>
            <a:ext cx="798994" cy="915975"/>
            <a:chOff x="66636" y="0"/>
            <a:chExt cx="1065323" cy="1221298"/>
          </a:xfrm>
        </p:grpSpPr>
        <p:sp>
          <p:nvSpPr>
            <p:cNvPr id="27" name="Shape 688">
              <a:extLst>
                <a:ext uri="{FF2B5EF4-FFF2-40B4-BE49-F238E27FC236}">
                  <a16:creationId xmlns:a16="http://schemas.microsoft.com/office/drawing/2014/main" id="{FB6CEA87-6891-1E4D-986D-A30530D802A1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28" name="Shape 689">
              <a:extLst>
                <a:ext uri="{FF2B5EF4-FFF2-40B4-BE49-F238E27FC236}">
                  <a16:creationId xmlns:a16="http://schemas.microsoft.com/office/drawing/2014/main" id="{061F1FA4-3F7E-8348-B42F-F033A6A2E8CF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30" name="Shape 690">
              <a:extLst>
                <a:ext uri="{FF2B5EF4-FFF2-40B4-BE49-F238E27FC236}">
                  <a16:creationId xmlns:a16="http://schemas.microsoft.com/office/drawing/2014/main" id="{11D03748-9050-1347-BB67-AC7331D7EFBD}"/>
                </a:ext>
              </a:extLst>
            </p:cNvPr>
            <p:cNvSpPr/>
            <p:nvPr/>
          </p:nvSpPr>
          <p:spPr>
            <a:xfrm>
              <a:off x="471523" y="749375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972479" y="3668516"/>
            <a:ext cx="41148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3429000" y="1981200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4758140" y="1990023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blipFill>
                <a:blip r:embed="rId2"/>
                <a:stretch>
                  <a:fillRect l="-23810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8571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701">
            <a:extLst>
              <a:ext uri="{FF2B5EF4-FFF2-40B4-BE49-F238E27FC236}">
                <a16:creationId xmlns:a16="http://schemas.microsoft.com/office/drawing/2014/main" id="{A3683DDE-4FF7-5445-96A8-03C1519754ED}"/>
              </a:ext>
            </a:extLst>
          </p:cNvPr>
          <p:cNvGrpSpPr/>
          <p:nvPr/>
        </p:nvGrpSpPr>
        <p:grpSpPr>
          <a:xfrm>
            <a:off x="3550689" y="3893479"/>
            <a:ext cx="1098070" cy="508328"/>
            <a:chOff x="102345" y="-178198"/>
            <a:chExt cx="1464092" cy="677767"/>
          </a:xfrm>
        </p:grpSpPr>
        <p:sp>
          <p:nvSpPr>
            <p:cNvPr id="43" name="Shape 699">
              <a:extLst>
                <a:ext uri="{FF2B5EF4-FFF2-40B4-BE49-F238E27FC236}">
                  <a16:creationId xmlns:a16="http://schemas.microsoft.com/office/drawing/2014/main" id="{93B44C14-E742-E44E-92C1-9D5709857EAE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Shape 700">
                  <a:extLst>
                    <a:ext uri="{FF2B5EF4-FFF2-40B4-BE49-F238E27FC236}">
                      <a16:creationId xmlns:a16="http://schemas.microsoft.com/office/drawing/2014/main" id="{A07504D4-C3FF-B74C-898F-A70048E279DA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4" name="Shape 700">
                  <a:extLst>
                    <a:ext uri="{FF2B5EF4-FFF2-40B4-BE49-F238E27FC236}">
                      <a16:creationId xmlns:a16="http://schemas.microsoft.com/office/drawing/2014/main" id="{A07504D4-C3FF-B74C-898F-A70048E279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4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494380" y="3118379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511503" y="2970146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/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  <a:blipFill>
                <a:blip r:embed="rId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98B70345-5F27-4046-8DEC-C91A8964B376}"/>
              </a:ext>
            </a:extLst>
          </p:cNvPr>
          <p:cNvSpPr/>
          <p:nvPr/>
        </p:nvSpPr>
        <p:spPr>
          <a:xfrm>
            <a:off x="1806134" y="4572001"/>
            <a:ext cx="1165666" cy="94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400" b="1" dirty="0">
                <a:sym typeface="Wingdings" pitchFamily="2" charset="2"/>
              </a:rPr>
              <a:t>Pros: </a:t>
            </a:r>
          </a:p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400" b="1" dirty="0">
                <a:sym typeface="Wingdings" pitchFamily="2" charset="2"/>
              </a:rPr>
              <a:t>Cons:</a:t>
            </a:r>
            <a:endParaRPr lang="en-US" sz="2400" b="1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3A80530-992B-A54A-85ED-7B99CB9CDAB1}"/>
              </a:ext>
            </a:extLst>
          </p:cNvPr>
          <p:cNvSpPr/>
          <p:nvPr/>
        </p:nvSpPr>
        <p:spPr>
          <a:xfrm>
            <a:off x="5836454" y="4572000"/>
            <a:ext cx="1402546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400" dirty="0">
                <a:solidFill>
                  <a:schemeClr val="tx2"/>
                </a:solidFill>
                <a:sym typeface="Wingdings" pitchFamily="2" charset="2"/>
              </a:rPr>
              <a:t>Simple!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5129BFD-D848-6642-8869-4B0BD9B56A88}"/>
              </a:ext>
            </a:extLst>
          </p:cNvPr>
          <p:cNvSpPr/>
          <p:nvPr/>
        </p:nvSpPr>
        <p:spPr>
          <a:xfrm>
            <a:off x="2639215" y="4577891"/>
            <a:ext cx="4272319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400" dirty="0">
                <a:solidFill>
                  <a:schemeClr val="tx2"/>
                </a:solidFill>
                <a:sym typeface="Wingdings" pitchFamily="2" charset="2"/>
              </a:rPr>
              <a:t>More accurate than RSSI,</a:t>
            </a:r>
            <a:endParaRPr lang="en-US" sz="24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016636D-9344-AF44-B9D8-E88C8A3EDAEC}"/>
                  </a:ext>
                </a:extLst>
              </p:cNvPr>
              <p:cNvSpPr/>
              <p:nvPr/>
            </p:nvSpPr>
            <p:spPr>
              <a:xfrm>
                <a:off x="2639214" y="4981390"/>
                <a:ext cx="7848600" cy="505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>
                  <a:lnSpc>
                    <a:spcPct val="120000"/>
                  </a:lnSpc>
                  <a:tabLst>
                    <a:tab pos="104775" algn="l"/>
                    <a:tab pos="342900" algn="l"/>
                  </a:tabLst>
                  <a:defRPr sz="2800"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US" sz="2400" dirty="0">
                    <a:solidFill>
                      <a:srgbClr val="C00000"/>
                    </a:solidFill>
                    <a:sym typeface="Wingdings" pitchFamily="2" charset="2"/>
                  </a:rPr>
                  <a:t>Ambiguity: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cos</m:t>
                        </m:r>
                      </m:fName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𝜃</m:t>
                        </m:r>
                      </m:e>
                    </m:fun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016636D-9344-AF44-B9D8-E88C8A3EDA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214" y="4981390"/>
                <a:ext cx="7848600" cy="505010"/>
              </a:xfrm>
              <a:prstGeom prst="rect">
                <a:avLst/>
              </a:prstGeom>
              <a:blipFill>
                <a:blip r:embed="rId6"/>
                <a:stretch>
                  <a:fillRect l="-1131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94CE372C-640D-9B4D-A242-2A62DF39B366}"/>
              </a:ext>
            </a:extLst>
          </p:cNvPr>
          <p:cNvSpPr/>
          <p:nvPr/>
        </p:nvSpPr>
        <p:spPr>
          <a:xfrm>
            <a:off x="2639214" y="6275828"/>
            <a:ext cx="5257800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Does not work with multipath!</a:t>
            </a:r>
            <a:endParaRPr lang="en-US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A25BB81-54A4-2B48-9E36-A222787BA5C8}"/>
                  </a:ext>
                </a:extLst>
              </p:cNvPr>
              <p:cNvSpPr/>
              <p:nvPr/>
            </p:nvSpPr>
            <p:spPr>
              <a:xfrm>
                <a:off x="2639215" y="5412869"/>
                <a:ext cx="5742785" cy="505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>
                  <a:lnSpc>
                    <a:spcPct val="120000"/>
                  </a:lnSpc>
                  <a:tabLst>
                    <a:tab pos="104775" algn="l"/>
                    <a:tab pos="342900" algn="l"/>
                  </a:tabLst>
                  <a:defRPr sz="2800"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US" sz="2400" dirty="0">
                    <a:solidFill>
                      <a:srgbClr val="C00000"/>
                    </a:solidFill>
                    <a:sym typeface="Wingdings" pitchFamily="2" charset="2"/>
                  </a:rPr>
                  <a:t>Error not linear with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𝜃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sym typeface="Wingdings" pitchFamily="2" charset="2"/>
                  </a:rPr>
                  <a:t> due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cos</m:t>
                        </m:r>
                      </m:fName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𝜃</m:t>
                        </m:r>
                      </m:e>
                    </m:func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A25BB81-54A4-2B48-9E36-A222787BA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215" y="5412869"/>
                <a:ext cx="5742785" cy="505010"/>
              </a:xfrm>
              <a:prstGeom prst="rect">
                <a:avLst/>
              </a:prstGeom>
              <a:blipFill>
                <a:blip r:embed="rId7"/>
                <a:stretch>
                  <a:fillRect l="-1545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79984FA-AD4C-7144-BBB1-F9BD205B56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784"/>
          <a:stretch/>
        </p:blipFill>
        <p:spPr>
          <a:xfrm>
            <a:off x="7228909" y="1752600"/>
            <a:ext cx="3254035" cy="2913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D6A54D0-4EF4-D94B-95AE-B1E3C6A50F1A}"/>
                  </a:ext>
                </a:extLst>
              </p:cNvPr>
              <p:cNvSpPr/>
              <p:nvPr/>
            </p:nvSpPr>
            <p:spPr>
              <a:xfrm>
                <a:off x="2639214" y="5844348"/>
                <a:ext cx="5257800" cy="505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>
                  <a:lnSpc>
                    <a:spcPct val="120000"/>
                  </a:lnSpc>
                  <a:tabLst>
                    <a:tab pos="104775" algn="l"/>
                    <a:tab pos="342900" algn="l"/>
                  </a:tabLst>
                  <a:defRPr sz="2800"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US" sz="2400" dirty="0">
                    <a:solidFill>
                      <a:srgbClr val="C00000"/>
                    </a:solidFill>
                    <a:sym typeface="Wingdings" pitchFamily="2" charset="2"/>
                  </a:rPr>
                  <a:t>Requires 2 Antennas separated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D6A54D0-4EF4-D94B-95AE-B1E3C6A50F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214" y="5844348"/>
                <a:ext cx="5257800" cy="505010"/>
              </a:xfrm>
              <a:prstGeom prst="rect">
                <a:avLst/>
              </a:prstGeom>
              <a:blipFill>
                <a:blip r:embed="rId9"/>
                <a:stretch>
                  <a:fillRect l="-1687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A065210-973B-AB44-9EF1-55CEF3663020}"/>
              </a:ext>
            </a:extLst>
          </p:cNvPr>
          <p:cNvCxnSpPr/>
          <p:nvPr/>
        </p:nvCxnSpPr>
        <p:spPr>
          <a:xfrm>
            <a:off x="8828294" y="2990899"/>
            <a:ext cx="381000" cy="460684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C04FFA4-785A-5A48-B484-EEAED34C255E}"/>
              </a:ext>
            </a:extLst>
          </p:cNvPr>
          <p:cNvCxnSpPr>
            <a:cxnSpLocks/>
          </p:cNvCxnSpPr>
          <p:nvPr/>
        </p:nvCxnSpPr>
        <p:spPr>
          <a:xfrm>
            <a:off x="7649812" y="2244986"/>
            <a:ext cx="494404" cy="126912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0E2B51B-C2BC-BD42-A622-3408F1C2B588}"/>
              </a:ext>
            </a:extLst>
          </p:cNvPr>
          <p:cNvCxnSpPr>
            <a:cxnSpLocks/>
          </p:cNvCxnSpPr>
          <p:nvPr/>
        </p:nvCxnSpPr>
        <p:spPr>
          <a:xfrm>
            <a:off x="9988539" y="4317292"/>
            <a:ext cx="494404" cy="13077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03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4" grpId="0"/>
      <p:bldP spid="56" grpId="0"/>
      <p:bldP spid="57" grpId="0"/>
      <p:bldP spid="58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0F3CF1-1E8E-7943-BA15-D23B0A7510AD}"/>
              </a:ext>
            </a:extLst>
          </p:cNvPr>
          <p:cNvSpPr txBox="1"/>
          <p:nvPr/>
        </p:nvSpPr>
        <p:spPr>
          <a:xfrm>
            <a:off x="8178564" y="2267811"/>
            <a:ext cx="434918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800" dirty="0"/>
              <a:t>… 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247311" y="2100296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3356963" y="2177880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2027823" y="2153756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2447121" y="938942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3776261" y="947765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blipFill>
                <a:blip r:embed="rId3"/>
                <a:stretch>
                  <a:fillRect l="-16667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blipFill>
                <a:blip r:embed="rId4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Shape 699">
            <a:extLst>
              <a:ext uri="{FF2B5EF4-FFF2-40B4-BE49-F238E27FC236}">
                <a16:creationId xmlns:a16="http://schemas.microsoft.com/office/drawing/2014/main" id="{93B44C14-E742-E44E-92C1-9D5709857EAE}"/>
              </a:ext>
            </a:extLst>
          </p:cNvPr>
          <p:cNvSpPr/>
          <p:nvPr/>
        </p:nvSpPr>
        <p:spPr>
          <a:xfrm flipH="1" flipV="1">
            <a:off x="2568810" y="3359549"/>
            <a:ext cx="109807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12501" y="2076121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529624" y="1927888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691">
            <a:extLst>
              <a:ext uri="{FF2B5EF4-FFF2-40B4-BE49-F238E27FC236}">
                <a16:creationId xmlns:a16="http://schemas.microsoft.com/office/drawing/2014/main" id="{0D36FEA8-A8AD-E242-BCE4-0BB9801B0809}"/>
              </a:ext>
            </a:extLst>
          </p:cNvPr>
          <p:cNvGrpSpPr/>
          <p:nvPr/>
        </p:nvGrpSpPr>
        <p:grpSpPr>
          <a:xfrm>
            <a:off x="2246781" y="2676515"/>
            <a:ext cx="495328" cy="1239058"/>
            <a:chOff x="66636" y="0"/>
            <a:chExt cx="660436" cy="1652074"/>
          </a:xfrm>
        </p:grpSpPr>
        <p:sp>
          <p:nvSpPr>
            <p:cNvPr id="55" name="Shape 688">
              <a:extLst>
                <a:ext uri="{FF2B5EF4-FFF2-40B4-BE49-F238E27FC236}">
                  <a16:creationId xmlns:a16="http://schemas.microsoft.com/office/drawing/2014/main" id="{B0ADD048-AF68-C943-8ED7-BF3F1DE882B4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56" name="Shape 689">
              <a:extLst>
                <a:ext uri="{FF2B5EF4-FFF2-40B4-BE49-F238E27FC236}">
                  <a16:creationId xmlns:a16="http://schemas.microsoft.com/office/drawing/2014/main" id="{1BA0C00A-B3A6-E347-B598-9146933FDF3C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7" name="Shape 690">
              <a:extLst>
                <a:ext uri="{FF2B5EF4-FFF2-40B4-BE49-F238E27FC236}">
                  <a16:creationId xmlns:a16="http://schemas.microsoft.com/office/drawing/2014/main" id="{1415C1CC-D854-AA49-B55F-83CC7DB70E8C}"/>
                </a:ext>
              </a:extLst>
            </p:cNvPr>
            <p:cNvSpPr/>
            <p:nvPr/>
          </p:nvSpPr>
          <p:spPr>
            <a:xfrm>
              <a:off x="66636" y="1180151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58" name="Group 691">
            <a:extLst>
              <a:ext uri="{FF2B5EF4-FFF2-40B4-BE49-F238E27FC236}">
                <a16:creationId xmlns:a16="http://schemas.microsoft.com/office/drawing/2014/main" id="{C7C6A90F-B482-4A4C-A666-434132883BAB}"/>
              </a:ext>
            </a:extLst>
          </p:cNvPr>
          <p:cNvGrpSpPr/>
          <p:nvPr/>
        </p:nvGrpSpPr>
        <p:grpSpPr>
          <a:xfrm>
            <a:off x="3542181" y="2678496"/>
            <a:ext cx="495328" cy="1235099"/>
            <a:chOff x="66636" y="0"/>
            <a:chExt cx="660436" cy="1646796"/>
          </a:xfrm>
        </p:grpSpPr>
        <p:sp>
          <p:nvSpPr>
            <p:cNvPr id="59" name="Shape 688">
              <a:extLst>
                <a:ext uri="{FF2B5EF4-FFF2-40B4-BE49-F238E27FC236}">
                  <a16:creationId xmlns:a16="http://schemas.microsoft.com/office/drawing/2014/main" id="{246EFCAB-7AAB-B44A-9878-44D98FF69651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0" name="Shape 689">
              <a:extLst>
                <a:ext uri="{FF2B5EF4-FFF2-40B4-BE49-F238E27FC236}">
                  <a16:creationId xmlns:a16="http://schemas.microsoft.com/office/drawing/2014/main" id="{45B88186-B3C1-3848-9354-86FFDBAC07C1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1" name="Shape 690">
              <a:extLst>
                <a:ext uri="{FF2B5EF4-FFF2-40B4-BE49-F238E27FC236}">
                  <a16:creationId xmlns:a16="http://schemas.microsoft.com/office/drawing/2014/main" id="{55551F57-0583-5F46-ABB6-9FC7E2183D74}"/>
                </a:ext>
              </a:extLst>
            </p:cNvPr>
            <p:cNvSpPr/>
            <p:nvPr/>
          </p:nvSpPr>
          <p:spPr>
            <a:xfrm>
              <a:off x="66636" y="1174873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grpSp>
        <p:nvGrpSpPr>
          <p:cNvPr id="32" name="Group 701">
            <a:extLst>
              <a:ext uri="{FF2B5EF4-FFF2-40B4-BE49-F238E27FC236}">
                <a16:creationId xmlns:a16="http://schemas.microsoft.com/office/drawing/2014/main" id="{BA9B342F-CF5F-E844-94AE-43F70030CD10}"/>
              </a:ext>
            </a:extLst>
          </p:cNvPr>
          <p:cNvGrpSpPr/>
          <p:nvPr/>
        </p:nvGrpSpPr>
        <p:grpSpPr>
          <a:xfrm>
            <a:off x="2568810" y="2844418"/>
            <a:ext cx="1098070" cy="508328"/>
            <a:chOff x="102345" y="-178198"/>
            <a:chExt cx="1464092" cy="677767"/>
          </a:xfrm>
        </p:grpSpPr>
        <p:sp>
          <p:nvSpPr>
            <p:cNvPr id="50" name="Shape 699">
              <a:extLst>
                <a:ext uri="{FF2B5EF4-FFF2-40B4-BE49-F238E27FC236}">
                  <a16:creationId xmlns:a16="http://schemas.microsoft.com/office/drawing/2014/main" id="{5E0D2846-C541-4245-9901-A86682DF38BD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Shape 700">
                  <a:extLst>
                    <a:ext uri="{FF2B5EF4-FFF2-40B4-BE49-F238E27FC236}">
                      <a16:creationId xmlns:a16="http://schemas.microsoft.com/office/drawing/2014/main" id="{DC384BFC-328F-1646-ACA0-E946EC0E7B7B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2" name="Shape 700">
                  <a:extLst>
                    <a:ext uri="{FF2B5EF4-FFF2-40B4-BE49-F238E27FC236}">
                      <a16:creationId xmlns:a16="http://schemas.microsoft.com/office/drawing/2014/main" id="{DC384BFC-328F-1646-ACA0-E946EC0E7B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5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F343D9A-EE1F-FE4D-86DC-1C537C8F9C0F}"/>
              </a:ext>
            </a:extLst>
          </p:cNvPr>
          <p:cNvGrpSpPr/>
          <p:nvPr/>
        </p:nvGrpSpPr>
        <p:grpSpPr>
          <a:xfrm>
            <a:off x="3850677" y="947766"/>
            <a:ext cx="3722093" cy="2965829"/>
            <a:chOff x="2326676" y="947765"/>
            <a:chExt cx="3722093" cy="2965829"/>
          </a:xfrm>
        </p:grpSpPr>
        <p:sp>
          <p:nvSpPr>
            <p:cNvPr id="73" name="Pie 72">
              <a:extLst>
                <a:ext uri="{FF2B5EF4-FFF2-40B4-BE49-F238E27FC236}">
                  <a16:creationId xmlns:a16="http://schemas.microsoft.com/office/drawing/2014/main" id="{E9A1CCAD-0C5A-BD4B-AD3E-5D1D38E3153C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3114829" y="2177880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8D2ABCD6-2186-4F47-937F-FE52FE5BF3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4127" y="947765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A78535B9-4B8E-6A44-98E9-FD8474D461E0}"/>
                    </a:ext>
                  </a:extLst>
                </p:cNvPr>
                <p:cNvSpPr txBox="1"/>
                <p:nvPr/>
              </p:nvSpPr>
              <p:spPr>
                <a:xfrm>
                  <a:off x="4135646" y="2256925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A78535B9-4B8E-6A44-98E9-FD8474D461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5646" y="2256925"/>
                  <a:ext cx="366703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6667" r="-3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6" name="Group 691">
              <a:extLst>
                <a:ext uri="{FF2B5EF4-FFF2-40B4-BE49-F238E27FC236}">
                  <a16:creationId xmlns:a16="http://schemas.microsoft.com/office/drawing/2014/main" id="{942EF444-2ED2-B247-83F0-75FA7309B646}"/>
                </a:ext>
              </a:extLst>
            </p:cNvPr>
            <p:cNvGrpSpPr/>
            <p:nvPr/>
          </p:nvGrpSpPr>
          <p:grpSpPr>
            <a:xfrm>
              <a:off x="3300047" y="2678495"/>
              <a:ext cx="495328" cy="1235099"/>
              <a:chOff x="66636" y="0"/>
              <a:chExt cx="660435" cy="1646796"/>
            </a:xfrm>
          </p:grpSpPr>
          <p:sp>
            <p:nvSpPr>
              <p:cNvPr id="77" name="Shape 688">
                <a:extLst>
                  <a:ext uri="{FF2B5EF4-FFF2-40B4-BE49-F238E27FC236}">
                    <a16:creationId xmlns:a16="http://schemas.microsoft.com/office/drawing/2014/main" id="{C7C95A33-1DB0-9E45-93F9-37E30881F630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78" name="Shape 689">
                <a:extLst>
                  <a:ext uri="{FF2B5EF4-FFF2-40B4-BE49-F238E27FC236}">
                    <a16:creationId xmlns:a16="http://schemas.microsoft.com/office/drawing/2014/main" id="{745368F5-6C3D-6D4D-AAD0-2881ADF80699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79" name="Shape 690">
                <a:extLst>
                  <a:ext uri="{FF2B5EF4-FFF2-40B4-BE49-F238E27FC236}">
                    <a16:creationId xmlns:a16="http://schemas.microsoft.com/office/drawing/2014/main" id="{1274A9BA-5998-1741-BD2E-243402A99D57}"/>
                  </a:ext>
                </a:extLst>
              </p:cNvPr>
              <p:cNvSpPr/>
              <p:nvPr/>
            </p:nvSpPr>
            <p:spPr>
              <a:xfrm>
                <a:off x="66636" y="1174873"/>
                <a:ext cx="660435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/>
                  <a:t>Rx</a:t>
                </a:r>
                <a:r>
                  <a:rPr lang="en-US" sz="1800" dirty="0"/>
                  <a:t>3</a:t>
                </a:r>
                <a:endParaRPr sz="1800" dirty="0"/>
              </a:p>
            </p:txBody>
          </p:sp>
        </p:grpSp>
        <p:grpSp>
          <p:nvGrpSpPr>
            <p:cNvPr id="80" name="Group 701">
              <a:extLst>
                <a:ext uri="{FF2B5EF4-FFF2-40B4-BE49-F238E27FC236}">
                  <a16:creationId xmlns:a16="http://schemas.microsoft.com/office/drawing/2014/main" id="{DE8AA386-A7A6-0046-A16C-86ABF3279ED8}"/>
                </a:ext>
              </a:extLst>
            </p:cNvPr>
            <p:cNvGrpSpPr/>
            <p:nvPr/>
          </p:nvGrpSpPr>
          <p:grpSpPr>
            <a:xfrm>
              <a:off x="2326676" y="2844418"/>
              <a:ext cx="1098070" cy="508328"/>
              <a:chOff x="102345" y="-178198"/>
              <a:chExt cx="1464092" cy="677767"/>
            </a:xfrm>
          </p:grpSpPr>
          <p:sp>
            <p:nvSpPr>
              <p:cNvPr id="81" name="Shape 699">
                <a:extLst>
                  <a:ext uri="{FF2B5EF4-FFF2-40B4-BE49-F238E27FC236}">
                    <a16:creationId xmlns:a16="http://schemas.microsoft.com/office/drawing/2014/main" id="{8ACB46F2-1B6A-C34D-A41E-E063EB2C2B09}"/>
                  </a:ext>
                </a:extLst>
              </p:cNvPr>
              <p:cNvSpPr/>
              <p:nvPr/>
            </p:nvSpPr>
            <p:spPr>
              <a:xfrm flipH="1" flipV="1">
                <a:off x="102345" y="499569"/>
                <a:ext cx="1464092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Shape 700">
                    <a:extLst>
                      <a:ext uri="{FF2B5EF4-FFF2-40B4-BE49-F238E27FC236}">
                        <a16:creationId xmlns:a16="http://schemas.microsoft.com/office/drawing/2014/main" id="{9EF6A91D-B410-5644-BB0D-29E2C8D27307}"/>
                      </a:ext>
                    </a:extLst>
                  </p:cNvPr>
                  <p:cNvSpPr/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>
                    <a:lvl1pPr algn="ctr" defTabSz="584200">
                      <a:defRPr sz="2400" b="1">
                        <a:solidFill>
                          <a:schemeClr val="accent1">
                            <a:satOff val="-19091"/>
                            <a:lumOff val="-11921"/>
                          </a:schemeClr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oMath>
                      </m:oMathPara>
                    </a14:m>
                    <a:endParaRPr sz="2800" b="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82" name="Shape 700">
                    <a:extLst>
                      <a:ext uri="{FF2B5EF4-FFF2-40B4-BE49-F238E27FC236}">
                        <a16:creationId xmlns:a16="http://schemas.microsoft.com/office/drawing/2014/main" id="{9EF6A91D-B410-5644-BB0D-29E2C8D2730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345" b="-19512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0FC9295-3EEC-7E4C-86DF-0C4904E561A8}"/>
              </a:ext>
            </a:extLst>
          </p:cNvPr>
          <p:cNvGrpSpPr/>
          <p:nvPr/>
        </p:nvGrpSpPr>
        <p:grpSpPr>
          <a:xfrm>
            <a:off x="5133339" y="947766"/>
            <a:ext cx="3722093" cy="2965828"/>
            <a:chOff x="3609338" y="947766"/>
            <a:chExt cx="3722093" cy="2965828"/>
          </a:xfrm>
        </p:grpSpPr>
        <p:sp>
          <p:nvSpPr>
            <p:cNvPr id="93" name="Pie 92">
              <a:extLst>
                <a:ext uri="{FF2B5EF4-FFF2-40B4-BE49-F238E27FC236}">
                  <a16:creationId xmlns:a16="http://schemas.microsoft.com/office/drawing/2014/main" id="{6156904B-05C4-9C44-BDC8-D8B6E4C3EF5F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4397491" y="2177881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CB274C3-3774-CE4F-8E83-861659DB38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6789" y="947766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991005D2-BCE8-5249-A2EC-DC202CE31720}"/>
                    </a:ext>
                  </a:extLst>
                </p:cNvPr>
                <p:cNvSpPr txBox="1"/>
                <p:nvPr/>
              </p:nvSpPr>
              <p:spPr>
                <a:xfrm>
                  <a:off x="5418308" y="2256926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991005D2-BCE8-5249-A2EC-DC202CE317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308" y="2256926"/>
                  <a:ext cx="366703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0000" r="-3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6" name="Group 691">
              <a:extLst>
                <a:ext uri="{FF2B5EF4-FFF2-40B4-BE49-F238E27FC236}">
                  <a16:creationId xmlns:a16="http://schemas.microsoft.com/office/drawing/2014/main" id="{3EA8A8E3-5426-9F4F-8D81-E166DCA03823}"/>
                </a:ext>
              </a:extLst>
            </p:cNvPr>
            <p:cNvGrpSpPr/>
            <p:nvPr/>
          </p:nvGrpSpPr>
          <p:grpSpPr>
            <a:xfrm>
              <a:off x="4582709" y="2678495"/>
              <a:ext cx="495328" cy="1235099"/>
              <a:chOff x="66636" y="0"/>
              <a:chExt cx="660435" cy="1646796"/>
            </a:xfrm>
          </p:grpSpPr>
          <p:sp>
            <p:nvSpPr>
              <p:cNvPr id="97" name="Shape 688">
                <a:extLst>
                  <a:ext uri="{FF2B5EF4-FFF2-40B4-BE49-F238E27FC236}">
                    <a16:creationId xmlns:a16="http://schemas.microsoft.com/office/drawing/2014/main" id="{37C44579-4831-8E44-A06D-A0C7A44A19E4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98" name="Shape 689">
                <a:extLst>
                  <a:ext uri="{FF2B5EF4-FFF2-40B4-BE49-F238E27FC236}">
                    <a16:creationId xmlns:a16="http://schemas.microsoft.com/office/drawing/2014/main" id="{92252CCB-86B4-7741-A6C4-2F8EBC5BE374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99" name="Shape 690">
                <a:extLst>
                  <a:ext uri="{FF2B5EF4-FFF2-40B4-BE49-F238E27FC236}">
                    <a16:creationId xmlns:a16="http://schemas.microsoft.com/office/drawing/2014/main" id="{5CBC4DBE-2640-FB4E-B80A-B5313B5B1DCC}"/>
                  </a:ext>
                </a:extLst>
              </p:cNvPr>
              <p:cNvSpPr/>
              <p:nvPr/>
            </p:nvSpPr>
            <p:spPr>
              <a:xfrm>
                <a:off x="66636" y="1174873"/>
                <a:ext cx="660435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/>
                  <a:t>Rx</a:t>
                </a:r>
                <a:r>
                  <a:rPr lang="en-US" sz="1800" dirty="0"/>
                  <a:t>4</a:t>
                </a:r>
                <a:endParaRPr sz="1800" dirty="0"/>
              </a:p>
            </p:txBody>
          </p:sp>
        </p:grpSp>
        <p:grpSp>
          <p:nvGrpSpPr>
            <p:cNvPr id="100" name="Group 701">
              <a:extLst>
                <a:ext uri="{FF2B5EF4-FFF2-40B4-BE49-F238E27FC236}">
                  <a16:creationId xmlns:a16="http://schemas.microsoft.com/office/drawing/2014/main" id="{5735351E-231A-B240-A516-FEA78133D1A3}"/>
                </a:ext>
              </a:extLst>
            </p:cNvPr>
            <p:cNvGrpSpPr/>
            <p:nvPr/>
          </p:nvGrpSpPr>
          <p:grpSpPr>
            <a:xfrm>
              <a:off x="3609338" y="2844418"/>
              <a:ext cx="1098070" cy="508328"/>
              <a:chOff x="102345" y="-178198"/>
              <a:chExt cx="1464092" cy="677767"/>
            </a:xfrm>
          </p:grpSpPr>
          <p:sp>
            <p:nvSpPr>
              <p:cNvPr id="101" name="Shape 699">
                <a:extLst>
                  <a:ext uri="{FF2B5EF4-FFF2-40B4-BE49-F238E27FC236}">
                    <a16:creationId xmlns:a16="http://schemas.microsoft.com/office/drawing/2014/main" id="{CC46EEA0-8CB6-D84F-983C-19C7349CF8DD}"/>
                  </a:ext>
                </a:extLst>
              </p:cNvPr>
              <p:cNvSpPr/>
              <p:nvPr/>
            </p:nvSpPr>
            <p:spPr>
              <a:xfrm flipH="1" flipV="1">
                <a:off x="102345" y="499569"/>
                <a:ext cx="1464092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Shape 700">
                    <a:extLst>
                      <a:ext uri="{FF2B5EF4-FFF2-40B4-BE49-F238E27FC236}">
                        <a16:creationId xmlns:a16="http://schemas.microsoft.com/office/drawing/2014/main" id="{EDBC3077-CB18-4548-BE0F-A24241380578}"/>
                      </a:ext>
                    </a:extLst>
                  </p:cNvPr>
                  <p:cNvSpPr/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>
                    <a:lvl1pPr algn="ctr" defTabSz="584200">
                      <a:defRPr sz="2400" b="1">
                        <a:solidFill>
                          <a:schemeClr val="accent1">
                            <a:satOff val="-19091"/>
                            <a:lumOff val="-11921"/>
                          </a:schemeClr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oMath>
                      </m:oMathPara>
                    </a14:m>
                    <a:endParaRPr sz="2800" b="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102" name="Shape 700">
                    <a:extLst>
                      <a:ext uri="{FF2B5EF4-FFF2-40B4-BE49-F238E27FC236}">
                        <a16:creationId xmlns:a16="http://schemas.microsoft.com/office/drawing/2014/main" id="{EDBC3077-CB18-4548-BE0F-A242413805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4035" b="-19512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1B8EF8-9106-E548-9B61-9C1556FF5B95}"/>
              </a:ext>
            </a:extLst>
          </p:cNvPr>
          <p:cNvGrpSpPr/>
          <p:nvPr/>
        </p:nvGrpSpPr>
        <p:grpSpPr>
          <a:xfrm>
            <a:off x="6411044" y="934160"/>
            <a:ext cx="3722093" cy="2979435"/>
            <a:chOff x="4887043" y="934159"/>
            <a:chExt cx="3722093" cy="2979435"/>
          </a:xfrm>
        </p:grpSpPr>
        <p:sp>
          <p:nvSpPr>
            <p:cNvPr id="103" name="Pie 102">
              <a:extLst>
                <a:ext uri="{FF2B5EF4-FFF2-40B4-BE49-F238E27FC236}">
                  <a16:creationId xmlns:a16="http://schemas.microsoft.com/office/drawing/2014/main" id="{232ABBD4-4626-B845-9ABA-ED271CB4730A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5675196" y="2164274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471B449-8CE0-6647-9D39-9C7D69CFA1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4494" y="934159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E91CDD52-6374-CF4A-85AB-BCFC323E185A}"/>
                    </a:ext>
                  </a:extLst>
                </p:cNvPr>
                <p:cNvSpPr txBox="1"/>
                <p:nvPr/>
              </p:nvSpPr>
              <p:spPr>
                <a:xfrm>
                  <a:off x="6696013" y="2243319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E91CDD52-6374-CF4A-85AB-BCFC323E18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6013" y="2243319"/>
                  <a:ext cx="366703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6667" r="-3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6" name="Group 691">
              <a:extLst>
                <a:ext uri="{FF2B5EF4-FFF2-40B4-BE49-F238E27FC236}">
                  <a16:creationId xmlns:a16="http://schemas.microsoft.com/office/drawing/2014/main" id="{70427450-6E54-CA49-880E-A85821B06938}"/>
                </a:ext>
              </a:extLst>
            </p:cNvPr>
            <p:cNvGrpSpPr/>
            <p:nvPr/>
          </p:nvGrpSpPr>
          <p:grpSpPr>
            <a:xfrm>
              <a:off x="5860589" y="2678495"/>
              <a:ext cx="495328" cy="1235099"/>
              <a:chOff x="66636" y="0"/>
              <a:chExt cx="660435" cy="1646796"/>
            </a:xfrm>
          </p:grpSpPr>
          <p:sp>
            <p:nvSpPr>
              <p:cNvPr id="107" name="Shape 688">
                <a:extLst>
                  <a:ext uri="{FF2B5EF4-FFF2-40B4-BE49-F238E27FC236}">
                    <a16:creationId xmlns:a16="http://schemas.microsoft.com/office/drawing/2014/main" id="{92CDA374-B885-8F41-83C9-F8D550BDEE6E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08" name="Shape 689">
                <a:extLst>
                  <a:ext uri="{FF2B5EF4-FFF2-40B4-BE49-F238E27FC236}">
                    <a16:creationId xmlns:a16="http://schemas.microsoft.com/office/drawing/2014/main" id="{57265744-C23A-604B-A55A-FECCA989C43A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09" name="Shape 690">
                <a:extLst>
                  <a:ext uri="{FF2B5EF4-FFF2-40B4-BE49-F238E27FC236}">
                    <a16:creationId xmlns:a16="http://schemas.microsoft.com/office/drawing/2014/main" id="{F6F87B1F-5DF9-9D49-BA2E-E7A7F3DF037B}"/>
                  </a:ext>
                </a:extLst>
              </p:cNvPr>
              <p:cNvSpPr/>
              <p:nvPr/>
            </p:nvSpPr>
            <p:spPr>
              <a:xfrm>
                <a:off x="66636" y="1174873"/>
                <a:ext cx="660435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/>
                  <a:t>Rx</a:t>
                </a:r>
                <a:r>
                  <a:rPr lang="en-US" sz="1800" dirty="0"/>
                  <a:t>5</a:t>
                </a:r>
                <a:endParaRPr sz="1800" dirty="0"/>
              </a:p>
            </p:txBody>
          </p:sp>
        </p:grpSp>
        <p:grpSp>
          <p:nvGrpSpPr>
            <p:cNvPr id="110" name="Group 701">
              <a:extLst>
                <a:ext uri="{FF2B5EF4-FFF2-40B4-BE49-F238E27FC236}">
                  <a16:creationId xmlns:a16="http://schemas.microsoft.com/office/drawing/2014/main" id="{3D7DFA73-CD35-444D-8B39-9003F36A1026}"/>
                </a:ext>
              </a:extLst>
            </p:cNvPr>
            <p:cNvGrpSpPr/>
            <p:nvPr/>
          </p:nvGrpSpPr>
          <p:grpSpPr>
            <a:xfrm>
              <a:off x="4887043" y="2844418"/>
              <a:ext cx="1098070" cy="508328"/>
              <a:chOff x="102345" y="-178198"/>
              <a:chExt cx="1464092" cy="677767"/>
            </a:xfrm>
          </p:grpSpPr>
          <p:sp>
            <p:nvSpPr>
              <p:cNvPr id="111" name="Shape 699">
                <a:extLst>
                  <a:ext uri="{FF2B5EF4-FFF2-40B4-BE49-F238E27FC236}">
                    <a16:creationId xmlns:a16="http://schemas.microsoft.com/office/drawing/2014/main" id="{340DBE07-576B-FE47-BA67-A9BCBB26ADD9}"/>
                  </a:ext>
                </a:extLst>
              </p:cNvPr>
              <p:cNvSpPr/>
              <p:nvPr/>
            </p:nvSpPr>
            <p:spPr>
              <a:xfrm flipH="1" flipV="1">
                <a:off x="102345" y="499569"/>
                <a:ext cx="1464092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Shape 700">
                    <a:extLst>
                      <a:ext uri="{FF2B5EF4-FFF2-40B4-BE49-F238E27FC236}">
                        <a16:creationId xmlns:a16="http://schemas.microsoft.com/office/drawing/2014/main" id="{606811E2-EF01-B940-8D76-5065C2E2DD26}"/>
                      </a:ext>
                    </a:extLst>
                  </p:cNvPr>
                  <p:cNvSpPr/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>
                    <a:lvl1pPr algn="ctr" defTabSz="584200">
                      <a:defRPr sz="2400" b="1">
                        <a:solidFill>
                          <a:schemeClr val="accent1">
                            <a:satOff val="-19091"/>
                            <a:lumOff val="-11921"/>
                          </a:schemeClr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oMath>
                      </m:oMathPara>
                    </a14:m>
                    <a:endParaRPr sz="2800" b="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112" name="Shape 700">
                    <a:extLst>
                      <a:ext uri="{FF2B5EF4-FFF2-40B4-BE49-F238E27FC236}">
                        <a16:creationId xmlns:a16="http://schemas.microsoft.com/office/drawing/2014/main" id="{606811E2-EF01-B940-8D76-5065C2E2DD2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2069" b="-19512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095973B-D668-3E42-A1C6-17108488787D}"/>
              </a:ext>
            </a:extLst>
          </p:cNvPr>
          <p:cNvGrpSpPr/>
          <p:nvPr/>
        </p:nvGrpSpPr>
        <p:grpSpPr>
          <a:xfrm>
            <a:off x="9181860" y="938942"/>
            <a:ext cx="2933940" cy="2974652"/>
            <a:chOff x="7657860" y="938942"/>
            <a:chExt cx="2933940" cy="2974652"/>
          </a:xfrm>
        </p:grpSpPr>
        <p:sp>
          <p:nvSpPr>
            <p:cNvPr id="113" name="Pie 112">
              <a:extLst>
                <a:ext uri="{FF2B5EF4-FFF2-40B4-BE49-F238E27FC236}">
                  <a16:creationId xmlns:a16="http://schemas.microsoft.com/office/drawing/2014/main" id="{111C20ED-99EC-F943-A244-76A56B67B1FB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7657860" y="2169057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49A16386-3CE0-E744-8BD1-3BF36B9436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7158" y="938942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1AA4F140-677B-ED4F-B3BA-0F5D6A631942}"/>
                    </a:ext>
                  </a:extLst>
                </p:cNvPr>
                <p:cNvSpPr txBox="1"/>
                <p:nvPr/>
              </p:nvSpPr>
              <p:spPr>
                <a:xfrm>
                  <a:off x="8678677" y="2248102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1AA4F140-677B-ED4F-B3BA-0F5D6A631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8677" y="2248102"/>
                  <a:ext cx="366703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6667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6" name="Group 691">
              <a:extLst>
                <a:ext uri="{FF2B5EF4-FFF2-40B4-BE49-F238E27FC236}">
                  <a16:creationId xmlns:a16="http://schemas.microsoft.com/office/drawing/2014/main" id="{E6B05BD3-8814-1C44-8A07-4CC5B7149A82}"/>
                </a:ext>
              </a:extLst>
            </p:cNvPr>
            <p:cNvGrpSpPr/>
            <p:nvPr/>
          </p:nvGrpSpPr>
          <p:grpSpPr>
            <a:xfrm>
              <a:off x="7821437" y="2678495"/>
              <a:ext cx="538609" cy="1235099"/>
              <a:chOff x="37781" y="0"/>
              <a:chExt cx="718143" cy="1646796"/>
            </a:xfrm>
          </p:grpSpPr>
          <p:sp>
            <p:nvSpPr>
              <p:cNvPr id="117" name="Shape 688">
                <a:extLst>
                  <a:ext uri="{FF2B5EF4-FFF2-40B4-BE49-F238E27FC236}">
                    <a16:creationId xmlns:a16="http://schemas.microsoft.com/office/drawing/2014/main" id="{B711847A-1002-8D43-83E9-B39EA9325A07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18" name="Shape 689">
                <a:extLst>
                  <a:ext uri="{FF2B5EF4-FFF2-40B4-BE49-F238E27FC236}">
                    <a16:creationId xmlns:a16="http://schemas.microsoft.com/office/drawing/2014/main" id="{0D77D579-4018-234D-A282-BEEAA1AEFB87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19" name="Shape 690">
                <a:extLst>
                  <a:ext uri="{FF2B5EF4-FFF2-40B4-BE49-F238E27FC236}">
                    <a16:creationId xmlns:a16="http://schemas.microsoft.com/office/drawing/2014/main" id="{5917A9F2-CAED-504A-A62F-78C0C5233E57}"/>
                  </a:ext>
                </a:extLst>
              </p:cNvPr>
              <p:cNvSpPr/>
              <p:nvPr/>
            </p:nvSpPr>
            <p:spPr>
              <a:xfrm>
                <a:off x="37781" y="1174873"/>
                <a:ext cx="718143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 err="1"/>
                  <a:t>Rx</a:t>
                </a:r>
                <a:r>
                  <a:rPr lang="en-US" sz="1800" dirty="0" err="1"/>
                  <a:t>N</a:t>
                </a:r>
                <a:endParaRPr sz="1800" dirty="0"/>
              </a:p>
            </p:txBody>
          </p:sp>
        </p:grp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524000" y="2635081"/>
            <a:ext cx="84124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364122EA-3730-F44F-A2E1-EFF25988304D}"/>
                  </a:ext>
                </a:extLst>
              </p:cNvPr>
              <p:cNvSpPr/>
              <p:nvPr/>
            </p:nvSpPr>
            <p:spPr>
              <a:xfrm>
                <a:off x="1790300" y="4054114"/>
                <a:ext cx="4122282" cy="746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364122EA-3730-F44F-A2E1-EFF2598830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300" y="4054114"/>
                <a:ext cx="4122282" cy="746486"/>
              </a:xfrm>
              <a:prstGeom prst="rect">
                <a:avLst/>
              </a:prstGeom>
              <a:blipFill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252F521-7DB5-464E-A77A-532516CB42F4}"/>
                  </a:ext>
                </a:extLst>
              </p:cNvPr>
              <p:cNvSpPr/>
              <p:nvPr/>
            </p:nvSpPr>
            <p:spPr>
              <a:xfrm>
                <a:off x="5752700" y="4258464"/>
                <a:ext cx="3238900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func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252F521-7DB5-464E-A77A-532516CB42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700" y="4258464"/>
                <a:ext cx="3238900" cy="542136"/>
              </a:xfrm>
              <a:prstGeom prst="rect">
                <a:avLst/>
              </a:prstGeom>
              <a:blipFill>
                <a:blip r:embed="rId13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BB0AB0B8-4254-BD45-81C4-9A0CF24FC9FB}"/>
              </a:ext>
            </a:extLst>
          </p:cNvPr>
          <p:cNvCxnSpPr>
            <a:cxnSpLocks/>
          </p:cNvCxnSpPr>
          <p:nvPr/>
        </p:nvCxnSpPr>
        <p:spPr>
          <a:xfrm>
            <a:off x="1524000" y="2635081"/>
            <a:ext cx="29260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itle 1">
            <a:extLst>
              <a:ext uri="{FF2B5EF4-FFF2-40B4-BE49-F238E27FC236}">
                <a16:creationId xmlns:a16="http://schemas.microsoft.com/office/drawing/2014/main" id="{17C2A300-6C8C-FF4A-8F86-022728DA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202223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3" grpId="0"/>
      <p:bldP spid="1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e 71">
            <a:extLst>
              <a:ext uri="{FF2B5EF4-FFF2-40B4-BE49-F238E27FC236}">
                <a16:creationId xmlns:a16="http://schemas.microsoft.com/office/drawing/2014/main" id="{3681510C-AD27-F940-A74A-FA0211C93A75}"/>
              </a:ext>
            </a:extLst>
          </p:cNvPr>
          <p:cNvSpPr>
            <a:spLocks noChangeAspect="1"/>
          </p:cNvSpPr>
          <p:nvPr/>
        </p:nvSpPr>
        <p:spPr>
          <a:xfrm rot="15229811">
            <a:off x="1894154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Pie 83">
            <a:extLst>
              <a:ext uri="{FF2B5EF4-FFF2-40B4-BE49-F238E27FC236}">
                <a16:creationId xmlns:a16="http://schemas.microsoft.com/office/drawing/2014/main" id="{AE942A89-6A46-444C-B920-EC0E68B0C27F}"/>
              </a:ext>
            </a:extLst>
          </p:cNvPr>
          <p:cNvSpPr>
            <a:spLocks noChangeAspect="1"/>
          </p:cNvSpPr>
          <p:nvPr/>
        </p:nvSpPr>
        <p:spPr>
          <a:xfrm rot="15229811">
            <a:off x="3222307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Pie 85">
            <a:extLst>
              <a:ext uri="{FF2B5EF4-FFF2-40B4-BE49-F238E27FC236}">
                <a16:creationId xmlns:a16="http://schemas.microsoft.com/office/drawing/2014/main" id="{4014ACCE-D06A-594F-88DF-B8D9E13ED13B}"/>
              </a:ext>
            </a:extLst>
          </p:cNvPr>
          <p:cNvSpPr>
            <a:spLocks noChangeAspect="1"/>
          </p:cNvSpPr>
          <p:nvPr/>
        </p:nvSpPr>
        <p:spPr>
          <a:xfrm rot="15229811">
            <a:off x="4496497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Pie 87">
            <a:extLst>
              <a:ext uri="{FF2B5EF4-FFF2-40B4-BE49-F238E27FC236}">
                <a16:creationId xmlns:a16="http://schemas.microsoft.com/office/drawing/2014/main" id="{09314CFE-48E3-3E40-9DBD-95F799CDA7E5}"/>
              </a:ext>
            </a:extLst>
          </p:cNvPr>
          <p:cNvSpPr>
            <a:spLocks noChangeAspect="1"/>
          </p:cNvSpPr>
          <p:nvPr/>
        </p:nvSpPr>
        <p:spPr>
          <a:xfrm rot="15229811">
            <a:off x="5790665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Pie 89">
            <a:extLst>
              <a:ext uri="{FF2B5EF4-FFF2-40B4-BE49-F238E27FC236}">
                <a16:creationId xmlns:a16="http://schemas.microsoft.com/office/drawing/2014/main" id="{B3FE6304-9814-F84A-ABDC-A092C990CC10}"/>
              </a:ext>
            </a:extLst>
          </p:cNvPr>
          <p:cNvSpPr>
            <a:spLocks noChangeAspect="1"/>
          </p:cNvSpPr>
          <p:nvPr/>
        </p:nvSpPr>
        <p:spPr>
          <a:xfrm rot="15229811">
            <a:off x="7066764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Pie 91">
            <a:extLst>
              <a:ext uri="{FF2B5EF4-FFF2-40B4-BE49-F238E27FC236}">
                <a16:creationId xmlns:a16="http://schemas.microsoft.com/office/drawing/2014/main" id="{0D4968C7-452C-8946-9227-28EA1CF0CFCD}"/>
              </a:ext>
            </a:extLst>
          </p:cNvPr>
          <p:cNvSpPr>
            <a:spLocks noChangeAspect="1"/>
          </p:cNvSpPr>
          <p:nvPr/>
        </p:nvSpPr>
        <p:spPr>
          <a:xfrm rot="15229811">
            <a:off x="9047874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F3CF1-1E8E-7943-BA15-D23B0A7510AD}"/>
              </a:ext>
            </a:extLst>
          </p:cNvPr>
          <p:cNvSpPr txBox="1"/>
          <p:nvPr/>
        </p:nvSpPr>
        <p:spPr>
          <a:xfrm>
            <a:off x="8178564" y="2267811"/>
            <a:ext cx="434918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800" dirty="0"/>
              <a:t>… 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247311" y="2100296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3356963" y="2177880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2027823" y="2153756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2447121" y="938942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3776261" y="947765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blipFill>
                <a:blip r:embed="rId3"/>
                <a:stretch>
                  <a:fillRect l="-16667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blipFill>
                <a:blip r:embed="rId4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Shape 699">
            <a:extLst>
              <a:ext uri="{FF2B5EF4-FFF2-40B4-BE49-F238E27FC236}">
                <a16:creationId xmlns:a16="http://schemas.microsoft.com/office/drawing/2014/main" id="{93B44C14-E742-E44E-92C1-9D5709857EAE}"/>
              </a:ext>
            </a:extLst>
          </p:cNvPr>
          <p:cNvSpPr/>
          <p:nvPr/>
        </p:nvSpPr>
        <p:spPr>
          <a:xfrm flipH="1" flipV="1">
            <a:off x="2568810" y="3359549"/>
            <a:ext cx="109807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12501" y="2076121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529624" y="1927888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691">
            <a:extLst>
              <a:ext uri="{FF2B5EF4-FFF2-40B4-BE49-F238E27FC236}">
                <a16:creationId xmlns:a16="http://schemas.microsoft.com/office/drawing/2014/main" id="{0D36FEA8-A8AD-E242-BCE4-0BB9801B0809}"/>
              </a:ext>
            </a:extLst>
          </p:cNvPr>
          <p:cNvGrpSpPr/>
          <p:nvPr/>
        </p:nvGrpSpPr>
        <p:grpSpPr>
          <a:xfrm>
            <a:off x="2246781" y="2676515"/>
            <a:ext cx="495328" cy="1239058"/>
            <a:chOff x="66636" y="0"/>
            <a:chExt cx="660436" cy="1652074"/>
          </a:xfrm>
        </p:grpSpPr>
        <p:sp>
          <p:nvSpPr>
            <p:cNvPr id="55" name="Shape 688">
              <a:extLst>
                <a:ext uri="{FF2B5EF4-FFF2-40B4-BE49-F238E27FC236}">
                  <a16:creationId xmlns:a16="http://schemas.microsoft.com/office/drawing/2014/main" id="{B0ADD048-AF68-C943-8ED7-BF3F1DE882B4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56" name="Shape 689">
              <a:extLst>
                <a:ext uri="{FF2B5EF4-FFF2-40B4-BE49-F238E27FC236}">
                  <a16:creationId xmlns:a16="http://schemas.microsoft.com/office/drawing/2014/main" id="{1BA0C00A-B3A6-E347-B598-9146933FDF3C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7" name="Shape 690">
              <a:extLst>
                <a:ext uri="{FF2B5EF4-FFF2-40B4-BE49-F238E27FC236}">
                  <a16:creationId xmlns:a16="http://schemas.microsoft.com/office/drawing/2014/main" id="{1415C1CC-D854-AA49-B55F-83CC7DB70E8C}"/>
                </a:ext>
              </a:extLst>
            </p:cNvPr>
            <p:cNvSpPr/>
            <p:nvPr/>
          </p:nvSpPr>
          <p:spPr>
            <a:xfrm>
              <a:off x="66636" y="1180151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58" name="Group 691">
            <a:extLst>
              <a:ext uri="{FF2B5EF4-FFF2-40B4-BE49-F238E27FC236}">
                <a16:creationId xmlns:a16="http://schemas.microsoft.com/office/drawing/2014/main" id="{C7C6A90F-B482-4A4C-A666-434132883BAB}"/>
              </a:ext>
            </a:extLst>
          </p:cNvPr>
          <p:cNvGrpSpPr/>
          <p:nvPr/>
        </p:nvGrpSpPr>
        <p:grpSpPr>
          <a:xfrm>
            <a:off x="3542181" y="2678496"/>
            <a:ext cx="495328" cy="1235099"/>
            <a:chOff x="66636" y="0"/>
            <a:chExt cx="660436" cy="1646796"/>
          </a:xfrm>
        </p:grpSpPr>
        <p:sp>
          <p:nvSpPr>
            <p:cNvPr id="59" name="Shape 688">
              <a:extLst>
                <a:ext uri="{FF2B5EF4-FFF2-40B4-BE49-F238E27FC236}">
                  <a16:creationId xmlns:a16="http://schemas.microsoft.com/office/drawing/2014/main" id="{246EFCAB-7AAB-B44A-9878-44D98FF69651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0" name="Shape 689">
              <a:extLst>
                <a:ext uri="{FF2B5EF4-FFF2-40B4-BE49-F238E27FC236}">
                  <a16:creationId xmlns:a16="http://schemas.microsoft.com/office/drawing/2014/main" id="{45B88186-B3C1-3848-9354-86FFDBAC07C1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1" name="Shape 690">
              <a:extLst>
                <a:ext uri="{FF2B5EF4-FFF2-40B4-BE49-F238E27FC236}">
                  <a16:creationId xmlns:a16="http://schemas.microsoft.com/office/drawing/2014/main" id="{55551F57-0583-5F46-ABB6-9FC7E2183D74}"/>
                </a:ext>
              </a:extLst>
            </p:cNvPr>
            <p:cNvSpPr/>
            <p:nvPr/>
          </p:nvSpPr>
          <p:spPr>
            <a:xfrm>
              <a:off x="66636" y="1174873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grpSp>
        <p:nvGrpSpPr>
          <p:cNvPr id="32" name="Group 701">
            <a:extLst>
              <a:ext uri="{FF2B5EF4-FFF2-40B4-BE49-F238E27FC236}">
                <a16:creationId xmlns:a16="http://schemas.microsoft.com/office/drawing/2014/main" id="{BA9B342F-CF5F-E844-94AE-43F70030CD10}"/>
              </a:ext>
            </a:extLst>
          </p:cNvPr>
          <p:cNvGrpSpPr/>
          <p:nvPr/>
        </p:nvGrpSpPr>
        <p:grpSpPr>
          <a:xfrm>
            <a:off x="2568810" y="2844418"/>
            <a:ext cx="1098070" cy="508328"/>
            <a:chOff x="102345" y="-178198"/>
            <a:chExt cx="1464092" cy="677767"/>
          </a:xfrm>
        </p:grpSpPr>
        <p:sp>
          <p:nvSpPr>
            <p:cNvPr id="50" name="Shape 699">
              <a:extLst>
                <a:ext uri="{FF2B5EF4-FFF2-40B4-BE49-F238E27FC236}">
                  <a16:creationId xmlns:a16="http://schemas.microsoft.com/office/drawing/2014/main" id="{5E0D2846-C541-4245-9901-A86682DF38BD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Shape 700">
                  <a:extLst>
                    <a:ext uri="{FF2B5EF4-FFF2-40B4-BE49-F238E27FC236}">
                      <a16:creationId xmlns:a16="http://schemas.microsoft.com/office/drawing/2014/main" id="{DC384BFC-328F-1646-ACA0-E946EC0E7B7B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2" name="Shape 700">
                  <a:extLst>
                    <a:ext uri="{FF2B5EF4-FFF2-40B4-BE49-F238E27FC236}">
                      <a16:creationId xmlns:a16="http://schemas.microsoft.com/office/drawing/2014/main" id="{DC384BFC-328F-1646-ACA0-E946EC0E7B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5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3" name="Pie 72">
            <a:extLst>
              <a:ext uri="{FF2B5EF4-FFF2-40B4-BE49-F238E27FC236}">
                <a16:creationId xmlns:a16="http://schemas.microsoft.com/office/drawing/2014/main" id="{E9A1CCAD-0C5A-BD4B-AD3E-5D1D38E3153C}"/>
              </a:ext>
            </a:extLst>
          </p:cNvPr>
          <p:cNvSpPr>
            <a:spLocks noChangeAspect="1"/>
          </p:cNvSpPr>
          <p:nvPr/>
        </p:nvSpPr>
        <p:spPr>
          <a:xfrm rot="19610427">
            <a:off x="4638829" y="2177880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D2ABCD6-2186-4F47-937F-FE52FE5BF378}"/>
              </a:ext>
            </a:extLst>
          </p:cNvPr>
          <p:cNvCxnSpPr>
            <a:cxnSpLocks/>
          </p:cNvCxnSpPr>
          <p:nvPr/>
        </p:nvCxnSpPr>
        <p:spPr>
          <a:xfrm flipV="1">
            <a:off x="5058127" y="947765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78535B9-4B8E-6A44-98E9-FD8474D461E0}"/>
                  </a:ext>
                </a:extLst>
              </p:cNvPr>
              <p:cNvSpPr txBox="1"/>
              <p:nvPr/>
            </p:nvSpPr>
            <p:spPr>
              <a:xfrm>
                <a:off x="5659647" y="2256925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78535B9-4B8E-6A44-98E9-FD8474D46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647" y="2256925"/>
                <a:ext cx="366703" cy="369332"/>
              </a:xfrm>
              <a:prstGeom prst="rect">
                <a:avLst/>
              </a:prstGeom>
              <a:blipFill>
                <a:blip r:embed="rId3"/>
                <a:stretch>
                  <a:fillRect l="-16667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 691">
            <a:extLst>
              <a:ext uri="{FF2B5EF4-FFF2-40B4-BE49-F238E27FC236}">
                <a16:creationId xmlns:a16="http://schemas.microsoft.com/office/drawing/2014/main" id="{942EF444-2ED2-B247-83F0-75FA7309B646}"/>
              </a:ext>
            </a:extLst>
          </p:cNvPr>
          <p:cNvGrpSpPr/>
          <p:nvPr/>
        </p:nvGrpSpPr>
        <p:grpSpPr>
          <a:xfrm>
            <a:off x="4824047" y="2678496"/>
            <a:ext cx="495328" cy="1235099"/>
            <a:chOff x="66636" y="0"/>
            <a:chExt cx="660435" cy="1646796"/>
          </a:xfrm>
        </p:grpSpPr>
        <p:sp>
          <p:nvSpPr>
            <p:cNvPr id="77" name="Shape 688">
              <a:extLst>
                <a:ext uri="{FF2B5EF4-FFF2-40B4-BE49-F238E27FC236}">
                  <a16:creationId xmlns:a16="http://schemas.microsoft.com/office/drawing/2014/main" id="{C7C95A33-1DB0-9E45-93F9-37E30881F630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78" name="Shape 689">
              <a:extLst>
                <a:ext uri="{FF2B5EF4-FFF2-40B4-BE49-F238E27FC236}">
                  <a16:creationId xmlns:a16="http://schemas.microsoft.com/office/drawing/2014/main" id="{745368F5-6C3D-6D4D-AAD0-2881ADF80699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79" name="Shape 690">
              <a:extLst>
                <a:ext uri="{FF2B5EF4-FFF2-40B4-BE49-F238E27FC236}">
                  <a16:creationId xmlns:a16="http://schemas.microsoft.com/office/drawing/2014/main" id="{1274A9BA-5998-1741-BD2E-243402A99D57}"/>
                </a:ext>
              </a:extLst>
            </p:cNvPr>
            <p:cNvSpPr/>
            <p:nvPr/>
          </p:nvSpPr>
          <p:spPr>
            <a:xfrm>
              <a:off x="66636" y="1174873"/>
              <a:ext cx="660435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3</a:t>
              </a:r>
              <a:endParaRPr sz="1800" dirty="0"/>
            </a:p>
          </p:txBody>
        </p:sp>
      </p:grpSp>
      <p:grpSp>
        <p:nvGrpSpPr>
          <p:cNvPr id="80" name="Group 701">
            <a:extLst>
              <a:ext uri="{FF2B5EF4-FFF2-40B4-BE49-F238E27FC236}">
                <a16:creationId xmlns:a16="http://schemas.microsoft.com/office/drawing/2014/main" id="{DE8AA386-A7A6-0046-A16C-86ABF3279ED8}"/>
              </a:ext>
            </a:extLst>
          </p:cNvPr>
          <p:cNvGrpSpPr/>
          <p:nvPr/>
        </p:nvGrpSpPr>
        <p:grpSpPr>
          <a:xfrm>
            <a:off x="3850676" y="2844418"/>
            <a:ext cx="1098070" cy="508328"/>
            <a:chOff x="102345" y="-178198"/>
            <a:chExt cx="1464092" cy="677767"/>
          </a:xfrm>
        </p:grpSpPr>
        <p:sp>
          <p:nvSpPr>
            <p:cNvPr id="81" name="Shape 699">
              <a:extLst>
                <a:ext uri="{FF2B5EF4-FFF2-40B4-BE49-F238E27FC236}">
                  <a16:creationId xmlns:a16="http://schemas.microsoft.com/office/drawing/2014/main" id="{8ACB46F2-1B6A-C34D-A41E-E063EB2C2B09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Shape 700">
                  <a:extLst>
                    <a:ext uri="{FF2B5EF4-FFF2-40B4-BE49-F238E27FC236}">
                      <a16:creationId xmlns:a16="http://schemas.microsoft.com/office/drawing/2014/main" id="{9EF6A91D-B410-5644-BB0D-29E2C8D27307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2" name="Shape 700">
                  <a:extLst>
                    <a:ext uri="{FF2B5EF4-FFF2-40B4-BE49-F238E27FC236}">
                      <a16:creationId xmlns:a16="http://schemas.microsoft.com/office/drawing/2014/main" id="{9EF6A91D-B410-5644-BB0D-29E2C8D273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5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Pie 92">
            <a:extLst>
              <a:ext uri="{FF2B5EF4-FFF2-40B4-BE49-F238E27FC236}">
                <a16:creationId xmlns:a16="http://schemas.microsoft.com/office/drawing/2014/main" id="{6156904B-05C4-9C44-BDC8-D8B6E4C3EF5F}"/>
              </a:ext>
            </a:extLst>
          </p:cNvPr>
          <p:cNvSpPr>
            <a:spLocks noChangeAspect="1"/>
          </p:cNvSpPr>
          <p:nvPr/>
        </p:nvSpPr>
        <p:spPr>
          <a:xfrm rot="19610427">
            <a:off x="5921491" y="2177881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CB274C3-3774-CE4F-8E83-861659DB388A}"/>
              </a:ext>
            </a:extLst>
          </p:cNvPr>
          <p:cNvCxnSpPr>
            <a:cxnSpLocks/>
          </p:cNvCxnSpPr>
          <p:nvPr/>
        </p:nvCxnSpPr>
        <p:spPr>
          <a:xfrm flipV="1">
            <a:off x="6340789" y="947766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91005D2-BCE8-5249-A2EC-DC202CE31720}"/>
                  </a:ext>
                </a:extLst>
              </p:cNvPr>
              <p:cNvSpPr txBox="1"/>
              <p:nvPr/>
            </p:nvSpPr>
            <p:spPr>
              <a:xfrm>
                <a:off x="6942309" y="2256926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91005D2-BCE8-5249-A2EC-DC202CE31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309" y="2256926"/>
                <a:ext cx="366703" cy="369332"/>
              </a:xfrm>
              <a:prstGeom prst="rect">
                <a:avLst/>
              </a:prstGeom>
              <a:blipFill>
                <a:blip r:embed="rId6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691">
            <a:extLst>
              <a:ext uri="{FF2B5EF4-FFF2-40B4-BE49-F238E27FC236}">
                <a16:creationId xmlns:a16="http://schemas.microsoft.com/office/drawing/2014/main" id="{3EA8A8E3-5426-9F4F-8D81-E166DCA03823}"/>
              </a:ext>
            </a:extLst>
          </p:cNvPr>
          <p:cNvGrpSpPr/>
          <p:nvPr/>
        </p:nvGrpSpPr>
        <p:grpSpPr>
          <a:xfrm>
            <a:off x="6106709" y="2678496"/>
            <a:ext cx="495328" cy="1235099"/>
            <a:chOff x="66636" y="0"/>
            <a:chExt cx="660435" cy="1646796"/>
          </a:xfrm>
        </p:grpSpPr>
        <p:sp>
          <p:nvSpPr>
            <p:cNvPr id="97" name="Shape 688">
              <a:extLst>
                <a:ext uri="{FF2B5EF4-FFF2-40B4-BE49-F238E27FC236}">
                  <a16:creationId xmlns:a16="http://schemas.microsoft.com/office/drawing/2014/main" id="{37C44579-4831-8E44-A06D-A0C7A44A19E4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98" name="Shape 689">
              <a:extLst>
                <a:ext uri="{FF2B5EF4-FFF2-40B4-BE49-F238E27FC236}">
                  <a16:creationId xmlns:a16="http://schemas.microsoft.com/office/drawing/2014/main" id="{92252CCB-86B4-7741-A6C4-2F8EBC5BE374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99" name="Shape 690">
              <a:extLst>
                <a:ext uri="{FF2B5EF4-FFF2-40B4-BE49-F238E27FC236}">
                  <a16:creationId xmlns:a16="http://schemas.microsoft.com/office/drawing/2014/main" id="{5CBC4DBE-2640-FB4E-B80A-B5313B5B1DCC}"/>
                </a:ext>
              </a:extLst>
            </p:cNvPr>
            <p:cNvSpPr/>
            <p:nvPr/>
          </p:nvSpPr>
          <p:spPr>
            <a:xfrm>
              <a:off x="66636" y="1174873"/>
              <a:ext cx="660435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4</a:t>
              </a:r>
              <a:endParaRPr sz="1800" dirty="0"/>
            </a:p>
          </p:txBody>
        </p:sp>
      </p:grpSp>
      <p:grpSp>
        <p:nvGrpSpPr>
          <p:cNvPr id="100" name="Group 701">
            <a:extLst>
              <a:ext uri="{FF2B5EF4-FFF2-40B4-BE49-F238E27FC236}">
                <a16:creationId xmlns:a16="http://schemas.microsoft.com/office/drawing/2014/main" id="{5735351E-231A-B240-A516-FEA78133D1A3}"/>
              </a:ext>
            </a:extLst>
          </p:cNvPr>
          <p:cNvGrpSpPr/>
          <p:nvPr/>
        </p:nvGrpSpPr>
        <p:grpSpPr>
          <a:xfrm>
            <a:off x="5133338" y="2844418"/>
            <a:ext cx="1098070" cy="508328"/>
            <a:chOff x="102345" y="-178198"/>
            <a:chExt cx="1464092" cy="677767"/>
          </a:xfrm>
        </p:grpSpPr>
        <p:sp>
          <p:nvSpPr>
            <p:cNvPr id="101" name="Shape 699">
              <a:extLst>
                <a:ext uri="{FF2B5EF4-FFF2-40B4-BE49-F238E27FC236}">
                  <a16:creationId xmlns:a16="http://schemas.microsoft.com/office/drawing/2014/main" id="{CC46EEA0-8CB6-D84F-983C-19C7349CF8DD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Shape 700">
                  <a:extLst>
                    <a:ext uri="{FF2B5EF4-FFF2-40B4-BE49-F238E27FC236}">
                      <a16:creationId xmlns:a16="http://schemas.microsoft.com/office/drawing/2014/main" id="{EDBC3077-CB18-4548-BE0F-A24241380578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02" name="Shape 700">
                  <a:extLst>
                    <a:ext uri="{FF2B5EF4-FFF2-40B4-BE49-F238E27FC236}">
                      <a16:creationId xmlns:a16="http://schemas.microsoft.com/office/drawing/2014/main" id="{EDBC3077-CB18-4548-BE0F-A242413805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7"/>
                  <a:stretch>
                    <a:fillRect l="-1403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3" name="Pie 102">
            <a:extLst>
              <a:ext uri="{FF2B5EF4-FFF2-40B4-BE49-F238E27FC236}">
                <a16:creationId xmlns:a16="http://schemas.microsoft.com/office/drawing/2014/main" id="{232ABBD4-4626-B845-9ABA-ED271CB4730A}"/>
              </a:ext>
            </a:extLst>
          </p:cNvPr>
          <p:cNvSpPr>
            <a:spLocks noChangeAspect="1"/>
          </p:cNvSpPr>
          <p:nvPr/>
        </p:nvSpPr>
        <p:spPr>
          <a:xfrm rot="19610427">
            <a:off x="7199196" y="2164274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471B449-8CE0-6647-9D39-9C7D69CFA13B}"/>
              </a:ext>
            </a:extLst>
          </p:cNvPr>
          <p:cNvCxnSpPr>
            <a:cxnSpLocks/>
          </p:cNvCxnSpPr>
          <p:nvPr/>
        </p:nvCxnSpPr>
        <p:spPr>
          <a:xfrm flipV="1">
            <a:off x="7618494" y="934159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91CDD52-6374-CF4A-85AB-BCFC323E185A}"/>
                  </a:ext>
                </a:extLst>
              </p:cNvPr>
              <p:cNvSpPr txBox="1"/>
              <p:nvPr/>
            </p:nvSpPr>
            <p:spPr>
              <a:xfrm>
                <a:off x="8220014" y="2243319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91CDD52-6374-CF4A-85AB-BCFC323E1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014" y="2243319"/>
                <a:ext cx="366703" cy="369332"/>
              </a:xfrm>
              <a:prstGeom prst="rect">
                <a:avLst/>
              </a:prstGeom>
              <a:blipFill>
                <a:blip r:embed="rId8"/>
                <a:stretch>
                  <a:fillRect l="-20000" r="-333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691">
            <a:extLst>
              <a:ext uri="{FF2B5EF4-FFF2-40B4-BE49-F238E27FC236}">
                <a16:creationId xmlns:a16="http://schemas.microsoft.com/office/drawing/2014/main" id="{70427450-6E54-CA49-880E-A85821B06938}"/>
              </a:ext>
            </a:extLst>
          </p:cNvPr>
          <p:cNvGrpSpPr/>
          <p:nvPr/>
        </p:nvGrpSpPr>
        <p:grpSpPr>
          <a:xfrm>
            <a:off x="7384589" y="2678496"/>
            <a:ext cx="495328" cy="1235099"/>
            <a:chOff x="66636" y="0"/>
            <a:chExt cx="660435" cy="1646796"/>
          </a:xfrm>
        </p:grpSpPr>
        <p:sp>
          <p:nvSpPr>
            <p:cNvPr id="107" name="Shape 688">
              <a:extLst>
                <a:ext uri="{FF2B5EF4-FFF2-40B4-BE49-F238E27FC236}">
                  <a16:creationId xmlns:a16="http://schemas.microsoft.com/office/drawing/2014/main" id="{92CDA374-B885-8F41-83C9-F8D550BDEE6E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08" name="Shape 689">
              <a:extLst>
                <a:ext uri="{FF2B5EF4-FFF2-40B4-BE49-F238E27FC236}">
                  <a16:creationId xmlns:a16="http://schemas.microsoft.com/office/drawing/2014/main" id="{57265744-C23A-604B-A55A-FECCA989C43A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09" name="Shape 690">
              <a:extLst>
                <a:ext uri="{FF2B5EF4-FFF2-40B4-BE49-F238E27FC236}">
                  <a16:creationId xmlns:a16="http://schemas.microsoft.com/office/drawing/2014/main" id="{F6F87B1F-5DF9-9D49-BA2E-E7A7F3DF037B}"/>
                </a:ext>
              </a:extLst>
            </p:cNvPr>
            <p:cNvSpPr/>
            <p:nvPr/>
          </p:nvSpPr>
          <p:spPr>
            <a:xfrm>
              <a:off x="66636" y="1174873"/>
              <a:ext cx="660435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5</a:t>
              </a:r>
              <a:endParaRPr sz="1800" dirty="0"/>
            </a:p>
          </p:txBody>
        </p:sp>
      </p:grpSp>
      <p:grpSp>
        <p:nvGrpSpPr>
          <p:cNvPr id="110" name="Group 701">
            <a:extLst>
              <a:ext uri="{FF2B5EF4-FFF2-40B4-BE49-F238E27FC236}">
                <a16:creationId xmlns:a16="http://schemas.microsoft.com/office/drawing/2014/main" id="{3D7DFA73-CD35-444D-8B39-9003F36A1026}"/>
              </a:ext>
            </a:extLst>
          </p:cNvPr>
          <p:cNvGrpSpPr/>
          <p:nvPr/>
        </p:nvGrpSpPr>
        <p:grpSpPr>
          <a:xfrm>
            <a:off x="6411043" y="2844418"/>
            <a:ext cx="1098070" cy="508328"/>
            <a:chOff x="102345" y="-178198"/>
            <a:chExt cx="1464092" cy="677767"/>
          </a:xfrm>
        </p:grpSpPr>
        <p:sp>
          <p:nvSpPr>
            <p:cNvPr id="111" name="Shape 699">
              <a:extLst>
                <a:ext uri="{FF2B5EF4-FFF2-40B4-BE49-F238E27FC236}">
                  <a16:creationId xmlns:a16="http://schemas.microsoft.com/office/drawing/2014/main" id="{340DBE07-576B-FE47-BA67-A9BCBB26ADD9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Shape 700">
                  <a:extLst>
                    <a:ext uri="{FF2B5EF4-FFF2-40B4-BE49-F238E27FC236}">
                      <a16:creationId xmlns:a16="http://schemas.microsoft.com/office/drawing/2014/main" id="{606811E2-EF01-B940-8D76-5065C2E2DD26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12" name="Shape 700">
                  <a:extLst>
                    <a:ext uri="{FF2B5EF4-FFF2-40B4-BE49-F238E27FC236}">
                      <a16:creationId xmlns:a16="http://schemas.microsoft.com/office/drawing/2014/main" id="{606811E2-EF01-B940-8D76-5065C2E2DD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9"/>
                  <a:stretch>
                    <a:fillRect l="-12069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3" name="Pie 112">
            <a:extLst>
              <a:ext uri="{FF2B5EF4-FFF2-40B4-BE49-F238E27FC236}">
                <a16:creationId xmlns:a16="http://schemas.microsoft.com/office/drawing/2014/main" id="{111C20ED-99EC-F943-A244-76A56B67B1FB}"/>
              </a:ext>
            </a:extLst>
          </p:cNvPr>
          <p:cNvSpPr>
            <a:spLocks noChangeAspect="1"/>
          </p:cNvSpPr>
          <p:nvPr/>
        </p:nvSpPr>
        <p:spPr>
          <a:xfrm rot="19610427">
            <a:off x="9181860" y="2169057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49A16386-3CE0-E744-8BD1-3BF36B943612}"/>
              </a:ext>
            </a:extLst>
          </p:cNvPr>
          <p:cNvCxnSpPr>
            <a:cxnSpLocks/>
          </p:cNvCxnSpPr>
          <p:nvPr/>
        </p:nvCxnSpPr>
        <p:spPr>
          <a:xfrm flipV="1">
            <a:off x="9601158" y="938942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AA4F140-677B-ED4F-B3BA-0F5D6A631942}"/>
                  </a:ext>
                </a:extLst>
              </p:cNvPr>
              <p:cNvSpPr txBox="1"/>
              <p:nvPr/>
            </p:nvSpPr>
            <p:spPr>
              <a:xfrm>
                <a:off x="10202678" y="2248102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AA4F140-677B-ED4F-B3BA-0F5D6A631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2678" y="2248102"/>
                <a:ext cx="366703" cy="369332"/>
              </a:xfrm>
              <a:prstGeom prst="rect">
                <a:avLst/>
              </a:prstGeom>
              <a:blipFill>
                <a:blip r:embed="rId10"/>
                <a:stretch>
                  <a:fillRect l="-20000" r="-6667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691">
            <a:extLst>
              <a:ext uri="{FF2B5EF4-FFF2-40B4-BE49-F238E27FC236}">
                <a16:creationId xmlns:a16="http://schemas.microsoft.com/office/drawing/2014/main" id="{E6B05BD3-8814-1C44-8A07-4CC5B7149A82}"/>
              </a:ext>
            </a:extLst>
          </p:cNvPr>
          <p:cNvGrpSpPr/>
          <p:nvPr/>
        </p:nvGrpSpPr>
        <p:grpSpPr>
          <a:xfrm>
            <a:off x="9345438" y="2678496"/>
            <a:ext cx="538609" cy="1235099"/>
            <a:chOff x="37781" y="0"/>
            <a:chExt cx="718143" cy="1646796"/>
          </a:xfrm>
        </p:grpSpPr>
        <p:sp>
          <p:nvSpPr>
            <p:cNvPr id="117" name="Shape 688">
              <a:extLst>
                <a:ext uri="{FF2B5EF4-FFF2-40B4-BE49-F238E27FC236}">
                  <a16:creationId xmlns:a16="http://schemas.microsoft.com/office/drawing/2014/main" id="{B711847A-1002-8D43-83E9-B39EA9325A07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18" name="Shape 689">
              <a:extLst>
                <a:ext uri="{FF2B5EF4-FFF2-40B4-BE49-F238E27FC236}">
                  <a16:creationId xmlns:a16="http://schemas.microsoft.com/office/drawing/2014/main" id="{0D77D579-4018-234D-A282-BEEAA1AEFB87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19" name="Shape 690">
              <a:extLst>
                <a:ext uri="{FF2B5EF4-FFF2-40B4-BE49-F238E27FC236}">
                  <a16:creationId xmlns:a16="http://schemas.microsoft.com/office/drawing/2014/main" id="{5917A9F2-CAED-504A-A62F-78C0C5233E57}"/>
                </a:ext>
              </a:extLst>
            </p:cNvPr>
            <p:cNvSpPr/>
            <p:nvPr/>
          </p:nvSpPr>
          <p:spPr>
            <a:xfrm>
              <a:off x="37781" y="1174873"/>
              <a:ext cx="718143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 err="1"/>
                <a:t>Rx</a:t>
              </a:r>
              <a:r>
                <a:rPr lang="en-US" sz="1800" dirty="0" err="1"/>
                <a:t>N</a:t>
              </a:r>
              <a:endParaRPr sz="1800" dirty="0"/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524000" y="2621475"/>
            <a:ext cx="84124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88EB252-9D83-3347-B31F-9A2631A6C295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1433023" y="1209948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0769B15-608A-874D-8671-1DF6E2D78A5F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2762163" y="1218771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8CFD08A-AC58-5D40-B6AD-202CFFBA8496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4044029" y="1218771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7767243-E7EA-DF4F-9CB8-12B90AFDF8CA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5326691" y="1218772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35AE2DA-AE8C-5B4F-9530-6114E14194DB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6604396" y="1205165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D5DFDBC-6C3F-F14F-9CE0-0549FA693AC7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8587060" y="1209948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28900F7-D060-7A4A-B127-63C14985DEB9}"/>
                  </a:ext>
                </a:extLst>
              </p:cNvPr>
              <p:cNvSpPr txBox="1"/>
              <p:nvPr/>
            </p:nvSpPr>
            <p:spPr>
              <a:xfrm>
                <a:off x="2435866" y="2048744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28900F7-D060-7A4A-B127-63C14985D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866" y="2048744"/>
                <a:ext cx="373820" cy="369332"/>
              </a:xfrm>
              <a:prstGeom prst="rect">
                <a:avLst/>
              </a:prstGeom>
              <a:blipFill>
                <a:blip r:embed="rId11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FFEB984-3A34-1149-B1DE-383AC508CBD9}"/>
                  </a:ext>
                </a:extLst>
              </p:cNvPr>
              <p:cNvSpPr txBox="1"/>
              <p:nvPr/>
            </p:nvSpPr>
            <p:spPr>
              <a:xfrm>
                <a:off x="3764019" y="2059801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FFEB984-3A34-1149-B1DE-383AC508C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019" y="2059801"/>
                <a:ext cx="373820" cy="369332"/>
              </a:xfrm>
              <a:prstGeom prst="rect">
                <a:avLst/>
              </a:prstGeom>
              <a:blipFill>
                <a:blip r:embed="rId12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7A25841-855A-D548-B7E4-C505E852D3D2}"/>
                  </a:ext>
                </a:extLst>
              </p:cNvPr>
              <p:cNvSpPr txBox="1"/>
              <p:nvPr/>
            </p:nvSpPr>
            <p:spPr>
              <a:xfrm>
                <a:off x="5038209" y="2041987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7A25841-855A-D548-B7E4-C505E852D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209" y="2041987"/>
                <a:ext cx="373820" cy="369332"/>
              </a:xfrm>
              <a:prstGeom prst="rect">
                <a:avLst/>
              </a:prstGeom>
              <a:blipFill>
                <a:blip r:embed="rId13"/>
                <a:stretch>
                  <a:fillRect l="-16129" r="-6452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D45E67E-E80D-B747-92CE-855DBB617C84}"/>
                  </a:ext>
                </a:extLst>
              </p:cNvPr>
              <p:cNvSpPr txBox="1"/>
              <p:nvPr/>
            </p:nvSpPr>
            <p:spPr>
              <a:xfrm>
                <a:off x="6332377" y="2024178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D45E67E-E80D-B747-92CE-855DBB617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377" y="2024178"/>
                <a:ext cx="373820" cy="369332"/>
              </a:xfrm>
              <a:prstGeom prst="rect">
                <a:avLst/>
              </a:prstGeom>
              <a:blipFill>
                <a:blip r:embed="rId14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B3C9ACA-49BE-F24B-8E90-15CC1C3E9E92}"/>
                  </a:ext>
                </a:extLst>
              </p:cNvPr>
              <p:cNvSpPr txBox="1"/>
              <p:nvPr/>
            </p:nvSpPr>
            <p:spPr>
              <a:xfrm>
                <a:off x="7608476" y="2027006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B3C9ACA-49BE-F24B-8E90-15CC1C3E9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476" y="2027006"/>
                <a:ext cx="373820" cy="369332"/>
              </a:xfrm>
              <a:prstGeom prst="rect">
                <a:avLst/>
              </a:prstGeom>
              <a:blipFill>
                <a:blip r:embed="rId15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1EBE81E-F0CB-494B-BE02-AD093D918497}"/>
                  </a:ext>
                </a:extLst>
              </p:cNvPr>
              <p:cNvSpPr txBox="1"/>
              <p:nvPr/>
            </p:nvSpPr>
            <p:spPr>
              <a:xfrm>
                <a:off x="9589586" y="2048743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1EBE81E-F0CB-494B-BE02-AD093D918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586" y="2048743"/>
                <a:ext cx="373820" cy="369332"/>
              </a:xfrm>
              <a:prstGeom prst="rect">
                <a:avLst/>
              </a:prstGeom>
              <a:blipFill>
                <a:blip r:embed="rId16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33D182C3-55D3-424C-BE92-9D84564EA578}"/>
                  </a:ext>
                </a:extLst>
              </p:cNvPr>
              <p:cNvSpPr/>
              <p:nvPr/>
            </p:nvSpPr>
            <p:spPr>
              <a:xfrm>
                <a:off x="2021983" y="4826407"/>
                <a:ext cx="4004366" cy="746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33D182C3-55D3-424C-BE92-9D84564EA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983" y="4826407"/>
                <a:ext cx="4004366" cy="746486"/>
              </a:xfrm>
              <a:prstGeom prst="rect">
                <a:avLst/>
              </a:prstGeom>
              <a:blipFill>
                <a:blip r:embed="rId17"/>
                <a:stretch>
                  <a:fillRect l="-949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/>
              <p:nvPr/>
            </p:nvSpPr>
            <p:spPr>
              <a:xfrm>
                <a:off x="5637496" y="5486401"/>
                <a:ext cx="4201856" cy="1303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496" y="5486401"/>
                <a:ext cx="4201856" cy="1303883"/>
              </a:xfrm>
              <a:prstGeom prst="rect">
                <a:avLst/>
              </a:prstGeom>
              <a:blipFill>
                <a:blip r:embed="rId18"/>
                <a:stretch>
                  <a:fillRect l="-7251" t="-101942" b="-159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Rectangle 127">
            <a:extLst>
              <a:ext uri="{FF2B5EF4-FFF2-40B4-BE49-F238E27FC236}">
                <a16:creationId xmlns:a16="http://schemas.microsoft.com/office/drawing/2014/main" id="{4BD76B56-9B06-5042-A72E-28EFF88D7E6A}"/>
              </a:ext>
            </a:extLst>
          </p:cNvPr>
          <p:cNvSpPr/>
          <p:nvPr/>
        </p:nvSpPr>
        <p:spPr>
          <a:xfrm>
            <a:off x="3082437" y="5868654"/>
            <a:ext cx="2598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For L paths </a:t>
            </a:r>
            <a:r>
              <a:rPr lang="en-US" sz="3200" dirty="0">
                <a:sym typeface="Wingdings" pitchFamily="2" charset="2"/>
              </a:rPr>
              <a:t>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C6EFFE-5043-5843-B2BC-E44C9B2E19EA}"/>
                  </a:ext>
                </a:extLst>
              </p:cNvPr>
              <p:cNvSpPr/>
              <p:nvPr/>
            </p:nvSpPr>
            <p:spPr>
              <a:xfrm>
                <a:off x="1790300" y="4054114"/>
                <a:ext cx="4025846" cy="746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C6EFFE-5043-5843-B2BC-E44C9B2E1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300" y="4054114"/>
                <a:ext cx="4025846" cy="746486"/>
              </a:xfrm>
              <a:prstGeom prst="rect">
                <a:avLst/>
              </a:prstGeom>
              <a:blipFill>
                <a:blip r:embed="rId1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9273052-0806-6043-A7C0-345AABA86A1B}"/>
                  </a:ext>
                </a:extLst>
              </p:cNvPr>
              <p:cNvSpPr/>
              <p:nvPr/>
            </p:nvSpPr>
            <p:spPr>
              <a:xfrm>
                <a:off x="5752700" y="4258464"/>
                <a:ext cx="3238900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func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9273052-0806-6043-A7C0-345AABA86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700" y="4258464"/>
                <a:ext cx="3238900" cy="542136"/>
              </a:xfrm>
              <a:prstGeom prst="rect">
                <a:avLst/>
              </a:prstGeom>
              <a:blipFill>
                <a:blip r:embed="rId20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6218F7BF-28EC-0849-BE9B-28765F344CDF}"/>
                  </a:ext>
                </a:extLst>
              </p:cNvPr>
              <p:cNvSpPr/>
              <p:nvPr/>
            </p:nvSpPr>
            <p:spPr>
              <a:xfrm>
                <a:off x="6123821" y="4949810"/>
                <a:ext cx="3235566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func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6218F7BF-28EC-0849-BE9B-28765F344C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821" y="4949810"/>
                <a:ext cx="3235566" cy="542136"/>
              </a:xfrm>
              <a:prstGeom prst="rect">
                <a:avLst/>
              </a:prstGeom>
              <a:blipFill>
                <a:blip r:embed="rId21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Title 1">
            <a:extLst>
              <a:ext uri="{FF2B5EF4-FFF2-40B4-BE49-F238E27FC236}">
                <a16:creationId xmlns:a16="http://schemas.microsoft.com/office/drawing/2014/main" id="{3073D080-2EBA-8A46-BAFC-F08FF984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410216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84" grpId="0" animBg="1"/>
      <p:bldP spid="86" grpId="0" animBg="1"/>
      <p:bldP spid="88" grpId="0" animBg="1"/>
      <p:bldP spid="90" grpId="0" animBg="1"/>
      <p:bldP spid="92" grpId="0" animBg="1"/>
      <p:bldP spid="83" grpId="0"/>
      <p:bldP spid="85" grpId="0"/>
      <p:bldP spid="87" grpId="0"/>
      <p:bldP spid="89" grpId="0"/>
      <p:bldP spid="91" grpId="0"/>
      <p:bldP spid="120" grpId="0"/>
      <p:bldP spid="121" grpId="0"/>
      <p:bldP spid="127" grpId="0"/>
      <p:bldP spid="128" grpId="0"/>
      <p:bldP spid="1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e 71">
            <a:extLst>
              <a:ext uri="{FF2B5EF4-FFF2-40B4-BE49-F238E27FC236}">
                <a16:creationId xmlns:a16="http://schemas.microsoft.com/office/drawing/2014/main" id="{3681510C-AD27-F940-A74A-FA0211C93A75}"/>
              </a:ext>
            </a:extLst>
          </p:cNvPr>
          <p:cNvSpPr>
            <a:spLocks noChangeAspect="1"/>
          </p:cNvSpPr>
          <p:nvPr/>
        </p:nvSpPr>
        <p:spPr>
          <a:xfrm rot="15229811">
            <a:off x="1894154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Pie 83">
            <a:extLst>
              <a:ext uri="{FF2B5EF4-FFF2-40B4-BE49-F238E27FC236}">
                <a16:creationId xmlns:a16="http://schemas.microsoft.com/office/drawing/2014/main" id="{AE942A89-6A46-444C-B920-EC0E68B0C27F}"/>
              </a:ext>
            </a:extLst>
          </p:cNvPr>
          <p:cNvSpPr>
            <a:spLocks noChangeAspect="1"/>
          </p:cNvSpPr>
          <p:nvPr/>
        </p:nvSpPr>
        <p:spPr>
          <a:xfrm rot="15229811">
            <a:off x="3222307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Pie 85">
            <a:extLst>
              <a:ext uri="{FF2B5EF4-FFF2-40B4-BE49-F238E27FC236}">
                <a16:creationId xmlns:a16="http://schemas.microsoft.com/office/drawing/2014/main" id="{4014ACCE-D06A-594F-88DF-B8D9E13ED13B}"/>
              </a:ext>
            </a:extLst>
          </p:cNvPr>
          <p:cNvSpPr>
            <a:spLocks noChangeAspect="1"/>
          </p:cNvSpPr>
          <p:nvPr/>
        </p:nvSpPr>
        <p:spPr>
          <a:xfrm rot="15229811">
            <a:off x="4496497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Pie 87">
            <a:extLst>
              <a:ext uri="{FF2B5EF4-FFF2-40B4-BE49-F238E27FC236}">
                <a16:creationId xmlns:a16="http://schemas.microsoft.com/office/drawing/2014/main" id="{09314CFE-48E3-3E40-9DBD-95F799CDA7E5}"/>
              </a:ext>
            </a:extLst>
          </p:cNvPr>
          <p:cNvSpPr>
            <a:spLocks noChangeAspect="1"/>
          </p:cNvSpPr>
          <p:nvPr/>
        </p:nvSpPr>
        <p:spPr>
          <a:xfrm rot="15229811">
            <a:off x="5790665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Pie 89">
            <a:extLst>
              <a:ext uri="{FF2B5EF4-FFF2-40B4-BE49-F238E27FC236}">
                <a16:creationId xmlns:a16="http://schemas.microsoft.com/office/drawing/2014/main" id="{B3FE6304-9814-F84A-ABDC-A092C990CC10}"/>
              </a:ext>
            </a:extLst>
          </p:cNvPr>
          <p:cNvSpPr>
            <a:spLocks noChangeAspect="1"/>
          </p:cNvSpPr>
          <p:nvPr/>
        </p:nvSpPr>
        <p:spPr>
          <a:xfrm rot="15229811">
            <a:off x="7066764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Pie 91">
            <a:extLst>
              <a:ext uri="{FF2B5EF4-FFF2-40B4-BE49-F238E27FC236}">
                <a16:creationId xmlns:a16="http://schemas.microsoft.com/office/drawing/2014/main" id="{0D4968C7-452C-8946-9227-28EA1CF0CFCD}"/>
              </a:ext>
            </a:extLst>
          </p:cNvPr>
          <p:cNvSpPr>
            <a:spLocks noChangeAspect="1"/>
          </p:cNvSpPr>
          <p:nvPr/>
        </p:nvSpPr>
        <p:spPr>
          <a:xfrm rot="15229811">
            <a:off x="9047874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F3CF1-1E8E-7943-BA15-D23B0A7510AD}"/>
              </a:ext>
            </a:extLst>
          </p:cNvPr>
          <p:cNvSpPr txBox="1"/>
          <p:nvPr/>
        </p:nvSpPr>
        <p:spPr>
          <a:xfrm>
            <a:off x="8178564" y="2267811"/>
            <a:ext cx="434918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800" dirty="0"/>
              <a:t>… 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247311" y="2100296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3356963" y="2177880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2027823" y="2153756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2447121" y="938942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3776261" y="947765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blipFill>
                <a:blip r:embed="rId3"/>
                <a:stretch>
                  <a:fillRect l="-16667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blipFill>
                <a:blip r:embed="rId4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Shape 699">
            <a:extLst>
              <a:ext uri="{FF2B5EF4-FFF2-40B4-BE49-F238E27FC236}">
                <a16:creationId xmlns:a16="http://schemas.microsoft.com/office/drawing/2014/main" id="{93B44C14-E742-E44E-92C1-9D5709857EAE}"/>
              </a:ext>
            </a:extLst>
          </p:cNvPr>
          <p:cNvSpPr/>
          <p:nvPr/>
        </p:nvSpPr>
        <p:spPr>
          <a:xfrm flipH="1" flipV="1">
            <a:off x="2568810" y="3359549"/>
            <a:ext cx="109807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12501" y="2076121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529624" y="1927888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691">
            <a:extLst>
              <a:ext uri="{FF2B5EF4-FFF2-40B4-BE49-F238E27FC236}">
                <a16:creationId xmlns:a16="http://schemas.microsoft.com/office/drawing/2014/main" id="{0D36FEA8-A8AD-E242-BCE4-0BB9801B0809}"/>
              </a:ext>
            </a:extLst>
          </p:cNvPr>
          <p:cNvGrpSpPr/>
          <p:nvPr/>
        </p:nvGrpSpPr>
        <p:grpSpPr>
          <a:xfrm>
            <a:off x="2246781" y="2676515"/>
            <a:ext cx="495328" cy="1239058"/>
            <a:chOff x="66636" y="0"/>
            <a:chExt cx="660436" cy="1652074"/>
          </a:xfrm>
        </p:grpSpPr>
        <p:sp>
          <p:nvSpPr>
            <p:cNvPr id="55" name="Shape 688">
              <a:extLst>
                <a:ext uri="{FF2B5EF4-FFF2-40B4-BE49-F238E27FC236}">
                  <a16:creationId xmlns:a16="http://schemas.microsoft.com/office/drawing/2014/main" id="{B0ADD048-AF68-C943-8ED7-BF3F1DE882B4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56" name="Shape 689">
              <a:extLst>
                <a:ext uri="{FF2B5EF4-FFF2-40B4-BE49-F238E27FC236}">
                  <a16:creationId xmlns:a16="http://schemas.microsoft.com/office/drawing/2014/main" id="{1BA0C00A-B3A6-E347-B598-9146933FDF3C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7" name="Shape 690">
              <a:extLst>
                <a:ext uri="{FF2B5EF4-FFF2-40B4-BE49-F238E27FC236}">
                  <a16:creationId xmlns:a16="http://schemas.microsoft.com/office/drawing/2014/main" id="{1415C1CC-D854-AA49-B55F-83CC7DB70E8C}"/>
                </a:ext>
              </a:extLst>
            </p:cNvPr>
            <p:cNvSpPr/>
            <p:nvPr/>
          </p:nvSpPr>
          <p:spPr>
            <a:xfrm>
              <a:off x="66636" y="1180151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58" name="Group 691">
            <a:extLst>
              <a:ext uri="{FF2B5EF4-FFF2-40B4-BE49-F238E27FC236}">
                <a16:creationId xmlns:a16="http://schemas.microsoft.com/office/drawing/2014/main" id="{C7C6A90F-B482-4A4C-A666-434132883BAB}"/>
              </a:ext>
            </a:extLst>
          </p:cNvPr>
          <p:cNvGrpSpPr/>
          <p:nvPr/>
        </p:nvGrpSpPr>
        <p:grpSpPr>
          <a:xfrm>
            <a:off x="3542181" y="2678496"/>
            <a:ext cx="495328" cy="1235099"/>
            <a:chOff x="66636" y="0"/>
            <a:chExt cx="660436" cy="1646796"/>
          </a:xfrm>
        </p:grpSpPr>
        <p:sp>
          <p:nvSpPr>
            <p:cNvPr id="59" name="Shape 688">
              <a:extLst>
                <a:ext uri="{FF2B5EF4-FFF2-40B4-BE49-F238E27FC236}">
                  <a16:creationId xmlns:a16="http://schemas.microsoft.com/office/drawing/2014/main" id="{246EFCAB-7AAB-B44A-9878-44D98FF69651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0" name="Shape 689">
              <a:extLst>
                <a:ext uri="{FF2B5EF4-FFF2-40B4-BE49-F238E27FC236}">
                  <a16:creationId xmlns:a16="http://schemas.microsoft.com/office/drawing/2014/main" id="{45B88186-B3C1-3848-9354-86FFDBAC07C1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1" name="Shape 690">
              <a:extLst>
                <a:ext uri="{FF2B5EF4-FFF2-40B4-BE49-F238E27FC236}">
                  <a16:creationId xmlns:a16="http://schemas.microsoft.com/office/drawing/2014/main" id="{55551F57-0583-5F46-ABB6-9FC7E2183D74}"/>
                </a:ext>
              </a:extLst>
            </p:cNvPr>
            <p:cNvSpPr/>
            <p:nvPr/>
          </p:nvSpPr>
          <p:spPr>
            <a:xfrm>
              <a:off x="66636" y="1174873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grpSp>
        <p:nvGrpSpPr>
          <p:cNvPr id="32" name="Group 701">
            <a:extLst>
              <a:ext uri="{FF2B5EF4-FFF2-40B4-BE49-F238E27FC236}">
                <a16:creationId xmlns:a16="http://schemas.microsoft.com/office/drawing/2014/main" id="{BA9B342F-CF5F-E844-94AE-43F70030CD10}"/>
              </a:ext>
            </a:extLst>
          </p:cNvPr>
          <p:cNvGrpSpPr/>
          <p:nvPr/>
        </p:nvGrpSpPr>
        <p:grpSpPr>
          <a:xfrm>
            <a:off x="2568810" y="2844418"/>
            <a:ext cx="1098070" cy="508328"/>
            <a:chOff x="102345" y="-178198"/>
            <a:chExt cx="1464092" cy="677767"/>
          </a:xfrm>
        </p:grpSpPr>
        <p:sp>
          <p:nvSpPr>
            <p:cNvPr id="50" name="Shape 699">
              <a:extLst>
                <a:ext uri="{FF2B5EF4-FFF2-40B4-BE49-F238E27FC236}">
                  <a16:creationId xmlns:a16="http://schemas.microsoft.com/office/drawing/2014/main" id="{5E0D2846-C541-4245-9901-A86682DF38BD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Shape 700">
                  <a:extLst>
                    <a:ext uri="{FF2B5EF4-FFF2-40B4-BE49-F238E27FC236}">
                      <a16:creationId xmlns:a16="http://schemas.microsoft.com/office/drawing/2014/main" id="{DC384BFC-328F-1646-ACA0-E946EC0E7B7B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2" name="Shape 700">
                  <a:extLst>
                    <a:ext uri="{FF2B5EF4-FFF2-40B4-BE49-F238E27FC236}">
                      <a16:creationId xmlns:a16="http://schemas.microsoft.com/office/drawing/2014/main" id="{DC384BFC-328F-1646-ACA0-E946EC0E7B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5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3" name="Pie 72">
            <a:extLst>
              <a:ext uri="{FF2B5EF4-FFF2-40B4-BE49-F238E27FC236}">
                <a16:creationId xmlns:a16="http://schemas.microsoft.com/office/drawing/2014/main" id="{E9A1CCAD-0C5A-BD4B-AD3E-5D1D38E3153C}"/>
              </a:ext>
            </a:extLst>
          </p:cNvPr>
          <p:cNvSpPr>
            <a:spLocks noChangeAspect="1"/>
          </p:cNvSpPr>
          <p:nvPr/>
        </p:nvSpPr>
        <p:spPr>
          <a:xfrm rot="19610427">
            <a:off x="4638829" y="2177880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D2ABCD6-2186-4F47-937F-FE52FE5BF378}"/>
              </a:ext>
            </a:extLst>
          </p:cNvPr>
          <p:cNvCxnSpPr>
            <a:cxnSpLocks/>
          </p:cNvCxnSpPr>
          <p:nvPr/>
        </p:nvCxnSpPr>
        <p:spPr>
          <a:xfrm flipV="1">
            <a:off x="5058127" y="947765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78535B9-4B8E-6A44-98E9-FD8474D461E0}"/>
                  </a:ext>
                </a:extLst>
              </p:cNvPr>
              <p:cNvSpPr txBox="1"/>
              <p:nvPr/>
            </p:nvSpPr>
            <p:spPr>
              <a:xfrm>
                <a:off x="5659647" y="2256925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78535B9-4B8E-6A44-98E9-FD8474D46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647" y="2256925"/>
                <a:ext cx="366703" cy="369332"/>
              </a:xfrm>
              <a:prstGeom prst="rect">
                <a:avLst/>
              </a:prstGeom>
              <a:blipFill>
                <a:blip r:embed="rId3"/>
                <a:stretch>
                  <a:fillRect l="-16667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 691">
            <a:extLst>
              <a:ext uri="{FF2B5EF4-FFF2-40B4-BE49-F238E27FC236}">
                <a16:creationId xmlns:a16="http://schemas.microsoft.com/office/drawing/2014/main" id="{942EF444-2ED2-B247-83F0-75FA7309B646}"/>
              </a:ext>
            </a:extLst>
          </p:cNvPr>
          <p:cNvGrpSpPr/>
          <p:nvPr/>
        </p:nvGrpSpPr>
        <p:grpSpPr>
          <a:xfrm>
            <a:off x="4824047" y="2678496"/>
            <a:ext cx="495328" cy="1235099"/>
            <a:chOff x="66636" y="0"/>
            <a:chExt cx="660435" cy="1646796"/>
          </a:xfrm>
        </p:grpSpPr>
        <p:sp>
          <p:nvSpPr>
            <p:cNvPr id="77" name="Shape 688">
              <a:extLst>
                <a:ext uri="{FF2B5EF4-FFF2-40B4-BE49-F238E27FC236}">
                  <a16:creationId xmlns:a16="http://schemas.microsoft.com/office/drawing/2014/main" id="{C7C95A33-1DB0-9E45-93F9-37E30881F630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78" name="Shape 689">
              <a:extLst>
                <a:ext uri="{FF2B5EF4-FFF2-40B4-BE49-F238E27FC236}">
                  <a16:creationId xmlns:a16="http://schemas.microsoft.com/office/drawing/2014/main" id="{745368F5-6C3D-6D4D-AAD0-2881ADF80699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79" name="Shape 690">
              <a:extLst>
                <a:ext uri="{FF2B5EF4-FFF2-40B4-BE49-F238E27FC236}">
                  <a16:creationId xmlns:a16="http://schemas.microsoft.com/office/drawing/2014/main" id="{1274A9BA-5998-1741-BD2E-243402A99D57}"/>
                </a:ext>
              </a:extLst>
            </p:cNvPr>
            <p:cNvSpPr/>
            <p:nvPr/>
          </p:nvSpPr>
          <p:spPr>
            <a:xfrm>
              <a:off x="66636" y="1174873"/>
              <a:ext cx="660435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3</a:t>
              </a:r>
              <a:endParaRPr sz="1800" dirty="0"/>
            </a:p>
          </p:txBody>
        </p:sp>
      </p:grpSp>
      <p:grpSp>
        <p:nvGrpSpPr>
          <p:cNvPr id="80" name="Group 701">
            <a:extLst>
              <a:ext uri="{FF2B5EF4-FFF2-40B4-BE49-F238E27FC236}">
                <a16:creationId xmlns:a16="http://schemas.microsoft.com/office/drawing/2014/main" id="{DE8AA386-A7A6-0046-A16C-86ABF3279ED8}"/>
              </a:ext>
            </a:extLst>
          </p:cNvPr>
          <p:cNvGrpSpPr/>
          <p:nvPr/>
        </p:nvGrpSpPr>
        <p:grpSpPr>
          <a:xfrm>
            <a:off x="3850676" y="2844418"/>
            <a:ext cx="1098070" cy="508328"/>
            <a:chOff x="102345" y="-178198"/>
            <a:chExt cx="1464092" cy="677767"/>
          </a:xfrm>
        </p:grpSpPr>
        <p:sp>
          <p:nvSpPr>
            <p:cNvPr id="81" name="Shape 699">
              <a:extLst>
                <a:ext uri="{FF2B5EF4-FFF2-40B4-BE49-F238E27FC236}">
                  <a16:creationId xmlns:a16="http://schemas.microsoft.com/office/drawing/2014/main" id="{8ACB46F2-1B6A-C34D-A41E-E063EB2C2B09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Shape 700">
                  <a:extLst>
                    <a:ext uri="{FF2B5EF4-FFF2-40B4-BE49-F238E27FC236}">
                      <a16:creationId xmlns:a16="http://schemas.microsoft.com/office/drawing/2014/main" id="{9EF6A91D-B410-5644-BB0D-29E2C8D27307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2" name="Shape 700">
                  <a:extLst>
                    <a:ext uri="{FF2B5EF4-FFF2-40B4-BE49-F238E27FC236}">
                      <a16:creationId xmlns:a16="http://schemas.microsoft.com/office/drawing/2014/main" id="{9EF6A91D-B410-5644-BB0D-29E2C8D273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5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Pie 92">
            <a:extLst>
              <a:ext uri="{FF2B5EF4-FFF2-40B4-BE49-F238E27FC236}">
                <a16:creationId xmlns:a16="http://schemas.microsoft.com/office/drawing/2014/main" id="{6156904B-05C4-9C44-BDC8-D8B6E4C3EF5F}"/>
              </a:ext>
            </a:extLst>
          </p:cNvPr>
          <p:cNvSpPr>
            <a:spLocks noChangeAspect="1"/>
          </p:cNvSpPr>
          <p:nvPr/>
        </p:nvSpPr>
        <p:spPr>
          <a:xfrm rot="19610427">
            <a:off x="5921491" y="2177881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CB274C3-3774-CE4F-8E83-861659DB388A}"/>
              </a:ext>
            </a:extLst>
          </p:cNvPr>
          <p:cNvCxnSpPr>
            <a:cxnSpLocks/>
          </p:cNvCxnSpPr>
          <p:nvPr/>
        </p:nvCxnSpPr>
        <p:spPr>
          <a:xfrm flipV="1">
            <a:off x="6340789" y="947766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91005D2-BCE8-5249-A2EC-DC202CE31720}"/>
                  </a:ext>
                </a:extLst>
              </p:cNvPr>
              <p:cNvSpPr txBox="1"/>
              <p:nvPr/>
            </p:nvSpPr>
            <p:spPr>
              <a:xfrm>
                <a:off x="6942309" y="2256926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91005D2-BCE8-5249-A2EC-DC202CE31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309" y="2256926"/>
                <a:ext cx="366703" cy="369332"/>
              </a:xfrm>
              <a:prstGeom prst="rect">
                <a:avLst/>
              </a:prstGeom>
              <a:blipFill>
                <a:blip r:embed="rId6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691">
            <a:extLst>
              <a:ext uri="{FF2B5EF4-FFF2-40B4-BE49-F238E27FC236}">
                <a16:creationId xmlns:a16="http://schemas.microsoft.com/office/drawing/2014/main" id="{3EA8A8E3-5426-9F4F-8D81-E166DCA03823}"/>
              </a:ext>
            </a:extLst>
          </p:cNvPr>
          <p:cNvGrpSpPr/>
          <p:nvPr/>
        </p:nvGrpSpPr>
        <p:grpSpPr>
          <a:xfrm>
            <a:off x="6106709" y="2678496"/>
            <a:ext cx="495328" cy="1235099"/>
            <a:chOff x="66636" y="0"/>
            <a:chExt cx="660435" cy="1646796"/>
          </a:xfrm>
        </p:grpSpPr>
        <p:sp>
          <p:nvSpPr>
            <p:cNvPr id="97" name="Shape 688">
              <a:extLst>
                <a:ext uri="{FF2B5EF4-FFF2-40B4-BE49-F238E27FC236}">
                  <a16:creationId xmlns:a16="http://schemas.microsoft.com/office/drawing/2014/main" id="{37C44579-4831-8E44-A06D-A0C7A44A19E4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98" name="Shape 689">
              <a:extLst>
                <a:ext uri="{FF2B5EF4-FFF2-40B4-BE49-F238E27FC236}">
                  <a16:creationId xmlns:a16="http://schemas.microsoft.com/office/drawing/2014/main" id="{92252CCB-86B4-7741-A6C4-2F8EBC5BE374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99" name="Shape 690">
              <a:extLst>
                <a:ext uri="{FF2B5EF4-FFF2-40B4-BE49-F238E27FC236}">
                  <a16:creationId xmlns:a16="http://schemas.microsoft.com/office/drawing/2014/main" id="{5CBC4DBE-2640-FB4E-B80A-B5313B5B1DCC}"/>
                </a:ext>
              </a:extLst>
            </p:cNvPr>
            <p:cNvSpPr/>
            <p:nvPr/>
          </p:nvSpPr>
          <p:spPr>
            <a:xfrm>
              <a:off x="66636" y="1174873"/>
              <a:ext cx="660435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4</a:t>
              </a:r>
              <a:endParaRPr sz="1800" dirty="0"/>
            </a:p>
          </p:txBody>
        </p:sp>
      </p:grpSp>
      <p:grpSp>
        <p:nvGrpSpPr>
          <p:cNvPr id="100" name="Group 701">
            <a:extLst>
              <a:ext uri="{FF2B5EF4-FFF2-40B4-BE49-F238E27FC236}">
                <a16:creationId xmlns:a16="http://schemas.microsoft.com/office/drawing/2014/main" id="{5735351E-231A-B240-A516-FEA78133D1A3}"/>
              </a:ext>
            </a:extLst>
          </p:cNvPr>
          <p:cNvGrpSpPr/>
          <p:nvPr/>
        </p:nvGrpSpPr>
        <p:grpSpPr>
          <a:xfrm>
            <a:off x="5133338" y="2844418"/>
            <a:ext cx="1098070" cy="508328"/>
            <a:chOff x="102345" y="-178198"/>
            <a:chExt cx="1464092" cy="677767"/>
          </a:xfrm>
        </p:grpSpPr>
        <p:sp>
          <p:nvSpPr>
            <p:cNvPr id="101" name="Shape 699">
              <a:extLst>
                <a:ext uri="{FF2B5EF4-FFF2-40B4-BE49-F238E27FC236}">
                  <a16:creationId xmlns:a16="http://schemas.microsoft.com/office/drawing/2014/main" id="{CC46EEA0-8CB6-D84F-983C-19C7349CF8DD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Shape 700">
                  <a:extLst>
                    <a:ext uri="{FF2B5EF4-FFF2-40B4-BE49-F238E27FC236}">
                      <a16:creationId xmlns:a16="http://schemas.microsoft.com/office/drawing/2014/main" id="{EDBC3077-CB18-4548-BE0F-A24241380578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02" name="Shape 700">
                  <a:extLst>
                    <a:ext uri="{FF2B5EF4-FFF2-40B4-BE49-F238E27FC236}">
                      <a16:creationId xmlns:a16="http://schemas.microsoft.com/office/drawing/2014/main" id="{EDBC3077-CB18-4548-BE0F-A242413805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7"/>
                  <a:stretch>
                    <a:fillRect l="-1403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3" name="Pie 102">
            <a:extLst>
              <a:ext uri="{FF2B5EF4-FFF2-40B4-BE49-F238E27FC236}">
                <a16:creationId xmlns:a16="http://schemas.microsoft.com/office/drawing/2014/main" id="{232ABBD4-4626-B845-9ABA-ED271CB4730A}"/>
              </a:ext>
            </a:extLst>
          </p:cNvPr>
          <p:cNvSpPr>
            <a:spLocks noChangeAspect="1"/>
          </p:cNvSpPr>
          <p:nvPr/>
        </p:nvSpPr>
        <p:spPr>
          <a:xfrm rot="19610427">
            <a:off x="7199196" y="2164274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471B449-8CE0-6647-9D39-9C7D69CFA13B}"/>
              </a:ext>
            </a:extLst>
          </p:cNvPr>
          <p:cNvCxnSpPr>
            <a:cxnSpLocks/>
          </p:cNvCxnSpPr>
          <p:nvPr/>
        </p:nvCxnSpPr>
        <p:spPr>
          <a:xfrm flipV="1">
            <a:off x="7618494" y="934159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91CDD52-6374-CF4A-85AB-BCFC323E185A}"/>
                  </a:ext>
                </a:extLst>
              </p:cNvPr>
              <p:cNvSpPr txBox="1"/>
              <p:nvPr/>
            </p:nvSpPr>
            <p:spPr>
              <a:xfrm>
                <a:off x="8220014" y="2243319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91CDD52-6374-CF4A-85AB-BCFC323E1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014" y="2243319"/>
                <a:ext cx="366703" cy="369332"/>
              </a:xfrm>
              <a:prstGeom prst="rect">
                <a:avLst/>
              </a:prstGeom>
              <a:blipFill>
                <a:blip r:embed="rId8"/>
                <a:stretch>
                  <a:fillRect l="-20000" r="-333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691">
            <a:extLst>
              <a:ext uri="{FF2B5EF4-FFF2-40B4-BE49-F238E27FC236}">
                <a16:creationId xmlns:a16="http://schemas.microsoft.com/office/drawing/2014/main" id="{70427450-6E54-CA49-880E-A85821B06938}"/>
              </a:ext>
            </a:extLst>
          </p:cNvPr>
          <p:cNvGrpSpPr/>
          <p:nvPr/>
        </p:nvGrpSpPr>
        <p:grpSpPr>
          <a:xfrm>
            <a:off x="7384589" y="2678496"/>
            <a:ext cx="495328" cy="1235099"/>
            <a:chOff x="66636" y="0"/>
            <a:chExt cx="660435" cy="1646796"/>
          </a:xfrm>
        </p:grpSpPr>
        <p:sp>
          <p:nvSpPr>
            <p:cNvPr id="107" name="Shape 688">
              <a:extLst>
                <a:ext uri="{FF2B5EF4-FFF2-40B4-BE49-F238E27FC236}">
                  <a16:creationId xmlns:a16="http://schemas.microsoft.com/office/drawing/2014/main" id="{92CDA374-B885-8F41-83C9-F8D550BDEE6E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08" name="Shape 689">
              <a:extLst>
                <a:ext uri="{FF2B5EF4-FFF2-40B4-BE49-F238E27FC236}">
                  <a16:creationId xmlns:a16="http://schemas.microsoft.com/office/drawing/2014/main" id="{57265744-C23A-604B-A55A-FECCA989C43A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09" name="Shape 690">
              <a:extLst>
                <a:ext uri="{FF2B5EF4-FFF2-40B4-BE49-F238E27FC236}">
                  <a16:creationId xmlns:a16="http://schemas.microsoft.com/office/drawing/2014/main" id="{F6F87B1F-5DF9-9D49-BA2E-E7A7F3DF037B}"/>
                </a:ext>
              </a:extLst>
            </p:cNvPr>
            <p:cNvSpPr/>
            <p:nvPr/>
          </p:nvSpPr>
          <p:spPr>
            <a:xfrm>
              <a:off x="66636" y="1174873"/>
              <a:ext cx="660435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5</a:t>
              </a:r>
              <a:endParaRPr sz="1800" dirty="0"/>
            </a:p>
          </p:txBody>
        </p:sp>
      </p:grpSp>
      <p:grpSp>
        <p:nvGrpSpPr>
          <p:cNvPr id="110" name="Group 701">
            <a:extLst>
              <a:ext uri="{FF2B5EF4-FFF2-40B4-BE49-F238E27FC236}">
                <a16:creationId xmlns:a16="http://schemas.microsoft.com/office/drawing/2014/main" id="{3D7DFA73-CD35-444D-8B39-9003F36A1026}"/>
              </a:ext>
            </a:extLst>
          </p:cNvPr>
          <p:cNvGrpSpPr/>
          <p:nvPr/>
        </p:nvGrpSpPr>
        <p:grpSpPr>
          <a:xfrm>
            <a:off x="6411043" y="2844418"/>
            <a:ext cx="1098070" cy="508328"/>
            <a:chOff x="102345" y="-178198"/>
            <a:chExt cx="1464092" cy="677767"/>
          </a:xfrm>
        </p:grpSpPr>
        <p:sp>
          <p:nvSpPr>
            <p:cNvPr id="111" name="Shape 699">
              <a:extLst>
                <a:ext uri="{FF2B5EF4-FFF2-40B4-BE49-F238E27FC236}">
                  <a16:creationId xmlns:a16="http://schemas.microsoft.com/office/drawing/2014/main" id="{340DBE07-576B-FE47-BA67-A9BCBB26ADD9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Shape 700">
                  <a:extLst>
                    <a:ext uri="{FF2B5EF4-FFF2-40B4-BE49-F238E27FC236}">
                      <a16:creationId xmlns:a16="http://schemas.microsoft.com/office/drawing/2014/main" id="{606811E2-EF01-B940-8D76-5065C2E2DD26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12" name="Shape 700">
                  <a:extLst>
                    <a:ext uri="{FF2B5EF4-FFF2-40B4-BE49-F238E27FC236}">
                      <a16:creationId xmlns:a16="http://schemas.microsoft.com/office/drawing/2014/main" id="{606811E2-EF01-B940-8D76-5065C2E2DD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9"/>
                  <a:stretch>
                    <a:fillRect l="-12069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3" name="Pie 112">
            <a:extLst>
              <a:ext uri="{FF2B5EF4-FFF2-40B4-BE49-F238E27FC236}">
                <a16:creationId xmlns:a16="http://schemas.microsoft.com/office/drawing/2014/main" id="{111C20ED-99EC-F943-A244-76A56B67B1FB}"/>
              </a:ext>
            </a:extLst>
          </p:cNvPr>
          <p:cNvSpPr>
            <a:spLocks noChangeAspect="1"/>
          </p:cNvSpPr>
          <p:nvPr/>
        </p:nvSpPr>
        <p:spPr>
          <a:xfrm rot="19610427">
            <a:off x="9181860" y="2169057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49A16386-3CE0-E744-8BD1-3BF36B943612}"/>
              </a:ext>
            </a:extLst>
          </p:cNvPr>
          <p:cNvCxnSpPr>
            <a:cxnSpLocks/>
          </p:cNvCxnSpPr>
          <p:nvPr/>
        </p:nvCxnSpPr>
        <p:spPr>
          <a:xfrm flipV="1">
            <a:off x="9601158" y="938942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AA4F140-677B-ED4F-B3BA-0F5D6A631942}"/>
                  </a:ext>
                </a:extLst>
              </p:cNvPr>
              <p:cNvSpPr txBox="1"/>
              <p:nvPr/>
            </p:nvSpPr>
            <p:spPr>
              <a:xfrm>
                <a:off x="10202678" y="2248102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AA4F140-677B-ED4F-B3BA-0F5D6A631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2678" y="2248102"/>
                <a:ext cx="366703" cy="369332"/>
              </a:xfrm>
              <a:prstGeom prst="rect">
                <a:avLst/>
              </a:prstGeom>
              <a:blipFill>
                <a:blip r:embed="rId10"/>
                <a:stretch>
                  <a:fillRect l="-20000" r="-6667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691">
            <a:extLst>
              <a:ext uri="{FF2B5EF4-FFF2-40B4-BE49-F238E27FC236}">
                <a16:creationId xmlns:a16="http://schemas.microsoft.com/office/drawing/2014/main" id="{E6B05BD3-8814-1C44-8A07-4CC5B7149A82}"/>
              </a:ext>
            </a:extLst>
          </p:cNvPr>
          <p:cNvGrpSpPr/>
          <p:nvPr/>
        </p:nvGrpSpPr>
        <p:grpSpPr>
          <a:xfrm>
            <a:off x="9345438" y="2678496"/>
            <a:ext cx="538609" cy="1235099"/>
            <a:chOff x="37781" y="0"/>
            <a:chExt cx="718143" cy="1646796"/>
          </a:xfrm>
        </p:grpSpPr>
        <p:sp>
          <p:nvSpPr>
            <p:cNvPr id="117" name="Shape 688">
              <a:extLst>
                <a:ext uri="{FF2B5EF4-FFF2-40B4-BE49-F238E27FC236}">
                  <a16:creationId xmlns:a16="http://schemas.microsoft.com/office/drawing/2014/main" id="{B711847A-1002-8D43-83E9-B39EA9325A07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18" name="Shape 689">
              <a:extLst>
                <a:ext uri="{FF2B5EF4-FFF2-40B4-BE49-F238E27FC236}">
                  <a16:creationId xmlns:a16="http://schemas.microsoft.com/office/drawing/2014/main" id="{0D77D579-4018-234D-A282-BEEAA1AEFB87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19" name="Shape 690">
              <a:extLst>
                <a:ext uri="{FF2B5EF4-FFF2-40B4-BE49-F238E27FC236}">
                  <a16:creationId xmlns:a16="http://schemas.microsoft.com/office/drawing/2014/main" id="{5917A9F2-CAED-504A-A62F-78C0C5233E57}"/>
                </a:ext>
              </a:extLst>
            </p:cNvPr>
            <p:cNvSpPr/>
            <p:nvPr/>
          </p:nvSpPr>
          <p:spPr>
            <a:xfrm>
              <a:off x="37781" y="1174873"/>
              <a:ext cx="718143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 err="1"/>
                <a:t>Rx</a:t>
              </a:r>
              <a:r>
                <a:rPr lang="en-US" sz="1800" dirty="0" err="1"/>
                <a:t>N</a:t>
              </a:r>
              <a:endParaRPr sz="1800" dirty="0"/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524000" y="2621475"/>
            <a:ext cx="84124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88EB252-9D83-3347-B31F-9A2631A6C295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1433023" y="1209948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0769B15-608A-874D-8671-1DF6E2D78A5F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2762163" y="1218771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8CFD08A-AC58-5D40-B6AD-202CFFBA8496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4044029" y="1218771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7767243-E7EA-DF4F-9CB8-12B90AFDF8CA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5326691" y="1218772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35AE2DA-AE8C-5B4F-9530-6114E14194DB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6604396" y="1205165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D5DFDBC-6C3F-F14F-9CE0-0549FA693AC7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8587060" y="1209948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28900F7-D060-7A4A-B127-63C14985DEB9}"/>
                  </a:ext>
                </a:extLst>
              </p:cNvPr>
              <p:cNvSpPr txBox="1"/>
              <p:nvPr/>
            </p:nvSpPr>
            <p:spPr>
              <a:xfrm>
                <a:off x="2435866" y="2048744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28900F7-D060-7A4A-B127-63C14985D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866" y="2048744"/>
                <a:ext cx="373820" cy="369332"/>
              </a:xfrm>
              <a:prstGeom prst="rect">
                <a:avLst/>
              </a:prstGeom>
              <a:blipFill>
                <a:blip r:embed="rId11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FFEB984-3A34-1149-B1DE-383AC508CBD9}"/>
                  </a:ext>
                </a:extLst>
              </p:cNvPr>
              <p:cNvSpPr txBox="1"/>
              <p:nvPr/>
            </p:nvSpPr>
            <p:spPr>
              <a:xfrm>
                <a:off x="3764019" y="2059801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FFEB984-3A34-1149-B1DE-383AC508C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019" y="2059801"/>
                <a:ext cx="373820" cy="369332"/>
              </a:xfrm>
              <a:prstGeom prst="rect">
                <a:avLst/>
              </a:prstGeom>
              <a:blipFill>
                <a:blip r:embed="rId12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7A25841-855A-D548-B7E4-C505E852D3D2}"/>
                  </a:ext>
                </a:extLst>
              </p:cNvPr>
              <p:cNvSpPr txBox="1"/>
              <p:nvPr/>
            </p:nvSpPr>
            <p:spPr>
              <a:xfrm>
                <a:off x="5038209" y="2041987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7A25841-855A-D548-B7E4-C505E852D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209" y="2041987"/>
                <a:ext cx="373820" cy="369332"/>
              </a:xfrm>
              <a:prstGeom prst="rect">
                <a:avLst/>
              </a:prstGeom>
              <a:blipFill>
                <a:blip r:embed="rId13"/>
                <a:stretch>
                  <a:fillRect l="-16129" r="-6452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D45E67E-E80D-B747-92CE-855DBB617C84}"/>
                  </a:ext>
                </a:extLst>
              </p:cNvPr>
              <p:cNvSpPr txBox="1"/>
              <p:nvPr/>
            </p:nvSpPr>
            <p:spPr>
              <a:xfrm>
                <a:off x="6332377" y="2024178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D45E67E-E80D-B747-92CE-855DBB617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377" y="2024178"/>
                <a:ext cx="373820" cy="369332"/>
              </a:xfrm>
              <a:prstGeom prst="rect">
                <a:avLst/>
              </a:prstGeom>
              <a:blipFill>
                <a:blip r:embed="rId14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B3C9ACA-49BE-F24B-8E90-15CC1C3E9E92}"/>
                  </a:ext>
                </a:extLst>
              </p:cNvPr>
              <p:cNvSpPr txBox="1"/>
              <p:nvPr/>
            </p:nvSpPr>
            <p:spPr>
              <a:xfrm>
                <a:off x="7608476" y="2027006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B3C9ACA-49BE-F24B-8E90-15CC1C3E9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476" y="2027006"/>
                <a:ext cx="373820" cy="369332"/>
              </a:xfrm>
              <a:prstGeom prst="rect">
                <a:avLst/>
              </a:prstGeom>
              <a:blipFill>
                <a:blip r:embed="rId15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1EBE81E-F0CB-494B-BE02-AD093D918497}"/>
                  </a:ext>
                </a:extLst>
              </p:cNvPr>
              <p:cNvSpPr txBox="1"/>
              <p:nvPr/>
            </p:nvSpPr>
            <p:spPr>
              <a:xfrm>
                <a:off x="9589586" y="2048743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1EBE81E-F0CB-494B-BE02-AD093D918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586" y="2048743"/>
                <a:ext cx="373820" cy="369332"/>
              </a:xfrm>
              <a:prstGeom prst="rect">
                <a:avLst/>
              </a:prstGeom>
              <a:blipFill>
                <a:blip r:embed="rId16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/>
              <p:nvPr/>
            </p:nvSpPr>
            <p:spPr>
              <a:xfrm>
                <a:off x="2160019" y="3983037"/>
                <a:ext cx="4215706" cy="1303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19" y="3983037"/>
                <a:ext cx="4215706" cy="1303883"/>
              </a:xfrm>
              <a:prstGeom prst="rect">
                <a:avLst/>
              </a:prstGeom>
              <a:blipFill>
                <a:blip r:embed="rId17"/>
                <a:stretch>
                  <a:fillRect l="-6587" t="-100962" b="-15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61D158-7227-BA4C-8A9E-5333FEFFE0E8}"/>
                  </a:ext>
                </a:extLst>
              </p:cNvPr>
              <p:cNvSpPr/>
              <p:nvPr/>
            </p:nvSpPr>
            <p:spPr>
              <a:xfrm>
                <a:off x="5235831" y="5174648"/>
                <a:ext cx="4546565" cy="13889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func>
                                        <m:funcPr>
                                          <m:ctrlPr>
                                            <a:rPr lang="en-US" sz="28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sup>
                                  </m:sSup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sz="2800" dirty="0">
                                  <a:solidFill>
                                    <a:srgbClr val="C00000"/>
                                  </a:solidFill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61D158-7227-BA4C-8A9E-5333FEFFE0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831" y="5174648"/>
                <a:ext cx="4546565" cy="1388970"/>
              </a:xfrm>
              <a:prstGeom prst="rect">
                <a:avLst/>
              </a:prstGeom>
              <a:blipFill>
                <a:blip r:embed="rId18"/>
                <a:stretch>
                  <a:fillRect t="-90000" b="-14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EA78E39-AC80-D64A-A07A-9C8EFEB80C79}"/>
              </a:ext>
            </a:extLst>
          </p:cNvPr>
          <p:cNvSpPr txBox="1"/>
          <p:nvPr/>
        </p:nvSpPr>
        <p:spPr>
          <a:xfrm>
            <a:off x="2160020" y="5622564"/>
            <a:ext cx="356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Multipath Profile: </a:t>
            </a:r>
          </a:p>
        </p:txBody>
      </p:sp>
      <p:sp>
        <p:nvSpPr>
          <p:cNvPr id="121" name="Title 1">
            <a:extLst>
              <a:ext uri="{FF2B5EF4-FFF2-40B4-BE49-F238E27FC236}">
                <a16:creationId xmlns:a16="http://schemas.microsoft.com/office/drawing/2014/main" id="{9C66B434-1EEF-A544-AF07-3B599562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119296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/>
              <p:nvPr/>
            </p:nvSpPr>
            <p:spPr>
              <a:xfrm>
                <a:off x="6434571" y="755533"/>
                <a:ext cx="3627083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571" y="755533"/>
                <a:ext cx="3627083" cy="1130822"/>
              </a:xfrm>
              <a:prstGeom prst="rect">
                <a:avLst/>
              </a:prstGeom>
              <a:blipFill>
                <a:blip r:embed="rId3"/>
                <a:stretch>
                  <a:fillRect l="-6969" t="-102222" b="-15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61D158-7227-BA4C-8A9E-5333FEFFE0E8}"/>
                  </a:ext>
                </a:extLst>
              </p:cNvPr>
              <p:cNvSpPr/>
              <p:nvPr/>
            </p:nvSpPr>
            <p:spPr>
              <a:xfrm>
                <a:off x="1817368" y="1828801"/>
                <a:ext cx="4202432" cy="120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func>
                                        <m:func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sup>
                                  </m:sSup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61D158-7227-BA4C-8A9E-5333FEFFE0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368" y="1828801"/>
                <a:ext cx="4202432" cy="1203791"/>
              </a:xfrm>
              <a:prstGeom prst="rect">
                <a:avLst/>
              </a:prstGeom>
              <a:blipFill>
                <a:blip r:embed="rId4"/>
                <a:stretch>
                  <a:fillRect t="-90526" b="-14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7F5C598-867B-D74D-A13C-34BDB8C4970F}"/>
                  </a:ext>
                </a:extLst>
              </p:cNvPr>
              <p:cNvSpPr/>
              <p:nvPr/>
            </p:nvSpPr>
            <p:spPr>
              <a:xfrm>
                <a:off x="2514600" y="3048001"/>
                <a:ext cx="6127896" cy="120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𝑗𝑘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  <m:func>
                                                <m:func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cos</m:t>
                                                  </m:r>
                                                </m:fName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𝑙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func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𝑙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func>
                                        <m:func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sup>
                                  </m:sSup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7F5C598-867B-D74D-A13C-34BDB8C497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048001"/>
                <a:ext cx="6127896" cy="1203791"/>
              </a:xfrm>
              <a:prstGeom prst="rect">
                <a:avLst/>
              </a:prstGeom>
              <a:blipFill>
                <a:blip r:embed="rId5"/>
                <a:stretch>
                  <a:fillRect l="-8075" t="-90526" b="-14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93F09456-D12D-7347-8628-2F47D258E32E}"/>
                  </a:ext>
                </a:extLst>
              </p:cNvPr>
              <p:cNvSpPr/>
              <p:nvPr/>
            </p:nvSpPr>
            <p:spPr>
              <a:xfrm>
                <a:off x="2525487" y="4267201"/>
                <a:ext cx="7298345" cy="120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sz="2400" dirty="0"/>
                                <m:t> 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=2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𝑗𝑘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func>
                                                    <m:funcPr>
                                                      <m:ctrlP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2400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cos</m:t>
                                                      </m:r>
                                                    </m:fName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𝜃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𝑙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func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func>
                                                    <m:funcPr>
                                                      <m:ctrlP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2400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cos</m:t>
                                                      </m:r>
                                                    </m:fName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𝜃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1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func>
                                                </m:e>
                                              </m:d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𝑙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93F09456-D12D-7347-8628-2F47D258E3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487" y="4267201"/>
                <a:ext cx="7298345" cy="1203791"/>
              </a:xfrm>
              <a:prstGeom prst="rect">
                <a:avLst/>
              </a:prstGeom>
              <a:blipFill>
                <a:blip r:embed="rId6"/>
                <a:stretch>
                  <a:fillRect l="-6944" t="-90526" b="-14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9708B1B8-98CE-9B4A-A640-7D0CC82C7035}"/>
                  </a:ext>
                </a:extLst>
              </p:cNvPr>
              <p:cNvSpPr/>
              <p:nvPr/>
            </p:nvSpPr>
            <p:spPr>
              <a:xfrm>
                <a:off x="2569209" y="5517219"/>
                <a:ext cx="7037888" cy="120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sz="2400" dirty="0"/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𝑗𝑘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func>
                                                    <m:funcPr>
                                                      <m:ctrlP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2400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cos</m:t>
                                                      </m:r>
                                                    </m:fName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𝜃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𝑙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func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func>
                                                    <m:funcPr>
                                                      <m:ctrlP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2400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cos</m:t>
                                                      </m:r>
                                                    </m:fName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𝜃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1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func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9708B1B8-98CE-9B4A-A640-7D0CC82C70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209" y="5517219"/>
                <a:ext cx="7037888" cy="1203791"/>
              </a:xfrm>
              <a:prstGeom prst="rect">
                <a:avLst/>
              </a:prstGeom>
              <a:blipFill>
                <a:blip r:embed="rId7"/>
                <a:stretch>
                  <a:fillRect t="-89583" b="-147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DCFD75-934F-2A44-994C-E845CF92FD3E}"/>
                  </a:ext>
                </a:extLst>
              </p:cNvPr>
              <p:cNvSpPr/>
              <p:nvPr/>
            </p:nvSpPr>
            <p:spPr>
              <a:xfrm>
                <a:off x="9187724" y="5867400"/>
                <a:ext cx="1480277" cy="528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DCFD75-934F-2A44-994C-E845CF92FD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7724" y="5867400"/>
                <a:ext cx="1480277" cy="528222"/>
              </a:xfrm>
              <a:prstGeom prst="rect">
                <a:avLst/>
              </a:prstGeom>
              <a:blipFill>
                <a:blip r:embed="rId8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76762DA6-BE04-B74D-B83A-E2617C48B9AC}"/>
                  </a:ext>
                </a:extLst>
              </p:cNvPr>
              <p:cNvSpPr/>
              <p:nvPr/>
            </p:nvSpPr>
            <p:spPr>
              <a:xfrm>
                <a:off x="1959458" y="762001"/>
                <a:ext cx="3918252" cy="120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func>
                                        <m:funcPr>
                                          <m:ctrlP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sup>
                                  </m:sSup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C00000"/>
                                  </a:solidFill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76762DA6-BE04-B74D-B83A-E2617C48B9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458" y="762001"/>
                <a:ext cx="3918252" cy="1203791"/>
              </a:xfrm>
              <a:prstGeom prst="rect">
                <a:avLst/>
              </a:prstGeom>
              <a:blipFill>
                <a:blip r:embed="rId9"/>
                <a:stretch>
                  <a:fillRect t="-90526" b="-14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50F64DBA-50D6-4C4F-BBBA-F117F9AA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379060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21" grpId="0"/>
      <p:bldP spid="122" grpId="0"/>
      <p:bldP spid="123" grpId="0"/>
      <p:bldP spid="1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/>
              <p:nvPr/>
            </p:nvSpPr>
            <p:spPr>
              <a:xfrm>
                <a:off x="1752601" y="774178"/>
                <a:ext cx="3638175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1" y="774178"/>
                <a:ext cx="3638175" cy="1130822"/>
              </a:xfrm>
              <a:prstGeom prst="rect">
                <a:avLst/>
              </a:prstGeom>
              <a:blipFill>
                <a:blip r:embed="rId3"/>
                <a:stretch>
                  <a:fillRect l="-6969" t="-100000" b="-154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61D158-7227-BA4C-8A9E-5333FEFFE0E8}"/>
                  </a:ext>
                </a:extLst>
              </p:cNvPr>
              <p:cNvSpPr/>
              <p:nvPr/>
            </p:nvSpPr>
            <p:spPr>
              <a:xfrm>
                <a:off x="1676400" y="2149010"/>
                <a:ext cx="6605654" cy="120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𝑀𝑢𝑙𝑡𝑖𝑝𝑎𝑡h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𝑃𝑟𝑜𝑓𝑖𝑙𝑒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func>
                                        <m:func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sup>
                                  </m:sSup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61D158-7227-BA4C-8A9E-5333FEFFE0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149010"/>
                <a:ext cx="6605654" cy="1203791"/>
              </a:xfrm>
              <a:prstGeom prst="rect">
                <a:avLst/>
              </a:prstGeom>
              <a:blipFill>
                <a:blip r:embed="rId4"/>
                <a:stretch>
                  <a:fillRect t="-90526" b="-15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733">
            <a:extLst>
              <a:ext uri="{FF2B5EF4-FFF2-40B4-BE49-F238E27FC236}">
                <a16:creationId xmlns:a16="http://schemas.microsoft.com/office/drawing/2014/main" id="{95621814-9B3A-D442-9F98-7B5BB572C4D6}"/>
              </a:ext>
            </a:extLst>
          </p:cNvPr>
          <p:cNvGrpSpPr>
            <a:grpSpLocks noChangeAspect="1"/>
          </p:cNvGrpSpPr>
          <p:nvPr/>
        </p:nvGrpSpPr>
        <p:grpSpPr>
          <a:xfrm>
            <a:off x="3230880" y="3846547"/>
            <a:ext cx="6217920" cy="2737231"/>
            <a:chOff x="0" y="0"/>
            <a:chExt cx="6452084" cy="2840309"/>
          </a:xfrm>
        </p:grpSpPr>
        <p:pic>
          <p:nvPicPr>
            <p:cNvPr id="21" name="Screenshot 2018-02-08 02.48.33.png">
              <a:extLst>
                <a:ext uri="{FF2B5EF4-FFF2-40B4-BE49-F238E27FC236}">
                  <a16:creationId xmlns:a16="http://schemas.microsoft.com/office/drawing/2014/main" id="{8AF156FD-FF09-DA4A-B0D8-347512128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23091"/>
            <a:stretch>
              <a:fillRect/>
            </a:stretch>
          </p:blipFill>
          <p:spPr>
            <a:xfrm>
              <a:off x="0" y="234484"/>
              <a:ext cx="6452084" cy="2554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Shape 726">
              <a:extLst>
                <a:ext uri="{FF2B5EF4-FFF2-40B4-BE49-F238E27FC236}">
                  <a16:creationId xmlns:a16="http://schemas.microsoft.com/office/drawing/2014/main" id="{B2B1406E-D3BE-3D43-A855-16463D6BADD4}"/>
                </a:ext>
              </a:extLst>
            </p:cNvPr>
            <p:cNvSpPr/>
            <p:nvPr/>
          </p:nvSpPr>
          <p:spPr>
            <a:xfrm>
              <a:off x="446330" y="2433119"/>
              <a:ext cx="422610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800"/>
              </a:lvl1pPr>
            </a:lstStyle>
            <a:p>
              <a:r>
                <a:rPr sz="2100"/>
                <a:t>0</a:t>
              </a:r>
            </a:p>
          </p:txBody>
        </p:sp>
        <p:sp>
          <p:nvSpPr>
            <p:cNvPr id="23" name="Shape 727">
              <a:extLst>
                <a:ext uri="{FF2B5EF4-FFF2-40B4-BE49-F238E27FC236}">
                  <a16:creationId xmlns:a16="http://schemas.microsoft.com/office/drawing/2014/main" id="{97A817FB-1BA0-AA4E-AFC4-0052ACC642D5}"/>
                </a:ext>
              </a:extLst>
            </p:cNvPr>
            <p:cNvSpPr/>
            <p:nvPr/>
          </p:nvSpPr>
          <p:spPr>
            <a:xfrm>
              <a:off x="609447" y="1262906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30</a:t>
              </a:r>
              <a:r>
                <a:rPr sz="2100" baseline="31999"/>
                <a:t>o</a:t>
              </a:r>
            </a:p>
          </p:txBody>
        </p:sp>
        <p:sp>
          <p:nvSpPr>
            <p:cNvPr id="24" name="Shape 728">
              <a:extLst>
                <a:ext uri="{FF2B5EF4-FFF2-40B4-BE49-F238E27FC236}">
                  <a16:creationId xmlns:a16="http://schemas.microsoft.com/office/drawing/2014/main" id="{2F3166F7-2615-1645-AC8F-CBD587D8AF4B}"/>
                </a:ext>
              </a:extLst>
            </p:cNvPr>
            <p:cNvSpPr/>
            <p:nvPr/>
          </p:nvSpPr>
          <p:spPr>
            <a:xfrm>
              <a:off x="1585191" y="252227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60</a:t>
              </a:r>
              <a:r>
                <a:rPr sz="2100" baseline="31999"/>
                <a:t>o</a:t>
              </a:r>
            </a:p>
          </p:txBody>
        </p:sp>
        <p:sp>
          <p:nvSpPr>
            <p:cNvPr id="25" name="Shape 729">
              <a:extLst>
                <a:ext uri="{FF2B5EF4-FFF2-40B4-BE49-F238E27FC236}">
                  <a16:creationId xmlns:a16="http://schemas.microsoft.com/office/drawing/2014/main" id="{5B659005-D22B-4E43-A894-0AE48AEA5EE3}"/>
                </a:ext>
              </a:extLst>
            </p:cNvPr>
            <p:cNvSpPr/>
            <p:nvPr/>
          </p:nvSpPr>
          <p:spPr>
            <a:xfrm>
              <a:off x="2651230" y="0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90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6" name="Shape 730">
              <a:extLst>
                <a:ext uri="{FF2B5EF4-FFF2-40B4-BE49-F238E27FC236}">
                  <a16:creationId xmlns:a16="http://schemas.microsoft.com/office/drawing/2014/main" id="{77E915BD-4D77-A248-86C8-7591C49D5CF2}"/>
                </a:ext>
              </a:extLst>
            </p:cNvPr>
            <p:cNvSpPr/>
            <p:nvPr/>
          </p:nvSpPr>
          <p:spPr>
            <a:xfrm>
              <a:off x="3879793" y="248920"/>
              <a:ext cx="951524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120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7" name="Shape 731">
              <a:extLst>
                <a:ext uri="{FF2B5EF4-FFF2-40B4-BE49-F238E27FC236}">
                  <a16:creationId xmlns:a16="http://schemas.microsoft.com/office/drawing/2014/main" id="{AD7B2605-E129-7E42-9E00-8876D3E9B6D2}"/>
                </a:ext>
              </a:extLst>
            </p:cNvPr>
            <p:cNvSpPr/>
            <p:nvPr/>
          </p:nvSpPr>
          <p:spPr>
            <a:xfrm>
              <a:off x="4927771" y="1134373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150</a:t>
              </a:r>
              <a:r>
                <a:rPr sz="2100" baseline="31999"/>
                <a:t>o</a:t>
              </a:r>
            </a:p>
          </p:txBody>
        </p:sp>
        <p:sp>
          <p:nvSpPr>
            <p:cNvPr id="28" name="Shape 732">
              <a:extLst>
                <a:ext uri="{FF2B5EF4-FFF2-40B4-BE49-F238E27FC236}">
                  <a16:creationId xmlns:a16="http://schemas.microsoft.com/office/drawing/2014/main" id="{C0B86065-E2D3-604E-BC5A-460B895C0668}"/>
                </a:ext>
              </a:extLst>
            </p:cNvPr>
            <p:cNvSpPr/>
            <p:nvPr/>
          </p:nvSpPr>
          <p:spPr>
            <a:xfrm>
              <a:off x="5217297" y="2290702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180</a:t>
              </a:r>
              <a:r>
                <a:rPr sz="2100" baseline="31999"/>
                <a:t>o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95598117-ADA6-9D4E-A995-CAA03358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15968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88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Wireless Localization / Positioning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0F2098-F23C-1040-B40A-FF6B115DAF29}"/>
              </a:ext>
            </a:extLst>
          </p:cNvPr>
          <p:cNvSpPr/>
          <p:nvPr/>
        </p:nvSpPr>
        <p:spPr>
          <a:xfrm>
            <a:off x="1981200" y="1124744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The process of obtaining a human or object’s location using wireless signals</a:t>
            </a:r>
          </a:p>
        </p:txBody>
      </p:sp>
      <p:sp>
        <p:nvSpPr>
          <p:cNvPr id="5" name="Shape 436">
            <a:extLst>
              <a:ext uri="{FF2B5EF4-FFF2-40B4-BE49-F238E27FC236}">
                <a16:creationId xmlns:a16="http://schemas.microsoft.com/office/drawing/2014/main" id="{5375C3FC-9FD1-2145-9BDD-7AAE7AE98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563804"/>
            <a:ext cx="6248400" cy="4582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34289" tIns="45720" rIns="34289" bIns="45720" rtlCol="0">
            <a:spAutoFit/>
          </a:bodyPr>
          <a:lstStyle/>
          <a:p>
            <a:pPr marL="0" indent="0" defTabSz="342900">
              <a:lnSpc>
                <a:spcPct val="120000"/>
              </a:lnSpc>
              <a:buSzPct val="100000"/>
              <a:buNone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100" b="1" dirty="0"/>
              <a:t>Applications:</a:t>
            </a:r>
            <a:endParaRPr lang="en-US" sz="2100" dirty="0"/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Navigation: outdoors (GPS) and indoors (e.g., museum)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Location based services: Tagging, Reminder, Ads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Virtual Reality and Motion Capture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Gestures, writing in the air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Behavioral Analytics (Health, activities, etc.)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Locating misplaced items (keys)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100" dirty="0"/>
              <a:t>Location based security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Delivery drones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A0F38-A311-2C4A-9960-3A3B8696D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1" y="2979895"/>
            <a:ext cx="2480581" cy="1630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442C2-3697-184A-8B27-4348D649C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513610"/>
            <a:ext cx="2294162" cy="1355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FB86AE-A274-DE47-A562-A557C99BB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247" y="4856453"/>
            <a:ext cx="2843534" cy="1663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E0D33C-CCCA-0847-B9D9-22509320C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1" y="5410201"/>
            <a:ext cx="2084137" cy="13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E261D158-7227-BA4C-8A9E-5333FEFFE0E8}"/>
              </a:ext>
            </a:extLst>
          </p:cNvPr>
          <p:cNvSpPr/>
          <p:nvPr/>
        </p:nvSpPr>
        <p:spPr>
          <a:xfrm>
            <a:off x="1524000" y="990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Which is the Line-of-Sight Path (Direct Path)?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143CDC-19E0-8A45-A481-0655CDB9ACBB}"/>
              </a:ext>
            </a:extLst>
          </p:cNvPr>
          <p:cNvSpPr/>
          <p:nvPr/>
        </p:nvSpPr>
        <p:spPr>
          <a:xfrm>
            <a:off x="1524000" y="15240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Strongest Path!</a:t>
            </a:r>
          </a:p>
        </p:txBody>
      </p:sp>
      <p:grpSp>
        <p:nvGrpSpPr>
          <p:cNvPr id="30" name="Group 733">
            <a:extLst>
              <a:ext uri="{FF2B5EF4-FFF2-40B4-BE49-F238E27FC236}">
                <a16:creationId xmlns:a16="http://schemas.microsoft.com/office/drawing/2014/main" id="{C3C23CCD-F828-BB40-8445-C21120B9F5A3}"/>
              </a:ext>
            </a:extLst>
          </p:cNvPr>
          <p:cNvGrpSpPr>
            <a:grpSpLocks noChangeAspect="1"/>
          </p:cNvGrpSpPr>
          <p:nvPr/>
        </p:nvGrpSpPr>
        <p:grpSpPr>
          <a:xfrm>
            <a:off x="3230880" y="3846547"/>
            <a:ext cx="6217920" cy="2737231"/>
            <a:chOff x="0" y="0"/>
            <a:chExt cx="6452084" cy="2840309"/>
          </a:xfrm>
        </p:grpSpPr>
        <p:pic>
          <p:nvPicPr>
            <p:cNvPr id="31" name="Screenshot 2018-02-08 02.48.33.png">
              <a:extLst>
                <a:ext uri="{FF2B5EF4-FFF2-40B4-BE49-F238E27FC236}">
                  <a16:creationId xmlns:a16="http://schemas.microsoft.com/office/drawing/2014/main" id="{35C6436B-5285-8A44-B9A1-DC7BD878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3091"/>
            <a:stretch>
              <a:fillRect/>
            </a:stretch>
          </p:blipFill>
          <p:spPr>
            <a:xfrm>
              <a:off x="0" y="234484"/>
              <a:ext cx="6452084" cy="2554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" name="Shape 726">
              <a:extLst>
                <a:ext uri="{FF2B5EF4-FFF2-40B4-BE49-F238E27FC236}">
                  <a16:creationId xmlns:a16="http://schemas.microsoft.com/office/drawing/2014/main" id="{563FEFCC-1A46-B841-984C-5B7AC53D0834}"/>
                </a:ext>
              </a:extLst>
            </p:cNvPr>
            <p:cNvSpPr/>
            <p:nvPr/>
          </p:nvSpPr>
          <p:spPr>
            <a:xfrm>
              <a:off x="446330" y="2433119"/>
              <a:ext cx="422610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800"/>
              </a:lvl1pPr>
            </a:lstStyle>
            <a:p>
              <a:r>
                <a:rPr sz="2100"/>
                <a:t>0</a:t>
              </a:r>
            </a:p>
          </p:txBody>
        </p:sp>
        <p:sp>
          <p:nvSpPr>
            <p:cNvPr id="33" name="Shape 727">
              <a:extLst>
                <a:ext uri="{FF2B5EF4-FFF2-40B4-BE49-F238E27FC236}">
                  <a16:creationId xmlns:a16="http://schemas.microsoft.com/office/drawing/2014/main" id="{3C3D5534-9017-CE44-9F77-826D97BB795D}"/>
                </a:ext>
              </a:extLst>
            </p:cNvPr>
            <p:cNvSpPr/>
            <p:nvPr/>
          </p:nvSpPr>
          <p:spPr>
            <a:xfrm>
              <a:off x="609447" y="1262906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30</a:t>
              </a:r>
              <a:r>
                <a:rPr sz="2100" baseline="31999"/>
                <a:t>o</a:t>
              </a:r>
            </a:p>
          </p:txBody>
        </p:sp>
        <p:sp>
          <p:nvSpPr>
            <p:cNvPr id="34" name="Shape 728">
              <a:extLst>
                <a:ext uri="{FF2B5EF4-FFF2-40B4-BE49-F238E27FC236}">
                  <a16:creationId xmlns:a16="http://schemas.microsoft.com/office/drawing/2014/main" id="{130074AB-F7D5-024E-9216-7A5093BF89AE}"/>
                </a:ext>
              </a:extLst>
            </p:cNvPr>
            <p:cNvSpPr/>
            <p:nvPr/>
          </p:nvSpPr>
          <p:spPr>
            <a:xfrm>
              <a:off x="1585191" y="252227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60</a:t>
              </a:r>
              <a:r>
                <a:rPr sz="2100" baseline="31999"/>
                <a:t>o</a:t>
              </a:r>
            </a:p>
          </p:txBody>
        </p:sp>
        <p:sp>
          <p:nvSpPr>
            <p:cNvPr id="35" name="Shape 729">
              <a:extLst>
                <a:ext uri="{FF2B5EF4-FFF2-40B4-BE49-F238E27FC236}">
                  <a16:creationId xmlns:a16="http://schemas.microsoft.com/office/drawing/2014/main" id="{328322E1-E3E9-8541-AA2C-F152103FE45B}"/>
                </a:ext>
              </a:extLst>
            </p:cNvPr>
            <p:cNvSpPr/>
            <p:nvPr/>
          </p:nvSpPr>
          <p:spPr>
            <a:xfrm>
              <a:off x="2651230" y="0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90</a:t>
              </a:r>
              <a:r>
                <a:rPr sz="2100" baseline="31999" dirty="0"/>
                <a:t>o</a:t>
              </a:r>
            </a:p>
          </p:txBody>
        </p:sp>
        <p:sp>
          <p:nvSpPr>
            <p:cNvPr id="36" name="Shape 730">
              <a:extLst>
                <a:ext uri="{FF2B5EF4-FFF2-40B4-BE49-F238E27FC236}">
                  <a16:creationId xmlns:a16="http://schemas.microsoft.com/office/drawing/2014/main" id="{AE16EF06-8119-7E4A-91B6-26DFF8D0198B}"/>
                </a:ext>
              </a:extLst>
            </p:cNvPr>
            <p:cNvSpPr/>
            <p:nvPr/>
          </p:nvSpPr>
          <p:spPr>
            <a:xfrm>
              <a:off x="3879793" y="248920"/>
              <a:ext cx="951524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120</a:t>
              </a:r>
              <a:r>
                <a:rPr sz="2100" baseline="31999" dirty="0"/>
                <a:t>o</a:t>
              </a:r>
            </a:p>
          </p:txBody>
        </p:sp>
        <p:sp>
          <p:nvSpPr>
            <p:cNvPr id="37" name="Shape 731">
              <a:extLst>
                <a:ext uri="{FF2B5EF4-FFF2-40B4-BE49-F238E27FC236}">
                  <a16:creationId xmlns:a16="http://schemas.microsoft.com/office/drawing/2014/main" id="{9AEF9504-5C1B-7A4E-9B1D-9A3DE7FAA97C}"/>
                </a:ext>
              </a:extLst>
            </p:cNvPr>
            <p:cNvSpPr/>
            <p:nvPr/>
          </p:nvSpPr>
          <p:spPr>
            <a:xfrm>
              <a:off x="4927771" y="1134373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150</a:t>
              </a:r>
              <a:r>
                <a:rPr sz="2100" baseline="31999"/>
                <a:t>o</a:t>
              </a:r>
            </a:p>
          </p:txBody>
        </p:sp>
        <p:sp>
          <p:nvSpPr>
            <p:cNvPr id="38" name="Shape 732">
              <a:extLst>
                <a:ext uri="{FF2B5EF4-FFF2-40B4-BE49-F238E27FC236}">
                  <a16:creationId xmlns:a16="http://schemas.microsoft.com/office/drawing/2014/main" id="{A2B19DF2-EEB5-1F4B-852C-059AE3CDAA25}"/>
                </a:ext>
              </a:extLst>
            </p:cNvPr>
            <p:cNvSpPr/>
            <p:nvPr/>
          </p:nvSpPr>
          <p:spPr>
            <a:xfrm>
              <a:off x="5217297" y="2290702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180</a:t>
              </a:r>
              <a:r>
                <a:rPr sz="2100" baseline="31999"/>
                <a:t>o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2501257-6F05-2C48-AE56-5FE4EDE787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078" y="5766820"/>
            <a:ext cx="1631145" cy="109118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E670650-A235-0349-BDDE-66C4520F584E}"/>
              </a:ext>
            </a:extLst>
          </p:cNvPr>
          <p:cNvCxnSpPr>
            <a:cxnSpLocks/>
          </p:cNvCxnSpPr>
          <p:nvPr/>
        </p:nvCxnSpPr>
        <p:spPr>
          <a:xfrm flipH="1" flipV="1">
            <a:off x="3416409" y="3048000"/>
            <a:ext cx="2698569" cy="3299144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9BB4033D-3800-5A4D-AE99-C2359DA1E9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5" t="4297" r="13274" b="5673"/>
          <a:stretch/>
        </p:blipFill>
        <p:spPr>
          <a:xfrm>
            <a:off x="3131337" y="2656759"/>
            <a:ext cx="384617" cy="6858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66B42B6-7493-714E-9792-9DFEB8E2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22278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66163 0.101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76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733">
            <a:extLst>
              <a:ext uri="{FF2B5EF4-FFF2-40B4-BE49-F238E27FC236}">
                <a16:creationId xmlns:a16="http://schemas.microsoft.com/office/drawing/2014/main" id="{0BF05B85-9AA4-BA4E-AAC3-057B17EDDDBB}"/>
              </a:ext>
            </a:extLst>
          </p:cNvPr>
          <p:cNvGrpSpPr>
            <a:grpSpLocks noChangeAspect="1"/>
          </p:cNvGrpSpPr>
          <p:nvPr/>
        </p:nvGrpSpPr>
        <p:grpSpPr>
          <a:xfrm>
            <a:off x="3230880" y="3846547"/>
            <a:ext cx="6217920" cy="2737231"/>
            <a:chOff x="0" y="0"/>
            <a:chExt cx="6452084" cy="2840309"/>
          </a:xfrm>
        </p:grpSpPr>
        <p:pic>
          <p:nvPicPr>
            <p:cNvPr id="19" name="Screenshot 2018-02-08 02.48.33.png">
              <a:extLst>
                <a:ext uri="{FF2B5EF4-FFF2-40B4-BE49-F238E27FC236}">
                  <a16:creationId xmlns:a16="http://schemas.microsoft.com/office/drawing/2014/main" id="{0627B643-A851-9446-973A-EB06B608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3091"/>
            <a:stretch>
              <a:fillRect/>
            </a:stretch>
          </p:blipFill>
          <p:spPr>
            <a:xfrm>
              <a:off x="0" y="234484"/>
              <a:ext cx="6452084" cy="2554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hape 726">
              <a:extLst>
                <a:ext uri="{FF2B5EF4-FFF2-40B4-BE49-F238E27FC236}">
                  <a16:creationId xmlns:a16="http://schemas.microsoft.com/office/drawing/2014/main" id="{AD3ABB21-E536-2040-8A9C-4819A2C65E1C}"/>
                </a:ext>
              </a:extLst>
            </p:cNvPr>
            <p:cNvSpPr/>
            <p:nvPr/>
          </p:nvSpPr>
          <p:spPr>
            <a:xfrm>
              <a:off x="446330" y="2433119"/>
              <a:ext cx="422610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800"/>
              </a:lvl1pPr>
            </a:lstStyle>
            <a:p>
              <a:r>
                <a:rPr sz="2100"/>
                <a:t>0</a:t>
              </a:r>
            </a:p>
          </p:txBody>
        </p:sp>
        <p:sp>
          <p:nvSpPr>
            <p:cNvPr id="21" name="Shape 727">
              <a:extLst>
                <a:ext uri="{FF2B5EF4-FFF2-40B4-BE49-F238E27FC236}">
                  <a16:creationId xmlns:a16="http://schemas.microsoft.com/office/drawing/2014/main" id="{4A8286EE-E294-2442-AF4B-005C6493B26A}"/>
                </a:ext>
              </a:extLst>
            </p:cNvPr>
            <p:cNvSpPr/>
            <p:nvPr/>
          </p:nvSpPr>
          <p:spPr>
            <a:xfrm>
              <a:off x="609447" y="1262906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30</a:t>
              </a:r>
              <a:r>
                <a:rPr sz="2100" baseline="31999"/>
                <a:t>o</a:t>
              </a:r>
            </a:p>
          </p:txBody>
        </p:sp>
        <p:sp>
          <p:nvSpPr>
            <p:cNvPr id="22" name="Shape 728">
              <a:extLst>
                <a:ext uri="{FF2B5EF4-FFF2-40B4-BE49-F238E27FC236}">
                  <a16:creationId xmlns:a16="http://schemas.microsoft.com/office/drawing/2014/main" id="{CBB5BB6B-A380-8747-BD4C-6B1255C40F88}"/>
                </a:ext>
              </a:extLst>
            </p:cNvPr>
            <p:cNvSpPr/>
            <p:nvPr/>
          </p:nvSpPr>
          <p:spPr>
            <a:xfrm>
              <a:off x="1585191" y="252227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60</a:t>
              </a:r>
              <a:r>
                <a:rPr sz="2100" baseline="31999"/>
                <a:t>o</a:t>
              </a:r>
            </a:p>
          </p:txBody>
        </p:sp>
        <p:sp>
          <p:nvSpPr>
            <p:cNvPr id="23" name="Shape 729">
              <a:extLst>
                <a:ext uri="{FF2B5EF4-FFF2-40B4-BE49-F238E27FC236}">
                  <a16:creationId xmlns:a16="http://schemas.microsoft.com/office/drawing/2014/main" id="{088DF2FD-DC88-AD42-A5F6-CE09EC7076EA}"/>
                </a:ext>
              </a:extLst>
            </p:cNvPr>
            <p:cNvSpPr/>
            <p:nvPr/>
          </p:nvSpPr>
          <p:spPr>
            <a:xfrm>
              <a:off x="2651230" y="0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90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4" name="Shape 730">
              <a:extLst>
                <a:ext uri="{FF2B5EF4-FFF2-40B4-BE49-F238E27FC236}">
                  <a16:creationId xmlns:a16="http://schemas.microsoft.com/office/drawing/2014/main" id="{2211915B-5C96-C245-B93D-C4D2635D8894}"/>
                </a:ext>
              </a:extLst>
            </p:cNvPr>
            <p:cNvSpPr/>
            <p:nvPr/>
          </p:nvSpPr>
          <p:spPr>
            <a:xfrm>
              <a:off x="3879793" y="248920"/>
              <a:ext cx="951524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120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5" name="Shape 731">
              <a:extLst>
                <a:ext uri="{FF2B5EF4-FFF2-40B4-BE49-F238E27FC236}">
                  <a16:creationId xmlns:a16="http://schemas.microsoft.com/office/drawing/2014/main" id="{62F145C4-F1C1-204B-9F02-43FB268B5CAF}"/>
                </a:ext>
              </a:extLst>
            </p:cNvPr>
            <p:cNvSpPr/>
            <p:nvPr/>
          </p:nvSpPr>
          <p:spPr>
            <a:xfrm>
              <a:off x="4927771" y="1134373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150</a:t>
              </a:r>
              <a:r>
                <a:rPr sz="2100" baseline="31999"/>
                <a:t>o</a:t>
              </a:r>
            </a:p>
          </p:txBody>
        </p:sp>
        <p:sp>
          <p:nvSpPr>
            <p:cNvPr id="26" name="Shape 732">
              <a:extLst>
                <a:ext uri="{FF2B5EF4-FFF2-40B4-BE49-F238E27FC236}">
                  <a16:creationId xmlns:a16="http://schemas.microsoft.com/office/drawing/2014/main" id="{29BC04F5-2E2B-9843-9563-4D49D71D9949}"/>
                </a:ext>
              </a:extLst>
            </p:cNvPr>
            <p:cNvSpPr/>
            <p:nvPr/>
          </p:nvSpPr>
          <p:spPr>
            <a:xfrm>
              <a:off x="5217297" y="2290702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180</a:t>
              </a:r>
              <a:r>
                <a:rPr sz="2100" baseline="31999"/>
                <a:t>o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7C6E27A-FB49-0544-90A1-BBA35B91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078" y="5766820"/>
            <a:ext cx="1631145" cy="109118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F1D4A1-E04A-734C-BC2B-0A3667441F3A}"/>
              </a:ext>
            </a:extLst>
          </p:cNvPr>
          <p:cNvCxnSpPr>
            <a:cxnSpLocks/>
          </p:cNvCxnSpPr>
          <p:nvPr/>
        </p:nvCxnSpPr>
        <p:spPr>
          <a:xfrm flipH="1" flipV="1">
            <a:off x="3416409" y="3048000"/>
            <a:ext cx="2698569" cy="3299144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AD96C33-8FDD-E949-A02C-F8677197D4BC}"/>
              </a:ext>
            </a:extLst>
          </p:cNvPr>
          <p:cNvSpPr/>
          <p:nvPr/>
        </p:nvSpPr>
        <p:spPr>
          <a:xfrm>
            <a:off x="1524000" y="9144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Which is the Line-of-Sight Path (Direct Path)?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0B1A36-E3F0-6F4F-8A17-0DB7BD28697B}"/>
              </a:ext>
            </a:extLst>
          </p:cNvPr>
          <p:cNvSpPr/>
          <p:nvPr/>
        </p:nvSpPr>
        <p:spPr>
          <a:xfrm>
            <a:off x="1524000" y="14478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Strongest Path!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D3A7B8-BA24-B742-9EC3-19321104FC59}"/>
              </a:ext>
            </a:extLst>
          </p:cNvPr>
          <p:cNvCxnSpPr>
            <a:cxnSpLocks/>
          </p:cNvCxnSpPr>
          <p:nvPr/>
        </p:nvCxnSpPr>
        <p:spPr>
          <a:xfrm flipV="1">
            <a:off x="6161044" y="3795890"/>
            <a:ext cx="3326188" cy="2551254"/>
          </a:xfrm>
          <a:prstGeom prst="line">
            <a:avLst/>
          </a:prstGeom>
          <a:ln w="57150">
            <a:solidFill>
              <a:schemeClr val="accent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F6B626C-6E65-4B44-8695-8D787A3CA9B6}"/>
              </a:ext>
            </a:extLst>
          </p:cNvPr>
          <p:cNvSpPr/>
          <p:nvPr/>
        </p:nvSpPr>
        <p:spPr>
          <a:xfrm rot="8488392">
            <a:off x="8460397" y="3646704"/>
            <a:ext cx="206713" cy="166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F46701-4092-9D40-85E9-CD9DA59DD5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5" t="4297" r="13274" b="5673"/>
          <a:stretch/>
        </p:blipFill>
        <p:spPr>
          <a:xfrm>
            <a:off x="9256492" y="3342162"/>
            <a:ext cx="384617" cy="6858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E68D8C6-AFB4-6348-8AC3-88291E9CCCFE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3416409" y="3023676"/>
            <a:ext cx="5840083" cy="661387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C58F423-35DD-E14F-B234-D57BE60C5DDD}"/>
              </a:ext>
            </a:extLst>
          </p:cNvPr>
          <p:cNvSpPr/>
          <p:nvPr/>
        </p:nvSpPr>
        <p:spPr>
          <a:xfrm rot="1860307">
            <a:off x="3102868" y="1384989"/>
            <a:ext cx="274320" cy="3417922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02FD90-390C-DB4E-A498-95D84D7F6AA3}"/>
              </a:ext>
            </a:extLst>
          </p:cNvPr>
          <p:cNvCxnSpPr>
            <a:cxnSpLocks/>
          </p:cNvCxnSpPr>
          <p:nvPr/>
        </p:nvCxnSpPr>
        <p:spPr>
          <a:xfrm flipV="1">
            <a:off x="2465386" y="1691739"/>
            <a:ext cx="1783620" cy="29485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B613A7E5-7520-6645-B9C2-91CA634BC917}"/>
              </a:ext>
            </a:extLst>
          </p:cNvPr>
          <p:cNvSpPr/>
          <p:nvPr/>
        </p:nvSpPr>
        <p:spPr>
          <a:xfrm>
            <a:off x="5301078" y="2143404"/>
            <a:ext cx="5431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Not always due to blockage!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9DCF9F5-09F0-9747-8A20-BA522FD68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127351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 animBg="1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733">
            <a:extLst>
              <a:ext uri="{FF2B5EF4-FFF2-40B4-BE49-F238E27FC236}">
                <a16:creationId xmlns:a16="http://schemas.microsoft.com/office/drawing/2014/main" id="{0BF05B85-9AA4-BA4E-AAC3-057B17EDDDBB}"/>
              </a:ext>
            </a:extLst>
          </p:cNvPr>
          <p:cNvGrpSpPr>
            <a:grpSpLocks noChangeAspect="1"/>
          </p:cNvGrpSpPr>
          <p:nvPr/>
        </p:nvGrpSpPr>
        <p:grpSpPr>
          <a:xfrm>
            <a:off x="3230880" y="3846547"/>
            <a:ext cx="6217920" cy="2737231"/>
            <a:chOff x="0" y="0"/>
            <a:chExt cx="6452084" cy="2840309"/>
          </a:xfrm>
        </p:grpSpPr>
        <p:pic>
          <p:nvPicPr>
            <p:cNvPr id="19" name="Screenshot 2018-02-08 02.48.33.png">
              <a:extLst>
                <a:ext uri="{FF2B5EF4-FFF2-40B4-BE49-F238E27FC236}">
                  <a16:creationId xmlns:a16="http://schemas.microsoft.com/office/drawing/2014/main" id="{0627B643-A851-9446-973A-EB06B608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b="23091"/>
            <a:stretch>
              <a:fillRect/>
            </a:stretch>
          </p:blipFill>
          <p:spPr>
            <a:xfrm>
              <a:off x="0" y="234484"/>
              <a:ext cx="6452084" cy="2554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hape 726">
              <a:extLst>
                <a:ext uri="{FF2B5EF4-FFF2-40B4-BE49-F238E27FC236}">
                  <a16:creationId xmlns:a16="http://schemas.microsoft.com/office/drawing/2014/main" id="{AD3ABB21-E536-2040-8A9C-4819A2C65E1C}"/>
                </a:ext>
              </a:extLst>
            </p:cNvPr>
            <p:cNvSpPr/>
            <p:nvPr/>
          </p:nvSpPr>
          <p:spPr>
            <a:xfrm>
              <a:off x="446330" y="2433119"/>
              <a:ext cx="422610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800"/>
              </a:lvl1pPr>
            </a:lstStyle>
            <a:p>
              <a:r>
                <a:rPr sz="2100"/>
                <a:t>0</a:t>
              </a:r>
            </a:p>
          </p:txBody>
        </p:sp>
        <p:sp>
          <p:nvSpPr>
            <p:cNvPr id="21" name="Shape 727">
              <a:extLst>
                <a:ext uri="{FF2B5EF4-FFF2-40B4-BE49-F238E27FC236}">
                  <a16:creationId xmlns:a16="http://schemas.microsoft.com/office/drawing/2014/main" id="{4A8286EE-E294-2442-AF4B-005C6493B26A}"/>
                </a:ext>
              </a:extLst>
            </p:cNvPr>
            <p:cNvSpPr/>
            <p:nvPr/>
          </p:nvSpPr>
          <p:spPr>
            <a:xfrm>
              <a:off x="609447" y="1262906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30</a:t>
              </a:r>
              <a:r>
                <a:rPr sz="2100" baseline="31999"/>
                <a:t>o</a:t>
              </a:r>
            </a:p>
          </p:txBody>
        </p:sp>
        <p:sp>
          <p:nvSpPr>
            <p:cNvPr id="22" name="Shape 728">
              <a:extLst>
                <a:ext uri="{FF2B5EF4-FFF2-40B4-BE49-F238E27FC236}">
                  <a16:creationId xmlns:a16="http://schemas.microsoft.com/office/drawing/2014/main" id="{CBB5BB6B-A380-8747-BD4C-6B1255C40F88}"/>
                </a:ext>
              </a:extLst>
            </p:cNvPr>
            <p:cNvSpPr/>
            <p:nvPr/>
          </p:nvSpPr>
          <p:spPr>
            <a:xfrm>
              <a:off x="1585191" y="252227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60</a:t>
              </a:r>
              <a:r>
                <a:rPr sz="2100" baseline="31999"/>
                <a:t>o</a:t>
              </a:r>
            </a:p>
          </p:txBody>
        </p:sp>
        <p:sp>
          <p:nvSpPr>
            <p:cNvPr id="23" name="Shape 729">
              <a:extLst>
                <a:ext uri="{FF2B5EF4-FFF2-40B4-BE49-F238E27FC236}">
                  <a16:creationId xmlns:a16="http://schemas.microsoft.com/office/drawing/2014/main" id="{088DF2FD-DC88-AD42-A5F6-CE09EC7076EA}"/>
                </a:ext>
              </a:extLst>
            </p:cNvPr>
            <p:cNvSpPr/>
            <p:nvPr/>
          </p:nvSpPr>
          <p:spPr>
            <a:xfrm>
              <a:off x="2651230" y="0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90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4" name="Shape 730">
              <a:extLst>
                <a:ext uri="{FF2B5EF4-FFF2-40B4-BE49-F238E27FC236}">
                  <a16:creationId xmlns:a16="http://schemas.microsoft.com/office/drawing/2014/main" id="{2211915B-5C96-C245-B93D-C4D2635D8894}"/>
                </a:ext>
              </a:extLst>
            </p:cNvPr>
            <p:cNvSpPr/>
            <p:nvPr/>
          </p:nvSpPr>
          <p:spPr>
            <a:xfrm>
              <a:off x="3879793" y="248920"/>
              <a:ext cx="951524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120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5" name="Shape 731">
              <a:extLst>
                <a:ext uri="{FF2B5EF4-FFF2-40B4-BE49-F238E27FC236}">
                  <a16:creationId xmlns:a16="http://schemas.microsoft.com/office/drawing/2014/main" id="{62F145C4-F1C1-204B-9F02-43FB268B5CAF}"/>
                </a:ext>
              </a:extLst>
            </p:cNvPr>
            <p:cNvSpPr/>
            <p:nvPr/>
          </p:nvSpPr>
          <p:spPr>
            <a:xfrm>
              <a:off x="4927771" y="1134373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150</a:t>
              </a:r>
              <a:r>
                <a:rPr sz="2100" baseline="31999"/>
                <a:t>o</a:t>
              </a:r>
            </a:p>
          </p:txBody>
        </p:sp>
        <p:sp>
          <p:nvSpPr>
            <p:cNvPr id="26" name="Shape 732">
              <a:extLst>
                <a:ext uri="{FF2B5EF4-FFF2-40B4-BE49-F238E27FC236}">
                  <a16:creationId xmlns:a16="http://schemas.microsoft.com/office/drawing/2014/main" id="{29BC04F5-2E2B-9843-9563-4D49D71D9949}"/>
                </a:ext>
              </a:extLst>
            </p:cNvPr>
            <p:cNvSpPr/>
            <p:nvPr/>
          </p:nvSpPr>
          <p:spPr>
            <a:xfrm>
              <a:off x="5217297" y="2290702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180</a:t>
              </a:r>
              <a:r>
                <a:rPr sz="2100" baseline="31999"/>
                <a:t>o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7C6E27A-FB49-0544-90A1-BBA35B91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078" y="5766820"/>
            <a:ext cx="1631145" cy="109118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F1D4A1-E04A-734C-BC2B-0A3667441F3A}"/>
              </a:ext>
            </a:extLst>
          </p:cNvPr>
          <p:cNvCxnSpPr>
            <a:cxnSpLocks/>
          </p:cNvCxnSpPr>
          <p:nvPr/>
        </p:nvCxnSpPr>
        <p:spPr>
          <a:xfrm flipH="1" flipV="1">
            <a:off x="3416409" y="3048000"/>
            <a:ext cx="2698569" cy="3299144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AD96C33-8FDD-E949-A02C-F8677197D4BC}"/>
              </a:ext>
            </a:extLst>
          </p:cNvPr>
          <p:cNvSpPr/>
          <p:nvPr/>
        </p:nvSpPr>
        <p:spPr>
          <a:xfrm>
            <a:off x="1524000" y="9144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Which is the Line-of-Sight Path (Direct Path)?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0B1A36-E3F0-6F4F-8A17-0DB7BD28697B}"/>
              </a:ext>
            </a:extLst>
          </p:cNvPr>
          <p:cNvSpPr/>
          <p:nvPr/>
        </p:nvSpPr>
        <p:spPr>
          <a:xfrm>
            <a:off x="1524000" y="14478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Strongest Path!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D3A7B8-BA24-B742-9EC3-19321104FC59}"/>
              </a:ext>
            </a:extLst>
          </p:cNvPr>
          <p:cNvCxnSpPr>
            <a:cxnSpLocks/>
          </p:cNvCxnSpPr>
          <p:nvPr/>
        </p:nvCxnSpPr>
        <p:spPr>
          <a:xfrm flipV="1">
            <a:off x="6161044" y="3795890"/>
            <a:ext cx="3326188" cy="2551254"/>
          </a:xfrm>
          <a:prstGeom prst="line">
            <a:avLst/>
          </a:prstGeom>
          <a:ln w="57150">
            <a:solidFill>
              <a:schemeClr val="accent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F6B626C-6E65-4B44-8695-8D787A3CA9B6}"/>
              </a:ext>
            </a:extLst>
          </p:cNvPr>
          <p:cNvSpPr/>
          <p:nvPr/>
        </p:nvSpPr>
        <p:spPr>
          <a:xfrm rot="8488392">
            <a:off x="8460397" y="3646704"/>
            <a:ext cx="206713" cy="166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F46701-4092-9D40-85E9-CD9DA59DD5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5" t="4297" r="13274" b="5673"/>
          <a:stretch/>
        </p:blipFill>
        <p:spPr>
          <a:xfrm>
            <a:off x="9256492" y="3342162"/>
            <a:ext cx="384617" cy="6858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E68D8C6-AFB4-6348-8AC3-88291E9CCCFE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3416409" y="3023676"/>
            <a:ext cx="5840083" cy="661387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C58F423-35DD-E14F-B234-D57BE60C5DDD}"/>
              </a:ext>
            </a:extLst>
          </p:cNvPr>
          <p:cNvSpPr/>
          <p:nvPr/>
        </p:nvSpPr>
        <p:spPr>
          <a:xfrm rot="1860307">
            <a:off x="3102868" y="1384989"/>
            <a:ext cx="274320" cy="3417922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02FD90-390C-DB4E-A498-95D84D7F6AA3}"/>
              </a:ext>
            </a:extLst>
          </p:cNvPr>
          <p:cNvCxnSpPr>
            <a:cxnSpLocks/>
          </p:cNvCxnSpPr>
          <p:nvPr/>
        </p:nvCxnSpPr>
        <p:spPr>
          <a:xfrm flipV="1">
            <a:off x="2465386" y="1691739"/>
            <a:ext cx="1783620" cy="29485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B613A7E5-7520-6645-B9C2-91CA634BC917}"/>
              </a:ext>
            </a:extLst>
          </p:cNvPr>
          <p:cNvSpPr/>
          <p:nvPr/>
        </p:nvSpPr>
        <p:spPr>
          <a:xfrm>
            <a:off x="5301078" y="2143404"/>
            <a:ext cx="5431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Not always due to blockage!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A49685C-0825-F34B-8482-2B396F94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1631870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  <p:grpSp>
        <p:nvGrpSpPr>
          <p:cNvPr id="18" name="Group 733">
            <a:extLst>
              <a:ext uri="{FF2B5EF4-FFF2-40B4-BE49-F238E27FC236}">
                <a16:creationId xmlns:a16="http://schemas.microsoft.com/office/drawing/2014/main" id="{0BF05B85-9AA4-BA4E-AAC3-057B17EDDDBB}"/>
              </a:ext>
            </a:extLst>
          </p:cNvPr>
          <p:cNvGrpSpPr>
            <a:grpSpLocks noChangeAspect="1"/>
          </p:cNvGrpSpPr>
          <p:nvPr/>
        </p:nvGrpSpPr>
        <p:grpSpPr>
          <a:xfrm>
            <a:off x="3230880" y="3846547"/>
            <a:ext cx="6217920" cy="2737231"/>
            <a:chOff x="0" y="0"/>
            <a:chExt cx="6452084" cy="2840309"/>
          </a:xfrm>
        </p:grpSpPr>
        <p:pic>
          <p:nvPicPr>
            <p:cNvPr id="19" name="Screenshot 2018-02-08 02.48.33.png">
              <a:extLst>
                <a:ext uri="{FF2B5EF4-FFF2-40B4-BE49-F238E27FC236}">
                  <a16:creationId xmlns:a16="http://schemas.microsoft.com/office/drawing/2014/main" id="{0627B643-A851-9446-973A-EB06B608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b="23091"/>
            <a:stretch>
              <a:fillRect/>
            </a:stretch>
          </p:blipFill>
          <p:spPr>
            <a:xfrm>
              <a:off x="0" y="234484"/>
              <a:ext cx="6452084" cy="2554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hape 726">
              <a:extLst>
                <a:ext uri="{FF2B5EF4-FFF2-40B4-BE49-F238E27FC236}">
                  <a16:creationId xmlns:a16="http://schemas.microsoft.com/office/drawing/2014/main" id="{AD3ABB21-E536-2040-8A9C-4819A2C65E1C}"/>
                </a:ext>
              </a:extLst>
            </p:cNvPr>
            <p:cNvSpPr/>
            <p:nvPr/>
          </p:nvSpPr>
          <p:spPr>
            <a:xfrm>
              <a:off x="446330" y="2433119"/>
              <a:ext cx="422610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800"/>
              </a:lvl1pPr>
            </a:lstStyle>
            <a:p>
              <a:r>
                <a:rPr sz="2100"/>
                <a:t>0</a:t>
              </a:r>
            </a:p>
          </p:txBody>
        </p:sp>
        <p:sp>
          <p:nvSpPr>
            <p:cNvPr id="21" name="Shape 727">
              <a:extLst>
                <a:ext uri="{FF2B5EF4-FFF2-40B4-BE49-F238E27FC236}">
                  <a16:creationId xmlns:a16="http://schemas.microsoft.com/office/drawing/2014/main" id="{4A8286EE-E294-2442-AF4B-005C6493B26A}"/>
                </a:ext>
              </a:extLst>
            </p:cNvPr>
            <p:cNvSpPr/>
            <p:nvPr/>
          </p:nvSpPr>
          <p:spPr>
            <a:xfrm>
              <a:off x="609447" y="1262906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30</a:t>
              </a:r>
              <a:r>
                <a:rPr sz="2100" baseline="31999"/>
                <a:t>o</a:t>
              </a:r>
            </a:p>
          </p:txBody>
        </p:sp>
        <p:sp>
          <p:nvSpPr>
            <p:cNvPr id="22" name="Shape 728">
              <a:extLst>
                <a:ext uri="{FF2B5EF4-FFF2-40B4-BE49-F238E27FC236}">
                  <a16:creationId xmlns:a16="http://schemas.microsoft.com/office/drawing/2014/main" id="{CBB5BB6B-A380-8747-BD4C-6B1255C40F88}"/>
                </a:ext>
              </a:extLst>
            </p:cNvPr>
            <p:cNvSpPr/>
            <p:nvPr/>
          </p:nvSpPr>
          <p:spPr>
            <a:xfrm>
              <a:off x="1585191" y="252227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60</a:t>
              </a:r>
              <a:r>
                <a:rPr sz="2100" baseline="31999"/>
                <a:t>o</a:t>
              </a:r>
            </a:p>
          </p:txBody>
        </p:sp>
        <p:sp>
          <p:nvSpPr>
            <p:cNvPr id="23" name="Shape 729">
              <a:extLst>
                <a:ext uri="{FF2B5EF4-FFF2-40B4-BE49-F238E27FC236}">
                  <a16:creationId xmlns:a16="http://schemas.microsoft.com/office/drawing/2014/main" id="{088DF2FD-DC88-AD42-A5F6-CE09EC7076EA}"/>
                </a:ext>
              </a:extLst>
            </p:cNvPr>
            <p:cNvSpPr/>
            <p:nvPr/>
          </p:nvSpPr>
          <p:spPr>
            <a:xfrm>
              <a:off x="2651230" y="0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90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4" name="Shape 730">
              <a:extLst>
                <a:ext uri="{FF2B5EF4-FFF2-40B4-BE49-F238E27FC236}">
                  <a16:creationId xmlns:a16="http://schemas.microsoft.com/office/drawing/2014/main" id="{2211915B-5C96-C245-B93D-C4D2635D8894}"/>
                </a:ext>
              </a:extLst>
            </p:cNvPr>
            <p:cNvSpPr/>
            <p:nvPr/>
          </p:nvSpPr>
          <p:spPr>
            <a:xfrm>
              <a:off x="3879793" y="248920"/>
              <a:ext cx="951524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120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5" name="Shape 731">
              <a:extLst>
                <a:ext uri="{FF2B5EF4-FFF2-40B4-BE49-F238E27FC236}">
                  <a16:creationId xmlns:a16="http://schemas.microsoft.com/office/drawing/2014/main" id="{62F145C4-F1C1-204B-9F02-43FB268B5CAF}"/>
                </a:ext>
              </a:extLst>
            </p:cNvPr>
            <p:cNvSpPr/>
            <p:nvPr/>
          </p:nvSpPr>
          <p:spPr>
            <a:xfrm>
              <a:off x="4927771" y="1134373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150</a:t>
              </a:r>
              <a:r>
                <a:rPr sz="2100" baseline="31999"/>
                <a:t>o</a:t>
              </a:r>
            </a:p>
          </p:txBody>
        </p:sp>
        <p:sp>
          <p:nvSpPr>
            <p:cNvPr id="26" name="Shape 732">
              <a:extLst>
                <a:ext uri="{FF2B5EF4-FFF2-40B4-BE49-F238E27FC236}">
                  <a16:creationId xmlns:a16="http://schemas.microsoft.com/office/drawing/2014/main" id="{29BC04F5-2E2B-9843-9563-4D49D71D9949}"/>
                </a:ext>
              </a:extLst>
            </p:cNvPr>
            <p:cNvSpPr/>
            <p:nvPr/>
          </p:nvSpPr>
          <p:spPr>
            <a:xfrm>
              <a:off x="5217297" y="2290702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180</a:t>
              </a:r>
              <a:r>
                <a:rPr sz="2100" baseline="31999"/>
                <a:t>o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7C6E27A-FB49-0544-90A1-BBA35B91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078" y="5766820"/>
            <a:ext cx="1631145" cy="109118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F1D4A1-E04A-734C-BC2B-0A3667441F3A}"/>
              </a:ext>
            </a:extLst>
          </p:cNvPr>
          <p:cNvCxnSpPr>
            <a:cxnSpLocks/>
          </p:cNvCxnSpPr>
          <p:nvPr/>
        </p:nvCxnSpPr>
        <p:spPr>
          <a:xfrm flipH="1" flipV="1">
            <a:off x="3416409" y="3048000"/>
            <a:ext cx="2698569" cy="3299144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AD96C33-8FDD-E949-A02C-F8677197D4BC}"/>
              </a:ext>
            </a:extLst>
          </p:cNvPr>
          <p:cNvSpPr/>
          <p:nvPr/>
        </p:nvSpPr>
        <p:spPr>
          <a:xfrm>
            <a:off x="1524000" y="9144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Which is the Line-of-Sight Path (Direct Path)?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0B1A36-E3F0-6F4F-8A17-0DB7BD28697B}"/>
              </a:ext>
            </a:extLst>
          </p:cNvPr>
          <p:cNvSpPr/>
          <p:nvPr/>
        </p:nvSpPr>
        <p:spPr>
          <a:xfrm>
            <a:off x="1524000" y="144780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Shortest Path!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D3A7B8-BA24-B742-9EC3-19321104FC59}"/>
              </a:ext>
            </a:extLst>
          </p:cNvPr>
          <p:cNvCxnSpPr>
            <a:cxnSpLocks/>
          </p:cNvCxnSpPr>
          <p:nvPr/>
        </p:nvCxnSpPr>
        <p:spPr>
          <a:xfrm flipV="1">
            <a:off x="6161044" y="3795890"/>
            <a:ext cx="3326188" cy="2551254"/>
          </a:xfrm>
          <a:prstGeom prst="line">
            <a:avLst/>
          </a:prstGeom>
          <a:ln w="57150">
            <a:solidFill>
              <a:schemeClr val="accent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F6B626C-6E65-4B44-8695-8D787A3CA9B6}"/>
              </a:ext>
            </a:extLst>
          </p:cNvPr>
          <p:cNvSpPr/>
          <p:nvPr/>
        </p:nvSpPr>
        <p:spPr>
          <a:xfrm rot="8488392">
            <a:off x="8460397" y="3646704"/>
            <a:ext cx="206713" cy="166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F46701-4092-9D40-85E9-CD9DA59DD5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5" t="4297" r="13274" b="5673"/>
          <a:stretch/>
        </p:blipFill>
        <p:spPr>
          <a:xfrm>
            <a:off x="9256492" y="3342162"/>
            <a:ext cx="384617" cy="6858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E68D8C6-AFB4-6348-8AC3-88291E9CCCFE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3416409" y="3023676"/>
            <a:ext cx="5840083" cy="661387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C58F423-35DD-E14F-B234-D57BE60C5DDD}"/>
              </a:ext>
            </a:extLst>
          </p:cNvPr>
          <p:cNvSpPr/>
          <p:nvPr/>
        </p:nvSpPr>
        <p:spPr>
          <a:xfrm rot="1860307">
            <a:off x="3102868" y="1384989"/>
            <a:ext cx="274320" cy="3417922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02FD90-390C-DB4E-A498-95D84D7F6AA3}"/>
              </a:ext>
            </a:extLst>
          </p:cNvPr>
          <p:cNvCxnSpPr>
            <a:cxnSpLocks/>
          </p:cNvCxnSpPr>
          <p:nvPr/>
        </p:nvCxnSpPr>
        <p:spPr>
          <a:xfrm flipV="1">
            <a:off x="2465386" y="1691739"/>
            <a:ext cx="1783620" cy="29485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12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D96C33-8FDD-E949-A02C-F8677197D4BC}"/>
              </a:ext>
            </a:extLst>
          </p:cNvPr>
          <p:cNvSpPr/>
          <p:nvPr/>
        </p:nvSpPr>
        <p:spPr>
          <a:xfrm>
            <a:off x="1524000" y="9144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Which is the Shortest Path (Direct Path)?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7AAEA0-9E2C-5342-844F-A951FA7A98FE}"/>
              </a:ext>
            </a:extLst>
          </p:cNvPr>
          <p:cNvSpPr/>
          <p:nvPr/>
        </p:nvSpPr>
        <p:spPr>
          <a:xfrm>
            <a:off x="1701240" y="3946407"/>
            <a:ext cx="4311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432FF"/>
                </a:solidFill>
              </a:rPr>
              <a:t>Multipath Profile vs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4285FC8-FF2F-FC48-A68A-C8AB24541C09}"/>
                  </a:ext>
                </a:extLst>
              </p:cNvPr>
              <p:cNvSpPr/>
              <p:nvPr/>
            </p:nvSpPr>
            <p:spPr>
              <a:xfrm>
                <a:off x="1544688" y="4419601"/>
                <a:ext cx="1354602" cy="7937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4285FC8-FF2F-FC48-A68A-C8AB24541C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688" y="4419601"/>
                <a:ext cx="1354602" cy="793743"/>
              </a:xfrm>
              <a:prstGeom prst="rect">
                <a:avLst/>
              </a:prstGeom>
              <a:blipFill>
                <a:blip r:embed="rId3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6523B41-9880-0846-9030-E217B9092168}"/>
                  </a:ext>
                </a:extLst>
              </p:cNvPr>
              <p:cNvSpPr/>
              <p:nvPr/>
            </p:nvSpPr>
            <p:spPr>
              <a:xfrm>
                <a:off x="1558089" y="5217097"/>
                <a:ext cx="14574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6523B41-9880-0846-9030-E217B90921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089" y="5217097"/>
                <a:ext cx="145745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1690D87-28D9-5449-9117-85FB44F1AF93}"/>
                  </a:ext>
                </a:extLst>
              </p:cNvPr>
              <p:cNvSpPr/>
              <p:nvPr/>
            </p:nvSpPr>
            <p:spPr>
              <a:xfrm>
                <a:off x="1577664" y="5774860"/>
                <a:ext cx="22395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=3×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1690D87-28D9-5449-9117-85FB44F1A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664" y="5774860"/>
                <a:ext cx="2239524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>
            <a:extLst>
              <a:ext uri="{FF2B5EF4-FFF2-40B4-BE49-F238E27FC236}">
                <a16:creationId xmlns:a16="http://schemas.microsoft.com/office/drawing/2014/main" id="{BE6525AC-951C-C14E-BFA0-3906236FE8F3}"/>
              </a:ext>
            </a:extLst>
          </p:cNvPr>
          <p:cNvSpPr/>
          <p:nvPr/>
        </p:nvSpPr>
        <p:spPr>
          <a:xfrm flipH="1">
            <a:off x="3737640" y="5255795"/>
            <a:ext cx="358635" cy="1066800"/>
          </a:xfrm>
          <a:prstGeom prst="leftBrace">
            <a:avLst>
              <a:gd name="adj1" fmla="val 8333"/>
              <a:gd name="adj2" fmla="val 50564"/>
            </a:avLst>
          </a:prstGeom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939CABB-5049-1842-87B1-DE52B177C2BF}"/>
                  </a:ext>
                </a:extLst>
              </p:cNvPr>
              <p:cNvSpPr/>
              <p:nvPr/>
            </p:nvSpPr>
            <p:spPr>
              <a:xfrm>
                <a:off x="4074217" y="5526657"/>
                <a:ext cx="17118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=3.3</m:t>
                      </m:r>
                      <m:r>
                        <a:rPr lang="en-US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𝑛𝑠</m:t>
                      </m:r>
                    </m:oMath>
                  </m:oMathPara>
                </a14:m>
                <a:endParaRPr lang="en-US" sz="16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939CABB-5049-1842-87B1-DE52B177C2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217" y="5526657"/>
                <a:ext cx="171181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42D0B89-8E8A-924C-9EAF-433BA45BBC6F}"/>
                  </a:ext>
                </a:extLst>
              </p:cNvPr>
              <p:cNvSpPr/>
              <p:nvPr/>
            </p:nvSpPr>
            <p:spPr>
              <a:xfrm>
                <a:off x="6545857" y="5341204"/>
                <a:ext cx="39697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Requires a sampling rate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1/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=300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42D0B89-8E8A-924C-9EAF-433BA45BBC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857" y="5341204"/>
                <a:ext cx="3969743" cy="830997"/>
              </a:xfrm>
              <a:prstGeom prst="rect">
                <a:avLst/>
              </a:prstGeom>
              <a:blipFill>
                <a:blip r:embed="rId7"/>
                <a:stretch>
                  <a:fillRect t="-5970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1162B5C2-CCE6-074A-A1C0-4C78EEF0BCBF}"/>
              </a:ext>
            </a:extLst>
          </p:cNvPr>
          <p:cNvSpPr/>
          <p:nvPr/>
        </p:nvSpPr>
        <p:spPr>
          <a:xfrm>
            <a:off x="5938432" y="5623548"/>
            <a:ext cx="462369" cy="3312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088429-1DFD-744F-A3FB-69AA8B90536E}"/>
              </a:ext>
            </a:extLst>
          </p:cNvPr>
          <p:cNvGrpSpPr/>
          <p:nvPr/>
        </p:nvGrpSpPr>
        <p:grpSpPr>
          <a:xfrm>
            <a:off x="1209174" y="1533459"/>
            <a:ext cx="5257800" cy="2499936"/>
            <a:chOff x="591705" y="4457541"/>
            <a:chExt cx="5257800" cy="249993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D4209B5-0010-FD40-B58E-A4E613AB0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1705" y="4457542"/>
              <a:ext cx="5257800" cy="2499935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F4E106C-5DF2-FC46-B497-92D8DA204594}"/>
                </a:ext>
              </a:extLst>
            </p:cNvPr>
            <p:cNvSpPr/>
            <p:nvPr/>
          </p:nvSpPr>
          <p:spPr>
            <a:xfrm>
              <a:off x="1672728" y="4561069"/>
              <a:ext cx="537072" cy="1915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9CA7AF5-4F24-8842-AADA-807CF85CC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0200" r="74003" b="18155"/>
            <a:stretch/>
          </p:blipFill>
          <p:spPr>
            <a:xfrm>
              <a:off x="1890511" y="4457542"/>
              <a:ext cx="304801" cy="2046089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4567CEB-B171-9249-8FC6-C24AD2646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538" r="70114" b="18155"/>
            <a:stretch/>
          </p:blipFill>
          <p:spPr>
            <a:xfrm>
              <a:off x="1676400" y="4457541"/>
              <a:ext cx="228600" cy="2046089"/>
            </a:xfrm>
            <a:prstGeom prst="rect">
              <a:avLst/>
            </a:prstGeom>
          </p:spPr>
        </p:pic>
      </p:grpSp>
      <p:pic>
        <p:nvPicPr>
          <p:cNvPr id="44" name="Picture 4">
            <a:extLst>
              <a:ext uri="{FF2B5EF4-FFF2-40B4-BE49-F238E27FC236}">
                <a16:creationId xmlns:a16="http://schemas.microsoft.com/office/drawing/2014/main" id="{3379EF56-3973-E44B-AE4B-C2A27B7C4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0" r="36679"/>
          <a:stretch/>
        </p:blipFill>
        <p:spPr bwMode="auto">
          <a:xfrm>
            <a:off x="2290197" y="1273431"/>
            <a:ext cx="537072" cy="269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84BC05E-A8A5-804C-B2C3-2DDC77707F90}"/>
                  </a:ext>
                </a:extLst>
              </p:cNvPr>
              <p:cNvSpPr/>
              <p:nvPr/>
            </p:nvSpPr>
            <p:spPr>
              <a:xfrm>
                <a:off x="6594462" y="6167736"/>
                <a:ext cx="41177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802.11n bandwidth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=40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𝑀𝐻𝑧</m:t>
                    </m:r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84BC05E-A8A5-804C-B2C3-2DDC77707F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462" y="6167736"/>
                <a:ext cx="4117794" cy="461665"/>
              </a:xfrm>
              <a:prstGeom prst="rect">
                <a:avLst/>
              </a:prstGeom>
              <a:blipFill>
                <a:blip r:embed="rId10"/>
                <a:stretch>
                  <a:fillRect l="-2462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599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/>
      <p:bldP spid="37" grpId="0"/>
      <p:bldP spid="6" grpId="0" animBg="1"/>
      <p:bldP spid="39" grpId="0"/>
      <p:bldP spid="41" grpId="0"/>
      <p:bldP spid="7" grpId="0" animBg="1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  <p:grpSp>
        <p:nvGrpSpPr>
          <p:cNvPr id="18" name="Group 733">
            <a:extLst>
              <a:ext uri="{FF2B5EF4-FFF2-40B4-BE49-F238E27FC236}">
                <a16:creationId xmlns:a16="http://schemas.microsoft.com/office/drawing/2014/main" id="{0BF05B85-9AA4-BA4E-AAC3-057B17EDDDBB}"/>
              </a:ext>
            </a:extLst>
          </p:cNvPr>
          <p:cNvGrpSpPr>
            <a:grpSpLocks noChangeAspect="1"/>
          </p:cNvGrpSpPr>
          <p:nvPr/>
        </p:nvGrpSpPr>
        <p:grpSpPr>
          <a:xfrm>
            <a:off x="5638801" y="1368267"/>
            <a:ext cx="5387239" cy="2423977"/>
            <a:chOff x="0" y="0"/>
            <a:chExt cx="6452084" cy="2903096"/>
          </a:xfrm>
        </p:grpSpPr>
        <p:pic>
          <p:nvPicPr>
            <p:cNvPr id="19" name="Screenshot 2018-02-08 02.48.33.png">
              <a:extLst>
                <a:ext uri="{FF2B5EF4-FFF2-40B4-BE49-F238E27FC236}">
                  <a16:creationId xmlns:a16="http://schemas.microsoft.com/office/drawing/2014/main" id="{0627B643-A851-9446-973A-EB06B608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b="23091"/>
            <a:stretch>
              <a:fillRect/>
            </a:stretch>
          </p:blipFill>
          <p:spPr>
            <a:xfrm>
              <a:off x="0" y="234484"/>
              <a:ext cx="6452084" cy="2554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hape 726">
              <a:extLst>
                <a:ext uri="{FF2B5EF4-FFF2-40B4-BE49-F238E27FC236}">
                  <a16:creationId xmlns:a16="http://schemas.microsoft.com/office/drawing/2014/main" id="{AD3ABB21-E536-2040-8A9C-4819A2C65E1C}"/>
                </a:ext>
              </a:extLst>
            </p:cNvPr>
            <p:cNvSpPr/>
            <p:nvPr/>
          </p:nvSpPr>
          <p:spPr>
            <a:xfrm>
              <a:off x="446330" y="2433119"/>
              <a:ext cx="422610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800"/>
              </a:lvl1pPr>
            </a:lstStyle>
            <a:p>
              <a:r>
                <a:rPr sz="2100"/>
                <a:t>0</a:t>
              </a:r>
            </a:p>
          </p:txBody>
        </p:sp>
        <p:sp>
          <p:nvSpPr>
            <p:cNvPr id="21" name="Shape 727">
              <a:extLst>
                <a:ext uri="{FF2B5EF4-FFF2-40B4-BE49-F238E27FC236}">
                  <a16:creationId xmlns:a16="http://schemas.microsoft.com/office/drawing/2014/main" id="{4A8286EE-E294-2442-AF4B-005C6493B26A}"/>
                </a:ext>
              </a:extLst>
            </p:cNvPr>
            <p:cNvSpPr/>
            <p:nvPr/>
          </p:nvSpPr>
          <p:spPr>
            <a:xfrm>
              <a:off x="609446" y="1262905"/>
              <a:ext cx="753305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30</a:t>
              </a:r>
              <a:r>
                <a:rPr sz="2100" baseline="31999"/>
                <a:t>o</a:t>
              </a:r>
            </a:p>
          </p:txBody>
        </p:sp>
        <p:sp>
          <p:nvSpPr>
            <p:cNvPr id="22" name="Shape 728">
              <a:extLst>
                <a:ext uri="{FF2B5EF4-FFF2-40B4-BE49-F238E27FC236}">
                  <a16:creationId xmlns:a16="http://schemas.microsoft.com/office/drawing/2014/main" id="{CBB5BB6B-A380-8747-BD4C-6B1255C40F88}"/>
                </a:ext>
              </a:extLst>
            </p:cNvPr>
            <p:cNvSpPr/>
            <p:nvPr/>
          </p:nvSpPr>
          <p:spPr>
            <a:xfrm>
              <a:off x="1585191" y="252227"/>
              <a:ext cx="753305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60</a:t>
              </a:r>
              <a:r>
                <a:rPr sz="2100" baseline="31999"/>
                <a:t>o</a:t>
              </a:r>
            </a:p>
          </p:txBody>
        </p:sp>
        <p:sp>
          <p:nvSpPr>
            <p:cNvPr id="23" name="Shape 729">
              <a:extLst>
                <a:ext uri="{FF2B5EF4-FFF2-40B4-BE49-F238E27FC236}">
                  <a16:creationId xmlns:a16="http://schemas.microsoft.com/office/drawing/2014/main" id="{088DF2FD-DC88-AD42-A5F6-CE09EC7076EA}"/>
                </a:ext>
              </a:extLst>
            </p:cNvPr>
            <p:cNvSpPr/>
            <p:nvPr/>
          </p:nvSpPr>
          <p:spPr>
            <a:xfrm>
              <a:off x="2651230" y="0"/>
              <a:ext cx="753305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90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4" name="Shape 730">
              <a:extLst>
                <a:ext uri="{FF2B5EF4-FFF2-40B4-BE49-F238E27FC236}">
                  <a16:creationId xmlns:a16="http://schemas.microsoft.com/office/drawing/2014/main" id="{2211915B-5C96-C245-B93D-C4D2635D8894}"/>
                </a:ext>
              </a:extLst>
            </p:cNvPr>
            <p:cNvSpPr/>
            <p:nvPr/>
          </p:nvSpPr>
          <p:spPr>
            <a:xfrm>
              <a:off x="3879793" y="248920"/>
              <a:ext cx="951525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120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5" name="Shape 731">
              <a:extLst>
                <a:ext uri="{FF2B5EF4-FFF2-40B4-BE49-F238E27FC236}">
                  <a16:creationId xmlns:a16="http://schemas.microsoft.com/office/drawing/2014/main" id="{62F145C4-F1C1-204B-9F02-43FB268B5CAF}"/>
                </a:ext>
              </a:extLst>
            </p:cNvPr>
            <p:cNvSpPr/>
            <p:nvPr/>
          </p:nvSpPr>
          <p:spPr>
            <a:xfrm>
              <a:off x="4927771" y="1134373"/>
              <a:ext cx="951525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150</a:t>
              </a:r>
              <a:r>
                <a:rPr sz="2100" baseline="31999"/>
                <a:t>o</a:t>
              </a:r>
            </a:p>
          </p:txBody>
        </p:sp>
        <p:sp>
          <p:nvSpPr>
            <p:cNvPr id="26" name="Shape 732">
              <a:extLst>
                <a:ext uri="{FF2B5EF4-FFF2-40B4-BE49-F238E27FC236}">
                  <a16:creationId xmlns:a16="http://schemas.microsoft.com/office/drawing/2014/main" id="{29BC04F5-2E2B-9843-9563-4D49D71D9949}"/>
                </a:ext>
              </a:extLst>
            </p:cNvPr>
            <p:cNvSpPr/>
            <p:nvPr/>
          </p:nvSpPr>
          <p:spPr>
            <a:xfrm>
              <a:off x="5217297" y="2290702"/>
              <a:ext cx="951525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180</a:t>
              </a:r>
              <a:r>
                <a:rPr sz="2100" baseline="31999"/>
                <a:t>o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D96C33-8FDD-E949-A02C-F8677197D4BC}"/>
              </a:ext>
            </a:extLst>
          </p:cNvPr>
          <p:cNvSpPr/>
          <p:nvPr/>
        </p:nvSpPr>
        <p:spPr>
          <a:xfrm>
            <a:off x="1524000" y="9144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Which is the Shortest Path (Direct Path)?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22514C3-587C-1046-A86D-9264471E8027}"/>
              </a:ext>
            </a:extLst>
          </p:cNvPr>
          <p:cNvSpPr/>
          <p:nvPr/>
        </p:nvSpPr>
        <p:spPr>
          <a:xfrm>
            <a:off x="5694947" y="3907691"/>
            <a:ext cx="4852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Multipath Profile vs </a:t>
            </a:r>
            <a:r>
              <a:rPr lang="en-US" sz="2800" dirty="0" err="1">
                <a:solidFill>
                  <a:srgbClr val="FF0000"/>
                </a:solidFill>
              </a:rPr>
              <a:t>AoA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7AAEA0-9E2C-5342-844F-A951FA7A98FE}"/>
              </a:ext>
            </a:extLst>
          </p:cNvPr>
          <p:cNvSpPr/>
          <p:nvPr/>
        </p:nvSpPr>
        <p:spPr>
          <a:xfrm>
            <a:off x="1701240" y="3946407"/>
            <a:ext cx="4311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432FF"/>
                </a:solidFill>
              </a:rPr>
              <a:t>Multipath Profile vs Time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285FC8-FF2F-FC48-A68A-C8AB24541C09}"/>
              </a:ext>
            </a:extLst>
          </p:cNvPr>
          <p:cNvSpPr/>
          <p:nvPr/>
        </p:nvSpPr>
        <p:spPr>
          <a:xfrm>
            <a:off x="1981200" y="4343400"/>
            <a:ext cx="790562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Use multipath profile as a filter to separate different paths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Estimate time of arrival of each path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Find the shortest path </a:t>
            </a:r>
            <a:endParaRPr lang="en-US" sz="16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EC13BB-64A5-804B-8FDC-7E9264DC40AA}"/>
              </a:ext>
            </a:extLst>
          </p:cNvPr>
          <p:cNvGrpSpPr/>
          <p:nvPr/>
        </p:nvGrpSpPr>
        <p:grpSpPr>
          <a:xfrm>
            <a:off x="1209174" y="1533459"/>
            <a:ext cx="5257800" cy="2499936"/>
            <a:chOff x="591705" y="4457541"/>
            <a:chExt cx="5257800" cy="249993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AFC9971-5BA2-C242-B65A-C813689A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705" y="4457542"/>
              <a:ext cx="5257800" cy="2499935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7D9851F-6C60-7A42-AF92-FFB780751529}"/>
                </a:ext>
              </a:extLst>
            </p:cNvPr>
            <p:cNvSpPr/>
            <p:nvPr/>
          </p:nvSpPr>
          <p:spPr>
            <a:xfrm>
              <a:off x="1672728" y="4561069"/>
              <a:ext cx="537072" cy="1915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CCDF985-15C7-BC43-8C2F-19D3AD4E5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200" r="74003" b="18155"/>
            <a:stretch/>
          </p:blipFill>
          <p:spPr>
            <a:xfrm>
              <a:off x="1890511" y="4457542"/>
              <a:ext cx="304801" cy="204608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A9A02DC-2EB4-9449-9751-E1CCE3589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38" r="70114" b="18155"/>
            <a:stretch/>
          </p:blipFill>
          <p:spPr>
            <a:xfrm>
              <a:off x="1676400" y="4457541"/>
              <a:ext cx="228600" cy="2046089"/>
            </a:xfrm>
            <a:prstGeom prst="rect">
              <a:avLst/>
            </a:prstGeom>
          </p:spPr>
        </p:pic>
      </p:grpSp>
      <p:pic>
        <p:nvPicPr>
          <p:cNvPr id="40" name="Picture 4">
            <a:extLst>
              <a:ext uri="{FF2B5EF4-FFF2-40B4-BE49-F238E27FC236}">
                <a16:creationId xmlns:a16="http://schemas.microsoft.com/office/drawing/2014/main" id="{FBAD68A7-5A39-D24E-8066-5C9AA2A3A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0" r="36679"/>
          <a:stretch/>
        </p:blipFill>
        <p:spPr bwMode="auto">
          <a:xfrm>
            <a:off x="2290197" y="1273431"/>
            <a:ext cx="537072" cy="269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11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  <p:sp>
        <p:nvSpPr>
          <p:cNvPr id="6" name="Pie 5">
            <a:extLst>
              <a:ext uri="{FF2B5EF4-FFF2-40B4-BE49-F238E27FC236}">
                <a16:creationId xmlns:a16="http://schemas.microsoft.com/office/drawing/2014/main" id="{0F632666-F754-C14A-9A76-A0853C90BF22}"/>
              </a:ext>
            </a:extLst>
          </p:cNvPr>
          <p:cNvSpPr>
            <a:spLocks noChangeAspect="1"/>
          </p:cNvSpPr>
          <p:nvPr/>
        </p:nvSpPr>
        <p:spPr>
          <a:xfrm rot="20891238">
            <a:off x="6427080" y="1859336"/>
            <a:ext cx="3488118" cy="3488118"/>
          </a:xfrm>
          <a:prstGeom prst="pie">
            <a:avLst>
              <a:gd name="adj1" fmla="val 13441320"/>
              <a:gd name="adj2" fmla="val 192630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121364-0834-054A-9503-538662065B25}"/>
              </a:ext>
            </a:extLst>
          </p:cNvPr>
          <p:cNvSpPr/>
          <p:nvPr/>
        </p:nvSpPr>
        <p:spPr>
          <a:xfrm>
            <a:off x="1786596" y="4358702"/>
            <a:ext cx="116566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Pros: </a:t>
            </a:r>
          </a:p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Cons:</a:t>
            </a:r>
            <a:endParaRPr lang="en-US" sz="28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359BF1-B454-0746-80CF-6E48A3402677}"/>
              </a:ext>
            </a:extLst>
          </p:cNvPr>
          <p:cNvSpPr/>
          <p:nvPr/>
        </p:nvSpPr>
        <p:spPr>
          <a:xfrm>
            <a:off x="2647462" y="4360791"/>
            <a:ext cx="35052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Works with multipath,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8D8EB92-A071-4F49-967B-451718E1E31E}"/>
              </a:ext>
            </a:extLst>
          </p:cNvPr>
          <p:cNvSpPr/>
          <p:nvPr/>
        </p:nvSpPr>
        <p:spPr>
          <a:xfrm>
            <a:off x="2647462" y="4887683"/>
            <a:ext cx="38862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Requires more hardware!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4C9BDB9-62F4-8649-9C26-86DE8A871819}"/>
              </a:ext>
            </a:extLst>
          </p:cNvPr>
          <p:cNvSpPr/>
          <p:nvPr/>
        </p:nvSpPr>
        <p:spPr>
          <a:xfrm>
            <a:off x="5935980" y="4357815"/>
            <a:ext cx="4712482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No need for fingerprinting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F10E3D-C9FC-6542-B793-714E9C4624BA}"/>
              </a:ext>
            </a:extLst>
          </p:cNvPr>
          <p:cNvSpPr/>
          <p:nvPr/>
        </p:nvSpPr>
        <p:spPr>
          <a:xfrm>
            <a:off x="2647462" y="5376907"/>
            <a:ext cx="784860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Assumes device is sufficiently far such that </a:t>
            </a:r>
            <a:r>
              <a:rPr lang="en-US" sz="2800" dirty="0" err="1">
                <a:solidFill>
                  <a:srgbClr val="C00000"/>
                </a:solidFill>
                <a:sym typeface="Wingdings" pitchFamily="2" charset="2"/>
              </a:rPr>
              <a:t>wavefront</a:t>
            </a: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 is parallel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EF8803-951D-D945-A137-0221A092FAC9}"/>
              </a:ext>
            </a:extLst>
          </p:cNvPr>
          <p:cNvSpPr txBox="1"/>
          <p:nvPr/>
        </p:nvSpPr>
        <p:spPr>
          <a:xfrm>
            <a:off x="8178564" y="2267811"/>
            <a:ext cx="434918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800" dirty="0"/>
              <a:t>… 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77E9549-BF57-C640-83B9-A48C3B781660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247311" y="2100296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ie 46">
            <a:extLst>
              <a:ext uri="{FF2B5EF4-FFF2-40B4-BE49-F238E27FC236}">
                <a16:creationId xmlns:a16="http://schemas.microsoft.com/office/drawing/2014/main" id="{DED124D5-0885-BE4B-ACEC-7682D6B49AFF}"/>
              </a:ext>
            </a:extLst>
          </p:cNvPr>
          <p:cNvSpPr>
            <a:spLocks noChangeAspect="1"/>
          </p:cNvSpPr>
          <p:nvPr/>
        </p:nvSpPr>
        <p:spPr>
          <a:xfrm rot="19610427">
            <a:off x="3356963" y="2177880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Pie 48">
            <a:extLst>
              <a:ext uri="{FF2B5EF4-FFF2-40B4-BE49-F238E27FC236}">
                <a16:creationId xmlns:a16="http://schemas.microsoft.com/office/drawing/2014/main" id="{6BCEC069-C42D-4341-B6FF-455312F5F130}"/>
              </a:ext>
            </a:extLst>
          </p:cNvPr>
          <p:cNvSpPr>
            <a:spLocks noChangeAspect="1"/>
          </p:cNvSpPr>
          <p:nvPr/>
        </p:nvSpPr>
        <p:spPr>
          <a:xfrm rot="19610427">
            <a:off x="2027823" y="2153756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44752D4-CC39-0B4C-8019-2128872775C8}"/>
              </a:ext>
            </a:extLst>
          </p:cNvPr>
          <p:cNvCxnSpPr>
            <a:cxnSpLocks/>
          </p:cNvCxnSpPr>
          <p:nvPr/>
        </p:nvCxnSpPr>
        <p:spPr>
          <a:xfrm flipV="1">
            <a:off x="2447121" y="938942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922F720-684F-1643-B6B9-32707752BA80}"/>
              </a:ext>
            </a:extLst>
          </p:cNvPr>
          <p:cNvCxnSpPr>
            <a:cxnSpLocks/>
          </p:cNvCxnSpPr>
          <p:nvPr/>
        </p:nvCxnSpPr>
        <p:spPr>
          <a:xfrm flipV="1">
            <a:off x="3776261" y="947765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A3D0321-532F-6348-A83B-6A5216F4CF5A}"/>
                  </a:ext>
                </a:extLst>
              </p:cNvPr>
              <p:cNvSpPr txBox="1"/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A3D0321-532F-6348-A83B-6A5216F4C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blipFill>
                <a:blip r:embed="rId3"/>
                <a:stretch>
                  <a:fillRect l="-16667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35FF997-7FDA-1043-9F3E-F5143DEF615C}"/>
                  </a:ext>
                </a:extLst>
              </p:cNvPr>
              <p:cNvSpPr txBox="1"/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35FF997-7FDA-1043-9F3E-F5143DEF6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blipFill>
                <a:blip r:embed="rId4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Shape 699">
            <a:extLst>
              <a:ext uri="{FF2B5EF4-FFF2-40B4-BE49-F238E27FC236}">
                <a16:creationId xmlns:a16="http://schemas.microsoft.com/office/drawing/2014/main" id="{7B60DA5A-2846-4C44-9327-3D20CC1533DF}"/>
              </a:ext>
            </a:extLst>
          </p:cNvPr>
          <p:cNvSpPr/>
          <p:nvPr/>
        </p:nvSpPr>
        <p:spPr>
          <a:xfrm flipH="1" flipV="1">
            <a:off x="2568810" y="3359549"/>
            <a:ext cx="109807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F76DA2D-50D4-0347-A8B8-350314B90BC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12501" y="2076121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CC7312E-A30A-944C-9155-D3E1E94B9CFD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529624" y="1927888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691">
            <a:extLst>
              <a:ext uri="{FF2B5EF4-FFF2-40B4-BE49-F238E27FC236}">
                <a16:creationId xmlns:a16="http://schemas.microsoft.com/office/drawing/2014/main" id="{C89AEA92-AE49-794B-9264-726EADE6CA40}"/>
              </a:ext>
            </a:extLst>
          </p:cNvPr>
          <p:cNvGrpSpPr/>
          <p:nvPr/>
        </p:nvGrpSpPr>
        <p:grpSpPr>
          <a:xfrm>
            <a:off x="2246781" y="2676515"/>
            <a:ext cx="495328" cy="1239058"/>
            <a:chOff x="66636" y="0"/>
            <a:chExt cx="660436" cy="1652074"/>
          </a:xfrm>
        </p:grpSpPr>
        <p:sp>
          <p:nvSpPr>
            <p:cNvPr id="59" name="Shape 688">
              <a:extLst>
                <a:ext uri="{FF2B5EF4-FFF2-40B4-BE49-F238E27FC236}">
                  <a16:creationId xmlns:a16="http://schemas.microsoft.com/office/drawing/2014/main" id="{79C214CA-22FA-BC43-9E34-E0A9AF294653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60" name="Shape 689">
              <a:extLst>
                <a:ext uri="{FF2B5EF4-FFF2-40B4-BE49-F238E27FC236}">
                  <a16:creationId xmlns:a16="http://schemas.microsoft.com/office/drawing/2014/main" id="{AA3B35EF-9E2C-F745-A3CA-FE18F30AFC11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1" name="Shape 690">
              <a:extLst>
                <a:ext uri="{FF2B5EF4-FFF2-40B4-BE49-F238E27FC236}">
                  <a16:creationId xmlns:a16="http://schemas.microsoft.com/office/drawing/2014/main" id="{ABBC4D25-9826-D14C-81CE-E58855298883}"/>
                </a:ext>
              </a:extLst>
            </p:cNvPr>
            <p:cNvSpPr/>
            <p:nvPr/>
          </p:nvSpPr>
          <p:spPr>
            <a:xfrm>
              <a:off x="66636" y="1180151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62" name="Group 691">
            <a:extLst>
              <a:ext uri="{FF2B5EF4-FFF2-40B4-BE49-F238E27FC236}">
                <a16:creationId xmlns:a16="http://schemas.microsoft.com/office/drawing/2014/main" id="{DBA1F02A-44DC-904D-9EF3-AD7F264F3F0F}"/>
              </a:ext>
            </a:extLst>
          </p:cNvPr>
          <p:cNvGrpSpPr/>
          <p:nvPr/>
        </p:nvGrpSpPr>
        <p:grpSpPr>
          <a:xfrm>
            <a:off x="3542181" y="2678496"/>
            <a:ext cx="495328" cy="1235099"/>
            <a:chOff x="66636" y="0"/>
            <a:chExt cx="660436" cy="1646796"/>
          </a:xfrm>
        </p:grpSpPr>
        <p:sp>
          <p:nvSpPr>
            <p:cNvPr id="63" name="Shape 688">
              <a:extLst>
                <a:ext uri="{FF2B5EF4-FFF2-40B4-BE49-F238E27FC236}">
                  <a16:creationId xmlns:a16="http://schemas.microsoft.com/office/drawing/2014/main" id="{B9830F58-CD3B-5F48-A3FD-5F33FC0A0E85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4" name="Shape 689">
              <a:extLst>
                <a:ext uri="{FF2B5EF4-FFF2-40B4-BE49-F238E27FC236}">
                  <a16:creationId xmlns:a16="http://schemas.microsoft.com/office/drawing/2014/main" id="{B7E0E2DE-C5E4-4B47-97A7-6BDA64DAC752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5" name="Shape 690">
              <a:extLst>
                <a:ext uri="{FF2B5EF4-FFF2-40B4-BE49-F238E27FC236}">
                  <a16:creationId xmlns:a16="http://schemas.microsoft.com/office/drawing/2014/main" id="{87D45CF2-6EFC-6D49-AF2D-90E56CFCB8E7}"/>
                </a:ext>
              </a:extLst>
            </p:cNvPr>
            <p:cNvSpPr/>
            <p:nvPr/>
          </p:nvSpPr>
          <p:spPr>
            <a:xfrm>
              <a:off x="66636" y="1174873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grpSp>
        <p:nvGrpSpPr>
          <p:cNvPr id="66" name="Group 701">
            <a:extLst>
              <a:ext uri="{FF2B5EF4-FFF2-40B4-BE49-F238E27FC236}">
                <a16:creationId xmlns:a16="http://schemas.microsoft.com/office/drawing/2014/main" id="{8ECCADD3-DB62-974F-8E27-167D22A246F8}"/>
              </a:ext>
            </a:extLst>
          </p:cNvPr>
          <p:cNvGrpSpPr/>
          <p:nvPr/>
        </p:nvGrpSpPr>
        <p:grpSpPr>
          <a:xfrm>
            <a:off x="2568810" y="2844418"/>
            <a:ext cx="1098070" cy="508328"/>
            <a:chOff x="102345" y="-178198"/>
            <a:chExt cx="1464092" cy="677767"/>
          </a:xfrm>
        </p:grpSpPr>
        <p:sp>
          <p:nvSpPr>
            <p:cNvPr id="67" name="Shape 699">
              <a:extLst>
                <a:ext uri="{FF2B5EF4-FFF2-40B4-BE49-F238E27FC236}">
                  <a16:creationId xmlns:a16="http://schemas.microsoft.com/office/drawing/2014/main" id="{D3956683-F3BB-5F4A-886F-E9EA6377C60B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Shape 700">
                  <a:extLst>
                    <a:ext uri="{FF2B5EF4-FFF2-40B4-BE49-F238E27FC236}">
                      <a16:creationId xmlns:a16="http://schemas.microsoft.com/office/drawing/2014/main" id="{338622A4-6C4E-D049-85DC-8D6B12AC0708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8" name="Shape 700">
                  <a:extLst>
                    <a:ext uri="{FF2B5EF4-FFF2-40B4-BE49-F238E27FC236}">
                      <a16:creationId xmlns:a16="http://schemas.microsoft.com/office/drawing/2014/main" id="{338622A4-6C4E-D049-85DC-8D6B12AC07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5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EFCA7CD-CA4D-2D42-9673-F1440DDF4176}"/>
              </a:ext>
            </a:extLst>
          </p:cNvPr>
          <p:cNvGrpSpPr/>
          <p:nvPr/>
        </p:nvGrpSpPr>
        <p:grpSpPr>
          <a:xfrm>
            <a:off x="3850677" y="947766"/>
            <a:ext cx="3722093" cy="2965829"/>
            <a:chOff x="2326676" y="947765"/>
            <a:chExt cx="3722093" cy="2965829"/>
          </a:xfrm>
        </p:grpSpPr>
        <p:sp>
          <p:nvSpPr>
            <p:cNvPr id="70" name="Pie 69">
              <a:extLst>
                <a:ext uri="{FF2B5EF4-FFF2-40B4-BE49-F238E27FC236}">
                  <a16:creationId xmlns:a16="http://schemas.microsoft.com/office/drawing/2014/main" id="{9378D075-3703-BC47-8051-93694A3B90BB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3114829" y="2177880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0EB6A42-44AE-DC4A-A6B6-B45C921E61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4127" y="947765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11F92D8E-ECD2-D84A-AF76-BF34B1ECD35C}"/>
                    </a:ext>
                  </a:extLst>
                </p:cNvPr>
                <p:cNvSpPr txBox="1"/>
                <p:nvPr/>
              </p:nvSpPr>
              <p:spPr>
                <a:xfrm>
                  <a:off x="4135646" y="2256925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11F92D8E-ECD2-D84A-AF76-BF34B1ECD3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5646" y="2256925"/>
                  <a:ext cx="366703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6667" r="-3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3" name="Group 691">
              <a:extLst>
                <a:ext uri="{FF2B5EF4-FFF2-40B4-BE49-F238E27FC236}">
                  <a16:creationId xmlns:a16="http://schemas.microsoft.com/office/drawing/2014/main" id="{4BCB9C5E-868C-AA49-B9F7-241450313978}"/>
                </a:ext>
              </a:extLst>
            </p:cNvPr>
            <p:cNvGrpSpPr/>
            <p:nvPr/>
          </p:nvGrpSpPr>
          <p:grpSpPr>
            <a:xfrm>
              <a:off x="3300047" y="2678495"/>
              <a:ext cx="495328" cy="1235099"/>
              <a:chOff x="66636" y="0"/>
              <a:chExt cx="660435" cy="1646796"/>
            </a:xfrm>
          </p:grpSpPr>
          <p:sp>
            <p:nvSpPr>
              <p:cNvPr id="77" name="Shape 688">
                <a:extLst>
                  <a:ext uri="{FF2B5EF4-FFF2-40B4-BE49-F238E27FC236}">
                    <a16:creationId xmlns:a16="http://schemas.microsoft.com/office/drawing/2014/main" id="{859ABFDD-1EED-184C-A2CE-DADFFECC1CA2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78" name="Shape 689">
                <a:extLst>
                  <a:ext uri="{FF2B5EF4-FFF2-40B4-BE49-F238E27FC236}">
                    <a16:creationId xmlns:a16="http://schemas.microsoft.com/office/drawing/2014/main" id="{54CF2E43-A857-F84B-8F6D-F099A8EA87D7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79" name="Shape 690">
                <a:extLst>
                  <a:ext uri="{FF2B5EF4-FFF2-40B4-BE49-F238E27FC236}">
                    <a16:creationId xmlns:a16="http://schemas.microsoft.com/office/drawing/2014/main" id="{48BB2640-28BF-9744-BCB6-50CCAC5B831D}"/>
                  </a:ext>
                </a:extLst>
              </p:cNvPr>
              <p:cNvSpPr/>
              <p:nvPr/>
            </p:nvSpPr>
            <p:spPr>
              <a:xfrm>
                <a:off x="66636" y="1174873"/>
                <a:ext cx="660435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/>
                  <a:t>Rx</a:t>
                </a:r>
                <a:r>
                  <a:rPr lang="en-US" sz="1800" dirty="0"/>
                  <a:t>3</a:t>
                </a:r>
                <a:endParaRPr sz="1800" dirty="0"/>
              </a:p>
            </p:txBody>
          </p:sp>
        </p:grpSp>
        <p:grpSp>
          <p:nvGrpSpPr>
            <p:cNvPr id="74" name="Group 701">
              <a:extLst>
                <a:ext uri="{FF2B5EF4-FFF2-40B4-BE49-F238E27FC236}">
                  <a16:creationId xmlns:a16="http://schemas.microsoft.com/office/drawing/2014/main" id="{A01FC747-59F3-A94C-BAEF-1FBB90428AFE}"/>
                </a:ext>
              </a:extLst>
            </p:cNvPr>
            <p:cNvGrpSpPr/>
            <p:nvPr/>
          </p:nvGrpSpPr>
          <p:grpSpPr>
            <a:xfrm>
              <a:off x="2326676" y="2844418"/>
              <a:ext cx="1098070" cy="508328"/>
              <a:chOff x="102345" y="-178198"/>
              <a:chExt cx="1464092" cy="677767"/>
            </a:xfrm>
          </p:grpSpPr>
          <p:sp>
            <p:nvSpPr>
              <p:cNvPr id="75" name="Shape 699">
                <a:extLst>
                  <a:ext uri="{FF2B5EF4-FFF2-40B4-BE49-F238E27FC236}">
                    <a16:creationId xmlns:a16="http://schemas.microsoft.com/office/drawing/2014/main" id="{5DC47907-C3E9-E24B-AE8B-1F88C3AD1022}"/>
                  </a:ext>
                </a:extLst>
              </p:cNvPr>
              <p:cNvSpPr/>
              <p:nvPr/>
            </p:nvSpPr>
            <p:spPr>
              <a:xfrm flipH="1" flipV="1">
                <a:off x="102345" y="499569"/>
                <a:ext cx="1464092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Shape 700">
                    <a:extLst>
                      <a:ext uri="{FF2B5EF4-FFF2-40B4-BE49-F238E27FC236}">
                        <a16:creationId xmlns:a16="http://schemas.microsoft.com/office/drawing/2014/main" id="{D4AB6859-9C6B-A343-A79F-94BC5C898D0A}"/>
                      </a:ext>
                    </a:extLst>
                  </p:cNvPr>
                  <p:cNvSpPr/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>
                    <a:lvl1pPr algn="ctr" defTabSz="584200">
                      <a:defRPr sz="2400" b="1">
                        <a:solidFill>
                          <a:schemeClr val="accent1">
                            <a:satOff val="-19091"/>
                            <a:lumOff val="-11921"/>
                          </a:schemeClr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oMath>
                      </m:oMathPara>
                    </a14:m>
                    <a:endParaRPr sz="2800" b="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76" name="Shape 700">
                    <a:extLst>
                      <a:ext uri="{FF2B5EF4-FFF2-40B4-BE49-F238E27FC236}">
                        <a16:creationId xmlns:a16="http://schemas.microsoft.com/office/drawing/2014/main" id="{D4AB6859-9C6B-A343-A79F-94BC5C898D0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345" b="-19512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BAEA61B-56FF-6F46-A746-B6B60FE583DC}"/>
              </a:ext>
            </a:extLst>
          </p:cNvPr>
          <p:cNvGrpSpPr/>
          <p:nvPr/>
        </p:nvGrpSpPr>
        <p:grpSpPr>
          <a:xfrm>
            <a:off x="5133339" y="947766"/>
            <a:ext cx="3722093" cy="2965828"/>
            <a:chOff x="3609338" y="947766"/>
            <a:chExt cx="3722093" cy="2965828"/>
          </a:xfrm>
        </p:grpSpPr>
        <p:sp>
          <p:nvSpPr>
            <p:cNvPr id="81" name="Pie 80">
              <a:extLst>
                <a:ext uri="{FF2B5EF4-FFF2-40B4-BE49-F238E27FC236}">
                  <a16:creationId xmlns:a16="http://schemas.microsoft.com/office/drawing/2014/main" id="{8E07EDAA-7DB3-F24E-82B7-FB492F67E1AA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4397491" y="2177881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A6B7E7E6-2614-2A43-9B69-16C4BD47F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6789" y="947766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BD5A0038-7259-0347-BBAD-954D2B7F0CC4}"/>
                    </a:ext>
                  </a:extLst>
                </p:cNvPr>
                <p:cNvSpPr txBox="1"/>
                <p:nvPr/>
              </p:nvSpPr>
              <p:spPr>
                <a:xfrm>
                  <a:off x="5418308" y="2256926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BD5A0038-7259-0347-BBAD-954D2B7F0C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308" y="2256926"/>
                  <a:ext cx="366703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0000" r="-3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4" name="Group 691">
              <a:extLst>
                <a:ext uri="{FF2B5EF4-FFF2-40B4-BE49-F238E27FC236}">
                  <a16:creationId xmlns:a16="http://schemas.microsoft.com/office/drawing/2014/main" id="{B1839D26-3A48-9444-B282-5FAD37BE3C62}"/>
                </a:ext>
              </a:extLst>
            </p:cNvPr>
            <p:cNvGrpSpPr/>
            <p:nvPr/>
          </p:nvGrpSpPr>
          <p:grpSpPr>
            <a:xfrm>
              <a:off x="4582709" y="2678495"/>
              <a:ext cx="495328" cy="1235099"/>
              <a:chOff x="66636" y="0"/>
              <a:chExt cx="660435" cy="1646796"/>
            </a:xfrm>
          </p:grpSpPr>
          <p:sp>
            <p:nvSpPr>
              <p:cNvPr id="88" name="Shape 688">
                <a:extLst>
                  <a:ext uri="{FF2B5EF4-FFF2-40B4-BE49-F238E27FC236}">
                    <a16:creationId xmlns:a16="http://schemas.microsoft.com/office/drawing/2014/main" id="{FC05DE96-76EA-8B4D-B91F-B8F50C13C6FC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89" name="Shape 689">
                <a:extLst>
                  <a:ext uri="{FF2B5EF4-FFF2-40B4-BE49-F238E27FC236}">
                    <a16:creationId xmlns:a16="http://schemas.microsoft.com/office/drawing/2014/main" id="{EB4EA24E-AB80-B840-8B6B-946D039A668E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90" name="Shape 690">
                <a:extLst>
                  <a:ext uri="{FF2B5EF4-FFF2-40B4-BE49-F238E27FC236}">
                    <a16:creationId xmlns:a16="http://schemas.microsoft.com/office/drawing/2014/main" id="{76575831-94D9-EA48-A88A-B3F8C21C9402}"/>
                  </a:ext>
                </a:extLst>
              </p:cNvPr>
              <p:cNvSpPr/>
              <p:nvPr/>
            </p:nvSpPr>
            <p:spPr>
              <a:xfrm>
                <a:off x="66636" y="1174873"/>
                <a:ext cx="660435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/>
                  <a:t>Rx</a:t>
                </a:r>
                <a:r>
                  <a:rPr lang="en-US" sz="1800" dirty="0"/>
                  <a:t>4</a:t>
                </a:r>
                <a:endParaRPr sz="1800" dirty="0"/>
              </a:p>
            </p:txBody>
          </p:sp>
        </p:grpSp>
        <p:grpSp>
          <p:nvGrpSpPr>
            <p:cNvPr id="85" name="Group 701">
              <a:extLst>
                <a:ext uri="{FF2B5EF4-FFF2-40B4-BE49-F238E27FC236}">
                  <a16:creationId xmlns:a16="http://schemas.microsoft.com/office/drawing/2014/main" id="{82E095C9-B87E-9247-977C-573585F0C897}"/>
                </a:ext>
              </a:extLst>
            </p:cNvPr>
            <p:cNvGrpSpPr/>
            <p:nvPr/>
          </p:nvGrpSpPr>
          <p:grpSpPr>
            <a:xfrm>
              <a:off x="3609338" y="2844418"/>
              <a:ext cx="1098070" cy="508328"/>
              <a:chOff x="102345" y="-178198"/>
              <a:chExt cx="1464092" cy="677767"/>
            </a:xfrm>
          </p:grpSpPr>
          <p:sp>
            <p:nvSpPr>
              <p:cNvPr id="86" name="Shape 699">
                <a:extLst>
                  <a:ext uri="{FF2B5EF4-FFF2-40B4-BE49-F238E27FC236}">
                    <a16:creationId xmlns:a16="http://schemas.microsoft.com/office/drawing/2014/main" id="{D47CB9A1-027A-4645-94DB-A4EC0427FCEA}"/>
                  </a:ext>
                </a:extLst>
              </p:cNvPr>
              <p:cNvSpPr/>
              <p:nvPr/>
            </p:nvSpPr>
            <p:spPr>
              <a:xfrm flipH="1" flipV="1">
                <a:off x="102345" y="499569"/>
                <a:ext cx="1464092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Shape 700">
                    <a:extLst>
                      <a:ext uri="{FF2B5EF4-FFF2-40B4-BE49-F238E27FC236}">
                        <a16:creationId xmlns:a16="http://schemas.microsoft.com/office/drawing/2014/main" id="{D58CBAD5-B2EF-C54B-8C2E-EF7566F43A87}"/>
                      </a:ext>
                    </a:extLst>
                  </p:cNvPr>
                  <p:cNvSpPr/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>
                    <a:lvl1pPr algn="ctr" defTabSz="584200">
                      <a:defRPr sz="2400" b="1">
                        <a:solidFill>
                          <a:schemeClr val="accent1">
                            <a:satOff val="-19091"/>
                            <a:lumOff val="-11921"/>
                          </a:schemeClr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oMath>
                      </m:oMathPara>
                    </a14:m>
                    <a:endParaRPr sz="2800" b="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87" name="Shape 700">
                    <a:extLst>
                      <a:ext uri="{FF2B5EF4-FFF2-40B4-BE49-F238E27FC236}">
                        <a16:creationId xmlns:a16="http://schemas.microsoft.com/office/drawing/2014/main" id="{D58CBAD5-B2EF-C54B-8C2E-EF7566F43A8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4035" b="-19512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0CD5819-7F97-9745-8D1F-E420AF17387A}"/>
              </a:ext>
            </a:extLst>
          </p:cNvPr>
          <p:cNvGrpSpPr/>
          <p:nvPr/>
        </p:nvGrpSpPr>
        <p:grpSpPr>
          <a:xfrm>
            <a:off x="6411044" y="934160"/>
            <a:ext cx="3722093" cy="2979435"/>
            <a:chOff x="4887043" y="934159"/>
            <a:chExt cx="3722093" cy="2979435"/>
          </a:xfrm>
        </p:grpSpPr>
        <p:sp>
          <p:nvSpPr>
            <p:cNvPr id="92" name="Pie 91">
              <a:extLst>
                <a:ext uri="{FF2B5EF4-FFF2-40B4-BE49-F238E27FC236}">
                  <a16:creationId xmlns:a16="http://schemas.microsoft.com/office/drawing/2014/main" id="{C2ED9D5F-7740-9149-9A88-E19D8089D152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5675196" y="2164274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147E3F01-9426-474F-A1FB-3B9841628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4494" y="934159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2D3319C9-B103-E047-B999-4CEC23965A5B}"/>
                    </a:ext>
                  </a:extLst>
                </p:cNvPr>
                <p:cNvSpPr txBox="1"/>
                <p:nvPr/>
              </p:nvSpPr>
              <p:spPr>
                <a:xfrm>
                  <a:off x="6696013" y="2243319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2D3319C9-B103-E047-B999-4CEC23965A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6013" y="2243319"/>
                  <a:ext cx="366703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6667" r="-3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691">
              <a:extLst>
                <a:ext uri="{FF2B5EF4-FFF2-40B4-BE49-F238E27FC236}">
                  <a16:creationId xmlns:a16="http://schemas.microsoft.com/office/drawing/2014/main" id="{6187BB7B-D6E7-5542-A32E-18E817FFB517}"/>
                </a:ext>
              </a:extLst>
            </p:cNvPr>
            <p:cNvGrpSpPr/>
            <p:nvPr/>
          </p:nvGrpSpPr>
          <p:grpSpPr>
            <a:xfrm>
              <a:off x="5860589" y="2678495"/>
              <a:ext cx="495328" cy="1235099"/>
              <a:chOff x="66636" y="0"/>
              <a:chExt cx="660435" cy="1646796"/>
            </a:xfrm>
          </p:grpSpPr>
          <p:sp>
            <p:nvSpPr>
              <p:cNvPr id="99" name="Shape 688">
                <a:extLst>
                  <a:ext uri="{FF2B5EF4-FFF2-40B4-BE49-F238E27FC236}">
                    <a16:creationId xmlns:a16="http://schemas.microsoft.com/office/drawing/2014/main" id="{BAFF0CD3-DB1F-7A4B-82D1-F18A7D1AA66E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00" name="Shape 689">
                <a:extLst>
                  <a:ext uri="{FF2B5EF4-FFF2-40B4-BE49-F238E27FC236}">
                    <a16:creationId xmlns:a16="http://schemas.microsoft.com/office/drawing/2014/main" id="{B9BDB875-BCA2-1747-9743-FC5168E71BCD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01" name="Shape 690">
                <a:extLst>
                  <a:ext uri="{FF2B5EF4-FFF2-40B4-BE49-F238E27FC236}">
                    <a16:creationId xmlns:a16="http://schemas.microsoft.com/office/drawing/2014/main" id="{ED6C0E97-1ACD-4244-8CB8-41289007C4E2}"/>
                  </a:ext>
                </a:extLst>
              </p:cNvPr>
              <p:cNvSpPr/>
              <p:nvPr/>
            </p:nvSpPr>
            <p:spPr>
              <a:xfrm>
                <a:off x="66636" y="1174873"/>
                <a:ext cx="660435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/>
                  <a:t>Rx</a:t>
                </a:r>
                <a:r>
                  <a:rPr lang="en-US" sz="1800" dirty="0"/>
                  <a:t>5</a:t>
                </a:r>
                <a:endParaRPr sz="1800" dirty="0"/>
              </a:p>
            </p:txBody>
          </p:sp>
        </p:grpSp>
        <p:grpSp>
          <p:nvGrpSpPr>
            <p:cNvPr id="96" name="Group 701">
              <a:extLst>
                <a:ext uri="{FF2B5EF4-FFF2-40B4-BE49-F238E27FC236}">
                  <a16:creationId xmlns:a16="http://schemas.microsoft.com/office/drawing/2014/main" id="{F077014C-2D2E-E744-8CB5-A2FC1F8AD241}"/>
                </a:ext>
              </a:extLst>
            </p:cNvPr>
            <p:cNvGrpSpPr/>
            <p:nvPr/>
          </p:nvGrpSpPr>
          <p:grpSpPr>
            <a:xfrm>
              <a:off x="4887043" y="2844418"/>
              <a:ext cx="1098070" cy="508328"/>
              <a:chOff x="102345" y="-178198"/>
              <a:chExt cx="1464092" cy="677767"/>
            </a:xfrm>
          </p:grpSpPr>
          <p:sp>
            <p:nvSpPr>
              <p:cNvPr id="97" name="Shape 699">
                <a:extLst>
                  <a:ext uri="{FF2B5EF4-FFF2-40B4-BE49-F238E27FC236}">
                    <a16:creationId xmlns:a16="http://schemas.microsoft.com/office/drawing/2014/main" id="{4C8DAE4E-D061-9B4D-9B54-DBE03A51ACBB}"/>
                  </a:ext>
                </a:extLst>
              </p:cNvPr>
              <p:cNvSpPr/>
              <p:nvPr/>
            </p:nvSpPr>
            <p:spPr>
              <a:xfrm flipH="1" flipV="1">
                <a:off x="102345" y="499569"/>
                <a:ext cx="1464092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Shape 700">
                    <a:extLst>
                      <a:ext uri="{FF2B5EF4-FFF2-40B4-BE49-F238E27FC236}">
                        <a16:creationId xmlns:a16="http://schemas.microsoft.com/office/drawing/2014/main" id="{A1D4997F-1458-AA4C-B8FE-860ED6A83FCF}"/>
                      </a:ext>
                    </a:extLst>
                  </p:cNvPr>
                  <p:cNvSpPr/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>
                    <a:lvl1pPr algn="ctr" defTabSz="584200">
                      <a:defRPr sz="2400" b="1">
                        <a:solidFill>
                          <a:schemeClr val="accent1">
                            <a:satOff val="-19091"/>
                            <a:lumOff val="-11921"/>
                          </a:schemeClr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oMath>
                      </m:oMathPara>
                    </a14:m>
                    <a:endParaRPr sz="2800" b="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98" name="Shape 700">
                    <a:extLst>
                      <a:ext uri="{FF2B5EF4-FFF2-40B4-BE49-F238E27FC236}">
                        <a16:creationId xmlns:a16="http://schemas.microsoft.com/office/drawing/2014/main" id="{A1D4997F-1458-AA4C-B8FE-860ED6A83FC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2069" b="-19512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023370D-C63C-2C40-B418-C266495D2225}"/>
              </a:ext>
            </a:extLst>
          </p:cNvPr>
          <p:cNvGrpSpPr/>
          <p:nvPr/>
        </p:nvGrpSpPr>
        <p:grpSpPr>
          <a:xfrm>
            <a:off x="9181860" y="938942"/>
            <a:ext cx="2933940" cy="2974652"/>
            <a:chOff x="7657860" y="938942"/>
            <a:chExt cx="2933940" cy="2974652"/>
          </a:xfrm>
        </p:grpSpPr>
        <p:sp>
          <p:nvSpPr>
            <p:cNvPr id="103" name="Pie 102">
              <a:extLst>
                <a:ext uri="{FF2B5EF4-FFF2-40B4-BE49-F238E27FC236}">
                  <a16:creationId xmlns:a16="http://schemas.microsoft.com/office/drawing/2014/main" id="{B7D11C6B-E5C1-5A4D-B4AF-0D80269F5D72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7657860" y="2169057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887D3E77-CA64-6541-AA6B-7D55797B6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7158" y="938942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572EA86E-57AE-9F40-B05B-E62CDDC2172E}"/>
                    </a:ext>
                  </a:extLst>
                </p:cNvPr>
                <p:cNvSpPr txBox="1"/>
                <p:nvPr/>
              </p:nvSpPr>
              <p:spPr>
                <a:xfrm>
                  <a:off x="8678677" y="2248102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572EA86E-57AE-9F40-B05B-E62CDDC217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8677" y="2248102"/>
                  <a:ext cx="366703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6667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6" name="Group 691">
              <a:extLst>
                <a:ext uri="{FF2B5EF4-FFF2-40B4-BE49-F238E27FC236}">
                  <a16:creationId xmlns:a16="http://schemas.microsoft.com/office/drawing/2014/main" id="{0F33E3AC-2086-164D-8029-54071F342DB4}"/>
                </a:ext>
              </a:extLst>
            </p:cNvPr>
            <p:cNvGrpSpPr/>
            <p:nvPr/>
          </p:nvGrpSpPr>
          <p:grpSpPr>
            <a:xfrm>
              <a:off x="7821437" y="2678495"/>
              <a:ext cx="538609" cy="1235099"/>
              <a:chOff x="37781" y="0"/>
              <a:chExt cx="718143" cy="1646796"/>
            </a:xfrm>
          </p:grpSpPr>
          <p:sp>
            <p:nvSpPr>
              <p:cNvPr id="107" name="Shape 688">
                <a:extLst>
                  <a:ext uri="{FF2B5EF4-FFF2-40B4-BE49-F238E27FC236}">
                    <a16:creationId xmlns:a16="http://schemas.microsoft.com/office/drawing/2014/main" id="{5D59EEF3-D532-0746-B829-581A78B24278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08" name="Shape 689">
                <a:extLst>
                  <a:ext uri="{FF2B5EF4-FFF2-40B4-BE49-F238E27FC236}">
                    <a16:creationId xmlns:a16="http://schemas.microsoft.com/office/drawing/2014/main" id="{E5B22CA2-165D-E34B-BF45-1D4004189CA1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09" name="Shape 690">
                <a:extLst>
                  <a:ext uri="{FF2B5EF4-FFF2-40B4-BE49-F238E27FC236}">
                    <a16:creationId xmlns:a16="http://schemas.microsoft.com/office/drawing/2014/main" id="{77D9251A-3921-6F4E-81CD-D40347B6195F}"/>
                  </a:ext>
                </a:extLst>
              </p:cNvPr>
              <p:cNvSpPr/>
              <p:nvPr/>
            </p:nvSpPr>
            <p:spPr>
              <a:xfrm>
                <a:off x="37781" y="1174873"/>
                <a:ext cx="718143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 err="1"/>
                  <a:t>Rx</a:t>
                </a:r>
                <a:r>
                  <a:rPr lang="en-US" sz="1800" dirty="0" err="1"/>
                  <a:t>N</a:t>
                </a:r>
                <a:endParaRPr sz="1800" dirty="0"/>
              </a:p>
            </p:txBody>
          </p:sp>
        </p:grpSp>
      </p:grp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4752E85-9290-FC43-9177-8E2EF6E34044}"/>
              </a:ext>
            </a:extLst>
          </p:cNvPr>
          <p:cNvCxnSpPr>
            <a:cxnSpLocks/>
          </p:cNvCxnSpPr>
          <p:nvPr/>
        </p:nvCxnSpPr>
        <p:spPr>
          <a:xfrm>
            <a:off x="1524000" y="2635081"/>
            <a:ext cx="84124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5AD57B24-D860-1243-8839-1BB13EC53DAD}"/>
              </a:ext>
            </a:extLst>
          </p:cNvPr>
          <p:cNvCxnSpPr>
            <a:cxnSpLocks/>
          </p:cNvCxnSpPr>
          <p:nvPr/>
        </p:nvCxnSpPr>
        <p:spPr>
          <a:xfrm>
            <a:off x="1524000" y="2635081"/>
            <a:ext cx="29260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7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  <p:bldP spid="36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EB85B97E-6E04-6143-852C-08A8EA00F94E}"/>
              </a:ext>
            </a:extLst>
          </p:cNvPr>
          <p:cNvGrpSpPr/>
          <p:nvPr/>
        </p:nvGrpSpPr>
        <p:grpSpPr>
          <a:xfrm>
            <a:off x="3124200" y="1601992"/>
            <a:ext cx="6052186" cy="857250"/>
            <a:chOff x="2393949" y="4191000"/>
            <a:chExt cx="6724651" cy="95250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1EC120-FFF5-D349-AE91-CC84B2365734}"/>
                </a:ext>
              </a:extLst>
            </p:cNvPr>
            <p:cNvGrpSpPr/>
            <p:nvPr/>
          </p:nvGrpSpPr>
          <p:grpSpPr>
            <a:xfrm>
              <a:off x="5784850" y="4191000"/>
              <a:ext cx="590550" cy="504825"/>
              <a:chOff x="8147050" y="4419600"/>
              <a:chExt cx="590550" cy="704850"/>
            </a:xfrm>
          </p:grpSpPr>
          <p:sp>
            <p:nvSpPr>
              <p:cNvPr id="99" name="Isosceles Triangle 53">
                <a:extLst>
                  <a:ext uri="{FF2B5EF4-FFF2-40B4-BE49-F238E27FC236}">
                    <a16:creationId xmlns:a16="http://schemas.microsoft.com/office/drawing/2014/main" id="{D3BA8F43-5375-C74E-A7CC-6DB117BE704F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0" name="Elbow Connector 99">
                <a:extLst>
                  <a:ext uri="{FF2B5EF4-FFF2-40B4-BE49-F238E27FC236}">
                    <a16:creationId xmlns:a16="http://schemas.microsoft.com/office/drawing/2014/main" id="{6041ACFB-FF93-F74A-BB75-38330C86EA79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28AB3B3-C1D4-FA4D-B69C-001C8D741F6B}"/>
                </a:ext>
              </a:extLst>
            </p:cNvPr>
            <p:cNvGrpSpPr/>
            <p:nvPr/>
          </p:nvGrpSpPr>
          <p:grpSpPr>
            <a:xfrm>
              <a:off x="6242050" y="4191000"/>
              <a:ext cx="590550" cy="504825"/>
              <a:chOff x="8147050" y="4419600"/>
              <a:chExt cx="590550" cy="704850"/>
            </a:xfrm>
          </p:grpSpPr>
          <p:sp>
            <p:nvSpPr>
              <p:cNvPr id="97" name="Isosceles Triangle 51">
                <a:extLst>
                  <a:ext uri="{FF2B5EF4-FFF2-40B4-BE49-F238E27FC236}">
                    <a16:creationId xmlns:a16="http://schemas.microsoft.com/office/drawing/2014/main" id="{1A4EEFDC-7E1E-6D4E-BDB2-9F2259E628B4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8" name="Elbow Connector 97">
                <a:extLst>
                  <a:ext uri="{FF2B5EF4-FFF2-40B4-BE49-F238E27FC236}">
                    <a16:creationId xmlns:a16="http://schemas.microsoft.com/office/drawing/2014/main" id="{B5FE5EA4-228C-5A4E-9AFF-1691F7A20CDB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F4CCF68-3068-EF4B-8ECA-634757F9571C}"/>
                </a:ext>
              </a:extLst>
            </p:cNvPr>
            <p:cNvGrpSpPr/>
            <p:nvPr/>
          </p:nvGrpSpPr>
          <p:grpSpPr>
            <a:xfrm>
              <a:off x="6699250" y="4191000"/>
              <a:ext cx="590550" cy="504825"/>
              <a:chOff x="8147050" y="4419600"/>
              <a:chExt cx="590550" cy="704850"/>
            </a:xfrm>
          </p:grpSpPr>
          <p:sp>
            <p:nvSpPr>
              <p:cNvPr id="95" name="Isosceles Triangle 49">
                <a:extLst>
                  <a:ext uri="{FF2B5EF4-FFF2-40B4-BE49-F238E27FC236}">
                    <a16:creationId xmlns:a16="http://schemas.microsoft.com/office/drawing/2014/main" id="{41422E97-B6F3-DD46-958D-FFC141BD56A2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6" name="Elbow Connector 95">
                <a:extLst>
                  <a:ext uri="{FF2B5EF4-FFF2-40B4-BE49-F238E27FC236}">
                    <a16:creationId xmlns:a16="http://schemas.microsoft.com/office/drawing/2014/main" id="{D0B769BA-E1D1-3A4B-A779-1D931A3DA47C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0A92325-B5FD-224D-974C-78BE592DAA2E}"/>
                </a:ext>
              </a:extLst>
            </p:cNvPr>
            <p:cNvGrpSpPr/>
            <p:nvPr/>
          </p:nvGrpSpPr>
          <p:grpSpPr>
            <a:xfrm>
              <a:off x="7137400" y="4191000"/>
              <a:ext cx="590550" cy="504825"/>
              <a:chOff x="8147050" y="4419600"/>
              <a:chExt cx="590550" cy="704850"/>
            </a:xfrm>
          </p:grpSpPr>
          <p:sp>
            <p:nvSpPr>
              <p:cNvPr id="93" name="Isosceles Triangle 47">
                <a:extLst>
                  <a:ext uri="{FF2B5EF4-FFF2-40B4-BE49-F238E27FC236}">
                    <a16:creationId xmlns:a16="http://schemas.microsoft.com/office/drawing/2014/main" id="{625E9CC5-754A-674C-8A5D-B13138E4F979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4" name="Elbow Connector 93">
                <a:extLst>
                  <a:ext uri="{FF2B5EF4-FFF2-40B4-BE49-F238E27FC236}">
                    <a16:creationId xmlns:a16="http://schemas.microsoft.com/office/drawing/2014/main" id="{0F412274-6F13-394E-B0BB-E7A029A2D98A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AF3DAC0-D306-B840-A5AB-757BC5C575F8}"/>
                </a:ext>
              </a:extLst>
            </p:cNvPr>
            <p:cNvGrpSpPr/>
            <p:nvPr/>
          </p:nvGrpSpPr>
          <p:grpSpPr>
            <a:xfrm>
              <a:off x="7613650" y="4191000"/>
              <a:ext cx="590550" cy="504825"/>
              <a:chOff x="8147050" y="4419600"/>
              <a:chExt cx="590550" cy="704850"/>
            </a:xfrm>
          </p:grpSpPr>
          <p:sp>
            <p:nvSpPr>
              <p:cNvPr id="91" name="Isosceles Triangle 45">
                <a:extLst>
                  <a:ext uri="{FF2B5EF4-FFF2-40B4-BE49-F238E27FC236}">
                    <a16:creationId xmlns:a16="http://schemas.microsoft.com/office/drawing/2014/main" id="{370E2612-BECE-AC47-8D91-CE54543AEA52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2" name="Elbow Connector 91">
                <a:extLst>
                  <a:ext uri="{FF2B5EF4-FFF2-40B4-BE49-F238E27FC236}">
                    <a16:creationId xmlns:a16="http://schemas.microsoft.com/office/drawing/2014/main" id="{C1399208-CD99-4644-9E18-90AA2A92025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A401394-2BD2-3C44-B21D-F74744935319}"/>
                </a:ext>
              </a:extLst>
            </p:cNvPr>
            <p:cNvGrpSpPr/>
            <p:nvPr/>
          </p:nvGrpSpPr>
          <p:grpSpPr>
            <a:xfrm>
              <a:off x="8051800" y="4191000"/>
              <a:ext cx="590550" cy="504825"/>
              <a:chOff x="8147050" y="4419600"/>
              <a:chExt cx="590550" cy="704850"/>
            </a:xfrm>
          </p:grpSpPr>
          <p:sp>
            <p:nvSpPr>
              <p:cNvPr id="89" name="Isosceles Triangle 43">
                <a:extLst>
                  <a:ext uri="{FF2B5EF4-FFF2-40B4-BE49-F238E27FC236}">
                    <a16:creationId xmlns:a16="http://schemas.microsoft.com/office/drawing/2014/main" id="{5E1929B8-48D8-CF4B-B910-4F0A7800F73F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0" name="Elbow Connector 89">
                <a:extLst>
                  <a:ext uri="{FF2B5EF4-FFF2-40B4-BE49-F238E27FC236}">
                    <a16:creationId xmlns:a16="http://schemas.microsoft.com/office/drawing/2014/main" id="{C242BD78-DC6E-4043-9350-6F565F803558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F15F831-56BE-E44B-A99D-5C6113A72E47}"/>
                </a:ext>
              </a:extLst>
            </p:cNvPr>
            <p:cNvGrpSpPr/>
            <p:nvPr/>
          </p:nvGrpSpPr>
          <p:grpSpPr>
            <a:xfrm>
              <a:off x="8528050" y="4191000"/>
              <a:ext cx="590550" cy="504825"/>
              <a:chOff x="8147050" y="4419600"/>
              <a:chExt cx="590550" cy="704850"/>
            </a:xfrm>
          </p:grpSpPr>
          <p:sp>
            <p:nvSpPr>
              <p:cNvPr id="87" name="Isosceles Triangle 41">
                <a:extLst>
                  <a:ext uri="{FF2B5EF4-FFF2-40B4-BE49-F238E27FC236}">
                    <a16:creationId xmlns:a16="http://schemas.microsoft.com/office/drawing/2014/main" id="{6F0DC670-B726-DB46-966E-C2041AD623AE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8" name="Elbow Connector 87">
                <a:extLst>
                  <a:ext uri="{FF2B5EF4-FFF2-40B4-BE49-F238E27FC236}">
                    <a16:creationId xmlns:a16="http://schemas.microsoft.com/office/drawing/2014/main" id="{32009779-0B89-1541-A281-8B4174F2E588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2B01758-4324-9B4A-81B1-296198EB5E09}"/>
                </a:ext>
              </a:extLst>
            </p:cNvPr>
            <p:cNvGrpSpPr/>
            <p:nvPr/>
          </p:nvGrpSpPr>
          <p:grpSpPr>
            <a:xfrm>
              <a:off x="2565400" y="4191000"/>
              <a:ext cx="590550" cy="504825"/>
              <a:chOff x="8147050" y="4419600"/>
              <a:chExt cx="590550" cy="704850"/>
            </a:xfrm>
          </p:grpSpPr>
          <p:sp>
            <p:nvSpPr>
              <p:cNvPr id="85" name="Isosceles Triangle 39">
                <a:extLst>
                  <a:ext uri="{FF2B5EF4-FFF2-40B4-BE49-F238E27FC236}">
                    <a16:creationId xmlns:a16="http://schemas.microsoft.com/office/drawing/2014/main" id="{9B32E79C-288C-7E4D-AAE8-7A424A2E01BF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6" name="Elbow Connector 85">
                <a:extLst>
                  <a:ext uri="{FF2B5EF4-FFF2-40B4-BE49-F238E27FC236}">
                    <a16:creationId xmlns:a16="http://schemas.microsoft.com/office/drawing/2014/main" id="{28A84F83-94D1-824A-AD4C-CE24881CC2C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67FE40E-EFF4-C448-89E6-CDD38EC1D734}"/>
                </a:ext>
              </a:extLst>
            </p:cNvPr>
            <p:cNvGrpSpPr/>
            <p:nvPr/>
          </p:nvGrpSpPr>
          <p:grpSpPr>
            <a:xfrm>
              <a:off x="3022600" y="4191000"/>
              <a:ext cx="590550" cy="504825"/>
              <a:chOff x="8147050" y="4419600"/>
              <a:chExt cx="590550" cy="704850"/>
            </a:xfrm>
          </p:grpSpPr>
          <p:sp>
            <p:nvSpPr>
              <p:cNvPr id="83" name="Isosceles Triangle 37">
                <a:extLst>
                  <a:ext uri="{FF2B5EF4-FFF2-40B4-BE49-F238E27FC236}">
                    <a16:creationId xmlns:a16="http://schemas.microsoft.com/office/drawing/2014/main" id="{26F55E2D-C29E-B546-9C6D-65FC414DDEA1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4" name="Elbow Connector 83">
                <a:extLst>
                  <a:ext uri="{FF2B5EF4-FFF2-40B4-BE49-F238E27FC236}">
                    <a16:creationId xmlns:a16="http://schemas.microsoft.com/office/drawing/2014/main" id="{C9831CDB-1906-B845-BC50-4673DD51C270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D3DB6CB-3955-864C-8AC9-AD82CA47FDC2}"/>
                </a:ext>
              </a:extLst>
            </p:cNvPr>
            <p:cNvGrpSpPr/>
            <p:nvPr/>
          </p:nvGrpSpPr>
          <p:grpSpPr>
            <a:xfrm>
              <a:off x="3479800" y="4191000"/>
              <a:ext cx="590550" cy="504825"/>
              <a:chOff x="8147050" y="4419600"/>
              <a:chExt cx="590550" cy="704850"/>
            </a:xfrm>
          </p:grpSpPr>
          <p:sp>
            <p:nvSpPr>
              <p:cNvPr id="81" name="Isosceles Triangle 35">
                <a:extLst>
                  <a:ext uri="{FF2B5EF4-FFF2-40B4-BE49-F238E27FC236}">
                    <a16:creationId xmlns:a16="http://schemas.microsoft.com/office/drawing/2014/main" id="{F9F85706-3BAF-7C49-910A-C26DBFDCA879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2" name="Elbow Connector 81">
                <a:extLst>
                  <a:ext uri="{FF2B5EF4-FFF2-40B4-BE49-F238E27FC236}">
                    <a16:creationId xmlns:a16="http://schemas.microsoft.com/office/drawing/2014/main" id="{6E80C5E7-C05A-6740-81E7-4F91979507B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F3AFDDB-0245-D14D-B4A9-50CB6774B4BD}"/>
                </a:ext>
              </a:extLst>
            </p:cNvPr>
            <p:cNvGrpSpPr/>
            <p:nvPr/>
          </p:nvGrpSpPr>
          <p:grpSpPr>
            <a:xfrm>
              <a:off x="3917950" y="4191000"/>
              <a:ext cx="590550" cy="504825"/>
              <a:chOff x="8147050" y="4419600"/>
              <a:chExt cx="590550" cy="704850"/>
            </a:xfrm>
          </p:grpSpPr>
          <p:sp>
            <p:nvSpPr>
              <p:cNvPr id="79" name="Isosceles Triangle 33">
                <a:extLst>
                  <a:ext uri="{FF2B5EF4-FFF2-40B4-BE49-F238E27FC236}">
                    <a16:creationId xmlns:a16="http://schemas.microsoft.com/office/drawing/2014/main" id="{8AE65194-BB0B-6242-B322-8060EB73394D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0" name="Elbow Connector 79">
                <a:extLst>
                  <a:ext uri="{FF2B5EF4-FFF2-40B4-BE49-F238E27FC236}">
                    <a16:creationId xmlns:a16="http://schemas.microsoft.com/office/drawing/2014/main" id="{DF0AEC6F-E528-D443-85DD-8A380BC369B3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9ACBD22-C36B-264B-9966-08703BA8DF1C}"/>
                </a:ext>
              </a:extLst>
            </p:cNvPr>
            <p:cNvGrpSpPr/>
            <p:nvPr/>
          </p:nvGrpSpPr>
          <p:grpSpPr>
            <a:xfrm>
              <a:off x="4394200" y="4191000"/>
              <a:ext cx="590550" cy="504825"/>
              <a:chOff x="8147050" y="4419600"/>
              <a:chExt cx="590550" cy="704850"/>
            </a:xfrm>
          </p:grpSpPr>
          <p:sp>
            <p:nvSpPr>
              <p:cNvPr id="77" name="Isosceles Triangle 31">
                <a:extLst>
                  <a:ext uri="{FF2B5EF4-FFF2-40B4-BE49-F238E27FC236}">
                    <a16:creationId xmlns:a16="http://schemas.microsoft.com/office/drawing/2014/main" id="{C1D3C9A9-3EB5-1849-824C-6ABC3904DB94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78" name="Elbow Connector 77">
                <a:extLst>
                  <a:ext uri="{FF2B5EF4-FFF2-40B4-BE49-F238E27FC236}">
                    <a16:creationId xmlns:a16="http://schemas.microsoft.com/office/drawing/2014/main" id="{718E0B35-F926-2E42-8521-C984B517DD90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7F186B6-943D-0E43-BE6B-505DAEDCF7FF}"/>
                </a:ext>
              </a:extLst>
            </p:cNvPr>
            <p:cNvGrpSpPr/>
            <p:nvPr/>
          </p:nvGrpSpPr>
          <p:grpSpPr>
            <a:xfrm>
              <a:off x="4832350" y="4191000"/>
              <a:ext cx="590550" cy="504825"/>
              <a:chOff x="8147050" y="4419600"/>
              <a:chExt cx="590550" cy="704850"/>
            </a:xfrm>
          </p:grpSpPr>
          <p:sp>
            <p:nvSpPr>
              <p:cNvPr id="75" name="Isosceles Triangle 29">
                <a:extLst>
                  <a:ext uri="{FF2B5EF4-FFF2-40B4-BE49-F238E27FC236}">
                    <a16:creationId xmlns:a16="http://schemas.microsoft.com/office/drawing/2014/main" id="{AACB623B-28E7-5344-8903-4D31ED7A8948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76" name="Elbow Connector 75">
                <a:extLst>
                  <a:ext uri="{FF2B5EF4-FFF2-40B4-BE49-F238E27FC236}">
                    <a16:creationId xmlns:a16="http://schemas.microsoft.com/office/drawing/2014/main" id="{680DF86F-3BDF-2C4B-B9D9-B475E3F9ED65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945B040-3FFF-904E-AB35-B2AB8C6BCE2F}"/>
                </a:ext>
              </a:extLst>
            </p:cNvPr>
            <p:cNvGrpSpPr/>
            <p:nvPr/>
          </p:nvGrpSpPr>
          <p:grpSpPr>
            <a:xfrm>
              <a:off x="5308600" y="4191000"/>
              <a:ext cx="590550" cy="504825"/>
              <a:chOff x="8147050" y="4419600"/>
              <a:chExt cx="590550" cy="704850"/>
            </a:xfrm>
          </p:grpSpPr>
          <p:sp>
            <p:nvSpPr>
              <p:cNvPr id="73" name="Isosceles Triangle 27">
                <a:extLst>
                  <a:ext uri="{FF2B5EF4-FFF2-40B4-BE49-F238E27FC236}">
                    <a16:creationId xmlns:a16="http://schemas.microsoft.com/office/drawing/2014/main" id="{11155FCD-3802-4A49-A2ED-451C221E182C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74" name="Elbow Connector 73">
                <a:extLst>
                  <a:ext uri="{FF2B5EF4-FFF2-40B4-BE49-F238E27FC236}">
                    <a16:creationId xmlns:a16="http://schemas.microsoft.com/office/drawing/2014/main" id="{61C370ED-8951-6343-96BA-C1DCE35B9C66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C8FD2B97-2E31-1341-A077-36B5B572E5AA}"/>
                </a:ext>
              </a:extLst>
            </p:cNvPr>
            <p:cNvSpPr/>
            <p:nvPr/>
          </p:nvSpPr>
          <p:spPr>
            <a:xfrm>
              <a:off x="2393949" y="4686300"/>
              <a:ext cx="6724651" cy="4572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6E9EA5E-B8A4-9141-9A8A-70A77080B66A}"/>
              </a:ext>
            </a:extLst>
          </p:cNvPr>
          <p:cNvGrpSpPr/>
          <p:nvPr/>
        </p:nvGrpSpPr>
        <p:grpSpPr>
          <a:xfrm>
            <a:off x="3281072" y="1601992"/>
            <a:ext cx="600075" cy="797243"/>
            <a:chOff x="2127250" y="4143375"/>
            <a:chExt cx="666750" cy="885825"/>
          </a:xfrm>
        </p:grpSpPr>
        <p:sp>
          <p:nvSpPr>
            <p:cNvPr id="102" name="Isosceles Triangle 3">
              <a:extLst>
                <a:ext uri="{FF2B5EF4-FFF2-40B4-BE49-F238E27FC236}">
                  <a16:creationId xmlns:a16="http://schemas.microsoft.com/office/drawing/2014/main" id="{DF51FB28-966F-1D44-93D8-45468990404E}"/>
                </a:ext>
              </a:extLst>
            </p:cNvPr>
            <p:cNvSpPr/>
            <p:nvPr/>
          </p:nvSpPr>
          <p:spPr>
            <a:xfrm rot="10800000">
              <a:off x="2127250" y="4143375"/>
              <a:ext cx="381000" cy="245591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cxnSp>
          <p:nvCxnSpPr>
            <p:cNvPr id="103" name="Elbow Connector 102">
              <a:extLst>
                <a:ext uri="{FF2B5EF4-FFF2-40B4-BE49-F238E27FC236}">
                  <a16:creationId xmlns:a16="http://schemas.microsoft.com/office/drawing/2014/main" id="{1BC5E71E-78EB-0348-BF63-7ECB9C310AE7}"/>
                </a:ext>
              </a:extLst>
            </p:cNvPr>
            <p:cNvCxnSpPr/>
            <p:nvPr/>
          </p:nvCxnSpPr>
          <p:spPr>
            <a:xfrm>
              <a:off x="2298700" y="4361678"/>
              <a:ext cx="419100" cy="286522"/>
            </a:xfrm>
            <a:prstGeom prst="bentConnector3">
              <a:avLst>
                <a:gd name="adj1" fmla="val 454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B7E2A2FD-D443-1F4C-B27A-D4369DCB8B4C}"/>
                </a:ext>
              </a:extLst>
            </p:cNvPr>
            <p:cNvSpPr/>
            <p:nvPr/>
          </p:nvSpPr>
          <p:spPr>
            <a:xfrm>
              <a:off x="2203449" y="4648200"/>
              <a:ext cx="590551" cy="381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7AA2AD-B6CB-4049-B134-552143D4D5E6}"/>
              </a:ext>
            </a:extLst>
          </p:cNvPr>
          <p:cNvSpPr txBox="1"/>
          <p:nvPr/>
        </p:nvSpPr>
        <p:spPr>
          <a:xfrm>
            <a:off x="2335532" y="2514601"/>
            <a:ext cx="7846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Move the antenna to emulate a very large array: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638BAF39-4399-2F44-95F5-BD5305F62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4: SAR: Synthetic Aperture Radar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0999B74-9387-A247-80FC-C4521FCD18B7}"/>
                  </a:ext>
                </a:extLst>
              </p:cNvPr>
              <p:cNvSpPr/>
              <p:nvPr/>
            </p:nvSpPr>
            <p:spPr>
              <a:xfrm>
                <a:off x="4221481" y="3256591"/>
                <a:ext cx="35009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𝑣𝑡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0999B74-9387-A247-80FC-C4521FCD18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481" y="3256591"/>
                <a:ext cx="3500958" cy="7462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052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0.57847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ie 133">
            <a:extLst>
              <a:ext uri="{FF2B5EF4-FFF2-40B4-BE49-F238E27FC236}">
                <a16:creationId xmlns:a16="http://schemas.microsoft.com/office/drawing/2014/main" id="{0B812DD1-5BDF-314D-95D6-5C59F87CB1CA}"/>
              </a:ext>
            </a:extLst>
          </p:cNvPr>
          <p:cNvSpPr>
            <a:spLocks noChangeAspect="1"/>
          </p:cNvSpPr>
          <p:nvPr/>
        </p:nvSpPr>
        <p:spPr>
          <a:xfrm rot="19610427">
            <a:off x="8419880" y="1589126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FEB3CF8-56F8-FA4A-978C-24EB1C8850AE}"/>
              </a:ext>
            </a:extLst>
          </p:cNvPr>
          <p:cNvGrpSpPr/>
          <p:nvPr/>
        </p:nvGrpSpPr>
        <p:grpSpPr>
          <a:xfrm>
            <a:off x="3203628" y="2051259"/>
            <a:ext cx="6052186" cy="857250"/>
            <a:chOff x="2393949" y="4191000"/>
            <a:chExt cx="6724651" cy="9525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A493F9C-5B18-EF4D-88A7-460C9504BDA2}"/>
                </a:ext>
              </a:extLst>
            </p:cNvPr>
            <p:cNvGrpSpPr/>
            <p:nvPr/>
          </p:nvGrpSpPr>
          <p:grpSpPr>
            <a:xfrm>
              <a:off x="5784850" y="4191000"/>
              <a:ext cx="590550" cy="504825"/>
              <a:chOff x="8147050" y="4419600"/>
              <a:chExt cx="590550" cy="704850"/>
            </a:xfrm>
          </p:grpSpPr>
          <p:sp>
            <p:nvSpPr>
              <p:cNvPr id="109" name="Isosceles Triangle 4">
                <a:extLst>
                  <a:ext uri="{FF2B5EF4-FFF2-40B4-BE49-F238E27FC236}">
                    <a16:creationId xmlns:a16="http://schemas.microsoft.com/office/drawing/2014/main" id="{F3661989-54F4-094F-A978-907AD9D6ED36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10" name="Elbow Connector 109">
                <a:extLst>
                  <a:ext uri="{FF2B5EF4-FFF2-40B4-BE49-F238E27FC236}">
                    <a16:creationId xmlns:a16="http://schemas.microsoft.com/office/drawing/2014/main" id="{D3D6173D-5526-2248-918F-5A1D7B866FEC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29A83FD-3713-E747-ABCD-2973D1A349E3}"/>
                </a:ext>
              </a:extLst>
            </p:cNvPr>
            <p:cNvGrpSpPr/>
            <p:nvPr/>
          </p:nvGrpSpPr>
          <p:grpSpPr>
            <a:xfrm>
              <a:off x="6242050" y="4191000"/>
              <a:ext cx="590550" cy="504825"/>
              <a:chOff x="8147050" y="4419600"/>
              <a:chExt cx="590550" cy="704850"/>
            </a:xfrm>
          </p:grpSpPr>
          <p:sp>
            <p:nvSpPr>
              <p:cNvPr id="107" name="Isosceles Triangle 7">
                <a:extLst>
                  <a:ext uri="{FF2B5EF4-FFF2-40B4-BE49-F238E27FC236}">
                    <a16:creationId xmlns:a16="http://schemas.microsoft.com/office/drawing/2014/main" id="{A30EB072-A01E-924A-8D18-A69E411875D1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8" name="Elbow Connector 107">
                <a:extLst>
                  <a:ext uri="{FF2B5EF4-FFF2-40B4-BE49-F238E27FC236}">
                    <a16:creationId xmlns:a16="http://schemas.microsoft.com/office/drawing/2014/main" id="{94DA188C-2A16-6D4F-A39A-824C6F9CB853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930D336-0037-BE4E-8BFA-31F198392F08}"/>
                </a:ext>
              </a:extLst>
            </p:cNvPr>
            <p:cNvGrpSpPr/>
            <p:nvPr/>
          </p:nvGrpSpPr>
          <p:grpSpPr>
            <a:xfrm>
              <a:off x="6699250" y="4191000"/>
              <a:ext cx="590550" cy="504825"/>
              <a:chOff x="8147050" y="4419600"/>
              <a:chExt cx="590550" cy="704850"/>
            </a:xfrm>
          </p:grpSpPr>
          <p:sp>
            <p:nvSpPr>
              <p:cNvPr id="105" name="Isosceles Triangle 10">
                <a:extLst>
                  <a:ext uri="{FF2B5EF4-FFF2-40B4-BE49-F238E27FC236}">
                    <a16:creationId xmlns:a16="http://schemas.microsoft.com/office/drawing/2014/main" id="{69389927-8EC6-BC41-834D-344BD7E6CEEB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6" name="Elbow Connector 105">
                <a:extLst>
                  <a:ext uri="{FF2B5EF4-FFF2-40B4-BE49-F238E27FC236}">
                    <a16:creationId xmlns:a16="http://schemas.microsoft.com/office/drawing/2014/main" id="{6A95333F-3B43-8B4E-85E3-09F658620291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AD065AA-7ABD-0E47-9E66-0CCCC33C7037}"/>
                </a:ext>
              </a:extLst>
            </p:cNvPr>
            <p:cNvGrpSpPr/>
            <p:nvPr/>
          </p:nvGrpSpPr>
          <p:grpSpPr>
            <a:xfrm>
              <a:off x="7137400" y="4191000"/>
              <a:ext cx="590550" cy="504825"/>
              <a:chOff x="8147050" y="4419600"/>
              <a:chExt cx="590550" cy="704850"/>
            </a:xfrm>
          </p:grpSpPr>
          <p:sp>
            <p:nvSpPr>
              <p:cNvPr id="103" name="Isosceles Triangle 13">
                <a:extLst>
                  <a:ext uri="{FF2B5EF4-FFF2-40B4-BE49-F238E27FC236}">
                    <a16:creationId xmlns:a16="http://schemas.microsoft.com/office/drawing/2014/main" id="{22A90AF8-2D44-7044-9582-94838B145F47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4" name="Elbow Connector 103">
                <a:extLst>
                  <a:ext uri="{FF2B5EF4-FFF2-40B4-BE49-F238E27FC236}">
                    <a16:creationId xmlns:a16="http://schemas.microsoft.com/office/drawing/2014/main" id="{B9079734-C18F-2543-9906-5ABA014B14BA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3CC8E92-909F-2245-8EF8-5C239A1E3568}"/>
                </a:ext>
              </a:extLst>
            </p:cNvPr>
            <p:cNvGrpSpPr/>
            <p:nvPr/>
          </p:nvGrpSpPr>
          <p:grpSpPr>
            <a:xfrm>
              <a:off x="7613650" y="4191000"/>
              <a:ext cx="590550" cy="504825"/>
              <a:chOff x="8147050" y="4419600"/>
              <a:chExt cx="590550" cy="704850"/>
            </a:xfrm>
          </p:grpSpPr>
          <p:sp>
            <p:nvSpPr>
              <p:cNvPr id="101" name="Isosceles Triangle 16">
                <a:extLst>
                  <a:ext uri="{FF2B5EF4-FFF2-40B4-BE49-F238E27FC236}">
                    <a16:creationId xmlns:a16="http://schemas.microsoft.com/office/drawing/2014/main" id="{0D2F4EAD-94B6-C445-8D36-F951ABCE1521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2" name="Elbow Connector 101">
                <a:extLst>
                  <a:ext uri="{FF2B5EF4-FFF2-40B4-BE49-F238E27FC236}">
                    <a16:creationId xmlns:a16="http://schemas.microsoft.com/office/drawing/2014/main" id="{1B42E347-80C8-4748-97E3-AF7FF2477AFA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EEF4232-35B5-8F4C-B988-EB0B71868966}"/>
                </a:ext>
              </a:extLst>
            </p:cNvPr>
            <p:cNvGrpSpPr/>
            <p:nvPr/>
          </p:nvGrpSpPr>
          <p:grpSpPr>
            <a:xfrm>
              <a:off x="8051800" y="4191000"/>
              <a:ext cx="590550" cy="504825"/>
              <a:chOff x="8147050" y="4419600"/>
              <a:chExt cx="590550" cy="704850"/>
            </a:xfrm>
          </p:grpSpPr>
          <p:sp>
            <p:nvSpPr>
              <p:cNvPr id="99" name="Isosceles Triangle 19">
                <a:extLst>
                  <a:ext uri="{FF2B5EF4-FFF2-40B4-BE49-F238E27FC236}">
                    <a16:creationId xmlns:a16="http://schemas.microsoft.com/office/drawing/2014/main" id="{9D2CB66C-4660-024F-BE22-C1B4235255E5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0" name="Elbow Connector 99">
                <a:extLst>
                  <a:ext uri="{FF2B5EF4-FFF2-40B4-BE49-F238E27FC236}">
                    <a16:creationId xmlns:a16="http://schemas.microsoft.com/office/drawing/2014/main" id="{7B4707C3-0CB5-124D-8263-CDF8CAC210E2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C9F5378-283E-8D48-B9A2-9C67FD091952}"/>
                </a:ext>
              </a:extLst>
            </p:cNvPr>
            <p:cNvGrpSpPr/>
            <p:nvPr/>
          </p:nvGrpSpPr>
          <p:grpSpPr>
            <a:xfrm>
              <a:off x="8528050" y="4191000"/>
              <a:ext cx="590550" cy="504825"/>
              <a:chOff x="8147050" y="4419600"/>
              <a:chExt cx="590550" cy="704850"/>
            </a:xfrm>
          </p:grpSpPr>
          <p:sp>
            <p:nvSpPr>
              <p:cNvPr id="97" name="Isosceles Triangle 22">
                <a:extLst>
                  <a:ext uri="{FF2B5EF4-FFF2-40B4-BE49-F238E27FC236}">
                    <a16:creationId xmlns:a16="http://schemas.microsoft.com/office/drawing/2014/main" id="{7A37FCD7-7723-784C-ABCC-3E4BC3F77A80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8" name="Elbow Connector 97">
                <a:extLst>
                  <a:ext uri="{FF2B5EF4-FFF2-40B4-BE49-F238E27FC236}">
                    <a16:creationId xmlns:a16="http://schemas.microsoft.com/office/drawing/2014/main" id="{3B6468C1-50F7-B24A-988D-64738C681844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6D0DDBE-EAEF-0242-BCCE-C5C850E15F43}"/>
                </a:ext>
              </a:extLst>
            </p:cNvPr>
            <p:cNvGrpSpPr/>
            <p:nvPr/>
          </p:nvGrpSpPr>
          <p:grpSpPr>
            <a:xfrm>
              <a:off x="2565400" y="4191000"/>
              <a:ext cx="590550" cy="504825"/>
              <a:chOff x="8147050" y="4419600"/>
              <a:chExt cx="590550" cy="704850"/>
            </a:xfrm>
          </p:grpSpPr>
          <p:sp>
            <p:nvSpPr>
              <p:cNvPr id="95" name="Isosceles Triangle 26">
                <a:extLst>
                  <a:ext uri="{FF2B5EF4-FFF2-40B4-BE49-F238E27FC236}">
                    <a16:creationId xmlns:a16="http://schemas.microsoft.com/office/drawing/2014/main" id="{4028EB3D-0562-2F47-B2B7-FCE7EA83F96A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6" name="Elbow Connector 95">
                <a:extLst>
                  <a:ext uri="{FF2B5EF4-FFF2-40B4-BE49-F238E27FC236}">
                    <a16:creationId xmlns:a16="http://schemas.microsoft.com/office/drawing/2014/main" id="{A0A2BBF1-9EF1-A94E-8F9B-24C4B90367D8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13EDF3E-17B8-AE4F-98B7-71C123B9D561}"/>
                </a:ext>
              </a:extLst>
            </p:cNvPr>
            <p:cNvGrpSpPr/>
            <p:nvPr/>
          </p:nvGrpSpPr>
          <p:grpSpPr>
            <a:xfrm>
              <a:off x="3022600" y="4191000"/>
              <a:ext cx="590550" cy="504825"/>
              <a:chOff x="8147050" y="4419600"/>
              <a:chExt cx="590550" cy="704850"/>
            </a:xfrm>
          </p:grpSpPr>
          <p:sp>
            <p:nvSpPr>
              <p:cNvPr id="93" name="Isosceles Triangle 29">
                <a:extLst>
                  <a:ext uri="{FF2B5EF4-FFF2-40B4-BE49-F238E27FC236}">
                    <a16:creationId xmlns:a16="http://schemas.microsoft.com/office/drawing/2014/main" id="{B3A1AACD-611C-2C4A-8122-168319FE6CD6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4" name="Elbow Connector 93">
                <a:extLst>
                  <a:ext uri="{FF2B5EF4-FFF2-40B4-BE49-F238E27FC236}">
                    <a16:creationId xmlns:a16="http://schemas.microsoft.com/office/drawing/2014/main" id="{6EB0D47D-C6A5-F347-A9A9-D62BAC8D199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D174100-75D7-6F44-A3EF-C9BBB75661B9}"/>
                </a:ext>
              </a:extLst>
            </p:cNvPr>
            <p:cNvGrpSpPr/>
            <p:nvPr/>
          </p:nvGrpSpPr>
          <p:grpSpPr>
            <a:xfrm>
              <a:off x="3479800" y="4191000"/>
              <a:ext cx="590550" cy="504825"/>
              <a:chOff x="8147050" y="4419600"/>
              <a:chExt cx="590550" cy="704850"/>
            </a:xfrm>
          </p:grpSpPr>
          <p:sp>
            <p:nvSpPr>
              <p:cNvPr id="91" name="Isosceles Triangle 32">
                <a:extLst>
                  <a:ext uri="{FF2B5EF4-FFF2-40B4-BE49-F238E27FC236}">
                    <a16:creationId xmlns:a16="http://schemas.microsoft.com/office/drawing/2014/main" id="{7C7D94BF-FEC0-6145-B830-F91A4752C1B5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2" name="Elbow Connector 91">
                <a:extLst>
                  <a:ext uri="{FF2B5EF4-FFF2-40B4-BE49-F238E27FC236}">
                    <a16:creationId xmlns:a16="http://schemas.microsoft.com/office/drawing/2014/main" id="{3D33695F-A6B2-764F-BC17-8F3E26964FE2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BF3D886-2F47-F14D-BFB3-C49237CD41CF}"/>
                </a:ext>
              </a:extLst>
            </p:cNvPr>
            <p:cNvGrpSpPr/>
            <p:nvPr/>
          </p:nvGrpSpPr>
          <p:grpSpPr>
            <a:xfrm>
              <a:off x="3917950" y="4191000"/>
              <a:ext cx="590550" cy="504825"/>
              <a:chOff x="8147050" y="4419600"/>
              <a:chExt cx="590550" cy="704850"/>
            </a:xfrm>
          </p:grpSpPr>
          <p:sp>
            <p:nvSpPr>
              <p:cNvPr id="89" name="Isosceles Triangle 35">
                <a:extLst>
                  <a:ext uri="{FF2B5EF4-FFF2-40B4-BE49-F238E27FC236}">
                    <a16:creationId xmlns:a16="http://schemas.microsoft.com/office/drawing/2014/main" id="{CAD5CAB8-8171-5648-BBDF-3648CC5DE87A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0" name="Elbow Connector 89">
                <a:extLst>
                  <a:ext uri="{FF2B5EF4-FFF2-40B4-BE49-F238E27FC236}">
                    <a16:creationId xmlns:a16="http://schemas.microsoft.com/office/drawing/2014/main" id="{6F780901-BB3D-784B-9E18-2FB9B57F6D3B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8D76DFE-7761-3F43-82BD-CE0557CA0816}"/>
                </a:ext>
              </a:extLst>
            </p:cNvPr>
            <p:cNvGrpSpPr/>
            <p:nvPr/>
          </p:nvGrpSpPr>
          <p:grpSpPr>
            <a:xfrm>
              <a:off x="4394200" y="4191000"/>
              <a:ext cx="590550" cy="504825"/>
              <a:chOff x="8147050" y="4419600"/>
              <a:chExt cx="590550" cy="704850"/>
            </a:xfrm>
          </p:grpSpPr>
          <p:sp>
            <p:nvSpPr>
              <p:cNvPr id="87" name="Isosceles Triangle 38">
                <a:extLst>
                  <a:ext uri="{FF2B5EF4-FFF2-40B4-BE49-F238E27FC236}">
                    <a16:creationId xmlns:a16="http://schemas.microsoft.com/office/drawing/2014/main" id="{A1F84A1C-1698-5F4C-9D35-99B23B720447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8" name="Elbow Connector 87">
                <a:extLst>
                  <a:ext uri="{FF2B5EF4-FFF2-40B4-BE49-F238E27FC236}">
                    <a16:creationId xmlns:a16="http://schemas.microsoft.com/office/drawing/2014/main" id="{6ECDA894-FD82-0F41-9296-713D28C91BFB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C72447-4959-4249-9343-BE05E9D611EC}"/>
                </a:ext>
              </a:extLst>
            </p:cNvPr>
            <p:cNvGrpSpPr/>
            <p:nvPr/>
          </p:nvGrpSpPr>
          <p:grpSpPr>
            <a:xfrm>
              <a:off x="4832350" y="4191000"/>
              <a:ext cx="590550" cy="504825"/>
              <a:chOff x="8147050" y="4419600"/>
              <a:chExt cx="590550" cy="704850"/>
            </a:xfrm>
          </p:grpSpPr>
          <p:sp>
            <p:nvSpPr>
              <p:cNvPr id="85" name="Isosceles Triangle 41">
                <a:extLst>
                  <a:ext uri="{FF2B5EF4-FFF2-40B4-BE49-F238E27FC236}">
                    <a16:creationId xmlns:a16="http://schemas.microsoft.com/office/drawing/2014/main" id="{6C97D360-C7CF-6546-B973-C65124F77801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6" name="Elbow Connector 85">
                <a:extLst>
                  <a:ext uri="{FF2B5EF4-FFF2-40B4-BE49-F238E27FC236}">
                    <a16:creationId xmlns:a16="http://schemas.microsoft.com/office/drawing/2014/main" id="{790E3E0B-BB4F-EB4E-B5E7-FF7D65568915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5071E99-3EEF-E54A-8CB4-D1B73F26ECAB}"/>
                </a:ext>
              </a:extLst>
            </p:cNvPr>
            <p:cNvGrpSpPr/>
            <p:nvPr/>
          </p:nvGrpSpPr>
          <p:grpSpPr>
            <a:xfrm>
              <a:off x="5308600" y="4191000"/>
              <a:ext cx="590550" cy="504825"/>
              <a:chOff x="8147050" y="4419600"/>
              <a:chExt cx="590550" cy="704850"/>
            </a:xfrm>
          </p:grpSpPr>
          <p:sp>
            <p:nvSpPr>
              <p:cNvPr id="83" name="Isosceles Triangle 44">
                <a:extLst>
                  <a:ext uri="{FF2B5EF4-FFF2-40B4-BE49-F238E27FC236}">
                    <a16:creationId xmlns:a16="http://schemas.microsoft.com/office/drawing/2014/main" id="{59CA0A06-3C92-1D40-B8D7-FD1F7C2B088B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4" name="Elbow Connector 83">
                <a:extLst>
                  <a:ext uri="{FF2B5EF4-FFF2-40B4-BE49-F238E27FC236}">
                    <a16:creationId xmlns:a16="http://schemas.microsoft.com/office/drawing/2014/main" id="{C89E7B00-D113-A741-A627-DEE50765D652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98E4AE95-42CB-1E47-94FD-08CDAED4FF7B}"/>
                </a:ext>
              </a:extLst>
            </p:cNvPr>
            <p:cNvSpPr/>
            <p:nvPr/>
          </p:nvSpPr>
          <p:spPr>
            <a:xfrm>
              <a:off x="2393949" y="4686300"/>
              <a:ext cx="6724651" cy="4572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107CDCD-B02B-7F48-87C1-ED5C9849884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2044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79DFF93-116C-DB41-BC4B-525AA3C059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29575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41A82BA4-F90F-9448-928D-F1F101EE3AE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33871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CF724022-D5AE-0243-BAA2-670DA79AF4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747845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2165A351-B22A-F248-A252-748099CA8FD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15698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8F715480-D028-424D-B425-4E49AB3DAD06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566115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25AF0C94-89AB-EC4A-BB27-4706667EF06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97525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9DC63E83-EED3-1B46-8A3C-0E684BB4B6C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6384385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230EE272-595D-EB4F-AC76-D3B59F5CD3C6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679352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BC1B73D9-7A7C-D84C-A424-8D6F3BD9EA4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202655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06727B1-A2A4-3F46-93F0-F4777499768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61179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EB7D3659-C397-E14D-A27B-8E75912CF74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8020925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76455A80-E4EB-DC43-8EFF-8FF219B3DBE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843006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090973C-F2F6-BA4C-B840-765CEBFB76D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883920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666D933-6694-5542-ADCB-FF2891449428}"/>
                  </a:ext>
                </a:extLst>
              </p:cNvPr>
              <p:cNvSpPr/>
              <p:nvPr/>
            </p:nvSpPr>
            <p:spPr>
              <a:xfrm>
                <a:off x="1981201" y="2971800"/>
                <a:ext cx="3629455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666D933-6694-5542-ADCB-FF28914494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2971800"/>
                <a:ext cx="3629455" cy="746230"/>
              </a:xfrm>
              <a:prstGeom prst="rect">
                <a:avLst/>
              </a:prstGeom>
              <a:blipFill>
                <a:blip r:embed="rId3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7AC59024-E649-FE4B-A049-20BE555B20B4}"/>
                  </a:ext>
                </a:extLst>
              </p:cNvPr>
              <p:cNvSpPr txBox="1"/>
              <p:nvPr/>
            </p:nvSpPr>
            <p:spPr>
              <a:xfrm>
                <a:off x="9440697" y="1668171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7AC59024-E649-FE4B-A049-20BE555B2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697" y="1668171"/>
                <a:ext cx="251094" cy="369332"/>
              </a:xfrm>
              <a:prstGeom prst="rect">
                <a:avLst/>
              </a:prstGeom>
              <a:blipFill>
                <a:blip r:embed="rId4"/>
                <a:stretch>
                  <a:fillRect l="-28571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16B4041-70D3-1043-B9B5-F3F995435B20}"/>
                  </a:ext>
                </a:extLst>
              </p:cNvPr>
              <p:cNvSpPr/>
              <p:nvPr/>
            </p:nvSpPr>
            <p:spPr>
              <a:xfrm>
                <a:off x="5049573" y="3129777"/>
                <a:ext cx="1786258" cy="6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/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16B4041-70D3-1043-B9B5-F3F995435B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573" y="3129777"/>
                <a:ext cx="1786258" cy="6042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Rectangle 113">
            <a:extLst>
              <a:ext uri="{FF2B5EF4-FFF2-40B4-BE49-F238E27FC236}">
                <a16:creationId xmlns:a16="http://schemas.microsoft.com/office/drawing/2014/main" id="{24AB29BA-229E-0A4C-BCE5-E7F4028B0779}"/>
              </a:ext>
            </a:extLst>
          </p:cNvPr>
          <p:cNvSpPr/>
          <p:nvPr/>
        </p:nvSpPr>
        <p:spPr>
          <a:xfrm>
            <a:off x="4117000" y="3886201"/>
            <a:ext cx="406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So far, we ignored CFO!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CD96E59-DE25-1A46-AC13-116E1718A773}"/>
              </a:ext>
            </a:extLst>
          </p:cNvPr>
          <p:cNvSpPr/>
          <p:nvPr/>
        </p:nvSpPr>
        <p:spPr>
          <a:xfrm>
            <a:off x="1544688" y="4608494"/>
            <a:ext cx="9123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In antenna arrays: all antennas are synchronized!</a:t>
            </a:r>
          </a:p>
          <a:p>
            <a:pPr marL="457200" indent="-457200" algn="ctr">
              <a:buFont typeface="Wingdings" pitchFamily="2" charset="2"/>
              <a:buChar char="à"/>
            </a:pPr>
            <a:r>
              <a:rPr lang="en-US" sz="2800" dirty="0">
                <a:sym typeface="Wingdings" pitchFamily="2" charset="2"/>
              </a:rPr>
              <a:t>All antennas see the same CFO relative to transmitter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1E5F8B7-E45B-AD44-8EC3-9FE8F16DBC89}"/>
              </a:ext>
            </a:extLst>
          </p:cNvPr>
          <p:cNvSpPr/>
          <p:nvPr/>
        </p:nvSpPr>
        <p:spPr>
          <a:xfrm>
            <a:off x="1524000" y="569237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Phase created by CFO is same on all antenna!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 CFO is not a problem.</a:t>
            </a:r>
            <a:endParaRPr 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7543D3B7-77DB-9B41-8FB4-CC5A8CBA461D}"/>
                  </a:ext>
                </a:extLst>
              </p:cNvPr>
              <p:cNvSpPr/>
              <p:nvPr/>
            </p:nvSpPr>
            <p:spPr>
              <a:xfrm>
                <a:off x="6657672" y="3031382"/>
                <a:ext cx="4010329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7543D3B7-77DB-9B41-8FB4-CC5A8CBA46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672" y="3031382"/>
                <a:ext cx="4010329" cy="7462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itle 1">
            <a:extLst>
              <a:ext uri="{FF2B5EF4-FFF2-40B4-BE49-F238E27FC236}">
                <a16:creationId xmlns:a16="http://schemas.microsoft.com/office/drawing/2014/main" id="{1ECC2C3E-15D2-9845-801E-484273DE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4: SAR: Synthetic Aperture Radar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95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13" grpId="0"/>
      <p:bldP spid="114" grpId="0"/>
      <p:bldP spid="115" grpId="0"/>
      <p:bldP spid="116" grpId="0"/>
      <p:bldP spid="1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124200" y="1143000"/>
            <a:ext cx="6052186" cy="857250"/>
            <a:chOff x="2393949" y="4191000"/>
            <a:chExt cx="6724651" cy="952500"/>
          </a:xfrm>
        </p:grpSpPr>
        <p:grpSp>
          <p:nvGrpSpPr>
            <p:cNvPr id="13" name="Group 12"/>
            <p:cNvGrpSpPr/>
            <p:nvPr/>
          </p:nvGrpSpPr>
          <p:grpSpPr>
            <a:xfrm>
              <a:off x="5784850" y="4191000"/>
              <a:ext cx="590550" cy="504825"/>
              <a:chOff x="8147050" y="4419600"/>
              <a:chExt cx="590550" cy="704850"/>
            </a:xfrm>
          </p:grpSpPr>
          <p:sp>
            <p:nvSpPr>
              <p:cNvPr id="54" name="Isosceles Triangle 53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55" name="Elbow Connector 54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6242050" y="4191000"/>
              <a:ext cx="590550" cy="504825"/>
              <a:chOff x="8147050" y="4419600"/>
              <a:chExt cx="590550" cy="704850"/>
            </a:xfrm>
          </p:grpSpPr>
          <p:sp>
            <p:nvSpPr>
              <p:cNvPr id="52" name="Isosceles Triangle 51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53" name="Elbow Connector 52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6699250" y="4191000"/>
              <a:ext cx="590550" cy="504825"/>
              <a:chOff x="8147050" y="4419600"/>
              <a:chExt cx="590550" cy="704850"/>
            </a:xfrm>
          </p:grpSpPr>
          <p:sp>
            <p:nvSpPr>
              <p:cNvPr id="50" name="Isosceles Triangle 49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51" name="Elbow Connector 50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7137400" y="4191000"/>
              <a:ext cx="590550" cy="504825"/>
              <a:chOff x="8147050" y="4419600"/>
              <a:chExt cx="590550" cy="704850"/>
            </a:xfrm>
          </p:grpSpPr>
          <p:sp>
            <p:nvSpPr>
              <p:cNvPr id="48" name="Isosceles Triangle 47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49" name="Elbow Connector 48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7613650" y="4191000"/>
              <a:ext cx="590550" cy="504825"/>
              <a:chOff x="8147050" y="4419600"/>
              <a:chExt cx="590550" cy="704850"/>
            </a:xfrm>
          </p:grpSpPr>
          <p:sp>
            <p:nvSpPr>
              <p:cNvPr id="46" name="Isosceles Triangle 45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47" name="Elbow Connector 46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8051800" y="4191000"/>
              <a:ext cx="590550" cy="504825"/>
              <a:chOff x="8147050" y="4419600"/>
              <a:chExt cx="590550" cy="704850"/>
            </a:xfrm>
          </p:grpSpPr>
          <p:sp>
            <p:nvSpPr>
              <p:cNvPr id="44" name="Isosceles Triangle 43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45" name="Elbow Connector 44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8528050" y="4191000"/>
              <a:ext cx="590550" cy="504825"/>
              <a:chOff x="8147050" y="4419600"/>
              <a:chExt cx="590550" cy="704850"/>
            </a:xfrm>
          </p:grpSpPr>
          <p:sp>
            <p:nvSpPr>
              <p:cNvPr id="42" name="Isosceles Triangle 41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43" name="Elbow Connector 42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2565400" y="4191000"/>
              <a:ext cx="590550" cy="504825"/>
              <a:chOff x="8147050" y="4419600"/>
              <a:chExt cx="590550" cy="704850"/>
            </a:xfrm>
          </p:grpSpPr>
          <p:sp>
            <p:nvSpPr>
              <p:cNvPr id="40" name="Isosceles Triangle 39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41" name="Elbow Connector 40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3022600" y="4191000"/>
              <a:ext cx="590550" cy="504825"/>
              <a:chOff x="8147050" y="4419600"/>
              <a:chExt cx="590550" cy="704850"/>
            </a:xfrm>
          </p:grpSpPr>
          <p:sp>
            <p:nvSpPr>
              <p:cNvPr id="38" name="Isosceles Triangle 37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39" name="Elbow Connector 38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3479800" y="4191000"/>
              <a:ext cx="590550" cy="504825"/>
              <a:chOff x="8147050" y="4419600"/>
              <a:chExt cx="590550" cy="704850"/>
            </a:xfrm>
          </p:grpSpPr>
          <p:sp>
            <p:nvSpPr>
              <p:cNvPr id="36" name="Isosceles Triangle 35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37" name="Elbow Connector 36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3917950" y="4191000"/>
              <a:ext cx="590550" cy="504825"/>
              <a:chOff x="8147050" y="4419600"/>
              <a:chExt cx="590550" cy="704850"/>
            </a:xfrm>
          </p:grpSpPr>
          <p:sp>
            <p:nvSpPr>
              <p:cNvPr id="34" name="Isosceles Triangle 33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35" name="Elbow Connector 34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4394200" y="4191000"/>
              <a:ext cx="590550" cy="504825"/>
              <a:chOff x="8147050" y="4419600"/>
              <a:chExt cx="590550" cy="704850"/>
            </a:xfrm>
          </p:grpSpPr>
          <p:sp>
            <p:nvSpPr>
              <p:cNvPr id="32" name="Isosceles Triangle 31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33" name="Elbow Connector 32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4832350" y="4191000"/>
              <a:ext cx="590550" cy="504825"/>
              <a:chOff x="8147050" y="4419600"/>
              <a:chExt cx="590550" cy="704850"/>
            </a:xfrm>
          </p:grpSpPr>
          <p:sp>
            <p:nvSpPr>
              <p:cNvPr id="30" name="Isosceles Triangle 29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31" name="Elbow Connector 30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5308600" y="4191000"/>
              <a:ext cx="590550" cy="504825"/>
              <a:chOff x="8147050" y="4419600"/>
              <a:chExt cx="590550" cy="704850"/>
            </a:xfrm>
          </p:grpSpPr>
          <p:sp>
            <p:nvSpPr>
              <p:cNvPr id="28" name="Isosceles Triangle 27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29" name="Elbow Connector 28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ounded Rectangle 26"/>
            <p:cNvSpPr/>
            <p:nvPr/>
          </p:nvSpPr>
          <p:spPr>
            <a:xfrm>
              <a:off x="2393949" y="4686300"/>
              <a:ext cx="6724651" cy="4572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81072" y="1143000"/>
            <a:ext cx="600075" cy="797243"/>
            <a:chOff x="2127250" y="4143375"/>
            <a:chExt cx="666750" cy="885825"/>
          </a:xfrm>
        </p:grpSpPr>
        <p:sp>
          <p:nvSpPr>
            <p:cNvPr id="4" name="Isosceles Triangle 3"/>
            <p:cNvSpPr/>
            <p:nvPr/>
          </p:nvSpPr>
          <p:spPr>
            <a:xfrm rot="10800000">
              <a:off x="2127250" y="4143375"/>
              <a:ext cx="381000" cy="245591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cxnSp>
          <p:nvCxnSpPr>
            <p:cNvPr id="5" name="Elbow Connector 4"/>
            <p:cNvCxnSpPr/>
            <p:nvPr/>
          </p:nvCxnSpPr>
          <p:spPr>
            <a:xfrm>
              <a:off x="2298700" y="4361678"/>
              <a:ext cx="419100" cy="286522"/>
            </a:xfrm>
            <a:prstGeom prst="bentConnector3">
              <a:avLst>
                <a:gd name="adj1" fmla="val 454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/>
            <p:cNvSpPr/>
            <p:nvPr/>
          </p:nvSpPr>
          <p:spPr>
            <a:xfrm>
              <a:off x="2203449" y="4648200"/>
              <a:ext cx="590551" cy="381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0A2D29C-3D45-BC40-B7D8-81BB38E469EA}"/>
                  </a:ext>
                </a:extLst>
              </p:cNvPr>
              <p:cNvSpPr/>
              <p:nvPr/>
            </p:nvSpPr>
            <p:spPr>
              <a:xfrm>
                <a:off x="2981711" y="2157378"/>
                <a:ext cx="4674100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𝑣𝑡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0A2D29C-3D45-BC40-B7D8-81BB38E46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711" y="2157378"/>
                <a:ext cx="4674100" cy="746230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Rectangle 132">
            <a:extLst>
              <a:ext uri="{FF2B5EF4-FFF2-40B4-BE49-F238E27FC236}">
                <a16:creationId xmlns:a16="http://schemas.microsoft.com/office/drawing/2014/main" id="{64E97EE4-BCE6-9E41-9456-AFD2C7BEA9F2}"/>
              </a:ext>
            </a:extLst>
          </p:cNvPr>
          <p:cNvSpPr/>
          <p:nvPr/>
        </p:nvSpPr>
        <p:spPr>
          <a:xfrm>
            <a:off x="1981200" y="3071751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Channel at each location measured at different times</a:t>
            </a:r>
            <a:endParaRPr lang="en-US" sz="2800" dirty="0">
              <a:sym typeface="Wingdings" pitchFamily="2" charset="2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</a:rPr>
              <a:t>Phase created by CFO is different for different antenna locations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76E7D413-7398-F841-A14D-E3DC0CED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4: SAR: Synthetic Aperture Radar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021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176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Wireless Localization Architecture.</a:t>
            </a:r>
          </a:p>
        </p:txBody>
      </p:sp>
      <p:sp>
        <p:nvSpPr>
          <p:cNvPr id="13" name="Shape 452">
            <a:extLst>
              <a:ext uri="{FF2B5EF4-FFF2-40B4-BE49-F238E27FC236}">
                <a16:creationId xmlns:a16="http://schemas.microsoft.com/office/drawing/2014/main" id="{90867A5A-05DE-D043-8F0F-2D892A4F9106}"/>
              </a:ext>
            </a:extLst>
          </p:cNvPr>
          <p:cNvSpPr/>
          <p:nvPr/>
        </p:nvSpPr>
        <p:spPr>
          <a:xfrm>
            <a:off x="1146239" y="980886"/>
            <a:ext cx="3810000" cy="1617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marL="190500" indent="-190500" defTabSz="342900">
              <a:lnSpc>
                <a:spcPct val="120000"/>
              </a:lnSpc>
              <a:buSzPct val="100000"/>
              <a:buChar char="•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Device</a:t>
            </a:r>
            <a:r>
              <a:rPr lang="en-US" sz="2100" dirty="0"/>
              <a:t> based</a:t>
            </a:r>
            <a:r>
              <a:rPr sz="2100" dirty="0"/>
              <a:t>: </a:t>
            </a:r>
            <a:r>
              <a:rPr lang="en-US" sz="2100" dirty="0"/>
              <a:t>A device </a:t>
            </a:r>
            <a:r>
              <a:rPr sz="2100" dirty="0"/>
              <a:t>uses incoming signal from one or more “anchors” to determine its own location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B4B325-74B7-CF49-B852-528D202EF84A}"/>
              </a:ext>
            </a:extLst>
          </p:cNvPr>
          <p:cNvGrpSpPr>
            <a:grpSpLocks noChangeAspect="1"/>
          </p:cNvGrpSpPr>
          <p:nvPr/>
        </p:nvGrpSpPr>
        <p:grpSpPr>
          <a:xfrm>
            <a:off x="1676400" y="2495816"/>
            <a:ext cx="3717986" cy="3735606"/>
            <a:chOff x="1738890" y="1778277"/>
            <a:chExt cx="4650219" cy="4672258"/>
          </a:xfrm>
        </p:grpSpPr>
        <p:pic>
          <p:nvPicPr>
            <p:cNvPr id="14" name="Picture 2" descr="C:\Users\User\AppData\Local\Microsoft\Windows\Temporary Internet Files\Content.IE5\S5DK5HHV\MC900383828[1].wmf">
              <a:extLst>
                <a:ext uri="{FF2B5EF4-FFF2-40B4-BE49-F238E27FC236}">
                  <a16:creationId xmlns:a16="http://schemas.microsoft.com/office/drawing/2014/main" id="{67EC0112-409C-4A49-8613-81A728619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890" y="3168803"/>
              <a:ext cx="1219200" cy="112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C:\Users\User\AppData\Local\Microsoft\Windows\Temporary Internet Files\Content.IE5\S5DK5HHV\MC900383828[1].wmf">
              <a:extLst>
                <a:ext uri="{FF2B5EF4-FFF2-40B4-BE49-F238E27FC236}">
                  <a16:creationId xmlns:a16="http://schemas.microsoft.com/office/drawing/2014/main" id="{C6A31780-6CCB-FA4B-BECE-F50689986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778277"/>
              <a:ext cx="1219200" cy="112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User\AppData\Local\Microsoft\Windows\Temporary Internet Files\Content.IE5\S5DK5HHV\MC900383828[1].wmf">
              <a:extLst>
                <a:ext uri="{FF2B5EF4-FFF2-40B4-BE49-F238E27FC236}">
                  <a16:creationId xmlns:a16="http://schemas.microsoft.com/office/drawing/2014/main" id="{BD7E5EBA-9293-4346-ACA7-EC449048A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9909" y="5328097"/>
              <a:ext cx="1219200" cy="112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://www.tudocelular.com/new_files/images/global/tmp/Iphone_4G.jpg">
              <a:extLst>
                <a:ext uri="{FF2B5EF4-FFF2-40B4-BE49-F238E27FC236}">
                  <a16:creationId xmlns:a16="http://schemas.microsoft.com/office/drawing/2014/main" id="{1FC204FF-0CC2-9547-BE0D-C8207ABAA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6" r="18894"/>
            <a:stretch/>
          </p:blipFill>
          <p:spPr bwMode="auto">
            <a:xfrm>
              <a:off x="3823778" y="3859959"/>
              <a:ext cx="868906" cy="830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Shape 452">
            <a:extLst>
              <a:ext uri="{FF2B5EF4-FFF2-40B4-BE49-F238E27FC236}">
                <a16:creationId xmlns:a16="http://schemas.microsoft.com/office/drawing/2014/main" id="{DFFDE070-C66D-0E48-AE70-BB5DA01BD7DF}"/>
              </a:ext>
            </a:extLst>
          </p:cNvPr>
          <p:cNvSpPr/>
          <p:nvPr/>
        </p:nvSpPr>
        <p:spPr>
          <a:xfrm>
            <a:off x="6748456" y="957656"/>
            <a:ext cx="3810000" cy="1617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marL="190500" indent="-190500" defTabSz="342900">
              <a:lnSpc>
                <a:spcPct val="120000"/>
              </a:lnSpc>
              <a:buSzPct val="100000"/>
              <a:buChar char="•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Network</a:t>
            </a:r>
            <a:r>
              <a:rPr lang="en-US" sz="2100" dirty="0"/>
              <a:t> based</a:t>
            </a:r>
            <a:r>
              <a:rPr sz="2100" dirty="0"/>
              <a:t>: </a:t>
            </a:r>
            <a:r>
              <a:rPr lang="en-US" sz="2100" dirty="0"/>
              <a:t>A</a:t>
            </a:r>
            <a:r>
              <a:rPr sz="2100" dirty="0"/>
              <a:t>nchors (or Access points) use</a:t>
            </a:r>
            <a:r>
              <a:rPr lang="en-US" sz="2100" dirty="0"/>
              <a:t> the</a:t>
            </a:r>
            <a:r>
              <a:rPr sz="2100" dirty="0"/>
              <a:t> signal coming from device to determine its location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3F896B-0621-BF4E-A857-121E20F1E1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55" t="4297" r="13274" b="5673"/>
          <a:stretch/>
        </p:blipFill>
        <p:spPr>
          <a:xfrm>
            <a:off x="7741044" y="4885289"/>
            <a:ext cx="384617" cy="685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2C70A9-7CD3-2D4A-9B9E-C46DA0283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1" y="3141893"/>
            <a:ext cx="1020345" cy="9313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281769-1ED0-5F4A-BFFE-ED43DBB3E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745" y="2696257"/>
            <a:ext cx="1020345" cy="9313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85A427-B497-634C-89AB-07C90F5D5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647" y="4191000"/>
            <a:ext cx="1020345" cy="93137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03D676-59E8-E84A-923A-70B87709D6A4}"/>
              </a:ext>
            </a:extLst>
          </p:cNvPr>
          <p:cNvCxnSpPr/>
          <p:nvPr/>
        </p:nvCxnSpPr>
        <p:spPr>
          <a:xfrm>
            <a:off x="2438400" y="4160181"/>
            <a:ext cx="838200" cy="332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06E13C2-D956-F544-9FBD-B603E979138D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962172" y="3393238"/>
            <a:ext cx="649548" cy="87396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791D122-DDC2-2C41-85E9-CE5B7EE057C5}"/>
              </a:ext>
            </a:extLst>
          </p:cNvPr>
          <p:cNvCxnSpPr>
            <a:cxnSpLocks/>
          </p:cNvCxnSpPr>
          <p:nvPr/>
        </p:nvCxnSpPr>
        <p:spPr>
          <a:xfrm flipH="1" flipV="1">
            <a:off x="3886200" y="4764310"/>
            <a:ext cx="770688" cy="72209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395D3E-A2D4-234F-866A-EC908EEAF796}"/>
              </a:ext>
            </a:extLst>
          </p:cNvPr>
          <p:cNvCxnSpPr>
            <a:cxnSpLocks/>
          </p:cNvCxnSpPr>
          <p:nvPr/>
        </p:nvCxnSpPr>
        <p:spPr>
          <a:xfrm flipH="1" flipV="1">
            <a:off x="6925187" y="4160181"/>
            <a:ext cx="770688" cy="72209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1811CE4-73DA-FA41-A725-D4C00EC6913F}"/>
              </a:ext>
            </a:extLst>
          </p:cNvPr>
          <p:cNvCxnSpPr>
            <a:cxnSpLocks/>
          </p:cNvCxnSpPr>
          <p:nvPr/>
        </p:nvCxnSpPr>
        <p:spPr>
          <a:xfrm flipV="1">
            <a:off x="8056358" y="3657600"/>
            <a:ext cx="400236" cy="110671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E454C6E-19F5-AC43-B392-BA5721EBE846}"/>
              </a:ext>
            </a:extLst>
          </p:cNvPr>
          <p:cNvCxnSpPr>
            <a:cxnSpLocks/>
          </p:cNvCxnSpPr>
          <p:nvPr/>
        </p:nvCxnSpPr>
        <p:spPr>
          <a:xfrm flipV="1">
            <a:off x="8202913" y="4794276"/>
            <a:ext cx="1117495" cy="26341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6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0A2D29C-3D45-BC40-B7D8-81BB38E469EA}"/>
                  </a:ext>
                </a:extLst>
              </p:cNvPr>
              <p:cNvSpPr/>
              <p:nvPr/>
            </p:nvSpPr>
            <p:spPr>
              <a:xfrm>
                <a:off x="5295018" y="2971800"/>
                <a:ext cx="5068182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𝑣𝑡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0A2D29C-3D45-BC40-B7D8-81BB38E46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018" y="2971800"/>
                <a:ext cx="5068182" cy="746230"/>
              </a:xfrm>
              <a:prstGeom prst="rect">
                <a:avLst/>
              </a:prstGeom>
              <a:blipFill>
                <a:blip r:embed="rId3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Rectangle 132">
            <a:extLst>
              <a:ext uri="{FF2B5EF4-FFF2-40B4-BE49-F238E27FC236}">
                <a16:creationId xmlns:a16="http://schemas.microsoft.com/office/drawing/2014/main" id="{64E97EE4-BCE6-9E41-9456-AFD2C7BEA9F2}"/>
              </a:ext>
            </a:extLst>
          </p:cNvPr>
          <p:cNvSpPr/>
          <p:nvPr/>
        </p:nvSpPr>
        <p:spPr>
          <a:xfrm>
            <a:off x="1524000" y="68580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How to use enable SAR for </a:t>
            </a:r>
            <a:r>
              <a:rPr lang="en-US" sz="3600" dirty="0" err="1"/>
              <a:t>WiFi</a:t>
            </a:r>
            <a:r>
              <a:rPr lang="en-US" sz="3600" dirty="0"/>
              <a:t>?</a:t>
            </a:r>
            <a:endParaRPr lang="en-US" sz="3600" dirty="0">
              <a:sym typeface="Wingdings" pitchFamily="2" charset="2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85B97E-6E04-6143-852C-08A8EA00F94E}"/>
              </a:ext>
            </a:extLst>
          </p:cNvPr>
          <p:cNvGrpSpPr/>
          <p:nvPr/>
        </p:nvGrpSpPr>
        <p:grpSpPr>
          <a:xfrm>
            <a:off x="3124200" y="1601992"/>
            <a:ext cx="6052186" cy="857250"/>
            <a:chOff x="2393949" y="4191000"/>
            <a:chExt cx="6724651" cy="95250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1EC120-FFF5-D349-AE91-CC84B2365734}"/>
                </a:ext>
              </a:extLst>
            </p:cNvPr>
            <p:cNvGrpSpPr/>
            <p:nvPr/>
          </p:nvGrpSpPr>
          <p:grpSpPr>
            <a:xfrm>
              <a:off x="5784850" y="4191000"/>
              <a:ext cx="590550" cy="504825"/>
              <a:chOff x="8147050" y="4419600"/>
              <a:chExt cx="590550" cy="704850"/>
            </a:xfrm>
          </p:grpSpPr>
          <p:sp>
            <p:nvSpPr>
              <p:cNvPr id="99" name="Isosceles Triangle 53">
                <a:extLst>
                  <a:ext uri="{FF2B5EF4-FFF2-40B4-BE49-F238E27FC236}">
                    <a16:creationId xmlns:a16="http://schemas.microsoft.com/office/drawing/2014/main" id="{D3BA8F43-5375-C74E-A7CC-6DB117BE704F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0" name="Elbow Connector 99">
                <a:extLst>
                  <a:ext uri="{FF2B5EF4-FFF2-40B4-BE49-F238E27FC236}">
                    <a16:creationId xmlns:a16="http://schemas.microsoft.com/office/drawing/2014/main" id="{6041ACFB-FF93-F74A-BB75-38330C86EA79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28AB3B3-C1D4-FA4D-B69C-001C8D741F6B}"/>
                </a:ext>
              </a:extLst>
            </p:cNvPr>
            <p:cNvGrpSpPr/>
            <p:nvPr/>
          </p:nvGrpSpPr>
          <p:grpSpPr>
            <a:xfrm>
              <a:off x="6242050" y="4191000"/>
              <a:ext cx="590550" cy="504825"/>
              <a:chOff x="8147050" y="4419600"/>
              <a:chExt cx="590550" cy="704850"/>
            </a:xfrm>
          </p:grpSpPr>
          <p:sp>
            <p:nvSpPr>
              <p:cNvPr id="97" name="Isosceles Triangle 51">
                <a:extLst>
                  <a:ext uri="{FF2B5EF4-FFF2-40B4-BE49-F238E27FC236}">
                    <a16:creationId xmlns:a16="http://schemas.microsoft.com/office/drawing/2014/main" id="{1A4EEFDC-7E1E-6D4E-BDB2-9F2259E628B4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8" name="Elbow Connector 97">
                <a:extLst>
                  <a:ext uri="{FF2B5EF4-FFF2-40B4-BE49-F238E27FC236}">
                    <a16:creationId xmlns:a16="http://schemas.microsoft.com/office/drawing/2014/main" id="{B5FE5EA4-228C-5A4E-9AFF-1691F7A20CDB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F4CCF68-3068-EF4B-8ECA-634757F9571C}"/>
                </a:ext>
              </a:extLst>
            </p:cNvPr>
            <p:cNvGrpSpPr/>
            <p:nvPr/>
          </p:nvGrpSpPr>
          <p:grpSpPr>
            <a:xfrm>
              <a:off x="6699250" y="4191000"/>
              <a:ext cx="590550" cy="504825"/>
              <a:chOff x="8147050" y="4419600"/>
              <a:chExt cx="590550" cy="704850"/>
            </a:xfrm>
          </p:grpSpPr>
          <p:sp>
            <p:nvSpPr>
              <p:cNvPr id="95" name="Isosceles Triangle 49">
                <a:extLst>
                  <a:ext uri="{FF2B5EF4-FFF2-40B4-BE49-F238E27FC236}">
                    <a16:creationId xmlns:a16="http://schemas.microsoft.com/office/drawing/2014/main" id="{41422E97-B6F3-DD46-958D-FFC141BD56A2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6" name="Elbow Connector 95">
                <a:extLst>
                  <a:ext uri="{FF2B5EF4-FFF2-40B4-BE49-F238E27FC236}">
                    <a16:creationId xmlns:a16="http://schemas.microsoft.com/office/drawing/2014/main" id="{D0B769BA-E1D1-3A4B-A779-1D931A3DA47C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0A92325-B5FD-224D-974C-78BE592DAA2E}"/>
                </a:ext>
              </a:extLst>
            </p:cNvPr>
            <p:cNvGrpSpPr/>
            <p:nvPr/>
          </p:nvGrpSpPr>
          <p:grpSpPr>
            <a:xfrm>
              <a:off x="7137400" y="4191000"/>
              <a:ext cx="590550" cy="504825"/>
              <a:chOff x="8147050" y="4419600"/>
              <a:chExt cx="590550" cy="704850"/>
            </a:xfrm>
          </p:grpSpPr>
          <p:sp>
            <p:nvSpPr>
              <p:cNvPr id="93" name="Isosceles Triangle 47">
                <a:extLst>
                  <a:ext uri="{FF2B5EF4-FFF2-40B4-BE49-F238E27FC236}">
                    <a16:creationId xmlns:a16="http://schemas.microsoft.com/office/drawing/2014/main" id="{625E9CC5-754A-674C-8A5D-B13138E4F979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4" name="Elbow Connector 93">
                <a:extLst>
                  <a:ext uri="{FF2B5EF4-FFF2-40B4-BE49-F238E27FC236}">
                    <a16:creationId xmlns:a16="http://schemas.microsoft.com/office/drawing/2014/main" id="{0F412274-6F13-394E-B0BB-E7A029A2D98A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AF3DAC0-D306-B840-A5AB-757BC5C575F8}"/>
                </a:ext>
              </a:extLst>
            </p:cNvPr>
            <p:cNvGrpSpPr/>
            <p:nvPr/>
          </p:nvGrpSpPr>
          <p:grpSpPr>
            <a:xfrm>
              <a:off x="7613650" y="4191000"/>
              <a:ext cx="590550" cy="504825"/>
              <a:chOff x="8147050" y="4419600"/>
              <a:chExt cx="590550" cy="704850"/>
            </a:xfrm>
          </p:grpSpPr>
          <p:sp>
            <p:nvSpPr>
              <p:cNvPr id="91" name="Isosceles Triangle 45">
                <a:extLst>
                  <a:ext uri="{FF2B5EF4-FFF2-40B4-BE49-F238E27FC236}">
                    <a16:creationId xmlns:a16="http://schemas.microsoft.com/office/drawing/2014/main" id="{370E2612-BECE-AC47-8D91-CE54543AEA52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2" name="Elbow Connector 91">
                <a:extLst>
                  <a:ext uri="{FF2B5EF4-FFF2-40B4-BE49-F238E27FC236}">
                    <a16:creationId xmlns:a16="http://schemas.microsoft.com/office/drawing/2014/main" id="{C1399208-CD99-4644-9E18-90AA2A92025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A401394-2BD2-3C44-B21D-F74744935319}"/>
                </a:ext>
              </a:extLst>
            </p:cNvPr>
            <p:cNvGrpSpPr/>
            <p:nvPr/>
          </p:nvGrpSpPr>
          <p:grpSpPr>
            <a:xfrm>
              <a:off x="8051800" y="4191000"/>
              <a:ext cx="590550" cy="504825"/>
              <a:chOff x="8147050" y="4419600"/>
              <a:chExt cx="590550" cy="704850"/>
            </a:xfrm>
          </p:grpSpPr>
          <p:sp>
            <p:nvSpPr>
              <p:cNvPr id="89" name="Isosceles Triangle 43">
                <a:extLst>
                  <a:ext uri="{FF2B5EF4-FFF2-40B4-BE49-F238E27FC236}">
                    <a16:creationId xmlns:a16="http://schemas.microsoft.com/office/drawing/2014/main" id="{5E1929B8-48D8-CF4B-B910-4F0A7800F73F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0" name="Elbow Connector 89">
                <a:extLst>
                  <a:ext uri="{FF2B5EF4-FFF2-40B4-BE49-F238E27FC236}">
                    <a16:creationId xmlns:a16="http://schemas.microsoft.com/office/drawing/2014/main" id="{C242BD78-DC6E-4043-9350-6F565F803558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F15F831-56BE-E44B-A99D-5C6113A72E47}"/>
                </a:ext>
              </a:extLst>
            </p:cNvPr>
            <p:cNvGrpSpPr/>
            <p:nvPr/>
          </p:nvGrpSpPr>
          <p:grpSpPr>
            <a:xfrm>
              <a:off x="8528050" y="4191000"/>
              <a:ext cx="590550" cy="504825"/>
              <a:chOff x="8147050" y="4419600"/>
              <a:chExt cx="590550" cy="704850"/>
            </a:xfrm>
          </p:grpSpPr>
          <p:sp>
            <p:nvSpPr>
              <p:cNvPr id="87" name="Isosceles Triangle 41">
                <a:extLst>
                  <a:ext uri="{FF2B5EF4-FFF2-40B4-BE49-F238E27FC236}">
                    <a16:creationId xmlns:a16="http://schemas.microsoft.com/office/drawing/2014/main" id="{6F0DC670-B726-DB46-966E-C2041AD623AE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8" name="Elbow Connector 87">
                <a:extLst>
                  <a:ext uri="{FF2B5EF4-FFF2-40B4-BE49-F238E27FC236}">
                    <a16:creationId xmlns:a16="http://schemas.microsoft.com/office/drawing/2014/main" id="{32009779-0B89-1541-A281-8B4174F2E588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2B01758-4324-9B4A-81B1-296198EB5E09}"/>
                </a:ext>
              </a:extLst>
            </p:cNvPr>
            <p:cNvGrpSpPr/>
            <p:nvPr/>
          </p:nvGrpSpPr>
          <p:grpSpPr>
            <a:xfrm>
              <a:off x="2565400" y="4191000"/>
              <a:ext cx="590550" cy="504825"/>
              <a:chOff x="8147050" y="4419600"/>
              <a:chExt cx="590550" cy="704850"/>
            </a:xfrm>
          </p:grpSpPr>
          <p:sp>
            <p:nvSpPr>
              <p:cNvPr id="85" name="Isosceles Triangle 39">
                <a:extLst>
                  <a:ext uri="{FF2B5EF4-FFF2-40B4-BE49-F238E27FC236}">
                    <a16:creationId xmlns:a16="http://schemas.microsoft.com/office/drawing/2014/main" id="{9B32E79C-288C-7E4D-AAE8-7A424A2E01BF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6" name="Elbow Connector 85">
                <a:extLst>
                  <a:ext uri="{FF2B5EF4-FFF2-40B4-BE49-F238E27FC236}">
                    <a16:creationId xmlns:a16="http://schemas.microsoft.com/office/drawing/2014/main" id="{28A84F83-94D1-824A-AD4C-CE24881CC2C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67FE40E-EFF4-C448-89E6-CDD38EC1D734}"/>
                </a:ext>
              </a:extLst>
            </p:cNvPr>
            <p:cNvGrpSpPr/>
            <p:nvPr/>
          </p:nvGrpSpPr>
          <p:grpSpPr>
            <a:xfrm>
              <a:off x="3022600" y="4191000"/>
              <a:ext cx="590550" cy="504825"/>
              <a:chOff x="8147050" y="4419600"/>
              <a:chExt cx="590550" cy="704850"/>
            </a:xfrm>
          </p:grpSpPr>
          <p:sp>
            <p:nvSpPr>
              <p:cNvPr id="83" name="Isosceles Triangle 37">
                <a:extLst>
                  <a:ext uri="{FF2B5EF4-FFF2-40B4-BE49-F238E27FC236}">
                    <a16:creationId xmlns:a16="http://schemas.microsoft.com/office/drawing/2014/main" id="{26F55E2D-C29E-B546-9C6D-65FC414DDEA1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4" name="Elbow Connector 83">
                <a:extLst>
                  <a:ext uri="{FF2B5EF4-FFF2-40B4-BE49-F238E27FC236}">
                    <a16:creationId xmlns:a16="http://schemas.microsoft.com/office/drawing/2014/main" id="{C9831CDB-1906-B845-BC50-4673DD51C270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D3DB6CB-3955-864C-8AC9-AD82CA47FDC2}"/>
                </a:ext>
              </a:extLst>
            </p:cNvPr>
            <p:cNvGrpSpPr/>
            <p:nvPr/>
          </p:nvGrpSpPr>
          <p:grpSpPr>
            <a:xfrm>
              <a:off x="3479800" y="4191000"/>
              <a:ext cx="590550" cy="504825"/>
              <a:chOff x="8147050" y="4419600"/>
              <a:chExt cx="590550" cy="704850"/>
            </a:xfrm>
          </p:grpSpPr>
          <p:sp>
            <p:nvSpPr>
              <p:cNvPr id="81" name="Isosceles Triangle 35">
                <a:extLst>
                  <a:ext uri="{FF2B5EF4-FFF2-40B4-BE49-F238E27FC236}">
                    <a16:creationId xmlns:a16="http://schemas.microsoft.com/office/drawing/2014/main" id="{F9F85706-3BAF-7C49-910A-C26DBFDCA879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2" name="Elbow Connector 81">
                <a:extLst>
                  <a:ext uri="{FF2B5EF4-FFF2-40B4-BE49-F238E27FC236}">
                    <a16:creationId xmlns:a16="http://schemas.microsoft.com/office/drawing/2014/main" id="{6E80C5E7-C05A-6740-81E7-4F91979507B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F3AFDDB-0245-D14D-B4A9-50CB6774B4BD}"/>
                </a:ext>
              </a:extLst>
            </p:cNvPr>
            <p:cNvGrpSpPr/>
            <p:nvPr/>
          </p:nvGrpSpPr>
          <p:grpSpPr>
            <a:xfrm>
              <a:off x="3917950" y="4191000"/>
              <a:ext cx="590550" cy="504825"/>
              <a:chOff x="8147050" y="4419600"/>
              <a:chExt cx="590550" cy="704850"/>
            </a:xfrm>
          </p:grpSpPr>
          <p:sp>
            <p:nvSpPr>
              <p:cNvPr id="79" name="Isosceles Triangle 33">
                <a:extLst>
                  <a:ext uri="{FF2B5EF4-FFF2-40B4-BE49-F238E27FC236}">
                    <a16:creationId xmlns:a16="http://schemas.microsoft.com/office/drawing/2014/main" id="{8AE65194-BB0B-6242-B322-8060EB73394D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0" name="Elbow Connector 79">
                <a:extLst>
                  <a:ext uri="{FF2B5EF4-FFF2-40B4-BE49-F238E27FC236}">
                    <a16:creationId xmlns:a16="http://schemas.microsoft.com/office/drawing/2014/main" id="{DF0AEC6F-E528-D443-85DD-8A380BC369B3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9ACBD22-C36B-264B-9966-08703BA8DF1C}"/>
                </a:ext>
              </a:extLst>
            </p:cNvPr>
            <p:cNvGrpSpPr/>
            <p:nvPr/>
          </p:nvGrpSpPr>
          <p:grpSpPr>
            <a:xfrm>
              <a:off x="4394200" y="4191000"/>
              <a:ext cx="590550" cy="504825"/>
              <a:chOff x="8147050" y="4419600"/>
              <a:chExt cx="590550" cy="704850"/>
            </a:xfrm>
          </p:grpSpPr>
          <p:sp>
            <p:nvSpPr>
              <p:cNvPr id="77" name="Isosceles Triangle 31">
                <a:extLst>
                  <a:ext uri="{FF2B5EF4-FFF2-40B4-BE49-F238E27FC236}">
                    <a16:creationId xmlns:a16="http://schemas.microsoft.com/office/drawing/2014/main" id="{C1D3C9A9-3EB5-1849-824C-6ABC3904DB94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78" name="Elbow Connector 77">
                <a:extLst>
                  <a:ext uri="{FF2B5EF4-FFF2-40B4-BE49-F238E27FC236}">
                    <a16:creationId xmlns:a16="http://schemas.microsoft.com/office/drawing/2014/main" id="{718E0B35-F926-2E42-8521-C984B517DD90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7F186B6-943D-0E43-BE6B-505DAEDCF7FF}"/>
                </a:ext>
              </a:extLst>
            </p:cNvPr>
            <p:cNvGrpSpPr/>
            <p:nvPr/>
          </p:nvGrpSpPr>
          <p:grpSpPr>
            <a:xfrm>
              <a:off x="4832350" y="4191000"/>
              <a:ext cx="590550" cy="504825"/>
              <a:chOff x="8147050" y="4419600"/>
              <a:chExt cx="590550" cy="704850"/>
            </a:xfrm>
          </p:grpSpPr>
          <p:sp>
            <p:nvSpPr>
              <p:cNvPr id="75" name="Isosceles Triangle 29">
                <a:extLst>
                  <a:ext uri="{FF2B5EF4-FFF2-40B4-BE49-F238E27FC236}">
                    <a16:creationId xmlns:a16="http://schemas.microsoft.com/office/drawing/2014/main" id="{AACB623B-28E7-5344-8903-4D31ED7A8948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76" name="Elbow Connector 75">
                <a:extLst>
                  <a:ext uri="{FF2B5EF4-FFF2-40B4-BE49-F238E27FC236}">
                    <a16:creationId xmlns:a16="http://schemas.microsoft.com/office/drawing/2014/main" id="{680DF86F-3BDF-2C4B-B9D9-B475E3F9ED65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945B040-3FFF-904E-AB35-B2AB8C6BCE2F}"/>
                </a:ext>
              </a:extLst>
            </p:cNvPr>
            <p:cNvGrpSpPr/>
            <p:nvPr/>
          </p:nvGrpSpPr>
          <p:grpSpPr>
            <a:xfrm>
              <a:off x="5308600" y="4191000"/>
              <a:ext cx="590550" cy="504825"/>
              <a:chOff x="8147050" y="4419600"/>
              <a:chExt cx="590550" cy="704850"/>
            </a:xfrm>
          </p:grpSpPr>
          <p:sp>
            <p:nvSpPr>
              <p:cNvPr id="73" name="Isosceles Triangle 27">
                <a:extLst>
                  <a:ext uri="{FF2B5EF4-FFF2-40B4-BE49-F238E27FC236}">
                    <a16:creationId xmlns:a16="http://schemas.microsoft.com/office/drawing/2014/main" id="{11155FCD-3802-4A49-A2ED-451C221E182C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74" name="Elbow Connector 73">
                <a:extLst>
                  <a:ext uri="{FF2B5EF4-FFF2-40B4-BE49-F238E27FC236}">
                    <a16:creationId xmlns:a16="http://schemas.microsoft.com/office/drawing/2014/main" id="{61C370ED-8951-6343-96BA-C1DCE35B9C66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C8FD2B97-2E31-1341-A077-36B5B572E5AA}"/>
                </a:ext>
              </a:extLst>
            </p:cNvPr>
            <p:cNvSpPr/>
            <p:nvPr/>
          </p:nvSpPr>
          <p:spPr>
            <a:xfrm>
              <a:off x="2393949" y="4686300"/>
              <a:ext cx="6724651" cy="4572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6E9EA5E-B8A4-9141-9A8A-70A77080B66A}"/>
              </a:ext>
            </a:extLst>
          </p:cNvPr>
          <p:cNvGrpSpPr/>
          <p:nvPr/>
        </p:nvGrpSpPr>
        <p:grpSpPr>
          <a:xfrm>
            <a:off x="3281072" y="1601992"/>
            <a:ext cx="600075" cy="797243"/>
            <a:chOff x="2127250" y="4143375"/>
            <a:chExt cx="666750" cy="885825"/>
          </a:xfrm>
        </p:grpSpPr>
        <p:sp>
          <p:nvSpPr>
            <p:cNvPr id="102" name="Isosceles Triangle 3">
              <a:extLst>
                <a:ext uri="{FF2B5EF4-FFF2-40B4-BE49-F238E27FC236}">
                  <a16:creationId xmlns:a16="http://schemas.microsoft.com/office/drawing/2014/main" id="{DF51FB28-966F-1D44-93D8-45468990404E}"/>
                </a:ext>
              </a:extLst>
            </p:cNvPr>
            <p:cNvSpPr/>
            <p:nvPr/>
          </p:nvSpPr>
          <p:spPr>
            <a:xfrm rot="10800000">
              <a:off x="2127250" y="4143375"/>
              <a:ext cx="381000" cy="245591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cxnSp>
          <p:nvCxnSpPr>
            <p:cNvPr id="103" name="Elbow Connector 102">
              <a:extLst>
                <a:ext uri="{FF2B5EF4-FFF2-40B4-BE49-F238E27FC236}">
                  <a16:creationId xmlns:a16="http://schemas.microsoft.com/office/drawing/2014/main" id="{1BC5E71E-78EB-0348-BF63-7ECB9C310AE7}"/>
                </a:ext>
              </a:extLst>
            </p:cNvPr>
            <p:cNvCxnSpPr/>
            <p:nvPr/>
          </p:nvCxnSpPr>
          <p:spPr>
            <a:xfrm>
              <a:off x="2298700" y="4361678"/>
              <a:ext cx="419100" cy="286522"/>
            </a:xfrm>
            <a:prstGeom prst="bentConnector3">
              <a:avLst>
                <a:gd name="adj1" fmla="val 454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B7E2A2FD-D443-1F4C-B27A-D4369DCB8B4C}"/>
                </a:ext>
              </a:extLst>
            </p:cNvPr>
            <p:cNvSpPr/>
            <p:nvPr/>
          </p:nvSpPr>
          <p:spPr>
            <a:xfrm>
              <a:off x="2203449" y="4648200"/>
              <a:ext cx="590551" cy="381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B56093D-4089-CD49-95C9-40FA0DC0F9A0}"/>
              </a:ext>
            </a:extLst>
          </p:cNvPr>
          <p:cNvGrpSpPr/>
          <p:nvPr/>
        </p:nvGrpSpPr>
        <p:grpSpPr>
          <a:xfrm>
            <a:off x="2462800" y="1601992"/>
            <a:ext cx="600075" cy="797243"/>
            <a:chOff x="2127250" y="4143375"/>
            <a:chExt cx="666750" cy="885825"/>
          </a:xfrm>
        </p:grpSpPr>
        <p:sp>
          <p:nvSpPr>
            <p:cNvPr id="106" name="Isosceles Triangle 3">
              <a:extLst>
                <a:ext uri="{FF2B5EF4-FFF2-40B4-BE49-F238E27FC236}">
                  <a16:creationId xmlns:a16="http://schemas.microsoft.com/office/drawing/2014/main" id="{D9B84318-9E33-5341-BD48-67033F793CBD}"/>
                </a:ext>
              </a:extLst>
            </p:cNvPr>
            <p:cNvSpPr/>
            <p:nvPr/>
          </p:nvSpPr>
          <p:spPr>
            <a:xfrm rot="10800000">
              <a:off x="2127250" y="4143375"/>
              <a:ext cx="381000" cy="245591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cxnSp>
          <p:nvCxnSpPr>
            <p:cNvPr id="107" name="Elbow Connector 106">
              <a:extLst>
                <a:ext uri="{FF2B5EF4-FFF2-40B4-BE49-F238E27FC236}">
                  <a16:creationId xmlns:a16="http://schemas.microsoft.com/office/drawing/2014/main" id="{DCAE5AB1-260F-6C4C-BE86-60E460D2AB8F}"/>
                </a:ext>
              </a:extLst>
            </p:cNvPr>
            <p:cNvCxnSpPr/>
            <p:nvPr/>
          </p:nvCxnSpPr>
          <p:spPr>
            <a:xfrm>
              <a:off x="2298700" y="4361678"/>
              <a:ext cx="419100" cy="286522"/>
            </a:xfrm>
            <a:prstGeom prst="bentConnector3">
              <a:avLst>
                <a:gd name="adj1" fmla="val 454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9FEA1BFC-AC21-8D4C-B6DE-4C2634CE837A}"/>
                </a:ext>
              </a:extLst>
            </p:cNvPr>
            <p:cNvSpPr/>
            <p:nvPr/>
          </p:nvSpPr>
          <p:spPr>
            <a:xfrm>
              <a:off x="2203449" y="4648200"/>
              <a:ext cx="590551" cy="381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3485326-CB31-2843-AE22-60C10DCC061C}"/>
                  </a:ext>
                </a:extLst>
              </p:cNvPr>
              <p:cNvSpPr/>
              <p:nvPr/>
            </p:nvSpPr>
            <p:spPr>
              <a:xfrm>
                <a:off x="5358348" y="3581400"/>
                <a:ext cx="3785652" cy="735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3485326-CB31-2843-AE22-60C10DCC0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348" y="3581400"/>
                <a:ext cx="3785652" cy="735266"/>
              </a:xfrm>
              <a:prstGeom prst="rect">
                <a:avLst/>
              </a:prstGeom>
              <a:blipFill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EBFB5AA-2D7E-5747-B428-7EFA1A9CCE5A}"/>
                  </a:ext>
                </a:extLst>
              </p:cNvPr>
              <p:cNvSpPr/>
              <p:nvPr/>
            </p:nvSpPr>
            <p:spPr>
              <a:xfrm>
                <a:off x="6495448" y="4427046"/>
                <a:ext cx="4172553" cy="9831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𝑣𝑡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EBFB5AA-2D7E-5747-B428-7EFA1A9CCE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448" y="4427046"/>
                <a:ext cx="4172553" cy="983154"/>
              </a:xfrm>
              <a:prstGeom prst="rect">
                <a:avLst/>
              </a:prstGeom>
              <a:blipFill>
                <a:blip r:embed="rId5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B7AA2AD-B6CB-4049-B134-552143D4D5E6}"/>
              </a:ext>
            </a:extLst>
          </p:cNvPr>
          <p:cNvSpPr txBox="1"/>
          <p:nvPr/>
        </p:nvSpPr>
        <p:spPr>
          <a:xfrm>
            <a:off x="2335532" y="2514601"/>
            <a:ext cx="520826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 2 antennas that are synched: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 Moving antenna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 Static antenna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781E891-62BD-2C43-92E5-A3FCA28F377B}"/>
              </a:ext>
            </a:extLst>
          </p:cNvPr>
          <p:cNvSpPr txBox="1"/>
          <p:nvPr/>
        </p:nvSpPr>
        <p:spPr>
          <a:xfrm>
            <a:off x="2483078" y="4600590"/>
            <a:ext cx="5208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Taking ratio eliminates CFO: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7D8CA10-2FBB-374C-AFF1-A1C0FC7ABF32}"/>
              </a:ext>
            </a:extLst>
          </p:cNvPr>
          <p:cNvSpPr/>
          <p:nvPr/>
        </p:nvSpPr>
        <p:spPr>
          <a:xfrm>
            <a:off x="1524000" y="5562601"/>
            <a:ext cx="9144000" cy="12003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Enable SAR with </a:t>
            </a:r>
            <a:r>
              <a:rPr lang="en-US" sz="3600" dirty="0" err="1">
                <a:solidFill>
                  <a:schemeClr val="bg1"/>
                </a:solidFill>
              </a:rPr>
              <a:t>WiFi</a:t>
            </a:r>
            <a:r>
              <a:rPr lang="en-US" sz="3600" dirty="0">
                <a:solidFill>
                  <a:schemeClr val="bg1"/>
                </a:solidFill>
              </a:rPr>
              <a:t> but … limited mobility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sym typeface="Wingdings" pitchFamily="2" charset="2"/>
              </a:rPr>
              <a:t> Emulate small arrays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638BAF39-4399-2F44-95F5-BD5305F62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4: SAR: Synthetic Aperture Radar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1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0.57847 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09" grpId="0"/>
      <p:bldP spid="110" grpId="0"/>
      <p:bldP spid="3" grpId="0"/>
      <p:bldP spid="112" grpId="0"/>
      <p:bldP spid="1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5: </a:t>
            </a:r>
            <a:r>
              <a:rPr lang="en-US" sz="3800" dirty="0" err="1"/>
              <a:t>TDoA</a:t>
            </a:r>
            <a:r>
              <a:rPr lang="en-US" sz="3800" dirty="0"/>
              <a:t> Based Localization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8E3800-B89D-3440-AEA5-B204BE5A8E1F}"/>
              </a:ext>
            </a:extLst>
          </p:cNvPr>
          <p:cNvSpPr/>
          <p:nvPr/>
        </p:nvSpPr>
        <p:spPr>
          <a:xfrm>
            <a:off x="1544688" y="990600"/>
            <a:ext cx="9123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Measure Time Difference of Arrival (</a:t>
            </a:r>
            <a:r>
              <a:rPr lang="en-US" sz="3200" dirty="0" err="1"/>
              <a:t>TDoA</a:t>
            </a:r>
            <a:r>
              <a:rPr lang="en-US" sz="3200" dirty="0"/>
              <a:t>) from device to AP’s antennas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38B433-1E07-7B4E-859C-F42CE1B9FD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4249435"/>
            <a:ext cx="1805608" cy="164817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A2E7FE-7685-2A42-9B69-9D449A123E30}"/>
              </a:ext>
            </a:extLst>
          </p:cNvPr>
          <p:cNvCxnSpPr/>
          <p:nvPr/>
        </p:nvCxnSpPr>
        <p:spPr>
          <a:xfrm flipH="1">
            <a:off x="2895600" y="2743200"/>
            <a:ext cx="2438400" cy="21624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F1E19D2-689F-BF40-9753-2538D7FE63F8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3939208" y="2743201"/>
            <a:ext cx="1394792" cy="2330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46DD16F-813B-B042-BA6B-BE1E4EE02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55" t="4297" r="13274" b="5673"/>
          <a:stretch/>
        </p:blipFill>
        <p:spPr>
          <a:xfrm>
            <a:off x="5181601" y="2472826"/>
            <a:ext cx="384617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127B0BB-D535-4446-9469-EE8DEDDF7141}"/>
                  </a:ext>
                </a:extLst>
              </p:cNvPr>
              <p:cNvSpPr/>
              <p:nvPr/>
            </p:nvSpPr>
            <p:spPr>
              <a:xfrm>
                <a:off x="5717265" y="2240453"/>
                <a:ext cx="2238433" cy="735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127B0BB-D535-4446-9469-EE8DEDDF7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265" y="2240453"/>
                <a:ext cx="2238433" cy="735266"/>
              </a:xfrm>
              <a:prstGeom prst="rect">
                <a:avLst/>
              </a:prstGeom>
              <a:blipFill>
                <a:blip r:embed="rId5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9D961E-18DC-8D4F-99B8-A79A883C78AA}"/>
                  </a:ext>
                </a:extLst>
              </p:cNvPr>
              <p:cNvSpPr/>
              <p:nvPr/>
            </p:nvSpPr>
            <p:spPr>
              <a:xfrm>
                <a:off x="8365432" y="2223335"/>
                <a:ext cx="2315634" cy="7523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9D961E-18DC-8D4F-99B8-A79A883C78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432" y="2223335"/>
                <a:ext cx="2315634" cy="7523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44306E-4968-DA41-96F0-03325212BA7E}"/>
                  </a:ext>
                </a:extLst>
              </p:cNvPr>
              <p:cNvSpPr/>
              <p:nvPr/>
            </p:nvSpPr>
            <p:spPr>
              <a:xfrm>
                <a:off x="5683810" y="3223316"/>
                <a:ext cx="284468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44306E-4968-DA41-96F0-03325212B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810" y="3223316"/>
                <a:ext cx="284468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33F9A05-14C1-4D47-9725-80820C152308}"/>
                  </a:ext>
                </a:extLst>
              </p:cNvPr>
              <p:cNvSpPr/>
              <p:nvPr/>
            </p:nvSpPr>
            <p:spPr>
              <a:xfrm>
                <a:off x="5717264" y="3987825"/>
                <a:ext cx="49507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33F9A05-14C1-4D47-9725-80820C1523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264" y="3987825"/>
                <a:ext cx="4950736" cy="523220"/>
              </a:xfrm>
              <a:prstGeom prst="rect">
                <a:avLst/>
              </a:prstGeom>
              <a:blipFill>
                <a:blip r:embed="rId8"/>
                <a:stretch>
                  <a:fillRect l="-767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5667EB-1188-FB45-B4DF-0C3F68445A70}"/>
              </a:ext>
            </a:extLst>
          </p:cNvPr>
          <p:cNvSpPr txBox="1"/>
          <p:nvPr/>
        </p:nvSpPr>
        <p:spPr>
          <a:xfrm>
            <a:off x="5737275" y="4670786"/>
            <a:ext cx="4936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Equation of Hyperbola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C905402-91AD-7349-A01E-BAC2F6DAE668}"/>
                  </a:ext>
                </a:extLst>
              </p:cNvPr>
              <p:cNvSpPr/>
              <p:nvPr/>
            </p:nvSpPr>
            <p:spPr>
              <a:xfrm>
                <a:off x="1500809" y="4210458"/>
                <a:ext cx="139262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C905402-91AD-7349-A01E-BAC2F6DAE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809" y="4210458"/>
                <a:ext cx="1392625" cy="523220"/>
              </a:xfrm>
              <a:prstGeom prst="rect">
                <a:avLst/>
              </a:prstGeom>
              <a:blipFill>
                <a:blip r:embed="rId9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829A82-56C6-DF44-B328-D673989AFDD5}"/>
                  </a:ext>
                </a:extLst>
              </p:cNvPr>
              <p:cNvSpPr/>
              <p:nvPr/>
            </p:nvSpPr>
            <p:spPr>
              <a:xfrm>
                <a:off x="3772562" y="4962344"/>
                <a:ext cx="140903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829A82-56C6-DF44-B328-D673989AFD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562" y="4962344"/>
                <a:ext cx="1409039" cy="523220"/>
              </a:xfrm>
              <a:prstGeom prst="rect">
                <a:avLst/>
              </a:prstGeom>
              <a:blipFill>
                <a:blip r:embed="rId10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FAB994-61C2-294C-9311-8BCAF84BA1E7}"/>
                  </a:ext>
                </a:extLst>
              </p:cNvPr>
              <p:cNvSpPr/>
              <p:nvPr/>
            </p:nvSpPr>
            <p:spPr>
              <a:xfrm>
                <a:off x="3982441" y="2419827"/>
                <a:ext cx="11062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FAB994-61C2-294C-9311-8BCAF84BA1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441" y="2419827"/>
                <a:ext cx="1106200" cy="523220"/>
              </a:xfrm>
              <a:prstGeom prst="rect">
                <a:avLst/>
              </a:prstGeom>
              <a:blipFill>
                <a:blip r:embed="rId11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E20709-8098-D94E-BDE4-48DD36061718}"/>
                  </a:ext>
                </a:extLst>
              </p:cNvPr>
              <p:cNvSpPr/>
              <p:nvPr/>
            </p:nvSpPr>
            <p:spPr>
              <a:xfrm>
                <a:off x="5578169" y="5154638"/>
                <a:ext cx="4379692" cy="986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E20709-8098-D94E-BDE4-48DD360617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169" y="5154638"/>
                <a:ext cx="4379692" cy="986809"/>
              </a:xfrm>
              <a:prstGeom prst="rect">
                <a:avLst/>
              </a:prstGeom>
              <a:blipFill>
                <a:blip r:embed="rId12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17">
            <a:extLst>
              <a:ext uri="{FF2B5EF4-FFF2-40B4-BE49-F238E27FC236}">
                <a16:creationId xmlns:a16="http://schemas.microsoft.com/office/drawing/2014/main" id="{B9760BBF-03E1-8348-82D8-E9ED13359141}"/>
              </a:ext>
            </a:extLst>
          </p:cNvPr>
          <p:cNvSpPr/>
          <p:nvPr/>
        </p:nvSpPr>
        <p:spPr>
          <a:xfrm>
            <a:off x="3044480" y="2240453"/>
            <a:ext cx="3502880" cy="6698180"/>
          </a:xfrm>
          <a:custGeom>
            <a:avLst/>
            <a:gdLst>
              <a:gd name="connsiteX0" fmla="*/ 3230505 w 3502880"/>
              <a:gd name="connsiteY0" fmla="*/ 0 h 5953327"/>
              <a:gd name="connsiteX1" fmla="*/ 922 w 3502880"/>
              <a:gd name="connsiteY1" fmla="*/ 2723744 h 5953327"/>
              <a:gd name="connsiteX2" fmla="*/ 3502880 w 3502880"/>
              <a:gd name="connsiteY2" fmla="*/ 5953327 h 595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2880" h="5953327">
                <a:moveTo>
                  <a:pt x="3230505" y="0"/>
                </a:moveTo>
                <a:cubicBezTo>
                  <a:pt x="1593015" y="865761"/>
                  <a:pt x="-44474" y="1731523"/>
                  <a:pt x="922" y="2723744"/>
                </a:cubicBezTo>
                <a:cubicBezTo>
                  <a:pt x="46318" y="3715965"/>
                  <a:pt x="1774599" y="4834646"/>
                  <a:pt x="3502880" y="595332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5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5: </a:t>
            </a:r>
            <a:r>
              <a:rPr lang="en-US" sz="3800" dirty="0" err="1"/>
              <a:t>TDoA</a:t>
            </a:r>
            <a:r>
              <a:rPr lang="en-US" sz="3800" dirty="0"/>
              <a:t> Based Localization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8E3800-B89D-3440-AEA5-B204BE5A8E1F}"/>
              </a:ext>
            </a:extLst>
          </p:cNvPr>
          <p:cNvSpPr/>
          <p:nvPr/>
        </p:nvSpPr>
        <p:spPr>
          <a:xfrm>
            <a:off x="1544688" y="990600"/>
            <a:ext cx="9123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Measure Time Difference of Arrival (</a:t>
            </a:r>
            <a:r>
              <a:rPr lang="en-US" sz="3200" dirty="0" err="1"/>
              <a:t>TDoA</a:t>
            </a:r>
            <a:r>
              <a:rPr lang="en-US" sz="3200" dirty="0"/>
              <a:t>) from device to AP’s antennas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38B433-1E07-7B4E-859C-F42CE1B9FD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4249435"/>
            <a:ext cx="1805608" cy="164817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A2E7FE-7685-2A42-9B69-9D449A123E30}"/>
              </a:ext>
            </a:extLst>
          </p:cNvPr>
          <p:cNvCxnSpPr/>
          <p:nvPr/>
        </p:nvCxnSpPr>
        <p:spPr>
          <a:xfrm flipH="1">
            <a:off x="2895600" y="2743200"/>
            <a:ext cx="2438400" cy="21624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F1E19D2-689F-BF40-9753-2538D7FE63F8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3939208" y="2743201"/>
            <a:ext cx="1394792" cy="2330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46DD16F-813B-B042-BA6B-BE1E4EE02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55" t="4297" r="13274" b="5673"/>
          <a:stretch/>
        </p:blipFill>
        <p:spPr>
          <a:xfrm>
            <a:off x="5181601" y="2472826"/>
            <a:ext cx="384617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127B0BB-D535-4446-9469-EE8DEDDF7141}"/>
                  </a:ext>
                </a:extLst>
              </p:cNvPr>
              <p:cNvSpPr/>
              <p:nvPr/>
            </p:nvSpPr>
            <p:spPr>
              <a:xfrm>
                <a:off x="5717265" y="2240453"/>
                <a:ext cx="2238433" cy="735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127B0BB-D535-4446-9469-EE8DEDDF7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265" y="2240453"/>
                <a:ext cx="2238433" cy="735266"/>
              </a:xfrm>
              <a:prstGeom prst="rect">
                <a:avLst/>
              </a:prstGeom>
              <a:blipFill>
                <a:blip r:embed="rId5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9D961E-18DC-8D4F-99B8-A79A883C78AA}"/>
                  </a:ext>
                </a:extLst>
              </p:cNvPr>
              <p:cNvSpPr/>
              <p:nvPr/>
            </p:nvSpPr>
            <p:spPr>
              <a:xfrm>
                <a:off x="8365432" y="2223335"/>
                <a:ext cx="2315634" cy="7523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9D961E-18DC-8D4F-99B8-A79A883C78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432" y="2223335"/>
                <a:ext cx="2315634" cy="7523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44306E-4968-DA41-96F0-03325212BA7E}"/>
                  </a:ext>
                </a:extLst>
              </p:cNvPr>
              <p:cNvSpPr/>
              <p:nvPr/>
            </p:nvSpPr>
            <p:spPr>
              <a:xfrm>
                <a:off x="5683810" y="3223316"/>
                <a:ext cx="284468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44306E-4968-DA41-96F0-03325212B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810" y="3223316"/>
                <a:ext cx="284468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33F9A05-14C1-4D47-9725-80820C152308}"/>
                  </a:ext>
                </a:extLst>
              </p:cNvPr>
              <p:cNvSpPr/>
              <p:nvPr/>
            </p:nvSpPr>
            <p:spPr>
              <a:xfrm>
                <a:off x="5717264" y="3987825"/>
                <a:ext cx="49507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33F9A05-14C1-4D47-9725-80820C1523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264" y="3987825"/>
                <a:ext cx="4950736" cy="523220"/>
              </a:xfrm>
              <a:prstGeom prst="rect">
                <a:avLst/>
              </a:prstGeom>
              <a:blipFill>
                <a:blip r:embed="rId8"/>
                <a:stretch>
                  <a:fillRect l="-767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5667EB-1188-FB45-B4DF-0C3F68445A70}"/>
              </a:ext>
            </a:extLst>
          </p:cNvPr>
          <p:cNvSpPr txBox="1"/>
          <p:nvPr/>
        </p:nvSpPr>
        <p:spPr>
          <a:xfrm>
            <a:off x="5737275" y="4670786"/>
            <a:ext cx="4936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Equation of Hyperbola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C905402-91AD-7349-A01E-BAC2F6DAE668}"/>
                  </a:ext>
                </a:extLst>
              </p:cNvPr>
              <p:cNvSpPr/>
              <p:nvPr/>
            </p:nvSpPr>
            <p:spPr>
              <a:xfrm>
                <a:off x="1500809" y="4210458"/>
                <a:ext cx="139262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C905402-91AD-7349-A01E-BAC2F6DAE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809" y="4210458"/>
                <a:ext cx="1392625" cy="523220"/>
              </a:xfrm>
              <a:prstGeom prst="rect">
                <a:avLst/>
              </a:prstGeom>
              <a:blipFill>
                <a:blip r:embed="rId9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829A82-56C6-DF44-B328-D673989AFDD5}"/>
                  </a:ext>
                </a:extLst>
              </p:cNvPr>
              <p:cNvSpPr/>
              <p:nvPr/>
            </p:nvSpPr>
            <p:spPr>
              <a:xfrm>
                <a:off x="3772562" y="4962344"/>
                <a:ext cx="140903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829A82-56C6-DF44-B328-D673989AFD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562" y="4962344"/>
                <a:ext cx="1409039" cy="523220"/>
              </a:xfrm>
              <a:prstGeom prst="rect">
                <a:avLst/>
              </a:prstGeom>
              <a:blipFill>
                <a:blip r:embed="rId10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FAB994-61C2-294C-9311-8BCAF84BA1E7}"/>
                  </a:ext>
                </a:extLst>
              </p:cNvPr>
              <p:cNvSpPr/>
              <p:nvPr/>
            </p:nvSpPr>
            <p:spPr>
              <a:xfrm>
                <a:off x="3982441" y="2419827"/>
                <a:ext cx="11062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FAB994-61C2-294C-9311-8BCAF84BA1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441" y="2419827"/>
                <a:ext cx="1106200" cy="523220"/>
              </a:xfrm>
              <a:prstGeom prst="rect">
                <a:avLst/>
              </a:prstGeom>
              <a:blipFill>
                <a:blip r:embed="rId11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E20709-8098-D94E-BDE4-48DD36061718}"/>
                  </a:ext>
                </a:extLst>
              </p:cNvPr>
              <p:cNvSpPr/>
              <p:nvPr/>
            </p:nvSpPr>
            <p:spPr>
              <a:xfrm>
                <a:off x="5578169" y="5154638"/>
                <a:ext cx="4379692" cy="986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E20709-8098-D94E-BDE4-48DD360617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169" y="5154638"/>
                <a:ext cx="4379692" cy="986809"/>
              </a:xfrm>
              <a:prstGeom prst="rect">
                <a:avLst/>
              </a:prstGeom>
              <a:blipFill>
                <a:blip r:embed="rId12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F3B2CE88-083F-3341-89E8-5BE368D8058C}"/>
              </a:ext>
            </a:extLst>
          </p:cNvPr>
          <p:cNvSpPr/>
          <p:nvPr/>
        </p:nvSpPr>
        <p:spPr>
          <a:xfrm>
            <a:off x="3044480" y="2240453"/>
            <a:ext cx="3502880" cy="6698180"/>
          </a:xfrm>
          <a:custGeom>
            <a:avLst/>
            <a:gdLst>
              <a:gd name="connsiteX0" fmla="*/ 3230505 w 3502880"/>
              <a:gd name="connsiteY0" fmla="*/ 0 h 5953327"/>
              <a:gd name="connsiteX1" fmla="*/ 922 w 3502880"/>
              <a:gd name="connsiteY1" fmla="*/ 2723744 h 5953327"/>
              <a:gd name="connsiteX2" fmla="*/ 3502880 w 3502880"/>
              <a:gd name="connsiteY2" fmla="*/ 5953327 h 595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2880" h="5953327">
                <a:moveTo>
                  <a:pt x="3230505" y="0"/>
                </a:moveTo>
                <a:cubicBezTo>
                  <a:pt x="1593015" y="865761"/>
                  <a:pt x="-44474" y="1731523"/>
                  <a:pt x="922" y="2723744"/>
                </a:cubicBezTo>
                <a:cubicBezTo>
                  <a:pt x="46318" y="3715965"/>
                  <a:pt x="1774599" y="4834646"/>
                  <a:pt x="3502880" y="595332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AF6D70-47D5-7241-AA43-3EDD5DF42A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917" y="1879338"/>
            <a:ext cx="1805608" cy="1648172"/>
          </a:xfrm>
          <a:prstGeom prst="rect">
            <a:avLst/>
          </a:prstGeom>
          <a:scene3d>
            <a:camera prst="isometricOffAxis1Left">
              <a:rot lat="21528275" lon="18961943" rev="16976974"/>
            </a:camera>
            <a:lightRig rig="threePt" dir="t"/>
          </a:scene3d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71BB7230-4CC4-5146-BA97-8A02B2A9A4FE}"/>
              </a:ext>
            </a:extLst>
          </p:cNvPr>
          <p:cNvSpPr/>
          <p:nvPr/>
        </p:nvSpPr>
        <p:spPr>
          <a:xfrm rot="4595267">
            <a:off x="1090543" y="-1675765"/>
            <a:ext cx="1792506" cy="11029373"/>
          </a:xfrm>
          <a:custGeom>
            <a:avLst/>
            <a:gdLst>
              <a:gd name="connsiteX0" fmla="*/ 3230505 w 3502880"/>
              <a:gd name="connsiteY0" fmla="*/ 0 h 5953327"/>
              <a:gd name="connsiteX1" fmla="*/ 922 w 3502880"/>
              <a:gd name="connsiteY1" fmla="*/ 2723744 h 5953327"/>
              <a:gd name="connsiteX2" fmla="*/ 3502880 w 3502880"/>
              <a:gd name="connsiteY2" fmla="*/ 5953327 h 595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2880" h="5953327">
                <a:moveTo>
                  <a:pt x="3230505" y="0"/>
                </a:moveTo>
                <a:cubicBezTo>
                  <a:pt x="1593015" y="865761"/>
                  <a:pt x="-44474" y="1731523"/>
                  <a:pt x="922" y="2723744"/>
                </a:cubicBezTo>
                <a:cubicBezTo>
                  <a:pt x="46318" y="3715965"/>
                  <a:pt x="1774599" y="4834646"/>
                  <a:pt x="3502880" y="595332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95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val 64">
            <a:extLst>
              <a:ext uri="{FF2B5EF4-FFF2-40B4-BE49-F238E27FC236}">
                <a16:creationId xmlns:a16="http://schemas.microsoft.com/office/drawing/2014/main" id="{A8164E27-09A1-8246-9906-E32D38E32BA0}"/>
              </a:ext>
            </a:extLst>
          </p:cNvPr>
          <p:cNvSpPr>
            <a:spLocks noChangeAspect="1"/>
          </p:cNvSpPr>
          <p:nvPr/>
        </p:nvSpPr>
        <p:spPr>
          <a:xfrm>
            <a:off x="1911952" y="2257608"/>
            <a:ext cx="3657600" cy="36576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CC5FFC5-4205-024E-BF10-1257B5119CCA}"/>
              </a:ext>
            </a:extLst>
          </p:cNvPr>
          <p:cNvSpPr>
            <a:spLocks noChangeAspect="1"/>
          </p:cNvSpPr>
          <p:nvPr/>
        </p:nvSpPr>
        <p:spPr>
          <a:xfrm>
            <a:off x="4221644" y="-152400"/>
            <a:ext cx="4905118" cy="4905118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96DC913-C9E6-C043-A8BC-4752CAC20712}"/>
              </a:ext>
            </a:extLst>
          </p:cNvPr>
          <p:cNvSpPr>
            <a:spLocks noChangeAspect="1"/>
          </p:cNvSpPr>
          <p:nvPr/>
        </p:nvSpPr>
        <p:spPr>
          <a:xfrm>
            <a:off x="5469162" y="1944319"/>
            <a:ext cx="4132038" cy="4132038"/>
          </a:xfrm>
          <a:prstGeom prst="ellipse">
            <a:avLst/>
          </a:prstGeom>
          <a:noFill/>
          <a:ln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6: </a:t>
            </a:r>
            <a:r>
              <a:rPr lang="en-US" sz="3800" dirty="0" err="1"/>
              <a:t>ToF</a:t>
            </a:r>
            <a:r>
              <a:rPr lang="en-US" sz="3800" dirty="0"/>
              <a:t> Based Localization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8E3800-B89D-3440-AEA5-B204BE5A8E1F}"/>
              </a:ext>
            </a:extLst>
          </p:cNvPr>
          <p:cNvSpPr/>
          <p:nvPr/>
        </p:nvSpPr>
        <p:spPr>
          <a:xfrm>
            <a:off x="1544688" y="990601"/>
            <a:ext cx="9123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Measure Time of Flight (</a:t>
            </a:r>
            <a:r>
              <a:rPr lang="en-US" sz="3200" dirty="0" err="1"/>
              <a:t>ToF</a:t>
            </a:r>
            <a:r>
              <a:rPr lang="en-US" sz="3200" dirty="0"/>
              <a:t>) from device to each AP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DBE4A7A-58B7-8F4B-AD27-5F70A4B22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55" t="4297" r="13274" b="5673"/>
          <a:stretch/>
        </p:blipFill>
        <p:spPr>
          <a:xfrm>
            <a:off x="5334001" y="4114800"/>
            <a:ext cx="384617" cy="685800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02669E1-7279-5A4C-8F88-268AF2B2F763}"/>
              </a:ext>
            </a:extLst>
          </p:cNvPr>
          <p:cNvCxnSpPr>
            <a:cxnSpLocks/>
          </p:cNvCxnSpPr>
          <p:nvPr/>
        </p:nvCxnSpPr>
        <p:spPr>
          <a:xfrm flipH="1" flipV="1">
            <a:off x="4154645" y="4260067"/>
            <a:ext cx="1131016" cy="15998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AD68EE1-CE23-2941-BFBA-0B794D54A448}"/>
              </a:ext>
            </a:extLst>
          </p:cNvPr>
          <p:cNvCxnSpPr>
            <a:cxnSpLocks/>
          </p:cNvCxnSpPr>
          <p:nvPr/>
        </p:nvCxnSpPr>
        <p:spPr>
          <a:xfrm flipV="1">
            <a:off x="5718376" y="2721042"/>
            <a:ext cx="756162" cy="13660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0150BF5-CC26-E743-B6F1-E4F5412A3A86}"/>
              </a:ext>
            </a:extLst>
          </p:cNvPr>
          <p:cNvCxnSpPr>
            <a:cxnSpLocks/>
          </p:cNvCxnSpPr>
          <p:nvPr/>
        </p:nvCxnSpPr>
        <p:spPr>
          <a:xfrm flipV="1">
            <a:off x="5760389" y="4181285"/>
            <a:ext cx="1134020" cy="213396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4B438927-8034-6344-97CD-5F52126F7E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4539" y="3488675"/>
            <a:ext cx="1020345" cy="93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2A3818B-6435-C243-866A-93E50D1365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8634" y="1792573"/>
            <a:ext cx="1020345" cy="93137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A40266F-4047-3E4F-B6E5-08EE468E2C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1959" y="3522853"/>
            <a:ext cx="1020345" cy="931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Shape 750">
                <a:extLst>
                  <a:ext uri="{FF2B5EF4-FFF2-40B4-BE49-F238E27FC236}">
                    <a16:creationId xmlns:a16="http://schemas.microsoft.com/office/drawing/2014/main" id="{656B22C6-B51D-924C-B937-C3CBC781014D}"/>
                  </a:ext>
                </a:extLst>
              </p:cNvPr>
              <p:cNvSpPr/>
              <p:nvPr/>
            </p:nvSpPr>
            <p:spPr>
              <a:xfrm>
                <a:off x="1524001" y="5227024"/>
                <a:ext cx="9143999" cy="50783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>
                <a:lvl1pPr algn="ctr" defTabSz="584200">
                  <a:defRPr sz="24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rPr lang="en-US" sz="2800" dirty="0">
                    <a:latin typeface="+mn-lt"/>
                  </a:rPr>
                  <a:t>Distance = Time of flight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>
                    <a:latin typeface="+mn-lt"/>
                  </a:rPr>
                  <a:t> speed of travel</a:t>
                </a:r>
                <a:endParaRPr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63" name="Shape 750">
                <a:extLst>
                  <a:ext uri="{FF2B5EF4-FFF2-40B4-BE49-F238E27FC236}">
                    <a16:creationId xmlns:a16="http://schemas.microsoft.com/office/drawing/2014/main" id="{656B22C6-B51D-924C-B937-C3CBC7810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1" y="5227024"/>
                <a:ext cx="9143999" cy="507831"/>
              </a:xfrm>
              <a:prstGeom prst="rect">
                <a:avLst/>
              </a:prstGeom>
              <a:blipFill>
                <a:blip r:embed="rId5"/>
                <a:stretch>
                  <a:fillRect t="-12195" b="-3414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Shape 750">
            <a:extLst>
              <a:ext uri="{FF2B5EF4-FFF2-40B4-BE49-F238E27FC236}">
                <a16:creationId xmlns:a16="http://schemas.microsoft.com/office/drawing/2014/main" id="{78D5003F-AE9C-0244-A024-7F01358AA132}"/>
              </a:ext>
            </a:extLst>
          </p:cNvPr>
          <p:cNvSpPr/>
          <p:nvPr/>
        </p:nvSpPr>
        <p:spPr>
          <a:xfrm>
            <a:off x="1524002" y="5895524"/>
            <a:ext cx="9143999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sz="2800" dirty="0">
                <a:latin typeface="+mn-lt"/>
              </a:rPr>
              <a:t>Measure </a:t>
            </a:r>
            <a:r>
              <a:rPr lang="en-US" sz="2800" dirty="0" err="1">
                <a:latin typeface="+mn-lt"/>
              </a:rPr>
              <a:t>ToF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>
                <a:latin typeface="+mn-lt"/>
                <a:sym typeface="Wingdings" pitchFamily="2" charset="2"/>
              </a:rPr>
              <a:t> Get distance  Trilateration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678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31" grpId="0"/>
      <p:bldP spid="63" grpId="0" animBg="1" advAuto="0"/>
      <p:bldP spid="64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6: </a:t>
            </a:r>
            <a:r>
              <a:rPr lang="en-US" sz="3800" dirty="0" err="1"/>
              <a:t>ToF</a:t>
            </a:r>
            <a:r>
              <a:rPr lang="en-US" sz="3800" dirty="0"/>
              <a:t> Based Localization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8E3800-B89D-3440-AEA5-B204BE5A8E1F}"/>
              </a:ext>
            </a:extLst>
          </p:cNvPr>
          <p:cNvSpPr/>
          <p:nvPr/>
        </p:nvSpPr>
        <p:spPr>
          <a:xfrm>
            <a:off x="1544688" y="990601"/>
            <a:ext cx="9123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Measure Time of Flight (</a:t>
            </a:r>
            <a:r>
              <a:rPr lang="en-US" sz="3200" dirty="0" err="1"/>
              <a:t>ToF</a:t>
            </a:r>
            <a:r>
              <a:rPr lang="en-US" sz="3200" dirty="0"/>
              <a:t>) from device to each AP</a:t>
            </a:r>
          </a:p>
        </p:txBody>
      </p:sp>
      <p:sp>
        <p:nvSpPr>
          <p:cNvPr id="64" name="Shape 750">
            <a:extLst>
              <a:ext uri="{FF2B5EF4-FFF2-40B4-BE49-F238E27FC236}">
                <a16:creationId xmlns:a16="http://schemas.microsoft.com/office/drawing/2014/main" id="{78D5003F-AE9C-0244-A024-7F01358AA132}"/>
              </a:ext>
            </a:extLst>
          </p:cNvPr>
          <p:cNvSpPr/>
          <p:nvPr/>
        </p:nvSpPr>
        <p:spPr>
          <a:xfrm>
            <a:off x="1524001" y="1600201"/>
            <a:ext cx="9123311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287338" algn="l"/>
            <a:r>
              <a:rPr lang="en-US" sz="2800" b="1" dirty="0">
                <a:latin typeface="+mn-lt"/>
              </a:rPr>
              <a:t>Challenges:</a:t>
            </a:r>
          </a:p>
          <a:p>
            <a:pPr marL="744538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How do you know when signal was transmitted? </a:t>
            </a:r>
            <a:endParaRPr sz="28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D46DDD-BE5A-CA41-9F37-9C8C52BC3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55" t="4297" r="13274" b="5673"/>
          <a:stretch/>
        </p:blipFill>
        <p:spPr>
          <a:xfrm>
            <a:off x="7918309" y="2879945"/>
            <a:ext cx="384617" cy="685800"/>
          </a:xfrm>
          <a:prstGeom prst="rect">
            <a:avLst/>
          </a:prstGeom>
        </p:spPr>
      </p:pic>
      <p:pic>
        <p:nvPicPr>
          <p:cNvPr id="19" name="pasted-image.png">
            <a:extLst>
              <a:ext uri="{FF2B5EF4-FFF2-40B4-BE49-F238E27FC236}">
                <a16:creationId xmlns:a16="http://schemas.microsoft.com/office/drawing/2014/main" id="{87CEFB16-8431-D94A-A827-E8655C334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60138" y="2687265"/>
            <a:ext cx="1999253" cy="14994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1" name="Shape 746">
            <a:extLst>
              <a:ext uri="{FF2B5EF4-FFF2-40B4-BE49-F238E27FC236}">
                <a16:creationId xmlns:a16="http://schemas.microsoft.com/office/drawing/2014/main" id="{F912E99D-1236-5B4A-BF41-98A1A5734489}"/>
              </a:ext>
            </a:extLst>
          </p:cNvPr>
          <p:cNvSpPr/>
          <p:nvPr/>
        </p:nvSpPr>
        <p:spPr>
          <a:xfrm>
            <a:off x="3344390" y="2973985"/>
            <a:ext cx="223622" cy="468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/>
            </a:solidFill>
            <a:miter lim="400000"/>
          </a:ln>
        </p:spPr>
        <p:txBody>
          <a:bodyPr lIns="34289" rIns="34289"/>
          <a:lstStyle/>
          <a:p>
            <a:pPr>
              <a:defRPr>
                <a:solidFill>
                  <a:schemeClr val="accent1">
                    <a:satOff val="-19091"/>
                    <a:lumOff val="-11921"/>
                  </a:schemeClr>
                </a:solidFill>
              </a:defRPr>
            </a:pPr>
            <a:endParaRPr sz="1350"/>
          </a:p>
        </p:txBody>
      </p:sp>
      <p:sp>
        <p:nvSpPr>
          <p:cNvPr id="22" name="Shape 750">
            <a:extLst>
              <a:ext uri="{FF2B5EF4-FFF2-40B4-BE49-F238E27FC236}">
                <a16:creationId xmlns:a16="http://schemas.microsoft.com/office/drawing/2014/main" id="{57F448F7-ED74-CE45-92B2-ABD2EB1E21B2}"/>
              </a:ext>
            </a:extLst>
          </p:cNvPr>
          <p:cNvSpPr/>
          <p:nvPr/>
        </p:nvSpPr>
        <p:spPr>
          <a:xfrm>
            <a:off x="1544690" y="4535270"/>
            <a:ext cx="9123311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744538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How about packet detection delay &amp; processing delay?</a:t>
            </a:r>
            <a:endParaRPr sz="2800" dirty="0">
              <a:latin typeface="+mn-lt"/>
            </a:endParaRPr>
          </a:p>
        </p:txBody>
      </p:sp>
      <p:sp>
        <p:nvSpPr>
          <p:cNvPr id="23" name="Shape 750">
            <a:extLst>
              <a:ext uri="{FF2B5EF4-FFF2-40B4-BE49-F238E27FC236}">
                <a16:creationId xmlns:a16="http://schemas.microsoft.com/office/drawing/2014/main" id="{DC7B2C0E-1DC7-1C40-855B-5F0B27A3D8B9}"/>
              </a:ext>
            </a:extLst>
          </p:cNvPr>
          <p:cNvSpPr/>
          <p:nvPr/>
        </p:nvSpPr>
        <p:spPr>
          <a:xfrm>
            <a:off x="2057401" y="5092736"/>
            <a:ext cx="8077200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287338" algn="l"/>
            <a:r>
              <a:rPr lang="en-US" sz="2800" dirty="0">
                <a:latin typeface="+mn-lt"/>
              </a:rPr>
              <a:t>- Use OFDM to correct for packet detection delay</a:t>
            </a:r>
          </a:p>
          <a:p>
            <a:pPr marL="287338" algn="l"/>
            <a:r>
              <a:rPr lang="en-US" sz="2800" dirty="0">
                <a:latin typeface="+mn-lt"/>
              </a:rPr>
              <a:t>- Estimate and calibrate for processing delay</a:t>
            </a:r>
            <a:endParaRPr sz="28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7C7ED-1430-AA4D-ACC9-CAC99E178824}"/>
              </a:ext>
            </a:extLst>
          </p:cNvPr>
          <p:cNvSpPr/>
          <p:nvPr/>
        </p:nvSpPr>
        <p:spPr>
          <a:xfrm>
            <a:off x="3886200" y="6135470"/>
            <a:ext cx="4852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Not Practical!</a:t>
            </a:r>
          </a:p>
        </p:txBody>
      </p:sp>
      <p:sp>
        <p:nvSpPr>
          <p:cNvPr id="11" name="Shape 750">
            <a:extLst>
              <a:ext uri="{FF2B5EF4-FFF2-40B4-BE49-F238E27FC236}">
                <a16:creationId xmlns:a16="http://schemas.microsoft.com/office/drawing/2014/main" id="{3B138D8D-CD45-DD42-91ED-600C4A89E015}"/>
              </a:ext>
            </a:extLst>
          </p:cNvPr>
          <p:cNvSpPr/>
          <p:nvPr/>
        </p:nvSpPr>
        <p:spPr>
          <a:xfrm>
            <a:off x="3962400" y="3683170"/>
            <a:ext cx="3429000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287338" algn="l"/>
            <a:r>
              <a:rPr lang="en-US" sz="2800" dirty="0">
                <a:latin typeface="+mn-lt"/>
              </a:rPr>
              <a:t>Measure Round Trip 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264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0.5283 0.0076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83 0.00764 L -4.72222E-6 -2.59259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 advAuto="0"/>
      <p:bldP spid="21" grpId="1" animBg="1"/>
      <p:bldP spid="22" grpId="0" animBg="1"/>
      <p:bldP spid="23" grpId="0" animBg="1"/>
      <p:bldP spid="24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6: </a:t>
            </a:r>
            <a:r>
              <a:rPr lang="en-US" sz="3800" dirty="0" err="1"/>
              <a:t>ToF</a:t>
            </a:r>
            <a:r>
              <a:rPr lang="en-US" sz="3800" dirty="0"/>
              <a:t> Based Localization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8E3800-B89D-3440-AEA5-B204BE5A8E1F}"/>
              </a:ext>
            </a:extLst>
          </p:cNvPr>
          <p:cNvSpPr/>
          <p:nvPr/>
        </p:nvSpPr>
        <p:spPr>
          <a:xfrm>
            <a:off x="1544688" y="990601"/>
            <a:ext cx="9123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Measure Time of Flight (</a:t>
            </a:r>
            <a:r>
              <a:rPr lang="en-US" sz="3200" dirty="0" err="1"/>
              <a:t>ToF</a:t>
            </a:r>
            <a:r>
              <a:rPr lang="en-US" sz="3200" dirty="0"/>
              <a:t>) from device to each AP</a:t>
            </a:r>
          </a:p>
        </p:txBody>
      </p:sp>
      <p:sp>
        <p:nvSpPr>
          <p:cNvPr id="64" name="Shape 750">
            <a:extLst>
              <a:ext uri="{FF2B5EF4-FFF2-40B4-BE49-F238E27FC236}">
                <a16:creationId xmlns:a16="http://schemas.microsoft.com/office/drawing/2014/main" id="{78D5003F-AE9C-0244-A024-7F01358AA132}"/>
              </a:ext>
            </a:extLst>
          </p:cNvPr>
          <p:cNvSpPr/>
          <p:nvPr/>
        </p:nvSpPr>
        <p:spPr>
          <a:xfrm>
            <a:off x="1524001" y="1600201"/>
            <a:ext cx="9123311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287338" algn="l"/>
            <a:r>
              <a:rPr lang="en-US" sz="2800" b="1" dirty="0">
                <a:latin typeface="+mn-lt"/>
              </a:rPr>
              <a:t>Challenges:</a:t>
            </a:r>
          </a:p>
          <a:p>
            <a:pPr marL="744538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Accuracy limited by sampling rate (bandwidth)!</a:t>
            </a:r>
            <a:endParaRPr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10DBAC7-5D11-ED46-B5F3-808B18C8B66D}"/>
                  </a:ext>
                </a:extLst>
              </p:cNvPr>
              <p:cNvSpPr/>
              <p:nvPr/>
            </p:nvSpPr>
            <p:spPr>
              <a:xfrm>
                <a:off x="4800600" y="2703910"/>
                <a:ext cx="21427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10DBAC7-5D11-ED46-B5F3-808B18C8B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2703910"/>
                <a:ext cx="2142766" cy="523220"/>
              </a:xfrm>
              <a:prstGeom prst="rect">
                <a:avLst/>
              </a:prstGeom>
              <a:blipFill>
                <a:blip r:embed="rId3"/>
                <a:stretch>
                  <a:fillRect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3C36B0C-0BDD-BE4C-9A5C-4641BEE76924}"/>
                  </a:ext>
                </a:extLst>
              </p:cNvPr>
              <p:cNvSpPr/>
              <p:nvPr/>
            </p:nvSpPr>
            <p:spPr>
              <a:xfrm>
                <a:off x="1981200" y="3429001"/>
                <a:ext cx="41177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802.11n bandwidth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=40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𝑀𝐻𝑧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3C36B0C-0BDD-BE4C-9A5C-4641BEE769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429001"/>
                <a:ext cx="4117794" cy="461665"/>
              </a:xfrm>
              <a:prstGeom prst="rect">
                <a:avLst/>
              </a:prstGeom>
              <a:blipFill>
                <a:blip r:embed="rId4"/>
                <a:stretch>
                  <a:fillRect l="-2462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1D29A9-5D43-A642-ADD4-69442BA3B3FB}"/>
                  </a:ext>
                </a:extLst>
              </p:cNvPr>
              <p:cNvSpPr/>
              <p:nvPr/>
            </p:nvSpPr>
            <p:spPr>
              <a:xfrm>
                <a:off x="6427902" y="3429001"/>
                <a:ext cx="16492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=25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𝑛𝑠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1D29A9-5D43-A642-ADD4-69442BA3B3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902" y="3429001"/>
                <a:ext cx="164929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1F0FBCB9-A08E-B441-98C2-D0470D962111}"/>
              </a:ext>
            </a:extLst>
          </p:cNvPr>
          <p:cNvSpPr/>
          <p:nvPr/>
        </p:nvSpPr>
        <p:spPr>
          <a:xfrm>
            <a:off x="6019801" y="3494185"/>
            <a:ext cx="462369" cy="3312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D2939C8-ACD4-A84B-8D57-F115E622E376}"/>
                  </a:ext>
                </a:extLst>
              </p:cNvPr>
              <p:cNvSpPr/>
              <p:nvPr/>
            </p:nvSpPr>
            <p:spPr>
              <a:xfrm>
                <a:off x="8610895" y="3429001"/>
                <a:ext cx="19271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=12.5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D2939C8-ACD4-A84B-8D57-F115E622E3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895" y="3429001"/>
                <a:ext cx="1927131" cy="461665"/>
              </a:xfrm>
              <a:prstGeom prst="rect">
                <a:avLst/>
              </a:prstGeom>
              <a:blipFill>
                <a:blip r:embed="rId6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606345B3-EE39-C14B-A008-4CDAA7962730}"/>
              </a:ext>
            </a:extLst>
          </p:cNvPr>
          <p:cNvSpPr/>
          <p:nvPr/>
        </p:nvSpPr>
        <p:spPr>
          <a:xfrm>
            <a:off x="8116442" y="3494185"/>
            <a:ext cx="462369" cy="3312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hape 750">
            <a:extLst>
              <a:ext uri="{FF2B5EF4-FFF2-40B4-BE49-F238E27FC236}">
                <a16:creationId xmlns:a16="http://schemas.microsoft.com/office/drawing/2014/main" id="{C7736B06-A746-5D48-990A-9093CABCA41B}"/>
              </a:ext>
            </a:extLst>
          </p:cNvPr>
          <p:cNvSpPr/>
          <p:nvPr/>
        </p:nvSpPr>
        <p:spPr>
          <a:xfrm>
            <a:off x="1544690" y="4191001"/>
            <a:ext cx="9123311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744538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Other systems than </a:t>
            </a:r>
            <a:r>
              <a:rPr lang="en-US" sz="2800" dirty="0" err="1">
                <a:latin typeface="+mn-lt"/>
              </a:rPr>
              <a:t>WiFi</a:t>
            </a:r>
            <a:r>
              <a:rPr lang="en-US" sz="2800" dirty="0">
                <a:latin typeface="+mn-lt"/>
              </a:rPr>
              <a:t> can get accurate </a:t>
            </a:r>
            <a:r>
              <a:rPr lang="en-US" sz="2800" dirty="0" err="1">
                <a:latin typeface="+mn-lt"/>
              </a:rPr>
              <a:t>ToF</a:t>
            </a:r>
            <a:r>
              <a:rPr lang="en-US" sz="2800" dirty="0">
                <a:latin typeface="+mn-lt"/>
              </a:rPr>
              <a:t>:</a:t>
            </a:r>
            <a:endParaRPr sz="2800" dirty="0">
              <a:latin typeface="+mn-lt"/>
            </a:endParaRPr>
          </a:p>
        </p:txBody>
      </p:sp>
      <p:sp>
        <p:nvSpPr>
          <p:cNvPr id="20" name="Shape 750">
            <a:extLst>
              <a:ext uri="{FF2B5EF4-FFF2-40B4-BE49-F238E27FC236}">
                <a16:creationId xmlns:a16="http://schemas.microsoft.com/office/drawing/2014/main" id="{42B289A3-1839-E942-B843-70D7553FE16D}"/>
              </a:ext>
            </a:extLst>
          </p:cNvPr>
          <p:cNvSpPr/>
          <p:nvPr/>
        </p:nvSpPr>
        <p:spPr>
          <a:xfrm>
            <a:off x="2067743" y="4845931"/>
            <a:ext cx="8959647" cy="1369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287338" algn="l"/>
            <a:r>
              <a:rPr lang="en-US" sz="2800" dirty="0">
                <a:latin typeface="+mn-lt"/>
              </a:rPr>
              <a:t>- UWB: Ultra-Wide Band (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Apple Air Tag</a:t>
            </a:r>
            <a:r>
              <a:rPr lang="en-US" sz="2800" dirty="0">
                <a:latin typeface="+mn-lt"/>
              </a:rPr>
              <a:t>)</a:t>
            </a:r>
          </a:p>
          <a:p>
            <a:pPr marL="287338" algn="l"/>
            <a:r>
              <a:rPr lang="en-US" sz="2800" dirty="0">
                <a:latin typeface="+mn-lt"/>
              </a:rPr>
              <a:t>- FMCW: Frequency Modulated Carrier Wave (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Google Solis, Nest Hub, Amazon Halo, Emerald Innovations</a:t>
            </a:r>
            <a:r>
              <a:rPr lang="en-US" sz="2800" dirty="0">
                <a:latin typeface="+mn-lt"/>
              </a:rPr>
              <a:t>) 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3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/>
      <p:bldP spid="17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4E4898-ECC7-C341-8168-ACA06D561142}"/>
                  </a:ext>
                </a:extLst>
              </p:cNvPr>
              <p:cNvSpPr txBox="1"/>
              <p:nvPr/>
            </p:nvSpPr>
            <p:spPr>
              <a:xfrm>
                <a:off x="2269129" y="4822632"/>
                <a:ext cx="3776610" cy="10281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11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111" i="1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3111" i="1">
                              <a:latin typeface="Cambria Math" charset="0"/>
                            </a:rPr>
                            <m:t>𝑅𝑥</m:t>
                          </m:r>
                        </m:sub>
                      </m:sSub>
                      <m:r>
                        <a:rPr lang="en-US" sz="3111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11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11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11" i="1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3111" i="1">
                                  <a:latin typeface="Cambria Math" charset="0"/>
                                </a:rPr>
                                <m:t>𝑇𝑥</m:t>
                              </m:r>
                            </m:sub>
                          </m:sSub>
                          <m:r>
                            <a:rPr lang="en-US" sz="3111" i="1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11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11" i="1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3111" i="1">
                                  <a:latin typeface="Cambria Math" charset="0"/>
                                </a:rPr>
                                <m:t>𝑅𝑥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11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111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3111" i="1">
                                  <a:latin typeface="Cambria Math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3111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11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11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111" i="1">
                                      <a:latin typeface="Cambria Math" charset="0"/>
                                    </a:rPr>
                                    <m:t>4</m:t>
                                  </m:r>
                                  <m:r>
                                    <a:rPr lang="en-US" sz="3111" i="1"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sz="3111" i="1"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111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111" i="1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311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111" i="1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3111" i="1">
                              <a:latin typeface="Cambria Math" charset="0"/>
                            </a:rPr>
                            <m:t>𝑇𝑥</m:t>
                          </m:r>
                        </m:sub>
                      </m:sSub>
                    </m:oMath>
                  </m:oMathPara>
                </a14:m>
                <a:endParaRPr lang="en-US" sz="311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4E4898-ECC7-C341-8168-ACA06D561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129" y="4822632"/>
                <a:ext cx="3776610" cy="1028167"/>
              </a:xfrm>
              <a:prstGeom prst="rect">
                <a:avLst/>
              </a:prstGeom>
              <a:blipFill>
                <a:blip r:embed="rId2"/>
                <a:stretch>
                  <a:fillRect l="-1672" t="-1220"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F2BE92-B924-5C4A-8305-07FF830CE777}"/>
                  </a:ext>
                </a:extLst>
              </p:cNvPr>
              <p:cNvSpPr txBox="1"/>
              <p:nvPr/>
            </p:nvSpPr>
            <p:spPr>
              <a:xfrm>
                <a:off x="7315201" y="4861439"/>
                <a:ext cx="1861599" cy="8992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11" i="1">
                          <a:latin typeface="Cambria Math" panose="02040503050406030204" pitchFamily="18" charset="0"/>
                        </a:rPr>
                        <m:t>𝑅𝑆𝑆𝐼</m:t>
                      </m:r>
                      <m:r>
                        <a:rPr lang="en-US" sz="3111" i="1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311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111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11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111" i="1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111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11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F2BE92-B924-5C4A-8305-07FF830CE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1" y="4861439"/>
                <a:ext cx="1861599" cy="899285"/>
              </a:xfrm>
              <a:prstGeom prst="rect">
                <a:avLst/>
              </a:prstGeom>
              <a:blipFill>
                <a:blip r:embed="rId3"/>
                <a:stretch>
                  <a:fillRect l="-4762" t="-1389" r="-1361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D16DAD0B-DF30-A84F-91C4-D8E64B0264DD}"/>
              </a:ext>
            </a:extLst>
          </p:cNvPr>
          <p:cNvSpPr/>
          <p:nvPr/>
        </p:nvSpPr>
        <p:spPr>
          <a:xfrm>
            <a:off x="6447712" y="5181600"/>
            <a:ext cx="609600" cy="3911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A9FA85-304B-DA4D-8DB3-29FCE6232EE0}"/>
              </a:ext>
            </a:extLst>
          </p:cNvPr>
          <p:cNvSpPr/>
          <p:nvPr/>
        </p:nvSpPr>
        <p:spPr>
          <a:xfrm>
            <a:off x="2438075" y="930938"/>
            <a:ext cx="619653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/>
              <a:t>Higher received power </a:t>
            </a:r>
            <a:r>
              <a:rPr lang="en-US" sz="2800" dirty="0">
                <a:sym typeface="Wingdings" pitchFamily="2" charset="2"/>
              </a:rPr>
              <a:t> C</a:t>
            </a:r>
            <a:r>
              <a:rPr lang="en-US" sz="2800" dirty="0"/>
              <a:t>loser</a:t>
            </a:r>
          </a:p>
          <a:p>
            <a:pPr marL="457200" indent="-457200" defTabSz="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/>
              <a:t>Lower received power </a:t>
            </a:r>
            <a:r>
              <a:rPr lang="en-US" sz="2800" dirty="0">
                <a:sym typeface="Wingdings" pitchFamily="2" charset="2"/>
              </a:rPr>
              <a:t> Fa</a:t>
            </a:r>
            <a:r>
              <a:rPr lang="en-US" sz="2800" dirty="0"/>
              <a:t>rther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5B1689-EC72-C944-8D7A-F8931466CEA4}"/>
              </a:ext>
            </a:extLst>
          </p:cNvPr>
          <p:cNvSpPr/>
          <p:nvPr/>
        </p:nvSpPr>
        <p:spPr>
          <a:xfrm>
            <a:off x="2438075" y="6041353"/>
            <a:ext cx="7275486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</a:rPr>
              <a:t>Use RSSI to estimate distance from APs! </a:t>
            </a:r>
          </a:p>
        </p:txBody>
      </p:sp>
      <p:sp>
        <p:nvSpPr>
          <p:cNvPr id="32" name="Shape 464">
            <a:extLst>
              <a:ext uri="{FF2B5EF4-FFF2-40B4-BE49-F238E27FC236}">
                <a16:creationId xmlns:a16="http://schemas.microsoft.com/office/drawing/2014/main" id="{4577E599-8890-5149-8A0E-7FC12546D198}"/>
              </a:ext>
            </a:extLst>
          </p:cNvPr>
          <p:cNvSpPr/>
          <p:nvPr/>
        </p:nvSpPr>
        <p:spPr>
          <a:xfrm>
            <a:off x="2383662" y="4054020"/>
            <a:ext cx="1333314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Transmitter</a:t>
            </a:r>
          </a:p>
        </p:txBody>
      </p:sp>
      <p:pic>
        <p:nvPicPr>
          <p:cNvPr id="33" name="pasted-image.png">
            <a:extLst>
              <a:ext uri="{FF2B5EF4-FFF2-40B4-BE49-F238E27FC236}">
                <a16:creationId xmlns:a16="http://schemas.microsoft.com/office/drawing/2014/main" id="{B1C4B3B8-C3D3-6D40-8449-5DA91EF57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62201" y="2403208"/>
            <a:ext cx="1999253" cy="1499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asted-image.png">
            <a:extLst>
              <a:ext uri="{FF2B5EF4-FFF2-40B4-BE49-F238E27FC236}">
                <a16:creationId xmlns:a16="http://schemas.microsoft.com/office/drawing/2014/main" id="{A765EB48-156B-EA41-8591-2A23F4E8640D}"/>
              </a:ext>
            </a:extLst>
          </p:cNvPr>
          <p:cNvPicPr>
            <a:picLocks/>
          </p:cNvPicPr>
          <p:nvPr/>
        </p:nvPicPr>
        <p:blipFill>
          <a:blip r:embed="rId5"/>
          <a:srcRect l="13761" t="13757" r="37880" b="25901"/>
          <a:stretch>
            <a:fillRect/>
          </a:stretch>
        </p:blipFill>
        <p:spPr>
          <a:xfrm>
            <a:off x="3749539" y="2279456"/>
            <a:ext cx="5727454" cy="1746941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69">
            <a:extLst>
              <a:ext uri="{FF2B5EF4-FFF2-40B4-BE49-F238E27FC236}">
                <a16:creationId xmlns:a16="http://schemas.microsoft.com/office/drawing/2014/main" id="{7C36A99E-CE18-7E44-B631-AF39272DC1C9}"/>
              </a:ext>
            </a:extLst>
          </p:cNvPr>
          <p:cNvSpPr/>
          <p:nvPr/>
        </p:nvSpPr>
        <p:spPr>
          <a:xfrm>
            <a:off x="7661741" y="3953083"/>
            <a:ext cx="1045159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numCol="1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Receiver</a:t>
            </a:r>
          </a:p>
        </p:txBody>
      </p:sp>
      <p:sp>
        <p:nvSpPr>
          <p:cNvPr id="42" name="Shape 484">
            <a:extLst>
              <a:ext uri="{FF2B5EF4-FFF2-40B4-BE49-F238E27FC236}">
                <a16:creationId xmlns:a16="http://schemas.microsoft.com/office/drawing/2014/main" id="{46A5225C-C96E-3A4E-BDDC-F6D0AB116E1C}"/>
              </a:ext>
            </a:extLst>
          </p:cNvPr>
          <p:cNvSpPr/>
          <p:nvPr/>
        </p:nvSpPr>
        <p:spPr>
          <a:xfrm>
            <a:off x="3837030" y="2204555"/>
            <a:ext cx="5556623" cy="908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66" extrusionOk="0">
                <a:moveTo>
                  <a:pt x="21600" y="19161"/>
                </a:moveTo>
                <a:cubicBezTo>
                  <a:pt x="12227" y="21600"/>
                  <a:pt x="5027" y="15213"/>
                  <a:pt x="0" y="0"/>
                </a:cubicBezTo>
              </a:path>
            </a:pathLst>
          </a:custGeom>
          <a:ln w="50800">
            <a:solidFill>
              <a:schemeClr val="accent3">
                <a:satOff val="-6373"/>
                <a:lumOff val="-10823"/>
              </a:schemeClr>
            </a:solidFill>
            <a:custDash>
              <a:ds d="200000" sp="200000"/>
            </a:custDash>
            <a:miter lim="400000"/>
            <a:head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sz="1350"/>
          </a:p>
        </p:txBody>
      </p:sp>
      <p:sp>
        <p:nvSpPr>
          <p:cNvPr id="43" name="Shape 476">
            <a:extLst>
              <a:ext uri="{FF2B5EF4-FFF2-40B4-BE49-F238E27FC236}">
                <a16:creationId xmlns:a16="http://schemas.microsoft.com/office/drawing/2014/main" id="{C88B6BBD-1C41-9645-A53D-50EF72DDA2E8}"/>
              </a:ext>
            </a:extLst>
          </p:cNvPr>
          <p:cNvSpPr/>
          <p:nvPr/>
        </p:nvSpPr>
        <p:spPr>
          <a:xfrm>
            <a:off x="5448920" y="2453733"/>
            <a:ext cx="2043829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Amplitude decays</a:t>
            </a:r>
          </a:p>
        </p:txBody>
      </p:sp>
      <p:grpSp>
        <p:nvGrpSpPr>
          <p:cNvPr id="44" name="Group 479">
            <a:extLst>
              <a:ext uri="{FF2B5EF4-FFF2-40B4-BE49-F238E27FC236}">
                <a16:creationId xmlns:a16="http://schemas.microsoft.com/office/drawing/2014/main" id="{04FBDD24-8F26-9A42-B300-B85267F1E92F}"/>
              </a:ext>
            </a:extLst>
          </p:cNvPr>
          <p:cNvGrpSpPr/>
          <p:nvPr/>
        </p:nvGrpSpPr>
        <p:grpSpPr>
          <a:xfrm>
            <a:off x="3774084" y="3810000"/>
            <a:ext cx="4103366" cy="377349"/>
            <a:chOff x="0" y="494009"/>
            <a:chExt cx="5471155" cy="503130"/>
          </a:xfrm>
        </p:grpSpPr>
        <p:sp>
          <p:nvSpPr>
            <p:cNvPr id="45" name="Shape 477">
              <a:extLst>
                <a:ext uri="{FF2B5EF4-FFF2-40B4-BE49-F238E27FC236}">
                  <a16:creationId xmlns:a16="http://schemas.microsoft.com/office/drawing/2014/main" id="{B72994C5-5204-7D42-8BB1-7941BC3EFBB3}"/>
                </a:ext>
              </a:extLst>
            </p:cNvPr>
            <p:cNvSpPr/>
            <p:nvPr/>
          </p:nvSpPr>
          <p:spPr>
            <a:xfrm>
              <a:off x="0" y="494009"/>
              <a:ext cx="5471155" cy="0"/>
            </a:xfrm>
            <a:prstGeom prst="line">
              <a:avLst/>
            </a:prstGeom>
            <a:noFill/>
            <a:ln w="50800" cap="flat">
              <a:solidFill>
                <a:srgbClr val="C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Shape 478">
                  <a:extLst>
                    <a:ext uri="{FF2B5EF4-FFF2-40B4-BE49-F238E27FC236}">
                      <a16:creationId xmlns:a16="http://schemas.microsoft.com/office/drawing/2014/main" id="{A2D683EF-D558-844E-8035-36BFF179142F}"/>
                    </a:ext>
                  </a:extLst>
                </p:cNvPr>
                <p:cNvSpPr/>
                <p:nvPr/>
              </p:nvSpPr>
              <p:spPr>
                <a:xfrm>
                  <a:off x="2787262" y="525217"/>
                  <a:ext cx="386859" cy="4719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5">
                          <a:satOff val="-6843"/>
                          <a:lumOff val="-10705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oMath>
                    </m:oMathPara>
                  </a14:m>
                  <a:endParaRPr sz="18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Shape 478">
                  <a:extLst>
                    <a:ext uri="{FF2B5EF4-FFF2-40B4-BE49-F238E27FC236}">
                      <a16:creationId xmlns:a16="http://schemas.microsoft.com/office/drawing/2014/main" id="{A2D683EF-D558-844E-8035-36BFF17914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7262" y="525217"/>
                  <a:ext cx="386859" cy="471922"/>
                </a:xfrm>
                <a:prstGeom prst="rect">
                  <a:avLst/>
                </a:prstGeom>
                <a:blipFill>
                  <a:blip r:embed="rId6"/>
                  <a:stretch>
                    <a:fillRect l="-16667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15CAD37C-49B3-EC42-9E5E-4BE5D87A9D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55" t="4297" r="13274" b="5673"/>
          <a:stretch/>
        </p:blipFill>
        <p:spPr>
          <a:xfrm>
            <a:off x="7918309" y="3171588"/>
            <a:ext cx="384617" cy="6858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51FB5E-3954-4949-9330-AC10AD96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2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1: RSSI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129658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3" grpId="0" animBg="1"/>
      <p:bldP spid="5" grpId="0"/>
      <p:bldP spid="28" grpId="0"/>
      <p:bldP spid="32" grpId="0" animBg="1"/>
      <p:bldP spid="41" grpId="0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509">
            <a:extLst>
              <a:ext uri="{FF2B5EF4-FFF2-40B4-BE49-F238E27FC236}">
                <a16:creationId xmlns:a16="http://schemas.microsoft.com/office/drawing/2014/main" id="{D7C6A372-8B11-CD4A-B8D1-318F0FA95E09}"/>
              </a:ext>
            </a:extLst>
          </p:cNvPr>
          <p:cNvSpPr/>
          <p:nvPr/>
        </p:nvSpPr>
        <p:spPr>
          <a:xfrm>
            <a:off x="8221303" y="5816770"/>
            <a:ext cx="1319721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800" b="0" dirty="0">
                <a:latin typeface="+mn-lt"/>
              </a:rPr>
              <a:t>distance</a:t>
            </a:r>
          </a:p>
        </p:txBody>
      </p:sp>
      <p:sp>
        <p:nvSpPr>
          <p:cNvPr id="14" name="Shape 504">
            <a:extLst>
              <a:ext uri="{FF2B5EF4-FFF2-40B4-BE49-F238E27FC236}">
                <a16:creationId xmlns:a16="http://schemas.microsoft.com/office/drawing/2014/main" id="{7E742F9B-FFC8-6545-AE7E-07EDF4A4553C}"/>
              </a:ext>
            </a:extLst>
          </p:cNvPr>
          <p:cNvSpPr/>
          <p:nvPr/>
        </p:nvSpPr>
        <p:spPr>
          <a:xfrm flipV="1">
            <a:off x="3373226" y="2500851"/>
            <a:ext cx="1" cy="331591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5" name="Shape 505">
            <a:extLst>
              <a:ext uri="{FF2B5EF4-FFF2-40B4-BE49-F238E27FC236}">
                <a16:creationId xmlns:a16="http://schemas.microsoft.com/office/drawing/2014/main" id="{C2C71FDA-737C-8D4D-B7B6-0CF998254FEC}"/>
              </a:ext>
            </a:extLst>
          </p:cNvPr>
          <p:cNvSpPr/>
          <p:nvPr/>
        </p:nvSpPr>
        <p:spPr>
          <a:xfrm>
            <a:off x="3362066" y="5797515"/>
            <a:ext cx="5202815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6" name="Shape 514">
            <a:extLst>
              <a:ext uri="{FF2B5EF4-FFF2-40B4-BE49-F238E27FC236}">
                <a16:creationId xmlns:a16="http://schemas.microsoft.com/office/drawing/2014/main" id="{4A43FA24-380D-EC46-AA51-4C88B4E193B1}"/>
              </a:ext>
            </a:extLst>
          </p:cNvPr>
          <p:cNvSpPr/>
          <p:nvPr/>
        </p:nvSpPr>
        <p:spPr>
          <a:xfrm>
            <a:off x="3534622" y="2718020"/>
            <a:ext cx="4686681" cy="2948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64" extrusionOk="0">
                <a:moveTo>
                  <a:pt x="21600" y="21252"/>
                </a:moveTo>
                <a:cubicBezTo>
                  <a:pt x="9904" y="21600"/>
                  <a:pt x="2704" y="14516"/>
                  <a:pt x="0" y="0"/>
                </a:cubicBezTo>
              </a:path>
            </a:pathLst>
          </a:custGeom>
          <a:ln w="50800">
            <a:solidFill>
              <a:schemeClr val="tx2"/>
            </a:solidFill>
            <a:miter lim="400000"/>
          </a:ln>
        </p:spPr>
        <p:txBody>
          <a:bodyPr/>
          <a:lstStyle/>
          <a:p>
            <a:endParaRPr sz="1350"/>
          </a:p>
        </p:txBody>
      </p:sp>
      <p:sp>
        <p:nvSpPr>
          <p:cNvPr id="20" name="Shape 510">
            <a:extLst>
              <a:ext uri="{FF2B5EF4-FFF2-40B4-BE49-F238E27FC236}">
                <a16:creationId xmlns:a16="http://schemas.microsoft.com/office/drawing/2014/main" id="{0BE20D1F-7BE9-1D46-A4EC-5D734E999907}"/>
              </a:ext>
            </a:extLst>
          </p:cNvPr>
          <p:cNvSpPr/>
          <p:nvPr/>
        </p:nvSpPr>
        <p:spPr>
          <a:xfrm>
            <a:off x="3362065" y="5065136"/>
            <a:ext cx="1991194" cy="0"/>
          </a:xfrm>
          <a:prstGeom prst="line">
            <a:avLst/>
          </a:prstGeom>
          <a:ln w="25400">
            <a:solidFill>
              <a:srgbClr val="000000"/>
            </a:solidFill>
            <a:prstDash val="sysDash"/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23" name="Shape 511">
            <a:extLst>
              <a:ext uri="{FF2B5EF4-FFF2-40B4-BE49-F238E27FC236}">
                <a16:creationId xmlns:a16="http://schemas.microsoft.com/office/drawing/2014/main" id="{E78067BB-3738-E248-B442-1053561C47B5}"/>
              </a:ext>
            </a:extLst>
          </p:cNvPr>
          <p:cNvSpPr/>
          <p:nvPr/>
        </p:nvSpPr>
        <p:spPr>
          <a:xfrm>
            <a:off x="5353260" y="5065135"/>
            <a:ext cx="1" cy="758750"/>
          </a:xfrm>
          <a:prstGeom prst="line">
            <a:avLst/>
          </a:prstGeom>
          <a:ln w="25400">
            <a:solidFill>
              <a:srgbClr val="000000"/>
            </a:solidFill>
            <a:prstDash val="sysDash"/>
            <a:miter lim="400000"/>
          </a:ln>
        </p:spPr>
        <p:txBody>
          <a:bodyPr lIns="34289" rIns="34289"/>
          <a:lstStyle/>
          <a:p>
            <a:endParaRPr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CD5CC6-F442-7D47-93EF-FA045A54734A}"/>
                  </a:ext>
                </a:extLst>
              </p:cNvPr>
              <p:cNvSpPr txBox="1"/>
              <p:nvPr/>
            </p:nvSpPr>
            <p:spPr>
              <a:xfrm>
                <a:off x="5175545" y="988867"/>
                <a:ext cx="1861599" cy="8992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11" i="1">
                          <a:latin typeface="Cambria Math" panose="02040503050406030204" pitchFamily="18" charset="0"/>
                        </a:rPr>
                        <m:t>𝑅𝑆𝑆𝐼</m:t>
                      </m:r>
                      <m:r>
                        <a:rPr lang="en-US" sz="3111" i="1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311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111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11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111" i="1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111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11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CD5CC6-F442-7D47-93EF-FA045A547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545" y="988867"/>
                <a:ext cx="1861599" cy="899285"/>
              </a:xfrm>
              <a:prstGeom prst="rect">
                <a:avLst/>
              </a:prstGeom>
              <a:blipFill>
                <a:blip r:embed="rId2"/>
                <a:stretch>
                  <a:fillRect l="-4762" t="-1389" r="-2041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hape 509">
            <a:extLst>
              <a:ext uri="{FF2B5EF4-FFF2-40B4-BE49-F238E27FC236}">
                <a16:creationId xmlns:a16="http://schemas.microsoft.com/office/drawing/2014/main" id="{CE77101F-34D0-F545-B005-59F7A9C59C90}"/>
              </a:ext>
            </a:extLst>
          </p:cNvPr>
          <p:cNvSpPr/>
          <p:nvPr/>
        </p:nvSpPr>
        <p:spPr>
          <a:xfrm>
            <a:off x="2678185" y="1974852"/>
            <a:ext cx="68775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2800" b="0" dirty="0">
                <a:latin typeface="+mn-lt"/>
              </a:rPr>
              <a:t>RSSI</a:t>
            </a:r>
            <a:endParaRPr sz="2800" b="0" dirty="0">
              <a:latin typeface="+mn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58D9BD-46C5-2747-8D36-BE549187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2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1: RSSI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179870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73F896B-0621-BF4E-A857-121E20F1E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5" t="4297" r="13274" b="5673"/>
          <a:stretch/>
        </p:blipFill>
        <p:spPr>
          <a:xfrm>
            <a:off x="5194686" y="3541427"/>
            <a:ext cx="384617" cy="685800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395D3E-A2D4-234F-866A-EC908EEAF796}"/>
              </a:ext>
            </a:extLst>
          </p:cNvPr>
          <p:cNvCxnSpPr>
            <a:cxnSpLocks/>
          </p:cNvCxnSpPr>
          <p:nvPr/>
        </p:nvCxnSpPr>
        <p:spPr>
          <a:xfrm>
            <a:off x="4015330" y="3686694"/>
            <a:ext cx="1131016" cy="15998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1811CE4-73DA-FA41-A725-D4C00EC6913F}"/>
              </a:ext>
            </a:extLst>
          </p:cNvPr>
          <p:cNvCxnSpPr>
            <a:cxnSpLocks/>
          </p:cNvCxnSpPr>
          <p:nvPr/>
        </p:nvCxnSpPr>
        <p:spPr>
          <a:xfrm flipH="1">
            <a:off x="5579061" y="2147669"/>
            <a:ext cx="756162" cy="13660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E454C6E-19F5-AC43-B392-BA5721EBE846}"/>
              </a:ext>
            </a:extLst>
          </p:cNvPr>
          <p:cNvCxnSpPr>
            <a:cxnSpLocks/>
          </p:cNvCxnSpPr>
          <p:nvPr/>
        </p:nvCxnSpPr>
        <p:spPr>
          <a:xfrm flipH="1">
            <a:off x="5621074" y="3607912"/>
            <a:ext cx="1134020" cy="213396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38E4A791-1991-FB41-A997-44FA079FEDF7}"/>
              </a:ext>
            </a:extLst>
          </p:cNvPr>
          <p:cNvSpPr>
            <a:spLocks noChangeAspect="1"/>
          </p:cNvSpPr>
          <p:nvPr/>
        </p:nvSpPr>
        <p:spPr>
          <a:xfrm>
            <a:off x="1776790" y="1684889"/>
            <a:ext cx="3657600" cy="36576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7CA70D-0A4C-7144-915D-682ED4C47A29}"/>
              </a:ext>
            </a:extLst>
          </p:cNvPr>
          <p:cNvSpPr>
            <a:spLocks noChangeAspect="1"/>
          </p:cNvSpPr>
          <p:nvPr/>
        </p:nvSpPr>
        <p:spPr>
          <a:xfrm>
            <a:off x="4086482" y="-725119"/>
            <a:ext cx="4905118" cy="4905118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B6E841B-4B83-4F4A-981C-3A9D445F7577}"/>
              </a:ext>
            </a:extLst>
          </p:cNvPr>
          <p:cNvSpPr>
            <a:spLocks noChangeAspect="1"/>
          </p:cNvSpPr>
          <p:nvPr/>
        </p:nvSpPr>
        <p:spPr>
          <a:xfrm>
            <a:off x="5334000" y="1371600"/>
            <a:ext cx="4132038" cy="4132038"/>
          </a:xfrm>
          <a:prstGeom prst="ellipse">
            <a:avLst/>
          </a:prstGeom>
          <a:noFill/>
          <a:ln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B2C70A9-7CD3-2D4A-9B9E-C46DA02830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5224" y="2915302"/>
            <a:ext cx="1020345" cy="9313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281769-1ED0-5F4A-BFFE-ED43DBB3E2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9319" y="1219200"/>
            <a:ext cx="1020345" cy="9313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85A427-B497-634C-89AB-07C90F5D58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2644" y="2949480"/>
            <a:ext cx="1020345" cy="9313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FE5B7D-4D10-EC4E-A757-50A1F28C5873}"/>
              </a:ext>
            </a:extLst>
          </p:cNvPr>
          <p:cNvSpPr txBox="1"/>
          <p:nvPr/>
        </p:nvSpPr>
        <p:spPr>
          <a:xfrm>
            <a:off x="1524000" y="55626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Trilateration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4F8382F-A6B5-EC4E-AD40-67E68FB1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2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1: RSSI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411751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8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509">
            <a:extLst>
              <a:ext uri="{FF2B5EF4-FFF2-40B4-BE49-F238E27FC236}">
                <a16:creationId xmlns:a16="http://schemas.microsoft.com/office/drawing/2014/main" id="{D7C6A372-8B11-CD4A-B8D1-318F0FA95E09}"/>
              </a:ext>
            </a:extLst>
          </p:cNvPr>
          <p:cNvSpPr/>
          <p:nvPr/>
        </p:nvSpPr>
        <p:spPr>
          <a:xfrm>
            <a:off x="8068903" y="6273970"/>
            <a:ext cx="1319721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800" b="0" dirty="0">
                <a:latin typeface="+mn-lt"/>
              </a:rPr>
              <a:t>distance</a:t>
            </a:r>
          </a:p>
        </p:txBody>
      </p:sp>
      <p:sp>
        <p:nvSpPr>
          <p:cNvPr id="29" name="Shape 509">
            <a:extLst>
              <a:ext uri="{FF2B5EF4-FFF2-40B4-BE49-F238E27FC236}">
                <a16:creationId xmlns:a16="http://schemas.microsoft.com/office/drawing/2014/main" id="{CE77101F-34D0-F545-B005-59F7A9C59C90}"/>
              </a:ext>
            </a:extLst>
          </p:cNvPr>
          <p:cNvSpPr/>
          <p:nvPr/>
        </p:nvSpPr>
        <p:spPr>
          <a:xfrm>
            <a:off x="2525785" y="2432052"/>
            <a:ext cx="68775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2800" b="0" dirty="0">
                <a:latin typeface="+mn-lt"/>
              </a:rPr>
              <a:t>RSSI</a:t>
            </a:r>
            <a:endParaRPr sz="2800" b="0" dirty="0">
              <a:latin typeface="+mn-lt"/>
            </a:endParaRPr>
          </a:p>
        </p:txBody>
      </p:sp>
      <p:sp>
        <p:nvSpPr>
          <p:cNvPr id="13" name="Shape 523">
            <a:extLst>
              <a:ext uri="{FF2B5EF4-FFF2-40B4-BE49-F238E27FC236}">
                <a16:creationId xmlns:a16="http://schemas.microsoft.com/office/drawing/2014/main" id="{21A4986F-4DBC-9347-9ABC-CACD965EEF2F}"/>
              </a:ext>
            </a:extLst>
          </p:cNvPr>
          <p:cNvSpPr/>
          <p:nvPr/>
        </p:nvSpPr>
        <p:spPr>
          <a:xfrm flipV="1">
            <a:off x="3200400" y="2968982"/>
            <a:ext cx="1" cy="329175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7" name="Shape 524">
            <a:extLst>
              <a:ext uri="{FF2B5EF4-FFF2-40B4-BE49-F238E27FC236}">
                <a16:creationId xmlns:a16="http://schemas.microsoft.com/office/drawing/2014/main" id="{9D6E477B-24DD-D540-B801-3472F01100F4}"/>
              </a:ext>
            </a:extLst>
          </p:cNvPr>
          <p:cNvSpPr/>
          <p:nvPr/>
        </p:nvSpPr>
        <p:spPr>
          <a:xfrm>
            <a:off x="3192511" y="6260738"/>
            <a:ext cx="5164911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89" rIns="34289"/>
          <a:lstStyle/>
          <a:p>
            <a:endParaRPr sz="1350" dirty="0"/>
          </a:p>
        </p:txBody>
      </p:sp>
      <p:sp>
        <p:nvSpPr>
          <p:cNvPr id="18" name="Shape 542">
            <a:extLst>
              <a:ext uri="{FF2B5EF4-FFF2-40B4-BE49-F238E27FC236}">
                <a16:creationId xmlns:a16="http://schemas.microsoft.com/office/drawing/2014/main" id="{50299776-0A55-7441-913E-3E5B9FDD0988}"/>
              </a:ext>
            </a:extLst>
          </p:cNvPr>
          <p:cNvSpPr/>
          <p:nvPr/>
        </p:nvSpPr>
        <p:spPr>
          <a:xfrm>
            <a:off x="3330322" y="3121383"/>
            <a:ext cx="4652537" cy="2926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64" extrusionOk="0">
                <a:moveTo>
                  <a:pt x="21600" y="21252"/>
                </a:moveTo>
                <a:cubicBezTo>
                  <a:pt x="9904" y="21600"/>
                  <a:pt x="2704" y="14516"/>
                  <a:pt x="0" y="0"/>
                </a:cubicBezTo>
              </a:path>
            </a:pathLst>
          </a:custGeom>
          <a:ln w="50800">
            <a:solidFill>
              <a:schemeClr val="tx2"/>
            </a:solidFill>
            <a:miter lim="400000"/>
          </a:ln>
        </p:spPr>
        <p:txBody>
          <a:bodyPr/>
          <a:lstStyle/>
          <a:p>
            <a:endParaRPr sz="1350"/>
          </a:p>
        </p:txBody>
      </p:sp>
      <p:sp>
        <p:nvSpPr>
          <p:cNvPr id="22" name="Shape 531">
            <a:extLst>
              <a:ext uri="{FF2B5EF4-FFF2-40B4-BE49-F238E27FC236}">
                <a16:creationId xmlns:a16="http://schemas.microsoft.com/office/drawing/2014/main" id="{09F00140-6A76-9946-83D5-CB172766C29E}"/>
              </a:ext>
            </a:extLst>
          </p:cNvPr>
          <p:cNvSpPr/>
          <p:nvPr/>
        </p:nvSpPr>
        <p:spPr>
          <a:xfrm>
            <a:off x="3213538" y="4492982"/>
            <a:ext cx="748663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25" name="Shape 532">
            <a:extLst>
              <a:ext uri="{FF2B5EF4-FFF2-40B4-BE49-F238E27FC236}">
                <a16:creationId xmlns:a16="http://schemas.microsoft.com/office/drawing/2014/main" id="{1D424EA5-737D-584E-A745-8D2D39BEFBE5}"/>
              </a:ext>
            </a:extLst>
          </p:cNvPr>
          <p:cNvSpPr/>
          <p:nvPr/>
        </p:nvSpPr>
        <p:spPr>
          <a:xfrm flipH="1">
            <a:off x="3966821" y="4492981"/>
            <a:ext cx="0" cy="178308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26" name="Shape 533">
            <a:extLst>
              <a:ext uri="{FF2B5EF4-FFF2-40B4-BE49-F238E27FC236}">
                <a16:creationId xmlns:a16="http://schemas.microsoft.com/office/drawing/2014/main" id="{BB3E3F00-604B-F742-BECB-75FE9D4DCC1B}"/>
              </a:ext>
            </a:extLst>
          </p:cNvPr>
          <p:cNvSpPr/>
          <p:nvPr/>
        </p:nvSpPr>
        <p:spPr>
          <a:xfrm>
            <a:off x="3214074" y="4657881"/>
            <a:ext cx="900726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27" name="Shape 534">
            <a:extLst>
              <a:ext uri="{FF2B5EF4-FFF2-40B4-BE49-F238E27FC236}">
                <a16:creationId xmlns:a16="http://schemas.microsoft.com/office/drawing/2014/main" id="{EC8C9709-CB9B-394F-8A73-38A11AA36A9D}"/>
              </a:ext>
            </a:extLst>
          </p:cNvPr>
          <p:cNvSpPr/>
          <p:nvPr/>
        </p:nvSpPr>
        <p:spPr>
          <a:xfrm>
            <a:off x="4127043" y="4657880"/>
            <a:ext cx="0" cy="162763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656E20-1D32-3141-B967-B56E4F439295}"/>
              </a:ext>
            </a:extLst>
          </p:cNvPr>
          <p:cNvSpPr/>
          <p:nvPr/>
        </p:nvSpPr>
        <p:spPr>
          <a:xfrm>
            <a:off x="2438075" y="930938"/>
            <a:ext cx="145272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Pros: </a:t>
            </a:r>
          </a:p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Cons:</a:t>
            </a:r>
            <a:endParaRPr lang="en-US" sz="28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2CF1EE4-2309-2C46-9CDD-D835B5F5E076}"/>
              </a:ext>
            </a:extLst>
          </p:cNvPr>
          <p:cNvSpPr/>
          <p:nvPr/>
        </p:nvSpPr>
        <p:spPr>
          <a:xfrm>
            <a:off x="3327010" y="918222"/>
            <a:ext cx="6872084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Very simple, no hardware modifications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1526D7-E31F-E845-A9FD-4835D34A2238}"/>
              </a:ext>
            </a:extLst>
          </p:cNvPr>
          <p:cNvSpPr/>
          <p:nvPr/>
        </p:nvSpPr>
        <p:spPr>
          <a:xfrm>
            <a:off x="3327010" y="1445114"/>
            <a:ext cx="307379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Highly inaccurate!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9" name="Shape 531">
            <a:extLst>
              <a:ext uri="{FF2B5EF4-FFF2-40B4-BE49-F238E27FC236}">
                <a16:creationId xmlns:a16="http://schemas.microsoft.com/office/drawing/2014/main" id="{9747F3FB-3929-7E44-8A3B-6FA14FA3F964}"/>
              </a:ext>
            </a:extLst>
          </p:cNvPr>
          <p:cNvSpPr/>
          <p:nvPr/>
        </p:nvSpPr>
        <p:spPr>
          <a:xfrm>
            <a:off x="3215318" y="5873634"/>
            <a:ext cx="2926080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40" name="Shape 532">
            <a:extLst>
              <a:ext uri="{FF2B5EF4-FFF2-40B4-BE49-F238E27FC236}">
                <a16:creationId xmlns:a16="http://schemas.microsoft.com/office/drawing/2014/main" id="{17DF4B0A-47FC-1E43-ADBC-66E27A3A9EC5}"/>
              </a:ext>
            </a:extLst>
          </p:cNvPr>
          <p:cNvSpPr/>
          <p:nvPr/>
        </p:nvSpPr>
        <p:spPr>
          <a:xfrm flipH="1">
            <a:off x="6164379" y="5873635"/>
            <a:ext cx="0" cy="387103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 dirty="0"/>
          </a:p>
        </p:txBody>
      </p:sp>
      <p:sp>
        <p:nvSpPr>
          <p:cNvPr id="41" name="Shape 533">
            <a:extLst>
              <a:ext uri="{FF2B5EF4-FFF2-40B4-BE49-F238E27FC236}">
                <a16:creationId xmlns:a16="http://schemas.microsoft.com/office/drawing/2014/main" id="{CA48E704-3DBF-BD49-8BDE-8450C69B2E11}"/>
              </a:ext>
            </a:extLst>
          </p:cNvPr>
          <p:cNvSpPr/>
          <p:nvPr/>
        </p:nvSpPr>
        <p:spPr>
          <a:xfrm>
            <a:off x="3215871" y="6038533"/>
            <a:ext cx="3931919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42" name="Shape 534">
            <a:extLst>
              <a:ext uri="{FF2B5EF4-FFF2-40B4-BE49-F238E27FC236}">
                <a16:creationId xmlns:a16="http://schemas.microsoft.com/office/drawing/2014/main" id="{8EA45914-02BD-A441-9E83-30384A0D9B31}"/>
              </a:ext>
            </a:extLst>
          </p:cNvPr>
          <p:cNvSpPr/>
          <p:nvPr/>
        </p:nvSpPr>
        <p:spPr>
          <a:xfrm>
            <a:off x="7147789" y="6021299"/>
            <a:ext cx="0" cy="239439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FD2077C-061E-1245-9675-896C9EB1B157}"/>
              </a:ext>
            </a:extLst>
          </p:cNvPr>
          <p:cNvSpPr/>
          <p:nvPr/>
        </p:nvSpPr>
        <p:spPr>
          <a:xfrm>
            <a:off x="5562600" y="2852419"/>
            <a:ext cx="374088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For low RSSI, small error due to noise results in huge distance error!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58C26-6798-4F4E-98AB-014627D2D0D0}"/>
              </a:ext>
            </a:extLst>
          </p:cNvPr>
          <p:cNvSpPr txBox="1"/>
          <p:nvPr/>
        </p:nvSpPr>
        <p:spPr>
          <a:xfrm>
            <a:off x="1642564" y="4261523"/>
            <a:ext cx="154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Small Error at High RSSI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AC6A1B-4605-D241-A3D4-D20C67BFDFB5}"/>
              </a:ext>
            </a:extLst>
          </p:cNvPr>
          <p:cNvSpPr txBox="1"/>
          <p:nvPr/>
        </p:nvSpPr>
        <p:spPr>
          <a:xfrm>
            <a:off x="1641650" y="5583163"/>
            <a:ext cx="154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Small Error at Low RSSI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2EC03C-9D9C-AA46-9D0A-10046272DB2F}"/>
              </a:ext>
            </a:extLst>
          </p:cNvPr>
          <p:cNvSpPr txBox="1"/>
          <p:nvPr/>
        </p:nvSpPr>
        <p:spPr>
          <a:xfrm>
            <a:off x="3322357" y="6273969"/>
            <a:ext cx="154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Small Error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59A59A-4AED-554A-A02A-6E1102016597}"/>
              </a:ext>
            </a:extLst>
          </p:cNvPr>
          <p:cNvSpPr txBox="1"/>
          <p:nvPr/>
        </p:nvSpPr>
        <p:spPr>
          <a:xfrm>
            <a:off x="5891496" y="6284775"/>
            <a:ext cx="154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Large Error 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70CBAF1-E865-8D49-8D06-EA141AAA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2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1: RSSI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73633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36" grpId="0"/>
      <p:bldP spid="37" grpId="0"/>
      <p:bldP spid="39" grpId="0" animBg="1"/>
      <p:bldP spid="40" grpId="0" animBg="1"/>
      <p:bldP spid="41" grpId="0" animBg="1"/>
      <p:bldP spid="42" grpId="0" animBg="1"/>
      <p:bldP spid="43" grpId="0"/>
      <p:bldP spid="4" grpId="0"/>
      <p:bldP spid="23" grpId="0"/>
      <p:bldP spid="24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509">
            <a:extLst>
              <a:ext uri="{FF2B5EF4-FFF2-40B4-BE49-F238E27FC236}">
                <a16:creationId xmlns:a16="http://schemas.microsoft.com/office/drawing/2014/main" id="{D7C6A372-8B11-CD4A-B8D1-318F0FA95E09}"/>
              </a:ext>
            </a:extLst>
          </p:cNvPr>
          <p:cNvSpPr/>
          <p:nvPr/>
        </p:nvSpPr>
        <p:spPr>
          <a:xfrm>
            <a:off x="8068903" y="6273970"/>
            <a:ext cx="1319721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800" b="0" dirty="0">
                <a:latin typeface="+mn-lt"/>
              </a:rPr>
              <a:t>distance</a:t>
            </a:r>
          </a:p>
        </p:txBody>
      </p:sp>
      <p:sp>
        <p:nvSpPr>
          <p:cNvPr id="29" name="Shape 509">
            <a:extLst>
              <a:ext uri="{FF2B5EF4-FFF2-40B4-BE49-F238E27FC236}">
                <a16:creationId xmlns:a16="http://schemas.microsoft.com/office/drawing/2014/main" id="{CE77101F-34D0-F545-B005-59F7A9C59C90}"/>
              </a:ext>
            </a:extLst>
          </p:cNvPr>
          <p:cNvSpPr/>
          <p:nvPr/>
        </p:nvSpPr>
        <p:spPr>
          <a:xfrm>
            <a:off x="2525785" y="2432052"/>
            <a:ext cx="68775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2800" b="0" dirty="0">
                <a:latin typeface="+mn-lt"/>
              </a:rPr>
              <a:t>RSSI</a:t>
            </a:r>
            <a:endParaRPr sz="2800" b="0" dirty="0">
              <a:latin typeface="+mn-lt"/>
            </a:endParaRPr>
          </a:p>
        </p:txBody>
      </p:sp>
      <p:sp>
        <p:nvSpPr>
          <p:cNvPr id="13" name="Shape 523">
            <a:extLst>
              <a:ext uri="{FF2B5EF4-FFF2-40B4-BE49-F238E27FC236}">
                <a16:creationId xmlns:a16="http://schemas.microsoft.com/office/drawing/2014/main" id="{21A4986F-4DBC-9347-9ABC-CACD965EEF2F}"/>
              </a:ext>
            </a:extLst>
          </p:cNvPr>
          <p:cNvSpPr/>
          <p:nvPr/>
        </p:nvSpPr>
        <p:spPr>
          <a:xfrm flipV="1">
            <a:off x="3200400" y="2968982"/>
            <a:ext cx="1" cy="329175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7" name="Shape 524">
            <a:extLst>
              <a:ext uri="{FF2B5EF4-FFF2-40B4-BE49-F238E27FC236}">
                <a16:creationId xmlns:a16="http://schemas.microsoft.com/office/drawing/2014/main" id="{9D6E477B-24DD-D540-B801-3472F01100F4}"/>
              </a:ext>
            </a:extLst>
          </p:cNvPr>
          <p:cNvSpPr/>
          <p:nvPr/>
        </p:nvSpPr>
        <p:spPr>
          <a:xfrm>
            <a:off x="3192511" y="6260738"/>
            <a:ext cx="5164911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89" rIns="34289"/>
          <a:lstStyle/>
          <a:p>
            <a:endParaRPr sz="1350" dirty="0"/>
          </a:p>
        </p:txBody>
      </p:sp>
      <p:sp>
        <p:nvSpPr>
          <p:cNvPr id="18" name="Shape 542">
            <a:extLst>
              <a:ext uri="{FF2B5EF4-FFF2-40B4-BE49-F238E27FC236}">
                <a16:creationId xmlns:a16="http://schemas.microsoft.com/office/drawing/2014/main" id="{50299776-0A55-7441-913E-3E5B9FDD0988}"/>
              </a:ext>
            </a:extLst>
          </p:cNvPr>
          <p:cNvSpPr/>
          <p:nvPr/>
        </p:nvSpPr>
        <p:spPr>
          <a:xfrm>
            <a:off x="3330322" y="3121383"/>
            <a:ext cx="4652537" cy="2926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64" extrusionOk="0">
                <a:moveTo>
                  <a:pt x="21600" y="21252"/>
                </a:moveTo>
                <a:cubicBezTo>
                  <a:pt x="9904" y="21600"/>
                  <a:pt x="2704" y="14516"/>
                  <a:pt x="0" y="0"/>
                </a:cubicBezTo>
              </a:path>
            </a:pathLst>
          </a:custGeom>
          <a:ln w="50800">
            <a:solidFill>
              <a:schemeClr val="tx2"/>
            </a:solidFill>
            <a:miter lim="400000"/>
          </a:ln>
        </p:spPr>
        <p:txBody>
          <a:bodyPr/>
          <a:lstStyle/>
          <a:p>
            <a:endParaRPr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656E20-1D32-3141-B967-B56E4F439295}"/>
              </a:ext>
            </a:extLst>
          </p:cNvPr>
          <p:cNvSpPr/>
          <p:nvPr/>
        </p:nvSpPr>
        <p:spPr>
          <a:xfrm>
            <a:off x="2438075" y="930938"/>
            <a:ext cx="145272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Pros: </a:t>
            </a:r>
          </a:p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Cons:</a:t>
            </a:r>
            <a:endParaRPr lang="en-US" sz="28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2CF1EE4-2309-2C46-9CDD-D835B5F5E076}"/>
              </a:ext>
            </a:extLst>
          </p:cNvPr>
          <p:cNvSpPr/>
          <p:nvPr/>
        </p:nvSpPr>
        <p:spPr>
          <a:xfrm>
            <a:off x="3327010" y="918222"/>
            <a:ext cx="6872084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Very simple, no hardware modifications!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1526D7-E31F-E845-A9FD-4835D34A2238}"/>
              </a:ext>
            </a:extLst>
          </p:cNvPr>
          <p:cNvSpPr/>
          <p:nvPr/>
        </p:nvSpPr>
        <p:spPr>
          <a:xfrm>
            <a:off x="3327010" y="1445114"/>
            <a:ext cx="307379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Highly inaccurate!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FD2077C-061E-1245-9675-896C9EB1B157}"/>
              </a:ext>
            </a:extLst>
          </p:cNvPr>
          <p:cNvSpPr/>
          <p:nvPr/>
        </p:nvSpPr>
        <p:spPr>
          <a:xfrm>
            <a:off x="3298465" y="1924610"/>
            <a:ext cx="49530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Does not work with multipath!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Shape 555">
            <a:extLst>
              <a:ext uri="{FF2B5EF4-FFF2-40B4-BE49-F238E27FC236}">
                <a16:creationId xmlns:a16="http://schemas.microsoft.com/office/drawing/2014/main" id="{E5789919-9E32-764B-B420-FCCBC6D64C2B}"/>
              </a:ext>
            </a:extLst>
          </p:cNvPr>
          <p:cNvSpPr>
            <a:spLocks noChangeAspect="1"/>
          </p:cNvSpPr>
          <p:nvPr/>
        </p:nvSpPr>
        <p:spPr>
          <a:xfrm>
            <a:off x="3412664" y="3276600"/>
            <a:ext cx="4512136" cy="2886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3" extrusionOk="0">
                <a:moveTo>
                  <a:pt x="0" y="232"/>
                </a:moveTo>
                <a:cubicBezTo>
                  <a:pt x="583" y="-192"/>
                  <a:pt x="1274" y="-23"/>
                  <a:pt x="1744" y="657"/>
                </a:cubicBezTo>
                <a:cubicBezTo>
                  <a:pt x="2181" y="1289"/>
                  <a:pt x="2345" y="2252"/>
                  <a:pt x="2167" y="3134"/>
                </a:cubicBezTo>
                <a:cubicBezTo>
                  <a:pt x="2110" y="3936"/>
                  <a:pt x="2054" y="4738"/>
                  <a:pt x="1999" y="5540"/>
                </a:cubicBezTo>
                <a:cubicBezTo>
                  <a:pt x="1952" y="6230"/>
                  <a:pt x="1906" y="6919"/>
                  <a:pt x="1861" y="7608"/>
                </a:cubicBezTo>
                <a:cubicBezTo>
                  <a:pt x="1885" y="8067"/>
                  <a:pt x="1994" y="8504"/>
                  <a:pt x="2175" y="8870"/>
                </a:cubicBezTo>
                <a:cubicBezTo>
                  <a:pt x="2365" y="9256"/>
                  <a:pt x="2626" y="9544"/>
                  <a:pt x="2924" y="9697"/>
                </a:cubicBezTo>
                <a:cubicBezTo>
                  <a:pt x="3369" y="9373"/>
                  <a:pt x="3823" y="9080"/>
                  <a:pt x="4285" y="8819"/>
                </a:cubicBezTo>
                <a:cubicBezTo>
                  <a:pt x="4576" y="8654"/>
                  <a:pt x="4870" y="8502"/>
                  <a:pt x="5167" y="8363"/>
                </a:cubicBezTo>
                <a:cubicBezTo>
                  <a:pt x="5468" y="8201"/>
                  <a:pt x="5801" y="8261"/>
                  <a:pt x="6070" y="8524"/>
                </a:cubicBezTo>
                <a:cubicBezTo>
                  <a:pt x="6335" y="8784"/>
                  <a:pt x="6511" y="9215"/>
                  <a:pt x="6547" y="9697"/>
                </a:cubicBezTo>
                <a:lnTo>
                  <a:pt x="6683" y="12881"/>
                </a:lnTo>
                <a:lnTo>
                  <a:pt x="6913" y="15865"/>
                </a:lnTo>
                <a:lnTo>
                  <a:pt x="7388" y="17557"/>
                </a:lnTo>
                <a:cubicBezTo>
                  <a:pt x="7664" y="17821"/>
                  <a:pt x="7987" y="17946"/>
                  <a:pt x="8311" y="17914"/>
                </a:cubicBezTo>
                <a:cubicBezTo>
                  <a:pt x="8793" y="17866"/>
                  <a:pt x="9235" y="17482"/>
                  <a:pt x="9512" y="16870"/>
                </a:cubicBezTo>
                <a:cubicBezTo>
                  <a:pt x="9770" y="16570"/>
                  <a:pt x="10052" y="16323"/>
                  <a:pt x="10351" y="16135"/>
                </a:cubicBezTo>
                <a:cubicBezTo>
                  <a:pt x="10815" y="15845"/>
                  <a:pt x="11312" y="15701"/>
                  <a:pt x="11812" y="15713"/>
                </a:cubicBezTo>
                <a:cubicBezTo>
                  <a:pt x="12086" y="15671"/>
                  <a:pt x="12363" y="15736"/>
                  <a:pt x="12616" y="15902"/>
                </a:cubicBezTo>
                <a:cubicBezTo>
                  <a:pt x="12791" y="16017"/>
                  <a:pt x="12952" y="16178"/>
                  <a:pt x="13091" y="16378"/>
                </a:cubicBezTo>
                <a:cubicBezTo>
                  <a:pt x="13268" y="16687"/>
                  <a:pt x="13424" y="17023"/>
                  <a:pt x="13555" y="17382"/>
                </a:cubicBezTo>
                <a:cubicBezTo>
                  <a:pt x="13822" y="18110"/>
                  <a:pt x="13984" y="18917"/>
                  <a:pt x="14247" y="19648"/>
                </a:cubicBezTo>
                <a:cubicBezTo>
                  <a:pt x="14472" y="20273"/>
                  <a:pt x="14766" y="20832"/>
                  <a:pt x="15116" y="21300"/>
                </a:cubicBezTo>
                <a:cubicBezTo>
                  <a:pt x="15734" y="21408"/>
                  <a:pt x="16360" y="21257"/>
                  <a:pt x="16928" y="20863"/>
                </a:cubicBezTo>
                <a:cubicBezTo>
                  <a:pt x="17307" y="20600"/>
                  <a:pt x="17652" y="20232"/>
                  <a:pt x="17946" y="19779"/>
                </a:cubicBezTo>
                <a:cubicBezTo>
                  <a:pt x="18118" y="19518"/>
                  <a:pt x="18318" y="19305"/>
                  <a:pt x="18537" y="19149"/>
                </a:cubicBezTo>
                <a:cubicBezTo>
                  <a:pt x="18724" y="19016"/>
                  <a:pt x="18924" y="18927"/>
                  <a:pt x="19128" y="18885"/>
                </a:cubicBezTo>
                <a:lnTo>
                  <a:pt x="20641" y="19749"/>
                </a:lnTo>
                <a:lnTo>
                  <a:pt x="21600" y="20986"/>
                </a:lnTo>
              </a:path>
            </a:pathLst>
          </a:custGeom>
          <a:ln w="25400">
            <a:solidFill>
              <a:srgbClr val="FF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4289" rIns="34289"/>
          <a:lstStyle/>
          <a:p>
            <a:endParaRPr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D40556-EDE7-4A4D-9C4A-DBF2058883BC}"/>
                  </a:ext>
                </a:extLst>
              </p:cNvPr>
              <p:cNvSpPr txBox="1"/>
              <p:nvPr/>
            </p:nvSpPr>
            <p:spPr>
              <a:xfrm>
                <a:off x="5508978" y="2772243"/>
                <a:ext cx="4353884" cy="879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D40556-EDE7-4A4D-9C4A-DBF205888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978" y="2772243"/>
                <a:ext cx="4353884" cy="879921"/>
              </a:xfrm>
              <a:prstGeom prst="rect">
                <a:avLst/>
              </a:prstGeom>
              <a:blipFill>
                <a:blip r:embed="rId2"/>
                <a:stretch>
                  <a:fillRect l="-1453" t="-285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EB43F6C-F9AF-A64C-85B1-F33331703EA2}"/>
                  </a:ext>
                </a:extLst>
              </p:cNvPr>
              <p:cNvSpPr txBox="1"/>
              <p:nvPr/>
            </p:nvSpPr>
            <p:spPr>
              <a:xfrm>
                <a:off x="5511914" y="3919589"/>
                <a:ext cx="4783617" cy="879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𝑅𝑆𝑆𝐼</m:t>
                      </m:r>
                      <m:r>
                        <a:rPr lang="en-US" sz="2800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 ¬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𝑜𝑟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EB43F6C-F9AF-A64C-85B1-F33331703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914" y="3919589"/>
                <a:ext cx="4783617" cy="879921"/>
              </a:xfrm>
              <a:prstGeom prst="rect">
                <a:avLst/>
              </a:prstGeom>
              <a:blipFill>
                <a:blip r:embed="rId3"/>
                <a:stretch>
                  <a:fillRect l="-265" t="-1429" r="-158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hape 531">
            <a:extLst>
              <a:ext uri="{FF2B5EF4-FFF2-40B4-BE49-F238E27FC236}">
                <a16:creationId xmlns:a16="http://schemas.microsoft.com/office/drawing/2014/main" id="{6D6192AA-991E-3D48-8C83-A9AD4198DE02}"/>
              </a:ext>
            </a:extLst>
          </p:cNvPr>
          <p:cNvSpPr/>
          <p:nvPr/>
        </p:nvSpPr>
        <p:spPr>
          <a:xfrm>
            <a:off x="3213537" y="5638800"/>
            <a:ext cx="3034863" cy="886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31" name="Shape 532">
            <a:extLst>
              <a:ext uri="{FF2B5EF4-FFF2-40B4-BE49-F238E27FC236}">
                <a16:creationId xmlns:a16="http://schemas.microsoft.com/office/drawing/2014/main" id="{1C7C7FA4-4B82-5246-ACF0-C3CAAB0ED4D9}"/>
              </a:ext>
            </a:extLst>
          </p:cNvPr>
          <p:cNvSpPr/>
          <p:nvPr/>
        </p:nvSpPr>
        <p:spPr>
          <a:xfrm flipH="1">
            <a:off x="4953000" y="5660893"/>
            <a:ext cx="0" cy="59984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 dirty="0"/>
          </a:p>
        </p:txBody>
      </p:sp>
      <p:sp>
        <p:nvSpPr>
          <p:cNvPr id="32" name="Shape 532">
            <a:extLst>
              <a:ext uri="{FF2B5EF4-FFF2-40B4-BE49-F238E27FC236}">
                <a16:creationId xmlns:a16="http://schemas.microsoft.com/office/drawing/2014/main" id="{E3FA4C9B-D06F-EF49-BC60-08411BD6B671}"/>
              </a:ext>
            </a:extLst>
          </p:cNvPr>
          <p:cNvSpPr/>
          <p:nvPr/>
        </p:nvSpPr>
        <p:spPr>
          <a:xfrm flipH="1">
            <a:off x="5334000" y="5638800"/>
            <a:ext cx="0" cy="59984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 dirty="0"/>
          </a:p>
        </p:txBody>
      </p:sp>
      <p:sp>
        <p:nvSpPr>
          <p:cNvPr id="33" name="Shape 532">
            <a:extLst>
              <a:ext uri="{FF2B5EF4-FFF2-40B4-BE49-F238E27FC236}">
                <a16:creationId xmlns:a16="http://schemas.microsoft.com/office/drawing/2014/main" id="{B6E07417-F0E0-8A4E-BA19-309DC0B0B68E}"/>
              </a:ext>
            </a:extLst>
          </p:cNvPr>
          <p:cNvSpPr/>
          <p:nvPr/>
        </p:nvSpPr>
        <p:spPr>
          <a:xfrm flipH="1">
            <a:off x="6248399" y="5647661"/>
            <a:ext cx="0" cy="59984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 dirty="0"/>
          </a:p>
        </p:txBody>
      </p:sp>
      <p:sp>
        <p:nvSpPr>
          <p:cNvPr id="35" name="Shape 532">
            <a:extLst>
              <a:ext uri="{FF2B5EF4-FFF2-40B4-BE49-F238E27FC236}">
                <a16:creationId xmlns:a16="http://schemas.microsoft.com/office/drawing/2014/main" id="{CE539D8B-BCE6-B64B-8F44-2E713BBBDC60}"/>
              </a:ext>
            </a:extLst>
          </p:cNvPr>
          <p:cNvSpPr/>
          <p:nvPr/>
        </p:nvSpPr>
        <p:spPr>
          <a:xfrm flipH="1">
            <a:off x="5562600" y="5647661"/>
            <a:ext cx="0" cy="599845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7268AFA-82CA-654C-A040-190136E9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2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1: RSSI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308772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8" grpId="0"/>
      <p:bldP spid="30" grpId="0" animBg="1"/>
      <p:bldP spid="31" grpId="0" animBg="1"/>
      <p:bldP spid="32" grpId="0" animBg="1"/>
      <p:bldP spid="33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2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1: RSSI Based Localization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656E20-1D32-3141-B967-B56E4F439295}"/>
              </a:ext>
            </a:extLst>
          </p:cNvPr>
          <p:cNvSpPr/>
          <p:nvPr/>
        </p:nvSpPr>
        <p:spPr>
          <a:xfrm>
            <a:off x="3886201" y="930939"/>
            <a:ext cx="1829125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Solution: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1526D7-E31F-E845-A9FD-4835D34A2238}"/>
              </a:ext>
            </a:extLst>
          </p:cNvPr>
          <p:cNvSpPr/>
          <p:nvPr/>
        </p:nvSpPr>
        <p:spPr>
          <a:xfrm>
            <a:off x="5334326" y="919269"/>
            <a:ext cx="307379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Fingerprinting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F0021D-B55F-CE45-9572-B342DBA6D88A}"/>
              </a:ext>
            </a:extLst>
          </p:cNvPr>
          <p:cNvSpPr/>
          <p:nvPr/>
        </p:nvSpPr>
        <p:spPr>
          <a:xfrm>
            <a:off x="1806135" y="1447801"/>
            <a:ext cx="8600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Measure and records RSSI fingerprints at each location (war-driving)</a:t>
            </a:r>
          </a:p>
        </p:txBody>
      </p:sp>
      <p:pic>
        <p:nvPicPr>
          <p:cNvPr id="21" name="pasted-image.png">
            <a:extLst>
              <a:ext uri="{FF2B5EF4-FFF2-40B4-BE49-F238E27FC236}">
                <a16:creationId xmlns:a16="http://schemas.microsoft.com/office/drawing/2014/main" id="{6807A1DA-AA8F-5748-AC9C-4526A7D8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52" b="16115"/>
          <a:stretch>
            <a:fillRect/>
          </a:stretch>
        </p:blipFill>
        <p:spPr>
          <a:xfrm>
            <a:off x="3124201" y="1905001"/>
            <a:ext cx="6094735" cy="302822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564">
            <a:extLst>
              <a:ext uri="{FF2B5EF4-FFF2-40B4-BE49-F238E27FC236}">
                <a16:creationId xmlns:a16="http://schemas.microsoft.com/office/drawing/2014/main" id="{C64765CE-4AC9-7C46-84D0-2555E32C51E7}"/>
              </a:ext>
            </a:extLst>
          </p:cNvPr>
          <p:cNvSpPr>
            <a:spLocks noChangeAspect="1"/>
          </p:cNvSpPr>
          <p:nvPr/>
        </p:nvSpPr>
        <p:spPr>
          <a:xfrm>
            <a:off x="4945998" y="2144642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25" name="Shape 565">
            <a:extLst>
              <a:ext uri="{FF2B5EF4-FFF2-40B4-BE49-F238E27FC236}">
                <a16:creationId xmlns:a16="http://schemas.microsoft.com/office/drawing/2014/main" id="{4D8D9527-154B-FB42-9147-E079431C4A53}"/>
              </a:ext>
            </a:extLst>
          </p:cNvPr>
          <p:cNvSpPr>
            <a:spLocks noChangeAspect="1"/>
          </p:cNvSpPr>
          <p:nvPr/>
        </p:nvSpPr>
        <p:spPr>
          <a:xfrm>
            <a:off x="3674653" y="335175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26" name="Shape 566">
            <a:extLst>
              <a:ext uri="{FF2B5EF4-FFF2-40B4-BE49-F238E27FC236}">
                <a16:creationId xmlns:a16="http://schemas.microsoft.com/office/drawing/2014/main" id="{9080CE3C-B97F-7B42-87C9-F4E4D7E8690B}"/>
              </a:ext>
            </a:extLst>
          </p:cNvPr>
          <p:cNvSpPr>
            <a:spLocks noChangeAspect="1"/>
          </p:cNvSpPr>
          <p:nvPr/>
        </p:nvSpPr>
        <p:spPr>
          <a:xfrm>
            <a:off x="4676008" y="2944614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27" name="Shape 567">
            <a:extLst>
              <a:ext uri="{FF2B5EF4-FFF2-40B4-BE49-F238E27FC236}">
                <a16:creationId xmlns:a16="http://schemas.microsoft.com/office/drawing/2014/main" id="{2A863F11-0059-7143-B739-6C45916D0B81}"/>
              </a:ext>
            </a:extLst>
          </p:cNvPr>
          <p:cNvSpPr>
            <a:spLocks noChangeAspect="1"/>
          </p:cNvSpPr>
          <p:nvPr/>
        </p:nvSpPr>
        <p:spPr>
          <a:xfrm>
            <a:off x="3579403" y="268156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38" name="Shape 568">
            <a:extLst>
              <a:ext uri="{FF2B5EF4-FFF2-40B4-BE49-F238E27FC236}">
                <a16:creationId xmlns:a16="http://schemas.microsoft.com/office/drawing/2014/main" id="{0DCC751D-CAD9-0540-84CF-8F8F4798CD04}"/>
              </a:ext>
            </a:extLst>
          </p:cNvPr>
          <p:cNvSpPr>
            <a:spLocks noChangeAspect="1"/>
          </p:cNvSpPr>
          <p:nvPr/>
        </p:nvSpPr>
        <p:spPr>
          <a:xfrm>
            <a:off x="3674653" y="2144642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39" name="Shape 569">
            <a:extLst>
              <a:ext uri="{FF2B5EF4-FFF2-40B4-BE49-F238E27FC236}">
                <a16:creationId xmlns:a16="http://schemas.microsoft.com/office/drawing/2014/main" id="{84024740-3819-1546-B42C-305EAE0528C4}"/>
              </a:ext>
            </a:extLst>
          </p:cNvPr>
          <p:cNvSpPr>
            <a:spLocks noChangeAspect="1"/>
          </p:cNvSpPr>
          <p:nvPr/>
        </p:nvSpPr>
        <p:spPr>
          <a:xfrm>
            <a:off x="4433550" y="230277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0" name="Shape 570">
            <a:extLst>
              <a:ext uri="{FF2B5EF4-FFF2-40B4-BE49-F238E27FC236}">
                <a16:creationId xmlns:a16="http://schemas.microsoft.com/office/drawing/2014/main" id="{FAA8529C-1543-4348-B4C0-07C52D1D3536}"/>
              </a:ext>
            </a:extLst>
          </p:cNvPr>
          <p:cNvSpPr>
            <a:spLocks noChangeAspect="1"/>
          </p:cNvSpPr>
          <p:nvPr/>
        </p:nvSpPr>
        <p:spPr>
          <a:xfrm>
            <a:off x="6991557" y="218571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1" name="Shape 571">
            <a:extLst>
              <a:ext uri="{FF2B5EF4-FFF2-40B4-BE49-F238E27FC236}">
                <a16:creationId xmlns:a16="http://schemas.microsoft.com/office/drawing/2014/main" id="{C8FDFEA9-69BA-D245-8153-15295AA0B862}"/>
              </a:ext>
            </a:extLst>
          </p:cNvPr>
          <p:cNvSpPr>
            <a:spLocks noChangeAspect="1"/>
          </p:cNvSpPr>
          <p:nvPr/>
        </p:nvSpPr>
        <p:spPr>
          <a:xfrm>
            <a:off x="6355884" y="3716756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2" name="Shape 572">
            <a:extLst>
              <a:ext uri="{FF2B5EF4-FFF2-40B4-BE49-F238E27FC236}">
                <a16:creationId xmlns:a16="http://schemas.microsoft.com/office/drawing/2014/main" id="{8E48198B-3392-D04F-9A76-B9E84A99068E}"/>
              </a:ext>
            </a:extLst>
          </p:cNvPr>
          <p:cNvSpPr>
            <a:spLocks noChangeAspect="1"/>
          </p:cNvSpPr>
          <p:nvPr/>
        </p:nvSpPr>
        <p:spPr>
          <a:xfrm>
            <a:off x="6721567" y="2985689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4" name="Shape 573">
            <a:extLst>
              <a:ext uri="{FF2B5EF4-FFF2-40B4-BE49-F238E27FC236}">
                <a16:creationId xmlns:a16="http://schemas.microsoft.com/office/drawing/2014/main" id="{03F21B17-436D-3946-B47F-D4E9DD5F1957}"/>
              </a:ext>
            </a:extLst>
          </p:cNvPr>
          <p:cNvSpPr>
            <a:spLocks noChangeAspect="1"/>
          </p:cNvSpPr>
          <p:nvPr/>
        </p:nvSpPr>
        <p:spPr>
          <a:xfrm>
            <a:off x="5527642" y="2830985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5" name="Shape 574">
            <a:extLst>
              <a:ext uri="{FF2B5EF4-FFF2-40B4-BE49-F238E27FC236}">
                <a16:creationId xmlns:a16="http://schemas.microsoft.com/office/drawing/2014/main" id="{AFBE59E4-0DFB-A247-9098-83A8F2C84E2C}"/>
              </a:ext>
            </a:extLst>
          </p:cNvPr>
          <p:cNvSpPr>
            <a:spLocks noChangeAspect="1"/>
          </p:cNvSpPr>
          <p:nvPr/>
        </p:nvSpPr>
        <p:spPr>
          <a:xfrm>
            <a:off x="5720211" y="218571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6" name="Shape 575">
            <a:extLst>
              <a:ext uri="{FF2B5EF4-FFF2-40B4-BE49-F238E27FC236}">
                <a16:creationId xmlns:a16="http://schemas.microsoft.com/office/drawing/2014/main" id="{A4D16570-0062-F74F-8113-31ACFE7E8915}"/>
              </a:ext>
            </a:extLst>
          </p:cNvPr>
          <p:cNvSpPr>
            <a:spLocks noChangeAspect="1"/>
          </p:cNvSpPr>
          <p:nvPr/>
        </p:nvSpPr>
        <p:spPr>
          <a:xfrm>
            <a:off x="6355884" y="230277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7" name="Shape 576">
            <a:extLst>
              <a:ext uri="{FF2B5EF4-FFF2-40B4-BE49-F238E27FC236}">
                <a16:creationId xmlns:a16="http://schemas.microsoft.com/office/drawing/2014/main" id="{F4B92011-EC2B-5F48-B28A-1587DAFB1937}"/>
              </a:ext>
            </a:extLst>
          </p:cNvPr>
          <p:cNvSpPr>
            <a:spLocks noChangeAspect="1"/>
          </p:cNvSpPr>
          <p:nvPr/>
        </p:nvSpPr>
        <p:spPr>
          <a:xfrm>
            <a:off x="6355884" y="320058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8" name="Shape 577">
            <a:extLst>
              <a:ext uri="{FF2B5EF4-FFF2-40B4-BE49-F238E27FC236}">
                <a16:creationId xmlns:a16="http://schemas.microsoft.com/office/drawing/2014/main" id="{A84CE5E4-FFCE-AB45-A986-CDDFA51A8E2D}"/>
              </a:ext>
            </a:extLst>
          </p:cNvPr>
          <p:cNvSpPr>
            <a:spLocks noChangeAspect="1"/>
          </p:cNvSpPr>
          <p:nvPr/>
        </p:nvSpPr>
        <p:spPr>
          <a:xfrm>
            <a:off x="6355884" y="3458672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9" name="Shape 578">
            <a:extLst>
              <a:ext uri="{FF2B5EF4-FFF2-40B4-BE49-F238E27FC236}">
                <a16:creationId xmlns:a16="http://schemas.microsoft.com/office/drawing/2014/main" id="{E12D1619-E414-DE4A-AC05-97A9043C56C4}"/>
              </a:ext>
            </a:extLst>
          </p:cNvPr>
          <p:cNvSpPr>
            <a:spLocks noChangeAspect="1"/>
          </p:cNvSpPr>
          <p:nvPr/>
        </p:nvSpPr>
        <p:spPr>
          <a:xfrm>
            <a:off x="5101825" y="3616970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0" name="Shape 579">
            <a:extLst>
              <a:ext uri="{FF2B5EF4-FFF2-40B4-BE49-F238E27FC236}">
                <a16:creationId xmlns:a16="http://schemas.microsoft.com/office/drawing/2014/main" id="{E40642DD-1A89-1844-A3A7-3A25E7A3035F}"/>
              </a:ext>
            </a:extLst>
          </p:cNvPr>
          <p:cNvSpPr>
            <a:spLocks noChangeAspect="1"/>
          </p:cNvSpPr>
          <p:nvPr/>
        </p:nvSpPr>
        <p:spPr>
          <a:xfrm>
            <a:off x="5294394" y="2971702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1" name="Shape 580">
            <a:extLst>
              <a:ext uri="{FF2B5EF4-FFF2-40B4-BE49-F238E27FC236}">
                <a16:creationId xmlns:a16="http://schemas.microsoft.com/office/drawing/2014/main" id="{E1206A35-47D6-3D43-B875-9846A37CB94F}"/>
              </a:ext>
            </a:extLst>
          </p:cNvPr>
          <p:cNvSpPr>
            <a:spLocks noChangeAspect="1"/>
          </p:cNvSpPr>
          <p:nvPr/>
        </p:nvSpPr>
        <p:spPr>
          <a:xfrm>
            <a:off x="5930067" y="308876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2" name="Shape 581">
            <a:extLst>
              <a:ext uri="{FF2B5EF4-FFF2-40B4-BE49-F238E27FC236}">
                <a16:creationId xmlns:a16="http://schemas.microsoft.com/office/drawing/2014/main" id="{7046EE7F-BB7F-5246-B3D4-162E5E93E939}"/>
              </a:ext>
            </a:extLst>
          </p:cNvPr>
          <p:cNvSpPr>
            <a:spLocks noChangeAspect="1"/>
          </p:cNvSpPr>
          <p:nvPr/>
        </p:nvSpPr>
        <p:spPr>
          <a:xfrm>
            <a:off x="5930067" y="398657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3" name="Shape 582">
            <a:extLst>
              <a:ext uri="{FF2B5EF4-FFF2-40B4-BE49-F238E27FC236}">
                <a16:creationId xmlns:a16="http://schemas.microsoft.com/office/drawing/2014/main" id="{63D7A8FC-72C5-2043-B03C-C811B0D3B11D}"/>
              </a:ext>
            </a:extLst>
          </p:cNvPr>
          <p:cNvSpPr>
            <a:spLocks noChangeAspect="1"/>
          </p:cNvSpPr>
          <p:nvPr/>
        </p:nvSpPr>
        <p:spPr>
          <a:xfrm>
            <a:off x="5642298" y="3537975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4" name="Shape 583">
            <a:extLst>
              <a:ext uri="{FF2B5EF4-FFF2-40B4-BE49-F238E27FC236}">
                <a16:creationId xmlns:a16="http://schemas.microsoft.com/office/drawing/2014/main" id="{DA933747-2039-A146-B936-78BC65ACC21A}"/>
              </a:ext>
            </a:extLst>
          </p:cNvPr>
          <p:cNvSpPr>
            <a:spLocks noChangeAspect="1"/>
          </p:cNvSpPr>
          <p:nvPr/>
        </p:nvSpPr>
        <p:spPr>
          <a:xfrm>
            <a:off x="4388239" y="369627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5" name="Shape 584">
            <a:extLst>
              <a:ext uri="{FF2B5EF4-FFF2-40B4-BE49-F238E27FC236}">
                <a16:creationId xmlns:a16="http://schemas.microsoft.com/office/drawing/2014/main" id="{7D088B00-D2F8-ED43-A672-4EE90020AD14}"/>
              </a:ext>
            </a:extLst>
          </p:cNvPr>
          <p:cNvSpPr>
            <a:spLocks noChangeAspect="1"/>
          </p:cNvSpPr>
          <p:nvPr/>
        </p:nvSpPr>
        <p:spPr>
          <a:xfrm>
            <a:off x="5216481" y="3168065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6" name="Shape 585">
            <a:extLst>
              <a:ext uri="{FF2B5EF4-FFF2-40B4-BE49-F238E27FC236}">
                <a16:creationId xmlns:a16="http://schemas.microsoft.com/office/drawing/2014/main" id="{65EE3F5B-020F-1B40-95F3-AC2C2DDE8957}"/>
              </a:ext>
            </a:extLst>
          </p:cNvPr>
          <p:cNvSpPr>
            <a:spLocks noChangeAspect="1"/>
          </p:cNvSpPr>
          <p:nvPr/>
        </p:nvSpPr>
        <p:spPr>
          <a:xfrm>
            <a:off x="5216481" y="4065875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7" name="Shape 586">
            <a:extLst>
              <a:ext uri="{FF2B5EF4-FFF2-40B4-BE49-F238E27FC236}">
                <a16:creationId xmlns:a16="http://schemas.microsoft.com/office/drawing/2014/main" id="{0668816D-17BA-D947-83D7-9947575D35CE}"/>
              </a:ext>
            </a:extLst>
          </p:cNvPr>
          <p:cNvSpPr>
            <a:spLocks noChangeAspect="1"/>
          </p:cNvSpPr>
          <p:nvPr/>
        </p:nvSpPr>
        <p:spPr>
          <a:xfrm>
            <a:off x="7495287" y="221354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8" name="Shape 587">
            <a:extLst>
              <a:ext uri="{FF2B5EF4-FFF2-40B4-BE49-F238E27FC236}">
                <a16:creationId xmlns:a16="http://schemas.microsoft.com/office/drawing/2014/main" id="{849C6C46-4A0B-7644-A9B5-959E49796560}"/>
              </a:ext>
            </a:extLst>
          </p:cNvPr>
          <p:cNvSpPr>
            <a:spLocks noChangeAspect="1"/>
          </p:cNvSpPr>
          <p:nvPr/>
        </p:nvSpPr>
        <p:spPr>
          <a:xfrm>
            <a:off x="7069470" y="2999525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9" name="Shape 588">
            <a:extLst>
              <a:ext uri="{FF2B5EF4-FFF2-40B4-BE49-F238E27FC236}">
                <a16:creationId xmlns:a16="http://schemas.microsoft.com/office/drawing/2014/main" id="{14F17B89-29D2-7846-8378-6DD1FE8CCC29}"/>
              </a:ext>
            </a:extLst>
          </p:cNvPr>
          <p:cNvSpPr>
            <a:spLocks noChangeAspect="1"/>
          </p:cNvSpPr>
          <p:nvPr/>
        </p:nvSpPr>
        <p:spPr>
          <a:xfrm>
            <a:off x="7262039" y="235425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0" name="Shape 589">
            <a:extLst>
              <a:ext uri="{FF2B5EF4-FFF2-40B4-BE49-F238E27FC236}">
                <a16:creationId xmlns:a16="http://schemas.microsoft.com/office/drawing/2014/main" id="{CA0A4104-531C-BF42-B3BD-08622DAF0BE8}"/>
              </a:ext>
            </a:extLst>
          </p:cNvPr>
          <p:cNvSpPr>
            <a:spLocks noChangeAspect="1"/>
          </p:cNvSpPr>
          <p:nvPr/>
        </p:nvSpPr>
        <p:spPr>
          <a:xfrm>
            <a:off x="7897711" y="247131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1" name="Shape 590">
            <a:extLst>
              <a:ext uri="{FF2B5EF4-FFF2-40B4-BE49-F238E27FC236}">
                <a16:creationId xmlns:a16="http://schemas.microsoft.com/office/drawing/2014/main" id="{542D06D5-6713-E74A-9D91-FB94FDC8580E}"/>
              </a:ext>
            </a:extLst>
          </p:cNvPr>
          <p:cNvSpPr>
            <a:spLocks noChangeAspect="1"/>
          </p:cNvSpPr>
          <p:nvPr/>
        </p:nvSpPr>
        <p:spPr>
          <a:xfrm>
            <a:off x="7609942" y="2920530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2" name="Shape 591">
            <a:extLst>
              <a:ext uri="{FF2B5EF4-FFF2-40B4-BE49-F238E27FC236}">
                <a16:creationId xmlns:a16="http://schemas.microsoft.com/office/drawing/2014/main" id="{444BC3CB-AB8C-2342-A6D9-D0DFA2A44EA2}"/>
              </a:ext>
            </a:extLst>
          </p:cNvPr>
          <p:cNvSpPr>
            <a:spLocks noChangeAspect="1"/>
          </p:cNvSpPr>
          <p:nvPr/>
        </p:nvSpPr>
        <p:spPr>
          <a:xfrm>
            <a:off x="7184125" y="2550620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3" name="Shape 592">
            <a:extLst>
              <a:ext uri="{FF2B5EF4-FFF2-40B4-BE49-F238E27FC236}">
                <a16:creationId xmlns:a16="http://schemas.microsoft.com/office/drawing/2014/main" id="{16B01504-C37E-294E-A8B1-0ABE209CC276}"/>
              </a:ext>
            </a:extLst>
          </p:cNvPr>
          <p:cNvSpPr>
            <a:spLocks noChangeAspect="1"/>
          </p:cNvSpPr>
          <p:nvPr/>
        </p:nvSpPr>
        <p:spPr>
          <a:xfrm>
            <a:off x="7184125" y="3448430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4" name="Shape 593">
            <a:extLst>
              <a:ext uri="{FF2B5EF4-FFF2-40B4-BE49-F238E27FC236}">
                <a16:creationId xmlns:a16="http://schemas.microsoft.com/office/drawing/2014/main" id="{D4221028-53C9-E543-82DE-33B6E025F644}"/>
              </a:ext>
            </a:extLst>
          </p:cNvPr>
          <p:cNvSpPr>
            <a:spLocks noChangeAspect="1"/>
          </p:cNvSpPr>
          <p:nvPr/>
        </p:nvSpPr>
        <p:spPr>
          <a:xfrm>
            <a:off x="7513066" y="358259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5" name="Shape 594">
            <a:extLst>
              <a:ext uri="{FF2B5EF4-FFF2-40B4-BE49-F238E27FC236}">
                <a16:creationId xmlns:a16="http://schemas.microsoft.com/office/drawing/2014/main" id="{74B9A341-0F8E-CD40-98DD-E016BE782182}"/>
              </a:ext>
            </a:extLst>
          </p:cNvPr>
          <p:cNvSpPr>
            <a:spLocks noChangeAspect="1"/>
          </p:cNvSpPr>
          <p:nvPr/>
        </p:nvSpPr>
        <p:spPr>
          <a:xfrm>
            <a:off x="7513066" y="3324509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6" name="Shape 595">
            <a:extLst>
              <a:ext uri="{FF2B5EF4-FFF2-40B4-BE49-F238E27FC236}">
                <a16:creationId xmlns:a16="http://schemas.microsoft.com/office/drawing/2014/main" id="{BA488EE9-D530-3A4A-AF0A-DCC23DFB4072}"/>
              </a:ext>
            </a:extLst>
          </p:cNvPr>
          <p:cNvSpPr>
            <a:spLocks noChangeAspect="1"/>
          </p:cNvSpPr>
          <p:nvPr/>
        </p:nvSpPr>
        <p:spPr>
          <a:xfrm>
            <a:off x="8652469" y="207937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7" name="Shape 596">
            <a:extLst>
              <a:ext uri="{FF2B5EF4-FFF2-40B4-BE49-F238E27FC236}">
                <a16:creationId xmlns:a16="http://schemas.microsoft.com/office/drawing/2014/main" id="{B9E97005-D98A-074E-A784-B5C08B8C5934}"/>
              </a:ext>
            </a:extLst>
          </p:cNvPr>
          <p:cNvSpPr>
            <a:spLocks noChangeAspect="1"/>
          </p:cNvSpPr>
          <p:nvPr/>
        </p:nvSpPr>
        <p:spPr>
          <a:xfrm>
            <a:off x="8226652" y="2865362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8" name="Shape 597">
            <a:extLst>
              <a:ext uri="{FF2B5EF4-FFF2-40B4-BE49-F238E27FC236}">
                <a16:creationId xmlns:a16="http://schemas.microsoft.com/office/drawing/2014/main" id="{09A138D1-EAD0-A34F-A428-BA75AA013FA0}"/>
              </a:ext>
            </a:extLst>
          </p:cNvPr>
          <p:cNvSpPr>
            <a:spLocks noChangeAspect="1"/>
          </p:cNvSpPr>
          <p:nvPr/>
        </p:nvSpPr>
        <p:spPr>
          <a:xfrm>
            <a:off x="8419221" y="2220095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9" name="Shape 598">
            <a:extLst>
              <a:ext uri="{FF2B5EF4-FFF2-40B4-BE49-F238E27FC236}">
                <a16:creationId xmlns:a16="http://schemas.microsoft.com/office/drawing/2014/main" id="{8825F3EB-98C4-8E45-9AF2-BC2865176B4A}"/>
              </a:ext>
            </a:extLst>
          </p:cNvPr>
          <p:cNvSpPr>
            <a:spLocks noChangeAspect="1"/>
          </p:cNvSpPr>
          <p:nvPr/>
        </p:nvSpPr>
        <p:spPr>
          <a:xfrm>
            <a:off x="8767125" y="278636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0" name="Shape 599">
            <a:extLst>
              <a:ext uri="{FF2B5EF4-FFF2-40B4-BE49-F238E27FC236}">
                <a16:creationId xmlns:a16="http://schemas.microsoft.com/office/drawing/2014/main" id="{3E555C00-D566-2945-8E71-44B12EBB4D19}"/>
              </a:ext>
            </a:extLst>
          </p:cNvPr>
          <p:cNvSpPr>
            <a:spLocks noChangeAspect="1"/>
          </p:cNvSpPr>
          <p:nvPr/>
        </p:nvSpPr>
        <p:spPr>
          <a:xfrm>
            <a:off x="8341308" y="241645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1" name="Shape 600">
            <a:extLst>
              <a:ext uri="{FF2B5EF4-FFF2-40B4-BE49-F238E27FC236}">
                <a16:creationId xmlns:a16="http://schemas.microsoft.com/office/drawing/2014/main" id="{89EC89D2-EBC3-4743-AB3C-9E3CC8777AD7}"/>
              </a:ext>
            </a:extLst>
          </p:cNvPr>
          <p:cNvSpPr>
            <a:spLocks noChangeAspect="1"/>
          </p:cNvSpPr>
          <p:nvPr/>
        </p:nvSpPr>
        <p:spPr>
          <a:xfrm>
            <a:off x="8341308" y="331426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2" name="Shape 601">
            <a:extLst>
              <a:ext uri="{FF2B5EF4-FFF2-40B4-BE49-F238E27FC236}">
                <a16:creationId xmlns:a16="http://schemas.microsoft.com/office/drawing/2014/main" id="{5EF7A415-8099-2644-8ED8-E8A80709055A}"/>
              </a:ext>
            </a:extLst>
          </p:cNvPr>
          <p:cNvSpPr>
            <a:spLocks noChangeAspect="1"/>
          </p:cNvSpPr>
          <p:nvPr/>
        </p:nvSpPr>
        <p:spPr>
          <a:xfrm>
            <a:off x="6721567" y="411561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3" name="Shape 602">
            <a:extLst>
              <a:ext uri="{FF2B5EF4-FFF2-40B4-BE49-F238E27FC236}">
                <a16:creationId xmlns:a16="http://schemas.microsoft.com/office/drawing/2014/main" id="{CD02D883-A679-9F44-94D9-C77B6A32505C}"/>
              </a:ext>
            </a:extLst>
          </p:cNvPr>
          <p:cNvSpPr>
            <a:spLocks noChangeAspect="1"/>
          </p:cNvSpPr>
          <p:nvPr/>
        </p:nvSpPr>
        <p:spPr>
          <a:xfrm>
            <a:off x="6721567" y="3857529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4" name="Shape 603">
            <a:extLst>
              <a:ext uri="{FF2B5EF4-FFF2-40B4-BE49-F238E27FC236}">
                <a16:creationId xmlns:a16="http://schemas.microsoft.com/office/drawing/2014/main" id="{0011B21B-5A9A-5744-AE61-37703D25DEB1}"/>
              </a:ext>
            </a:extLst>
          </p:cNvPr>
          <p:cNvSpPr>
            <a:spLocks noChangeAspect="1"/>
          </p:cNvSpPr>
          <p:nvPr/>
        </p:nvSpPr>
        <p:spPr>
          <a:xfrm>
            <a:off x="8749346" y="349335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5" name="Shape 604">
            <a:extLst>
              <a:ext uri="{FF2B5EF4-FFF2-40B4-BE49-F238E27FC236}">
                <a16:creationId xmlns:a16="http://schemas.microsoft.com/office/drawing/2014/main" id="{DBC99D32-9455-624A-BAB3-F78194191B0B}"/>
              </a:ext>
            </a:extLst>
          </p:cNvPr>
          <p:cNvSpPr>
            <a:spLocks noChangeAspect="1"/>
          </p:cNvSpPr>
          <p:nvPr/>
        </p:nvSpPr>
        <p:spPr>
          <a:xfrm>
            <a:off x="8323528" y="427934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6" name="Shape 605">
            <a:extLst>
              <a:ext uri="{FF2B5EF4-FFF2-40B4-BE49-F238E27FC236}">
                <a16:creationId xmlns:a16="http://schemas.microsoft.com/office/drawing/2014/main" id="{054D4B3D-EF53-A247-911B-37244EABA4F4}"/>
              </a:ext>
            </a:extLst>
          </p:cNvPr>
          <p:cNvSpPr>
            <a:spLocks noChangeAspect="1"/>
          </p:cNvSpPr>
          <p:nvPr/>
        </p:nvSpPr>
        <p:spPr>
          <a:xfrm>
            <a:off x="8516097" y="363407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7" name="Shape 606">
            <a:extLst>
              <a:ext uri="{FF2B5EF4-FFF2-40B4-BE49-F238E27FC236}">
                <a16:creationId xmlns:a16="http://schemas.microsoft.com/office/drawing/2014/main" id="{E1CBADB8-61CB-E24F-9F4E-2FEFE35A18D4}"/>
              </a:ext>
            </a:extLst>
          </p:cNvPr>
          <p:cNvSpPr>
            <a:spLocks noChangeAspect="1"/>
          </p:cNvSpPr>
          <p:nvPr/>
        </p:nvSpPr>
        <p:spPr>
          <a:xfrm>
            <a:off x="8864001" y="420034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8" name="Shape 607">
            <a:extLst>
              <a:ext uri="{FF2B5EF4-FFF2-40B4-BE49-F238E27FC236}">
                <a16:creationId xmlns:a16="http://schemas.microsoft.com/office/drawing/2014/main" id="{6E7E02A3-10CC-D447-8A3C-0709EEA70CB4}"/>
              </a:ext>
            </a:extLst>
          </p:cNvPr>
          <p:cNvSpPr>
            <a:spLocks noChangeAspect="1"/>
          </p:cNvSpPr>
          <p:nvPr/>
        </p:nvSpPr>
        <p:spPr>
          <a:xfrm>
            <a:off x="8438184" y="3830436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9" name="Shape 608">
            <a:extLst>
              <a:ext uri="{FF2B5EF4-FFF2-40B4-BE49-F238E27FC236}">
                <a16:creationId xmlns:a16="http://schemas.microsoft.com/office/drawing/2014/main" id="{FC5B8878-F38B-E14B-AF39-C0AF72E140A5}"/>
              </a:ext>
            </a:extLst>
          </p:cNvPr>
          <p:cNvSpPr>
            <a:spLocks noChangeAspect="1"/>
          </p:cNvSpPr>
          <p:nvPr/>
        </p:nvSpPr>
        <p:spPr>
          <a:xfrm>
            <a:off x="6952846" y="427934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0" name="Shape 609">
            <a:extLst>
              <a:ext uri="{FF2B5EF4-FFF2-40B4-BE49-F238E27FC236}">
                <a16:creationId xmlns:a16="http://schemas.microsoft.com/office/drawing/2014/main" id="{446DA82E-2482-A943-A148-9E3215F073D7}"/>
              </a:ext>
            </a:extLst>
          </p:cNvPr>
          <p:cNvSpPr>
            <a:spLocks noChangeAspect="1"/>
          </p:cNvSpPr>
          <p:nvPr/>
        </p:nvSpPr>
        <p:spPr>
          <a:xfrm>
            <a:off x="7184125" y="419491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1" name="Shape 610">
            <a:extLst>
              <a:ext uri="{FF2B5EF4-FFF2-40B4-BE49-F238E27FC236}">
                <a16:creationId xmlns:a16="http://schemas.microsoft.com/office/drawing/2014/main" id="{62BA3F85-B104-ED4C-B4EF-FBAE5CD33758}"/>
              </a:ext>
            </a:extLst>
          </p:cNvPr>
          <p:cNvSpPr>
            <a:spLocks noChangeAspect="1"/>
          </p:cNvSpPr>
          <p:nvPr/>
        </p:nvSpPr>
        <p:spPr>
          <a:xfrm>
            <a:off x="7184125" y="393683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2" name="Shape 611">
            <a:extLst>
              <a:ext uri="{FF2B5EF4-FFF2-40B4-BE49-F238E27FC236}">
                <a16:creationId xmlns:a16="http://schemas.microsoft.com/office/drawing/2014/main" id="{6709986F-4505-E642-AF03-D029BBBC7783}"/>
              </a:ext>
            </a:extLst>
          </p:cNvPr>
          <p:cNvSpPr>
            <a:spLocks noChangeAspect="1"/>
          </p:cNvSpPr>
          <p:nvPr/>
        </p:nvSpPr>
        <p:spPr>
          <a:xfrm>
            <a:off x="4093626" y="411561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3" name="Shape 612">
            <a:extLst>
              <a:ext uri="{FF2B5EF4-FFF2-40B4-BE49-F238E27FC236}">
                <a16:creationId xmlns:a16="http://schemas.microsoft.com/office/drawing/2014/main" id="{C6CF76AB-B859-B048-93AC-892285E94D24}"/>
              </a:ext>
            </a:extLst>
          </p:cNvPr>
          <p:cNvSpPr>
            <a:spLocks noChangeAspect="1"/>
          </p:cNvSpPr>
          <p:nvPr/>
        </p:nvSpPr>
        <p:spPr>
          <a:xfrm>
            <a:off x="4542640" y="3448430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4" name="Shape 613">
            <a:extLst>
              <a:ext uri="{FF2B5EF4-FFF2-40B4-BE49-F238E27FC236}">
                <a16:creationId xmlns:a16="http://schemas.microsoft.com/office/drawing/2014/main" id="{CDBA09ED-8901-A44B-98E0-38AEA45DDEA7}"/>
              </a:ext>
            </a:extLst>
          </p:cNvPr>
          <p:cNvSpPr>
            <a:spLocks noChangeAspect="1"/>
          </p:cNvSpPr>
          <p:nvPr/>
        </p:nvSpPr>
        <p:spPr>
          <a:xfrm>
            <a:off x="3674653" y="420034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5" name="Shape 614">
            <a:extLst>
              <a:ext uri="{FF2B5EF4-FFF2-40B4-BE49-F238E27FC236}">
                <a16:creationId xmlns:a16="http://schemas.microsoft.com/office/drawing/2014/main" id="{CEE61A5E-F2F2-C840-9DB2-1C99CD17DC4B}"/>
              </a:ext>
            </a:extLst>
          </p:cNvPr>
          <p:cNvSpPr>
            <a:spLocks noChangeAspect="1"/>
          </p:cNvSpPr>
          <p:nvPr/>
        </p:nvSpPr>
        <p:spPr>
          <a:xfrm>
            <a:off x="3421950" y="3816806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6" name="Shape 615">
            <a:extLst>
              <a:ext uri="{FF2B5EF4-FFF2-40B4-BE49-F238E27FC236}">
                <a16:creationId xmlns:a16="http://schemas.microsoft.com/office/drawing/2014/main" id="{3DC454C4-B4C9-1C46-AF8D-0739668E7386}"/>
              </a:ext>
            </a:extLst>
          </p:cNvPr>
          <p:cNvSpPr>
            <a:spLocks noChangeAspect="1"/>
          </p:cNvSpPr>
          <p:nvPr/>
        </p:nvSpPr>
        <p:spPr>
          <a:xfrm>
            <a:off x="3962423" y="373781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7" name="Shape 616">
            <a:extLst>
              <a:ext uri="{FF2B5EF4-FFF2-40B4-BE49-F238E27FC236}">
                <a16:creationId xmlns:a16="http://schemas.microsoft.com/office/drawing/2014/main" id="{AB10AAC0-4E5E-2541-888B-E6C2ED54D4B0}"/>
              </a:ext>
            </a:extLst>
          </p:cNvPr>
          <p:cNvSpPr>
            <a:spLocks noChangeAspect="1"/>
          </p:cNvSpPr>
          <p:nvPr/>
        </p:nvSpPr>
        <p:spPr>
          <a:xfrm>
            <a:off x="4542640" y="427934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8" name="Shape 617">
            <a:extLst>
              <a:ext uri="{FF2B5EF4-FFF2-40B4-BE49-F238E27FC236}">
                <a16:creationId xmlns:a16="http://schemas.microsoft.com/office/drawing/2014/main" id="{9437646A-698A-C749-8BB8-548EE1CFD502}"/>
              </a:ext>
            </a:extLst>
          </p:cNvPr>
          <p:cNvSpPr>
            <a:spLocks noChangeAspect="1"/>
          </p:cNvSpPr>
          <p:nvPr/>
        </p:nvSpPr>
        <p:spPr>
          <a:xfrm>
            <a:off x="5504250" y="4136669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9" name="Shape 618">
            <a:extLst>
              <a:ext uri="{FF2B5EF4-FFF2-40B4-BE49-F238E27FC236}">
                <a16:creationId xmlns:a16="http://schemas.microsoft.com/office/drawing/2014/main" id="{6DDB196F-C8F0-C641-AB0F-89B11B7E2B08}"/>
              </a:ext>
            </a:extLst>
          </p:cNvPr>
          <p:cNvSpPr>
            <a:spLocks noChangeAspect="1"/>
          </p:cNvSpPr>
          <p:nvPr/>
        </p:nvSpPr>
        <p:spPr>
          <a:xfrm>
            <a:off x="4388239" y="2920530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0" name="Shape 619">
            <a:extLst>
              <a:ext uri="{FF2B5EF4-FFF2-40B4-BE49-F238E27FC236}">
                <a16:creationId xmlns:a16="http://schemas.microsoft.com/office/drawing/2014/main" id="{C5777897-2F6F-B447-BE05-9023A134AF59}"/>
              </a:ext>
            </a:extLst>
          </p:cNvPr>
          <p:cNvSpPr>
            <a:spLocks noChangeAspect="1"/>
          </p:cNvSpPr>
          <p:nvPr/>
        </p:nvSpPr>
        <p:spPr>
          <a:xfrm>
            <a:off x="4237510" y="2562662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1" name="Shape 620">
            <a:extLst>
              <a:ext uri="{FF2B5EF4-FFF2-40B4-BE49-F238E27FC236}">
                <a16:creationId xmlns:a16="http://schemas.microsoft.com/office/drawing/2014/main" id="{DD0F177F-8D69-E042-8FD3-1BD97080F457}"/>
              </a:ext>
            </a:extLst>
          </p:cNvPr>
          <p:cNvSpPr>
            <a:spLocks noChangeAspect="1"/>
          </p:cNvSpPr>
          <p:nvPr/>
        </p:nvSpPr>
        <p:spPr>
          <a:xfrm>
            <a:off x="3949740" y="253857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2" name="Shape 621">
            <a:extLst>
              <a:ext uri="{FF2B5EF4-FFF2-40B4-BE49-F238E27FC236}">
                <a16:creationId xmlns:a16="http://schemas.microsoft.com/office/drawing/2014/main" id="{4CDE7E9D-BACE-3144-AD4F-791C7AFA0213}"/>
              </a:ext>
            </a:extLst>
          </p:cNvPr>
          <p:cNvSpPr>
            <a:spLocks noChangeAspect="1"/>
          </p:cNvSpPr>
          <p:nvPr/>
        </p:nvSpPr>
        <p:spPr>
          <a:xfrm>
            <a:off x="7918297" y="384067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3" name="Shape 622">
            <a:extLst>
              <a:ext uri="{FF2B5EF4-FFF2-40B4-BE49-F238E27FC236}">
                <a16:creationId xmlns:a16="http://schemas.microsoft.com/office/drawing/2014/main" id="{F33A7FCB-E420-2C49-9892-45AD75E7D220}"/>
              </a:ext>
            </a:extLst>
          </p:cNvPr>
          <p:cNvSpPr>
            <a:spLocks noChangeAspect="1"/>
          </p:cNvSpPr>
          <p:nvPr/>
        </p:nvSpPr>
        <p:spPr>
          <a:xfrm>
            <a:off x="7918297" y="358259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4" name="Shape 623">
            <a:extLst>
              <a:ext uri="{FF2B5EF4-FFF2-40B4-BE49-F238E27FC236}">
                <a16:creationId xmlns:a16="http://schemas.microsoft.com/office/drawing/2014/main" id="{C75384E1-DDA7-E74D-93B6-364DF86E78FC}"/>
              </a:ext>
            </a:extLst>
          </p:cNvPr>
          <p:cNvSpPr>
            <a:spLocks noChangeAspect="1"/>
          </p:cNvSpPr>
          <p:nvPr/>
        </p:nvSpPr>
        <p:spPr>
          <a:xfrm>
            <a:off x="7589356" y="419491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A4D236F-9613-954B-8938-7B0FCD7158BA}"/>
              </a:ext>
            </a:extLst>
          </p:cNvPr>
          <p:cNvSpPr/>
          <p:nvPr/>
        </p:nvSpPr>
        <p:spPr>
          <a:xfrm>
            <a:off x="1806134" y="5121938"/>
            <a:ext cx="116566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Pros: </a:t>
            </a:r>
          </a:p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Cons:</a:t>
            </a:r>
            <a:endParaRPr lang="en-US" sz="2800" b="1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EE22F9A-9945-BB49-80F9-9E0D498A567C}"/>
              </a:ext>
            </a:extLst>
          </p:cNvPr>
          <p:cNvSpPr/>
          <p:nvPr/>
        </p:nvSpPr>
        <p:spPr>
          <a:xfrm>
            <a:off x="2667000" y="5124027"/>
            <a:ext cx="35052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Works with multipath,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9FA30F7-23E9-0D4B-9756-A2DB163709D4}"/>
              </a:ext>
            </a:extLst>
          </p:cNvPr>
          <p:cNvSpPr/>
          <p:nvPr/>
        </p:nvSpPr>
        <p:spPr>
          <a:xfrm>
            <a:off x="2667000" y="5650918"/>
            <a:ext cx="7848600" cy="572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Changes in environment/movement  change RSSI!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F2A6359-7EB6-504D-BA25-25E8F7A6AA76}"/>
              </a:ext>
            </a:extLst>
          </p:cNvPr>
          <p:cNvSpPr/>
          <p:nvPr/>
        </p:nvSpPr>
        <p:spPr>
          <a:xfrm>
            <a:off x="5955518" y="5121051"/>
            <a:ext cx="4712482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No need to know AP locations!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09BC344-ED6E-5249-AD2B-EA467E818D5B}"/>
              </a:ext>
            </a:extLst>
          </p:cNvPr>
          <p:cNvSpPr/>
          <p:nvPr/>
        </p:nvSpPr>
        <p:spPr>
          <a:xfrm>
            <a:off x="2667000" y="6140144"/>
            <a:ext cx="78486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Continuous training is needed. Lots of effort!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4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 advAuto="0"/>
      <p:bldP spid="22" grpId="0" animBg="1" advAuto="0"/>
      <p:bldP spid="25" grpId="0" animBg="1" advAuto="0"/>
      <p:bldP spid="26" grpId="0" animBg="1" advAuto="0"/>
      <p:bldP spid="27" grpId="0" animBg="1" advAuto="0"/>
      <p:bldP spid="38" grpId="0" animBg="1" advAuto="0"/>
      <p:bldP spid="39" grpId="0" animBg="1" advAuto="0"/>
      <p:bldP spid="40" grpId="0" animBg="1" advAuto="0"/>
      <p:bldP spid="41" grpId="0" animBg="1" advAuto="0"/>
      <p:bldP spid="42" grpId="0" animBg="1" advAuto="0"/>
      <p:bldP spid="44" grpId="0" animBg="1" advAuto="0"/>
      <p:bldP spid="45" grpId="0" animBg="1" advAuto="0"/>
      <p:bldP spid="46" grpId="0" animBg="1" advAuto="0"/>
      <p:bldP spid="47" grpId="0" animBg="1" advAuto="0"/>
      <p:bldP spid="48" grpId="0" animBg="1" advAuto="0"/>
      <p:bldP spid="49" grpId="0" animBg="1" advAuto="0"/>
      <p:bldP spid="50" grpId="0" animBg="1" advAuto="0"/>
      <p:bldP spid="51" grpId="0" animBg="1" advAuto="0"/>
      <p:bldP spid="52" grpId="0" animBg="1" advAuto="0"/>
      <p:bldP spid="53" grpId="0" animBg="1" advAuto="0"/>
      <p:bldP spid="54" grpId="0" animBg="1" advAuto="0"/>
      <p:bldP spid="55" grpId="0" animBg="1" advAuto="0"/>
      <p:bldP spid="56" grpId="0" animBg="1" advAuto="0"/>
      <p:bldP spid="57" grpId="0" animBg="1" advAuto="0"/>
      <p:bldP spid="58" grpId="0" animBg="1" advAuto="0"/>
      <p:bldP spid="59" grpId="0" animBg="1" advAuto="0"/>
      <p:bldP spid="60" grpId="0" animBg="1" advAuto="0"/>
      <p:bldP spid="61" grpId="0" animBg="1" advAuto="0"/>
      <p:bldP spid="62" grpId="0" animBg="1" advAuto="0"/>
      <p:bldP spid="63" grpId="0" animBg="1" advAuto="0"/>
      <p:bldP spid="64" grpId="0" animBg="1" advAuto="0"/>
      <p:bldP spid="65" grpId="0" animBg="1" advAuto="0"/>
      <p:bldP spid="66" grpId="0" animBg="1" advAuto="0"/>
      <p:bldP spid="67" grpId="0" animBg="1" advAuto="0"/>
      <p:bldP spid="68" grpId="0" animBg="1" advAuto="0"/>
      <p:bldP spid="69" grpId="0" animBg="1" advAuto="0"/>
      <p:bldP spid="70" grpId="0" animBg="1" advAuto="0"/>
      <p:bldP spid="71" grpId="0" animBg="1" advAuto="0"/>
      <p:bldP spid="72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  <p:bldP spid="78" grpId="0" animBg="1" advAuto="0"/>
      <p:bldP spid="79" grpId="0" animBg="1" advAuto="0"/>
      <p:bldP spid="80" grpId="0" animBg="1" advAuto="0"/>
      <p:bldP spid="81" grpId="0" animBg="1" advAuto="0"/>
      <p:bldP spid="82" grpId="0" animBg="1" advAuto="0"/>
      <p:bldP spid="83" grpId="0" animBg="1" advAuto="0"/>
      <p:bldP spid="84" grpId="0" animBg="1" advAuto="0"/>
      <p:bldP spid="85" grpId="0" animBg="1" advAuto="0"/>
      <p:bldP spid="86" grpId="0" animBg="1" advAuto="0"/>
      <p:bldP spid="87" grpId="0" animBg="1" advAuto="0"/>
      <p:bldP spid="88" grpId="0" animBg="1" advAuto="0"/>
      <p:bldP spid="89" grpId="0" animBg="1" advAuto="0"/>
      <p:bldP spid="90" grpId="0" animBg="1" advAuto="0"/>
      <p:bldP spid="91" grpId="0" animBg="1" advAuto="0"/>
      <p:bldP spid="92" grpId="0" animBg="1" advAuto="0"/>
      <p:bldP spid="93" grpId="0" animBg="1" advAuto="0"/>
      <p:bldP spid="94" grpId="0" animBg="1" advAuto="0"/>
      <p:bldP spid="95" grpId="0"/>
      <p:bldP spid="96" grpId="0"/>
      <p:bldP spid="97" grpId="0"/>
      <p:bldP spid="98" grpId="0"/>
      <p:bldP spid="9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.9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.9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.9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.9|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17041</TotalTime>
  <Words>1594</Words>
  <Application>Microsoft Macintosh PowerPoint</Application>
  <PresentationFormat>Widescreen</PresentationFormat>
  <Paragraphs>409</Paragraphs>
  <Slides>35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Helvetica Neue</vt:lpstr>
      <vt:lpstr>Helvetica Neue Medium</vt:lpstr>
      <vt:lpstr>Wingdings</vt:lpstr>
      <vt:lpstr>Office Theme</vt:lpstr>
      <vt:lpstr>PowerPoint Presentation</vt:lpstr>
      <vt:lpstr>Wireless Localization / Positioning</vt:lpstr>
      <vt:lpstr>Wireless Localization Architecture.</vt:lpstr>
      <vt:lpstr>Method 1: RSSI Based Localization</vt:lpstr>
      <vt:lpstr>Method 1: RSSI Based Localization</vt:lpstr>
      <vt:lpstr>Method 1: RSSI Based Localization</vt:lpstr>
      <vt:lpstr>Method 1: RSSI Based Localization</vt:lpstr>
      <vt:lpstr>Method 1: RSSI Based Localization</vt:lpstr>
      <vt:lpstr>Method 1: RSSI Based Localization</vt:lpstr>
      <vt:lpstr>Method 2: AoA Based Localization</vt:lpstr>
      <vt:lpstr>Method 2: AoA Based Localization</vt:lpstr>
      <vt:lpstr>Method 2: AoA Based Localization</vt:lpstr>
      <vt:lpstr>PowerPoint Presentation</vt:lpstr>
      <vt:lpstr>Method 2: AoA Based Localization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4: SAR: Synthetic Aperture Radar</vt:lpstr>
      <vt:lpstr>Method 4: SAR: Synthetic Aperture Radar</vt:lpstr>
      <vt:lpstr>Method 4: SAR: Synthetic Aperture Radar</vt:lpstr>
      <vt:lpstr>Method 4: SAR: Synthetic Aperture Radar</vt:lpstr>
      <vt:lpstr>Method 5: TDoA Based Localization</vt:lpstr>
      <vt:lpstr>Method 5: TDoA Based Localization</vt:lpstr>
      <vt:lpstr>Method 6: ToF Based Localization</vt:lpstr>
      <vt:lpstr>Method 6: ToF Based Localization</vt:lpstr>
      <vt:lpstr>Method 6: ToF Based Localization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Al-Hassanieh, Haitham</cp:lastModifiedBy>
  <cp:revision>275</cp:revision>
  <cp:lastPrinted>2021-02-11T17:48:24Z</cp:lastPrinted>
  <dcterms:created xsi:type="dcterms:W3CDTF">2021-01-28T00:23:27Z</dcterms:created>
  <dcterms:modified xsi:type="dcterms:W3CDTF">2025-11-04T08:48:27Z</dcterms:modified>
</cp:coreProperties>
</file>