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9"/>
  </p:notesMasterIdLst>
  <p:handoutMasterIdLst>
    <p:handoutMasterId r:id="rId30"/>
  </p:handoutMasterIdLst>
  <p:sldIdLst>
    <p:sldId id="900" r:id="rId2"/>
    <p:sldId id="260" r:id="rId3"/>
    <p:sldId id="261" r:id="rId4"/>
    <p:sldId id="262" r:id="rId5"/>
    <p:sldId id="263" r:id="rId6"/>
    <p:sldId id="264" r:id="rId7"/>
    <p:sldId id="265" r:id="rId8"/>
    <p:sldId id="315" r:id="rId9"/>
    <p:sldId id="316" r:id="rId10"/>
    <p:sldId id="317" r:id="rId11"/>
    <p:sldId id="268" r:id="rId12"/>
    <p:sldId id="269" r:id="rId13"/>
    <p:sldId id="270" r:id="rId14"/>
    <p:sldId id="30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11" autoAdjust="0"/>
    <p:restoredTop sz="93818" autoAdjust="0"/>
  </p:normalViewPr>
  <p:slideViewPr>
    <p:cSldViewPr>
      <p:cViewPr varScale="1">
        <p:scale>
          <a:sx n="210" d="100"/>
          <a:sy n="210" d="100"/>
        </p:scale>
        <p:origin x="28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4BAA7-400C-1648-ACB1-99585A224A88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7160B-16D6-6248-8DD9-EB29B8C7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9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3D7E-2439-4268-89C3-8C797CA43D70}" type="datetimeFigureOut">
              <a:rPr lang="en-US" smtClean="0"/>
              <a:pPr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0C67-6439-4EE7-A621-F218E25D5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1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42A7B-3C56-AE4C-83F2-557C9A1FD0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2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Bigger SINR </a:t>
            </a:r>
            <a:r>
              <a:rPr lang="en-US" baseline="0" dirty="0">
                <a:sym typeface="Wingdings"/>
              </a:rPr>
              <a:t></a:t>
            </a:r>
            <a:r>
              <a:rPr lang="en-US" baseline="0" dirty="0"/>
              <a:t> smaller the gap theta </a:t>
            </a:r>
            <a:r>
              <a:rPr lang="en-US" baseline="0" dirty="0">
                <a:sym typeface="Wingdings"/>
              </a:rPr>
              <a:t> bigger </a:t>
            </a:r>
            <a:r>
              <a:rPr lang="en-US" baseline="0" dirty="0" err="1">
                <a:sym typeface="Wingdings"/>
              </a:rPr>
              <a:t>r_i</a:t>
            </a:r>
            <a:r>
              <a:rPr lang="en-US" baseline="0" dirty="0">
                <a:sym typeface="Wingdings"/>
              </a:rPr>
              <a:t>[t]. This means the terminal with the highest estimated throughput </a:t>
            </a:r>
            <a:r>
              <a:rPr lang="en-US" baseline="0" dirty="0" err="1">
                <a:sym typeface="Wingdings"/>
              </a:rPr>
              <a:t>r_i</a:t>
            </a:r>
            <a:r>
              <a:rPr lang="en-US" baseline="0" dirty="0">
                <a:sym typeface="Wingdings"/>
              </a:rPr>
              <a:t>[t] is also the terminal with the highest SINR.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Intuitively: if a user does not have much throughput in the previous rounds, then he should be scheduled in this 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 sum of ln(</a:t>
            </a:r>
            <a:r>
              <a:rPr lang="en-US" dirty="0" err="1"/>
              <a:t>x_i</a:t>
            </a:r>
            <a:r>
              <a:rPr lang="en-US" dirty="0"/>
              <a:t>) is already the maximum, it cannot be higher than the maximum.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0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00C67-6439-4EE7-A621-F218E25D58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7724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GB" noProof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6400800" cy="1752600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GB" noProof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609600"/>
            <a:ext cx="7850187" cy="609600"/>
          </a:xfrm>
        </p:spPr>
        <p:txBody>
          <a:bodyPr/>
          <a:lstStyle/>
          <a:p>
            <a:r>
              <a:rPr lang="en-US" altLang="zh-CN" dirty="0"/>
              <a:t>This is the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676400"/>
            <a:ext cx="8150225" cy="3657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altLang="zh-CN" dirty="0"/>
              <a:t>The first level bullet</a:t>
            </a:r>
            <a:endParaRPr lang="zh-CN" altLang="en-US" dirty="0"/>
          </a:p>
          <a:p>
            <a:pPr lvl="1"/>
            <a:r>
              <a:rPr lang="en-US" altLang="zh-CN" dirty="0"/>
              <a:t>The second level</a:t>
            </a:r>
            <a:endParaRPr lang="zh-CN" altLang="en-US" dirty="0"/>
          </a:p>
          <a:p>
            <a:pPr lvl="2"/>
            <a:r>
              <a:rPr lang="en-US" altLang="zh-CN" dirty="0"/>
              <a:t>The third level</a:t>
            </a:r>
            <a:endParaRPr lang="zh-CN" altLang="en-US" dirty="0"/>
          </a:p>
          <a:p>
            <a:pPr lvl="3"/>
            <a:r>
              <a:rPr lang="en-US" altLang="zh-CN" dirty="0"/>
              <a:t>The fourth level</a:t>
            </a:r>
            <a:endParaRPr lang="zh-CN" altLang="en-US" dirty="0"/>
          </a:p>
          <a:p>
            <a:pPr lvl="4"/>
            <a:r>
              <a:rPr lang="en-US" dirty="0"/>
              <a:t>The 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90600"/>
            <a:ext cx="7850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the title</a:t>
            </a:r>
            <a:endParaRPr lang="en-GB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2286000"/>
            <a:ext cx="8150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This is the first bullet</a:t>
            </a:r>
            <a:endParaRPr lang="zh-CN" altLang="en-US" dirty="0"/>
          </a:p>
          <a:p>
            <a:pPr lvl="1"/>
            <a:r>
              <a:rPr lang="en-US" altLang="zh-CN" dirty="0"/>
              <a:t>The second bullet</a:t>
            </a:r>
          </a:p>
          <a:p>
            <a:pPr lvl="2"/>
            <a:r>
              <a:rPr lang="en-US" altLang="zh-CN" dirty="0"/>
              <a:t>The third bullet</a:t>
            </a:r>
          </a:p>
          <a:p>
            <a:pPr lvl="1"/>
            <a:r>
              <a:rPr lang="en-US" altLang="zh-CN" dirty="0"/>
              <a:t>The second bullet</a:t>
            </a:r>
            <a:endParaRPr lang="zh-CN" altLang="en-US" dirty="0"/>
          </a:p>
          <a:p>
            <a:pPr lvl="2"/>
            <a:r>
              <a:rPr lang="en-US" altLang="zh-CN" dirty="0"/>
              <a:t>The third bullet</a:t>
            </a:r>
            <a:endParaRPr lang="zh-CN" altLang="en-US" dirty="0"/>
          </a:p>
          <a:p>
            <a:pPr lvl="3"/>
            <a:r>
              <a:rPr lang="en-US" altLang="zh-CN" dirty="0"/>
              <a:t>The fourth bullet</a:t>
            </a:r>
            <a:endParaRPr lang="zh-CN" altLang="en-US" dirty="0"/>
          </a:p>
          <a:p>
            <a:pPr lvl="4"/>
            <a:r>
              <a:rPr lang="en-US" dirty="0"/>
              <a:t>The fifth bullet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360E-A428-4E54-AFB2-B3D98ED02B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Times"/>
          <a:ea typeface="+mj-ea"/>
          <a:cs typeface="Time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A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Font typeface="Times" pitchFamily="-84" charset="0"/>
        <a:buChar char="•"/>
        <a:defRPr sz="24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baseline="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aseline="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aseline="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8159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COM-405: Mobile Networks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-22860" y="22098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Gill Sans"/>
                <a:ea typeface="ＭＳ Ｐゴシック" pitchFamily="-112" charset="-128"/>
                <a:cs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Gill Sans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Lecture 4.1: Scheduling</a:t>
            </a:r>
          </a:p>
          <a:p>
            <a:r>
              <a:rPr lang="en-US" sz="3240" dirty="0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Haitham </a:t>
            </a:r>
            <a:r>
              <a:rPr lang="en-US" sz="3240" dirty="0" err="1">
                <a:solidFill>
                  <a:srgbClr val="C00000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rPr>
              <a:t>Hassanieh</a:t>
            </a:r>
            <a:endParaRPr lang="en-US" sz="3240" dirty="0">
              <a:solidFill>
                <a:srgbClr val="C00000"/>
              </a:solidFill>
              <a:latin typeface="Calibri Light" panose="020F0302020204030204" pitchFamily="34" charset="0"/>
              <a:ea typeface="ＭＳ Ｐゴシック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6089" y="4607510"/>
            <a:ext cx="4040505" cy="2250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B1A3FE-8240-6CC9-78E1-3EB5C504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6" y="5733042"/>
            <a:ext cx="1683995" cy="4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781634-6C0B-14DA-27AB-D8D2B0BF6BDC}"/>
              </a:ext>
            </a:extLst>
          </p:cNvPr>
          <p:cNvGrpSpPr/>
          <p:nvPr/>
        </p:nvGrpSpPr>
        <p:grpSpPr>
          <a:xfrm>
            <a:off x="7475220" y="5366320"/>
            <a:ext cx="1645920" cy="1232741"/>
            <a:chOff x="5700361" y="3962401"/>
            <a:chExt cx="1828800" cy="136971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22D6BAF6-7D9F-E86E-0830-902E5BBA0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9"/>
            <a:stretch/>
          </p:blipFill>
          <p:spPr>
            <a:xfrm rot="16200000">
              <a:off x="6860037" y="3899501"/>
              <a:ext cx="228600" cy="3544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251A5D-5F60-55B4-C4B6-4ECCEF586D1C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229749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DE31AA-E548-9B8D-6913-94F5EB7364E2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514270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EB06AC-EC57-391B-84AE-56579CF85FD8}"/>
                </a:ext>
              </a:extLst>
            </p:cNvPr>
            <p:cNvCxnSpPr>
              <a:cxnSpLocks/>
            </p:cNvCxnSpPr>
            <p:nvPr/>
          </p:nvCxnSpPr>
          <p:spPr>
            <a:xfrm>
              <a:off x="6252750" y="4773392"/>
              <a:ext cx="246888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4C555CE-02F4-758A-A513-67E15EA97998}"/>
                </a:ext>
              </a:extLst>
            </p:cNvPr>
            <p:cNvCxnSpPr>
              <a:cxnSpLocks/>
              <a:endCxn id="18" idx="4"/>
            </p:cNvCxnSpPr>
            <p:nvPr/>
          </p:nvCxnSpPr>
          <p:spPr>
            <a:xfrm flipV="1">
              <a:off x="6252750" y="4246644"/>
              <a:ext cx="1182" cy="526747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7D748-B32E-51F3-7AE0-9B3A60D12DDA}"/>
                </a:ext>
              </a:extLst>
            </p:cNvPr>
            <p:cNvCxnSpPr>
              <a:cxnSpLocks/>
            </p:cNvCxnSpPr>
            <p:nvPr/>
          </p:nvCxnSpPr>
          <p:spPr>
            <a:xfrm>
              <a:off x="6634140" y="4228846"/>
              <a:ext cx="315095" cy="544544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D939-167F-9713-3EA7-F10C0301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422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58C6267-777D-A61F-0A23-B9AC5D256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236" y="4228846"/>
              <a:ext cx="0" cy="545833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3E2257-0587-52AD-21E5-C3CEE0167346}"/>
                </a:ext>
              </a:extLst>
            </p:cNvPr>
            <p:cNvSpPr txBox="1"/>
            <p:nvPr/>
          </p:nvSpPr>
          <p:spPr>
            <a:xfrm>
              <a:off x="5700361" y="4798634"/>
              <a:ext cx="1828800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Laboratory of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SE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nsing </a:t>
              </a:r>
            </a:p>
            <a:p>
              <a:pPr algn="ctr" defTabSz="411480">
                <a:defRPr/>
              </a:pP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&amp;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N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etworking </a:t>
              </a:r>
              <a:r>
                <a:rPr lang="en-US" sz="1260" b="1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S</a:t>
              </a:r>
              <a:r>
                <a:rPr lang="en-US" sz="1260" kern="0" dirty="0">
                  <a:solidFill>
                    <a:srgbClr val="FF0000"/>
                  </a:solidFill>
                  <a:latin typeface="Calibri Light" panose="020F0302020204030204"/>
                  <a:cs typeface="Times New Roman" panose="02020603050405020304" pitchFamily="18" charset="0"/>
                </a:rPr>
                <a:t>ystems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C83CDF8-2D8C-7B35-D94B-8B88EEC5B53E}"/>
                </a:ext>
              </a:extLst>
            </p:cNvPr>
            <p:cNvSpPr/>
            <p:nvPr/>
          </p:nvSpPr>
          <p:spPr>
            <a:xfrm>
              <a:off x="6238218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A85F8F4-FC21-3EDE-9604-9BDC5C7D5B6B}"/>
                </a:ext>
              </a:extLst>
            </p:cNvPr>
            <p:cNvSpPr/>
            <p:nvPr/>
          </p:nvSpPr>
          <p:spPr>
            <a:xfrm>
              <a:off x="6489026" y="4215217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0B79D9-D3CE-7BF1-7013-C11658569E39}"/>
                </a:ext>
              </a:extLst>
            </p:cNvPr>
            <p:cNvSpPr/>
            <p:nvPr/>
          </p:nvSpPr>
          <p:spPr>
            <a:xfrm>
              <a:off x="6238218" y="449948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1BF674A-B5C0-E257-827A-7FD3B3D89EFD}"/>
                </a:ext>
              </a:extLst>
            </p:cNvPr>
            <p:cNvSpPr/>
            <p:nvPr/>
          </p:nvSpPr>
          <p:spPr>
            <a:xfrm>
              <a:off x="6489026" y="4501326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F48ED79-9BDD-822C-8C10-24D9FF578113}"/>
                </a:ext>
              </a:extLst>
            </p:cNvPr>
            <p:cNvSpPr/>
            <p:nvPr/>
          </p:nvSpPr>
          <p:spPr>
            <a:xfrm>
              <a:off x="6238218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13C815-7059-D197-3906-03A5617D5F03}"/>
                </a:ext>
              </a:extLst>
            </p:cNvPr>
            <p:cNvSpPr/>
            <p:nvPr/>
          </p:nvSpPr>
          <p:spPr>
            <a:xfrm>
              <a:off x="6489026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6000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3FEFFE-37AB-69B6-E538-926DE7FC7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537" y="4218382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5438D10-AF1D-A6F8-17FB-3FDB8CDFF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496" y="42250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FFEB7B-0BC1-F367-37BA-0961B5A81F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89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A5E884-7201-A94D-6D2A-08D1DD45D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70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3D88A81E-CF79-AD45-58B7-4BD2BF374E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5711268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EBFC40-3265-827B-EAE5-604D83117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5221" y="4212355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661BF5-5DBE-82F0-FA4E-06AF5939FB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621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E053D02-70C4-AF6D-8145-F9AD9EE8F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F0000">
                  <a:shade val="45000"/>
                  <a:satMod val="135000"/>
                </a:srgbClr>
                <a:prstClr val="white"/>
              </a:duotone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2" r="28420"/>
            <a:stretch/>
          </p:blipFill>
          <p:spPr bwMode="auto">
            <a:xfrm rot="16200000">
              <a:off x="6923289" y="4312589"/>
              <a:ext cx="548659" cy="372944"/>
            </a:xfrm>
            <a:prstGeom prst="rect">
              <a:avLst/>
            </a:prstGeom>
            <a:noFill/>
            <a:effectLst>
              <a:glow rad="1270">
                <a:srgbClr val="FF0000"/>
              </a:glow>
            </a:effec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30A8EC-6D1E-BD87-E02C-1BF5582AF5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0417" y="420780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68D6C6-5F5E-D8C6-9FFD-A1B976E97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8642" y="4760244"/>
              <a:ext cx="31427" cy="31427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>
              <a:glow rad="76200">
                <a:srgbClr val="FF0000">
                  <a:alpha val="31045"/>
                </a:srgbClr>
              </a:glow>
              <a:softEdge rad="0"/>
            </a:effectLst>
          </p:spPr>
          <p:txBody>
            <a:bodyPr rtlCol="0" anchor="ctr"/>
            <a:lstStyle/>
            <a:p>
              <a:pPr algn="ctr" defTabSz="411480">
                <a:defRPr/>
              </a:pPr>
              <a:endParaRPr lang="en-US" sz="1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127A65-D551-C657-1532-734F6BB359FB}"/>
              </a:ext>
            </a:extLst>
          </p:cNvPr>
          <p:cNvSpPr txBox="1"/>
          <p:nvPr/>
        </p:nvSpPr>
        <p:spPr>
          <a:xfrm>
            <a:off x="766565" y="3857363"/>
            <a:ext cx="7610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slides shamelessly stolen from Prof. JP </a:t>
            </a:r>
            <a:r>
              <a:rPr lang="en-US" altLang="en-US" sz="1400" dirty="0" err="1"/>
              <a:t>Hubaux</a:t>
            </a:r>
            <a:r>
              <a:rPr lang="en-US" altLang="en-US" sz="1400" dirty="0"/>
              <a:t> with minor modifications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5279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6" y="381000"/>
            <a:ext cx="7850187" cy="609600"/>
          </a:xfrm>
        </p:spPr>
        <p:txBody>
          <a:bodyPr/>
          <a:lstStyle/>
          <a:p>
            <a:r>
              <a:rPr lang="en-US" dirty="0"/>
              <a:t>Queue Modeling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990600"/>
            <a:ext cx="8150225" cy="3657600"/>
          </a:xfrm>
        </p:spPr>
        <p:txBody>
          <a:bodyPr/>
          <a:lstStyle/>
          <a:p>
            <a:r>
              <a:rPr lang="en-US" dirty="0"/>
              <a:t>At timeslot t, the queue of user </a:t>
            </a:r>
            <a:r>
              <a:rPr lang="en-US" dirty="0" err="1"/>
              <a:t>i</a:t>
            </a:r>
            <a:r>
              <a:rPr lang="en-US" dirty="0"/>
              <a:t> changes as follows: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8" y="3025009"/>
            <a:ext cx="5360502" cy="35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2057400" y="19812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181600" y="1981200"/>
            <a:ext cx="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6553200" y="2057400"/>
            <a:ext cx="462366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2485656"/>
            <a:ext cx="2895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Number of bits in the queue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2333256"/>
            <a:ext cx="2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Number of new bits arriving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2257056"/>
            <a:ext cx="2743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Number of bits scheduled to transmit, determined by the scheduling algorithm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7C6AF3-63A7-9DAE-6FBE-16FCE42EC982}"/>
                  </a:ext>
                </a:extLst>
              </p:cNvPr>
              <p:cNvSpPr txBox="1"/>
              <p:nvPr/>
            </p:nvSpPr>
            <p:spPr>
              <a:xfrm>
                <a:off x="1935338" y="1474113"/>
                <a:ext cx="4854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H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7C6AF3-63A7-9DAE-6FBE-16FCE42E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8" y="1474113"/>
                <a:ext cx="4854983" cy="430887"/>
              </a:xfrm>
              <a:prstGeom prst="rect">
                <a:avLst/>
              </a:prstGeom>
              <a:blipFill>
                <a:blip r:embed="rId3"/>
                <a:stretch>
                  <a:fillRect l="-1044" r="-2089" b="-34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49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Round-Robin (RR)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are scheduled in a round robin, i.e. cyclic order</a:t>
            </a:r>
          </a:p>
          <a:p>
            <a:r>
              <a:rPr lang="en-US" dirty="0" err="1"/>
              <a:t>i</a:t>
            </a:r>
            <a:r>
              <a:rPr lang="en-US" dirty="0"/>
              <a:t>[t]: user scheduled at time t. RR scheduler: 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i</a:t>
            </a:r>
            <a:r>
              <a:rPr lang="en-US" dirty="0"/>
              <a:t>[t+1]=</a:t>
            </a:r>
            <a:r>
              <a:rPr lang="en-US" dirty="0" err="1"/>
              <a:t>i</a:t>
            </a:r>
            <a:r>
              <a:rPr lang="en-US" dirty="0"/>
              <a:t>[t]+1 (mod M -1)</a:t>
            </a:r>
          </a:p>
          <a:p>
            <a:r>
              <a:rPr lang="en-US" dirty="0"/>
              <a:t>The algorithm is fair: all users are given the same amount of time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1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Round-Robin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All users are allocated the same amount of network resources</a:t>
            </a:r>
          </a:p>
          <a:p>
            <a:pPr lvl="1"/>
            <a:r>
              <a:rPr lang="en-US" dirty="0"/>
              <a:t>What is the throughput of all users in the following network?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5867400" cy="33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Scheduling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 maximize total network throughput</a:t>
            </a:r>
          </a:p>
          <a:p>
            <a:r>
              <a:rPr lang="en-US" dirty="0"/>
              <a:t>If user </a:t>
            </a:r>
            <a:r>
              <a:rPr lang="en-US" dirty="0" err="1"/>
              <a:t>i</a:t>
            </a:r>
            <a:r>
              <a:rPr lang="en-US" dirty="0"/>
              <a:t> is scheduled, the expected data rate is: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total expected network throughput 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895600" y="3302168"/>
            <a:ext cx="304800" cy="153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0400" y="3303657"/>
            <a:ext cx="16087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Slot length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971800" y="3075057"/>
            <a:ext cx="1106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9590" y="2765792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ahoma" pitchFamily="34" charset="0"/>
              </a:rPr>
              <a:t>Expected number of bits that can be successfully delivered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429000" y="4882753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4572000"/>
            <a:ext cx="2819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latin typeface="Tahoma" pitchFamily="34" charset="0"/>
              </a:rPr>
              <a:t>I(</a:t>
            </a:r>
            <a:r>
              <a:rPr lang="en-US" sz="1700" i="1" dirty="0" err="1">
                <a:latin typeface="Tahoma" pitchFamily="34" charset="0"/>
              </a:rPr>
              <a:t>i</a:t>
            </a:r>
            <a:r>
              <a:rPr lang="en-US" sz="1700" i="1" dirty="0">
                <a:latin typeface="Tahoma" pitchFamily="34" charset="0"/>
              </a:rPr>
              <a:t>)</a:t>
            </a:r>
            <a:r>
              <a:rPr lang="en-US" sz="1700" dirty="0">
                <a:latin typeface="Tahoma" pitchFamily="34" charset="0"/>
              </a:rPr>
              <a:t>: Scheduling indicator: </a:t>
            </a:r>
          </a:p>
          <a:p>
            <a:r>
              <a:rPr lang="en-US" sz="1700" dirty="0">
                <a:latin typeface="Tahoma" pitchFamily="34" charset="0"/>
              </a:rPr>
              <a:t>1 scheduled, 0 otherwise.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0480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E24668-021F-F646-5869-076C4CD159D6}"/>
                  </a:ext>
                </a:extLst>
              </p:cNvPr>
              <p:cNvSpPr txBox="1"/>
              <p:nvPr/>
            </p:nvSpPr>
            <p:spPr>
              <a:xfrm>
                <a:off x="1282709" y="2740925"/>
                <a:ext cx="1765291" cy="715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E24668-021F-F646-5869-076C4CD1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9" y="2740925"/>
                <a:ext cx="1765291" cy="715132"/>
              </a:xfrm>
              <a:prstGeom prst="rect">
                <a:avLst/>
              </a:prstGeom>
              <a:blipFill>
                <a:blip r:embed="rId5"/>
                <a:stretch>
                  <a:fillRect l="-2128" t="-10526" r="-7092" b="-140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D9BC4-6539-B784-52E4-1BF15273602D}"/>
                  </a:ext>
                </a:extLst>
              </p:cNvPr>
              <p:cNvSpPr txBox="1"/>
              <p:nvPr/>
            </p:nvSpPr>
            <p:spPr>
              <a:xfrm>
                <a:off x="817837" y="4335308"/>
                <a:ext cx="269503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D9BC4-6539-B784-52E4-1BF152736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37" y="4335308"/>
                <a:ext cx="2695033" cy="1038811"/>
              </a:xfrm>
              <a:prstGeom prst="rect">
                <a:avLst/>
              </a:prstGeom>
              <a:blipFill>
                <a:blip r:embed="rId6"/>
                <a:stretch>
                  <a:fillRect l="-7042" t="-114458" r="-4695" b="-1746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2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Scheduling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676400"/>
                <a:ext cx="8150225" cy="4419600"/>
              </a:xfrm>
            </p:spPr>
            <p:txBody>
              <a:bodyPr/>
              <a:lstStyle/>
              <a:p>
                <a:r>
                  <a:rPr lang="en-US" dirty="0"/>
                  <a:t>Schedule the user with the highest expected data rate</a:t>
                </a:r>
              </a:p>
              <a:p>
                <a:pPr lvl="1"/>
                <a:r>
                  <a:rPr lang="en-US" dirty="0"/>
                  <a:t>one way of estimating          is: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frequency bandwidth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signal-to-interference-plus-noise ratio (SINR) at time t given the allocated power.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the SINR gap that defines the gap between the channel capacity and a practical coding and modulation scheme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676400"/>
                <a:ext cx="8150225" cy="4419600"/>
              </a:xfrm>
              <a:blipFill>
                <a:blip r:embed="rId3"/>
                <a:stretch>
                  <a:fillRect l="-935" t="-1146" r="-31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F4EBD-1D01-F1DB-C523-BD89D4C6C6E3}"/>
                  </a:ext>
                </a:extLst>
              </p:cNvPr>
              <p:cNvSpPr txBox="1"/>
              <p:nvPr/>
            </p:nvSpPr>
            <p:spPr>
              <a:xfrm>
                <a:off x="3505200" y="2098356"/>
                <a:ext cx="5337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F4EBD-1D01-F1DB-C523-BD89D4C6C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098356"/>
                <a:ext cx="533799" cy="307777"/>
              </a:xfrm>
              <a:prstGeom prst="rect">
                <a:avLst/>
              </a:prstGeom>
              <a:blipFill>
                <a:blip r:embed="rId4"/>
                <a:stretch>
                  <a:fillRect l="-11628" t="-24000" b="-16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F7EA6-FD89-5AE5-AC0D-094A2F8C5912}"/>
                  </a:ext>
                </a:extLst>
              </p:cNvPr>
              <p:cNvSpPr txBox="1"/>
              <p:nvPr/>
            </p:nvSpPr>
            <p:spPr>
              <a:xfrm>
                <a:off x="1371600" y="2671745"/>
                <a:ext cx="3922741" cy="711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SINR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F7EA6-FD89-5AE5-AC0D-094A2F8C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671745"/>
                <a:ext cx="3922741" cy="711926"/>
              </a:xfrm>
              <a:prstGeom prst="rect">
                <a:avLst/>
              </a:prstGeom>
              <a:blipFill>
                <a:blip r:embed="rId5"/>
                <a:stretch>
                  <a:fillRect l="-647" t="-3509" r="-2589" b="-122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3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Throughput Scheduling 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 drawbacks</a:t>
            </a:r>
          </a:p>
          <a:p>
            <a:pPr lvl="1"/>
            <a:r>
              <a:rPr lang="en-US"/>
              <a:t>Unfairness</a:t>
            </a:r>
          </a:p>
          <a:p>
            <a:pPr lvl="1"/>
            <a:r>
              <a:rPr lang="en-US"/>
              <a:t>Coverage limitation</a:t>
            </a:r>
          </a:p>
          <a:p>
            <a:pPr lvl="1"/>
            <a:r>
              <a:rPr lang="en-US"/>
              <a:t>Most users may never be served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276600"/>
            <a:ext cx="6019799" cy="34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6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Fair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600200"/>
                <a:ext cx="8150225" cy="4800600"/>
              </a:xfrm>
            </p:spPr>
            <p:txBody>
              <a:bodyPr/>
              <a:lstStyle/>
              <a:p>
                <a:r>
                  <a:rPr lang="en-US" dirty="0"/>
                  <a:t>PF scheduling: balance the competing interests of network throughput and minimum service level </a:t>
                </a:r>
              </a:p>
              <a:p>
                <a:r>
                  <a:rPr lang="en-US" dirty="0"/>
                  <a:t>Objective: maximize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long-run throughput for user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predicted using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≫1 </m:t>
                    </m:r>
                  </m:oMath>
                </a14:m>
                <a:r>
                  <a:rPr lang="en-US" dirty="0"/>
                  <a:t>is a constant defined by the scheduler.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sym typeface="Wingdings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	</a:t>
                </a:r>
                <a:r>
                  <a:rPr lang="en-US" dirty="0">
                    <a:sym typeface="Wingdings"/>
                  </a:rPr>
                  <a:t> </a:t>
                </a:r>
                <a:r>
                  <a:rPr lang="en-US" dirty="0"/>
                  <a:t>schedule the user with the highest 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600200"/>
                <a:ext cx="8150225" cy="4800600"/>
              </a:xfrm>
              <a:blipFill>
                <a:blip r:embed="rId3"/>
                <a:stretch>
                  <a:fillRect l="-935" t="-1319" b="-23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26461-4F7C-DAC6-D189-EEF791EB81D4}"/>
                  </a:ext>
                </a:extLst>
              </p:cNvPr>
              <p:cNvSpPr txBox="1"/>
              <p:nvPr/>
            </p:nvSpPr>
            <p:spPr>
              <a:xfrm>
                <a:off x="3657600" y="2598914"/>
                <a:ext cx="1305999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26461-4F7C-DAC6-D189-EEF791EB8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598914"/>
                <a:ext cx="1305999" cy="1038811"/>
              </a:xfrm>
              <a:prstGeom prst="rect">
                <a:avLst/>
              </a:prstGeom>
              <a:blipFill>
                <a:blip r:embed="rId4"/>
                <a:stretch>
                  <a:fillRect l="-82524" t="-114458" r="-10680" b="-17590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FF347-E6A9-B8BC-9336-5D959C906F3E}"/>
                  </a:ext>
                </a:extLst>
              </p:cNvPr>
              <p:cNvSpPr txBox="1"/>
              <p:nvPr/>
            </p:nvSpPr>
            <p:spPr>
              <a:xfrm>
                <a:off x="1828800" y="4270961"/>
                <a:ext cx="5105885" cy="701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FF347-E6A9-B8BC-9336-5D959C906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70961"/>
                <a:ext cx="5105885" cy="701731"/>
              </a:xfrm>
              <a:prstGeom prst="rect">
                <a:avLst/>
              </a:prstGeom>
              <a:blipFill>
                <a:blip r:embed="rId5"/>
                <a:stretch>
                  <a:fillRect l="-744" r="-1985" b="-714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719767-2FCD-C5A5-7BE6-DD3CBDB46357}"/>
                  </a:ext>
                </a:extLst>
              </p:cNvPr>
              <p:cNvSpPr txBox="1"/>
              <p:nvPr/>
            </p:nvSpPr>
            <p:spPr>
              <a:xfrm>
                <a:off x="6096000" y="5827586"/>
                <a:ext cx="911724" cy="587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−1]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719767-2FCD-C5A5-7BE6-DD3CBDB46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27586"/>
                <a:ext cx="911724" cy="587918"/>
              </a:xfrm>
              <a:prstGeom prst="rect">
                <a:avLst/>
              </a:prstGeom>
              <a:blipFill>
                <a:blip r:embed="rId6"/>
                <a:stretch>
                  <a:fillRect l="-5556" t="-6383" r="-8333" b="-1914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31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Proportional Fair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447800"/>
                <a:ext cx="8150225" cy="3657600"/>
              </a:xfrm>
            </p:spPr>
            <p:txBody>
              <a:bodyPr/>
              <a:lstStyle/>
              <a:p>
                <a:r>
                  <a:rPr lang="en-US" dirty="0"/>
                  <a:t>Meet the proportional fairness criterion:</a:t>
                </a:r>
              </a:p>
              <a:p>
                <a:pPr marL="0" indent="0">
                  <a:buNone/>
                </a:pP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optimal value, for any other feasible value, the sum of proportional changes is non-positive, i.e.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 when the scheduling result is already proportionally fair, if scheduling is changed </a:t>
                </a:r>
                <a:r>
                  <a:rPr lang="en-US" dirty="0" err="1"/>
                  <a:t>s.t.</a:t>
                </a:r>
                <a:r>
                  <a:rPr lang="en-US" dirty="0"/>
                  <a:t> the throughput of a user is increased by a percentage, the cumulative decrease of the throughputs of other users will be higher</a:t>
                </a:r>
              </a:p>
              <a:p>
                <a:r>
                  <a:rPr lang="en-US" dirty="0"/>
                  <a:t>In other words, any attempt of improvement somewhere will generate a higher damage elsewhere</a:t>
                </a:r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447800"/>
                <a:ext cx="8150225" cy="3657600"/>
              </a:xfrm>
              <a:blipFill>
                <a:blip r:embed="rId3"/>
                <a:stretch>
                  <a:fillRect l="-1246" t="-1730" r="-1090" b="-3806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64106-6546-F065-3E81-D11F5D008F90}"/>
                  </a:ext>
                </a:extLst>
              </p:cNvPr>
              <p:cNvSpPr txBox="1"/>
              <p:nvPr/>
            </p:nvSpPr>
            <p:spPr>
              <a:xfrm>
                <a:off x="3429000" y="2971800"/>
                <a:ext cx="1981200" cy="746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64106-6546-F065-3E81-D11F5D008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1981200" cy="746936"/>
              </a:xfrm>
              <a:prstGeom prst="rect">
                <a:avLst/>
              </a:prstGeom>
              <a:blipFill>
                <a:blip r:embed="rId4"/>
                <a:stretch>
                  <a:fillRect l="-37580" t="-149153" b="-20508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Proportional Fair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proportional fair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51B4BC-57F6-EC7F-2B34-9D286FF22020}"/>
                  </a:ext>
                </a:extLst>
              </p:cNvPr>
              <p:cNvSpPr txBox="1"/>
              <p:nvPr/>
            </p:nvSpPr>
            <p:spPr>
              <a:xfrm>
                <a:off x="7146048" y="4276816"/>
                <a:ext cx="1981200" cy="746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CH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51B4BC-57F6-EC7F-2B34-9D286FF22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048" y="4276816"/>
                <a:ext cx="1981200" cy="746936"/>
              </a:xfrm>
              <a:prstGeom prst="rect">
                <a:avLst/>
              </a:prstGeom>
              <a:blipFill>
                <a:blip r:embed="rId3"/>
                <a:stretch>
                  <a:fillRect l="-25478" t="-145000" b="-20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ABFAE-7556-0412-3FB0-2728F8903E43}"/>
                  </a:ext>
                </a:extLst>
              </p:cNvPr>
              <p:cNvSpPr txBox="1"/>
              <p:nvPr/>
            </p:nvSpPr>
            <p:spPr>
              <a:xfrm>
                <a:off x="1600200" y="2283514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b="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H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ABFAE-7556-0412-3FB0-2728F890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283514"/>
                <a:ext cx="1905000" cy="307777"/>
              </a:xfrm>
              <a:prstGeom prst="rect">
                <a:avLst/>
              </a:prstGeom>
              <a:blipFill>
                <a:blip r:embed="rId4"/>
                <a:stretch>
                  <a:fillRect l="-8667" t="-28000" b="-48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13105-EAE6-19F9-76EC-59FF997F936B}"/>
                  </a:ext>
                </a:extLst>
              </p:cNvPr>
              <p:cNvSpPr txBox="1"/>
              <p:nvPr/>
            </p:nvSpPr>
            <p:spPr>
              <a:xfrm>
                <a:off x="1371600" y="2743200"/>
                <a:ext cx="5988371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813105-EAE6-19F9-76EC-59FF997F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43200"/>
                <a:ext cx="5988371" cy="1038811"/>
              </a:xfrm>
              <a:prstGeom prst="rect">
                <a:avLst/>
              </a:prstGeom>
              <a:blipFill>
                <a:blip r:embed="rId5"/>
                <a:stretch>
                  <a:fillRect l="-17797" t="-117073" b="-17804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A775C-B489-A8ED-7858-176FB4ADABA6}"/>
                  </a:ext>
                </a:extLst>
              </p:cNvPr>
              <p:cNvSpPr txBox="1"/>
              <p:nvPr/>
            </p:nvSpPr>
            <p:spPr>
              <a:xfrm>
                <a:off x="3276600" y="4106823"/>
                <a:ext cx="297626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4A775C-B489-A8ED-7858-176FB4ADA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106823"/>
                <a:ext cx="2976263" cy="1038811"/>
              </a:xfrm>
              <a:prstGeom prst="rect">
                <a:avLst/>
              </a:prstGeom>
              <a:blipFill>
                <a:blip r:embed="rId6"/>
                <a:stretch>
                  <a:fillRect l="-21702" t="-114458" r="-12340" b="-1746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A9C27-89F7-296A-AB70-31F843638B2C}"/>
                  </a:ext>
                </a:extLst>
              </p:cNvPr>
              <p:cNvSpPr txBox="1"/>
              <p:nvPr/>
            </p:nvSpPr>
            <p:spPr>
              <a:xfrm>
                <a:off x="3276599" y="5366937"/>
                <a:ext cx="1812676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A9C27-89F7-296A-AB70-31F843638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5366937"/>
                <a:ext cx="1812676" cy="1038811"/>
              </a:xfrm>
              <a:prstGeom prst="rect">
                <a:avLst/>
              </a:prstGeom>
              <a:blipFill>
                <a:blip r:embed="rId7"/>
                <a:stretch>
                  <a:fillRect l="-35417" t="-114458" r="-5556" b="-17469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5ACEB81-8EB5-EABA-C287-C18A347B09DE}"/>
              </a:ext>
            </a:extLst>
          </p:cNvPr>
          <p:cNvSpPr txBox="1"/>
          <p:nvPr/>
        </p:nvSpPr>
        <p:spPr>
          <a:xfrm>
            <a:off x="7156687" y="4413459"/>
            <a:ext cx="5143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0" dirty="0"/>
              <a:t>but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40088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Max-Min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1442720"/>
            <a:ext cx="8150225" cy="3657600"/>
          </a:xfrm>
        </p:spPr>
        <p:txBody>
          <a:bodyPr/>
          <a:lstStyle/>
          <a:p>
            <a:r>
              <a:rPr lang="en-US" dirty="0"/>
              <a:t>Objective: maximize the minimum user throughput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scheduling result is max-min fair if and only if a further increase of throughput of one user will result in the decrease of a user with a smaller throughput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Schedule the user with the minimum                  , i.e. the one with the smallest throughput at time t-1.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9" y="1999467"/>
            <a:ext cx="13970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0330"/>
            <a:ext cx="13398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AECB4E-EB29-B904-A457-DFE8A39067EE}"/>
                  </a:ext>
                </a:extLst>
              </p:cNvPr>
              <p:cNvSpPr txBox="1"/>
              <p:nvPr/>
            </p:nvSpPr>
            <p:spPr>
              <a:xfrm>
                <a:off x="1917457" y="3988454"/>
                <a:ext cx="5105885" cy="701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AECB4E-EB29-B904-A457-DFE8A3906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457" y="3988454"/>
                <a:ext cx="5105885" cy="701731"/>
              </a:xfrm>
              <a:prstGeom prst="rect">
                <a:avLst/>
              </a:prstGeom>
              <a:blipFill>
                <a:blip r:embed="rId5"/>
                <a:stretch>
                  <a:fillRect l="-995" r="-2488" b="-701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61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6" y="381000"/>
            <a:ext cx="7850187" cy="609600"/>
          </a:xfrm>
        </p:spPr>
        <p:txBody>
          <a:bodyPr/>
          <a:lstStyle/>
          <a:p>
            <a:r>
              <a:rPr lang="en-US" dirty="0"/>
              <a:t>A Reservation-based Protocol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1447800"/>
            <a:ext cx="8150225" cy="3657600"/>
          </a:xfrm>
        </p:spPr>
        <p:txBody>
          <a:bodyPr/>
          <a:lstStyle/>
          <a:p>
            <a:r>
              <a:rPr lang="en-US" dirty="0"/>
              <a:t>Physical Downlink Control Channel (PDCCH): conveys control information for each user. </a:t>
            </a:r>
          </a:p>
          <a:p>
            <a:r>
              <a:rPr lang="en-US" dirty="0"/>
              <a:t>Physical Downlink Shared Channel (PDSCH): multiplex the data of all terminals:</a:t>
            </a:r>
          </a:p>
          <a:p>
            <a:pPr lvl="1"/>
            <a:r>
              <a:rPr lang="en-US" dirty="0"/>
              <a:t>Each user will transmit on a unique set of Orthogonal Frequency Division Multiplexing (OFDM) symbols and frequency blocks.  </a:t>
            </a:r>
          </a:p>
          <a:p>
            <a:r>
              <a:rPr lang="en-US" dirty="0"/>
              <a:t>Reservation phase: PDCCH. Data phase: PDSCH.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88646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Max-Min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 empty cylindrical buckets (users), all with the same radius but different heights. </a:t>
            </a:r>
          </a:p>
          <a:p>
            <a:r>
              <a:rPr lang="en-US"/>
              <a:t>Allocate water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70954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Max-Min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 empty cylindrical buckets (users), all with the same radius but different heights. </a:t>
            </a:r>
          </a:p>
          <a:p>
            <a:r>
              <a:rPr lang="en-US"/>
              <a:t>Allocate water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66843"/>
            <a:ext cx="4876800" cy="247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3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these schedulers deal with QoS?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876801" cy="34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5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Utility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schedulers do not consider </a:t>
            </a:r>
            <a:r>
              <a:rPr lang="en-US" dirty="0" err="1"/>
              <a:t>QoS</a:t>
            </a:r>
            <a:endParaRPr lang="en-US" dirty="0"/>
          </a:p>
          <a:p>
            <a:r>
              <a:rPr lang="en-US" dirty="0"/>
              <a:t>Utility-based scheduling</a:t>
            </a:r>
          </a:p>
          <a:p>
            <a:pPr lvl="1"/>
            <a:r>
              <a:rPr lang="en-US" dirty="0"/>
              <a:t>Utility quantifies the satisfaction of each user given the allocated resources</a:t>
            </a:r>
          </a:p>
          <a:p>
            <a:pPr lvl="1"/>
            <a:r>
              <a:rPr lang="en-US" dirty="0"/>
              <a:t>Model the </a:t>
            </a:r>
            <a:r>
              <a:rPr lang="en-US" dirty="0" err="1"/>
              <a:t>QoS</a:t>
            </a:r>
            <a:r>
              <a:rPr lang="en-US" dirty="0"/>
              <a:t> perception of users</a:t>
            </a:r>
          </a:p>
          <a:p>
            <a:pPr lvl="1"/>
            <a:r>
              <a:rPr lang="en-US" dirty="0"/>
              <a:t>Objective: maximize the sum utility of all users, i.e. total network satisfaction</a:t>
            </a:r>
          </a:p>
          <a:p>
            <a:r>
              <a:rPr lang="en-US" dirty="0"/>
              <a:t>Utility functions: model how user perceives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Utility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Different utility functions can be designed. </a:t>
            </a:r>
          </a:p>
          <a:p>
            <a:r>
              <a:rPr lang="en-US"/>
              <a:t>In addition to QoS modeling, different utility functions can be designed to reflect fairness and efficiency. </a:t>
            </a:r>
          </a:p>
          <a:p>
            <a:r>
              <a:rPr lang="en-US"/>
              <a:t>Max-throughput (highest efficiency):</a:t>
            </a:r>
          </a:p>
          <a:p>
            <a:endParaRPr lang="en-US"/>
          </a:p>
          <a:p>
            <a:r>
              <a:rPr lang="en-US"/>
              <a:t>Proportional fair: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7" y="1600200"/>
            <a:ext cx="1866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07" y="4352925"/>
            <a:ext cx="11715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67" y="5286375"/>
            <a:ext cx="16002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8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48674" cy="609600"/>
          </a:xfrm>
        </p:spPr>
        <p:txBody>
          <a:bodyPr/>
          <a:lstStyle/>
          <a:p>
            <a:r>
              <a:rPr lang="en-US" dirty="0"/>
              <a:t>Max Utility Scheduling - Alpha Fair Utility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generic definition:     fair scheduling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measures how fair the scheduling result is</a:t>
            </a:r>
          </a:p>
          <a:p>
            <a:pPr lvl="1"/>
            <a:r>
              <a:rPr lang="en-US" dirty="0"/>
              <a:t>0: Max throughput;</a:t>
            </a:r>
          </a:p>
          <a:p>
            <a:pPr lvl="1"/>
            <a:r>
              <a:rPr lang="en-US" dirty="0"/>
              <a:t>1: Proportional fair;</a:t>
            </a:r>
          </a:p>
          <a:p>
            <a:pPr lvl="1"/>
            <a:r>
              <a:rPr lang="en-US" dirty="0"/>
              <a:t>2: equivalent to minimizing</a:t>
            </a:r>
          </a:p>
          <a:p>
            <a:pPr lvl="2"/>
            <a:r>
              <a:rPr lang="en-US" dirty="0"/>
              <a:t>    Minimize the total potential delay</a:t>
            </a:r>
          </a:p>
          <a:p>
            <a:pPr lvl="1"/>
            <a:r>
              <a:rPr lang="en-US" dirty="0"/>
              <a:t>Infinity: Most fair, max-min scheduler.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3601"/>
            <a:ext cx="43815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32" y="1848564"/>
            <a:ext cx="235268" cy="1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63303"/>
            <a:ext cx="247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0"/>
            <a:ext cx="5976940" cy="104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Fair Utility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58" y="1447800"/>
            <a:ext cx="5994400" cy="46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61928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Resource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BB622-E215-BF43-809C-A5399B31331F}"/>
              </a:ext>
            </a:extLst>
          </p:cNvPr>
          <p:cNvSpPr txBox="1"/>
          <p:nvPr/>
        </p:nvSpPr>
        <p:spPr>
          <a:xfrm>
            <a:off x="6324600" y="6028763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PF: proportional fairness</a:t>
            </a:r>
          </a:p>
        </p:txBody>
      </p:sp>
    </p:spTree>
    <p:extLst>
      <p:ext uri="{BB962C8B-B14F-4D97-AF65-F5344CB8AC3E}">
        <p14:creationId xmlns:p14="http://schemas.microsoft.com/office/powerpoint/2010/main" val="2257109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Functions with QoS Consideration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Determined based on traffic characteristics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(a) best effort; (b) real time with tight delay requirement; </a:t>
            </a:r>
          </a:p>
          <a:p>
            <a:pPr marL="0" indent="0">
              <a:buNone/>
            </a:pPr>
            <a:r>
              <a:rPr lang="en-US" dirty="0"/>
              <a:t>     (c) real time with loose delay requirement.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7883525" cy="30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Reservation phase: </a:t>
            </a:r>
          </a:p>
          <a:p>
            <a:pPr lvl="1"/>
            <a:r>
              <a:rPr lang="en-US" dirty="0"/>
              <a:t>Estimate channel         Feedback        Scheduling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801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3048000" y="22860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572000" y="2286000"/>
            <a:ext cx="342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Wireless Scheduling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288" y="1676400"/>
            <a:ext cx="8748712" cy="3657600"/>
          </a:xfrm>
        </p:spPr>
        <p:txBody>
          <a:bodyPr/>
          <a:lstStyle/>
          <a:p>
            <a:r>
              <a:rPr lang="en-US" sz="2200" dirty="0"/>
              <a:t>Need to support mixed classes of traffic with different characteristics: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14600"/>
            <a:ext cx="82931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Perceived QoS 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16980" cy="45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in Wireless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flexible in allocating network resources</a:t>
            </a:r>
          </a:p>
          <a:p>
            <a:pPr lvl="1"/>
            <a:r>
              <a:rPr lang="en-US" dirty="0"/>
              <a:t>Achieved using scheduling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27419"/>
            <a:ext cx="6249010" cy="3615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628D4-0E75-7C47-B4AA-57E38DE3608F}"/>
              </a:ext>
            </a:extLst>
          </p:cNvPr>
          <p:cNvSpPr txBox="1"/>
          <p:nvPr/>
        </p:nvSpPr>
        <p:spPr>
          <a:xfrm>
            <a:off x="232038" y="6356350"/>
            <a:ext cx="7116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/>
              <a:t>Note: In modern cellular networks, bitrates can be much higher than those in the picture</a:t>
            </a:r>
          </a:p>
        </p:txBody>
      </p:sp>
    </p:spTree>
    <p:extLst>
      <p:ext uri="{BB962C8B-B14F-4D97-AF65-F5344CB8AC3E}">
        <p14:creationId xmlns:p14="http://schemas.microsoft.com/office/powerpoint/2010/main" val="22684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in Wireless Scheduling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variation </a:t>
            </a:r>
          </a:p>
          <a:p>
            <a:pPr lvl="1"/>
            <a:r>
              <a:rPr lang="en-US" dirty="0"/>
              <a:t>Shadowing, fading, noise, interference, and user mobility</a:t>
            </a:r>
          </a:p>
          <a:p>
            <a:pPr lvl="1"/>
            <a:r>
              <a:rPr lang="en-US" dirty="0"/>
              <a:t>Unstable, error-prone, and hard to predict</a:t>
            </a:r>
          </a:p>
          <a:p>
            <a:pPr lvl="1"/>
            <a:r>
              <a:rPr lang="en-US" dirty="0"/>
              <a:t>Capacity of each link varies significantly in different time periods and locations</a:t>
            </a:r>
          </a:p>
          <a:p>
            <a:pPr lvl="1"/>
            <a:endParaRPr lang="en-US" dirty="0"/>
          </a:p>
          <a:p>
            <a:r>
              <a:rPr lang="en-US" dirty="0"/>
              <a:t>Even if the scheduler knows </a:t>
            </a:r>
            <a:r>
              <a:rPr lang="en-US" dirty="0" err="1"/>
              <a:t>QoS</a:t>
            </a:r>
            <a:r>
              <a:rPr lang="en-US" dirty="0"/>
              <a:t> requirements</a:t>
            </a:r>
          </a:p>
          <a:p>
            <a:pPr lvl="1"/>
            <a:r>
              <a:rPr lang="en-US" dirty="0"/>
              <a:t>Difficult to estimate the amount of resources needed</a:t>
            </a:r>
          </a:p>
          <a:p>
            <a:pPr lvl="1"/>
            <a:r>
              <a:rPr lang="en-US" dirty="0"/>
              <a:t>An adaptive procedure is needed to assure </a:t>
            </a:r>
            <a:r>
              <a:rPr lang="en-US" dirty="0" err="1"/>
              <a:t>QoS</a:t>
            </a:r>
            <a:r>
              <a:rPr lang="en-US" dirty="0"/>
              <a:t>, taking into account the requirements and channel variations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Downlink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5" y="1371600"/>
            <a:ext cx="8004875" cy="53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75" y="381000"/>
            <a:ext cx="7850187" cy="609600"/>
          </a:xfrm>
        </p:spPr>
        <p:txBody>
          <a:bodyPr/>
          <a:lstStyle/>
          <a:p>
            <a:r>
              <a:rPr lang="en-US"/>
              <a:t>Uplink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92360E-A428-4E54-AFB2-B3D98ED02B9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5" y="1371600"/>
            <a:ext cx="7702425" cy="506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835853"/>
      </p:ext>
    </p:extLst>
  </p:cSld>
  <p:clrMapOvr>
    <a:masterClrMapping/>
  </p:clrMapOvr>
</p:sld>
</file>

<file path=ppt/theme/theme1.xml><?xml version="1.0" encoding="utf-8"?>
<a:theme xmlns:a="http://schemas.openxmlformats.org/drawingml/2006/main" name="berm">
  <a:themeElements>
    <a:clrScheme name="">
      <a:dk1>
        <a:srgbClr val="000000"/>
      </a:dk1>
      <a:lt1>
        <a:srgbClr val="FFFFFF"/>
      </a:lt1>
      <a:dk2>
        <a:srgbClr val="81818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erm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Frutiger LT Std 45 Light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Frutiger LT Std 45 Light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CambridgeUP</Template>
  <TotalTime>6043</TotalTime>
  <Words>1119</Words>
  <Application>Microsoft Macintosh PowerPoint</Application>
  <PresentationFormat>On-screen Show (4:3)</PresentationFormat>
  <Paragraphs>209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Tahoma</vt:lpstr>
      <vt:lpstr>Times</vt:lpstr>
      <vt:lpstr>berm</vt:lpstr>
      <vt:lpstr>Equation</vt:lpstr>
      <vt:lpstr>PowerPoint Presentation</vt:lpstr>
      <vt:lpstr>A Reservation-based Protocol </vt:lpstr>
      <vt:lpstr>Role of Scheduling</vt:lpstr>
      <vt:lpstr>Issues in Wireless Scheduling</vt:lpstr>
      <vt:lpstr>Perceived QoS </vt:lpstr>
      <vt:lpstr>Issues in Wireless Scheduling</vt:lpstr>
      <vt:lpstr>Issues in Wireless Scheduling</vt:lpstr>
      <vt:lpstr>Downlink Scheduling</vt:lpstr>
      <vt:lpstr>Uplink Scheduling</vt:lpstr>
      <vt:lpstr>Queue Modeling</vt:lpstr>
      <vt:lpstr>Round-Robin (RR) Scheduling</vt:lpstr>
      <vt:lpstr>Round-Robin Scheduling</vt:lpstr>
      <vt:lpstr>Max Throughput Scheduling </vt:lpstr>
      <vt:lpstr>Max Throughput Scheduling </vt:lpstr>
      <vt:lpstr>Max Throughput Scheduling </vt:lpstr>
      <vt:lpstr>Proportional Fair Scheduling</vt:lpstr>
      <vt:lpstr>Proportional Fair Scheduling</vt:lpstr>
      <vt:lpstr>Proportional Fair Scheduling</vt:lpstr>
      <vt:lpstr>Max-Min Scheduling</vt:lpstr>
      <vt:lpstr>Max-Min Scheduling</vt:lpstr>
      <vt:lpstr>Max-Min Scheduling</vt:lpstr>
      <vt:lpstr>Can these schedulers deal with QoS?</vt:lpstr>
      <vt:lpstr>Max Utility Scheduling</vt:lpstr>
      <vt:lpstr>Max Utility Scheduling</vt:lpstr>
      <vt:lpstr>Max Utility Scheduling - Alpha Fair Utility</vt:lpstr>
      <vt:lpstr>Alpha Fair Utility</vt:lpstr>
      <vt:lpstr>Utility Functions with QoS Consideration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White</dc:creator>
  <cp:lastModifiedBy>Al-Hassanieh, Haitham</cp:lastModifiedBy>
  <cp:revision>1354</cp:revision>
  <dcterms:created xsi:type="dcterms:W3CDTF">2006-08-16T00:00:00Z</dcterms:created>
  <dcterms:modified xsi:type="dcterms:W3CDTF">2025-10-07T10:53:10Z</dcterms:modified>
</cp:coreProperties>
</file>