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028" r:id="rId2"/>
    <p:sldId id="982" r:id="rId3"/>
    <p:sldId id="983" r:id="rId4"/>
    <p:sldId id="1042" r:id="rId5"/>
    <p:sldId id="1045" r:id="rId6"/>
    <p:sldId id="1044" r:id="rId7"/>
    <p:sldId id="1050" r:id="rId8"/>
    <p:sldId id="1051" r:id="rId9"/>
    <p:sldId id="553" r:id="rId10"/>
    <p:sldId id="554" r:id="rId11"/>
    <p:sldId id="555" r:id="rId12"/>
    <p:sldId id="755" r:id="rId13"/>
    <p:sldId id="722" r:id="rId14"/>
    <p:sldId id="723" r:id="rId15"/>
    <p:sldId id="3037" r:id="rId16"/>
    <p:sldId id="3039" r:id="rId17"/>
    <p:sldId id="724" r:id="rId18"/>
    <p:sldId id="725" r:id="rId19"/>
    <p:sldId id="726" r:id="rId20"/>
    <p:sldId id="3034" r:id="rId21"/>
    <p:sldId id="3035" r:id="rId22"/>
    <p:sldId id="3036" r:id="rId23"/>
    <p:sldId id="1062" r:id="rId24"/>
    <p:sldId id="1063" r:id="rId25"/>
    <p:sldId id="1064" r:id="rId26"/>
    <p:sldId id="1065" r:id="rId27"/>
    <p:sldId id="1066" r:id="rId28"/>
    <p:sldId id="1067" r:id="rId29"/>
    <p:sldId id="3001" r:id="rId30"/>
    <p:sldId id="259" r:id="rId31"/>
    <p:sldId id="258" r:id="rId32"/>
    <p:sldId id="3043" r:id="rId33"/>
    <p:sldId id="3007" r:id="rId34"/>
    <p:sldId id="3008" r:id="rId35"/>
    <p:sldId id="3009" r:id="rId36"/>
    <p:sldId id="260" r:id="rId37"/>
    <p:sldId id="261" r:id="rId38"/>
    <p:sldId id="10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/>
    <p:restoredTop sz="94541" autoAdjust="0"/>
  </p:normalViewPr>
  <p:slideViewPr>
    <p:cSldViewPr snapToGrid="0" snapToObjects="1">
      <p:cViewPr varScale="1">
        <p:scale>
          <a:sx n="119" d="100"/>
          <a:sy n="119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12T21:43:45.9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16168 13062 874 0,'0'0'19'0,"0"0"4"0,0 0 1 0,0 0 1 0,0 0-25 0,0 0 0 0,0 0 0 0,3-5 0 16,3 0 47-16,-6 5 4 0,0 0 1 0,3-5 0 15,0 0-10-15,-3 5-2 0,0 0 0 0,0 0 0 16,0 0-3-16,2-6-1 0,-2 6 0 0,7-5 0 15,-7-1-28-15,2 1-8 0,-2 5 0 0,0-5 0 16,0 5 11-16,0 0 1 0,0 0 0 0,0 0 0 16,0 0 9-16,0 0 3 0,0 0 0 0,0 0 0 15,0 0 1-15,0 0 1 0,0 0 0 0,0 0 0 0,4-6-4 0,-4 6-1 16,0 0 0-16,0 0 0 0,0 0-1 0,0 0 0 16,0 0 0-16,0-2 0 0,0-1 3 0,0 3 0 15,0 0 0-15,0 0 0 0,0 0-7 16,0 0 0-16,0 0-1 0,0 0 0 0,0 0-2 0,0 0 0 15,-6-2 0-15,6 2 0 0,0 0-5 0,0 0-8 16,-3 2 11-16,3-2-11 0,0 0 12 0,0 0-4 16,0 0 0-16,-4 5-8 0,-1-2 27 0,5-3-2 15,0 0 0-15,0 5 0 0,-3 1-25 0,3-6 0 16,0 0 0-16,0 0 0 0,-3 5 0 0,3 1 0 16,0-6 0-16,0 0 0 0,0 0 0 0,0 0 0 15,0 0 0-15,0 0 0 0,6 2 0 0,-6-2 12 0,0 0-2 16,0 0 0-16,5 0-10 0,4 0 0 15,-2-2 0-15,-5-4 0 0,2 1 0 0,1-1 0 0,2 1 0 0,-2 0 0 16,-1 0 0-16,-2 0 0 0,1-1 0 0,-3 6 0 16,4-8 0-16,1 3 0 0,-5-3 8 0,6 2-8 15,-3-1 0-15,-3 2 8 0,0-3-8 0,0 2 8 16,0-2-8-16,0 8 8 0,-3-3-8 0,1 1 8 16,-2-4-8-16,4 6 0 0,-3-2 9 0,-3 2-9 15,-3 0 10-15,4 0-2 0,-2 5-8 0,-2-2 12 16,0 2-4-16,4 0 0 0,-1 1-8 0,-3 2 12 15,3-3-12-15,0 1 8 0,-3 1-8 0,6-2 0 16,3-5 11-16,-6 8-11 0,3 1 12 0,-3-1-12 16,3-3 24-16,1 2-3 0,2-1 0 0,-4-1 0 15,1 0-21-15,3-5 0 0,0 6 0 0,0 2 0 16,-2-3 0-16,2-5 0 0,0 0 0 0,0 0 0 0,2 8 0 16,-2 0 0-16,0-8 0 0,7 5 0 15,-7 0-12-15,0-5-1 0,0 0 0 0,0 0 0 0,5 6 13 0,-5-6 0 16,6 5 0-16,-6-5 0 0,0 0 9 0,9 0 5 15,-3 0 1-15,-6 0 0 0,0 0-27 0,9-2-4 16,-3-1-2-16,0-3 0 0,0 4 18 0,-6 2 0 16,2-3-8-16,5-2 8 0,-5-1 0 0,-2 6 0 15,0-5 0-15,0-2 0 0,0 1 0 0,0 1 0 16,0-1 0-16,0 1 0 0,-2 0 16 0,2 5 0 16,0-6 0-16,-7 1 0 0,5 0-24 0,-4 3-5 15,6 2-1-15,-3-3 0 0,-3 0 14 0,0 3 0 0,3 0 0 16,3 0 0-16,0 0 15 0,-6-2-4 0,3 2-1 15,3 0 0-15,0 0-10 0,0 0 0 0,-6 0 9 0,6 0-9 16,0 0 0-16,0 0 0 0,-3 5 0 0,3-5 0 16,-6 3 0-16,3 2 0 0,3 0 0 0,-2 0 0 15,2 0 0-15,0-5 0 0,0 0 0 0,0 6-8 16,0-6 8-16,0 5 0 0,0-5 8 0,2 6-8 16,5-1 0-16,-7-5 0 0,0 0 0 0,8 3 0 15,-2-1 0-15,-6-2 0 0,0 0 0 0,6 3 0 16,-6-3 0-16,6 0 0 0,3 0 0 0,-9 0 0 15,0 0 0-15,6-3 0 0,-1 1 0 0,-5 2 0 16,0 0 0-16,0 0 0 0,7-6 0 0,-5 1 0 16,2-1 0-16,-4 1 0 0,0 0 0 0,0 5 0 15,0 0 0-15,0-6 0 0,-4 4 0 0,4-3 0 16,0 0 0-16,0 5 0 0,0 0 0 0,-2-3 0 16,-5 0 0-16,7 3 0 0,0 0 0 0,-2-2 0 0,-4 2 0 15,6 0 0-15,0 0 0 0,-3-3 0 0,3 3 0 16,0 0 0-16,0 0 0 0,0 0 0 0,0 0 0 0,0 0 0 15,-6 5 0-15,6-5 0 0,-3 6 0 0,0 1 0 16,-3-2 0-16,6 3 0 0,-3 0 0 0,3-2 0 16,0-1 0-16,-3 1 0 0,0 1 0 0,0 1 0 15,3-8 0-15,0 8 0 0,0-3 0 0,0 4 0 16,3-4 0-16,0 0 0 0,-3-5 0 0,0 5 0 16,0-5 0-16,6 5 0 0,-3 1 0 0,-3-6 0 15,0 0 0-15,0 0 0 0,3 2 0 0,-3-2 0 0,0 0 0 0,9-2 0 16,-6 2 0-16,6-6 0 0,-3 4 0 0,-6 2 0 15,5-5 0-15,2-3 0 0,-1 3 0 16,-1-4 0-16,-1 1 0 0,1 0 0 0,-2 3 0 0,1-2 0 16,-2-4 0-16,1 3 0 0,-3 0 0 0,4 0 0 15,-4 3 0-15,2 0 0 0,-4-1 0 0,2 1 0 16,0 5 0-16,0 0 0 0,0 0 0 0,-4-6 0 16,1 4 0-16,3 2 0 0,0 0 0 0,-6-3 0 15,-2 0 0-15,2 3 0 0,-1 0 0 0,5 0 0 16,-5 3 0-16,2 0 0 0,-1-1 0 0,0 4 0 15,3-1 0-15,-3 3 0 0,0-3 0 0,6-5 0 16,-6 8 0-16,3-3 0 0,-3 1 0 0,3-1 0 16,0 3 9-16,3-8-9 0,0 0 12 0,-2 6-12 15,-5-1 8-15,7-5-8 0,3 7 0 0,-3-1 0 16,0-6 0-16,0 0 0 0,0 0 0 0,6 5 0 16,-3-2 0-16,-3-3 0 0,0 0 0 0,6 5 0 15,0-2 0-15,-6-3 0 0,0 0 0 0,9 3 0 0,0-3 0 16,-3-3 0-16,-6 3 0 0,0 0 0 0,0 0 0 15,5-3 0-15,4-2 0 0,-9 5 0 0,0 0 8 16,7-6-8-16,-1-2 0 0,-3 3 0 0,-3 5 0 0,0-7 0 16,0-4 0-16,0 3 0 0,0 0 8 0,0 0-8 15,-3 3 0-15,-1 0 0 0,2-1 0 0,-1 1 0 16,-3 2 0-16,-1 0 0 0,5-2 0 0,-1 0 0 16,-3 5 0-16,0-3 0 0,-3 3 0 0,0 0 0 15,3 0 0-15,-3 0 0 0,4 3 0 0,-4-1 0 16,2 1 0-16,-2-3 0 0,4 3 18 0,-1 2-3 0,3-2-1 15,-3 0 0-15,3-1-3 0,-1 4-1 0,-1-1 0 0,5 2 0 16,0-1-10-16,0 2 0 0,-4-6-12 0,4 4 12 16,0-1 20-16,0-5 11 0,0 0 2 0,4 6 1 15,-1-1-34-15,-3-5 0 0,0 0 0 0,2 7 0 16,-2-7 0-16,7 3 0 0,-7-3 0 0,6 3 0 16,3-3 0-16,-9 0 0 0,0 0 0 0,8-3 0 15,1 0 0-15,0 1 0 0,-9 2 0 0,6-3 0 16,3-2 0-16,-3 0 0 0,0-3 0 0,0 0 0 15,0 0-9-15,0-3-9 0,-3 4-2 0,3-1 0 32,-3-3-14-32,-1 3-3 0,2 0-1 0,-1 0 0 0,-1 3-99 15,-2-3-20-15,0 0-4 0,4 2-1 0</inkml:trace>
  <inkml:trace contextRef="#ctx0" brushRef="#br0" timeOffset="10898.12">16105 12991 946 0,'0'0'20'0,"0"0"5"0,0 0 1 0,0 3 2 0,0 2-28 0,0 0 0 0,3 0 0 0,1-2 0 15,-4 2 8-15,0-5-8 0,5 6 0 0,4-4 8 16,-3 1 1-16,1-3 0 0,-7 0 0 0,5 0 0 16,4 0-9-16,-9 0 0 0,0 0 0 0,6 3 0 15,3-3 23-15,-3 3 2 0,-6-3 1 0,0 0 0 16,0 0-6-16,0 0-2 0,0 0 0 0,9 0 0 16,0-3 5-16,-9 3 1 0,0 0 0 0,9 0 0 15,-9 0-3-15,0 0 0 0,0 0 0 0,0 0 0 16,0 0-3-16,0 0-1 0,0 0 0 0,6-3 0 15,-1-5 1-15,-1 3 0 0,-4-1 0 0,3 1 0 16,-3 0 13-16,0 0 2 0,2 2 1 0,-4-5 0 16,-1 3-10-16,-1 2-3 0,4-2 0 0,-2 2 0 15,-1 0 1-15,-1 1 0 0,2 0 0 0,2 2 0 0,0 0 1 16,-7 2 0-16,-2-2 0 0,9 0 0 0,0 0-12 16,-5 5-3-16,-4-2 0 0,0-1 0 0,0 4 3 0,3-1 0 15,0-2 0-15,0 2 0 0,1 3 4 0,-2 0 1 16,5-3 0-16,-2 6 0 0,1-3 9 0,1 0 3 15,-2 2 0-15,1-2 0 0,1 3-16 0,-1-3-2 16,6 3-1-16,-3-1 0 0,0 0 3 0,5-2 0 16,-1 1 0-16,-2-4 0 0,5 2-12 0,-2-1 0 15,-5-6 0-15,6 2 0 0,3 1 0 0,0 0 8 16,-9-3-8-16,9-3 8 0,0 3 0 0,0-3-8 16,-1-2 12-16,-1 0-4 0,2-3-8 0,-3 3 10 0,3-6-10 15,-4 0 10-15,-2 1-10 0,1-3 0 0,1-1 0 16,-1 1 0-16,-2-5 8 0,1 2-8 0,-6 3 8 15,6-3-8-15,-3 2 8 0,-3 2-8 0,1-2 0 16,2 3 8-16,-4 1-8 0,4 0 8 0,-5 2-8 16,1 2 8-16,-1 1 0 0,2-1 0 0,-3 4 0 0,-3-1 0 15,2 3 7-15,2 0 1 0,-1 3 0 0,-3-1 0 16,3 1-16-16,0 3 9 0,6-6-9 0,-6 5 8 16,0 3-8-16,0-3 0 0,3 3 0 0,-3-3 0 15,6 3 8-15,0-2 0 0,-3 2 0 0,1-3 0 16,2 2-8-16,0 1 0 0,-4 0 0 0,4 1 0 15,-3-1 0-15,3-1 0 0,0-2 0 0,0 1 0 16,0 2 0-16,0-8 0 0,3 5 0 0,1 1 0 16,-4-6 0-16,0 0 0 0,0 0 0 0,2 2 0 15,5 4 0-15,-7-6 8 0,5 0-8 0,4-3 8 16,0 0-8-16,-9 3 0 0,0 0 9 0,6-5-9 0,0-3 0 16,3 2 8-16,-7-2-8 0,2 3 0 0,-1 0 0 15,-1 0 0-15,2-3 0 0,-1 2 8 0,-3-2-8 0,0 3 0 16,0 0 0-16,0 0 8 0,0 5-8 0,0-5 0 15,-7-1 0-15,7 6 0 0,0 0 0 16,0 0 0-16,-5-2 0 0,5 2 0 0,-9 0 0 0,3 2 0 16,-3 1 0-16,0 0 0 0,0-3 0 0,3 2 0 15,-3 1 0-15,0 2 0 0,-2 0 11 0,2-2-3 16,0-1 0-16,0 4 0 0,2-1 12 0,-2 3 3 16,4 0 0-16,-4 0 0 0,6-3-23 0,-3 3 0 15,3 0 0-15,0 0 0 0,3-2 0 0,-3 1 9 0,3 1-9 16,0-3 10-16,0-5-10 0,3 8 0 0,-3-8 0 15,9 6 8-15,-3-1-8 0,-6-5 10 0,0 0-10 0,6 6 10 16,2-4-10-16,1-2 0 0,-2 0 0 0,2 0 0 16,0 0 0-16,-4 0 8 0,1-2 0 0,3-4 0 15,0 4-8-15,-2-1 0 0,-2-3 9 0,4 4-9 16,-3-4 0-16,0 1 0 0,0-3 0 0,0 1 0 16,-3 1 0-16,2-2 0 0,-1 0 0 0,-1-3 0 15,-3 4 8-15,0-4-8 0,0 3 8 0,2-3-8 16,-4 3 0-16,2 1 0 0,0-1 0 0,-3-3 0 15,-1 3 8-15,2 3-8 0,-1 2 8 0,3 3-8 16,0 0 11-16,-6-5-3 0,-3 5 0 0,9 0 0 16,0 0-8-16,-9 0 0 0,3 0 0 0,-3 2 0 15,0 1 0-15,0 0 0 0,9-3 0 0,-6 2 0 16,-3 4 0-16,4-1 0 0,-2 1 0 0,5 2 0 16,-1-3 0-16,3 2 0 0,-4-1 0 0,2 2 0 0,2-8 0 15,2 5 0-15,-2 3 0 0,4 0 0 0,-1-3 0 16,3 0 0-16,-3 1 0 0,-3-4 0 0,0-2 0 15,0 0 0-15,5 6 0 0,-5-6-11 0,0 0 11 0,6 5 0 16,1-5 0-16,-7 0 0 0,0 0 0 0,9 0 0 16,-4 0 0-16,4 0-8 0,-3 0 8 0,-6 0 0 15,0 0 0-15,6 0 0 0,0-3 0 0,-6 3 0 16,6-2 0-16,-3-4 0 0,0 1 0 0,-3 2 0 16,0-2 0-16,0 3 0 0,0-3 0 0,0 5 0 15,0-6 0-15,-3 1 0 0,0-1 0 0,3 6 0 0,0 0 0 0,-3-2 0 16,0-4 28-16,0 4 2 15,-3-1 0-15,6 3 0 16,0 0-48-16,-6-3-10 0,0 6-1 0,6-3-1 0,-6 3 30 0,1-1 0 0,-4 1 0 16,2 0 0-16,7-3 0 0,-6 5 0 0,1 3 0 15,2-2 0-15,-3-1 0 0,3 0 0 0,3 0-8 16,-4 3 8-16,4 0 0 0,0 0 0 0,0-2 0 0,4 1 0 16,-4 1 0-16,3-3 0 0,-3 3 0 0,6-2 0 15,-3 2 0-15,2-3 16 0,-5-5-3 0,4 5-1 16,-2 0-12-16,5 3-15 0,-7-8 3 0,0 0 1 15,0 0 11-15,9 3 0 0,0 0 0 0,-9-3 0 16,0 0 8-16,8 0 3 0,1-3 1 0,0 0 0 16,0 3 4-16,-3-5 2 0,-1 2 0 0,4-2 0 15,-2 0-18-15,-5-3 0 0,2 3 0 0,-1-3 0 16,-1 0 8-16,-2 0-8 0,0 0 0 0,0-2 0 16,0-1 0-16,0 0 0 0,-2 1 0 0,-1-1 0 0,-3-2 0 0,-1-1 0 15,5 2 0-15,-5 4 0 0,-1-3 0 16,-1 3 0-16,3 2 0 0,-3 2 0 0,-3 1 0 15,3-2-9-15,0 5 9 0,-2-3-8 0,2 0 8 0,0 6-12 16,0 0 12-16,2-1-12 0,-2 1 12 0,4 2-12 16,2-3 12-16,0 6-12 15,0-2-24-15,0 2-4 0,0 3-2 0,3-1-719 16,3 6-144-16</inkml:trace>
  <inkml:trace contextRef="#ctx0" brushRef="#br0" timeOffset="13300.45">16153 14235 981 0,'0'0'28'0,"0"0"6"0,0 0-34 0,0 0 0 0,0 0 0 0,0 0 0 16,0 0 77-16,0 0 9 0,0 0 2 0,0 0 0 15,0 0-47-15,0 0-9 0,0 0-1 0,0 0-1 16,0 0 2-16,0 0 0 0,0 0 0 0,0 7 0 16,0-7-4-16,0 6-1 0,0 2 0 0,-3-3 0 0,0 3-7 0,3-2-2 15,0-2 0-15,0 4 0 16,-3-2 16-16,3-6 3 0,0 10 1 0,0 1 0 0,0-3-28 0,-3 2-10 15,1-2 0-15,2-2 9 0,0 2 2 0,0 0 0 16,0-3 0-16,0-5 0 0,0 5 1 0,2 3 1 16,-2-8 0-16,3 5 0 0,-3-5-1 15,0 0-1-15,0 0 0 0,0 0 0 0,0 0-3 0,6 6 0 16,-3-6 0-16,-3 0 0 0,9 0 11 0,-9 0 1 16,6-3 1-16,0 0 0 0,0-2-21 0,-1-3 0 15,2-2 0-15,-5 2 0 0,5-3 9 0,-5 3-9 16,2-3 12-16,-4 4-12 0,0-4 18 0,0 3-3 15,5-3-1-15,-5 3 0 0,-2-2 6 0,-1 2 0 16,3 0 1-16,0 0 0 0,-4 0-3 0,2 1-1 16,2 1 0-16,-3 1 0 0,-1-3-1 0,4 5-1 0,-5-2 0 15,5 5 0-15,-4-3-2 0,-1 0 0 0,-4 1 0 16,3 2 0-16,-3-3 4 0,3 3 1 0,-5 3 0 0,2-1 0 16,0-2 10-16,0 6 1 0,-3-4 1 0,3 1 0 15,3 0-19-15,-3 2-11 0,2 1 12 16,-1-1-12-16,2-2 9 0,0 2-9 0,3 2 0 0,0-1 9 15,0-4-9-15,3-2 0 0,-6 8 0 0,6-2 0 16,0-6 0-16,0 8 0 0,0-1 0 0,3 1 0 16,-3-8 0-16,3 8 0 0,-3-2 0 0,0-6 0 15,3 11 0-15,3-1 0 0,0-5 0 0,0 0 0 16,-3 3 0-16,2-5 0 0,-1 2 0 0,5-2 0 16,0 0 0-16,-4-3 0 0,-5 0 0 0,7 0 0 15,2 0 8-15,-9 0-8 0,5-3 8 0,1-2-8 16,3 2 0-16,-6 0 0 0,-3 3 0 0,6-5 0 0,-3 2 0 15,-3 3 0-15,3-5 0 0,-3 5 0 0,0-3 0 0,0-1 0 16,0 4 0-16,0 0 0 0,0 0 0 0,3-6 0 16,-3 1 9-16,0 5-9 0,0-8 0 0,-3 2 8 15,0 1-8-15,3 0 0 0,-3-1 0 0,1 2 0 16,-2-2 0-16,-1 1 0 0,1 2 0 0,4 3 0 16,0 0 0-16,-5-5 8 0,-4 5-8 0,0-3 0 15,0 3 0-15,2 0 0 0,2 3 0 0,-1-3 16 16,-1 2-3-16,2 1 0 0,-1-3 2 0,0 6 0 15,3-1 0-15,-3 0 0 0,3 0-15 0,-3 0 0 16,4 3 0-16,-2 0 0 0,4 1 0 0,0-1 0 16,0-1 0-16,0 6 0 0,0-5 0 0,4 1 0 0,-2 1 0 15,1-5 0-15,0 3 0 0,0 0 0 0,0-3 0 16,3 4 0-16,-3-4 0 0,0-1 0 0,-3-4 0 16,0 0 0-16,0 0 10 0,9 6-10 0,-3-3 10 0,3-1-10 15,0 1 0-15,0 0 0 0,-4-3 0 0,4-3 0 16,-2 0 0-16,2 1 8 0,-4-1-8 0,4-3 0 15,-9 6 0-15,6-7 0 0,3-4 0 0,-3 1 0 16,-3-1 0-16,0 1-8 0,3 2 8 0,-3-3-10 16,0 0 18-16,-3 1 3 0,0-3 1 0,0 2 0 15,0 0-12-15,0 1 0 0,-3 2-12 0,3 3 12 16,-6-3-12-16,3 0 12 0,-3 2-10 0,0 4 10 16,0-3 0-16,0 2 0 0,6 3 0 0,-6-2 10 15,-3-1-10-15,0 3 0 0,3 0 0 0,1 0 0 16,-4 3 0-16,2-1 10 0,2 1-2 0,-4-1-8 15,0-2 8-15,3 5-8 0,-3-2 0 0,0 2 0 16,3 1 0-16,0-1 0 0,1-2 0 0,1 2 0 0,-1 1 8 16,1 1-8-16,4-7 0 0,0 0 0 0,0 5 0 0,0 3 0 15,0 0 0-15,0-8 0 0,0 0 0 16,6 6 0-16,1 2 0 0,-2-3 0 0,-5-5 0 0,6 2 0 16,3-2 0-16,0 3 0 0,3-3 0 0,-7 0 0 15,-5 0 0-15,9 0 0 0,4 0 0 0,-5 0 10 16,-2 0-10-16,3-3 8 0,-2 1-8 0,-2-3 0 15,-5 5 0-15,6-3 0 0,-6 3 0 0,0 0 0 16,0 0 0-16,0 0 0 0,3-5 0 0,0-1-11 16,-3 6 11-16,0 0-12 0,3-2 12 0,-3 2 0 15,-3-6 0-15,3 6-8 0,0-8 8 0,-3 3 0 0,0 0 0 16,-3 0 0 0,6 0-35-16,0 5-5 0,0 0 0 0,-5-6-739 15,-2 1-147-15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3C29E-3854-4341-81BE-B78C5701A4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117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D4D75-22F0-8641-86C8-800CC95B6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72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92899-4EC4-524B-9B1B-180D5EBC8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330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983E0-9854-FD4B-8953-2A3C8DAEAE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30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56F32-873F-4741-82C3-DC84FF9C65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60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74F58-47D7-D746-8362-E5F0BB518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470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A2AC-99CC-3A4A-B8E8-FAB41F82BB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15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8A598-DF58-E64E-87FA-BBB91CA30A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60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188CC-4460-E043-B180-95C5ACF8D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8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188CC-4460-E043-B180-95C5ACF8D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01F30-FBFD-DB45-AF66-8CDAFD7EC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27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188CC-4460-E043-B180-95C5ACF8D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422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A74FB-5355-D54F-BCCC-D1A2C744327F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869800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80D6D-36DF-ED45-B167-F4FE87C936BB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28815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64441-D2F3-2043-8DE7-69A93FEF2835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959253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0DCF-2AF4-B54C-904A-8C73225DC1E5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954604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9DBDD-3293-704E-8545-B754F9301A87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22356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32D44-EEA5-3B4A-9EA0-63A08DF706F8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ungsuh" charset="-127"/>
                <a:cs typeface="Arial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ungsuh" charset="-127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30798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78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B1B82-11B0-7E4D-8D78-B8E8431320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1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01F30-FBFD-DB45-AF66-8CDAFD7EC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01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8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729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b3e48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b3e48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359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FFBCA-CF51-8C4C-90C0-C10013314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9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B1B82-11B0-7E4D-8D78-B8E8431320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7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F772E-C619-AA41-87FA-66524F2105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6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FFBCA-CF51-8C4C-90C0-C10013314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25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A52E9-146D-8E49-BEC5-237E611F9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55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099E6-1531-3943-8BFA-88B507B11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7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92899-4EC4-524B-9B1B-180D5EBC8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5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1"/>
            <a:ext cx="53848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295400"/>
            <a:ext cx="53848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76689"/>
            <a:ext cx="53848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2D045-CCA1-2440-BF68-BE71340F0721}" type="datetime1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10/7/25</a:t>
            </a:fld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6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32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4.0: MAC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4675" y="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/>
              <a:t>CDMA encode/decode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4743450" y="1552576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5800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3913189" y="2960688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4932364" y="296545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</p:txBody>
      </p:sp>
      <p:grpSp>
        <p:nvGrpSpPr>
          <p:cNvPr id="404630" name="Group 150"/>
          <p:cNvGrpSpPr>
            <a:grpSpLocks/>
          </p:cNvGrpSpPr>
          <p:nvPr/>
        </p:nvGrpSpPr>
        <p:grpSpPr bwMode="auto">
          <a:xfrm>
            <a:off x="3608389" y="1462088"/>
            <a:ext cx="1254125" cy="1624012"/>
            <a:chOff x="1313" y="921"/>
            <a:chExt cx="790" cy="1023"/>
          </a:xfrm>
        </p:grpSpPr>
        <p:sp>
          <p:nvSpPr>
            <p:cNvPr id="17669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70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71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-1</a:t>
              </a:r>
            </a:p>
          </p:txBody>
        </p:sp>
        <p:grpSp>
          <p:nvGrpSpPr>
            <p:cNvPr id="4839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17673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9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96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7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8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39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93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4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5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76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77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78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79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80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40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9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8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8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8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17418" name="Oval 74"/>
          <p:cNvSpPr>
            <a:spLocks noChangeArrowheads="1"/>
          </p:cNvSpPr>
          <p:nvPr/>
        </p:nvSpPr>
        <p:spPr bwMode="auto">
          <a:xfrm>
            <a:off x="6196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9" name="Text Box 75"/>
          <p:cNvSpPr txBox="1">
            <a:spLocks noChangeArrowheads="1"/>
          </p:cNvSpPr>
          <p:nvPr/>
        </p:nvSpPr>
        <p:spPr bwMode="auto">
          <a:xfrm>
            <a:off x="5822950" y="1444625"/>
            <a:ext cx="1197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i,m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=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</a:t>
            </a:r>
          </a:p>
        </p:txBody>
      </p:sp>
      <p:sp>
        <p:nvSpPr>
          <p:cNvPr id="17420" name="Line 72"/>
          <p:cNvSpPr>
            <a:spLocks noChangeShapeType="1"/>
          </p:cNvSpPr>
          <p:nvPr/>
        </p:nvSpPr>
        <p:spPr bwMode="auto">
          <a:xfrm>
            <a:off x="5843589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1" name="Line 73"/>
          <p:cNvSpPr>
            <a:spLocks noChangeShapeType="1"/>
          </p:cNvSpPr>
          <p:nvPr/>
        </p:nvSpPr>
        <p:spPr bwMode="auto">
          <a:xfrm flipV="1">
            <a:off x="5857876" y="2251076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4629" name="Group 149"/>
          <p:cNvGrpSpPr>
            <a:grpSpLocks/>
          </p:cNvGrpSpPr>
          <p:nvPr/>
        </p:nvGrpSpPr>
        <p:grpSpPr bwMode="auto">
          <a:xfrm>
            <a:off x="4665664" y="1695451"/>
            <a:ext cx="1254125" cy="1236663"/>
            <a:chOff x="1979" y="1068"/>
            <a:chExt cx="790" cy="779"/>
          </a:xfrm>
        </p:grpSpPr>
        <p:sp>
          <p:nvSpPr>
            <p:cNvPr id="17640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41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1</a:t>
              </a:r>
            </a:p>
          </p:txBody>
        </p:sp>
        <p:grpSp>
          <p:nvGrpSpPr>
            <p:cNvPr id="4836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17643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6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6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7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8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36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63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4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5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46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47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48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49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50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7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6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5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57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8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55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556" name="Group 76"/>
          <p:cNvGrpSpPr>
            <a:grpSpLocks/>
          </p:cNvGrpSpPr>
          <p:nvPr/>
        </p:nvGrpSpPr>
        <p:grpSpPr bwMode="auto">
          <a:xfrm>
            <a:off x="7985126" y="1830388"/>
            <a:ext cx="1254125" cy="487362"/>
            <a:chOff x="1313" y="1534"/>
            <a:chExt cx="790" cy="307"/>
          </a:xfrm>
        </p:grpSpPr>
        <p:sp>
          <p:nvSpPr>
            <p:cNvPr id="17614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grpSp>
          <p:nvGrpSpPr>
            <p:cNvPr id="4833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17637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8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9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33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17634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5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36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617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18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19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sp>
          <p:nvSpPr>
            <p:cNvPr id="17620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sp>
          <p:nvSpPr>
            <p:cNvPr id="17621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</a:p>
          </p:txBody>
        </p:sp>
        <p:grpSp>
          <p:nvGrpSpPr>
            <p:cNvPr id="4834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17632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3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17630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1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17628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9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17626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7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4616" name="Group 136"/>
          <p:cNvGrpSpPr>
            <a:grpSpLocks/>
          </p:cNvGrpSpPr>
          <p:nvPr/>
        </p:nvGrpSpPr>
        <p:grpSpPr bwMode="auto">
          <a:xfrm>
            <a:off x="6884988" y="1830388"/>
            <a:ext cx="1249362" cy="487362"/>
            <a:chOff x="4928" y="1534"/>
            <a:chExt cx="787" cy="307"/>
          </a:xfrm>
        </p:grpSpPr>
        <p:grpSp>
          <p:nvGrpSpPr>
            <p:cNvPr id="4830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17607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2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17611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12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13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09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10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4830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830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17605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06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30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17601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32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603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604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830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830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17598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99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00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30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6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7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0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4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5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1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17592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3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17425" name="Text Box 137"/>
          <p:cNvSpPr txBox="1">
            <a:spLocks noChangeArrowheads="1"/>
          </p:cNvSpPr>
          <p:nvPr/>
        </p:nvSpPr>
        <p:spPr bwMode="auto">
          <a:xfrm>
            <a:off x="8080376" y="2308225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26" name="Text Box 138"/>
          <p:cNvSpPr txBox="1">
            <a:spLocks noChangeArrowheads="1"/>
          </p:cNvSpPr>
          <p:nvPr/>
        </p:nvSpPr>
        <p:spPr bwMode="auto">
          <a:xfrm>
            <a:off x="7037388" y="2327275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27" name="Line 139"/>
          <p:cNvSpPr>
            <a:spLocks noChangeShapeType="1"/>
          </p:cNvSpPr>
          <p:nvPr/>
        </p:nvSpPr>
        <p:spPr bwMode="auto">
          <a:xfrm flipH="1">
            <a:off x="6962776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8" name="Line 140"/>
          <p:cNvSpPr>
            <a:spLocks noChangeShapeType="1"/>
          </p:cNvSpPr>
          <p:nvPr/>
        </p:nvSpPr>
        <p:spPr bwMode="auto">
          <a:xfrm flipH="1">
            <a:off x="8034339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9" name="Line 141"/>
          <p:cNvSpPr>
            <a:spLocks noChangeShapeType="1"/>
          </p:cNvSpPr>
          <p:nvPr/>
        </p:nvSpPr>
        <p:spPr bwMode="auto">
          <a:xfrm flipH="1">
            <a:off x="9148764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0" name="Text Box 142"/>
          <p:cNvSpPr txBox="1">
            <a:spLocks noChangeArrowheads="1"/>
          </p:cNvSpPr>
          <p:nvPr/>
        </p:nvSpPr>
        <p:spPr bwMode="auto">
          <a:xfrm>
            <a:off x="6942139" y="1184276"/>
            <a:ext cx="2427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 output Z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i,m</a:t>
            </a:r>
          </a:p>
        </p:txBody>
      </p:sp>
      <p:sp>
        <p:nvSpPr>
          <p:cNvPr id="17431" name="Text Box 143"/>
          <p:cNvSpPr txBox="1">
            <a:spLocks noChangeArrowheads="1"/>
          </p:cNvSpPr>
          <p:nvPr/>
        </p:nvSpPr>
        <p:spPr bwMode="auto">
          <a:xfrm>
            <a:off x="1839914" y="2103439"/>
            <a:ext cx="992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sender</a:t>
            </a:r>
          </a:p>
        </p:txBody>
      </p:sp>
      <p:sp>
        <p:nvSpPr>
          <p:cNvPr id="17432" name="Text Box 144"/>
          <p:cNvSpPr txBox="1">
            <a:spLocks noChangeArrowheads="1"/>
          </p:cNvSpPr>
          <p:nvPr/>
        </p:nvSpPr>
        <p:spPr bwMode="auto">
          <a:xfrm>
            <a:off x="3009900" y="2454276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code</a:t>
            </a:r>
          </a:p>
        </p:txBody>
      </p:sp>
      <p:sp>
        <p:nvSpPr>
          <p:cNvPr id="17433" name="Text Box 145"/>
          <p:cNvSpPr txBox="1">
            <a:spLocks noChangeArrowheads="1"/>
          </p:cNvSpPr>
          <p:nvPr/>
        </p:nvSpPr>
        <p:spPr bwMode="auto">
          <a:xfrm>
            <a:off x="3049588" y="1679575"/>
            <a:ext cx="62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bits</a:t>
            </a:r>
          </a:p>
        </p:txBody>
      </p:sp>
      <p:sp>
        <p:nvSpPr>
          <p:cNvPr id="17434" name="Line 146"/>
          <p:cNvSpPr>
            <a:spLocks noChangeShapeType="1"/>
          </p:cNvSpPr>
          <p:nvPr/>
        </p:nvSpPr>
        <p:spPr bwMode="auto">
          <a:xfrm>
            <a:off x="6656389" y="2054226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5" name="Line 151"/>
          <p:cNvSpPr>
            <a:spLocks noChangeShapeType="1"/>
          </p:cNvSpPr>
          <p:nvPr/>
        </p:nvSpPr>
        <p:spPr bwMode="auto">
          <a:xfrm>
            <a:off x="5557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6" name="Line 152"/>
          <p:cNvSpPr>
            <a:spLocks noChangeShapeType="1"/>
          </p:cNvSpPr>
          <p:nvPr/>
        </p:nvSpPr>
        <p:spPr bwMode="auto">
          <a:xfrm>
            <a:off x="6634163" y="4143376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37" name="Text Box 153"/>
          <p:cNvSpPr txBox="1">
            <a:spLocks noChangeArrowheads="1"/>
          </p:cNvSpPr>
          <p:nvPr/>
        </p:nvSpPr>
        <p:spPr bwMode="auto">
          <a:xfrm>
            <a:off x="4746626" y="557530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</p:txBody>
      </p:sp>
      <p:sp>
        <p:nvSpPr>
          <p:cNvPr id="17438" name="Text Box 154"/>
          <p:cNvSpPr txBox="1">
            <a:spLocks noChangeArrowheads="1"/>
          </p:cNvSpPr>
          <p:nvPr/>
        </p:nvSpPr>
        <p:spPr bwMode="auto">
          <a:xfrm>
            <a:off x="5765801" y="5580063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</p:txBody>
      </p:sp>
      <p:sp>
        <p:nvSpPr>
          <p:cNvPr id="17439" name="Line 156"/>
          <p:cNvSpPr>
            <a:spLocks noChangeShapeType="1"/>
          </p:cNvSpPr>
          <p:nvPr/>
        </p:nvSpPr>
        <p:spPr bwMode="auto">
          <a:xfrm>
            <a:off x="4481513" y="4206876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4778" name="Group 298"/>
          <p:cNvGrpSpPr>
            <a:grpSpLocks/>
          </p:cNvGrpSpPr>
          <p:nvPr/>
        </p:nvGrpSpPr>
        <p:grpSpPr bwMode="auto">
          <a:xfrm>
            <a:off x="7813676" y="4638675"/>
            <a:ext cx="1076325" cy="274638"/>
            <a:chOff x="3962" y="2922"/>
            <a:chExt cx="678" cy="173"/>
          </a:xfrm>
        </p:grpSpPr>
        <p:sp>
          <p:nvSpPr>
            <p:cNvPr id="17581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82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-1</a:t>
              </a:r>
            </a:p>
          </p:txBody>
        </p:sp>
      </p:grpSp>
      <p:sp>
        <p:nvSpPr>
          <p:cNvPr id="17441" name="Oval 186"/>
          <p:cNvSpPr>
            <a:spLocks noChangeArrowheads="1"/>
          </p:cNvSpPr>
          <p:nvPr/>
        </p:nvSpPr>
        <p:spPr bwMode="auto">
          <a:xfrm>
            <a:off x="7029450" y="4470401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42" name="Line 188"/>
          <p:cNvSpPr>
            <a:spLocks noChangeShapeType="1"/>
          </p:cNvSpPr>
          <p:nvPr/>
        </p:nvSpPr>
        <p:spPr bwMode="auto">
          <a:xfrm>
            <a:off x="6677025" y="4600576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43" name="Line 189"/>
          <p:cNvSpPr>
            <a:spLocks noChangeShapeType="1"/>
          </p:cNvSpPr>
          <p:nvPr/>
        </p:nvSpPr>
        <p:spPr bwMode="auto">
          <a:xfrm flipV="1">
            <a:off x="6691314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4776" name="Group 296"/>
          <p:cNvGrpSpPr>
            <a:grpSpLocks/>
          </p:cNvGrpSpPr>
          <p:nvPr/>
        </p:nvGrpSpPr>
        <p:grpSpPr bwMode="auto">
          <a:xfrm>
            <a:off x="8890000" y="4438650"/>
            <a:ext cx="1062038" cy="274638"/>
            <a:chOff x="4640" y="2796"/>
            <a:chExt cx="669" cy="173"/>
          </a:xfrm>
        </p:grpSpPr>
        <p:sp>
          <p:nvSpPr>
            <p:cNvPr id="17579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80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= 1</a:t>
              </a:r>
            </a:p>
          </p:txBody>
        </p:sp>
      </p:grpSp>
      <p:grpSp>
        <p:nvGrpSpPr>
          <p:cNvPr id="404775" name="Group 295"/>
          <p:cNvGrpSpPr>
            <a:grpSpLocks/>
          </p:cNvGrpSpPr>
          <p:nvPr/>
        </p:nvGrpSpPr>
        <p:grpSpPr bwMode="auto">
          <a:xfrm>
            <a:off x="5489575" y="4362451"/>
            <a:ext cx="1263650" cy="1184275"/>
            <a:chOff x="2498" y="2748"/>
            <a:chExt cx="796" cy="746"/>
          </a:xfrm>
        </p:grpSpPr>
        <p:grpSp>
          <p:nvGrpSpPr>
            <p:cNvPr id="4824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17553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7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76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7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8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27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73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4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5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56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57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58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59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60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8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71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2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69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0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67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8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65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6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24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17527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4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5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51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52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24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47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48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49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30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31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32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3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4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5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45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6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43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4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41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2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39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0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777" name="Group 297"/>
          <p:cNvGrpSpPr>
            <a:grpSpLocks/>
          </p:cNvGrpSpPr>
          <p:nvPr/>
        </p:nvGrpSpPr>
        <p:grpSpPr bwMode="auto">
          <a:xfrm>
            <a:off x="4398964" y="4362450"/>
            <a:ext cx="1277937" cy="1174750"/>
            <a:chOff x="1811" y="2748"/>
            <a:chExt cx="805" cy="740"/>
          </a:xfrm>
        </p:grpSpPr>
        <p:grpSp>
          <p:nvGrpSpPr>
            <p:cNvPr id="4818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17499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1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22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3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4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22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19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0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1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02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03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04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5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6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2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17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8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15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6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13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4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11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2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18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818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17492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grpSp>
              <p:nvGrpSpPr>
                <p:cNvPr id="4821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17496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97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98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494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495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18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818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17490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91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4819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17486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820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8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9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819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819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17483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84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85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819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1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2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9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0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7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78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17447" name="Text Box 279"/>
          <p:cNvSpPr txBox="1">
            <a:spLocks noChangeArrowheads="1"/>
          </p:cNvSpPr>
          <p:nvPr/>
        </p:nvSpPr>
        <p:spPr bwMode="auto">
          <a:xfrm>
            <a:off x="8913813" y="4922838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48" name="Text Box 280"/>
          <p:cNvSpPr txBox="1">
            <a:spLocks noChangeArrowheads="1"/>
          </p:cNvSpPr>
          <p:nvPr/>
        </p:nvSpPr>
        <p:spPr bwMode="auto">
          <a:xfrm>
            <a:off x="7870826" y="4941888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slot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17449" name="Line 281"/>
          <p:cNvSpPr>
            <a:spLocks noChangeShapeType="1"/>
          </p:cNvSpPr>
          <p:nvPr/>
        </p:nvSpPr>
        <p:spPr bwMode="auto">
          <a:xfrm flipH="1">
            <a:off x="7796214" y="4281489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50" name="Line 282"/>
          <p:cNvSpPr>
            <a:spLocks noChangeShapeType="1"/>
          </p:cNvSpPr>
          <p:nvPr/>
        </p:nvSpPr>
        <p:spPr bwMode="auto">
          <a:xfrm flipH="1">
            <a:off x="8867776" y="4262439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51" name="Line 283"/>
          <p:cNvSpPr>
            <a:spLocks noChangeShapeType="1"/>
          </p:cNvSpPr>
          <p:nvPr/>
        </p:nvSpPr>
        <p:spPr bwMode="auto">
          <a:xfrm flipH="1">
            <a:off x="9982201" y="4271964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52" name="Text Box 285"/>
          <p:cNvSpPr txBox="1">
            <a:spLocks noChangeArrowheads="1"/>
          </p:cNvSpPr>
          <p:nvPr/>
        </p:nvSpPr>
        <p:spPr bwMode="auto">
          <a:xfrm>
            <a:off x="2757488" y="5446713"/>
            <a:ext cx="1096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receiver</a:t>
            </a:r>
          </a:p>
        </p:txBody>
      </p:sp>
      <p:sp>
        <p:nvSpPr>
          <p:cNvPr id="17453" name="Text Box 286"/>
          <p:cNvSpPr txBox="1">
            <a:spLocks noChangeArrowheads="1"/>
          </p:cNvSpPr>
          <p:nvPr/>
        </p:nvSpPr>
        <p:spPr bwMode="auto">
          <a:xfrm>
            <a:off x="3843338" y="50688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code</a:t>
            </a:r>
          </a:p>
        </p:txBody>
      </p:sp>
      <p:sp>
        <p:nvSpPr>
          <p:cNvPr id="17454" name="Text Box 287"/>
          <p:cNvSpPr txBox="1">
            <a:spLocks noChangeArrowheads="1"/>
          </p:cNvSpPr>
          <p:nvPr/>
        </p:nvSpPr>
        <p:spPr bwMode="auto">
          <a:xfrm>
            <a:off x="2865438" y="4303713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received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17455" name="Line 288"/>
          <p:cNvSpPr>
            <a:spLocks noChangeShapeType="1"/>
          </p:cNvSpPr>
          <p:nvPr/>
        </p:nvSpPr>
        <p:spPr bwMode="auto">
          <a:xfrm>
            <a:off x="7489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175" name="Group 294"/>
          <p:cNvGrpSpPr>
            <a:grpSpLocks/>
          </p:cNvGrpSpPr>
          <p:nvPr/>
        </p:nvGrpSpPr>
        <p:grpSpPr bwMode="auto">
          <a:xfrm>
            <a:off x="6527800" y="3530600"/>
            <a:ext cx="1517650" cy="977900"/>
            <a:chOff x="4239" y="2007"/>
            <a:chExt cx="956" cy="616"/>
          </a:xfrm>
        </p:grpSpPr>
        <p:sp>
          <p:nvSpPr>
            <p:cNvPr id="17461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9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Arial" charset="0"/>
                </a:rPr>
                <a:t>S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Z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i,m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.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m</a:t>
              </a:r>
            </a:p>
          </p:txBody>
        </p:sp>
        <p:sp>
          <p:nvSpPr>
            <p:cNvPr id="17462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m=1</a:t>
              </a:r>
            </a:p>
          </p:txBody>
        </p:sp>
        <p:sp>
          <p:nvSpPr>
            <p:cNvPr id="17463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</a:t>
              </a:r>
            </a:p>
          </p:txBody>
        </p:sp>
        <p:sp>
          <p:nvSpPr>
            <p:cNvPr id="17464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</a:t>
              </a:r>
            </a:p>
          </p:txBody>
        </p:sp>
        <p:sp>
          <p:nvSpPr>
            <p:cNvPr id="17465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9269413" y="2060576"/>
            <a:ext cx="341312" cy="1376363"/>
          </a:xfrm>
          <a:custGeom>
            <a:avLst/>
            <a:gdLst>
              <a:gd name="T0" fmla="*/ 0 w 215"/>
              <a:gd name="T1" fmla="*/ 0 h 819"/>
              <a:gd name="T2" fmla="*/ 2147483647 w 215"/>
              <a:gd name="T3" fmla="*/ 0 h 819"/>
              <a:gd name="T4" fmla="*/ 2147483647 w 215"/>
              <a:gd name="T5" fmla="*/ 2147483647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4046539" y="3436938"/>
            <a:ext cx="5553075" cy="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4046539" y="3436939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2147483647 h 729"/>
              <a:gd name="T4" fmla="*/ 2147483647 w 250"/>
              <a:gd name="T5" fmla="*/ 2147483647 h 7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08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0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0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40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0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40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404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404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40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0" y="111125"/>
            <a:ext cx="7772400" cy="1036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CDMA: two-sender interference</a:t>
            </a:r>
            <a:endParaRPr lang="en-US" sz="4800" dirty="0"/>
          </a:p>
        </p:txBody>
      </p:sp>
      <p:pic>
        <p:nvPicPr>
          <p:cNvPr id="50180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1"/>
          <p:cNvSpPr txBox="1">
            <a:spLocks noChangeArrowheads="1"/>
          </p:cNvSpPr>
          <p:nvPr/>
        </p:nvSpPr>
        <p:spPr bwMode="auto">
          <a:xfrm>
            <a:off x="8012114" y="4802188"/>
            <a:ext cx="24860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Gill Sans MT" charset="0"/>
              </a:rPr>
              <a:t>using same code as sender 1, receiver recovers sender 1’s original data from summed channel data!</a:t>
            </a:r>
          </a:p>
        </p:txBody>
      </p:sp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1941514" y="1773239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0"/>
                <a:cs typeface="Gill Sans MT" charset="0"/>
              </a:rPr>
              <a:t>Sender 1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1947864" y="2840039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0"/>
                <a:cs typeface="Gill Sans MT" charset="0"/>
              </a:rPr>
              <a:t>Sender 2</a:t>
            </a:r>
          </a:p>
        </p:txBody>
      </p:sp>
      <p:sp>
        <p:nvSpPr>
          <p:cNvPr id="50185" name="TextBox 9"/>
          <p:cNvSpPr txBox="1">
            <a:spLocks noChangeArrowheads="1"/>
          </p:cNvSpPr>
          <p:nvPr/>
        </p:nvSpPr>
        <p:spPr bwMode="auto">
          <a:xfrm>
            <a:off x="7923214" y="1076325"/>
            <a:ext cx="24844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Gill Sans MT" charset="0"/>
              </a:rPr>
              <a:t>channel sums together transmissions by sender 1 and 2</a:t>
            </a:r>
          </a:p>
        </p:txBody>
      </p:sp>
      <p:cxnSp>
        <p:nvCxnSpPr>
          <p:cNvPr id="50186" name="Straight Connector 3"/>
          <p:cNvCxnSpPr>
            <a:cxnSpLocks noChangeShapeType="1"/>
          </p:cNvCxnSpPr>
          <p:nvPr/>
        </p:nvCxnSpPr>
        <p:spPr bwMode="auto">
          <a:xfrm flipH="1">
            <a:off x="7539038" y="1316038"/>
            <a:ext cx="438150" cy="646112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6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8164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Code Division Multiple Access (CDMA)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016125" y="1265238"/>
                <a:ext cx="8323102" cy="496090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Ideally, need codes to have good: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Auto-correlation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=1 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Cross-correlation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for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𝑗</m:t>
                    </m:r>
                    <m:r>
                      <a:rPr lang="en-US" b="0" i="1" smtClean="0">
                        <a:latin typeface="Cambria Math" charset="0"/>
                      </a:rPr>
                      <m:t>≠</m:t>
                    </m:r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sz="1400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1100" dirty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Need orthogonal codes: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For N users, length of code is exponential in N </a:t>
                </a:r>
                <a:r>
                  <a:rPr lang="en-US" dirty="0">
                    <a:sym typeface="Wingdings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𝑁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1200" dirty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Near Far Effect Problem</a:t>
                </a:r>
                <a:r>
                  <a:rPr lang="en-US" dirty="0">
                    <a:sym typeface="Wingdings"/>
                  </a:rPr>
                  <a:t> need power management </a:t>
                </a: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3200" dirty="0"/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16125" y="1265238"/>
                <a:ext cx="8323102" cy="4960901"/>
              </a:xfrm>
              <a:blipFill>
                <a:blip r:embed="rId3"/>
                <a:stretch>
                  <a:fillRect l="-1522" t="-2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3618706" y="106363"/>
            <a:ext cx="495458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55639" y="1489076"/>
            <a:ext cx="4954588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  <a:cs typeface="+mn-cs"/>
              </a:rPr>
              <a:t>assumptions:</a:t>
            </a:r>
          </a:p>
          <a:p>
            <a:pPr>
              <a:defRPr/>
            </a:pPr>
            <a:r>
              <a:rPr lang="en-US" dirty="0"/>
              <a:t>all frames same size</a:t>
            </a:r>
          </a:p>
          <a:p>
            <a:pPr>
              <a:defRPr/>
            </a:pPr>
            <a:r>
              <a:rPr lang="en-US" dirty="0"/>
              <a:t>time divided into equal size slots (time to transmit 1 frame)</a:t>
            </a:r>
          </a:p>
          <a:p>
            <a:pPr>
              <a:defRPr/>
            </a:pPr>
            <a:r>
              <a:rPr lang="en-US" dirty="0"/>
              <a:t>nodes start to transmit only slot beginning </a:t>
            </a:r>
          </a:p>
          <a:p>
            <a:pPr>
              <a:defRPr/>
            </a:pPr>
            <a:r>
              <a:rPr lang="en-US" dirty="0"/>
              <a:t>nodes are synchronized</a:t>
            </a:r>
          </a:p>
          <a:p>
            <a:pPr>
              <a:defRPr/>
            </a:pPr>
            <a:r>
              <a:rPr lang="en-US" dirty="0"/>
              <a:t>if 2 or more nodes transmit in slot, these nodes detect collision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019800" y="1500188"/>
            <a:ext cx="5334000" cy="4648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</a:rPr>
              <a:t>operation: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when node obtains fresh frame, transmits in next slot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i="1" dirty="0"/>
              <a:t>if no collision:</a:t>
            </a:r>
            <a:r>
              <a:rPr lang="en-US" sz="2800" dirty="0"/>
              <a:t> node can send new frame in next slot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i="1" dirty="0"/>
              <a:t>if collision:</a:t>
            </a:r>
            <a:r>
              <a:rPr lang="en-US" sz="2800" dirty="0"/>
              <a:t> node retransmits frame in each subsequent slot with prob. p until success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5"/>
          <p:cNvSpPr>
            <a:spLocks noGrp="1" noChangeArrowheads="1"/>
          </p:cNvSpPr>
          <p:nvPr>
            <p:ph type="title"/>
          </p:nvPr>
        </p:nvSpPr>
        <p:spPr>
          <a:xfrm>
            <a:off x="3618706" y="106363"/>
            <a:ext cx="495458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57225" y="3335339"/>
            <a:ext cx="5210175" cy="3203575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  <a:cs typeface="+mn-cs"/>
              </a:rPr>
              <a:t>Pros:</a:t>
            </a:r>
          </a:p>
          <a:p>
            <a:pPr>
              <a:defRPr/>
            </a:pPr>
            <a:r>
              <a:rPr lang="en-US" dirty="0"/>
              <a:t>single active node can continuously transmit at full rate of channel</a:t>
            </a:r>
          </a:p>
          <a:p>
            <a:pPr>
              <a:defRPr/>
            </a:pPr>
            <a:r>
              <a:rPr lang="en-US" dirty="0"/>
              <a:t>highly decentralized: only slots in nodes need to be in sync</a:t>
            </a:r>
          </a:p>
          <a:p>
            <a:pPr>
              <a:defRPr/>
            </a:pPr>
            <a:r>
              <a:rPr lang="en-US" dirty="0"/>
              <a:t>simple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560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667500" y="3413125"/>
            <a:ext cx="5210175" cy="3200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  <a:cs typeface="+mn-cs"/>
              </a:rPr>
              <a:t>Cons: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collisions, wasting slots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idle slots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nodes may be able to detect collision in less than time to transmit packet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clock synchronization</a:t>
            </a:r>
          </a:p>
        </p:txBody>
      </p:sp>
      <p:grpSp>
        <p:nvGrpSpPr>
          <p:cNvPr id="89096" name="Group 9"/>
          <p:cNvGrpSpPr>
            <a:grpSpLocks/>
          </p:cNvGrpSpPr>
          <p:nvPr/>
        </p:nvGrpSpPr>
        <p:grpSpPr bwMode="auto">
          <a:xfrm>
            <a:off x="3417889" y="1350963"/>
            <a:ext cx="449263" cy="304800"/>
            <a:chOff x="1185" y="903"/>
            <a:chExt cx="283" cy="192"/>
          </a:xfrm>
        </p:grpSpPr>
        <p:sp>
          <p:nvSpPr>
            <p:cNvPr id="25660" name="Rectangle 7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61" name="Text Box 8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097" name="Group 10"/>
          <p:cNvGrpSpPr>
            <a:grpSpLocks/>
          </p:cNvGrpSpPr>
          <p:nvPr/>
        </p:nvGrpSpPr>
        <p:grpSpPr bwMode="auto">
          <a:xfrm>
            <a:off x="4398964" y="1354138"/>
            <a:ext cx="449263" cy="304800"/>
            <a:chOff x="1185" y="903"/>
            <a:chExt cx="283" cy="192"/>
          </a:xfrm>
        </p:grpSpPr>
        <p:sp>
          <p:nvSpPr>
            <p:cNvPr id="25658" name="Rectangle 11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9" name="Text Box 12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098" name="Group 13"/>
          <p:cNvGrpSpPr>
            <a:grpSpLocks/>
          </p:cNvGrpSpPr>
          <p:nvPr/>
        </p:nvGrpSpPr>
        <p:grpSpPr bwMode="auto">
          <a:xfrm>
            <a:off x="5935664" y="1355725"/>
            <a:ext cx="449263" cy="304800"/>
            <a:chOff x="1185" y="903"/>
            <a:chExt cx="283" cy="192"/>
          </a:xfrm>
        </p:grpSpPr>
        <p:sp>
          <p:nvSpPr>
            <p:cNvPr id="25656" name="Rectangle 14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7" name="Text Box 15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099" name="Group 16"/>
          <p:cNvGrpSpPr>
            <a:grpSpLocks/>
          </p:cNvGrpSpPr>
          <p:nvPr/>
        </p:nvGrpSpPr>
        <p:grpSpPr bwMode="auto">
          <a:xfrm>
            <a:off x="6951664" y="1350963"/>
            <a:ext cx="449263" cy="304800"/>
            <a:chOff x="1185" y="903"/>
            <a:chExt cx="283" cy="192"/>
          </a:xfrm>
        </p:grpSpPr>
        <p:sp>
          <p:nvSpPr>
            <p:cNvPr id="25654" name="Rectangle 17"/>
            <p:cNvSpPr>
              <a:spLocks noChangeArrowheads="1"/>
            </p:cNvSpPr>
            <p:nvPr/>
          </p:nvSpPr>
          <p:spPr bwMode="auto">
            <a:xfrm>
              <a:off x="1185" y="924"/>
              <a:ext cx="283" cy="1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5" name="Text Box 18"/>
            <p:cNvSpPr txBox="1">
              <a:spLocks noChangeArrowheads="1"/>
            </p:cNvSpPr>
            <p:nvPr/>
          </p:nvSpPr>
          <p:spPr bwMode="auto">
            <a:xfrm>
              <a:off x="1236" y="903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1</a:t>
              </a:r>
            </a:p>
          </p:txBody>
        </p:sp>
      </p:grpSp>
      <p:grpSp>
        <p:nvGrpSpPr>
          <p:cNvPr id="89100" name="Group 24"/>
          <p:cNvGrpSpPr>
            <a:grpSpLocks/>
          </p:cNvGrpSpPr>
          <p:nvPr/>
        </p:nvGrpSpPr>
        <p:grpSpPr bwMode="auto">
          <a:xfrm>
            <a:off x="3419476" y="1868488"/>
            <a:ext cx="449263" cy="304800"/>
            <a:chOff x="4584" y="1229"/>
            <a:chExt cx="283" cy="192"/>
          </a:xfrm>
        </p:grpSpPr>
        <p:sp>
          <p:nvSpPr>
            <p:cNvPr id="25652" name="Rectangle 20"/>
            <p:cNvSpPr>
              <a:spLocks noChangeArrowheads="1"/>
            </p:cNvSpPr>
            <p:nvPr/>
          </p:nvSpPr>
          <p:spPr bwMode="auto">
            <a:xfrm>
              <a:off x="4584" y="1247"/>
              <a:ext cx="283" cy="169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3" name="Text Box 21"/>
            <p:cNvSpPr txBox="1">
              <a:spLocks noChangeArrowheads="1"/>
            </p:cNvSpPr>
            <p:nvPr/>
          </p:nvSpPr>
          <p:spPr bwMode="auto">
            <a:xfrm>
              <a:off x="4636" y="122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89101" name="Group 31"/>
          <p:cNvGrpSpPr>
            <a:grpSpLocks/>
          </p:cNvGrpSpPr>
          <p:nvPr/>
        </p:nvGrpSpPr>
        <p:grpSpPr bwMode="auto">
          <a:xfrm>
            <a:off x="3421064" y="2378075"/>
            <a:ext cx="449263" cy="304800"/>
            <a:chOff x="4827" y="1591"/>
            <a:chExt cx="283" cy="192"/>
          </a:xfrm>
        </p:grpSpPr>
        <p:sp>
          <p:nvSpPr>
            <p:cNvPr id="25650" name="Rectangle 22"/>
            <p:cNvSpPr>
              <a:spLocks noChangeArrowheads="1"/>
            </p:cNvSpPr>
            <p:nvPr/>
          </p:nvSpPr>
          <p:spPr bwMode="auto">
            <a:xfrm>
              <a:off x="4827" y="1609"/>
              <a:ext cx="283" cy="169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1" name="Text Box 23"/>
            <p:cNvSpPr txBox="1">
              <a:spLocks noChangeArrowheads="1"/>
            </p:cNvSpPr>
            <p:nvPr/>
          </p:nvSpPr>
          <p:spPr bwMode="auto">
            <a:xfrm>
              <a:off x="4872" y="159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grpSp>
        <p:nvGrpSpPr>
          <p:cNvPr id="89102" name="Group 25"/>
          <p:cNvGrpSpPr>
            <a:grpSpLocks/>
          </p:cNvGrpSpPr>
          <p:nvPr/>
        </p:nvGrpSpPr>
        <p:grpSpPr bwMode="auto">
          <a:xfrm>
            <a:off x="4408489" y="1870075"/>
            <a:ext cx="449263" cy="304800"/>
            <a:chOff x="4584" y="1229"/>
            <a:chExt cx="283" cy="192"/>
          </a:xfrm>
        </p:grpSpPr>
        <p:sp>
          <p:nvSpPr>
            <p:cNvPr id="25648" name="Rectangle 26"/>
            <p:cNvSpPr>
              <a:spLocks noChangeArrowheads="1"/>
            </p:cNvSpPr>
            <p:nvPr/>
          </p:nvSpPr>
          <p:spPr bwMode="auto">
            <a:xfrm>
              <a:off x="4584" y="1247"/>
              <a:ext cx="283" cy="169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9" name="Text Box 27"/>
            <p:cNvSpPr txBox="1">
              <a:spLocks noChangeArrowheads="1"/>
            </p:cNvSpPr>
            <p:nvPr/>
          </p:nvSpPr>
          <p:spPr bwMode="auto">
            <a:xfrm>
              <a:off x="4636" y="122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89103" name="Group 28"/>
          <p:cNvGrpSpPr>
            <a:grpSpLocks/>
          </p:cNvGrpSpPr>
          <p:nvPr/>
        </p:nvGrpSpPr>
        <p:grpSpPr bwMode="auto">
          <a:xfrm>
            <a:off x="4926014" y="1871663"/>
            <a:ext cx="449263" cy="304800"/>
            <a:chOff x="4584" y="1229"/>
            <a:chExt cx="283" cy="192"/>
          </a:xfrm>
        </p:grpSpPr>
        <p:sp>
          <p:nvSpPr>
            <p:cNvPr id="25646" name="Rectangle 29"/>
            <p:cNvSpPr>
              <a:spLocks noChangeArrowheads="1"/>
            </p:cNvSpPr>
            <p:nvPr/>
          </p:nvSpPr>
          <p:spPr bwMode="auto">
            <a:xfrm>
              <a:off x="4584" y="1247"/>
              <a:ext cx="283" cy="169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7" name="Text Box 30"/>
            <p:cNvSpPr txBox="1">
              <a:spLocks noChangeArrowheads="1"/>
            </p:cNvSpPr>
            <p:nvPr/>
          </p:nvSpPr>
          <p:spPr bwMode="auto">
            <a:xfrm>
              <a:off x="4636" y="1229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grpSp>
        <p:nvGrpSpPr>
          <p:cNvPr id="89104" name="Group 32"/>
          <p:cNvGrpSpPr>
            <a:grpSpLocks/>
          </p:cNvGrpSpPr>
          <p:nvPr/>
        </p:nvGrpSpPr>
        <p:grpSpPr bwMode="auto">
          <a:xfrm>
            <a:off x="5935664" y="2379663"/>
            <a:ext cx="449263" cy="304800"/>
            <a:chOff x="4827" y="1591"/>
            <a:chExt cx="283" cy="192"/>
          </a:xfrm>
        </p:grpSpPr>
        <p:sp>
          <p:nvSpPr>
            <p:cNvPr id="25644" name="Rectangle 33"/>
            <p:cNvSpPr>
              <a:spLocks noChangeArrowheads="1"/>
            </p:cNvSpPr>
            <p:nvPr/>
          </p:nvSpPr>
          <p:spPr bwMode="auto">
            <a:xfrm>
              <a:off x="4827" y="1609"/>
              <a:ext cx="283" cy="169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5" name="Text Box 34"/>
            <p:cNvSpPr txBox="1">
              <a:spLocks noChangeArrowheads="1"/>
            </p:cNvSpPr>
            <p:nvPr/>
          </p:nvSpPr>
          <p:spPr bwMode="auto">
            <a:xfrm>
              <a:off x="4872" y="159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grpSp>
        <p:nvGrpSpPr>
          <p:cNvPr id="89105" name="Group 35"/>
          <p:cNvGrpSpPr>
            <a:grpSpLocks/>
          </p:cNvGrpSpPr>
          <p:nvPr/>
        </p:nvGrpSpPr>
        <p:grpSpPr bwMode="auto">
          <a:xfrm>
            <a:off x="7448551" y="2381250"/>
            <a:ext cx="449263" cy="304800"/>
            <a:chOff x="4827" y="1591"/>
            <a:chExt cx="283" cy="192"/>
          </a:xfrm>
        </p:grpSpPr>
        <p:sp>
          <p:nvSpPr>
            <p:cNvPr id="25642" name="Rectangle 36"/>
            <p:cNvSpPr>
              <a:spLocks noChangeArrowheads="1"/>
            </p:cNvSpPr>
            <p:nvPr/>
          </p:nvSpPr>
          <p:spPr bwMode="auto">
            <a:xfrm>
              <a:off x="4827" y="1609"/>
              <a:ext cx="283" cy="169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3" name="Text Box 37"/>
            <p:cNvSpPr txBox="1">
              <a:spLocks noChangeArrowheads="1"/>
            </p:cNvSpPr>
            <p:nvPr/>
          </p:nvSpPr>
          <p:spPr bwMode="auto">
            <a:xfrm>
              <a:off x="4872" y="159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3</a:t>
              </a:r>
            </a:p>
          </p:txBody>
        </p:sp>
      </p:grpSp>
      <p:sp>
        <p:nvSpPr>
          <p:cNvPr id="25619" name="Text Box 38"/>
          <p:cNvSpPr txBox="1">
            <a:spLocks noChangeArrowheads="1"/>
          </p:cNvSpPr>
          <p:nvPr/>
        </p:nvSpPr>
        <p:spPr bwMode="auto">
          <a:xfrm>
            <a:off x="2570163" y="1385888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node 1</a:t>
            </a:r>
          </a:p>
        </p:txBody>
      </p:sp>
      <p:sp>
        <p:nvSpPr>
          <p:cNvPr id="25620" name="Text Box 39"/>
          <p:cNvSpPr txBox="1">
            <a:spLocks noChangeArrowheads="1"/>
          </p:cNvSpPr>
          <p:nvPr/>
        </p:nvSpPr>
        <p:spPr bwMode="auto">
          <a:xfrm>
            <a:off x="2552700" y="1900238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node 2</a:t>
            </a:r>
          </a:p>
        </p:txBody>
      </p:sp>
      <p:sp>
        <p:nvSpPr>
          <p:cNvPr id="25621" name="Text Box 40"/>
          <p:cNvSpPr txBox="1">
            <a:spLocks noChangeArrowheads="1"/>
          </p:cNvSpPr>
          <p:nvPr/>
        </p:nvSpPr>
        <p:spPr bwMode="auto">
          <a:xfrm>
            <a:off x="2598738" y="2403475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node 3</a:t>
            </a:r>
          </a:p>
        </p:txBody>
      </p:sp>
      <p:sp>
        <p:nvSpPr>
          <p:cNvPr id="25622" name="Line 41"/>
          <p:cNvSpPr>
            <a:spLocks noChangeShapeType="1"/>
          </p:cNvSpPr>
          <p:nvPr/>
        </p:nvSpPr>
        <p:spPr bwMode="auto">
          <a:xfrm>
            <a:off x="3395664" y="2911475"/>
            <a:ext cx="5210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3" name="Line 42"/>
          <p:cNvSpPr>
            <a:spLocks noChangeShapeType="1"/>
          </p:cNvSpPr>
          <p:nvPr/>
        </p:nvSpPr>
        <p:spPr bwMode="auto">
          <a:xfrm>
            <a:off x="3398838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4" name="Line 43"/>
          <p:cNvSpPr>
            <a:spLocks noChangeShapeType="1"/>
          </p:cNvSpPr>
          <p:nvPr/>
        </p:nvSpPr>
        <p:spPr bwMode="auto">
          <a:xfrm>
            <a:off x="3898900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5" name="Line 44"/>
          <p:cNvSpPr>
            <a:spLocks noChangeShapeType="1"/>
          </p:cNvSpPr>
          <p:nvPr/>
        </p:nvSpPr>
        <p:spPr bwMode="auto">
          <a:xfrm>
            <a:off x="4402138" y="280828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6" name="Line 45"/>
          <p:cNvSpPr>
            <a:spLocks noChangeShapeType="1"/>
          </p:cNvSpPr>
          <p:nvPr/>
        </p:nvSpPr>
        <p:spPr bwMode="auto">
          <a:xfrm>
            <a:off x="4908550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7" name="Line 46"/>
          <p:cNvSpPr>
            <a:spLocks noChangeShapeType="1"/>
          </p:cNvSpPr>
          <p:nvPr/>
        </p:nvSpPr>
        <p:spPr bwMode="auto">
          <a:xfrm>
            <a:off x="5413375" y="280828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8" name="Line 47"/>
          <p:cNvSpPr>
            <a:spLocks noChangeShapeType="1"/>
          </p:cNvSpPr>
          <p:nvPr/>
        </p:nvSpPr>
        <p:spPr bwMode="auto">
          <a:xfrm>
            <a:off x="5921375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29" name="Line 48"/>
          <p:cNvSpPr>
            <a:spLocks noChangeShapeType="1"/>
          </p:cNvSpPr>
          <p:nvPr/>
        </p:nvSpPr>
        <p:spPr bwMode="auto">
          <a:xfrm>
            <a:off x="6426200" y="281146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0" name="Line 49"/>
          <p:cNvSpPr>
            <a:spLocks noChangeShapeType="1"/>
          </p:cNvSpPr>
          <p:nvPr/>
        </p:nvSpPr>
        <p:spPr bwMode="auto">
          <a:xfrm>
            <a:off x="6931025" y="280828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1" name="Line 50"/>
          <p:cNvSpPr>
            <a:spLocks noChangeShapeType="1"/>
          </p:cNvSpPr>
          <p:nvPr/>
        </p:nvSpPr>
        <p:spPr bwMode="auto">
          <a:xfrm>
            <a:off x="7439025" y="2805114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2" name="Line 51"/>
          <p:cNvSpPr>
            <a:spLocks noChangeShapeType="1"/>
          </p:cNvSpPr>
          <p:nvPr/>
        </p:nvSpPr>
        <p:spPr bwMode="auto">
          <a:xfrm>
            <a:off x="7927975" y="2801939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33" name="Text Box 54"/>
          <p:cNvSpPr txBox="1">
            <a:spLocks noChangeArrowheads="1"/>
          </p:cNvSpPr>
          <p:nvPr/>
        </p:nvSpPr>
        <p:spPr bwMode="auto">
          <a:xfrm>
            <a:off x="3460750" y="29130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</a:p>
        </p:txBody>
      </p:sp>
      <p:sp>
        <p:nvSpPr>
          <p:cNvPr id="25634" name="Text Box 55"/>
          <p:cNvSpPr txBox="1">
            <a:spLocks noChangeArrowheads="1"/>
          </p:cNvSpPr>
          <p:nvPr/>
        </p:nvSpPr>
        <p:spPr bwMode="auto">
          <a:xfrm>
            <a:off x="4479925" y="29225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</a:p>
        </p:txBody>
      </p:sp>
      <p:sp>
        <p:nvSpPr>
          <p:cNvPr id="25635" name="Text Box 56"/>
          <p:cNvSpPr txBox="1">
            <a:spLocks noChangeArrowheads="1"/>
          </p:cNvSpPr>
          <p:nvPr/>
        </p:nvSpPr>
        <p:spPr bwMode="auto">
          <a:xfrm>
            <a:off x="5992813" y="29225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</a:p>
        </p:txBody>
      </p:sp>
      <p:sp>
        <p:nvSpPr>
          <p:cNvPr id="25636" name="Text Box 58"/>
          <p:cNvSpPr txBox="1">
            <a:spLocks noChangeArrowheads="1"/>
          </p:cNvSpPr>
          <p:nvPr/>
        </p:nvSpPr>
        <p:spPr bwMode="auto">
          <a:xfrm>
            <a:off x="4994275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</a:t>
            </a:r>
          </a:p>
        </p:txBody>
      </p:sp>
      <p:sp>
        <p:nvSpPr>
          <p:cNvPr id="25637" name="Text Box 59"/>
          <p:cNvSpPr txBox="1">
            <a:spLocks noChangeArrowheads="1"/>
          </p:cNvSpPr>
          <p:nvPr/>
        </p:nvSpPr>
        <p:spPr bwMode="auto">
          <a:xfrm>
            <a:off x="6994525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</a:t>
            </a:r>
          </a:p>
        </p:txBody>
      </p:sp>
      <p:sp>
        <p:nvSpPr>
          <p:cNvPr id="25638" name="Text Box 60"/>
          <p:cNvSpPr txBox="1">
            <a:spLocks noChangeArrowheads="1"/>
          </p:cNvSpPr>
          <p:nvPr/>
        </p:nvSpPr>
        <p:spPr bwMode="auto">
          <a:xfrm>
            <a:off x="7480300" y="29130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</a:t>
            </a:r>
          </a:p>
        </p:txBody>
      </p:sp>
      <p:sp>
        <p:nvSpPr>
          <p:cNvPr id="25639" name="Text Box 61"/>
          <p:cNvSpPr txBox="1">
            <a:spLocks noChangeArrowheads="1"/>
          </p:cNvSpPr>
          <p:nvPr/>
        </p:nvSpPr>
        <p:spPr bwMode="auto">
          <a:xfrm>
            <a:off x="3975100" y="29130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</a:t>
            </a:r>
          </a:p>
        </p:txBody>
      </p:sp>
      <p:sp>
        <p:nvSpPr>
          <p:cNvPr id="25640" name="Text Box 62"/>
          <p:cNvSpPr txBox="1">
            <a:spLocks noChangeArrowheads="1"/>
          </p:cNvSpPr>
          <p:nvPr/>
        </p:nvSpPr>
        <p:spPr bwMode="auto">
          <a:xfrm>
            <a:off x="5497513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</a:t>
            </a:r>
          </a:p>
        </p:txBody>
      </p:sp>
      <p:sp>
        <p:nvSpPr>
          <p:cNvPr id="25641" name="Text Box 63"/>
          <p:cNvSpPr txBox="1">
            <a:spLocks noChangeArrowheads="1"/>
          </p:cNvSpPr>
          <p:nvPr/>
        </p:nvSpPr>
        <p:spPr bwMode="auto">
          <a:xfrm>
            <a:off x="6499225" y="29225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  <p:bldP spid="25605" grpId="0" build="p"/>
      <p:bldP spid="25633" grpId="0"/>
      <p:bldP spid="25634" grpId="0"/>
      <p:bldP spid="25635" grpId="0"/>
      <p:bldP spid="25636" grpId="0"/>
      <p:bldP spid="25637" grpId="0"/>
      <p:bldP spid="25638" grpId="0"/>
      <p:bldP spid="25639" grpId="0"/>
      <p:bldP spid="25640" grpId="0"/>
      <p:bldP spid="256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/>
              <p:nvPr/>
            </p:nvSpPr>
            <p:spPr>
              <a:xfrm>
                <a:off x="2010544" y="1663700"/>
                <a:ext cx="8229600" cy="4943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 node transmits in a give slot: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𝑝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any node transmits without collision: 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To maximize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𝐸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, set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𝑑𝐸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𝑑𝑝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𝑁𝑝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→1−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=0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44" y="1663700"/>
                <a:ext cx="8229600" cy="49430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D9E6851-2A16-0140-8E51-AA3001C1398E}"/>
              </a:ext>
            </a:extLst>
          </p:cNvPr>
          <p:cNvSpPr/>
          <p:nvPr/>
        </p:nvSpPr>
        <p:spPr>
          <a:xfrm>
            <a:off x="1951856" y="9398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N nodes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Each node picks a slot uniformly at random to transmit in. 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10CB90C7-6E6A-1D42-BE57-45E639B08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-84137"/>
            <a:ext cx="760253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ALOHA: efficiency</a:t>
            </a:r>
          </a:p>
        </p:txBody>
      </p:sp>
    </p:spTree>
    <p:extLst>
      <p:ext uri="{BB962C8B-B14F-4D97-AF65-F5344CB8AC3E}">
        <p14:creationId xmlns:p14="http://schemas.microsoft.com/office/powerpoint/2010/main" val="12049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/>
              <p:nvPr/>
            </p:nvSpPr>
            <p:spPr>
              <a:xfrm>
                <a:off x="2010544" y="1663700"/>
                <a:ext cx="8229600" cy="4781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 node transmits in a give slot: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𝑝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Probability that any node transmits without collision: 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𝑁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𝑝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⋅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To maximize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𝐸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, set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𝑝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1/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𝑁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𝐸𝑓𝑓𝑖𝑐𝑖𝑒𝑛𝑐𝑦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𝐸𝑓𝑓𝑖𝑐𝑖𝑒𝑛𝑐𝑦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≤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𝐸</m:t>
                          </m:r>
                        </m:e>
                      </m:fun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𝑛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Wingdings" pitchFamily="2" charset="2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Wingdings" pitchFamily="2" charset="2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Wingdings" pitchFamily="2" charset="2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Wingdings" pitchFamily="2" charset="2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Wingdings" pitchFamily="2" charset="2"/>
                                </a:rPr>
                                <m:t>−1</m:t>
                              </m:r>
                            </m:sup>
                          </m:sSup>
                        </m:e>
                      </m:fun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𝑒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=0.37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53A953-CB9B-F046-A458-95011EF45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44" y="1663700"/>
                <a:ext cx="8229600" cy="47814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D9E6851-2A16-0140-8E51-AA3001C1398E}"/>
              </a:ext>
            </a:extLst>
          </p:cNvPr>
          <p:cNvSpPr/>
          <p:nvPr/>
        </p:nvSpPr>
        <p:spPr>
          <a:xfrm>
            <a:off x="1951856" y="9398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N nodes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Each node picks a slot uniformly at random to transmit in. 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10CB90C7-6E6A-1D42-BE57-45E639B08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-84137"/>
            <a:ext cx="760253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ALOHA: efficiency</a:t>
            </a:r>
          </a:p>
        </p:txBody>
      </p:sp>
    </p:spTree>
    <p:extLst>
      <p:ext uri="{BB962C8B-B14F-4D97-AF65-F5344CB8AC3E}">
        <p14:creationId xmlns:p14="http://schemas.microsoft.com/office/powerpoint/2010/main" val="36862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Rectangle 17"/>
          <p:cNvSpPr>
            <a:spLocks noGrp="1" noChangeArrowheads="1"/>
          </p:cNvSpPr>
          <p:nvPr>
            <p:ph type="title"/>
          </p:nvPr>
        </p:nvSpPr>
        <p:spPr>
          <a:xfrm>
            <a:off x="2057400" y="106363"/>
            <a:ext cx="7602538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Slotted </a:t>
            </a:r>
            <a:r>
              <a:rPr lang="en-US" sz="4000" dirty="0"/>
              <a:t>ALOHA: efficiency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08188" y="3297238"/>
            <a:ext cx="3810000" cy="3128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i="1" dirty="0"/>
              <a:t>suppose:</a:t>
            </a: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nodes with many frames to send, each transmits in slot with probability </a:t>
            </a:r>
            <a:r>
              <a:rPr lang="en-US" sz="2400" i="1" dirty="0"/>
              <a:t>p</a:t>
            </a:r>
          </a:p>
          <a:p>
            <a:pPr>
              <a:defRPr/>
            </a:pPr>
            <a:r>
              <a:rPr lang="en-US" sz="2400" dirty="0"/>
              <a:t>prob that given node has success in a slot  = </a:t>
            </a:r>
            <a:r>
              <a:rPr lang="en-US" sz="2400" i="1" dirty="0"/>
              <a:t>p(1-p)</a:t>
            </a:r>
            <a:r>
              <a:rPr lang="en-US" sz="2400" b="1" i="1" baseline="30000" dirty="0"/>
              <a:t>N-1</a:t>
            </a:r>
          </a:p>
          <a:p>
            <a:pPr>
              <a:defRPr/>
            </a:pPr>
            <a:r>
              <a:rPr lang="en-US" sz="2400" dirty="0"/>
              <a:t>prob that </a:t>
            </a:r>
            <a:r>
              <a:rPr lang="en-US" sz="2400" i="1" dirty="0"/>
              <a:t>any</a:t>
            </a:r>
            <a:r>
              <a:rPr lang="en-US" sz="2400" dirty="0"/>
              <a:t> node has a success = </a:t>
            </a:r>
            <a:r>
              <a:rPr lang="en-US" sz="2400" i="1" dirty="0"/>
              <a:t>Np(1-p)</a:t>
            </a:r>
            <a:r>
              <a:rPr lang="en-US" sz="2400" b="1" i="1" baseline="30000" dirty="0"/>
              <a:t>N-1</a:t>
            </a:r>
            <a:endParaRPr lang="en-US" sz="2400" i="1" dirty="0"/>
          </a:p>
        </p:txBody>
      </p:sp>
      <p:sp>
        <p:nvSpPr>
          <p:cNvPr id="26629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6502400" y="1647825"/>
            <a:ext cx="3810000" cy="3238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max efficiency: find </a:t>
            </a:r>
            <a:r>
              <a:rPr lang="en-US" sz="2400" i="1" dirty="0"/>
              <a:t>p* </a:t>
            </a:r>
            <a:r>
              <a:rPr lang="en-US" sz="2400" dirty="0"/>
              <a:t>that maximizes </a:t>
            </a:r>
            <a:br>
              <a:rPr lang="en-US" sz="2400" dirty="0"/>
            </a:br>
            <a:r>
              <a:rPr lang="en-US" sz="2400" i="1" dirty="0"/>
              <a:t>Np(1-p)</a:t>
            </a:r>
            <a:r>
              <a:rPr lang="en-US" sz="2400" b="1" i="1" baseline="30000" dirty="0"/>
              <a:t>N-1</a:t>
            </a:r>
          </a:p>
          <a:p>
            <a:pPr>
              <a:defRPr/>
            </a:pPr>
            <a:r>
              <a:rPr lang="en-US" sz="2400" dirty="0"/>
              <a:t>for many nodes, take limit of </a:t>
            </a:r>
            <a:r>
              <a:rPr lang="en-US" sz="2400" i="1" dirty="0"/>
              <a:t>Np*(1-p*)</a:t>
            </a:r>
            <a:r>
              <a:rPr lang="en-US" sz="2400" b="1" i="1" baseline="30000" dirty="0"/>
              <a:t>N-1 </a:t>
            </a:r>
            <a:r>
              <a:rPr lang="en-US" sz="2400" dirty="0"/>
              <a:t>as </a:t>
            </a:r>
            <a:r>
              <a:rPr lang="en-US" sz="2400" i="1" dirty="0"/>
              <a:t>N</a:t>
            </a:r>
            <a:r>
              <a:rPr lang="en-US" sz="2400" dirty="0"/>
              <a:t> goes to infinity, gives:</a:t>
            </a:r>
          </a:p>
          <a:p>
            <a:pPr>
              <a:buFont typeface="Wingdings" charset="0"/>
              <a:buNone/>
              <a:defRPr/>
            </a:pPr>
            <a:r>
              <a:rPr lang="en-US" sz="2400" dirty="0"/>
              <a:t>    </a:t>
            </a:r>
            <a:r>
              <a:rPr lang="en-US" sz="2400" i="1" dirty="0">
                <a:solidFill>
                  <a:srgbClr val="CC0000"/>
                </a:solidFill>
              </a:rPr>
              <a:t>max efficiency = 1/e = .37</a:t>
            </a:r>
            <a:endParaRPr lang="en-US" sz="2400" b="1" i="1" baseline="30000" dirty="0">
              <a:solidFill>
                <a:srgbClr val="CC0000"/>
              </a:solidFill>
            </a:endParaRP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2119313" y="1687513"/>
            <a:ext cx="3554412" cy="1414462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efficiency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: long-run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fraction of successful slots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(many nodes, all with many frames to send)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6931026" y="4529138"/>
            <a:ext cx="2568575" cy="141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at best: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channel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used for useful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transmissions 37%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of time!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9572626" y="4402138"/>
            <a:ext cx="58541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1" grpId="0" animBg="1"/>
      <p:bldP spid="266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0813"/>
            <a:ext cx="7772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/>
              <a:t>Pure (unslotted) </a:t>
            </a:r>
            <a:r>
              <a:rPr lang="en-US" dirty="0">
                <a:cs typeface="+mj-cs"/>
              </a:rPr>
              <a:t>ALOHA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22400"/>
            <a:ext cx="8343900" cy="227965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unslotted Aloha: simpler, no synchronization</a:t>
            </a:r>
          </a:p>
          <a:p>
            <a:pPr>
              <a:defRPr/>
            </a:pPr>
            <a:r>
              <a:rPr lang="en-US" sz="2400" dirty="0"/>
              <a:t>when frame first arrives</a:t>
            </a:r>
          </a:p>
          <a:p>
            <a:pPr lvl="1">
              <a:defRPr/>
            </a:pPr>
            <a:r>
              <a:rPr lang="en-US" dirty="0"/>
              <a:t> transmit immediately </a:t>
            </a:r>
          </a:p>
          <a:p>
            <a:pPr>
              <a:defRPr/>
            </a:pPr>
            <a:r>
              <a:rPr lang="en-US" sz="2400" dirty="0"/>
              <a:t>collision probability increases:</a:t>
            </a:r>
          </a:p>
          <a:p>
            <a:pPr lvl="1">
              <a:defRPr/>
            </a:pPr>
            <a:r>
              <a:rPr lang="en-US" dirty="0"/>
              <a:t>frame sent at t</a:t>
            </a:r>
            <a:r>
              <a:rPr lang="en-US" baseline="-25000" dirty="0"/>
              <a:t>0</a:t>
            </a:r>
            <a:r>
              <a:rPr lang="en-US" dirty="0"/>
              <a:t> collides with other frames sent in [t</a:t>
            </a:r>
            <a:r>
              <a:rPr lang="en-US" baseline="-25000" dirty="0"/>
              <a:t>0</a:t>
            </a:r>
            <a:r>
              <a:rPr lang="en-US" dirty="0"/>
              <a:t>-1,t</a:t>
            </a:r>
            <a:r>
              <a:rPr lang="en-US" baseline="-25000" dirty="0"/>
              <a:t>0</a:t>
            </a:r>
            <a:r>
              <a:rPr lang="en-US" dirty="0"/>
              <a:t>+1]</a:t>
            </a:r>
          </a:p>
        </p:txBody>
      </p:sp>
      <p:pic>
        <p:nvPicPr>
          <p:cNvPr id="93190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3871914"/>
            <a:ext cx="62801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7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63" y="153989"/>
            <a:ext cx="7772400" cy="962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cs typeface="+mj-cs"/>
              </a:rPr>
              <a:t>Pure </a:t>
            </a:r>
            <a:r>
              <a:rPr lang="en-US" dirty="0"/>
              <a:t>ALOHA</a:t>
            </a:r>
            <a:r>
              <a:rPr lang="en-US" sz="4800" dirty="0">
                <a:cs typeface="+mj-cs"/>
              </a:rPr>
              <a:t> efficiency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idx="1"/>
          </p:nvPr>
        </p:nvSpPr>
        <p:spPr>
          <a:xfrm>
            <a:off x="2057401" y="1328738"/>
            <a:ext cx="826452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000" dirty="0"/>
              <a:t>P(success by given node) = P(node transmits) </a:t>
            </a:r>
            <a:r>
              <a:rPr lang="en-US" sz="2000" baseline="16000" dirty="0"/>
              <a:t>.</a:t>
            </a:r>
            <a:endParaRPr lang="en-US" sz="2000" dirty="0"/>
          </a:p>
          <a:p>
            <a:pPr>
              <a:buFont typeface="Wingdings" charset="0"/>
              <a:buNone/>
              <a:defRPr/>
            </a:pPr>
            <a:r>
              <a:rPr lang="en-US" sz="2000" dirty="0"/>
              <a:t>                                              P(no other node transmits in [t</a:t>
            </a:r>
            <a:r>
              <a:rPr lang="en-US" sz="2000" baseline="-25000" dirty="0"/>
              <a:t>0</a:t>
            </a:r>
            <a:r>
              <a:rPr lang="en-US" sz="2000" dirty="0"/>
              <a:t>-1,t</a:t>
            </a:r>
            <a:r>
              <a:rPr lang="en-US" sz="2000" baseline="-25000" dirty="0"/>
              <a:t>0</a:t>
            </a:r>
            <a:r>
              <a:rPr lang="en-US" sz="2000" dirty="0"/>
              <a:t>] </a:t>
            </a:r>
            <a:r>
              <a:rPr lang="en-US" sz="2000" baseline="16000" dirty="0"/>
              <a:t>.</a:t>
            </a:r>
            <a:endParaRPr lang="en-US" sz="2000" dirty="0"/>
          </a:p>
          <a:p>
            <a:pPr>
              <a:buFont typeface="Wingdings" charset="0"/>
              <a:buNone/>
              <a:defRPr/>
            </a:pPr>
            <a:r>
              <a:rPr lang="en-US" sz="2000" dirty="0"/>
              <a:t>                                              P(no other node transmits in [t</a:t>
            </a:r>
            <a:r>
              <a:rPr lang="en-US" sz="2000" baseline="-25000" dirty="0"/>
              <a:t>0</a:t>
            </a:r>
            <a:r>
              <a:rPr lang="en-US" sz="2000" dirty="0"/>
              <a:t>,t</a:t>
            </a:r>
            <a:r>
              <a:rPr lang="en-US" sz="2000" baseline="-25000" dirty="0"/>
              <a:t>0</a:t>
            </a:r>
            <a:r>
              <a:rPr lang="en-US" sz="2000" dirty="0"/>
              <a:t>+1] 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/>
              <a:t>                                      </a:t>
            </a:r>
          </a:p>
          <a:p>
            <a:pPr>
              <a:buFont typeface="Wingdings" charset="0"/>
              <a:buNone/>
              <a:defRPr/>
            </a:pPr>
            <a:r>
              <a:rPr lang="en-US" sz="2400" dirty="0"/>
              <a:t>                                    </a:t>
            </a:r>
            <a:r>
              <a:rPr lang="en-US" sz="2400" i="1" dirty="0"/>
              <a:t>  = p </a:t>
            </a:r>
            <a:r>
              <a:rPr lang="en-US" sz="2400" i="1" baseline="16000" dirty="0"/>
              <a:t>. </a:t>
            </a:r>
            <a:r>
              <a:rPr lang="en-US" sz="2400" i="1" dirty="0"/>
              <a:t>(1-p)</a:t>
            </a:r>
            <a:r>
              <a:rPr lang="en-US" sz="2400" b="1" i="1" baseline="30000" dirty="0"/>
              <a:t>N-1</a:t>
            </a:r>
            <a:r>
              <a:rPr lang="en-US" sz="2400" i="1" baseline="16000" dirty="0"/>
              <a:t> . </a:t>
            </a:r>
            <a:r>
              <a:rPr lang="en-US" sz="2400" i="1" dirty="0"/>
              <a:t>(1-p)</a:t>
            </a:r>
            <a:r>
              <a:rPr lang="en-US" sz="2400" b="1" i="1" baseline="30000" dirty="0"/>
              <a:t>N-1  </a:t>
            </a:r>
          </a:p>
          <a:p>
            <a:pPr>
              <a:buFont typeface="Wingdings" charset="0"/>
              <a:buNone/>
              <a:defRPr/>
            </a:pPr>
            <a:r>
              <a:rPr lang="en-US" sz="2400" b="1" baseline="30000" dirty="0"/>
              <a:t>                                                    </a:t>
            </a:r>
            <a:r>
              <a:rPr lang="en-US" sz="2400" b="1" i="1" baseline="30000" dirty="0"/>
              <a:t>     </a:t>
            </a:r>
            <a:r>
              <a:rPr lang="en-US" sz="2400" i="1" dirty="0"/>
              <a:t>=</a:t>
            </a:r>
            <a:r>
              <a:rPr lang="en-US" sz="2400" b="1" i="1" dirty="0"/>
              <a:t> </a:t>
            </a:r>
            <a:r>
              <a:rPr lang="en-US" sz="2400" i="1" dirty="0"/>
              <a:t>p </a:t>
            </a:r>
            <a:r>
              <a:rPr lang="en-US" sz="2400" i="1" baseline="16000" dirty="0"/>
              <a:t>. </a:t>
            </a:r>
            <a:r>
              <a:rPr lang="en-US" sz="2400" i="1" dirty="0"/>
              <a:t>(1-p)</a:t>
            </a:r>
            <a:r>
              <a:rPr lang="en-US" sz="2400" b="1" i="1" baseline="30000" dirty="0"/>
              <a:t>2(N-1)</a:t>
            </a:r>
            <a:r>
              <a:rPr lang="en-US" i="1" baseline="16000" dirty="0">
                <a:cs typeface="+mn-cs"/>
              </a:rPr>
              <a:t> </a:t>
            </a:r>
            <a:endParaRPr lang="en-US" sz="2000" i="1" dirty="0"/>
          </a:p>
          <a:p>
            <a:pPr>
              <a:buFont typeface="Wingdings" charset="0"/>
              <a:buNone/>
              <a:defRPr/>
            </a:pPr>
            <a:endParaRPr lang="en-US" baseline="16000" dirty="0">
              <a:cs typeface="+mn-cs"/>
            </a:endParaRPr>
          </a:p>
          <a:p>
            <a:pPr>
              <a:buFont typeface="Wingdings" charset="0"/>
              <a:buNone/>
              <a:defRPr/>
            </a:pPr>
            <a:r>
              <a:rPr lang="en-US" baseline="16000" dirty="0">
                <a:cs typeface="+mn-cs"/>
              </a:rPr>
              <a:t>                              … choosing optimum p and then letting </a:t>
            </a:r>
            <a:r>
              <a:rPr lang="en-US" i="1" baseline="16000" dirty="0">
                <a:cs typeface="+mn-cs"/>
              </a:rPr>
              <a:t>n</a:t>
            </a:r>
            <a:r>
              <a:rPr lang="en-US" baseline="16000" dirty="0">
                <a:cs typeface="+mn-cs"/>
              </a:rPr>
              <a:t> </a:t>
            </a:r>
          </a:p>
          <a:p>
            <a:pPr>
              <a:buFont typeface="Wingdings" charset="0"/>
              <a:buNone/>
              <a:defRPr/>
            </a:pPr>
            <a:r>
              <a:rPr lang="en-US" baseline="16000" dirty="0">
                <a:cs typeface="+mn-cs"/>
              </a:rPr>
              <a:t>                                        </a:t>
            </a:r>
            <a:r>
              <a:rPr lang="en-US" i="1" baseline="16000" dirty="0">
                <a:cs typeface="+mn-cs"/>
              </a:rPr>
              <a:t>         </a:t>
            </a:r>
            <a:r>
              <a:rPr lang="en-US" sz="2400" i="1" dirty="0"/>
              <a:t>= 1/(2e) = .18</a:t>
            </a:r>
            <a:r>
              <a:rPr lang="en-US" i="1" baseline="16000" dirty="0">
                <a:cs typeface="+mn-cs"/>
              </a:rPr>
              <a:t> </a:t>
            </a:r>
            <a:r>
              <a:rPr lang="en-US" dirty="0">
                <a:cs typeface="+mn-cs"/>
              </a:rPr>
              <a:t>	</a:t>
            </a:r>
            <a:endParaRPr lang="en-US" b="1" i="1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46500" y="5175250"/>
            <a:ext cx="47271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even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worse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than slotted Aloha!</a:t>
            </a:r>
          </a:p>
        </p:txBody>
      </p:sp>
      <p:grpSp>
        <p:nvGrpSpPr>
          <p:cNvPr id="95239" name="Group 10"/>
          <p:cNvGrpSpPr>
            <a:grpSpLocks/>
          </p:cNvGrpSpPr>
          <p:nvPr/>
        </p:nvGrpSpPr>
        <p:grpSpPr bwMode="auto">
          <a:xfrm>
            <a:off x="7813465" y="4358429"/>
            <a:ext cx="736600" cy="90487"/>
            <a:chOff x="3242" y="3679"/>
            <a:chExt cx="464" cy="57"/>
          </a:xfrm>
        </p:grpSpPr>
        <p:sp>
          <p:nvSpPr>
            <p:cNvPr id="28681" name="Line 7"/>
            <p:cNvSpPr>
              <a:spLocks noChangeShapeType="1"/>
            </p:cNvSpPr>
            <p:nvPr/>
          </p:nvSpPr>
          <p:spPr bwMode="auto">
            <a:xfrm>
              <a:off x="3242" y="3711"/>
              <a:ext cx="20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82" name="Oval 8"/>
            <p:cNvSpPr>
              <a:spLocks noChangeArrowheads="1"/>
            </p:cNvSpPr>
            <p:nvPr/>
          </p:nvSpPr>
          <p:spPr bwMode="auto">
            <a:xfrm>
              <a:off x="3494" y="3680"/>
              <a:ext cx="107" cy="5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83" name="Oval 9"/>
            <p:cNvSpPr>
              <a:spLocks noChangeArrowheads="1"/>
            </p:cNvSpPr>
            <p:nvPr/>
          </p:nvSpPr>
          <p:spPr bwMode="auto">
            <a:xfrm>
              <a:off x="3599" y="3679"/>
              <a:ext cx="107" cy="5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9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36525"/>
            <a:ext cx="91440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/>
              <a:t>Wireless Is Shared Medium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39189"/>
            <a:ext cx="10782300" cy="521716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i="1" dirty="0">
                <a:solidFill>
                  <a:srgbClr val="C00000"/>
                </a:solidFill>
              </a:rPr>
              <a:t>interference from nodes in the network:</a:t>
            </a: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i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i="1" dirty="0">
                <a:solidFill>
                  <a:srgbClr val="C00000"/>
                </a:solidFill>
              </a:rPr>
              <a:t>interference from other sources: </a:t>
            </a:r>
            <a:r>
              <a:rPr lang="en-US" sz="2800" dirty="0"/>
              <a:t>standardized wireless network frequencies (e.g., 2.4 GHz) shared by other devices (e.g., phone); devices (motors, microwaves, baby monitors, … ) interfere as well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34540" y="2282189"/>
            <a:ext cx="2763045" cy="2283717"/>
            <a:chOff x="5104843" y="3650335"/>
            <a:chExt cx="2763045" cy="2283717"/>
          </a:xfrm>
        </p:grpSpPr>
        <p:pic>
          <p:nvPicPr>
            <p:cNvPr id="18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291" y="3804611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244" y="4229235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 rot="3532068">
              <a:off x="5290060" y="3650335"/>
              <a:ext cx="1005840" cy="1005840"/>
              <a:chOff x="986340" y="5779840"/>
              <a:chExt cx="1005840" cy="1005840"/>
            </a:xfrm>
          </p:grpSpPr>
          <p:sp>
            <p:nvSpPr>
              <p:cNvPr id="21" name="Arc 20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Arc 22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Arc 23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rc 24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843" y="5097714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 rot="1991208">
              <a:off x="5256242" y="4928212"/>
              <a:ext cx="1005840" cy="1005840"/>
              <a:chOff x="986340" y="5779840"/>
              <a:chExt cx="1005840" cy="1005840"/>
            </a:xfrm>
          </p:grpSpPr>
          <p:sp>
            <p:nvSpPr>
              <p:cNvPr id="28" name="Arc 27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rc 28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Arc 29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rc 30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Arc 31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106742" y="4229235"/>
              <a:ext cx="357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0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197" y="228600"/>
            <a:ext cx="8464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CSMA/CA: Carrier Sense Multiple Access with Collision Avoidance </a:t>
            </a:r>
            <a:endParaRPr lang="en-US" dirty="0">
              <a:cs typeface="+mj-cs"/>
            </a:endParaRPr>
          </a:p>
        </p:txBody>
      </p:sp>
      <p:sp>
        <p:nvSpPr>
          <p:cNvPr id="29702" name="Rectangle 3"/>
          <p:cNvSpPr>
            <a:spLocks noGrp="1" noChangeArrowheads="1"/>
          </p:cNvSpPr>
          <p:nvPr>
            <p:ph idx="1"/>
          </p:nvPr>
        </p:nvSpPr>
        <p:spPr>
          <a:xfrm>
            <a:off x="2118361" y="1440180"/>
            <a:ext cx="8234387" cy="3246437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880" i="1" dirty="0">
                <a:solidFill>
                  <a:srgbClr val="CC0000"/>
                </a:solidFill>
              </a:rPr>
              <a:t>CSMA</a:t>
            </a:r>
            <a:r>
              <a:rPr lang="en-US" sz="2880" dirty="0">
                <a:solidFill>
                  <a:srgbClr val="FF0000"/>
                </a:solidFill>
              </a:rPr>
              <a:t>:</a:t>
            </a:r>
            <a:r>
              <a:rPr lang="en-US" sz="2520" dirty="0"/>
              <a:t> listen before transmit:</a:t>
            </a:r>
          </a:p>
          <a:p>
            <a:pPr>
              <a:buFont typeface="Wingdings" charset="0"/>
              <a:buNone/>
              <a:defRPr/>
            </a:pPr>
            <a:r>
              <a:rPr lang="en-US" sz="2520" dirty="0">
                <a:solidFill>
                  <a:srgbClr val="000099"/>
                </a:solidFill>
              </a:rPr>
              <a:t>if channel sensed idle:</a:t>
            </a:r>
            <a:r>
              <a:rPr lang="en-US" sz="2520" dirty="0"/>
              <a:t> transmit entire frame</a:t>
            </a:r>
          </a:p>
          <a:p>
            <a:pPr>
              <a:defRPr/>
            </a:pPr>
            <a:r>
              <a:rPr lang="en-US" sz="2520" dirty="0">
                <a:solidFill>
                  <a:srgbClr val="000099"/>
                </a:solidFill>
              </a:rPr>
              <a:t>if channel sensed busy</a:t>
            </a:r>
            <a:r>
              <a:rPr lang="en-US" sz="2520" dirty="0"/>
              <a:t>, defer transmission </a:t>
            </a:r>
          </a:p>
          <a:p>
            <a:pPr marL="0" indent="0">
              <a:buNone/>
              <a:defRPr/>
            </a:pPr>
            <a:endParaRPr lang="en-US" sz="2520" i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197" y="228600"/>
            <a:ext cx="8464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CSMA/CA: Carrier Sense Multiple Access with Collision Avoidance </a:t>
            </a:r>
            <a:endParaRPr lang="en-US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02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  <a:defRPr/>
                </a:pPr>
                <a:r>
                  <a:rPr lang="en-US" sz="2520" i="1" dirty="0">
                    <a:solidFill>
                      <a:srgbClr val="C00000"/>
                    </a:solidFill>
                  </a:rPr>
                  <a:t>Contention Window (CW):</a:t>
                </a:r>
              </a:p>
              <a:p>
                <a:pPr>
                  <a:defRPr/>
                </a:pPr>
                <a:r>
                  <a:rPr lang="en-US" sz="2520" dirty="0"/>
                  <a:t>Sense, if channel idle, wait 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𝐷𝐼𝐹𝑆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≈50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520" dirty="0"/>
              </a:p>
              <a:p>
                <a:pPr>
                  <a:defRPr/>
                </a:pPr>
                <a:r>
                  <a:rPr lang="en-US" sz="2520" dirty="0"/>
                  <a:t>Pick random number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520" dirty="0"/>
                  <a:t> between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0—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2520" dirty="0"/>
              </a:p>
              <a:p>
                <a:pPr>
                  <a:defRPr/>
                </a:pPr>
                <a:r>
                  <a:rPr lang="en-US" sz="2520" dirty="0"/>
                  <a:t>Wait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520" dirty="0"/>
                  <a:t> slots (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≈10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20" dirty="0"/>
                  <a:t>, then sense &amp; transmit</a:t>
                </a:r>
              </a:p>
              <a:p>
                <a:pPr>
                  <a:defRPr/>
                </a:pPr>
                <a:r>
                  <a:rPr lang="en-US" sz="2520" dirty="0"/>
                  <a:t>Wait S</a:t>
                </a:r>
                <a14:m>
                  <m:oMath xmlns:m="http://schemas.openxmlformats.org/officeDocument/2006/math">
                    <m:r>
                      <a:rPr lang="en-US" sz="2520" i="1">
                        <a:latin typeface="Cambria Math" panose="02040503050406030204" pitchFamily="18" charset="0"/>
                      </a:rPr>
                      <m:t>𝐼𝐹𝑆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≈10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2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520" dirty="0"/>
                  <a:t> for an ACK</a:t>
                </a:r>
              </a:p>
              <a:p>
                <a:pPr>
                  <a:defRPr/>
                </a:pPr>
                <a:r>
                  <a:rPr lang="en-US" sz="2520" dirty="0"/>
                  <a:t>If Collision: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=2×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2520" dirty="0"/>
              </a:p>
              <a:p>
                <a:pPr>
                  <a:defRPr/>
                </a:pPr>
                <a:r>
                  <a:rPr lang="en-US" sz="2520" dirty="0"/>
                  <a:t>If Success: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2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520" dirty="0"/>
              </a:p>
            </p:txBody>
          </p:sp>
        </mc:Choice>
        <mc:Fallback xmlns="">
          <p:sp>
            <p:nvSpPr>
              <p:cNvPr id="297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  <a:blipFill>
                <a:blip r:embed="rId3"/>
                <a:stretch>
                  <a:fillRect l="-1233" t="-3125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197" y="228600"/>
            <a:ext cx="8464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CSMA/CA: Carrier Sense Multiple Access with Collision Avoidance </a:t>
            </a:r>
            <a:endParaRPr lang="en-US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02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</p:spPr>
            <p:txBody>
              <a:bodyPr>
                <a:noAutofit/>
              </a:bodyPr>
              <a:lstStyle/>
              <a:p>
                <a:pPr>
                  <a:buFont typeface="Wingdings" charset="0"/>
                  <a:buNone/>
                  <a:defRPr/>
                </a:pPr>
                <a:r>
                  <a:rPr lang="en-US" sz="2520" i="1" dirty="0">
                    <a:solidFill>
                      <a:srgbClr val="CC0000"/>
                    </a:solidFill>
                  </a:rPr>
                  <a:t>Throughput Efficiency </a:t>
                </a:r>
                <a:endParaRPr lang="en-US" sz="2520" dirty="0">
                  <a:solidFill>
                    <a:srgbClr val="FF0000"/>
                  </a:solidFill>
                </a:endParaRPr>
              </a:p>
              <a:p>
                <a:pPr>
                  <a:defRPr/>
                </a:pPr>
                <a:r>
                  <a:rPr lang="en-US" sz="2160" dirty="0"/>
                  <a:t>Data: 1500 bytes = 12000 bits</a:t>
                </a:r>
              </a:p>
              <a:p>
                <a:pPr>
                  <a:defRPr/>
                </a:pPr>
                <a:r>
                  <a:rPr lang="en-US" sz="2160" dirty="0"/>
                  <a:t>802.11n advertised rate: 300 Mbps  </a:t>
                </a:r>
              </a:p>
              <a:p>
                <a:pPr>
                  <a:defRPr/>
                </a:pPr>
                <a:r>
                  <a:rPr lang="en-US" sz="2160" dirty="0"/>
                  <a:t>Data Packet Time </a:t>
                </a:r>
                <a14:m>
                  <m:oMath xmlns:m="http://schemas.openxmlformats.org/officeDocument/2006/math">
                    <m:r>
                      <a:rPr lang="en-US" sz="2160" i="1" dirty="0">
                        <a:latin typeface="Cambria Math" panose="02040503050406030204" pitchFamily="18" charset="0"/>
                      </a:rPr>
                      <m:t>= 12000/300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𝑀𝑏𝑝𝑠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 = 40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160" dirty="0"/>
              </a:p>
              <a:p>
                <a:pPr>
                  <a:defRPr/>
                </a:pPr>
                <a:endParaRPr lang="en-US" sz="2160" dirty="0"/>
              </a:p>
              <a:p>
                <a:pPr>
                  <a:defRPr/>
                </a:pPr>
                <a:r>
                  <a:rPr lang="en-US" sz="2160" dirty="0"/>
                  <a:t>Overhead: </a:t>
                </a: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𝐷𝐼𝐹𝑆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𝑆𝐼𝐹𝑆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𝐴𝐶𝐾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𝑠𝑙𝑜𝑡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=50+10+30+7×10=160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160" i="1" dirty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160" dirty="0"/>
              </a:p>
              <a:p>
                <a:pPr marL="0" indent="0">
                  <a:buNone/>
                  <a:defRPr/>
                </a:pPr>
                <a:endParaRPr lang="en-US" sz="2160" dirty="0"/>
              </a:p>
              <a:p>
                <a:pPr>
                  <a:defRPr/>
                </a:pPr>
                <a:r>
                  <a:rPr lang="en-US" sz="2160" dirty="0"/>
                  <a:t>Actual Throughput: </a:t>
                </a:r>
                <a14:m>
                  <m:oMath xmlns:m="http://schemas.openxmlformats.org/officeDocument/2006/math">
                    <m:r>
                      <a:rPr lang="en-US" sz="2160" i="1" dirty="0">
                        <a:latin typeface="Cambria Math" panose="02040503050406030204" pitchFamily="18" charset="0"/>
                      </a:rPr>
                      <m:t>12000/(40+160) =60</m:t>
                    </m:r>
                    <m:r>
                      <a:rPr lang="en-US" sz="2160" i="1" dirty="0">
                        <a:latin typeface="Cambria Math" panose="02040503050406030204" pitchFamily="18" charset="0"/>
                      </a:rPr>
                      <m:t>𝑀𝑏𝑝𝑠</m:t>
                    </m:r>
                  </m:oMath>
                </a14:m>
                <a:endParaRPr lang="en-US" sz="2160" dirty="0"/>
              </a:p>
              <a:p>
                <a:pPr>
                  <a:defRPr/>
                </a:pPr>
                <a:endParaRPr lang="en-US" sz="2160" dirty="0"/>
              </a:p>
              <a:p>
                <a:pPr>
                  <a:defRPr/>
                </a:pPr>
                <a:r>
                  <a:rPr lang="en-US" sz="2160" b="1" dirty="0">
                    <a:solidFill>
                      <a:srgbClr val="C00000"/>
                    </a:solidFill>
                  </a:rPr>
                  <a:t>80% Reduction in Throughput!!</a:t>
                </a:r>
              </a:p>
            </p:txBody>
          </p:sp>
        </mc:Choice>
        <mc:Fallback xmlns="">
          <p:sp>
            <p:nvSpPr>
              <p:cNvPr id="297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3406" y="1508760"/>
                <a:ext cx="8234387" cy="3246437"/>
              </a:xfrm>
              <a:blipFill>
                <a:blip r:embed="rId3"/>
                <a:stretch>
                  <a:fillRect l="-1233" t="-3125" b="-4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>
            <a:grpSpLocks/>
          </p:cNvGrpSpPr>
          <p:nvPr/>
        </p:nvGrpSpPr>
        <p:grpSpPr bwMode="auto">
          <a:xfrm>
            <a:off x="2286001" y="1600200"/>
            <a:ext cx="5105400" cy="838200"/>
            <a:chOff x="480" y="1200"/>
            <a:chExt cx="3216" cy="528"/>
          </a:xfrm>
        </p:grpSpPr>
        <p:sp>
          <p:nvSpPr>
            <p:cNvPr id="58396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58397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370" name="Oval 5"/>
          <p:cNvSpPr>
            <a:spLocks noChangeArrowheads="1"/>
          </p:cNvSpPr>
          <p:nvPr/>
        </p:nvSpPr>
        <p:spPr bwMode="auto">
          <a:xfrm>
            <a:off x="4343401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1" name="Oval 6"/>
          <p:cNvSpPr>
            <a:spLocks noChangeArrowheads="1"/>
          </p:cNvSpPr>
          <p:nvPr/>
        </p:nvSpPr>
        <p:spPr bwMode="auto">
          <a:xfrm>
            <a:off x="6553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2" name="Oval 7"/>
          <p:cNvSpPr>
            <a:spLocks noChangeArrowheads="1"/>
          </p:cNvSpPr>
          <p:nvPr/>
        </p:nvSpPr>
        <p:spPr bwMode="auto">
          <a:xfrm>
            <a:off x="9496425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3" name="Oval 8"/>
          <p:cNvSpPr>
            <a:spLocks noChangeArrowheads="1"/>
          </p:cNvSpPr>
          <p:nvPr/>
        </p:nvSpPr>
        <p:spPr bwMode="auto">
          <a:xfrm>
            <a:off x="7781925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7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8375" name="Rectangle 10"/>
          <p:cNvSpPr>
            <a:spLocks noChangeArrowheads="1"/>
          </p:cNvSpPr>
          <p:nvPr/>
        </p:nvSpPr>
        <p:spPr bwMode="auto">
          <a:xfrm>
            <a:off x="3992563" y="1863724"/>
            <a:ext cx="352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</a:t>
            </a:r>
          </a:p>
        </p:txBody>
      </p:sp>
      <p:sp>
        <p:nvSpPr>
          <p:cNvPr id="58376" name="Rectangle 11"/>
          <p:cNvSpPr>
            <a:spLocks noChangeArrowheads="1"/>
          </p:cNvSpPr>
          <p:nvPr/>
        </p:nvSpPr>
        <p:spPr bwMode="auto">
          <a:xfrm>
            <a:off x="6469063" y="1919288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B</a:t>
            </a:r>
          </a:p>
        </p:txBody>
      </p:sp>
      <p:sp>
        <p:nvSpPr>
          <p:cNvPr id="58377" name="Rectangle 12"/>
          <p:cNvSpPr>
            <a:spLocks noChangeArrowheads="1"/>
          </p:cNvSpPr>
          <p:nvPr/>
        </p:nvSpPr>
        <p:spPr bwMode="auto">
          <a:xfrm>
            <a:off x="7835900" y="1582738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</a:t>
            </a:r>
          </a:p>
        </p:txBody>
      </p:sp>
      <p:sp>
        <p:nvSpPr>
          <p:cNvPr id="58378" name="Rectangle 13"/>
          <p:cNvSpPr>
            <a:spLocks noChangeArrowheads="1"/>
          </p:cNvSpPr>
          <p:nvPr/>
        </p:nvSpPr>
        <p:spPr bwMode="auto">
          <a:xfrm>
            <a:off x="9444038" y="1647825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</a:t>
            </a:r>
          </a:p>
        </p:txBody>
      </p:sp>
      <p:sp>
        <p:nvSpPr>
          <p:cNvPr id="58379" name="Line 14"/>
          <p:cNvSpPr>
            <a:spLocks noChangeShapeType="1"/>
          </p:cNvSpPr>
          <p:nvPr/>
        </p:nvSpPr>
        <p:spPr bwMode="auto">
          <a:xfrm>
            <a:off x="4498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0" name="Line 15"/>
          <p:cNvSpPr>
            <a:spLocks noChangeShapeType="1"/>
          </p:cNvSpPr>
          <p:nvPr/>
        </p:nvSpPr>
        <p:spPr bwMode="auto">
          <a:xfrm>
            <a:off x="4171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1" name="Freeform 16"/>
          <p:cNvSpPr>
            <a:spLocks/>
          </p:cNvSpPr>
          <p:nvPr/>
        </p:nvSpPr>
        <p:spPr bwMode="auto">
          <a:xfrm>
            <a:off x="4649788" y="22463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2" name="Rectangle 17"/>
          <p:cNvSpPr>
            <a:spLocks noChangeArrowheads="1"/>
          </p:cNvSpPr>
          <p:nvPr/>
        </p:nvSpPr>
        <p:spPr bwMode="auto">
          <a:xfrm>
            <a:off x="7824788" y="5794375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Distance</a:t>
            </a:r>
          </a:p>
        </p:txBody>
      </p:sp>
      <p:sp>
        <p:nvSpPr>
          <p:cNvPr id="58383" name="Rectangle 18"/>
          <p:cNvSpPr>
            <a:spLocks noChangeArrowheads="1"/>
          </p:cNvSpPr>
          <p:nvPr/>
        </p:nvSpPr>
        <p:spPr bwMode="auto">
          <a:xfrm>
            <a:off x="3451226" y="2732088"/>
            <a:ext cx="832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Signal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power</a:t>
            </a:r>
          </a:p>
        </p:txBody>
      </p:sp>
      <p:sp>
        <p:nvSpPr>
          <p:cNvPr id="58384" name="Line 19"/>
          <p:cNvSpPr>
            <a:spLocks noChangeShapeType="1"/>
          </p:cNvSpPr>
          <p:nvPr/>
        </p:nvSpPr>
        <p:spPr bwMode="auto">
          <a:xfrm>
            <a:off x="4338639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5" name="Rectangle 20"/>
          <p:cNvSpPr>
            <a:spLocks noChangeArrowheads="1"/>
          </p:cNvSpPr>
          <p:nvPr/>
        </p:nvSpPr>
        <p:spPr bwMode="auto">
          <a:xfrm>
            <a:off x="2509839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SINR threshold</a:t>
            </a:r>
          </a:p>
        </p:txBody>
      </p:sp>
      <p:sp>
        <p:nvSpPr>
          <p:cNvPr id="58386" name="Text Box 23"/>
          <p:cNvSpPr txBox="1">
            <a:spLocks noChangeArrowheads="1"/>
          </p:cNvSpPr>
          <p:nvPr/>
        </p:nvSpPr>
        <p:spPr bwMode="auto">
          <a:xfrm>
            <a:off x="2284414" y="609600"/>
            <a:ext cx="269817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Red signal &gt;&gt; Blue signal</a:t>
            </a:r>
          </a:p>
        </p:txBody>
      </p:sp>
      <p:sp>
        <p:nvSpPr>
          <p:cNvPr id="58387" name="Line 24"/>
          <p:cNvSpPr>
            <a:spLocks noChangeShapeType="1"/>
          </p:cNvSpPr>
          <p:nvPr/>
        </p:nvSpPr>
        <p:spPr bwMode="auto">
          <a:xfrm>
            <a:off x="6767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8" name="Line 25"/>
          <p:cNvSpPr>
            <a:spLocks noChangeShapeType="1"/>
          </p:cNvSpPr>
          <p:nvPr/>
        </p:nvSpPr>
        <p:spPr bwMode="auto">
          <a:xfrm>
            <a:off x="7408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9" name="Line 26"/>
          <p:cNvSpPr>
            <a:spLocks noChangeShapeType="1"/>
          </p:cNvSpPr>
          <p:nvPr/>
        </p:nvSpPr>
        <p:spPr bwMode="auto">
          <a:xfrm>
            <a:off x="9704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90" name="Oval 27"/>
          <p:cNvSpPr>
            <a:spLocks noChangeArrowheads="1"/>
          </p:cNvSpPr>
          <p:nvPr/>
        </p:nvSpPr>
        <p:spPr bwMode="auto">
          <a:xfrm>
            <a:off x="2433638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58391" name="Rectangle 28"/>
          <p:cNvSpPr>
            <a:spLocks noChangeArrowheads="1"/>
          </p:cNvSpPr>
          <p:nvPr/>
        </p:nvSpPr>
        <p:spPr bwMode="auto">
          <a:xfrm>
            <a:off x="2765425" y="172084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</a:t>
            </a:r>
          </a:p>
        </p:txBody>
      </p:sp>
      <p:sp>
        <p:nvSpPr>
          <p:cNvPr id="58392" name="Freeform 29"/>
          <p:cNvSpPr>
            <a:spLocks/>
          </p:cNvSpPr>
          <p:nvPr/>
        </p:nvSpPr>
        <p:spPr bwMode="auto">
          <a:xfrm flipH="1">
            <a:off x="2211389" y="223996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93" name="Line 30"/>
          <p:cNvSpPr>
            <a:spLocks noChangeShapeType="1"/>
          </p:cNvSpPr>
          <p:nvPr/>
        </p:nvSpPr>
        <p:spPr bwMode="auto">
          <a:xfrm>
            <a:off x="3787776" y="1089025"/>
            <a:ext cx="566738" cy="725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94" name="Text Box 31"/>
          <p:cNvSpPr txBox="1">
            <a:spLocks noChangeArrowheads="1"/>
          </p:cNvSpPr>
          <p:nvPr/>
        </p:nvSpPr>
        <p:spPr bwMode="auto">
          <a:xfrm>
            <a:off x="6880225" y="544513"/>
            <a:ext cx="2375971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Red &lt; Blue = collision</a:t>
            </a:r>
          </a:p>
        </p:txBody>
      </p:sp>
      <p:sp>
        <p:nvSpPr>
          <p:cNvPr id="58395" name="Line 32"/>
          <p:cNvSpPr>
            <a:spLocks noChangeShapeType="1"/>
          </p:cNvSpPr>
          <p:nvPr/>
        </p:nvSpPr>
        <p:spPr bwMode="auto">
          <a:xfrm flipH="1">
            <a:off x="6916738" y="950914"/>
            <a:ext cx="550862" cy="727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EA0CFA-77C6-41B8-AA4A-AA51E2ABDF69}"/>
                  </a:ext>
                </a:extLst>
              </p14:cNvPr>
              <p14:cNvContentPartPr/>
              <p14:nvPr/>
            </p14:nvContentPartPr>
            <p14:xfrm>
              <a:off x="6714156" y="4174740"/>
              <a:ext cx="83916" cy="5556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EA0CFA-77C6-41B8-AA4A-AA51E2ABDF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4792" y="4165383"/>
                <a:ext cx="102644" cy="5743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789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2286001" y="1600200"/>
            <a:ext cx="5105400" cy="838200"/>
            <a:chOff x="480" y="1200"/>
            <a:chExt cx="3216" cy="528"/>
          </a:xfrm>
        </p:grpSpPr>
        <p:sp>
          <p:nvSpPr>
            <p:cNvPr id="60443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60444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418" name="Oval 5"/>
          <p:cNvSpPr>
            <a:spLocks noChangeArrowheads="1"/>
          </p:cNvSpPr>
          <p:nvPr/>
        </p:nvSpPr>
        <p:spPr bwMode="auto">
          <a:xfrm>
            <a:off x="4343401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19" name="Oval 6"/>
          <p:cNvSpPr>
            <a:spLocks noChangeArrowheads="1"/>
          </p:cNvSpPr>
          <p:nvPr/>
        </p:nvSpPr>
        <p:spPr bwMode="auto">
          <a:xfrm>
            <a:off x="6553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20" name="Oval 7"/>
          <p:cNvSpPr>
            <a:spLocks noChangeArrowheads="1"/>
          </p:cNvSpPr>
          <p:nvPr/>
        </p:nvSpPr>
        <p:spPr bwMode="auto">
          <a:xfrm>
            <a:off x="9496425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21" name="Oval 8"/>
          <p:cNvSpPr>
            <a:spLocks noChangeArrowheads="1"/>
          </p:cNvSpPr>
          <p:nvPr/>
        </p:nvSpPr>
        <p:spPr bwMode="auto">
          <a:xfrm>
            <a:off x="7781925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2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0423" name="Rectangle 10"/>
          <p:cNvSpPr>
            <a:spLocks noChangeArrowheads="1"/>
          </p:cNvSpPr>
          <p:nvPr/>
        </p:nvSpPr>
        <p:spPr bwMode="auto">
          <a:xfrm>
            <a:off x="3992563" y="1863724"/>
            <a:ext cx="352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</a:t>
            </a:r>
          </a:p>
        </p:txBody>
      </p:sp>
      <p:sp>
        <p:nvSpPr>
          <p:cNvPr id="60424" name="Rectangle 11"/>
          <p:cNvSpPr>
            <a:spLocks noChangeArrowheads="1"/>
          </p:cNvSpPr>
          <p:nvPr/>
        </p:nvSpPr>
        <p:spPr bwMode="auto">
          <a:xfrm>
            <a:off x="6469063" y="1919288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B</a:t>
            </a:r>
          </a:p>
        </p:txBody>
      </p:sp>
      <p:sp>
        <p:nvSpPr>
          <p:cNvPr id="60425" name="Rectangle 12"/>
          <p:cNvSpPr>
            <a:spLocks noChangeArrowheads="1"/>
          </p:cNvSpPr>
          <p:nvPr/>
        </p:nvSpPr>
        <p:spPr bwMode="auto">
          <a:xfrm>
            <a:off x="7835900" y="1582738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</a:t>
            </a:r>
          </a:p>
        </p:txBody>
      </p:sp>
      <p:sp>
        <p:nvSpPr>
          <p:cNvPr id="60426" name="Rectangle 13"/>
          <p:cNvSpPr>
            <a:spLocks noChangeArrowheads="1"/>
          </p:cNvSpPr>
          <p:nvPr/>
        </p:nvSpPr>
        <p:spPr bwMode="auto">
          <a:xfrm>
            <a:off x="9444038" y="1647825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</a:t>
            </a:r>
          </a:p>
        </p:txBody>
      </p:sp>
      <p:sp>
        <p:nvSpPr>
          <p:cNvPr id="60427" name="Line 14"/>
          <p:cNvSpPr>
            <a:spLocks noChangeShapeType="1"/>
          </p:cNvSpPr>
          <p:nvPr/>
        </p:nvSpPr>
        <p:spPr bwMode="auto">
          <a:xfrm>
            <a:off x="4498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28" name="Line 15"/>
          <p:cNvSpPr>
            <a:spLocks noChangeShapeType="1"/>
          </p:cNvSpPr>
          <p:nvPr/>
        </p:nvSpPr>
        <p:spPr bwMode="auto">
          <a:xfrm>
            <a:off x="4171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29" name="Freeform 16"/>
          <p:cNvSpPr>
            <a:spLocks/>
          </p:cNvSpPr>
          <p:nvPr/>
        </p:nvSpPr>
        <p:spPr bwMode="auto">
          <a:xfrm>
            <a:off x="4649788" y="22463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0" name="Rectangle 17"/>
          <p:cNvSpPr>
            <a:spLocks noChangeArrowheads="1"/>
          </p:cNvSpPr>
          <p:nvPr/>
        </p:nvSpPr>
        <p:spPr bwMode="auto">
          <a:xfrm>
            <a:off x="7824788" y="5794375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Distance</a:t>
            </a:r>
          </a:p>
        </p:txBody>
      </p:sp>
      <p:sp>
        <p:nvSpPr>
          <p:cNvPr id="60431" name="Rectangle 18"/>
          <p:cNvSpPr>
            <a:spLocks noChangeArrowheads="1"/>
          </p:cNvSpPr>
          <p:nvPr/>
        </p:nvSpPr>
        <p:spPr bwMode="auto">
          <a:xfrm>
            <a:off x="3451226" y="2732088"/>
            <a:ext cx="832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Signal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power</a:t>
            </a:r>
          </a:p>
        </p:txBody>
      </p:sp>
      <p:sp>
        <p:nvSpPr>
          <p:cNvPr id="60432" name="Line 19"/>
          <p:cNvSpPr>
            <a:spLocks noChangeShapeType="1"/>
          </p:cNvSpPr>
          <p:nvPr/>
        </p:nvSpPr>
        <p:spPr bwMode="auto">
          <a:xfrm>
            <a:off x="4338639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3" name="Rectangle 20"/>
          <p:cNvSpPr>
            <a:spLocks noChangeArrowheads="1"/>
          </p:cNvSpPr>
          <p:nvPr/>
        </p:nvSpPr>
        <p:spPr bwMode="auto">
          <a:xfrm>
            <a:off x="2509839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SINR threshold</a:t>
            </a:r>
          </a:p>
        </p:txBody>
      </p:sp>
      <p:sp>
        <p:nvSpPr>
          <p:cNvPr id="60434" name="Text Box 23"/>
          <p:cNvSpPr txBox="1">
            <a:spLocks noChangeArrowheads="1"/>
          </p:cNvSpPr>
          <p:nvPr/>
        </p:nvSpPr>
        <p:spPr bwMode="auto">
          <a:xfrm>
            <a:off x="2535238" y="533400"/>
            <a:ext cx="6846746" cy="369332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Important: C has not heard A, but can interfere at receiver B</a:t>
            </a:r>
          </a:p>
        </p:txBody>
      </p:sp>
      <p:sp>
        <p:nvSpPr>
          <p:cNvPr id="60435" name="Line 24"/>
          <p:cNvSpPr>
            <a:spLocks noChangeShapeType="1"/>
          </p:cNvSpPr>
          <p:nvPr/>
        </p:nvSpPr>
        <p:spPr bwMode="auto">
          <a:xfrm>
            <a:off x="6767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6" name="Line 25"/>
          <p:cNvSpPr>
            <a:spLocks noChangeShapeType="1"/>
          </p:cNvSpPr>
          <p:nvPr/>
        </p:nvSpPr>
        <p:spPr bwMode="auto">
          <a:xfrm>
            <a:off x="7408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7" name="Line 26"/>
          <p:cNvSpPr>
            <a:spLocks noChangeShapeType="1"/>
          </p:cNvSpPr>
          <p:nvPr/>
        </p:nvSpPr>
        <p:spPr bwMode="auto">
          <a:xfrm>
            <a:off x="9704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8" name="Oval 27"/>
          <p:cNvSpPr>
            <a:spLocks noChangeArrowheads="1"/>
          </p:cNvSpPr>
          <p:nvPr/>
        </p:nvSpPr>
        <p:spPr bwMode="auto">
          <a:xfrm>
            <a:off x="2433638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0439" name="Rectangle 28"/>
          <p:cNvSpPr>
            <a:spLocks noChangeArrowheads="1"/>
          </p:cNvSpPr>
          <p:nvPr/>
        </p:nvSpPr>
        <p:spPr bwMode="auto">
          <a:xfrm>
            <a:off x="2765425" y="172084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</a:t>
            </a:r>
          </a:p>
        </p:txBody>
      </p:sp>
      <p:sp>
        <p:nvSpPr>
          <p:cNvPr id="60440" name="Freeform 29"/>
          <p:cNvSpPr>
            <a:spLocks/>
          </p:cNvSpPr>
          <p:nvPr/>
        </p:nvSpPr>
        <p:spPr bwMode="auto">
          <a:xfrm flipH="1">
            <a:off x="2211389" y="223996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41" name="Line 30"/>
          <p:cNvSpPr>
            <a:spLocks noChangeShapeType="1"/>
          </p:cNvSpPr>
          <p:nvPr/>
        </p:nvSpPr>
        <p:spPr bwMode="auto">
          <a:xfrm>
            <a:off x="4124326" y="960438"/>
            <a:ext cx="3636963" cy="814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4159" name="Rectangle 31"/>
          <p:cNvSpPr>
            <a:spLocks noChangeArrowheads="1"/>
          </p:cNvSpPr>
          <p:nvPr/>
        </p:nvSpPr>
        <p:spPr bwMode="auto">
          <a:xfrm>
            <a:off x="6881814" y="998538"/>
            <a:ext cx="3289683" cy="36933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 is the hidden terminal to 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3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"/>
          <p:cNvGrpSpPr>
            <a:grpSpLocks/>
          </p:cNvGrpSpPr>
          <p:nvPr/>
        </p:nvGrpSpPr>
        <p:grpSpPr bwMode="auto">
          <a:xfrm>
            <a:off x="2286001" y="1600200"/>
            <a:ext cx="5105400" cy="838200"/>
            <a:chOff x="480" y="1200"/>
            <a:chExt cx="3216" cy="528"/>
          </a:xfrm>
        </p:grpSpPr>
        <p:sp>
          <p:nvSpPr>
            <p:cNvPr id="62495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62496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466" name="Oval 5"/>
          <p:cNvSpPr>
            <a:spLocks noChangeArrowheads="1"/>
          </p:cNvSpPr>
          <p:nvPr/>
        </p:nvSpPr>
        <p:spPr bwMode="auto">
          <a:xfrm>
            <a:off x="4343401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67" name="Oval 6"/>
          <p:cNvSpPr>
            <a:spLocks noChangeArrowheads="1"/>
          </p:cNvSpPr>
          <p:nvPr/>
        </p:nvSpPr>
        <p:spPr bwMode="auto">
          <a:xfrm>
            <a:off x="6553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68" name="Oval 7"/>
          <p:cNvSpPr>
            <a:spLocks noChangeArrowheads="1"/>
          </p:cNvSpPr>
          <p:nvPr/>
        </p:nvSpPr>
        <p:spPr bwMode="auto">
          <a:xfrm>
            <a:off x="9496425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69" name="Oval 8"/>
          <p:cNvSpPr>
            <a:spLocks noChangeArrowheads="1"/>
          </p:cNvSpPr>
          <p:nvPr/>
        </p:nvSpPr>
        <p:spPr bwMode="auto">
          <a:xfrm>
            <a:off x="7781925" y="1905001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7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3992563" y="1863724"/>
            <a:ext cx="352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</a:t>
            </a:r>
          </a:p>
        </p:txBody>
      </p:sp>
      <p:sp>
        <p:nvSpPr>
          <p:cNvPr id="62472" name="Rectangle 11"/>
          <p:cNvSpPr>
            <a:spLocks noChangeArrowheads="1"/>
          </p:cNvSpPr>
          <p:nvPr/>
        </p:nvSpPr>
        <p:spPr bwMode="auto">
          <a:xfrm>
            <a:off x="6469063" y="1919288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B</a:t>
            </a:r>
          </a:p>
        </p:txBody>
      </p:sp>
      <p:sp>
        <p:nvSpPr>
          <p:cNvPr id="62473" name="Rectangle 12"/>
          <p:cNvSpPr>
            <a:spLocks noChangeArrowheads="1"/>
          </p:cNvSpPr>
          <p:nvPr/>
        </p:nvSpPr>
        <p:spPr bwMode="auto">
          <a:xfrm>
            <a:off x="7835900" y="1582738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</a:t>
            </a:r>
          </a:p>
        </p:txBody>
      </p:sp>
      <p:sp>
        <p:nvSpPr>
          <p:cNvPr id="62474" name="Rectangle 13"/>
          <p:cNvSpPr>
            <a:spLocks noChangeArrowheads="1"/>
          </p:cNvSpPr>
          <p:nvPr/>
        </p:nvSpPr>
        <p:spPr bwMode="auto">
          <a:xfrm>
            <a:off x="9444038" y="1647825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</a:t>
            </a:r>
          </a:p>
        </p:txBody>
      </p:sp>
      <p:sp>
        <p:nvSpPr>
          <p:cNvPr id="62475" name="Line 14"/>
          <p:cNvSpPr>
            <a:spLocks noChangeShapeType="1"/>
          </p:cNvSpPr>
          <p:nvPr/>
        </p:nvSpPr>
        <p:spPr bwMode="auto">
          <a:xfrm>
            <a:off x="4498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76" name="Line 15"/>
          <p:cNvSpPr>
            <a:spLocks noChangeShapeType="1"/>
          </p:cNvSpPr>
          <p:nvPr/>
        </p:nvSpPr>
        <p:spPr bwMode="auto">
          <a:xfrm>
            <a:off x="4171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77" name="Freeform 16"/>
          <p:cNvSpPr>
            <a:spLocks/>
          </p:cNvSpPr>
          <p:nvPr/>
        </p:nvSpPr>
        <p:spPr bwMode="auto">
          <a:xfrm>
            <a:off x="4649788" y="22463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78" name="Rectangle 17"/>
          <p:cNvSpPr>
            <a:spLocks noChangeArrowheads="1"/>
          </p:cNvSpPr>
          <p:nvPr/>
        </p:nvSpPr>
        <p:spPr bwMode="auto">
          <a:xfrm>
            <a:off x="7824788" y="5794375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Distance</a:t>
            </a:r>
          </a:p>
        </p:txBody>
      </p:sp>
      <p:sp>
        <p:nvSpPr>
          <p:cNvPr id="62479" name="Line 19"/>
          <p:cNvSpPr>
            <a:spLocks noChangeShapeType="1"/>
          </p:cNvSpPr>
          <p:nvPr/>
        </p:nvSpPr>
        <p:spPr bwMode="auto">
          <a:xfrm flipV="1">
            <a:off x="2286001" y="4857751"/>
            <a:ext cx="7350125" cy="190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0" name="Rectangle 20"/>
          <p:cNvSpPr>
            <a:spLocks noChangeArrowheads="1"/>
          </p:cNvSpPr>
          <p:nvPr/>
        </p:nvSpPr>
        <p:spPr bwMode="auto">
          <a:xfrm>
            <a:off x="2595564" y="4521199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SINR threshold</a:t>
            </a:r>
          </a:p>
        </p:txBody>
      </p:sp>
      <p:sp>
        <p:nvSpPr>
          <p:cNvPr id="62481" name="Text Box 23"/>
          <p:cNvSpPr txBox="1">
            <a:spLocks noChangeArrowheads="1"/>
          </p:cNvSpPr>
          <p:nvPr/>
        </p:nvSpPr>
        <p:spPr bwMode="auto">
          <a:xfrm>
            <a:off x="2535239" y="533400"/>
            <a:ext cx="7260321" cy="369332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Important: X has heard A, but should not defer transmission to Y</a:t>
            </a:r>
          </a:p>
        </p:txBody>
      </p:sp>
      <p:sp>
        <p:nvSpPr>
          <p:cNvPr id="62482" name="Line 24"/>
          <p:cNvSpPr>
            <a:spLocks noChangeShapeType="1"/>
          </p:cNvSpPr>
          <p:nvPr/>
        </p:nvSpPr>
        <p:spPr bwMode="auto">
          <a:xfrm>
            <a:off x="6767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3" name="Line 25"/>
          <p:cNvSpPr>
            <a:spLocks noChangeShapeType="1"/>
          </p:cNvSpPr>
          <p:nvPr/>
        </p:nvSpPr>
        <p:spPr bwMode="auto">
          <a:xfrm>
            <a:off x="7408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4" name="Line 26"/>
          <p:cNvSpPr>
            <a:spLocks noChangeShapeType="1"/>
          </p:cNvSpPr>
          <p:nvPr/>
        </p:nvSpPr>
        <p:spPr bwMode="auto">
          <a:xfrm>
            <a:off x="9704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85" name="Oval 27"/>
          <p:cNvSpPr>
            <a:spLocks noChangeArrowheads="1"/>
          </p:cNvSpPr>
          <p:nvPr/>
        </p:nvSpPr>
        <p:spPr bwMode="auto">
          <a:xfrm>
            <a:off x="2433638" y="1970089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86" name="Rectangle 28"/>
          <p:cNvSpPr>
            <a:spLocks noChangeArrowheads="1"/>
          </p:cNvSpPr>
          <p:nvPr/>
        </p:nvSpPr>
        <p:spPr bwMode="auto">
          <a:xfrm>
            <a:off x="2765425" y="172084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</a:t>
            </a:r>
          </a:p>
        </p:txBody>
      </p:sp>
      <p:sp>
        <p:nvSpPr>
          <p:cNvPr id="62487" name="Line 29"/>
          <p:cNvSpPr>
            <a:spLocks noChangeShapeType="1"/>
          </p:cNvSpPr>
          <p:nvPr/>
        </p:nvSpPr>
        <p:spPr bwMode="auto">
          <a:xfrm flipH="1">
            <a:off x="2886076" y="960438"/>
            <a:ext cx="123825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6206" name="Rectangle 30"/>
          <p:cNvSpPr>
            <a:spLocks noChangeArrowheads="1"/>
          </p:cNvSpPr>
          <p:nvPr/>
        </p:nvSpPr>
        <p:spPr bwMode="auto">
          <a:xfrm>
            <a:off x="4125913" y="1052513"/>
            <a:ext cx="3483646" cy="36933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X is the exposed terminal to A</a:t>
            </a:r>
          </a:p>
        </p:txBody>
      </p:sp>
      <p:sp>
        <p:nvSpPr>
          <p:cNvPr id="62489" name="Freeform 31"/>
          <p:cNvSpPr>
            <a:spLocks/>
          </p:cNvSpPr>
          <p:nvPr/>
        </p:nvSpPr>
        <p:spPr bwMode="auto">
          <a:xfrm>
            <a:off x="2663826" y="2322514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90" name="Oval 32"/>
          <p:cNvSpPr>
            <a:spLocks noChangeArrowheads="1"/>
          </p:cNvSpPr>
          <p:nvPr/>
        </p:nvSpPr>
        <p:spPr bwMode="auto">
          <a:xfrm>
            <a:off x="1704976" y="1243014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62491" name="Rectangle 33"/>
          <p:cNvSpPr>
            <a:spLocks noChangeArrowheads="1"/>
          </p:cNvSpPr>
          <p:nvPr/>
        </p:nvSpPr>
        <p:spPr bwMode="auto">
          <a:xfrm>
            <a:off x="2036763" y="993775"/>
            <a:ext cx="330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Y</a:t>
            </a:r>
          </a:p>
        </p:txBody>
      </p:sp>
      <p:sp>
        <p:nvSpPr>
          <p:cNvPr id="62492" name="Freeform 34"/>
          <p:cNvSpPr>
            <a:spLocks/>
          </p:cNvSpPr>
          <p:nvPr/>
        </p:nvSpPr>
        <p:spPr bwMode="auto">
          <a:xfrm flipH="1">
            <a:off x="-1363663" y="2209801"/>
            <a:ext cx="5775326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6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93" name="Line 35"/>
          <p:cNvSpPr>
            <a:spLocks noChangeShapeType="1"/>
          </p:cNvSpPr>
          <p:nvPr/>
        </p:nvSpPr>
        <p:spPr bwMode="auto">
          <a:xfrm>
            <a:off x="2590800" y="2247900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94" name="Rectangle 36"/>
          <p:cNvSpPr>
            <a:spLocks noChangeArrowheads="1"/>
          </p:cNvSpPr>
          <p:nvPr/>
        </p:nvSpPr>
        <p:spPr bwMode="auto">
          <a:xfrm>
            <a:off x="3451226" y="2732088"/>
            <a:ext cx="832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Signal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power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4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1" grpId="0" animBg="1"/>
      <p:bldP spid="62487" grpId="0" animBg="1"/>
      <p:bldP spid="946206" grpId="0" animBg="1"/>
      <p:bldP spid="62489" grpId="0" animBg="1"/>
      <p:bldP spid="624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/>
              <a:t>Hidden and Exposed Terminal Problems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C00000"/>
                </a:solidFill>
              </a:rPr>
              <a:t>Critical to wireless networks even today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41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48200" y="1752600"/>
            <a:ext cx="5005387" cy="4114800"/>
            <a:chOff x="1968" y="912"/>
            <a:chExt cx="3153" cy="2592"/>
          </a:xfrm>
        </p:grpSpPr>
        <p:sp>
          <p:nvSpPr>
            <p:cNvPr id="72728" name="Oval 3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2729" name="Text Box 4"/>
            <p:cNvSpPr txBox="1">
              <a:spLocks noChangeArrowheads="1"/>
            </p:cNvSpPr>
            <p:nvPr/>
          </p:nvSpPr>
          <p:spPr bwMode="auto">
            <a:xfrm>
              <a:off x="4067" y="912"/>
              <a:ext cx="1054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CTS = Clear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To Send</a:t>
              </a:r>
            </a:p>
          </p:txBody>
        </p:sp>
      </p:grpSp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2133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Char char="n"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05038" y="1752600"/>
            <a:ext cx="5110163" cy="4191000"/>
            <a:chOff x="429" y="912"/>
            <a:chExt cx="3219" cy="2640"/>
          </a:xfrm>
        </p:grpSpPr>
        <p:sp>
          <p:nvSpPr>
            <p:cNvPr id="72726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2727" name="Text Box 8"/>
            <p:cNvSpPr txBox="1">
              <a:spLocks noChangeArrowheads="1"/>
            </p:cNvSpPr>
            <p:nvPr/>
          </p:nvSpPr>
          <p:spPr bwMode="auto">
            <a:xfrm>
              <a:off x="429" y="912"/>
              <a:ext cx="127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RTS = Request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To Send</a:t>
              </a: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 </a:t>
              </a:r>
            </a:p>
          </p:txBody>
        </p:sp>
      </p:grpSp>
      <p:sp>
        <p:nvSpPr>
          <p:cNvPr id="7270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2709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</p:txBody>
      </p:sp>
      <p:sp>
        <p:nvSpPr>
          <p:cNvPr id="72710" name="Text Box 11"/>
          <p:cNvSpPr txBox="1">
            <a:spLocks noChangeArrowheads="1"/>
          </p:cNvSpPr>
          <p:nvPr/>
        </p:nvSpPr>
        <p:spPr bwMode="auto">
          <a:xfrm>
            <a:off x="6910388" y="3611563"/>
            <a:ext cx="393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D</a:t>
            </a:r>
          </a:p>
        </p:txBody>
      </p:sp>
      <p:sp>
        <p:nvSpPr>
          <p:cNvPr id="72711" name="Text Box 12"/>
          <p:cNvSpPr txBox="1">
            <a:spLocks noChangeArrowheads="1"/>
          </p:cNvSpPr>
          <p:nvPr/>
        </p:nvSpPr>
        <p:spPr bwMode="auto">
          <a:xfrm>
            <a:off x="7883525" y="2774950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Y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4953000" y="3460750"/>
            <a:ext cx="3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S</a:t>
            </a:r>
          </a:p>
        </p:txBody>
      </p:sp>
      <p:sp>
        <p:nvSpPr>
          <p:cNvPr id="72713" name="Text Box 14"/>
          <p:cNvSpPr txBox="1">
            <a:spLocks noChangeArrowheads="1"/>
          </p:cNvSpPr>
          <p:nvPr/>
        </p:nvSpPr>
        <p:spPr bwMode="auto">
          <a:xfrm>
            <a:off x="5257800" y="2422525"/>
            <a:ext cx="410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M</a:t>
            </a:r>
          </a:p>
        </p:txBody>
      </p:sp>
      <p:sp>
        <p:nvSpPr>
          <p:cNvPr id="72714" name="Text Box 15"/>
          <p:cNvSpPr txBox="1">
            <a:spLocks noChangeArrowheads="1"/>
          </p:cNvSpPr>
          <p:nvPr/>
        </p:nvSpPr>
        <p:spPr bwMode="auto">
          <a:xfrm>
            <a:off x="7467600" y="4860925"/>
            <a:ext cx="341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K</a:t>
            </a:r>
          </a:p>
        </p:txBody>
      </p:sp>
      <p:sp>
        <p:nvSpPr>
          <p:cNvPr id="72715" name="Oval 16"/>
          <p:cNvSpPr>
            <a:spLocks noChangeArrowheads="1"/>
          </p:cNvSpPr>
          <p:nvPr/>
        </p:nvSpPr>
        <p:spPr bwMode="auto">
          <a:xfrm>
            <a:off x="7772400" y="4829175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•"/>
              <a:tabLst/>
              <a:defRPr/>
            </a:pPr>
            <a:endParaRPr kumimoji="0" lang="x-none" alt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Gungsuh" charset="-127"/>
              <a:cs typeface="+mn-cs"/>
            </a:endParaRPr>
          </a:p>
        </p:txBody>
      </p:sp>
      <p:sp>
        <p:nvSpPr>
          <p:cNvPr id="1531921" name="Text Box 17"/>
          <p:cNvSpPr txBox="1">
            <a:spLocks noChangeArrowheads="1"/>
          </p:cNvSpPr>
          <p:nvPr/>
        </p:nvSpPr>
        <p:spPr bwMode="auto">
          <a:xfrm>
            <a:off x="5562601" y="3489325"/>
            <a:ext cx="699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RTS</a:t>
            </a:r>
          </a:p>
        </p:txBody>
      </p:sp>
      <p:sp>
        <p:nvSpPr>
          <p:cNvPr id="1531922" name="Line 18"/>
          <p:cNvSpPr>
            <a:spLocks noChangeShapeType="1"/>
          </p:cNvSpPr>
          <p:nvPr/>
        </p:nvSpPr>
        <p:spPr bwMode="auto">
          <a:xfrm flipV="1">
            <a:off x="5334001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1923" name="Line 19"/>
          <p:cNvSpPr>
            <a:spLocks noChangeShapeType="1"/>
          </p:cNvSpPr>
          <p:nvPr/>
        </p:nvSpPr>
        <p:spPr bwMode="auto">
          <a:xfrm flipV="1">
            <a:off x="5334001" y="3962401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1924" name="Text Box 20"/>
          <p:cNvSpPr txBox="1">
            <a:spLocks noChangeArrowheads="1"/>
          </p:cNvSpPr>
          <p:nvPr/>
        </p:nvSpPr>
        <p:spPr bwMode="auto">
          <a:xfrm>
            <a:off x="5715000" y="4022725"/>
            <a:ext cx="691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77813" y="4724727"/>
            <a:ext cx="335437" cy="5870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983246" y="3777690"/>
            <a:ext cx="335437" cy="5870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612925" y="2373369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8167689" y="2845127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4718" y="3607758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7724502" y="4724727"/>
            <a:ext cx="335437" cy="5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59375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921" grpId="0"/>
      <p:bldP spid="1531922" grpId="0" animBg="1"/>
      <p:bldP spid="1531923" grpId="0" animBg="1"/>
      <p:bldP spid="15319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2133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Char char="n"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charset="2"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charset="0"/>
              <a:ea typeface="Gungsuh" charset="-127"/>
              <a:cs typeface="+mn-cs"/>
            </a:endParaRPr>
          </a:p>
        </p:txBody>
      </p:sp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4648201" y="1752600"/>
            <a:ext cx="4267200" cy="4114800"/>
            <a:chOff x="1968" y="912"/>
            <a:chExt cx="2688" cy="2592"/>
          </a:xfrm>
        </p:grpSpPr>
        <p:sp>
          <p:nvSpPr>
            <p:cNvPr id="74780" name="Oval 4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4781" name="Text Box 5"/>
            <p:cNvSpPr txBox="1">
              <a:spLocks noChangeArrowheads="1"/>
            </p:cNvSpPr>
            <p:nvPr/>
          </p:nvSpPr>
          <p:spPr bwMode="auto">
            <a:xfrm>
              <a:off x="4535" y="912"/>
              <a:ext cx="1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endParaRPr kumimoji="0" lang="x-none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</p:grpSp>
      <p:grpSp>
        <p:nvGrpSpPr>
          <p:cNvPr id="74755" name="Group 6"/>
          <p:cNvGrpSpPr>
            <a:grpSpLocks/>
          </p:cNvGrpSpPr>
          <p:nvPr/>
        </p:nvGrpSpPr>
        <p:grpSpPr bwMode="auto">
          <a:xfrm>
            <a:off x="3048001" y="1752600"/>
            <a:ext cx="4267200" cy="4191000"/>
            <a:chOff x="960" y="912"/>
            <a:chExt cx="2688" cy="2640"/>
          </a:xfrm>
        </p:grpSpPr>
        <p:sp>
          <p:nvSpPr>
            <p:cNvPr id="74778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Char char="•"/>
                <a:tabLst/>
                <a:defRPr/>
              </a:pPr>
              <a:endParaRPr kumimoji="0" lang="x-none" alt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endParaRPr>
            </a:p>
          </p:txBody>
        </p:sp>
        <p:sp>
          <p:nvSpPr>
            <p:cNvPr id="74779" name="Text Box 8"/>
            <p:cNvSpPr txBox="1">
              <a:spLocks noChangeArrowheads="1"/>
            </p:cNvSpPr>
            <p:nvPr/>
          </p:nvSpPr>
          <p:spPr bwMode="auto">
            <a:xfrm>
              <a:off x="979" y="912"/>
              <a:ext cx="16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US" altLang="x-none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Gungsuh" charset="-127"/>
                  <a:cs typeface="+mn-cs"/>
                </a:rPr>
                <a:t> </a:t>
              </a:r>
            </a:p>
          </p:txBody>
        </p:sp>
      </p:grpSp>
      <p:sp>
        <p:nvSpPr>
          <p:cNvPr id="7475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4757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</p:txBody>
      </p:sp>
      <p:sp>
        <p:nvSpPr>
          <p:cNvPr id="74759" name="Text Box 12"/>
          <p:cNvSpPr txBox="1">
            <a:spLocks noChangeArrowheads="1"/>
          </p:cNvSpPr>
          <p:nvPr/>
        </p:nvSpPr>
        <p:spPr bwMode="auto">
          <a:xfrm>
            <a:off x="6910388" y="3611563"/>
            <a:ext cx="393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D</a:t>
            </a:r>
          </a:p>
        </p:txBody>
      </p:sp>
      <p:sp>
        <p:nvSpPr>
          <p:cNvPr id="74760" name="Text Box 13"/>
          <p:cNvSpPr txBox="1">
            <a:spLocks noChangeArrowheads="1"/>
          </p:cNvSpPr>
          <p:nvPr/>
        </p:nvSpPr>
        <p:spPr bwMode="auto">
          <a:xfrm>
            <a:off x="7883525" y="2774950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Y</a:t>
            </a:r>
          </a:p>
        </p:txBody>
      </p:sp>
      <p:sp>
        <p:nvSpPr>
          <p:cNvPr id="74761" name="Text Box 14"/>
          <p:cNvSpPr txBox="1">
            <a:spLocks noChangeArrowheads="1"/>
          </p:cNvSpPr>
          <p:nvPr/>
        </p:nvSpPr>
        <p:spPr bwMode="auto">
          <a:xfrm>
            <a:off x="4953000" y="3460750"/>
            <a:ext cx="3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S</a:t>
            </a:r>
          </a:p>
        </p:txBody>
      </p:sp>
      <p:sp>
        <p:nvSpPr>
          <p:cNvPr id="74762" name="Text Box 15"/>
          <p:cNvSpPr txBox="1">
            <a:spLocks noChangeArrowheads="1"/>
          </p:cNvSpPr>
          <p:nvPr/>
        </p:nvSpPr>
        <p:spPr bwMode="auto">
          <a:xfrm>
            <a:off x="3886200" y="4556125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X</a:t>
            </a:r>
          </a:p>
        </p:txBody>
      </p:sp>
      <p:sp>
        <p:nvSpPr>
          <p:cNvPr id="74763" name="Text Box 16"/>
          <p:cNvSpPr txBox="1">
            <a:spLocks noChangeArrowheads="1"/>
          </p:cNvSpPr>
          <p:nvPr/>
        </p:nvSpPr>
        <p:spPr bwMode="auto">
          <a:xfrm>
            <a:off x="5257800" y="2422525"/>
            <a:ext cx="410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M</a:t>
            </a:r>
          </a:p>
        </p:txBody>
      </p:sp>
      <p:sp>
        <p:nvSpPr>
          <p:cNvPr id="74764" name="Text Box 17"/>
          <p:cNvSpPr txBox="1">
            <a:spLocks noChangeArrowheads="1"/>
          </p:cNvSpPr>
          <p:nvPr/>
        </p:nvSpPr>
        <p:spPr bwMode="auto">
          <a:xfrm>
            <a:off x="7467600" y="4860925"/>
            <a:ext cx="341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MS PGothic" charset="-128"/>
                <a:cs typeface="+mn-cs"/>
              </a:rPr>
              <a:t>K</a:t>
            </a:r>
          </a:p>
        </p:txBody>
      </p:sp>
      <p:sp>
        <p:nvSpPr>
          <p:cNvPr id="74770" name="Text Box 23"/>
          <p:cNvSpPr txBox="1">
            <a:spLocks noChangeArrowheads="1"/>
          </p:cNvSpPr>
          <p:nvPr/>
        </p:nvSpPr>
        <p:spPr bwMode="auto">
          <a:xfrm>
            <a:off x="3886201" y="5181600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74771" name="Text Box 24"/>
          <p:cNvSpPr txBox="1">
            <a:spLocks noChangeArrowheads="1"/>
          </p:cNvSpPr>
          <p:nvPr/>
        </p:nvSpPr>
        <p:spPr bwMode="auto">
          <a:xfrm>
            <a:off x="7621589" y="4479925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74772" name="Text Box 25"/>
          <p:cNvSpPr txBox="1">
            <a:spLocks noChangeArrowheads="1"/>
          </p:cNvSpPr>
          <p:nvPr/>
        </p:nvSpPr>
        <p:spPr bwMode="auto">
          <a:xfrm>
            <a:off x="5029201" y="2057400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74773" name="Text Box 26"/>
          <p:cNvSpPr txBox="1">
            <a:spLocks noChangeArrowheads="1"/>
          </p:cNvSpPr>
          <p:nvPr/>
        </p:nvSpPr>
        <p:spPr bwMode="auto">
          <a:xfrm>
            <a:off x="7696201" y="3336925"/>
            <a:ext cx="1151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silenced</a:t>
            </a:r>
          </a:p>
        </p:txBody>
      </p:sp>
      <p:sp>
        <p:nvSpPr>
          <p:cNvPr id="1532955" name="Text Box 27"/>
          <p:cNvSpPr txBox="1">
            <a:spLocks noChangeArrowheads="1"/>
          </p:cNvSpPr>
          <p:nvPr/>
        </p:nvSpPr>
        <p:spPr bwMode="auto">
          <a:xfrm>
            <a:off x="5562601" y="3489325"/>
            <a:ext cx="7521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Data</a:t>
            </a:r>
          </a:p>
        </p:txBody>
      </p:sp>
      <p:sp>
        <p:nvSpPr>
          <p:cNvPr id="1532956" name="Line 28"/>
          <p:cNvSpPr>
            <a:spLocks noChangeShapeType="1"/>
          </p:cNvSpPr>
          <p:nvPr/>
        </p:nvSpPr>
        <p:spPr bwMode="auto">
          <a:xfrm flipV="1">
            <a:off x="5334001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2957" name="Line 29"/>
          <p:cNvSpPr>
            <a:spLocks noChangeShapeType="1"/>
          </p:cNvSpPr>
          <p:nvPr/>
        </p:nvSpPr>
        <p:spPr bwMode="auto">
          <a:xfrm flipV="1">
            <a:off x="5334001" y="3962401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2958" name="Text Box 30"/>
          <p:cNvSpPr txBox="1">
            <a:spLocks noChangeArrowheads="1"/>
          </p:cNvSpPr>
          <p:nvPr/>
        </p:nvSpPr>
        <p:spPr bwMode="auto">
          <a:xfrm>
            <a:off x="5715000" y="4022725"/>
            <a:ext cx="68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alt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Gungsuh" charset="-127"/>
                <a:cs typeface="+mn-cs"/>
              </a:rPr>
              <a:t>ACK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77813" y="4724727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983246" y="3777690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612925" y="2373369"/>
            <a:ext cx="335437" cy="5870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8167689" y="2845127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4718" y="3607758"/>
            <a:ext cx="335437" cy="5870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7724502" y="4724727"/>
            <a:ext cx="335437" cy="5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19653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55" grpId="0"/>
      <p:bldP spid="1532956" grpId="0" animBg="1"/>
      <p:bldP spid="1532957" grpId="0" animBg="1"/>
      <p:bldP spid="15329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8B912F-5B2E-9749-896B-59613E31FE39}"/>
              </a:ext>
            </a:extLst>
          </p:cNvPr>
          <p:cNvSpPr txBox="1">
            <a:spLocks/>
          </p:cNvSpPr>
          <p:nvPr/>
        </p:nvSpPr>
        <p:spPr>
          <a:xfrm>
            <a:off x="1524000" y="41685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Standards Medium Access: CSMA/CA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D7A56-4904-A44D-990B-97D8F0A20166}"/>
              </a:ext>
            </a:extLst>
          </p:cNvPr>
          <p:cNvSpPr/>
          <p:nvPr/>
        </p:nvSpPr>
        <p:spPr>
          <a:xfrm>
            <a:off x="1057836" y="1545976"/>
            <a:ext cx="10883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Carrier Sense Multiple Access with Collision Avoidance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802.11b, 802.11g, 802.11n, 802.11ac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Contention based with exponential backoff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RTS and CTS to avoid collisions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3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1" y="1314451"/>
            <a:ext cx="8213725" cy="6743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SNR is no longer the main metric!</a:t>
            </a:r>
            <a:endParaRPr 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18360" y="4320540"/>
                <a:ext cx="7818120" cy="1533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𝑆𝑖𝑔𝑛𝑎𝑙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𝐼𝑛𝑡𝑒𝑟𝑓𝑒𝑟𝑒𝑛𝑐𝑒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&amp;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𝑁𝑜𝑖𝑠𝑒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𝑅𝑎𝑡𝑖𝑜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𝑆𝐼𝑁𝑅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𝑅𝑒𝑐𝑒𝑖𝑣𝑒𝑑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𝑆𝑖𝑔𝑛𝑎𝑙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𝑃𝑜𝑤𝑒𝑟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(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𝑅𝑥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𝐼𝑛𝑡𝑒𝑟𝑓𝑒𝑟𝑒𝑛𝑐𝑒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𝑁𝑜𝑖𝑠𝑒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(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4320540"/>
                <a:ext cx="7818120" cy="1533368"/>
              </a:xfrm>
              <a:prstGeom prst="rect">
                <a:avLst/>
              </a:prstGeom>
              <a:blipFill>
                <a:blip r:embed="rId3"/>
                <a:stretch>
                  <a:fillRect l="-812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>
            <a:extLst>
              <a:ext uri="{FF2B5EF4-FFF2-40B4-BE49-F238E27FC236}">
                <a16:creationId xmlns:a16="http://schemas.microsoft.com/office/drawing/2014/main" id="{02395002-8527-6843-AD20-BBE4925BF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36525"/>
            <a:ext cx="91440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/>
              <a:t>Wireless Interference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89A5A4C-5660-E847-968F-B8F3265A2E64}"/>
                  </a:ext>
                </a:extLst>
              </p:cNvPr>
              <p:cNvSpPr/>
              <p:nvPr/>
            </p:nvSpPr>
            <p:spPr>
              <a:xfrm>
                <a:off x="2118360" y="3086101"/>
                <a:ext cx="7818120" cy="1121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11480" marR="0" lvl="0" indent="-4114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𝐼𝑁𝑅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&gt;1→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charset="0"/>
                    <a:ea typeface="+mn-ea"/>
                    <a:cs typeface="+mn-cs"/>
                  </a:rPr>
                  <a:t> Interference limited</a:t>
                </a:r>
              </a:p>
              <a:p>
                <a:pPr marL="411480" marR="0" lvl="0" indent="-4114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𝐼𝑁𝑅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&lt;1→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charset="0"/>
                    <a:ea typeface="+mn-ea"/>
                    <a:cs typeface="+mn-cs"/>
                  </a:rPr>
                  <a:t> Noise limited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89A5A4C-5660-E847-968F-B8F3265A2E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3086101"/>
                <a:ext cx="7818120" cy="1121717"/>
              </a:xfrm>
              <a:prstGeom prst="rect">
                <a:avLst/>
              </a:prstGeom>
              <a:blipFill>
                <a:blip r:embed="rId4"/>
                <a:stretch>
                  <a:fillRect l="-1136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7BFC396-6FC1-7B42-BABD-E71AB278BEBF}"/>
                  </a:ext>
                </a:extLst>
              </p:cNvPr>
              <p:cNvSpPr/>
              <p:nvPr/>
            </p:nvSpPr>
            <p:spPr>
              <a:xfrm>
                <a:off x="2057400" y="1908107"/>
                <a:ext cx="7818120" cy="839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𝐼𝑛𝑡𝑒𝑟𝑓𝑒𝑟𝑒𝑛𝑐𝑒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𝑁𝑜𝑖𝑠𝑒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𝑅𝑎𝑡𝑖𝑜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: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𝐼𝑁𝑅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𝐼𝑛𝑡𝑒𝑟𝑓𝑒𝑟𝑒𝑛𝑐𝑒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</m:d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𝑁𝑜𝑖𝑠𝑒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(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7BFC396-6FC1-7B42-BABD-E71AB278B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908107"/>
                <a:ext cx="7818120" cy="839525"/>
              </a:xfrm>
              <a:prstGeom prst="rect">
                <a:avLst/>
              </a:prstGeom>
              <a:blipFill>
                <a:blip r:embed="rId5"/>
                <a:stretch>
                  <a:fillRect l="-812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4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CB50607-5461-4583-98BA-5A3ABA5C3880}"/>
              </a:ext>
            </a:extLst>
          </p:cNvPr>
          <p:cNvGrpSpPr/>
          <p:nvPr/>
        </p:nvGrpSpPr>
        <p:grpSpPr>
          <a:xfrm>
            <a:off x="694696" y="1439765"/>
            <a:ext cx="10588881" cy="4094584"/>
            <a:chOff x="521021" y="605817"/>
            <a:chExt cx="7941661" cy="30709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3295564" y="1399033"/>
              <a:ext cx="2144399" cy="21476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2D0AFC-3069-423C-BB60-ED444DBDA75D}"/>
                </a:ext>
              </a:extLst>
            </p:cNvPr>
            <p:cNvSpPr/>
            <p:nvPr/>
          </p:nvSpPr>
          <p:spPr>
            <a:xfrm>
              <a:off x="5787750" y="175717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ACK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31A66B7-7236-483C-9E7C-CC8C4D100FE1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61391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27E55ED-1CF0-4304-99A5-94D5834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97205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09EF79-1EC4-439F-B566-B614175861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4382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2448CE-BB7E-4E92-935C-694218AE1D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796810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751539-532B-445D-9CC9-72760377C7A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155398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59912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818069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84333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64292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300150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2876056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3B784B-B900-4DA1-8240-07A73A9DA7BE}"/>
                </a:ext>
              </a:extLst>
            </p:cNvPr>
            <p:cNvCxnSpPr/>
            <p:nvPr/>
          </p:nvCxnSpPr>
          <p:spPr>
            <a:xfrm>
              <a:off x="3295564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>
              <a:cxnSpLocks/>
            </p:cNvCxnSpPr>
            <p:nvPr/>
          </p:nvCxnSpPr>
          <p:spPr>
            <a:xfrm>
              <a:off x="5439963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5787750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/>
            <p:nvPr/>
          </p:nvCxnSpPr>
          <p:spPr>
            <a:xfrm>
              <a:off x="6578480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2282553" y="950794"/>
              <a:ext cx="0" cy="22944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5420390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0390" y="718102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2369087" y="1051301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9087" y="1051301"/>
                  <a:ext cx="504129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7407" r="-7407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2740833" y="605817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0833" y="605817"/>
                  <a:ext cx="777954" cy="266131"/>
                </a:xfrm>
                <a:prstGeom prst="rect">
                  <a:avLst/>
                </a:prstGeom>
                <a:blipFill>
                  <a:blip r:embed="rId5"/>
                  <a:stretch>
                    <a:fillRect l="-4819" r="-3614"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4141258" y="1057669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1258" y="1057669"/>
                  <a:ext cx="554143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6780" r="-3390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5994646" y="1057669"/>
                  <a:ext cx="44839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𝐴𝐶𝐾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4646" y="1057669"/>
                  <a:ext cx="448392" cy="246173"/>
                </a:xfrm>
                <a:prstGeom prst="rect">
                  <a:avLst/>
                </a:prstGeom>
                <a:blipFill>
                  <a:blip r:embed="rId7"/>
                  <a:stretch>
                    <a:fillRect l="-10417" r="-2083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>
              <a:off x="2282553" y="2438221"/>
              <a:ext cx="4434011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2282553" y="2796810"/>
              <a:ext cx="4295927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2282553" y="3151479"/>
              <a:ext cx="4295927" cy="3919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Multiplication Sign 65">
              <a:extLst>
                <a:ext uri="{FF2B5EF4-FFF2-40B4-BE49-F238E27FC236}">
                  <a16:creationId xmlns:a16="http://schemas.microsoft.com/office/drawing/2014/main" id="{E324F7B3-994C-4C95-B718-B1B7F6FAC03F}"/>
                </a:ext>
              </a:extLst>
            </p:cNvPr>
            <p:cNvSpPr/>
            <p:nvPr/>
          </p:nvSpPr>
          <p:spPr>
            <a:xfrm>
              <a:off x="4230651" y="2305027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Multiplication Sign 67">
              <a:extLst>
                <a:ext uri="{FF2B5EF4-FFF2-40B4-BE49-F238E27FC236}">
                  <a16:creationId xmlns:a16="http://schemas.microsoft.com/office/drawing/2014/main" id="{2D12F9F9-32B4-4285-A1F6-6D5982F67C7A}"/>
                </a:ext>
              </a:extLst>
            </p:cNvPr>
            <p:cNvSpPr/>
            <p:nvPr/>
          </p:nvSpPr>
          <p:spPr>
            <a:xfrm>
              <a:off x="4230651" y="2659696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584B4F3-A543-4BDE-9AA6-4F88376B5A08}"/>
                </a:ext>
              </a:extLst>
            </p:cNvPr>
            <p:cNvCxnSpPr>
              <a:cxnSpLocks/>
            </p:cNvCxnSpPr>
            <p:nvPr/>
          </p:nvCxnSpPr>
          <p:spPr>
            <a:xfrm>
              <a:off x="1006179" y="3512840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B759DDF-A2B5-4EA9-B528-94608E00FE3B}"/>
                </a:ext>
              </a:extLst>
            </p:cNvPr>
            <p:cNvSpPr txBox="1"/>
            <p:nvPr/>
          </p:nvSpPr>
          <p:spPr>
            <a:xfrm>
              <a:off x="1763598" y="3330506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FAB96E4-C416-47E1-A54E-7DE459532078}"/>
                </a:ext>
              </a:extLst>
            </p:cNvPr>
            <p:cNvCxnSpPr>
              <a:cxnSpLocks/>
            </p:cNvCxnSpPr>
            <p:nvPr/>
          </p:nvCxnSpPr>
          <p:spPr>
            <a:xfrm>
              <a:off x="2822133" y="3512840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CDD1A13-64F4-466B-9A61-D4CA526EEE78}"/>
                </a:ext>
              </a:extLst>
            </p:cNvPr>
            <p:cNvSpPr txBox="1"/>
            <p:nvPr/>
          </p:nvSpPr>
          <p:spPr>
            <a:xfrm>
              <a:off x="3579552" y="3330506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4694390-94E2-41D0-BCCD-6CAC1CBA3AA2}"/>
                </a:ext>
              </a:extLst>
            </p:cNvPr>
            <p:cNvCxnSpPr>
              <a:cxnSpLocks/>
            </p:cNvCxnSpPr>
            <p:nvPr/>
          </p:nvCxnSpPr>
          <p:spPr>
            <a:xfrm>
              <a:off x="5160425" y="3512840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31C32BE-891D-4051-BA9C-C9C5933348F1}"/>
                </a:ext>
              </a:extLst>
            </p:cNvPr>
            <p:cNvSpPr txBox="1"/>
            <p:nvPr/>
          </p:nvSpPr>
          <p:spPr>
            <a:xfrm>
              <a:off x="5917844" y="3330506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D022D9E-6A0C-4BD0-A0EE-7FC163A3F158}"/>
                </a:ext>
              </a:extLst>
            </p:cNvPr>
            <p:cNvCxnSpPr>
              <a:cxnSpLocks/>
            </p:cNvCxnSpPr>
            <p:nvPr/>
          </p:nvCxnSpPr>
          <p:spPr>
            <a:xfrm>
              <a:off x="6716564" y="2328306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0214701-6AA6-444F-A712-93D8E8C0F2CD}"/>
                    </a:ext>
                  </a:extLst>
                </p:cNvPr>
                <p:cNvSpPr txBox="1"/>
                <p:nvPr/>
              </p:nvSpPr>
              <p:spPr>
                <a:xfrm>
                  <a:off x="6489745" y="2066696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0214701-6AA6-444F-A712-93D8E8C0F2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745" y="2066696"/>
                  <a:ext cx="982577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E4D3E0E-C8B3-BB41-AFE9-9C526484C104}"/>
              </a:ext>
            </a:extLst>
          </p:cNvPr>
          <p:cNvSpPr/>
          <p:nvPr/>
        </p:nvSpPr>
        <p:spPr>
          <a:xfrm>
            <a:off x="694696" y="3493960"/>
            <a:ext cx="11234997" cy="281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78C1454A-BECF-6C4E-89D1-1A3657D655DE}"/>
              </a:ext>
            </a:extLst>
          </p:cNvPr>
          <p:cNvSpPr txBox="1">
            <a:spLocks/>
          </p:cNvSpPr>
          <p:nvPr/>
        </p:nvSpPr>
        <p:spPr>
          <a:xfrm>
            <a:off x="1524000" y="41685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Standards Medium Access: CSMA/CA</a:t>
            </a:r>
          </a:p>
        </p:txBody>
      </p:sp>
    </p:spTree>
    <p:extLst>
      <p:ext uri="{BB962C8B-B14F-4D97-AF65-F5344CB8AC3E}">
        <p14:creationId xmlns:p14="http://schemas.microsoft.com/office/powerpoint/2010/main" val="1956736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1F1D2594-F5DA-4BEF-A8E8-4CEE5058B649}"/>
              </a:ext>
            </a:extLst>
          </p:cNvPr>
          <p:cNvGrpSpPr/>
          <p:nvPr/>
        </p:nvGrpSpPr>
        <p:grpSpPr>
          <a:xfrm>
            <a:off x="694696" y="1457997"/>
            <a:ext cx="11234997" cy="4582521"/>
            <a:chOff x="521021" y="569064"/>
            <a:chExt cx="8426248" cy="34368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43C4DE-C529-4DDA-AA29-B4DC4287850A}"/>
                </a:ext>
              </a:extLst>
            </p:cNvPr>
            <p:cNvSpPr/>
            <p:nvPr/>
          </p:nvSpPr>
          <p:spPr>
            <a:xfrm>
              <a:off x="2465523" y="1399033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0F835-C007-4106-B510-529B68866D80}"/>
                </a:ext>
              </a:extLst>
            </p:cNvPr>
            <p:cNvSpPr/>
            <p:nvPr/>
          </p:nvSpPr>
          <p:spPr>
            <a:xfrm>
              <a:off x="3595075" y="1757172"/>
              <a:ext cx="799696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4742558" y="1399033"/>
              <a:ext cx="2144399" cy="21476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2D0AFC-3069-423C-BB60-ED444DBDA75D}"/>
                </a:ext>
              </a:extLst>
            </p:cNvPr>
            <p:cNvSpPr/>
            <p:nvPr/>
          </p:nvSpPr>
          <p:spPr>
            <a:xfrm>
              <a:off x="7234744" y="175717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ACK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31A66B7-7236-483C-9E7C-CC8C4D100FE1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61391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27E55ED-1CF0-4304-99A5-94D5834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97205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09EF79-1EC4-439F-B566-B614175861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4382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2448CE-BB7E-4E92-935C-694218AE1D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796810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751539-532B-445D-9CC9-72760377C7A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155398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E688A5-E3E3-41E1-BC9E-668E1B7478D2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513986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26660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784817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5108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60966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2968257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E57D84-F0FA-4357-9825-2BB5EBF11363}"/>
                </a:ext>
              </a:extLst>
            </p:cNvPr>
            <p:cNvSpPr txBox="1"/>
            <p:nvPr/>
          </p:nvSpPr>
          <p:spPr>
            <a:xfrm>
              <a:off x="634081" y="3326845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2046015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3B784B-B900-4DA1-8240-07A73A9DA7BE}"/>
                </a:ext>
              </a:extLst>
            </p:cNvPr>
            <p:cNvCxnSpPr/>
            <p:nvPr/>
          </p:nvCxnSpPr>
          <p:spPr>
            <a:xfrm>
              <a:off x="2465523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87C164-02F0-45F4-AF98-648CBA32F4C6}"/>
                </a:ext>
              </a:extLst>
            </p:cNvPr>
            <p:cNvCxnSpPr>
              <a:cxnSpLocks/>
            </p:cNvCxnSpPr>
            <p:nvPr/>
          </p:nvCxnSpPr>
          <p:spPr>
            <a:xfrm>
              <a:off x="3256253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8DD9DB-13C9-4B5A-A1D1-733A4F002309}"/>
                </a:ext>
              </a:extLst>
            </p:cNvPr>
            <p:cNvCxnSpPr/>
            <p:nvPr/>
          </p:nvCxnSpPr>
          <p:spPr>
            <a:xfrm>
              <a:off x="3595076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82844-D82E-4997-AA82-E8EABACEF70B}"/>
                </a:ext>
              </a:extLst>
            </p:cNvPr>
            <p:cNvCxnSpPr>
              <a:cxnSpLocks/>
            </p:cNvCxnSpPr>
            <p:nvPr/>
          </p:nvCxnSpPr>
          <p:spPr>
            <a:xfrm>
              <a:off x="4392938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D75375-26BE-468A-9923-2F7B4997F574}"/>
                </a:ext>
              </a:extLst>
            </p:cNvPr>
            <p:cNvCxnSpPr/>
            <p:nvPr/>
          </p:nvCxnSpPr>
          <p:spPr>
            <a:xfrm>
              <a:off x="4742558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>
              <a:cxnSpLocks/>
            </p:cNvCxnSpPr>
            <p:nvPr/>
          </p:nvCxnSpPr>
          <p:spPr>
            <a:xfrm>
              <a:off x="6886957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7234744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>
              <a:cxnSpLocks/>
            </p:cNvCxnSpPr>
            <p:nvPr/>
          </p:nvCxnSpPr>
          <p:spPr>
            <a:xfrm>
              <a:off x="8025474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1470979" y="950794"/>
              <a:ext cx="0" cy="2674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/>
                <p:nvPr/>
              </p:nvSpPr>
              <p:spPr>
                <a:xfrm>
                  <a:off x="3236867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6867" y="718102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/>
                <p:nvPr/>
              </p:nvSpPr>
              <p:spPr>
                <a:xfrm>
                  <a:off x="4373365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3365" y="718102"/>
                  <a:ext cx="470465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6867384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384" y="718102"/>
                  <a:ext cx="470465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1523340" y="1050917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3340" y="1050917"/>
                  <a:ext cx="504129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7407" r="-7407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1941494" y="569064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1494" y="569064"/>
                  <a:ext cx="777954" cy="266131"/>
                </a:xfrm>
                <a:prstGeom prst="rect">
                  <a:avLst/>
                </a:prstGeom>
                <a:blipFill>
                  <a:blip r:embed="rId7"/>
                  <a:stretch>
                    <a:fillRect l="-6098" r="-3659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/>
                <p:nvPr/>
              </p:nvSpPr>
              <p:spPr>
                <a:xfrm>
                  <a:off x="2697095" y="1058623"/>
                  <a:ext cx="431801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7095" y="1058623"/>
                  <a:ext cx="431801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10870" r="-2174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/>
                <p:nvPr/>
              </p:nvSpPr>
              <p:spPr>
                <a:xfrm>
                  <a:off x="3825027" y="1058623"/>
                  <a:ext cx="42579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027" y="1058623"/>
                  <a:ext cx="425790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0870" r="-2174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5588252" y="1057669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8252" y="1057669"/>
                  <a:ext cx="554143" cy="246173"/>
                </a:xfrm>
                <a:prstGeom prst="rect">
                  <a:avLst/>
                </a:prstGeom>
                <a:blipFill>
                  <a:blip r:embed="rId10"/>
                  <a:stretch>
                    <a:fillRect l="-6780" r="-3390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7441640" y="1057669"/>
                  <a:ext cx="44839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𝐴𝐶𝐾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1640" y="1057669"/>
                  <a:ext cx="448392" cy="246173"/>
                </a:xfrm>
                <a:prstGeom prst="rect">
                  <a:avLst/>
                </a:prstGeom>
                <a:blipFill>
                  <a:blip r:embed="rId11"/>
                  <a:stretch>
                    <a:fillRect l="-10417" r="-208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F40FF9-8B7A-411C-B21F-78EF8A0CE5AE}"/>
                </a:ext>
              </a:extLst>
            </p:cNvPr>
            <p:cNvCxnSpPr>
              <a:cxnSpLocks/>
            </p:cNvCxnSpPr>
            <p:nvPr/>
          </p:nvCxnSpPr>
          <p:spPr>
            <a:xfrm>
              <a:off x="1470979" y="3513985"/>
              <a:ext cx="6561397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0979" y="2438041"/>
              <a:ext cx="3102986" cy="18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1470979" y="2796090"/>
              <a:ext cx="6720532" cy="36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1470979" y="3155397"/>
              <a:ext cx="6554495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Multiplication Sign 66">
              <a:extLst>
                <a:ext uri="{FF2B5EF4-FFF2-40B4-BE49-F238E27FC236}">
                  <a16:creationId xmlns:a16="http://schemas.microsoft.com/office/drawing/2014/main" id="{E3B49DF8-4A61-42CD-A956-5A68DC346991}"/>
                </a:ext>
              </a:extLst>
            </p:cNvPr>
            <p:cNvSpPr/>
            <p:nvPr/>
          </p:nvSpPr>
          <p:spPr>
            <a:xfrm>
              <a:off x="2728697" y="2305981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ultiplication Sign 71">
              <a:extLst>
                <a:ext uri="{FF2B5EF4-FFF2-40B4-BE49-F238E27FC236}">
                  <a16:creationId xmlns:a16="http://schemas.microsoft.com/office/drawing/2014/main" id="{79909C9C-AF15-4E40-871B-10D0F8986102}"/>
                </a:ext>
              </a:extLst>
            </p:cNvPr>
            <p:cNvSpPr/>
            <p:nvPr/>
          </p:nvSpPr>
          <p:spPr>
            <a:xfrm>
              <a:off x="3866329" y="2658977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ultiplication Sign 72">
              <a:extLst>
                <a:ext uri="{FF2B5EF4-FFF2-40B4-BE49-F238E27FC236}">
                  <a16:creationId xmlns:a16="http://schemas.microsoft.com/office/drawing/2014/main" id="{1DD0F1FC-6A52-43C7-B971-E18F6A0B6831}"/>
                </a:ext>
              </a:extLst>
            </p:cNvPr>
            <p:cNvSpPr/>
            <p:nvPr/>
          </p:nvSpPr>
          <p:spPr>
            <a:xfrm>
              <a:off x="5678090" y="3017565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28A26A0-283C-4793-A346-29076711BB2C}"/>
                </a:ext>
              </a:extLst>
            </p:cNvPr>
            <p:cNvCxnSpPr>
              <a:cxnSpLocks/>
            </p:cNvCxnSpPr>
            <p:nvPr/>
          </p:nvCxnSpPr>
          <p:spPr>
            <a:xfrm>
              <a:off x="998501" y="3866979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D83422-D4F0-4895-A53D-5C49DC19492C}"/>
                </a:ext>
              </a:extLst>
            </p:cNvPr>
            <p:cNvSpPr txBox="1"/>
            <p:nvPr/>
          </p:nvSpPr>
          <p:spPr>
            <a:xfrm>
              <a:off x="1755920" y="3659706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7B015E8-9BC5-42CD-B49F-1D99B29CF314}"/>
                </a:ext>
              </a:extLst>
            </p:cNvPr>
            <p:cNvCxnSpPr>
              <a:cxnSpLocks/>
            </p:cNvCxnSpPr>
            <p:nvPr/>
          </p:nvCxnSpPr>
          <p:spPr>
            <a:xfrm>
              <a:off x="2814455" y="3866979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E460BF9-B7D9-4E82-A9CB-5B90D8D48B74}"/>
                </a:ext>
              </a:extLst>
            </p:cNvPr>
            <p:cNvSpPr txBox="1"/>
            <p:nvPr/>
          </p:nvSpPr>
          <p:spPr>
            <a:xfrm>
              <a:off x="3571874" y="3659706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49667A3-917E-4491-90F6-02E9A127E298}"/>
                </a:ext>
              </a:extLst>
            </p:cNvPr>
            <p:cNvCxnSpPr>
              <a:cxnSpLocks/>
            </p:cNvCxnSpPr>
            <p:nvPr/>
          </p:nvCxnSpPr>
          <p:spPr>
            <a:xfrm>
              <a:off x="5152747" y="3866979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048554E-6455-4797-8A1D-013FD8F1D6FC}"/>
                </a:ext>
              </a:extLst>
            </p:cNvPr>
            <p:cNvSpPr txBox="1"/>
            <p:nvPr/>
          </p:nvSpPr>
          <p:spPr>
            <a:xfrm>
              <a:off x="5910166" y="3659706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8C5B57B-4F09-4ABC-8536-A9FED0BBD243}"/>
                </a:ext>
              </a:extLst>
            </p:cNvPr>
            <p:cNvCxnSpPr>
              <a:cxnSpLocks/>
            </p:cNvCxnSpPr>
            <p:nvPr/>
          </p:nvCxnSpPr>
          <p:spPr>
            <a:xfrm>
              <a:off x="1112724" y="35117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48A74A1-A7BF-4E3C-B0C6-860E5413948E}"/>
                </a:ext>
              </a:extLst>
            </p:cNvPr>
            <p:cNvCxnSpPr>
              <a:cxnSpLocks/>
            </p:cNvCxnSpPr>
            <p:nvPr/>
          </p:nvCxnSpPr>
          <p:spPr>
            <a:xfrm>
              <a:off x="8191511" y="2684993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6C5D4DE-8A4B-4CAE-A207-4FE198E8EE04}"/>
                    </a:ext>
                  </a:extLst>
                </p:cNvPr>
                <p:cNvSpPr txBox="1"/>
                <p:nvPr/>
              </p:nvSpPr>
              <p:spPr>
                <a:xfrm>
                  <a:off x="7964692" y="2406757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6C5D4DE-8A4B-4CAE-A207-4FE198E8E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4692" y="2406757"/>
                  <a:ext cx="982577" cy="346249"/>
                </a:xfrm>
                <a:prstGeom prst="rect">
                  <a:avLst/>
                </a:prstGeom>
                <a:blipFill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956E3F0-F03F-43DB-8F2F-812381FE31C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331997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3AB6259-86A8-4EA9-B09E-A363765FA80C}"/>
                    </a:ext>
                  </a:extLst>
                </p:cNvPr>
                <p:cNvSpPr txBox="1"/>
                <p:nvPr/>
              </p:nvSpPr>
              <p:spPr>
                <a:xfrm>
                  <a:off x="4345181" y="2053761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3AB6259-86A8-4EA9-B09E-A363765FA8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181" y="2053761"/>
                  <a:ext cx="982577" cy="346249"/>
                </a:xfrm>
                <a:prstGeom prst="rect">
                  <a:avLst/>
                </a:prstGeom>
                <a:blipFill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DFFEF63-0220-5B4D-9FC6-DA28B9655F20}"/>
              </a:ext>
            </a:extLst>
          </p:cNvPr>
          <p:cNvSpPr/>
          <p:nvPr/>
        </p:nvSpPr>
        <p:spPr>
          <a:xfrm>
            <a:off x="694696" y="3437594"/>
            <a:ext cx="11234997" cy="290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D3001F1A-6656-2545-888E-D9CE3996BCEB}"/>
              </a:ext>
            </a:extLst>
          </p:cNvPr>
          <p:cNvSpPr txBox="1">
            <a:spLocks/>
          </p:cNvSpPr>
          <p:nvPr/>
        </p:nvSpPr>
        <p:spPr>
          <a:xfrm>
            <a:off x="1524000" y="40341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Standards Medium Access: CSMA/CA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56081"/>
            <a:ext cx="8396287" cy="41823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520" dirty="0"/>
              <a:t>Orthogonal Frequency Division Multiple Access</a:t>
            </a:r>
          </a:p>
          <a:p>
            <a:pPr>
              <a:defRPr/>
            </a:pPr>
            <a:r>
              <a:rPr lang="en-US" sz="2520" dirty="0"/>
              <a:t>Use OFDM: Assign different subcarriers to different users. </a:t>
            </a:r>
          </a:p>
          <a:p>
            <a:pPr>
              <a:defRPr/>
            </a:pPr>
            <a:r>
              <a:rPr lang="en-US" sz="2520" dirty="0"/>
              <a:t>More efficient than FDMA since no guard bands are needed</a:t>
            </a:r>
          </a:p>
          <a:p>
            <a:pPr>
              <a:defRPr/>
            </a:pPr>
            <a:r>
              <a:rPr lang="en-US" sz="2520" dirty="0"/>
              <a:t>Requires Time Synchronization </a:t>
            </a:r>
          </a:p>
          <a:p>
            <a:pPr>
              <a:defRPr/>
            </a:pPr>
            <a:endParaRPr lang="en-US" sz="252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78047-C662-7341-AEBC-551849447B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5640" y="3583639"/>
            <a:ext cx="5966460" cy="28161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0EDA33-1EF3-224F-8F9D-61B3DD634BE9}"/>
              </a:ext>
            </a:extLst>
          </p:cNvPr>
          <p:cNvSpPr txBox="1">
            <a:spLocks/>
          </p:cNvSpPr>
          <p:nvPr/>
        </p:nvSpPr>
        <p:spPr>
          <a:xfrm>
            <a:off x="1524000" y="40341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3729113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0C28CC84-D54A-E542-A63A-6E5A1B20552B}"/>
              </a:ext>
            </a:extLst>
          </p:cNvPr>
          <p:cNvGrpSpPr/>
          <p:nvPr/>
        </p:nvGrpSpPr>
        <p:grpSpPr>
          <a:xfrm>
            <a:off x="1" y="3133241"/>
            <a:ext cx="12347090" cy="3785055"/>
            <a:chOff x="1" y="2501232"/>
            <a:chExt cx="12347090" cy="3785055"/>
          </a:xfrm>
        </p:grpSpPr>
        <p:cxnSp>
          <p:nvCxnSpPr>
            <p:cNvPr id="5" name="Google Shape;56;p13">
              <a:extLst>
                <a:ext uri="{FF2B5EF4-FFF2-40B4-BE49-F238E27FC236}">
                  <a16:creationId xmlns:a16="http://schemas.microsoft.com/office/drawing/2014/main" id="{DAA4A09A-458F-504D-9566-9043924230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730" y="3816213"/>
              <a:ext cx="6056600" cy="33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" name="Google Shape;57;p13">
              <a:extLst>
                <a:ext uri="{FF2B5EF4-FFF2-40B4-BE49-F238E27FC236}">
                  <a16:creationId xmlns:a16="http://schemas.microsoft.com/office/drawing/2014/main" id="{710B79C1-5704-154C-A979-C916B9CB1FCB}"/>
                </a:ext>
              </a:extLst>
            </p:cNvPr>
            <p:cNvSpPr/>
            <p:nvPr/>
          </p:nvSpPr>
          <p:spPr>
            <a:xfrm>
              <a:off x="2366597" y="3187042"/>
              <a:ext cx="1358055" cy="629171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58;p13">
              <a:extLst>
                <a:ext uri="{FF2B5EF4-FFF2-40B4-BE49-F238E27FC236}">
                  <a16:creationId xmlns:a16="http://schemas.microsoft.com/office/drawing/2014/main" id="{148A9F1E-4686-0445-A463-CEF55693C27C}"/>
                </a:ext>
              </a:extLst>
            </p:cNvPr>
            <p:cNvSpPr/>
            <p:nvPr/>
          </p:nvSpPr>
          <p:spPr>
            <a:xfrm>
              <a:off x="505218" y="3187110"/>
              <a:ext cx="1358055" cy="629171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70;p13">
              <a:extLst>
                <a:ext uri="{FF2B5EF4-FFF2-40B4-BE49-F238E27FC236}">
                  <a16:creationId xmlns:a16="http://schemas.microsoft.com/office/drawing/2014/main" id="{7C0E392D-158C-CD4A-954D-CE3B0596D9E2}"/>
                </a:ext>
              </a:extLst>
            </p:cNvPr>
            <p:cNvSpPr txBox="1"/>
            <p:nvPr/>
          </p:nvSpPr>
          <p:spPr>
            <a:xfrm>
              <a:off x="419706" y="3893481"/>
              <a:ext cx="5991183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CSMA/CA (802.11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/n/ac)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Google Shape;72;p13">
              <a:extLst>
                <a:ext uri="{FF2B5EF4-FFF2-40B4-BE49-F238E27FC236}">
                  <a16:creationId xmlns:a16="http://schemas.microsoft.com/office/drawing/2014/main" id="{BB78A14F-C765-F54A-B548-F0882E12C969}"/>
                </a:ext>
              </a:extLst>
            </p:cNvPr>
            <p:cNvCxnSpPr/>
            <p:nvPr/>
          </p:nvCxnSpPr>
          <p:spPr>
            <a:xfrm rot="10800000">
              <a:off x="434778" y="2850377"/>
              <a:ext cx="0" cy="96586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" name="Google Shape;76;p13">
              <a:extLst>
                <a:ext uri="{FF2B5EF4-FFF2-40B4-BE49-F238E27FC236}">
                  <a16:creationId xmlns:a16="http://schemas.microsoft.com/office/drawing/2014/main" id="{0B6AD945-FB3E-AB44-AB62-57B157A6BB46}"/>
                </a:ext>
              </a:extLst>
            </p:cNvPr>
            <p:cNvSpPr txBox="1"/>
            <p:nvPr/>
          </p:nvSpPr>
          <p:spPr>
            <a:xfrm rot="16200000">
              <a:off x="-421812" y="3057613"/>
              <a:ext cx="1263334" cy="419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Frequency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11" name="Google Shape;77;p13">
              <a:extLst>
                <a:ext uri="{FF2B5EF4-FFF2-40B4-BE49-F238E27FC236}">
                  <a16:creationId xmlns:a16="http://schemas.microsoft.com/office/drawing/2014/main" id="{2C283FBD-EC17-C847-A0A8-76D7F789AA96}"/>
                </a:ext>
              </a:extLst>
            </p:cNvPr>
            <p:cNvSpPr txBox="1"/>
            <p:nvPr/>
          </p:nvSpPr>
          <p:spPr>
            <a:xfrm>
              <a:off x="5807622" y="3819597"/>
              <a:ext cx="1347416" cy="6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Time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12" name="Google Shape;57;p13">
              <a:extLst>
                <a:ext uri="{FF2B5EF4-FFF2-40B4-BE49-F238E27FC236}">
                  <a16:creationId xmlns:a16="http://schemas.microsoft.com/office/drawing/2014/main" id="{E848A24F-C3EA-EE43-8CAD-037CBD6E8D91}"/>
                </a:ext>
              </a:extLst>
            </p:cNvPr>
            <p:cNvSpPr/>
            <p:nvPr/>
          </p:nvSpPr>
          <p:spPr>
            <a:xfrm>
              <a:off x="4306911" y="3187007"/>
              <a:ext cx="1358055" cy="629171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8;p13">
              <a:extLst>
                <a:ext uri="{FF2B5EF4-FFF2-40B4-BE49-F238E27FC236}">
                  <a16:creationId xmlns:a16="http://schemas.microsoft.com/office/drawing/2014/main" id="{4E11F702-99D4-4243-906A-48F465D79A47}"/>
                </a:ext>
              </a:extLst>
            </p:cNvPr>
            <p:cNvSpPr/>
            <p:nvPr/>
          </p:nvSpPr>
          <p:spPr>
            <a:xfrm>
              <a:off x="4695909" y="3187007"/>
              <a:ext cx="1358055" cy="629171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7;p13">
              <a:extLst>
                <a:ext uri="{FF2B5EF4-FFF2-40B4-BE49-F238E27FC236}">
                  <a16:creationId xmlns:a16="http://schemas.microsoft.com/office/drawing/2014/main" id="{DDA9BC1C-EC7C-F54E-ACDD-3B176362FE43}"/>
                </a:ext>
              </a:extLst>
            </p:cNvPr>
            <p:cNvSpPr/>
            <p:nvPr/>
          </p:nvSpPr>
          <p:spPr>
            <a:xfrm>
              <a:off x="4695909" y="3186973"/>
              <a:ext cx="1039497" cy="629171"/>
            </a:xfrm>
            <a:prstGeom prst="rect">
              <a:avLst/>
            </a:prstGeom>
            <a:pattFill prst="wdUpDiag">
              <a:fgClr>
                <a:srgbClr val="00B0F0"/>
              </a:fgClr>
              <a:bgClr>
                <a:srgbClr val="C00000"/>
              </a:bgClr>
            </a:patt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id="{472AD950-0CDC-3040-8E3D-DDB755B013E3}"/>
                </a:ext>
              </a:extLst>
            </p:cNvPr>
            <p:cNvSpPr>
              <a:spLocks noChangeAspect="1"/>
            </p:cNvSpPr>
            <p:nvPr/>
          </p:nvSpPr>
          <p:spPr>
            <a:xfrm rot="2773475">
              <a:off x="4456042" y="2869032"/>
              <a:ext cx="635846" cy="635845"/>
            </a:xfrm>
            <a:prstGeom prst="plus">
              <a:avLst>
                <a:gd name="adj" fmla="val 40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Google Shape;56;p13">
              <a:extLst>
                <a:ext uri="{FF2B5EF4-FFF2-40B4-BE49-F238E27FC236}">
                  <a16:creationId xmlns:a16="http://schemas.microsoft.com/office/drawing/2014/main" id="{A034510B-73E0-6D4A-AE06-167181E30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730" y="5607004"/>
              <a:ext cx="6056600" cy="33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" name="Google Shape;57;p13">
              <a:extLst>
                <a:ext uri="{FF2B5EF4-FFF2-40B4-BE49-F238E27FC236}">
                  <a16:creationId xmlns:a16="http://schemas.microsoft.com/office/drawing/2014/main" id="{F7D3586D-7D43-EF42-80F7-CD4EE4780C69}"/>
                </a:ext>
              </a:extLst>
            </p:cNvPr>
            <p:cNvSpPr/>
            <p:nvPr/>
          </p:nvSpPr>
          <p:spPr>
            <a:xfrm>
              <a:off x="496387" y="4964457"/>
              <a:ext cx="2543381" cy="317923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8;p13">
              <a:extLst>
                <a:ext uri="{FF2B5EF4-FFF2-40B4-BE49-F238E27FC236}">
                  <a16:creationId xmlns:a16="http://schemas.microsoft.com/office/drawing/2014/main" id="{25F7CFF8-CF36-F648-9C96-E0AFFB2490AA}"/>
                </a:ext>
              </a:extLst>
            </p:cNvPr>
            <p:cNvSpPr/>
            <p:nvPr/>
          </p:nvSpPr>
          <p:spPr>
            <a:xfrm>
              <a:off x="496387" y="5285730"/>
              <a:ext cx="2543381" cy="317923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70;p13">
              <a:extLst>
                <a:ext uri="{FF2B5EF4-FFF2-40B4-BE49-F238E27FC236}">
                  <a16:creationId xmlns:a16="http://schemas.microsoft.com/office/drawing/2014/main" id="{C197C631-D17B-974C-AED0-825FFEEEDE36}"/>
                </a:ext>
              </a:extLst>
            </p:cNvPr>
            <p:cNvSpPr txBox="1"/>
            <p:nvPr/>
          </p:nvSpPr>
          <p:spPr>
            <a:xfrm>
              <a:off x="419706" y="5684272"/>
              <a:ext cx="5991183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OFDMA </a:t>
              </a: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(802.11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ax)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Google Shape;72;p13">
              <a:extLst>
                <a:ext uri="{FF2B5EF4-FFF2-40B4-BE49-F238E27FC236}">
                  <a16:creationId xmlns:a16="http://schemas.microsoft.com/office/drawing/2014/main" id="{84EE0395-A5DC-3E43-BA50-309E04E4A366}"/>
                </a:ext>
              </a:extLst>
            </p:cNvPr>
            <p:cNvCxnSpPr/>
            <p:nvPr/>
          </p:nvCxnSpPr>
          <p:spPr>
            <a:xfrm rot="10800000">
              <a:off x="434778" y="4641168"/>
              <a:ext cx="0" cy="96586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76;p13">
              <a:extLst>
                <a:ext uri="{FF2B5EF4-FFF2-40B4-BE49-F238E27FC236}">
                  <a16:creationId xmlns:a16="http://schemas.microsoft.com/office/drawing/2014/main" id="{107D87FF-0B94-6C43-9E8D-02E66916E7B7}"/>
                </a:ext>
              </a:extLst>
            </p:cNvPr>
            <p:cNvSpPr txBox="1"/>
            <p:nvPr/>
          </p:nvSpPr>
          <p:spPr>
            <a:xfrm rot="16200000">
              <a:off x="-421812" y="4848404"/>
              <a:ext cx="1263334" cy="419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Frequency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2" name="Google Shape;77;p13">
              <a:extLst>
                <a:ext uri="{FF2B5EF4-FFF2-40B4-BE49-F238E27FC236}">
                  <a16:creationId xmlns:a16="http://schemas.microsoft.com/office/drawing/2014/main" id="{3ADCEFE8-2A48-3248-80C5-518A23D3F3C3}"/>
                </a:ext>
              </a:extLst>
            </p:cNvPr>
            <p:cNvSpPr txBox="1"/>
            <p:nvPr/>
          </p:nvSpPr>
          <p:spPr>
            <a:xfrm>
              <a:off x="5807622" y="5610387"/>
              <a:ext cx="1347416" cy="6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Time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3" name="Google Shape;57;p13">
              <a:extLst>
                <a:ext uri="{FF2B5EF4-FFF2-40B4-BE49-F238E27FC236}">
                  <a16:creationId xmlns:a16="http://schemas.microsoft.com/office/drawing/2014/main" id="{8C501678-BF41-2A49-BB04-37BE586EF94E}"/>
                </a:ext>
              </a:extLst>
            </p:cNvPr>
            <p:cNvSpPr/>
            <p:nvPr/>
          </p:nvSpPr>
          <p:spPr>
            <a:xfrm>
              <a:off x="3531229" y="4964457"/>
              <a:ext cx="2543381" cy="317923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8;p13">
              <a:extLst>
                <a:ext uri="{FF2B5EF4-FFF2-40B4-BE49-F238E27FC236}">
                  <a16:creationId xmlns:a16="http://schemas.microsoft.com/office/drawing/2014/main" id="{AF4BFE97-26A9-904D-A0E2-76C7629C9E24}"/>
                </a:ext>
              </a:extLst>
            </p:cNvPr>
            <p:cNvSpPr/>
            <p:nvPr/>
          </p:nvSpPr>
          <p:spPr>
            <a:xfrm>
              <a:off x="3531229" y="5285730"/>
              <a:ext cx="2543381" cy="317923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D10A59-2BF6-BA47-AE93-FEC919EC6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33451" y="3437975"/>
              <a:ext cx="4323748" cy="2328073"/>
              <a:chOff x="1230797" y="1948857"/>
              <a:chExt cx="7132320" cy="231403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FCDC730-297C-0243-ABA5-A641722F2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50"/>
              <a:stretch/>
            </p:blipFill>
            <p:spPr>
              <a:xfrm>
                <a:off x="1451512" y="1948857"/>
                <a:ext cx="6166431" cy="230652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DF5CFEB-0AFC-0442-AC09-04DAB46FC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991"/>
              <a:stretch/>
            </p:blipFill>
            <p:spPr>
              <a:xfrm>
                <a:off x="1813911" y="1948857"/>
                <a:ext cx="6237890" cy="230652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211BCBB-CBAC-1041-BC02-665140EA1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31" r="16784"/>
              <a:stretch/>
            </p:blipFill>
            <p:spPr>
              <a:xfrm>
                <a:off x="2108199" y="1948857"/>
                <a:ext cx="6019802" cy="230652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A93F77-8A8B-DE48-A578-2B4F1024B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50" r="16784"/>
              <a:stretch/>
            </p:blipFill>
            <p:spPr>
              <a:xfrm>
                <a:off x="1451513" y="1952615"/>
                <a:ext cx="4072196" cy="230652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03360E3-B096-9445-AC23-F714B727FA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92" r="16784"/>
              <a:stretch/>
            </p:blipFill>
            <p:spPr>
              <a:xfrm>
                <a:off x="1451514" y="1951869"/>
                <a:ext cx="3494880" cy="230652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1861CE6-270E-614B-87AB-4B6064DB4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31" r="38356"/>
              <a:stretch/>
            </p:blipFill>
            <p:spPr>
              <a:xfrm>
                <a:off x="3998547" y="1956373"/>
                <a:ext cx="4225788" cy="230652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629C827-2911-4D4A-B861-50583D10C0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325"/>
              <a:stretch/>
            </p:blipFill>
            <p:spPr>
              <a:xfrm>
                <a:off x="2506929" y="1948857"/>
                <a:ext cx="5544871" cy="230652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6AD3ED1-93AE-0A4E-8299-8E5698B15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59"/>
              <a:stretch/>
            </p:blipFill>
            <p:spPr>
              <a:xfrm>
                <a:off x="1451513" y="1948857"/>
                <a:ext cx="6772823" cy="2306520"/>
              </a:xfrm>
              <a:prstGeom prst="rect">
                <a:avLst/>
              </a:prstGeom>
            </p:spPr>
          </p:pic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F0CD7EF-4623-DA47-A245-815126571E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797" y="3578098"/>
                <a:ext cx="713232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090A387-D6D0-5F42-BAA6-81A464CEE7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6000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98221E0A-4BCD-C44E-8665-D0E9A710F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116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562CF4EF-2D28-434B-B6E7-114B29C38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176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72829FC-A7B9-4E43-8611-3D63A80E9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6240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E17ED39-FEF8-5747-8804-366720E395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7851" y="336868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90862C9-8C76-9C41-911D-5ACA3B979D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6400" y="336042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12C1D63-9E0A-DB4A-862B-7A85AC7B8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3398" y="3374762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B7B82BE7-659A-8948-9076-BB5E43C27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0956" y="336868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67DA891-37C4-9549-AEF7-79E0BF7F9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081" y="3368680"/>
                <a:ext cx="0" cy="3657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Google Shape;70;p13">
              <a:extLst>
                <a:ext uri="{FF2B5EF4-FFF2-40B4-BE49-F238E27FC236}">
                  <a16:creationId xmlns:a16="http://schemas.microsoft.com/office/drawing/2014/main" id="{C61B25DD-99A9-BB47-944C-858D969CACAF}"/>
                </a:ext>
              </a:extLst>
            </p:cNvPr>
            <p:cNvSpPr txBox="1"/>
            <p:nvPr/>
          </p:nvSpPr>
          <p:spPr>
            <a:xfrm>
              <a:off x="6233658" y="5327683"/>
              <a:ext cx="5991183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OFDM Subcarriers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77;p13">
              <a:extLst>
                <a:ext uri="{FF2B5EF4-FFF2-40B4-BE49-F238E27FC236}">
                  <a16:creationId xmlns:a16="http://schemas.microsoft.com/office/drawing/2014/main" id="{7A51D11C-8084-7C44-A376-93AA643CF71C}"/>
                </a:ext>
              </a:extLst>
            </p:cNvPr>
            <p:cNvSpPr txBox="1"/>
            <p:nvPr/>
          </p:nvSpPr>
          <p:spPr>
            <a:xfrm>
              <a:off x="10556497" y="5183443"/>
              <a:ext cx="1790594" cy="6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Spectral"/>
                  <a:cs typeface="Spectral"/>
                  <a:sym typeface="Spectral"/>
                </a:rPr>
                <a:t>Frequency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8" name="Google Shape;70;p13">
              <a:extLst>
                <a:ext uri="{FF2B5EF4-FFF2-40B4-BE49-F238E27FC236}">
                  <a16:creationId xmlns:a16="http://schemas.microsoft.com/office/drawing/2014/main" id="{4B20A791-6C7C-394B-8CBA-D2EEEB32F364}"/>
                </a:ext>
              </a:extLst>
            </p:cNvPr>
            <p:cNvSpPr txBox="1"/>
            <p:nvPr/>
          </p:nvSpPr>
          <p:spPr>
            <a:xfrm>
              <a:off x="7760873" y="2918510"/>
              <a:ext cx="993821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1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70;p13">
              <a:extLst>
                <a:ext uri="{FF2B5EF4-FFF2-40B4-BE49-F238E27FC236}">
                  <a16:creationId xmlns:a16="http://schemas.microsoft.com/office/drawing/2014/main" id="{7BA4BB53-3AF8-494E-AC1B-660E73A65522}"/>
                </a:ext>
              </a:extLst>
            </p:cNvPr>
            <p:cNvSpPr txBox="1"/>
            <p:nvPr/>
          </p:nvSpPr>
          <p:spPr>
            <a:xfrm>
              <a:off x="9732606" y="2899192"/>
              <a:ext cx="993821" cy="57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2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70;p13">
              <a:extLst>
                <a:ext uri="{FF2B5EF4-FFF2-40B4-BE49-F238E27FC236}">
                  <a16:creationId xmlns:a16="http://schemas.microsoft.com/office/drawing/2014/main" id="{71227DCE-0DE1-F24F-8DE3-D2C3004C775B}"/>
                </a:ext>
              </a:extLst>
            </p:cNvPr>
            <p:cNvSpPr txBox="1"/>
            <p:nvPr/>
          </p:nvSpPr>
          <p:spPr>
            <a:xfrm>
              <a:off x="4985938" y="2501232"/>
              <a:ext cx="1406998" cy="53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B06B4872-9C02-2B45-83B8-2E8A6A44F6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6891" y="1295086"/>
            <a:ext cx="8396287" cy="41823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520" dirty="0"/>
              <a:t>Orthogonal Frequency Division Multiple Access</a:t>
            </a:r>
          </a:p>
          <a:p>
            <a:pPr>
              <a:defRPr/>
            </a:pPr>
            <a:r>
              <a:rPr lang="en-US" sz="2520" dirty="0"/>
              <a:t>Use OFDM: Assign different subcarriers to different users. </a:t>
            </a:r>
          </a:p>
          <a:p>
            <a:pPr>
              <a:defRPr/>
            </a:pPr>
            <a:r>
              <a:rPr lang="en-US" sz="2520" dirty="0"/>
              <a:t>More efficient than FDMA since no guard bands are needed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88DA4EF-5E15-3D4E-B907-CEB52D457EF8}"/>
              </a:ext>
            </a:extLst>
          </p:cNvPr>
          <p:cNvSpPr txBox="1">
            <a:spLocks/>
          </p:cNvSpPr>
          <p:nvPr/>
        </p:nvSpPr>
        <p:spPr>
          <a:xfrm>
            <a:off x="1524000" y="40341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2358041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2D19C-2A2C-B943-B1C3-BA62AC49E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" b="95631"/>
          <a:stretch/>
        </p:blipFill>
        <p:spPr>
          <a:xfrm>
            <a:off x="-13447" y="-26894"/>
            <a:ext cx="12192000" cy="11295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477BA-03AE-5640-8970-3A3C2EB17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FCD70-5565-6145-B841-619666B2F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"/>
          <a:stretch/>
        </p:blipFill>
        <p:spPr>
          <a:xfrm>
            <a:off x="1" y="937895"/>
            <a:ext cx="12192000" cy="60565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4BB905-413F-B641-B411-6BEF88EC603B}"/>
              </a:ext>
            </a:extLst>
          </p:cNvPr>
          <p:cNvSpPr txBox="1">
            <a:spLocks/>
          </p:cNvSpPr>
          <p:nvPr/>
        </p:nvSpPr>
        <p:spPr>
          <a:xfrm>
            <a:off x="1524000" y="14791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3713027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5E8524-8442-A74B-8D5A-40EF88D6B945}"/>
              </a:ext>
            </a:extLst>
          </p:cNvPr>
          <p:cNvGrpSpPr/>
          <p:nvPr/>
        </p:nvGrpSpPr>
        <p:grpSpPr>
          <a:xfrm>
            <a:off x="1804730" y="1817872"/>
            <a:ext cx="8582541" cy="369710"/>
            <a:chOff x="160020" y="468630"/>
            <a:chExt cx="11887200" cy="6400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D9263-8483-C745-96CF-89624941748A}"/>
                </a:ext>
              </a:extLst>
            </p:cNvPr>
            <p:cNvSpPr/>
            <p:nvPr/>
          </p:nvSpPr>
          <p:spPr>
            <a:xfrm>
              <a:off x="525780" y="468630"/>
              <a:ext cx="1115568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AA0559-ABA1-0E4C-8D98-BC59D76C6785}"/>
                </a:ext>
              </a:extLst>
            </p:cNvPr>
            <p:cNvSpPr/>
            <p:nvPr/>
          </p:nvSpPr>
          <p:spPr>
            <a:xfrm>
              <a:off x="160020" y="46863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799AE7-1F6D-8840-9923-6B8FE5D95D95}"/>
                </a:ext>
              </a:extLst>
            </p:cNvPr>
            <p:cNvSpPr/>
            <p:nvPr/>
          </p:nvSpPr>
          <p:spPr>
            <a:xfrm>
              <a:off x="11681460" y="46863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06205C-41B4-B84B-8D57-CA5A84FCD362}"/>
              </a:ext>
            </a:extLst>
          </p:cNvPr>
          <p:cNvGrpSpPr/>
          <p:nvPr/>
        </p:nvGrpSpPr>
        <p:grpSpPr>
          <a:xfrm>
            <a:off x="1804730" y="2710808"/>
            <a:ext cx="8582541" cy="369710"/>
            <a:chOff x="160020" y="1729520"/>
            <a:chExt cx="11887200" cy="6400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B53D04-74D0-C145-8E00-2F5328A2FE9F}"/>
                </a:ext>
              </a:extLst>
            </p:cNvPr>
            <p:cNvSpPr/>
            <p:nvPr/>
          </p:nvSpPr>
          <p:spPr>
            <a:xfrm>
              <a:off x="525780" y="1729520"/>
              <a:ext cx="548640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FA6150-13F0-AD42-BF43-D6F67F999E42}"/>
                </a:ext>
              </a:extLst>
            </p:cNvPr>
            <p:cNvSpPr/>
            <p:nvPr/>
          </p:nvSpPr>
          <p:spPr>
            <a:xfrm>
              <a:off x="160020" y="172952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D96988-CC40-8847-B609-2D449D6A99BF}"/>
                </a:ext>
              </a:extLst>
            </p:cNvPr>
            <p:cNvSpPr/>
            <p:nvPr/>
          </p:nvSpPr>
          <p:spPr>
            <a:xfrm>
              <a:off x="11681460" y="1729520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AD3954-9FB9-1B49-9533-BEEF16B3B128}"/>
                </a:ext>
              </a:extLst>
            </p:cNvPr>
            <p:cNvSpPr/>
            <p:nvPr/>
          </p:nvSpPr>
          <p:spPr>
            <a:xfrm>
              <a:off x="6196854" y="1729520"/>
              <a:ext cx="548640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94648C-C1AD-FC4F-82D7-8BD60E92245A}"/>
                </a:ext>
              </a:extLst>
            </p:cNvPr>
            <p:cNvSpPr/>
            <p:nvPr/>
          </p:nvSpPr>
          <p:spPr>
            <a:xfrm>
              <a:off x="5982641" y="1729520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EB7D43-999B-874B-B873-4452AB088D5A}"/>
              </a:ext>
            </a:extLst>
          </p:cNvPr>
          <p:cNvGrpSpPr/>
          <p:nvPr/>
        </p:nvGrpSpPr>
        <p:grpSpPr>
          <a:xfrm>
            <a:off x="1804730" y="3603744"/>
            <a:ext cx="8582541" cy="369710"/>
            <a:chOff x="160020" y="3380154"/>
            <a:chExt cx="11887200" cy="6400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3922AD-1135-AC47-9868-4EE0927D1B6B}"/>
                </a:ext>
              </a:extLst>
            </p:cNvPr>
            <p:cNvSpPr/>
            <p:nvPr/>
          </p:nvSpPr>
          <p:spPr>
            <a:xfrm>
              <a:off x="525780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FA7E22-79B7-9A49-B4D8-00B0F56341B9}"/>
                </a:ext>
              </a:extLst>
            </p:cNvPr>
            <p:cNvSpPr/>
            <p:nvPr/>
          </p:nvSpPr>
          <p:spPr>
            <a:xfrm>
              <a:off x="3375402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125973-7185-C341-84D8-D7F667D437E3}"/>
                </a:ext>
              </a:extLst>
            </p:cNvPr>
            <p:cNvSpPr/>
            <p:nvPr/>
          </p:nvSpPr>
          <p:spPr>
            <a:xfrm>
              <a:off x="6225024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BD26C5-76B0-6D4E-B73A-99D34040F9BB}"/>
                </a:ext>
              </a:extLst>
            </p:cNvPr>
            <p:cNvSpPr/>
            <p:nvPr/>
          </p:nvSpPr>
          <p:spPr>
            <a:xfrm>
              <a:off x="9074646" y="3380154"/>
              <a:ext cx="265176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FA48FB1-1966-0A49-9575-8096CD957600}"/>
                </a:ext>
              </a:extLst>
            </p:cNvPr>
            <p:cNvSpPr/>
            <p:nvPr/>
          </p:nvSpPr>
          <p:spPr>
            <a:xfrm>
              <a:off x="160020" y="3380154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325E2E-57E6-2745-BA32-096B09B55DEB}"/>
                </a:ext>
              </a:extLst>
            </p:cNvPr>
            <p:cNvSpPr/>
            <p:nvPr/>
          </p:nvSpPr>
          <p:spPr>
            <a:xfrm>
              <a:off x="11681460" y="3380154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017494-EB4B-1340-B483-43FA6D9E25E4}"/>
                </a:ext>
              </a:extLst>
            </p:cNvPr>
            <p:cNvSpPr/>
            <p:nvPr/>
          </p:nvSpPr>
          <p:spPr>
            <a:xfrm>
              <a:off x="3154680" y="3380154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6005E1-F4F4-FC42-94DE-22E610149779}"/>
                </a:ext>
              </a:extLst>
            </p:cNvPr>
            <p:cNvSpPr/>
            <p:nvPr/>
          </p:nvSpPr>
          <p:spPr>
            <a:xfrm>
              <a:off x="6009922" y="3380154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E856D5-04E8-FE41-8153-47DB81AC9EBA}"/>
                </a:ext>
              </a:extLst>
            </p:cNvPr>
            <p:cNvSpPr/>
            <p:nvPr/>
          </p:nvSpPr>
          <p:spPr>
            <a:xfrm>
              <a:off x="8861415" y="3380154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DEEF44-8E10-8F4B-BA55-E9A25A24530C}"/>
              </a:ext>
            </a:extLst>
          </p:cNvPr>
          <p:cNvGrpSpPr/>
          <p:nvPr/>
        </p:nvGrpSpPr>
        <p:grpSpPr>
          <a:xfrm>
            <a:off x="1804730" y="4496680"/>
            <a:ext cx="8582541" cy="369710"/>
            <a:chOff x="160020" y="4585719"/>
            <a:chExt cx="11887200" cy="64008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D5B093-4C99-3641-968B-25B48DF04E14}"/>
                </a:ext>
              </a:extLst>
            </p:cNvPr>
            <p:cNvSpPr/>
            <p:nvPr/>
          </p:nvSpPr>
          <p:spPr>
            <a:xfrm>
              <a:off x="515423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9A8230-9C18-EF4C-8826-D2E4A7235EEC}"/>
                </a:ext>
              </a:extLst>
            </p:cNvPr>
            <p:cNvSpPr/>
            <p:nvPr/>
          </p:nvSpPr>
          <p:spPr>
            <a:xfrm>
              <a:off x="1940809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685B32-4F17-994A-A356-0421CE38C244}"/>
                </a:ext>
              </a:extLst>
            </p:cNvPr>
            <p:cNvSpPr/>
            <p:nvPr/>
          </p:nvSpPr>
          <p:spPr>
            <a:xfrm>
              <a:off x="4791581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2A9B87-9A4C-9349-9D80-86D6F16B2874}"/>
                </a:ext>
              </a:extLst>
            </p:cNvPr>
            <p:cNvSpPr/>
            <p:nvPr/>
          </p:nvSpPr>
          <p:spPr>
            <a:xfrm>
              <a:off x="6216967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9D51BD-99D2-334F-8187-73A2F3A8238F}"/>
                </a:ext>
              </a:extLst>
            </p:cNvPr>
            <p:cNvSpPr/>
            <p:nvPr/>
          </p:nvSpPr>
          <p:spPr>
            <a:xfrm>
              <a:off x="7642353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7EB0FF-6ADC-1B44-85AE-33CE81B25623}"/>
                </a:ext>
              </a:extLst>
            </p:cNvPr>
            <p:cNvSpPr/>
            <p:nvPr/>
          </p:nvSpPr>
          <p:spPr>
            <a:xfrm>
              <a:off x="9067739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236774B-CA3C-0044-B0D9-BC6415967580}"/>
                </a:ext>
              </a:extLst>
            </p:cNvPr>
            <p:cNvSpPr/>
            <p:nvPr/>
          </p:nvSpPr>
          <p:spPr>
            <a:xfrm>
              <a:off x="10493126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A79870F-6661-754F-85B0-FB6657BD05C8}"/>
                </a:ext>
              </a:extLst>
            </p:cNvPr>
            <p:cNvSpPr/>
            <p:nvPr/>
          </p:nvSpPr>
          <p:spPr>
            <a:xfrm>
              <a:off x="3366195" y="4585719"/>
              <a:ext cx="1188720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B6F45B-922F-0249-ACDE-7D37AFA13A03}"/>
                </a:ext>
              </a:extLst>
            </p:cNvPr>
            <p:cNvSpPr/>
            <p:nvPr/>
          </p:nvSpPr>
          <p:spPr>
            <a:xfrm>
              <a:off x="160020" y="4585719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0FD422-FB6C-F14A-861E-4A7A8D2E498D}"/>
                </a:ext>
              </a:extLst>
            </p:cNvPr>
            <p:cNvSpPr/>
            <p:nvPr/>
          </p:nvSpPr>
          <p:spPr>
            <a:xfrm>
              <a:off x="11681460" y="4585719"/>
              <a:ext cx="36576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717D8B2-0A3B-2D43-8BED-03856B0F8603}"/>
                </a:ext>
              </a:extLst>
            </p:cNvPr>
            <p:cNvSpPr/>
            <p:nvPr/>
          </p:nvSpPr>
          <p:spPr>
            <a:xfrm>
              <a:off x="5987393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5A08C7-6342-9848-9777-0926D3C8A1F0}"/>
                </a:ext>
              </a:extLst>
            </p:cNvPr>
            <p:cNvSpPr/>
            <p:nvPr/>
          </p:nvSpPr>
          <p:spPr>
            <a:xfrm>
              <a:off x="8843784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0C0BF6-8506-3A4F-BACD-61E588D80AB4}"/>
                </a:ext>
              </a:extLst>
            </p:cNvPr>
            <p:cNvSpPr/>
            <p:nvPr/>
          </p:nvSpPr>
          <p:spPr>
            <a:xfrm>
              <a:off x="4552981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AAB580-3ABC-354D-AA78-817680FB98CB}"/>
                </a:ext>
              </a:extLst>
            </p:cNvPr>
            <p:cNvSpPr/>
            <p:nvPr/>
          </p:nvSpPr>
          <p:spPr>
            <a:xfrm>
              <a:off x="3142680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B0D8138-A375-2D41-9C99-920ABCD3E258}"/>
                </a:ext>
              </a:extLst>
            </p:cNvPr>
            <p:cNvSpPr/>
            <p:nvPr/>
          </p:nvSpPr>
          <p:spPr>
            <a:xfrm>
              <a:off x="1705634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EF664C-A655-4A4D-87F8-45B6570E02AE}"/>
                </a:ext>
              </a:extLst>
            </p:cNvPr>
            <p:cNvSpPr/>
            <p:nvPr/>
          </p:nvSpPr>
          <p:spPr>
            <a:xfrm>
              <a:off x="7409586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45612A0-1CC4-DA42-A689-405BA53C5FDF}"/>
                </a:ext>
              </a:extLst>
            </p:cNvPr>
            <p:cNvSpPr/>
            <p:nvPr/>
          </p:nvSpPr>
          <p:spPr>
            <a:xfrm>
              <a:off x="10268595" y="4585719"/>
              <a:ext cx="22860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18AE44-62C5-9647-9476-A9652BE99FF0}"/>
              </a:ext>
            </a:extLst>
          </p:cNvPr>
          <p:cNvGrpSpPr/>
          <p:nvPr/>
        </p:nvGrpSpPr>
        <p:grpSpPr>
          <a:xfrm>
            <a:off x="1810454" y="5389615"/>
            <a:ext cx="8571092" cy="369710"/>
            <a:chOff x="160020" y="5791284"/>
            <a:chExt cx="11871342" cy="6400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EFBAE84-E899-4043-A45F-01703548923E}"/>
                </a:ext>
              </a:extLst>
            </p:cNvPr>
            <p:cNvSpPr/>
            <p:nvPr/>
          </p:nvSpPr>
          <p:spPr>
            <a:xfrm>
              <a:off x="160020" y="5791284"/>
              <a:ext cx="18288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123DBB-1584-9A40-87AE-73CE5424B7B6}"/>
                </a:ext>
              </a:extLst>
            </p:cNvPr>
            <p:cNvSpPr/>
            <p:nvPr/>
          </p:nvSpPr>
          <p:spPr>
            <a:xfrm>
              <a:off x="11848482" y="5791284"/>
              <a:ext cx="182880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BBC4E45-2BF8-974D-92F6-6C4ECD6713ED}"/>
                </a:ext>
              </a:extLst>
            </p:cNvPr>
            <p:cNvSpPr/>
            <p:nvPr/>
          </p:nvSpPr>
          <p:spPr>
            <a:xfrm>
              <a:off x="365523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DCC982-6F5B-A94A-9E54-3F33B1374543}"/>
                </a:ext>
              </a:extLst>
            </p:cNvPr>
            <p:cNvSpPr/>
            <p:nvPr/>
          </p:nvSpPr>
          <p:spPr>
            <a:xfrm>
              <a:off x="1089203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65C24E2-7AAB-A14C-A57C-485FA2C758D9}"/>
                </a:ext>
              </a:extLst>
            </p:cNvPr>
            <p:cNvSpPr/>
            <p:nvPr/>
          </p:nvSpPr>
          <p:spPr>
            <a:xfrm>
              <a:off x="2536562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149D30-449E-1247-88FC-5BBF720DC901}"/>
                </a:ext>
              </a:extLst>
            </p:cNvPr>
            <p:cNvSpPr/>
            <p:nvPr/>
          </p:nvSpPr>
          <p:spPr>
            <a:xfrm>
              <a:off x="3260241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3BAD51C-965C-F244-81A4-B7331548B6D0}"/>
                </a:ext>
              </a:extLst>
            </p:cNvPr>
            <p:cNvSpPr/>
            <p:nvPr/>
          </p:nvSpPr>
          <p:spPr>
            <a:xfrm>
              <a:off x="3983921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1A5D2D-3F39-8F4D-BD0F-7038F86EB2AC}"/>
                </a:ext>
              </a:extLst>
            </p:cNvPr>
            <p:cNvSpPr/>
            <p:nvPr/>
          </p:nvSpPr>
          <p:spPr>
            <a:xfrm>
              <a:off x="4707600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6EA27E-F518-0149-A55A-FAEF1AB5C8E4}"/>
                </a:ext>
              </a:extLst>
            </p:cNvPr>
            <p:cNvSpPr/>
            <p:nvPr/>
          </p:nvSpPr>
          <p:spPr>
            <a:xfrm>
              <a:off x="5431281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53BFAF9-9CEA-5E45-BA9B-C6C5E6C81279}"/>
                </a:ext>
              </a:extLst>
            </p:cNvPr>
            <p:cNvSpPr/>
            <p:nvPr/>
          </p:nvSpPr>
          <p:spPr>
            <a:xfrm>
              <a:off x="1812882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D1C90C1-11CF-3640-9C11-8FB446088806}"/>
                </a:ext>
              </a:extLst>
            </p:cNvPr>
            <p:cNvSpPr/>
            <p:nvPr/>
          </p:nvSpPr>
          <p:spPr>
            <a:xfrm>
              <a:off x="3143685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A123951-EF7C-F945-B0CE-E19BC9A29387}"/>
                </a:ext>
              </a:extLst>
            </p:cNvPr>
            <p:cNvSpPr/>
            <p:nvPr/>
          </p:nvSpPr>
          <p:spPr>
            <a:xfrm>
              <a:off x="4593897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50006A1-A770-8844-AFFB-A23899E3E8F1}"/>
                </a:ext>
              </a:extLst>
            </p:cNvPr>
            <p:cNvSpPr/>
            <p:nvPr/>
          </p:nvSpPr>
          <p:spPr>
            <a:xfrm>
              <a:off x="2415423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0AF237D-4FE5-324E-8C4A-88CA9071D008}"/>
                </a:ext>
              </a:extLst>
            </p:cNvPr>
            <p:cNvSpPr/>
            <p:nvPr/>
          </p:nvSpPr>
          <p:spPr>
            <a:xfrm>
              <a:off x="1699402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4D00606-F44A-6F45-9894-3B461729604A}"/>
                </a:ext>
              </a:extLst>
            </p:cNvPr>
            <p:cNvSpPr/>
            <p:nvPr/>
          </p:nvSpPr>
          <p:spPr>
            <a:xfrm>
              <a:off x="969802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6DCA4AF-DDE8-E347-B79F-C5C3EC9659C1}"/>
                </a:ext>
              </a:extLst>
            </p:cNvPr>
            <p:cNvSpPr/>
            <p:nvPr/>
          </p:nvSpPr>
          <p:spPr>
            <a:xfrm>
              <a:off x="3865743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1DF2D8D-E0E0-D448-AFC4-CDC615FF69D7}"/>
                </a:ext>
              </a:extLst>
            </p:cNvPr>
            <p:cNvSpPr/>
            <p:nvPr/>
          </p:nvSpPr>
          <p:spPr>
            <a:xfrm>
              <a:off x="5310890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04F92F-0EFE-2541-AA1F-C8C3051D69BD}"/>
                </a:ext>
              </a:extLst>
            </p:cNvPr>
            <p:cNvSpPr/>
            <p:nvPr/>
          </p:nvSpPr>
          <p:spPr>
            <a:xfrm>
              <a:off x="6172437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033EA1-4CB7-C946-B50E-0AE44E107752}"/>
                </a:ext>
              </a:extLst>
            </p:cNvPr>
            <p:cNvSpPr/>
            <p:nvPr/>
          </p:nvSpPr>
          <p:spPr>
            <a:xfrm>
              <a:off x="6896117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A00DE16-851D-7641-9391-DEE1AB549309}"/>
                </a:ext>
              </a:extLst>
            </p:cNvPr>
            <p:cNvSpPr/>
            <p:nvPr/>
          </p:nvSpPr>
          <p:spPr>
            <a:xfrm>
              <a:off x="8343476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E3D58C2-2027-E94A-B22D-1FA7A9225B53}"/>
                </a:ext>
              </a:extLst>
            </p:cNvPr>
            <p:cNvSpPr/>
            <p:nvPr/>
          </p:nvSpPr>
          <p:spPr>
            <a:xfrm>
              <a:off x="9067155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D38005B-D3CE-3A4A-97CE-0BFBA92D5020}"/>
                </a:ext>
              </a:extLst>
            </p:cNvPr>
            <p:cNvSpPr/>
            <p:nvPr/>
          </p:nvSpPr>
          <p:spPr>
            <a:xfrm>
              <a:off x="9790835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29F2F1-4258-A14A-AFED-A587CFB33685}"/>
                </a:ext>
              </a:extLst>
            </p:cNvPr>
            <p:cNvSpPr/>
            <p:nvPr/>
          </p:nvSpPr>
          <p:spPr>
            <a:xfrm>
              <a:off x="10514514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9EAF11B-01CF-0A42-AFBD-6EC1D32D73D6}"/>
                </a:ext>
              </a:extLst>
            </p:cNvPr>
            <p:cNvSpPr/>
            <p:nvPr/>
          </p:nvSpPr>
          <p:spPr>
            <a:xfrm>
              <a:off x="11238195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DB2AC49-9CFB-2549-9103-7D6B5771117E}"/>
                </a:ext>
              </a:extLst>
            </p:cNvPr>
            <p:cNvSpPr/>
            <p:nvPr/>
          </p:nvSpPr>
          <p:spPr>
            <a:xfrm>
              <a:off x="7619796" y="5791284"/>
              <a:ext cx="603522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38B487-4920-6A46-BCAA-FA3B3251A551}"/>
                </a:ext>
              </a:extLst>
            </p:cNvPr>
            <p:cNvSpPr/>
            <p:nvPr/>
          </p:nvSpPr>
          <p:spPr>
            <a:xfrm>
              <a:off x="8950599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715E2B-A50F-8140-A2C1-6FC6570D93FE}"/>
                </a:ext>
              </a:extLst>
            </p:cNvPr>
            <p:cNvSpPr/>
            <p:nvPr/>
          </p:nvSpPr>
          <p:spPr>
            <a:xfrm>
              <a:off x="10400811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5335608-7D0B-7540-9EE7-30359C97D632}"/>
                </a:ext>
              </a:extLst>
            </p:cNvPr>
            <p:cNvSpPr/>
            <p:nvPr/>
          </p:nvSpPr>
          <p:spPr>
            <a:xfrm>
              <a:off x="8222337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38BBFB-4704-F544-B6D0-A2D8CC37F81D}"/>
                </a:ext>
              </a:extLst>
            </p:cNvPr>
            <p:cNvSpPr/>
            <p:nvPr/>
          </p:nvSpPr>
          <p:spPr>
            <a:xfrm>
              <a:off x="7506316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BF2A15F-16E1-1945-B263-A19F06EC8B43}"/>
                </a:ext>
              </a:extLst>
            </p:cNvPr>
            <p:cNvSpPr/>
            <p:nvPr/>
          </p:nvSpPr>
          <p:spPr>
            <a:xfrm>
              <a:off x="6776716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3CE0951-18B1-A644-8A55-72B1B24EBB05}"/>
                </a:ext>
              </a:extLst>
            </p:cNvPr>
            <p:cNvSpPr/>
            <p:nvPr/>
          </p:nvSpPr>
          <p:spPr>
            <a:xfrm>
              <a:off x="9672657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6FF2E21-EB46-2D43-AF26-867652EBBCDB}"/>
                </a:ext>
              </a:extLst>
            </p:cNvPr>
            <p:cNvSpPr/>
            <p:nvPr/>
          </p:nvSpPr>
          <p:spPr>
            <a:xfrm>
              <a:off x="11124198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F709DB9-943D-D345-BCFF-CC63C14A13A6}"/>
                </a:ext>
              </a:extLst>
            </p:cNvPr>
            <p:cNvSpPr/>
            <p:nvPr/>
          </p:nvSpPr>
          <p:spPr>
            <a:xfrm>
              <a:off x="6038910" y="5791284"/>
              <a:ext cx="116062" cy="640080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5EEFBF-DA1D-9844-B441-924B0E713EE0}"/>
              </a:ext>
            </a:extLst>
          </p:cNvPr>
          <p:cNvGrpSpPr/>
          <p:nvPr/>
        </p:nvGrpSpPr>
        <p:grpSpPr>
          <a:xfrm>
            <a:off x="1775460" y="6282550"/>
            <a:ext cx="8641080" cy="369710"/>
            <a:chOff x="140082" y="6720526"/>
            <a:chExt cx="11968279" cy="64008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8786A9F-3E9A-C944-A2DF-DE31A884B619}"/>
                </a:ext>
              </a:extLst>
            </p:cNvPr>
            <p:cNvSpPr/>
            <p:nvPr/>
          </p:nvSpPr>
          <p:spPr>
            <a:xfrm>
              <a:off x="16499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74C2D5A-F7B9-BE42-A7E8-B3D49EE8E9D8}"/>
                </a:ext>
              </a:extLst>
            </p:cNvPr>
            <p:cNvSpPr/>
            <p:nvPr/>
          </p:nvSpPr>
          <p:spPr>
            <a:xfrm>
              <a:off x="47924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F854C9A-618D-124F-B215-33D57492FD71}"/>
                </a:ext>
              </a:extLst>
            </p:cNvPr>
            <p:cNvSpPr/>
            <p:nvPr/>
          </p:nvSpPr>
          <p:spPr>
            <a:xfrm>
              <a:off x="79349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105E0B4-7D8B-0040-A49F-1007049CA99C}"/>
                </a:ext>
              </a:extLst>
            </p:cNvPr>
            <p:cNvSpPr/>
            <p:nvPr/>
          </p:nvSpPr>
          <p:spPr>
            <a:xfrm>
              <a:off x="110774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A75B86D-6D40-CF46-AACA-9D2F83445B2A}"/>
                </a:ext>
              </a:extLst>
            </p:cNvPr>
            <p:cNvSpPr/>
            <p:nvPr/>
          </p:nvSpPr>
          <p:spPr>
            <a:xfrm>
              <a:off x="142199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23A3492-CE44-9940-B906-3F777CD56954}"/>
                </a:ext>
              </a:extLst>
            </p:cNvPr>
            <p:cNvSpPr/>
            <p:nvPr/>
          </p:nvSpPr>
          <p:spPr>
            <a:xfrm>
              <a:off x="173624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57775E4-8205-5449-832A-FB04E800DC0C}"/>
                </a:ext>
              </a:extLst>
            </p:cNvPr>
            <p:cNvSpPr/>
            <p:nvPr/>
          </p:nvSpPr>
          <p:spPr>
            <a:xfrm>
              <a:off x="205049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8D33C03-8864-CB48-90A7-0B32865ED7B6}"/>
                </a:ext>
              </a:extLst>
            </p:cNvPr>
            <p:cNvSpPr/>
            <p:nvPr/>
          </p:nvSpPr>
          <p:spPr>
            <a:xfrm>
              <a:off x="2364749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33C0E9-00EE-254D-8606-61918C01720F}"/>
                </a:ext>
              </a:extLst>
            </p:cNvPr>
            <p:cNvSpPr/>
            <p:nvPr/>
          </p:nvSpPr>
          <p:spPr>
            <a:xfrm>
              <a:off x="267900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FC37EF4-D8FA-5146-8BC2-38D6267EDBD0}"/>
                </a:ext>
              </a:extLst>
            </p:cNvPr>
            <p:cNvSpPr/>
            <p:nvPr/>
          </p:nvSpPr>
          <p:spPr>
            <a:xfrm>
              <a:off x="2993251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6073587-D169-C344-AC10-0B40C7BB2048}"/>
                </a:ext>
              </a:extLst>
            </p:cNvPr>
            <p:cNvSpPr/>
            <p:nvPr/>
          </p:nvSpPr>
          <p:spPr>
            <a:xfrm>
              <a:off x="330750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1502708-130C-A04D-9CC5-C28A3134FAF0}"/>
                </a:ext>
              </a:extLst>
            </p:cNvPr>
            <p:cNvSpPr/>
            <p:nvPr/>
          </p:nvSpPr>
          <p:spPr>
            <a:xfrm>
              <a:off x="362175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F52DAE9-14E2-2E48-B77F-55112D28D8B7}"/>
                </a:ext>
              </a:extLst>
            </p:cNvPr>
            <p:cNvSpPr/>
            <p:nvPr/>
          </p:nvSpPr>
          <p:spPr>
            <a:xfrm>
              <a:off x="393600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3F8BE4D-DF25-974C-B7D0-A74902DA01FE}"/>
                </a:ext>
              </a:extLst>
            </p:cNvPr>
            <p:cNvSpPr/>
            <p:nvPr/>
          </p:nvSpPr>
          <p:spPr>
            <a:xfrm>
              <a:off x="425025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D3BCDA4-BC2E-954E-BB7B-AF1096C74DF2}"/>
                </a:ext>
              </a:extLst>
            </p:cNvPr>
            <p:cNvSpPr/>
            <p:nvPr/>
          </p:nvSpPr>
          <p:spPr>
            <a:xfrm>
              <a:off x="456450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3CF9CDF-21FE-E64C-9FE9-D83CD985FC92}"/>
                </a:ext>
              </a:extLst>
            </p:cNvPr>
            <p:cNvSpPr/>
            <p:nvPr/>
          </p:nvSpPr>
          <p:spPr>
            <a:xfrm>
              <a:off x="487875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A33A39F-1941-A941-B992-AC11F66BFEE9}"/>
                </a:ext>
              </a:extLst>
            </p:cNvPr>
            <p:cNvSpPr/>
            <p:nvPr/>
          </p:nvSpPr>
          <p:spPr>
            <a:xfrm>
              <a:off x="519300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CDDE726-A36E-DE4F-952A-E69D6C96FE16}"/>
                </a:ext>
              </a:extLst>
            </p:cNvPr>
            <p:cNvSpPr/>
            <p:nvPr/>
          </p:nvSpPr>
          <p:spPr>
            <a:xfrm>
              <a:off x="5507259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9AE19ED-C7E3-1844-88EE-49896022AF2C}"/>
                </a:ext>
              </a:extLst>
            </p:cNvPr>
            <p:cNvSpPr/>
            <p:nvPr/>
          </p:nvSpPr>
          <p:spPr>
            <a:xfrm>
              <a:off x="1179228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14BD5D0-BB59-4B46-8959-B44A7BCD76F6}"/>
                </a:ext>
              </a:extLst>
            </p:cNvPr>
            <p:cNvSpPr/>
            <p:nvPr/>
          </p:nvSpPr>
          <p:spPr>
            <a:xfrm>
              <a:off x="582151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77A20EE-57FC-1742-B5E3-636C2620CAB8}"/>
                </a:ext>
              </a:extLst>
            </p:cNvPr>
            <p:cNvSpPr/>
            <p:nvPr/>
          </p:nvSpPr>
          <p:spPr>
            <a:xfrm>
              <a:off x="6135761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97ABB97-135B-BE45-A219-E0D379A861A8}"/>
                </a:ext>
              </a:extLst>
            </p:cNvPr>
            <p:cNvSpPr/>
            <p:nvPr/>
          </p:nvSpPr>
          <p:spPr>
            <a:xfrm>
              <a:off x="645001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75F9E1D-02B9-8B4A-BE7D-05B16EAF2C02}"/>
                </a:ext>
              </a:extLst>
            </p:cNvPr>
            <p:cNvSpPr/>
            <p:nvPr/>
          </p:nvSpPr>
          <p:spPr>
            <a:xfrm>
              <a:off x="676426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ACBE173-DA2F-D44F-86EF-6B2D63788C97}"/>
                </a:ext>
              </a:extLst>
            </p:cNvPr>
            <p:cNvSpPr/>
            <p:nvPr/>
          </p:nvSpPr>
          <p:spPr>
            <a:xfrm>
              <a:off x="707851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426AD85-5E5D-DB43-B41A-B960D2E34AA1}"/>
                </a:ext>
              </a:extLst>
            </p:cNvPr>
            <p:cNvSpPr/>
            <p:nvPr/>
          </p:nvSpPr>
          <p:spPr>
            <a:xfrm>
              <a:off x="1147802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D5217BE-3807-D643-B719-65625E5D8ED5}"/>
                </a:ext>
              </a:extLst>
            </p:cNvPr>
            <p:cNvSpPr/>
            <p:nvPr/>
          </p:nvSpPr>
          <p:spPr>
            <a:xfrm>
              <a:off x="739276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B1CDAF3-B3CB-254B-8803-53353B78994F}"/>
                </a:ext>
              </a:extLst>
            </p:cNvPr>
            <p:cNvSpPr/>
            <p:nvPr/>
          </p:nvSpPr>
          <p:spPr>
            <a:xfrm>
              <a:off x="770701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8097B5-4269-E342-9A0B-D9B3E8A62A68}"/>
                </a:ext>
              </a:extLst>
            </p:cNvPr>
            <p:cNvSpPr/>
            <p:nvPr/>
          </p:nvSpPr>
          <p:spPr>
            <a:xfrm>
              <a:off x="802126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1CBC327-3D79-9347-B99F-1684D1ABD11A}"/>
                </a:ext>
              </a:extLst>
            </p:cNvPr>
            <p:cNvSpPr/>
            <p:nvPr/>
          </p:nvSpPr>
          <p:spPr>
            <a:xfrm>
              <a:off x="8335518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5E44B6A-EAC4-4040-81D5-EF73E39FD8C6}"/>
                </a:ext>
              </a:extLst>
            </p:cNvPr>
            <p:cNvSpPr/>
            <p:nvPr/>
          </p:nvSpPr>
          <p:spPr>
            <a:xfrm>
              <a:off x="8649769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8327530-7F94-A540-ACAA-3BBF10638F5B}"/>
                </a:ext>
              </a:extLst>
            </p:cNvPr>
            <p:cNvSpPr/>
            <p:nvPr/>
          </p:nvSpPr>
          <p:spPr>
            <a:xfrm>
              <a:off x="8964020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2FB9C06-D237-6E48-B888-5F2A9C0BBD4E}"/>
                </a:ext>
              </a:extLst>
            </p:cNvPr>
            <p:cNvSpPr/>
            <p:nvPr/>
          </p:nvSpPr>
          <p:spPr>
            <a:xfrm>
              <a:off x="9278271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FEEC472-6ACB-A647-94D3-7E91745ACF5F}"/>
                </a:ext>
              </a:extLst>
            </p:cNvPr>
            <p:cNvSpPr/>
            <p:nvPr/>
          </p:nvSpPr>
          <p:spPr>
            <a:xfrm>
              <a:off x="9592522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062D8AA-E447-B449-B9AC-EA1E399A5ABC}"/>
                </a:ext>
              </a:extLst>
            </p:cNvPr>
            <p:cNvSpPr/>
            <p:nvPr/>
          </p:nvSpPr>
          <p:spPr>
            <a:xfrm>
              <a:off x="9906773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DFAA71F-6E8B-F54A-91F3-01DDA5F28622}"/>
                </a:ext>
              </a:extLst>
            </p:cNvPr>
            <p:cNvSpPr/>
            <p:nvPr/>
          </p:nvSpPr>
          <p:spPr>
            <a:xfrm>
              <a:off x="10221024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BB19A37-0C09-E644-AC89-E484119E1D97}"/>
                </a:ext>
              </a:extLst>
            </p:cNvPr>
            <p:cNvSpPr/>
            <p:nvPr/>
          </p:nvSpPr>
          <p:spPr>
            <a:xfrm>
              <a:off x="10535275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4755443-EC93-584F-BB44-5959FB7FC73F}"/>
                </a:ext>
              </a:extLst>
            </p:cNvPr>
            <p:cNvSpPr/>
            <p:nvPr/>
          </p:nvSpPr>
          <p:spPr>
            <a:xfrm>
              <a:off x="10849526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6992BC5-A8D2-5C43-91DA-08945F53E0AF}"/>
                </a:ext>
              </a:extLst>
            </p:cNvPr>
            <p:cNvSpPr/>
            <p:nvPr/>
          </p:nvSpPr>
          <p:spPr>
            <a:xfrm>
              <a:off x="11163777" y="6720526"/>
              <a:ext cx="283191" cy="640080"/>
            </a:xfrm>
            <a:prstGeom prst="rect">
              <a:avLst/>
            </a:prstGeom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FC1D0EF-5E92-B648-B896-8AEF3F0E0811}"/>
                </a:ext>
              </a:extLst>
            </p:cNvPr>
            <p:cNvSpPr/>
            <p:nvPr/>
          </p:nvSpPr>
          <p:spPr>
            <a:xfrm>
              <a:off x="140082" y="6720526"/>
              <a:ext cx="11968279" cy="640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A5F9123-A1F6-684F-99C8-570CC6041C37}"/>
              </a:ext>
            </a:extLst>
          </p:cNvPr>
          <p:cNvCxnSpPr>
            <a:cxnSpLocks/>
          </p:cNvCxnSpPr>
          <p:nvPr/>
        </p:nvCxnSpPr>
        <p:spPr>
          <a:xfrm>
            <a:off x="1793445" y="1391025"/>
            <a:ext cx="8571092" cy="0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A440D40-624F-A548-BDEB-770A7C79C471}"/>
              </a:ext>
            </a:extLst>
          </p:cNvPr>
          <p:cNvSpPr/>
          <p:nvPr/>
        </p:nvSpPr>
        <p:spPr>
          <a:xfrm>
            <a:off x="5114956" y="1459605"/>
            <a:ext cx="253569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User with 996 subcarriers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CA2DD67-AEF4-4F49-9222-397187CB2D66}"/>
              </a:ext>
            </a:extLst>
          </p:cNvPr>
          <p:cNvSpPr/>
          <p:nvPr/>
        </p:nvSpPr>
        <p:spPr>
          <a:xfrm>
            <a:off x="4967354" y="2368301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Users with 484 subcarriers each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5EF57EA-3264-534A-9111-D63529B2E55D}"/>
              </a:ext>
            </a:extLst>
          </p:cNvPr>
          <p:cNvSpPr/>
          <p:nvPr/>
        </p:nvSpPr>
        <p:spPr>
          <a:xfrm>
            <a:off x="4967356" y="3244581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Users with 242 subcarriers each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71E7CE-37FD-1A4D-BFB2-36226A470601}"/>
              </a:ext>
            </a:extLst>
          </p:cNvPr>
          <p:cNvSpPr/>
          <p:nvPr/>
        </p:nvSpPr>
        <p:spPr>
          <a:xfrm>
            <a:off x="4967356" y="4144531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Users with 104 subcarriers each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1564B0C-0B16-2949-AE73-B7BDB25A57FD}"/>
              </a:ext>
            </a:extLst>
          </p:cNvPr>
          <p:cNvSpPr/>
          <p:nvPr/>
        </p:nvSpPr>
        <p:spPr>
          <a:xfrm>
            <a:off x="4967353" y="5043892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Users with 52 subcarriers each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D20BB7C-5832-2440-853F-94A48440EE41}"/>
              </a:ext>
            </a:extLst>
          </p:cNvPr>
          <p:cNvSpPr/>
          <p:nvPr/>
        </p:nvSpPr>
        <p:spPr>
          <a:xfrm>
            <a:off x="4967354" y="5919939"/>
            <a:ext cx="3068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 Users with 26 subcarriers each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612418D-BA29-034A-89DA-94B695731CDD}"/>
              </a:ext>
            </a:extLst>
          </p:cNvPr>
          <p:cNvSpPr/>
          <p:nvPr/>
        </p:nvSpPr>
        <p:spPr>
          <a:xfrm>
            <a:off x="2080873" y="810759"/>
            <a:ext cx="857681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OFDM Symbol with 1024 Subcarriers in 802.11ax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9B9D22AD-E68B-534E-81EA-6256AB69B065}"/>
              </a:ext>
            </a:extLst>
          </p:cNvPr>
          <p:cNvSpPr txBox="1">
            <a:spLocks/>
          </p:cNvSpPr>
          <p:nvPr/>
        </p:nvSpPr>
        <p:spPr>
          <a:xfrm>
            <a:off x="1524000" y="147917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</a:t>
            </a:r>
          </a:p>
        </p:txBody>
      </p:sp>
    </p:spTree>
    <p:extLst>
      <p:ext uri="{BB962C8B-B14F-4D97-AF65-F5344CB8AC3E}">
        <p14:creationId xmlns:p14="http://schemas.microsoft.com/office/powerpoint/2010/main" val="37591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  <p:bldP spid="121" grpId="0"/>
      <p:bldP spid="1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7A329E4-6D44-46C7-BDEB-2EFF8FE701C4}"/>
              </a:ext>
            </a:extLst>
          </p:cNvPr>
          <p:cNvGrpSpPr/>
          <p:nvPr/>
        </p:nvGrpSpPr>
        <p:grpSpPr>
          <a:xfrm>
            <a:off x="694695" y="2095298"/>
            <a:ext cx="10588882" cy="4503696"/>
            <a:chOff x="521021" y="653716"/>
            <a:chExt cx="7941661" cy="337777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818069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43C4DE-C529-4DDA-AA29-B4DC4287850A}"/>
                </a:ext>
              </a:extLst>
            </p:cNvPr>
            <p:cNvSpPr/>
            <p:nvPr/>
          </p:nvSpPr>
          <p:spPr>
            <a:xfrm>
              <a:off x="2300931" y="1399033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MURTS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0F835-C007-4106-B510-529B68866D80}"/>
                </a:ext>
              </a:extLst>
            </p:cNvPr>
            <p:cNvSpPr/>
            <p:nvPr/>
          </p:nvSpPr>
          <p:spPr>
            <a:xfrm>
              <a:off x="3430484" y="175691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MUCTS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4577967" y="1398357"/>
              <a:ext cx="1338270" cy="215444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2D0AFC-3069-423C-BB60-ED444DBDA75D}"/>
                </a:ext>
              </a:extLst>
            </p:cNvPr>
            <p:cNvSpPr/>
            <p:nvPr/>
          </p:nvSpPr>
          <p:spPr>
            <a:xfrm>
              <a:off x="6264024" y="1400330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BAR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31A66B7-7236-483C-9E7C-CC8C4D100FE1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61391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27E55ED-1CF0-4304-99A5-94D5834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1972057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09EF79-1EC4-439F-B566-B614175861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438222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2448CE-BB7E-4E92-935C-694218AE1D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2796810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751539-532B-445D-9CC9-72760377C7A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155398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E688A5-E3E3-41E1-BC9E-668E1B7478D2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24" y="3513986"/>
              <a:ext cx="73510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59912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84333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64292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300150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E57D84-F0FA-4357-9825-2BB5EBF11363}"/>
                </a:ext>
              </a:extLst>
            </p:cNvPr>
            <p:cNvSpPr txBox="1"/>
            <p:nvPr/>
          </p:nvSpPr>
          <p:spPr>
            <a:xfrm>
              <a:off x="634081" y="3360097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1881423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3B784B-B900-4DA1-8240-07A73A9DA7BE}"/>
                </a:ext>
              </a:extLst>
            </p:cNvPr>
            <p:cNvCxnSpPr/>
            <p:nvPr/>
          </p:nvCxnSpPr>
          <p:spPr>
            <a:xfrm>
              <a:off x="2300931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87C164-02F0-45F4-AF98-648CBA32F4C6}"/>
                </a:ext>
              </a:extLst>
            </p:cNvPr>
            <p:cNvCxnSpPr>
              <a:cxnSpLocks/>
            </p:cNvCxnSpPr>
            <p:nvPr/>
          </p:nvCxnSpPr>
          <p:spPr>
            <a:xfrm>
              <a:off x="3091661" y="950794"/>
              <a:ext cx="0" cy="266798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8DD9DB-13C9-4B5A-A1D1-733A4F002309}"/>
                </a:ext>
              </a:extLst>
            </p:cNvPr>
            <p:cNvCxnSpPr/>
            <p:nvPr/>
          </p:nvCxnSpPr>
          <p:spPr>
            <a:xfrm>
              <a:off x="3430484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82844-D82E-4997-AA82-E8EABACEF70B}"/>
                </a:ext>
              </a:extLst>
            </p:cNvPr>
            <p:cNvCxnSpPr/>
            <p:nvPr/>
          </p:nvCxnSpPr>
          <p:spPr>
            <a:xfrm>
              <a:off x="4228346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D75375-26BE-468A-9923-2F7B4997F574}"/>
                </a:ext>
              </a:extLst>
            </p:cNvPr>
            <p:cNvCxnSpPr/>
            <p:nvPr/>
          </p:nvCxnSpPr>
          <p:spPr>
            <a:xfrm>
              <a:off x="4577966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/>
            <p:nvPr/>
          </p:nvCxnSpPr>
          <p:spPr>
            <a:xfrm>
              <a:off x="5916237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6264024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/>
            <p:nvPr/>
          </p:nvCxnSpPr>
          <p:spPr>
            <a:xfrm>
              <a:off x="8193270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1291303" y="949890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/>
                <p:nvPr/>
              </p:nvSpPr>
              <p:spPr>
                <a:xfrm>
                  <a:off x="3072275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275" y="718102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000" r="-8000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/>
                <p:nvPr/>
              </p:nvSpPr>
              <p:spPr>
                <a:xfrm>
                  <a:off x="4208773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773" y="718102"/>
                  <a:ext cx="470465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000" r="-8000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5884887" y="720315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4887" y="720315"/>
                  <a:ext cx="470465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7843" r="-7843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1376851" y="1050383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6851" y="1050383"/>
                  <a:ext cx="504129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7407" r="-7407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1746200" y="653716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200" y="653716"/>
                  <a:ext cx="777954" cy="266131"/>
                </a:xfrm>
                <a:prstGeom prst="rect">
                  <a:avLst/>
                </a:prstGeom>
                <a:blipFill>
                  <a:blip r:embed="rId7"/>
                  <a:stretch>
                    <a:fillRect l="-4878" r="-3659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/>
                <p:nvPr/>
              </p:nvSpPr>
              <p:spPr>
                <a:xfrm>
                  <a:off x="2532503" y="1058623"/>
                  <a:ext cx="43180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2503" y="1058623"/>
                  <a:ext cx="431800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8511" r="-2128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/>
                <p:nvPr/>
              </p:nvSpPr>
              <p:spPr>
                <a:xfrm>
                  <a:off x="3660435" y="1058623"/>
                  <a:ext cx="42579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0435" y="1058623"/>
                  <a:ext cx="425790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0870" r="-2174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5035040" y="1057669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5040" y="1057669"/>
                  <a:ext cx="554143" cy="246173"/>
                </a:xfrm>
                <a:prstGeom prst="rect">
                  <a:avLst/>
                </a:prstGeom>
                <a:blipFill>
                  <a:blip r:embed="rId10"/>
                  <a:stretch>
                    <a:fillRect l="-6780" r="-3390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6442944" y="1059669"/>
                  <a:ext cx="45863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𝐵𝐴𝑅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944" y="1059669"/>
                  <a:ext cx="458635" cy="246173"/>
                </a:xfrm>
                <a:prstGeom prst="rect">
                  <a:avLst/>
                </a:prstGeom>
                <a:blipFill>
                  <a:blip r:embed="rId11"/>
                  <a:stretch>
                    <a:fillRect l="-8163" r="-2041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F40FF9-8B7A-411C-B21F-78EF8A0CE5AE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3518378"/>
              <a:ext cx="6901967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2438041"/>
              <a:ext cx="308334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2796450"/>
              <a:ext cx="7046437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1291303" y="3155397"/>
              <a:ext cx="6901967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Multiplication Sign 66">
              <a:extLst>
                <a:ext uri="{FF2B5EF4-FFF2-40B4-BE49-F238E27FC236}">
                  <a16:creationId xmlns:a16="http://schemas.microsoft.com/office/drawing/2014/main" id="{E3B49DF8-4A61-42CD-A956-5A68DC346991}"/>
                </a:ext>
              </a:extLst>
            </p:cNvPr>
            <p:cNvSpPr/>
            <p:nvPr/>
          </p:nvSpPr>
          <p:spPr>
            <a:xfrm>
              <a:off x="2564105" y="2305981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ultiplication Sign 71">
              <a:extLst>
                <a:ext uri="{FF2B5EF4-FFF2-40B4-BE49-F238E27FC236}">
                  <a16:creationId xmlns:a16="http://schemas.microsoft.com/office/drawing/2014/main" id="{79909C9C-AF15-4E40-871B-10D0F8986102}"/>
                </a:ext>
              </a:extLst>
            </p:cNvPr>
            <p:cNvSpPr/>
            <p:nvPr/>
          </p:nvSpPr>
          <p:spPr>
            <a:xfrm>
              <a:off x="3711036" y="2658257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ultiplication Sign 72">
              <a:extLst>
                <a:ext uri="{FF2B5EF4-FFF2-40B4-BE49-F238E27FC236}">
                  <a16:creationId xmlns:a16="http://schemas.microsoft.com/office/drawing/2014/main" id="{1DD0F1FC-6A52-43C7-B971-E18F6A0B6831}"/>
                </a:ext>
              </a:extLst>
            </p:cNvPr>
            <p:cNvSpPr/>
            <p:nvPr/>
          </p:nvSpPr>
          <p:spPr>
            <a:xfrm>
              <a:off x="5109989" y="3017565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BA1EA89-9916-4C6B-B1FA-A77B89819765}"/>
                </a:ext>
              </a:extLst>
            </p:cNvPr>
            <p:cNvCxnSpPr>
              <a:cxnSpLocks/>
            </p:cNvCxnSpPr>
            <p:nvPr/>
          </p:nvCxnSpPr>
          <p:spPr>
            <a:xfrm>
              <a:off x="7054754" y="951890"/>
              <a:ext cx="0" cy="2666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DBF2AA-C4E6-4182-8F9E-014AEBB2BAFF}"/>
                </a:ext>
              </a:extLst>
            </p:cNvPr>
            <p:cNvCxnSpPr/>
            <p:nvPr/>
          </p:nvCxnSpPr>
          <p:spPr>
            <a:xfrm>
              <a:off x="7402541" y="951890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6A2009A-9C96-4568-8986-77C5F6095E88}"/>
                </a:ext>
              </a:extLst>
            </p:cNvPr>
            <p:cNvSpPr/>
            <p:nvPr/>
          </p:nvSpPr>
          <p:spPr>
            <a:xfrm>
              <a:off x="7402540" y="1758912"/>
              <a:ext cx="790730" cy="21478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DC86F1D-6995-49D8-A764-1A1936FAAD72}"/>
                    </a:ext>
                  </a:extLst>
                </p:cNvPr>
                <p:cNvSpPr txBox="1"/>
                <p:nvPr/>
              </p:nvSpPr>
              <p:spPr>
                <a:xfrm>
                  <a:off x="7581460" y="1059669"/>
                  <a:ext cx="35697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DC86F1D-6995-49D8-A764-1A1936FAA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1460" y="1059669"/>
                  <a:ext cx="356972" cy="246173"/>
                </a:xfrm>
                <a:prstGeom prst="rect">
                  <a:avLst/>
                </a:prstGeom>
                <a:blipFill>
                  <a:blip r:embed="rId12"/>
                  <a:stretch>
                    <a:fillRect l="-10256" r="-5128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56C1749-3B9E-4FFB-80E7-0482061DA429}"/>
                    </a:ext>
                  </a:extLst>
                </p:cNvPr>
                <p:cNvSpPr txBox="1"/>
                <p:nvPr/>
              </p:nvSpPr>
              <p:spPr>
                <a:xfrm>
                  <a:off x="7026660" y="71810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56C1749-3B9E-4FFB-80E7-0482061DA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660" y="718102"/>
                  <a:ext cx="470465" cy="246173"/>
                </a:xfrm>
                <a:prstGeom prst="rect">
                  <a:avLst/>
                </a:prstGeom>
                <a:blipFill>
                  <a:blip r:embed="rId13"/>
                  <a:stretch>
                    <a:fillRect l="-9804" r="-7843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7439FE8-89AD-4151-9C68-87260F5E67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501" y="3866979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D17103A-6B62-48AB-9684-602AED972AC1}"/>
                </a:ext>
              </a:extLst>
            </p:cNvPr>
            <p:cNvSpPr txBox="1"/>
            <p:nvPr/>
          </p:nvSpPr>
          <p:spPr>
            <a:xfrm>
              <a:off x="1755920" y="3685239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CB63A5F-2C27-4B11-95EF-86A04C7A1150}"/>
                </a:ext>
              </a:extLst>
            </p:cNvPr>
            <p:cNvCxnSpPr>
              <a:cxnSpLocks/>
            </p:cNvCxnSpPr>
            <p:nvPr/>
          </p:nvCxnSpPr>
          <p:spPr>
            <a:xfrm>
              <a:off x="2814455" y="3866979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469B4F-3AA1-4902-B836-F8C0DD9F765E}"/>
                </a:ext>
              </a:extLst>
            </p:cNvPr>
            <p:cNvSpPr txBox="1"/>
            <p:nvPr/>
          </p:nvSpPr>
          <p:spPr>
            <a:xfrm>
              <a:off x="3571874" y="3685239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57989FB-6F55-4877-865C-0C7935732502}"/>
                </a:ext>
              </a:extLst>
            </p:cNvPr>
            <p:cNvCxnSpPr>
              <a:cxnSpLocks/>
            </p:cNvCxnSpPr>
            <p:nvPr/>
          </p:nvCxnSpPr>
          <p:spPr>
            <a:xfrm>
              <a:off x="5152747" y="3866979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C13386A-F944-4146-8106-E85B41DD99FE}"/>
                </a:ext>
              </a:extLst>
            </p:cNvPr>
            <p:cNvSpPr txBox="1"/>
            <p:nvPr/>
          </p:nvSpPr>
          <p:spPr>
            <a:xfrm>
              <a:off x="5910166" y="3685239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BE21660-6E2D-4C06-A8B0-10709A045BA7}"/>
                </a:ext>
              </a:extLst>
            </p:cNvPr>
            <p:cNvCxnSpPr>
              <a:cxnSpLocks/>
            </p:cNvCxnSpPr>
            <p:nvPr/>
          </p:nvCxnSpPr>
          <p:spPr>
            <a:xfrm>
              <a:off x="4377210" y="2316059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C70892B-5087-4417-AEFF-92F43E1531DB}"/>
                    </a:ext>
                  </a:extLst>
                </p:cNvPr>
                <p:cNvSpPr txBox="1"/>
                <p:nvPr/>
              </p:nvSpPr>
              <p:spPr>
                <a:xfrm>
                  <a:off x="4150391" y="2032677"/>
                  <a:ext cx="982576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C70892B-5087-4417-AEFF-92F43E1531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391" y="2032677"/>
                  <a:ext cx="982576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5177F56-41DF-43FE-96C9-1DEA229F9264}"/>
                </a:ext>
              </a:extLst>
            </p:cNvPr>
            <p:cNvCxnSpPr>
              <a:cxnSpLocks/>
            </p:cNvCxnSpPr>
            <p:nvPr/>
          </p:nvCxnSpPr>
          <p:spPr>
            <a:xfrm>
              <a:off x="8335943" y="2680360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1499530-8541-4529-9AE0-E3E0DB14037B}"/>
                  </a:ext>
                </a:extLst>
              </p:cNvPr>
              <p:cNvSpPr txBox="1"/>
              <p:nvPr/>
            </p:nvSpPr>
            <p:spPr>
              <a:xfrm>
                <a:off x="10812165" y="4448678"/>
                <a:ext cx="13101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𝑡𝑖𝑚𝑒𝑜𝑢𝑡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1499530-8541-4529-9AE0-E3E0DB140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165" y="4448678"/>
                <a:ext cx="1310102" cy="461665"/>
              </a:xfrm>
              <a:prstGeom prst="rect">
                <a:avLst/>
              </a:prstGeom>
              <a:blipFill>
                <a:blip r:embed="rId1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itle 1">
            <a:extLst>
              <a:ext uri="{FF2B5EF4-FFF2-40B4-BE49-F238E27FC236}">
                <a16:creationId xmlns:a16="http://schemas.microsoft.com/office/drawing/2014/main" id="{232E7C87-3EB1-F14A-9E87-A4D1AC6D3860}"/>
              </a:ext>
            </a:extLst>
          </p:cNvPr>
          <p:cNvSpPr txBox="1">
            <a:spLocks/>
          </p:cNvSpPr>
          <p:nvPr/>
        </p:nvSpPr>
        <p:spPr>
          <a:xfrm>
            <a:off x="0" y="147917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OFDMA+ CSMA/CA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30DA9-5E1E-B147-930E-09FCD5FB5502}"/>
              </a:ext>
            </a:extLst>
          </p:cNvPr>
          <p:cNvSpPr txBox="1"/>
          <p:nvPr/>
        </p:nvSpPr>
        <p:spPr>
          <a:xfrm>
            <a:off x="3541235" y="1021976"/>
            <a:ext cx="493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Downlink: AP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0BF27C4-A095-3443-824B-D2EA4AFCE103}"/>
              </a:ext>
            </a:extLst>
          </p:cNvPr>
          <p:cNvSpPr/>
          <p:nvPr/>
        </p:nvSpPr>
        <p:spPr>
          <a:xfrm>
            <a:off x="621486" y="4042657"/>
            <a:ext cx="11500781" cy="281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245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27C597B-0F63-43CC-A16E-D32BFA6EB3A2}"/>
              </a:ext>
            </a:extLst>
          </p:cNvPr>
          <p:cNvGrpSpPr/>
          <p:nvPr/>
        </p:nvGrpSpPr>
        <p:grpSpPr>
          <a:xfrm>
            <a:off x="694695" y="2109813"/>
            <a:ext cx="10588881" cy="4474667"/>
            <a:chOff x="521021" y="664602"/>
            <a:chExt cx="7941661" cy="335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43C4DE-C529-4DDA-AA29-B4DC4287850A}"/>
                </a:ext>
              </a:extLst>
            </p:cNvPr>
            <p:cNvSpPr/>
            <p:nvPr/>
          </p:nvSpPr>
          <p:spPr>
            <a:xfrm>
              <a:off x="3917672" y="1397905"/>
              <a:ext cx="733270" cy="213489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MURTS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0F835-C007-4106-B510-529B68866D80}"/>
                </a:ext>
              </a:extLst>
            </p:cNvPr>
            <p:cNvSpPr/>
            <p:nvPr/>
          </p:nvSpPr>
          <p:spPr>
            <a:xfrm>
              <a:off x="4925848" y="1756389"/>
              <a:ext cx="736495" cy="212785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MUCTS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969D5B-A8AA-41E4-A884-FD3C9EBF1525}"/>
                </a:ext>
              </a:extLst>
            </p:cNvPr>
            <p:cNvSpPr/>
            <p:nvPr/>
          </p:nvSpPr>
          <p:spPr>
            <a:xfrm>
              <a:off x="6628220" y="1754971"/>
              <a:ext cx="694993" cy="215444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1DFE240-C464-4E1A-A6AC-007535370DFE}"/>
                </a:ext>
              </a:extLst>
            </p:cNvPr>
            <p:cNvGrpSpPr/>
            <p:nvPr/>
          </p:nvGrpSpPr>
          <p:grpSpPr>
            <a:xfrm>
              <a:off x="1111624" y="1613917"/>
              <a:ext cx="7351058" cy="1900069"/>
              <a:chOff x="1111624" y="1156716"/>
              <a:chExt cx="7351058" cy="190006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031A66B7-7236-483C-9E7C-CC8C4D100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1156716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E27E55ED-1CF0-4304-99A5-94D583433F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1514856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309EF79-1EC4-439F-B566-B61417586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1981021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A2448CE-BB7E-4E92-935C-694218AE1D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2339609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9751539-532B-445D-9CC9-72760377C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2698197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0E688A5-E3E3-41E1-BC9E-668E1B747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24" y="3056785"/>
                <a:ext cx="73510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E8B7-E13B-4465-B1E5-07F340BF9CB8}"/>
                </a:ext>
              </a:extLst>
            </p:cNvPr>
            <p:cNvSpPr txBox="1"/>
            <p:nvPr/>
          </p:nvSpPr>
          <p:spPr>
            <a:xfrm>
              <a:off x="601620" y="1405482"/>
              <a:ext cx="4005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394A44-C635-4FFA-89F6-34190D6B4672}"/>
                </a:ext>
              </a:extLst>
            </p:cNvPr>
            <p:cNvSpPr txBox="1"/>
            <p:nvPr/>
          </p:nvSpPr>
          <p:spPr>
            <a:xfrm>
              <a:off x="521021" y="1763639"/>
              <a:ext cx="4811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ADCCC-87C4-4D99-92A1-8EFB03184D07}"/>
                </a:ext>
              </a:extLst>
            </p:cNvPr>
            <p:cNvSpPr txBox="1"/>
            <p:nvPr/>
          </p:nvSpPr>
          <p:spPr>
            <a:xfrm>
              <a:off x="634081" y="2229903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F1A2F4-BC78-40AF-935A-E6D6C09E67CC}"/>
                </a:ext>
              </a:extLst>
            </p:cNvPr>
            <p:cNvSpPr txBox="1"/>
            <p:nvPr/>
          </p:nvSpPr>
          <p:spPr>
            <a:xfrm>
              <a:off x="634081" y="2588491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C45878-C315-4137-A006-9BD3195EDDF9}"/>
                </a:ext>
              </a:extLst>
            </p:cNvPr>
            <p:cNvSpPr txBox="1"/>
            <p:nvPr/>
          </p:nvSpPr>
          <p:spPr>
            <a:xfrm>
              <a:off x="634081" y="2947079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E57D84-F0FA-4357-9825-2BB5EBF11363}"/>
                </a:ext>
              </a:extLst>
            </p:cNvPr>
            <p:cNvSpPr txBox="1"/>
            <p:nvPr/>
          </p:nvSpPr>
          <p:spPr>
            <a:xfrm>
              <a:off x="634081" y="3305667"/>
              <a:ext cx="3681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37753D-0073-4B00-8880-A287701F82F8}"/>
                </a:ext>
              </a:extLst>
            </p:cNvPr>
            <p:cNvCxnSpPr/>
            <p:nvPr/>
          </p:nvCxnSpPr>
          <p:spPr>
            <a:xfrm>
              <a:off x="1929119" y="950794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87C164-02F0-45F4-AF98-648CBA32F4C6}"/>
                </a:ext>
              </a:extLst>
            </p:cNvPr>
            <p:cNvCxnSpPr>
              <a:cxnSpLocks/>
            </p:cNvCxnSpPr>
            <p:nvPr/>
          </p:nvCxnSpPr>
          <p:spPr>
            <a:xfrm>
              <a:off x="4650599" y="939042"/>
              <a:ext cx="0" cy="26677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8DD9DB-13C9-4B5A-A1D1-733A4F002309}"/>
                </a:ext>
              </a:extLst>
            </p:cNvPr>
            <p:cNvCxnSpPr/>
            <p:nvPr/>
          </p:nvCxnSpPr>
          <p:spPr>
            <a:xfrm>
              <a:off x="4926667" y="939042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B82844-D82E-4997-AA82-E8EABACEF70B}"/>
                </a:ext>
              </a:extLst>
            </p:cNvPr>
            <p:cNvCxnSpPr/>
            <p:nvPr/>
          </p:nvCxnSpPr>
          <p:spPr>
            <a:xfrm>
              <a:off x="5654929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D75375-26BE-468A-9923-2F7B4997F574}"/>
                </a:ext>
              </a:extLst>
            </p:cNvPr>
            <p:cNvCxnSpPr/>
            <p:nvPr/>
          </p:nvCxnSpPr>
          <p:spPr>
            <a:xfrm>
              <a:off x="5932829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9770FA-872C-4730-83DD-732E2550A267}"/>
                </a:ext>
              </a:extLst>
            </p:cNvPr>
            <p:cNvCxnSpPr/>
            <p:nvPr/>
          </p:nvCxnSpPr>
          <p:spPr>
            <a:xfrm>
              <a:off x="7321208" y="972295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0987CA-FB09-469B-BBB6-A687BFA3FF65}"/>
                </a:ext>
              </a:extLst>
            </p:cNvPr>
            <p:cNvCxnSpPr/>
            <p:nvPr/>
          </p:nvCxnSpPr>
          <p:spPr>
            <a:xfrm>
              <a:off x="7612818" y="972295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62DF9B-22D4-4092-BB04-27C09AEC21DE}"/>
                </a:ext>
              </a:extLst>
            </p:cNvPr>
            <p:cNvCxnSpPr/>
            <p:nvPr/>
          </p:nvCxnSpPr>
          <p:spPr>
            <a:xfrm>
              <a:off x="8101900" y="972295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26A851-456F-4F5B-B661-69439D7A5D90}"/>
                </a:ext>
              </a:extLst>
            </p:cNvPr>
            <p:cNvCxnSpPr/>
            <p:nvPr/>
          </p:nvCxnSpPr>
          <p:spPr>
            <a:xfrm>
              <a:off x="1459215" y="973538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/>
                <p:nvPr/>
              </p:nvSpPr>
              <p:spPr>
                <a:xfrm>
                  <a:off x="4595345" y="706350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ED2CDB2-443C-45A8-924C-C2424883B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5345" y="706350"/>
                  <a:ext cx="470465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8000" r="-10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/>
                <p:nvPr/>
              </p:nvSpPr>
              <p:spPr>
                <a:xfrm>
                  <a:off x="5608455" y="71685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4BC1399-DC5B-4B16-B822-C75C14284D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8455" y="716859"/>
                  <a:ext cx="470465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/>
                <p:nvPr/>
              </p:nvSpPr>
              <p:spPr>
                <a:xfrm>
                  <a:off x="7269538" y="719072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F870420-A17E-46E1-AA52-EE8659466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9538" y="719072"/>
                  <a:ext cx="470465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0000" r="-8000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/>
                <p:nvPr/>
              </p:nvSpPr>
              <p:spPr>
                <a:xfrm>
                  <a:off x="1441873" y="1051874"/>
                  <a:ext cx="504129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D3D0-7F36-48A0-A73A-66833B27E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1873" y="1051874"/>
                  <a:ext cx="504129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9259" r="-7407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/>
                <p:nvPr/>
              </p:nvSpPr>
              <p:spPr>
                <a:xfrm>
                  <a:off x="1758035" y="664602"/>
                  <a:ext cx="777954" cy="266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𝑏𝑎𝑐𝑘𝑜𝑓𝑓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534EFE1-4FC4-4DF0-91AC-73CA8D96A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8035" y="664602"/>
                  <a:ext cx="777954" cy="266131"/>
                </a:xfrm>
                <a:prstGeom prst="rect">
                  <a:avLst/>
                </a:prstGeom>
                <a:blipFill>
                  <a:blip r:embed="rId7"/>
                  <a:stretch>
                    <a:fillRect l="-4819" r="-3614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/>
                <p:nvPr/>
              </p:nvSpPr>
              <p:spPr>
                <a:xfrm>
                  <a:off x="3963812" y="1046494"/>
                  <a:ext cx="673454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𝑀𝑈𝑅𝑇𝑆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5E448B5-4BEE-4E2A-8B53-75A04510A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3812" y="1046494"/>
                  <a:ext cx="673454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7042" r="-2817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/>
                <p:nvPr/>
              </p:nvSpPr>
              <p:spPr>
                <a:xfrm>
                  <a:off x="4950002" y="1056426"/>
                  <a:ext cx="666240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𝑀𝑈𝐶𝑇𝑆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2C18BB-2CF9-4568-845E-9FC0398DF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002" y="1056426"/>
                  <a:ext cx="666240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5634" r="-1408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/>
                <p:nvPr/>
              </p:nvSpPr>
              <p:spPr>
                <a:xfrm>
                  <a:off x="6751589" y="1056426"/>
                  <a:ext cx="55414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𝐷𝐴𝑇𝐴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50230A-CF54-49F3-8BF9-F8A4D769D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1589" y="1056426"/>
                  <a:ext cx="554143" cy="246173"/>
                </a:xfrm>
                <a:prstGeom prst="rect">
                  <a:avLst/>
                </a:prstGeom>
                <a:blipFill>
                  <a:blip r:embed="rId10"/>
                  <a:stretch>
                    <a:fillRect l="-6667" r="-1667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/>
                <p:nvPr/>
              </p:nvSpPr>
              <p:spPr>
                <a:xfrm>
                  <a:off x="7697961" y="1049086"/>
                  <a:ext cx="356972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𝐵𝐴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636455F-6D8B-466D-9756-D9BBBF934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961" y="1049086"/>
                  <a:ext cx="356972" cy="246173"/>
                </a:xfrm>
                <a:prstGeom prst="rect">
                  <a:avLst/>
                </a:prstGeom>
                <a:blipFill>
                  <a:blip r:embed="rId11"/>
                  <a:stretch>
                    <a:fillRect l="-13158" r="-5263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F40FF9-8B7A-411C-B21F-78EF8A0CE5AE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3513986"/>
              <a:ext cx="6642683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B624B5-9A46-46F2-9C85-773E91CFDB3E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2438222"/>
              <a:ext cx="4339141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B6FE0F-64B0-40DB-BF3D-6574B754024E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2796450"/>
              <a:ext cx="5989928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34A45B-D41A-4D6F-9D8C-7766D18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1459215" y="3155398"/>
              <a:ext cx="6642683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Multiplication Sign 66">
              <a:extLst>
                <a:ext uri="{FF2B5EF4-FFF2-40B4-BE49-F238E27FC236}">
                  <a16:creationId xmlns:a16="http://schemas.microsoft.com/office/drawing/2014/main" id="{E3B49DF8-4A61-42CD-A956-5A68DC346991}"/>
                </a:ext>
              </a:extLst>
            </p:cNvPr>
            <p:cNvSpPr/>
            <p:nvPr/>
          </p:nvSpPr>
          <p:spPr>
            <a:xfrm>
              <a:off x="4158485" y="2301409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ultiplication Sign 71">
              <a:extLst>
                <a:ext uri="{FF2B5EF4-FFF2-40B4-BE49-F238E27FC236}">
                  <a16:creationId xmlns:a16="http://schemas.microsoft.com/office/drawing/2014/main" id="{79909C9C-AF15-4E40-871B-10D0F8986102}"/>
                </a:ext>
              </a:extLst>
            </p:cNvPr>
            <p:cNvSpPr/>
            <p:nvPr/>
          </p:nvSpPr>
          <p:spPr>
            <a:xfrm>
              <a:off x="5157058" y="2662829"/>
              <a:ext cx="274226" cy="27422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ultiplication Sign 72">
              <a:extLst>
                <a:ext uri="{FF2B5EF4-FFF2-40B4-BE49-F238E27FC236}">
                  <a16:creationId xmlns:a16="http://schemas.microsoft.com/office/drawing/2014/main" id="{1DD0F1FC-6A52-43C7-B971-E18F6A0B6831}"/>
                </a:ext>
              </a:extLst>
            </p:cNvPr>
            <p:cNvSpPr/>
            <p:nvPr/>
          </p:nvSpPr>
          <p:spPr>
            <a:xfrm>
              <a:off x="6843061" y="3017565"/>
              <a:ext cx="274226" cy="274226"/>
            </a:xfrm>
            <a:prstGeom prst="mathMultiply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1D0967B-84A5-4C2C-B207-391DDCFF2158}"/>
                </a:ext>
              </a:extLst>
            </p:cNvPr>
            <p:cNvSpPr/>
            <p:nvPr/>
          </p:nvSpPr>
          <p:spPr>
            <a:xfrm>
              <a:off x="5932487" y="1399086"/>
              <a:ext cx="426210" cy="21230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TF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8ADE7E0-7D55-4B0B-805D-9DEF2ADEEAE7}"/>
                </a:ext>
              </a:extLst>
            </p:cNvPr>
            <p:cNvCxnSpPr>
              <a:cxnSpLocks/>
            </p:cNvCxnSpPr>
            <p:nvPr/>
          </p:nvCxnSpPr>
          <p:spPr>
            <a:xfrm>
              <a:off x="6360492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242DFB9-5E1A-44DC-83D9-9E810E187BB9}"/>
                </a:ext>
              </a:extLst>
            </p:cNvPr>
            <p:cNvCxnSpPr/>
            <p:nvPr/>
          </p:nvCxnSpPr>
          <p:spPr>
            <a:xfrm>
              <a:off x="6629180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C72EC22-C3C6-41A7-88B9-28C4BE5A2652}"/>
                    </a:ext>
                  </a:extLst>
                </p:cNvPr>
                <p:cNvSpPr txBox="1"/>
                <p:nvPr/>
              </p:nvSpPr>
              <p:spPr>
                <a:xfrm>
                  <a:off x="6296276" y="70516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C72EC22-C3C6-41A7-88B9-28C4BE5A26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276" y="705169"/>
                  <a:ext cx="470465" cy="246173"/>
                </a:xfrm>
                <a:prstGeom prst="rect">
                  <a:avLst/>
                </a:prstGeom>
                <a:blipFill>
                  <a:blip r:embed="rId12"/>
                  <a:stretch>
                    <a:fillRect l="-7843" r="-7843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DE8F431-5C27-45F1-9779-0DBD4D8DF9FC}"/>
                    </a:ext>
                  </a:extLst>
                </p:cNvPr>
                <p:cNvSpPr txBox="1"/>
                <p:nvPr/>
              </p:nvSpPr>
              <p:spPr>
                <a:xfrm>
                  <a:off x="5996601" y="1056426"/>
                  <a:ext cx="354713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𝑇𝐹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DE8F431-5C27-45F1-9779-0DBD4D8DF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601" y="1056426"/>
                  <a:ext cx="354713" cy="246173"/>
                </a:xfrm>
                <a:prstGeom prst="rect">
                  <a:avLst/>
                </a:prstGeom>
                <a:blipFill>
                  <a:blip r:embed="rId13"/>
                  <a:stretch>
                    <a:fillRect l="-13158" r="-526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EDF705B-3509-4850-A7DD-3397109D05A0}"/>
                </a:ext>
              </a:extLst>
            </p:cNvPr>
            <p:cNvSpPr/>
            <p:nvPr/>
          </p:nvSpPr>
          <p:spPr>
            <a:xfrm>
              <a:off x="7605686" y="1399086"/>
              <a:ext cx="496212" cy="213489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8446F2E-F432-41BC-9646-5A9807E20BC3}"/>
                </a:ext>
              </a:extLst>
            </p:cNvPr>
            <p:cNvSpPr/>
            <p:nvPr/>
          </p:nvSpPr>
          <p:spPr>
            <a:xfrm>
              <a:off x="2254833" y="1393162"/>
              <a:ext cx="611988" cy="218232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BSRP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C49A1B3-9076-4590-80EF-304287313B87}"/>
                </a:ext>
              </a:extLst>
            </p:cNvPr>
            <p:cNvSpPr/>
            <p:nvPr/>
          </p:nvSpPr>
          <p:spPr>
            <a:xfrm>
              <a:off x="3145844" y="1766446"/>
              <a:ext cx="499285" cy="202728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BSR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5FCBDF5-832E-42F4-A6E0-E8C35BAA4E37}"/>
                </a:ext>
              </a:extLst>
            </p:cNvPr>
            <p:cNvCxnSpPr/>
            <p:nvPr/>
          </p:nvCxnSpPr>
          <p:spPr>
            <a:xfrm>
              <a:off x="2255020" y="939042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437E035-88EA-43B3-A1CF-53D2783F7164}"/>
                </a:ext>
              </a:extLst>
            </p:cNvPr>
            <p:cNvCxnSpPr/>
            <p:nvPr/>
          </p:nvCxnSpPr>
          <p:spPr>
            <a:xfrm>
              <a:off x="3637716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057613C-6D54-4CFE-B766-AABB521E83E1}"/>
                </a:ext>
              </a:extLst>
            </p:cNvPr>
            <p:cNvCxnSpPr/>
            <p:nvPr/>
          </p:nvCxnSpPr>
          <p:spPr>
            <a:xfrm>
              <a:off x="3922194" y="94955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0747DD8-7204-456A-BBFD-42C48D31E264}"/>
                    </a:ext>
                  </a:extLst>
                </p:cNvPr>
                <p:cNvSpPr txBox="1"/>
                <p:nvPr/>
              </p:nvSpPr>
              <p:spPr>
                <a:xfrm>
                  <a:off x="2820272" y="71685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0747DD8-7204-456A-BBFD-42C48D31E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0272" y="716859"/>
                  <a:ext cx="470465" cy="246173"/>
                </a:xfrm>
                <a:prstGeom prst="rect">
                  <a:avLst/>
                </a:prstGeom>
                <a:blipFill>
                  <a:blip r:embed="rId14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C23B1D5-2815-42F7-8596-E31112DC49EC}"/>
                    </a:ext>
                  </a:extLst>
                </p:cNvPr>
                <p:cNvSpPr txBox="1"/>
                <p:nvPr/>
              </p:nvSpPr>
              <p:spPr>
                <a:xfrm>
                  <a:off x="2329591" y="1056426"/>
                  <a:ext cx="539378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𝐵𝑆𝑅𝑃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C23B1D5-2815-42F7-8596-E31112DC4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9591" y="1056426"/>
                  <a:ext cx="539378" cy="246173"/>
                </a:xfrm>
                <a:prstGeom prst="rect">
                  <a:avLst/>
                </a:prstGeom>
                <a:blipFill>
                  <a:blip r:embed="rId15"/>
                  <a:stretch>
                    <a:fillRect l="-6897" r="-172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A0FDEE1-FBBA-40A0-9D7F-7EADB794625C}"/>
                </a:ext>
              </a:extLst>
            </p:cNvPr>
            <p:cNvCxnSpPr/>
            <p:nvPr/>
          </p:nvCxnSpPr>
          <p:spPr>
            <a:xfrm>
              <a:off x="2867944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BA96B61-5B66-4460-8763-A2DEA015F945}"/>
                </a:ext>
              </a:extLst>
            </p:cNvPr>
            <p:cNvCxnSpPr/>
            <p:nvPr/>
          </p:nvCxnSpPr>
          <p:spPr>
            <a:xfrm>
              <a:off x="3145844" y="937861"/>
              <a:ext cx="0" cy="26688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9462302-A1EA-40E9-8106-B7446B9777AF}"/>
                    </a:ext>
                  </a:extLst>
                </p:cNvPr>
                <p:cNvSpPr txBox="1"/>
                <p:nvPr/>
              </p:nvSpPr>
              <p:spPr>
                <a:xfrm>
                  <a:off x="3582235" y="716859"/>
                  <a:ext cx="470465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𝑆𝐼𝐹𝑆</m:t>
                        </m:r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9462302-A1EA-40E9-8106-B7446B977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235" y="716859"/>
                  <a:ext cx="470465" cy="246173"/>
                </a:xfrm>
                <a:prstGeom prst="rect">
                  <a:avLst/>
                </a:prstGeom>
                <a:blipFill>
                  <a:blip r:embed="rId14"/>
                  <a:stretch>
                    <a:fillRect l="-10000" r="-8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58B8318-8966-4003-B258-910C1BD95F28}"/>
                    </a:ext>
                  </a:extLst>
                </p:cNvPr>
                <p:cNvSpPr txBox="1"/>
                <p:nvPr/>
              </p:nvSpPr>
              <p:spPr>
                <a:xfrm>
                  <a:off x="3208097" y="1056426"/>
                  <a:ext cx="443006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133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𝐵𝑆𝑅</m:t>
                            </m:r>
                          </m:sub>
                        </m:sSub>
                      </m:oMath>
                    </m:oMathPara>
                  </a14:m>
                  <a:endPara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58B8318-8966-4003-B258-910C1BD95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097" y="1056426"/>
                  <a:ext cx="443006" cy="246173"/>
                </a:xfrm>
                <a:prstGeom prst="rect">
                  <a:avLst/>
                </a:prstGeom>
                <a:blipFill>
                  <a:blip r:embed="rId16"/>
                  <a:stretch>
                    <a:fillRect l="-8333" r="-208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85863CD-8E68-484D-9989-7C25A0BF22AB}"/>
                </a:ext>
              </a:extLst>
            </p:cNvPr>
            <p:cNvCxnSpPr>
              <a:cxnSpLocks/>
            </p:cNvCxnSpPr>
            <p:nvPr/>
          </p:nvCxnSpPr>
          <p:spPr>
            <a:xfrm>
              <a:off x="998501" y="3866979"/>
              <a:ext cx="68268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CF8C6BE-5CAB-4C7C-9E44-C781C698645B}"/>
                </a:ext>
              </a:extLst>
            </p:cNvPr>
            <p:cNvSpPr txBox="1"/>
            <p:nvPr/>
          </p:nvSpPr>
          <p:spPr>
            <a:xfrm>
              <a:off x="1755920" y="3674353"/>
              <a:ext cx="900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collision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41324B6-18E5-491F-B552-9D209ADD6A38}"/>
                </a:ext>
              </a:extLst>
            </p:cNvPr>
            <p:cNvCxnSpPr>
              <a:cxnSpLocks/>
            </p:cNvCxnSpPr>
            <p:nvPr/>
          </p:nvCxnSpPr>
          <p:spPr>
            <a:xfrm>
              <a:off x="2814455" y="3866979"/>
              <a:ext cx="682682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E87A431-24FD-462F-B681-4335E27E12B1}"/>
                </a:ext>
              </a:extLst>
            </p:cNvPr>
            <p:cNvSpPr txBox="1"/>
            <p:nvPr/>
          </p:nvSpPr>
          <p:spPr>
            <a:xfrm>
              <a:off x="3571874" y="3674353"/>
              <a:ext cx="15226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error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FD52AF9-7540-4F35-A592-40FD509C2196}"/>
                </a:ext>
              </a:extLst>
            </p:cNvPr>
            <p:cNvCxnSpPr>
              <a:cxnSpLocks/>
            </p:cNvCxnSpPr>
            <p:nvPr/>
          </p:nvCxnSpPr>
          <p:spPr>
            <a:xfrm>
              <a:off x="5152747" y="3866979"/>
              <a:ext cx="682682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527AB07-8BD0-45F9-B39F-1B459F8BBF71}"/>
                </a:ext>
              </a:extLst>
            </p:cNvPr>
            <p:cNvSpPr txBox="1"/>
            <p:nvPr/>
          </p:nvSpPr>
          <p:spPr>
            <a:xfrm>
              <a:off x="5910166" y="3674353"/>
              <a:ext cx="18490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transmission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99808E1-B038-42F9-8564-B3D969ADEDF7}"/>
                </a:ext>
              </a:extLst>
            </p:cNvPr>
            <p:cNvCxnSpPr>
              <a:cxnSpLocks/>
            </p:cNvCxnSpPr>
            <p:nvPr/>
          </p:nvCxnSpPr>
          <p:spPr>
            <a:xfrm>
              <a:off x="5798356" y="2335555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40C08E3-092C-444D-9F4D-B50447851EAF}"/>
                    </a:ext>
                  </a:extLst>
                </p:cNvPr>
                <p:cNvSpPr txBox="1"/>
                <p:nvPr/>
              </p:nvSpPr>
              <p:spPr>
                <a:xfrm>
                  <a:off x="5571537" y="2073945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40C08E3-092C-444D-9F4D-B50447851E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37" y="2073945"/>
                  <a:ext cx="982577" cy="346249"/>
                </a:xfrm>
                <a:prstGeom prst="rect">
                  <a:avLst/>
                </a:prstGeom>
                <a:blipFill>
                  <a:blip r:embed="rId1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61B795D-A954-494E-9239-4B80B466A7A7}"/>
                </a:ext>
              </a:extLst>
            </p:cNvPr>
            <p:cNvCxnSpPr>
              <a:cxnSpLocks/>
            </p:cNvCxnSpPr>
            <p:nvPr/>
          </p:nvCxnSpPr>
          <p:spPr>
            <a:xfrm>
              <a:off x="7441490" y="2685353"/>
              <a:ext cx="0" cy="2482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641EF201-A055-4801-8317-3C55984476A7}"/>
                    </a:ext>
                  </a:extLst>
                </p:cNvPr>
                <p:cNvSpPr txBox="1"/>
                <p:nvPr/>
              </p:nvSpPr>
              <p:spPr>
                <a:xfrm>
                  <a:off x="7214671" y="2423743"/>
                  <a:ext cx="98257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𝑡𝑖𝑚𝑒𝑜𝑢𝑡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641EF201-A055-4801-8317-3C5598447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671" y="2423743"/>
                  <a:ext cx="982577" cy="346249"/>
                </a:xfrm>
                <a:prstGeom prst="rect">
                  <a:avLst/>
                </a:prstGeom>
                <a:blipFill>
                  <a:blip r:embed="rId1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E008BC39-65D4-5D4C-8CBC-74AAD2EEF471}"/>
              </a:ext>
            </a:extLst>
          </p:cNvPr>
          <p:cNvSpPr txBox="1">
            <a:spLocks/>
          </p:cNvSpPr>
          <p:nvPr/>
        </p:nvSpPr>
        <p:spPr>
          <a:xfrm>
            <a:off x="0" y="147917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0" i="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WiFi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rPr>
              <a:t> 6 802.11ax Medium Access: OFDMA+ CSMA/CA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08A5A9-B216-E146-A680-A0F74B360CD5}"/>
              </a:ext>
            </a:extLst>
          </p:cNvPr>
          <p:cNvSpPr txBox="1"/>
          <p:nvPr/>
        </p:nvSpPr>
        <p:spPr>
          <a:xfrm>
            <a:off x="3541235" y="1021976"/>
            <a:ext cx="493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Uplink: AP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Clients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82AD295-3088-F94B-9B1A-B4C270E29F35}"/>
              </a:ext>
            </a:extLst>
          </p:cNvPr>
          <p:cNvSpPr/>
          <p:nvPr/>
        </p:nvSpPr>
        <p:spPr>
          <a:xfrm>
            <a:off x="621486" y="4042657"/>
            <a:ext cx="11500781" cy="281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9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61925"/>
            <a:ext cx="8101013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MAC Protocols: Pros and Cons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>
          <a:xfrm>
            <a:off x="2324100" y="1382714"/>
            <a:ext cx="7886701" cy="464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CC0000"/>
                </a:solidFill>
              </a:rPr>
              <a:t>Reservation Based: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No Interference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Fair</a:t>
            </a:r>
          </a:p>
          <a:p>
            <a:pPr lvl="1">
              <a:defRPr/>
            </a:pPr>
            <a:r>
              <a:rPr lang="en-US" dirty="0"/>
              <a:t>Centralized </a:t>
            </a:r>
          </a:p>
          <a:p>
            <a:pPr lvl="1">
              <a:defRPr/>
            </a:pPr>
            <a:r>
              <a:rPr lang="en-US" dirty="0"/>
              <a:t>Wasted resources</a:t>
            </a:r>
          </a:p>
          <a:p>
            <a:pPr lvl="1">
              <a:defRPr/>
            </a:pPr>
            <a:endParaRPr lang="en-US" sz="2800" i="1" dirty="0">
              <a:solidFill>
                <a:srgbClr val="CC0000"/>
              </a:solidFill>
            </a:endParaRPr>
          </a:p>
          <a:p>
            <a:pPr>
              <a:defRPr/>
            </a:pPr>
            <a:r>
              <a:rPr lang="en-US" sz="3200" i="1" dirty="0">
                <a:solidFill>
                  <a:srgbClr val="CC0000"/>
                </a:solidFill>
              </a:rPr>
              <a:t>Contention Based: (random access)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Distributed</a:t>
            </a:r>
          </a:p>
          <a:p>
            <a:pPr lvl="1">
              <a:buFont typeface=".AppleSystemUIFont"/>
              <a:buChar char="+"/>
              <a:defRPr/>
            </a:pPr>
            <a:r>
              <a:rPr lang="en-US" dirty="0"/>
              <a:t>Good for </a:t>
            </a:r>
            <a:r>
              <a:rPr lang="en-US" dirty="0" err="1"/>
              <a:t>bursty</a:t>
            </a:r>
            <a:r>
              <a:rPr lang="en-US" dirty="0"/>
              <a:t> traffic</a:t>
            </a:r>
          </a:p>
          <a:p>
            <a:pPr lvl="1">
              <a:defRPr/>
            </a:pPr>
            <a:r>
              <a:rPr lang="en-US" dirty="0"/>
              <a:t>Collisions</a:t>
            </a:r>
          </a:p>
          <a:p>
            <a:pPr lvl="1">
              <a:defRPr/>
            </a:pPr>
            <a:r>
              <a:rPr lang="en-US" dirty="0"/>
              <a:t>Overhead</a:t>
            </a:r>
          </a:p>
          <a:p>
            <a:pPr>
              <a:defRPr/>
            </a:pPr>
            <a:endParaRPr lang="en-US" sz="3200" i="1" dirty="0">
              <a:solidFill>
                <a:srgbClr val="CC0000"/>
              </a:solidFill>
            </a:endParaRPr>
          </a:p>
          <a:p>
            <a:pPr lvl="1">
              <a:defRPr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8F11A-FE6A-23DC-3E24-EE9BF909EE49}"/>
              </a:ext>
            </a:extLst>
          </p:cNvPr>
          <p:cNvSpPr txBox="1"/>
          <p:nvPr/>
        </p:nvSpPr>
        <p:spPr>
          <a:xfrm>
            <a:off x="7881730" y="1560443"/>
            <a:ext cx="2653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0432FF"/>
                </a:solidFill>
              </a:rPr>
              <a:t>TDMA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FDMA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CDMA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OFDMA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AC3AB-921C-98E4-C8F2-9E318FC14937}"/>
              </a:ext>
            </a:extLst>
          </p:cNvPr>
          <p:cNvSpPr txBox="1"/>
          <p:nvPr/>
        </p:nvSpPr>
        <p:spPr>
          <a:xfrm>
            <a:off x="8001000" y="4612102"/>
            <a:ext cx="2653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0432FF"/>
                </a:solidFill>
              </a:rPr>
              <a:t>CSMA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Alloha</a:t>
            </a:r>
          </a:p>
          <a:p>
            <a:r>
              <a:rPr lang="en-CH" sz="2000" dirty="0">
                <a:solidFill>
                  <a:srgbClr val="0432FF"/>
                </a:solidFill>
              </a:rPr>
              <a:t>Slotter Aloha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7DE35-6B3E-4AE1-7636-666A570AE826}"/>
              </a:ext>
            </a:extLst>
          </p:cNvPr>
          <p:cNvSpPr txBox="1"/>
          <p:nvPr/>
        </p:nvSpPr>
        <p:spPr>
          <a:xfrm>
            <a:off x="9650896" y="1560443"/>
            <a:ext cx="1702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FF0000"/>
                </a:solidFill>
              </a:rPr>
              <a:t>Token Passing</a:t>
            </a:r>
          </a:p>
          <a:p>
            <a:r>
              <a:rPr lang="en-CH" sz="2000" dirty="0">
                <a:solidFill>
                  <a:srgbClr val="FF0000"/>
                </a:solidFill>
              </a:rPr>
              <a:t>Polling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13235-40D0-ED41-805F-8173853F33A7}"/>
              </a:ext>
            </a:extLst>
          </p:cNvPr>
          <p:cNvSpPr txBox="1"/>
          <p:nvPr/>
        </p:nvSpPr>
        <p:spPr>
          <a:xfrm>
            <a:off x="8529430" y="3483407"/>
            <a:ext cx="2905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solidFill>
                  <a:srgbClr val="7030A0"/>
                </a:solidFill>
              </a:rPr>
              <a:t>WiFi 6: OFDMA &amp; CSMA</a:t>
            </a:r>
          </a:p>
        </p:txBody>
      </p:sp>
    </p:spTree>
    <p:extLst>
      <p:ext uri="{BB962C8B-B14F-4D97-AF65-F5344CB8AC3E}">
        <p14:creationId xmlns:p14="http://schemas.microsoft.com/office/powerpoint/2010/main" val="31106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325563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Multiple Access Protocols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>
          <a:xfrm>
            <a:off x="1130300" y="1325564"/>
            <a:ext cx="10223500" cy="42970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Single shared broadcast channel </a:t>
            </a:r>
          </a:p>
          <a:p>
            <a:pPr>
              <a:defRPr/>
            </a:pPr>
            <a:r>
              <a:rPr lang="en-US" dirty="0"/>
              <a:t>Two or more simultaneous transmissions by nodes: interference </a:t>
            </a:r>
          </a:p>
          <a:p>
            <a:pPr lvl="1">
              <a:defRPr/>
            </a:pPr>
            <a:r>
              <a:rPr lang="en-US" sz="2800" i="1" dirty="0">
                <a:solidFill>
                  <a:srgbClr val="CC0000"/>
                </a:solidFill>
              </a:rPr>
              <a:t>collision</a:t>
            </a:r>
            <a:r>
              <a:rPr lang="en-US" sz="2800" dirty="0"/>
              <a:t> if node receives two or more signals at the same time</a:t>
            </a:r>
            <a:endParaRPr lang="en-US" sz="2800" i="1" u="sng" dirty="0">
              <a:solidFill>
                <a:srgbClr val="FF0000"/>
              </a:solidFill>
            </a:endParaRPr>
          </a:p>
          <a:p>
            <a:pPr>
              <a:buFont typeface="Wingdings" charset="0"/>
              <a:buNone/>
              <a:defRPr/>
            </a:pPr>
            <a:endParaRPr lang="en-US" sz="3200" i="1" dirty="0">
              <a:solidFill>
                <a:srgbClr val="CC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</a:rPr>
              <a:t>Multiple Access Protocol</a:t>
            </a:r>
          </a:p>
          <a:p>
            <a:pPr>
              <a:defRPr/>
            </a:pPr>
            <a:r>
              <a:rPr lang="en-US" dirty="0"/>
              <a:t>distributed algorithm that determines how nodes share channel, i.e., determine when node can transmit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3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87727"/>
            <a:ext cx="7886700" cy="1325563"/>
          </a:xfrm>
        </p:spPr>
        <p:txBody>
          <a:bodyPr/>
          <a:lstStyle/>
          <a:p>
            <a:pPr algn="ctr">
              <a:defRPr/>
            </a:pPr>
            <a:r>
              <a:rPr lang="en-US" sz="4000" dirty="0"/>
              <a:t>MAC Protocol Should be: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55420"/>
            <a:ext cx="9194800" cy="4648200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3600" i="1" dirty="0">
                <a:solidFill>
                  <a:srgbClr val="CC0000"/>
                </a:solidFill>
              </a:rPr>
              <a:t>Efficient:</a:t>
            </a:r>
            <a:r>
              <a:rPr lang="en-US" sz="3600" dirty="0">
                <a:solidFill>
                  <a:srgbClr val="CC0000"/>
                </a:solidFill>
              </a:rPr>
              <a:t> </a:t>
            </a:r>
            <a:endParaRPr lang="en-US" sz="3200" dirty="0">
              <a:solidFill>
                <a:srgbClr val="CC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sz="3200" dirty="0"/>
              <a:t>	No idle channels, Maximize utilization, No Collisions</a:t>
            </a:r>
          </a:p>
          <a:p>
            <a:pPr>
              <a:buFont typeface="Wingdings" charset="0"/>
              <a:buNone/>
              <a:defRPr/>
            </a:pPr>
            <a:r>
              <a:rPr lang="en-US" sz="3200" dirty="0">
                <a:sym typeface="Wingdings" pitchFamily="2" charset="2"/>
              </a:rPr>
              <a:t>	 No wasted resources</a:t>
            </a:r>
          </a:p>
          <a:p>
            <a:pPr>
              <a:buFont typeface="Wingdings" charset="0"/>
              <a:buNone/>
              <a:defRPr/>
            </a:pPr>
            <a:endParaRPr lang="en-US" sz="3200" i="1" dirty="0">
              <a:solidFill>
                <a:srgbClr val="CC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sz="3600" i="1" dirty="0">
                <a:solidFill>
                  <a:srgbClr val="CC0000"/>
                </a:solidFill>
              </a:rPr>
              <a:t>Fair:</a:t>
            </a:r>
            <a:r>
              <a:rPr lang="en-US" sz="3600" dirty="0">
                <a:solidFill>
                  <a:srgbClr val="CC0000"/>
                </a:solidFill>
              </a:rPr>
              <a:t> </a:t>
            </a:r>
          </a:p>
          <a:p>
            <a:pPr>
              <a:buFont typeface="Wingdings" charset="0"/>
              <a:buNone/>
              <a:defRPr/>
            </a:pPr>
            <a:r>
              <a:rPr lang="en-US" sz="3200" dirty="0"/>
              <a:t>	No starvation, Equal distribution of resources </a:t>
            </a:r>
          </a:p>
          <a:p>
            <a:pPr>
              <a:buFont typeface="Wingdings" charset="0"/>
              <a:buNone/>
              <a:defRPr/>
            </a:pPr>
            <a:r>
              <a:rPr lang="en-US" sz="3200" dirty="0">
                <a:sym typeface="Wingdings" pitchFamily="2" charset="2"/>
              </a:rPr>
              <a:t>	 based on what? Need?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1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61925"/>
            <a:ext cx="8101013" cy="1143000"/>
          </a:xfrm>
        </p:spPr>
        <p:txBody>
          <a:bodyPr/>
          <a:lstStyle/>
          <a:p>
            <a:pPr algn="ctr">
              <a:defRPr/>
            </a:pPr>
            <a:r>
              <a:rPr lang="en-US" sz="4000" dirty="0"/>
              <a:t>MAC Protocols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>
          <a:xfrm>
            <a:off x="1130300" y="1408114"/>
            <a:ext cx="10464800" cy="464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CC0000"/>
                </a:solidFill>
              </a:rPr>
              <a:t>Reservation Based:</a:t>
            </a:r>
          </a:p>
          <a:p>
            <a:pPr lvl="1">
              <a:defRPr/>
            </a:pPr>
            <a:r>
              <a:rPr lang="en-US" sz="2800" dirty="0"/>
              <a:t>divide channel into smaller </a:t>
            </a:r>
            <a:r>
              <a:rPr lang="ja-JP" altLang="en-US" sz="2800" dirty="0"/>
              <a:t>“</a:t>
            </a:r>
            <a:r>
              <a:rPr lang="en-US" sz="2800" dirty="0"/>
              <a:t>pieces</a:t>
            </a:r>
            <a:r>
              <a:rPr lang="ja-JP" altLang="en-US" sz="2800" dirty="0"/>
              <a:t>”</a:t>
            </a:r>
            <a:r>
              <a:rPr lang="en-US" sz="2800" dirty="0"/>
              <a:t> (time slots, frequency, code)</a:t>
            </a:r>
          </a:p>
          <a:p>
            <a:pPr lvl="1">
              <a:defRPr/>
            </a:pPr>
            <a:r>
              <a:rPr lang="en-US" sz="2800" dirty="0"/>
              <a:t>allocate piece to node for exclusive use</a:t>
            </a:r>
          </a:p>
          <a:p>
            <a:pPr>
              <a:defRPr/>
            </a:pPr>
            <a:endParaRPr lang="en-US" sz="3600" i="1" dirty="0">
              <a:solidFill>
                <a:srgbClr val="CC0000"/>
              </a:solidFill>
            </a:endParaRPr>
          </a:p>
          <a:p>
            <a:pPr>
              <a:defRPr/>
            </a:pPr>
            <a:r>
              <a:rPr lang="en-US" sz="3600" i="1" dirty="0">
                <a:solidFill>
                  <a:srgbClr val="CC0000"/>
                </a:solidFill>
              </a:rPr>
              <a:t>Contention Based: (random access)</a:t>
            </a:r>
          </a:p>
          <a:p>
            <a:pPr lvl="1">
              <a:defRPr/>
            </a:pPr>
            <a:r>
              <a:rPr lang="en-US" sz="2800" dirty="0"/>
              <a:t>channel not divided, allow collisions</a:t>
            </a:r>
          </a:p>
          <a:p>
            <a:pPr lvl="1">
              <a:defRPr/>
            </a:pPr>
            <a:r>
              <a:rPr lang="ja-JP" altLang="en-US" sz="2800" dirty="0"/>
              <a:t>“</a:t>
            </a:r>
            <a:r>
              <a:rPr lang="en-US" sz="2800" dirty="0"/>
              <a:t>recover</a:t>
            </a:r>
            <a:r>
              <a:rPr lang="ja-JP" altLang="en-US" sz="2800" dirty="0"/>
              <a:t>”</a:t>
            </a:r>
            <a:r>
              <a:rPr lang="en-US" sz="2800" dirty="0"/>
              <a:t> from collisions</a:t>
            </a:r>
            <a:endParaRPr lang="en-US" sz="3200" dirty="0"/>
          </a:p>
          <a:p>
            <a:pPr>
              <a:defRPr/>
            </a:pPr>
            <a:endParaRPr lang="en-US" sz="3600" i="1" dirty="0">
              <a:solidFill>
                <a:srgbClr val="CC0000"/>
              </a:solidFill>
            </a:endParaRPr>
          </a:p>
          <a:p>
            <a:pPr lvl="1"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188" y="0"/>
            <a:ext cx="8629650" cy="1143000"/>
          </a:xfrm>
        </p:spPr>
        <p:txBody>
          <a:bodyPr/>
          <a:lstStyle/>
          <a:p>
            <a:pPr algn="ctr">
              <a:defRPr/>
            </a:pPr>
            <a:r>
              <a:rPr lang="en-US" sz="3600" dirty="0"/>
              <a:t>TDMA: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sz="3600" dirty="0"/>
              <a:t>Time Division Multiple Access 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>
          <a:xfrm>
            <a:off x="1117605" y="1379539"/>
            <a:ext cx="10337794" cy="2871786"/>
          </a:xfrm>
        </p:spPr>
        <p:txBody>
          <a:bodyPr vert="horz" lIns="91436" tIns="45716" rIns="91436" bIns="45716" rtlCol="0">
            <a:noAutofit/>
          </a:bodyPr>
          <a:lstStyle/>
          <a:p>
            <a:r>
              <a:rPr lang="en-US" dirty="0"/>
              <a:t>access to channel in "rounds" </a:t>
            </a:r>
          </a:p>
          <a:p>
            <a:r>
              <a:rPr lang="en-US" dirty="0"/>
              <a:t>each station gets fixed length slot (length = packet transmission time) in each round </a:t>
            </a:r>
          </a:p>
          <a:p>
            <a:r>
              <a:rPr lang="en-US" dirty="0"/>
              <a:t>unused slots go idle </a:t>
            </a:r>
          </a:p>
          <a:p>
            <a:r>
              <a:rPr lang="en-US" dirty="0"/>
              <a:t>Need some synchronization</a:t>
            </a:r>
          </a:p>
          <a:p>
            <a:r>
              <a:rPr lang="en-US" dirty="0"/>
              <a:t>example: 6-station LAN, 1,3,4 have packets to send, slots 2,5,6 idle 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576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2798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3757614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4" name="Rectangle 11"/>
          <p:cNvSpPr>
            <a:spLocks noChangeArrowheads="1"/>
          </p:cNvSpPr>
          <p:nvPr/>
        </p:nvSpPr>
        <p:spPr bwMode="auto">
          <a:xfrm>
            <a:off x="4232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5" name="Line 13"/>
          <p:cNvSpPr>
            <a:spLocks noChangeShapeType="1"/>
          </p:cNvSpPr>
          <p:nvPr/>
        </p:nvSpPr>
        <p:spPr bwMode="auto">
          <a:xfrm>
            <a:off x="2800350" y="5100639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6" name="Line 16"/>
          <p:cNvSpPr>
            <a:spLocks noChangeShapeType="1"/>
          </p:cNvSpPr>
          <p:nvPr/>
        </p:nvSpPr>
        <p:spPr bwMode="auto">
          <a:xfrm>
            <a:off x="5665788" y="5103814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7" name="Text Box 23"/>
          <p:cNvSpPr txBox="1">
            <a:spLocks noChangeArrowheads="1"/>
          </p:cNvSpPr>
          <p:nvPr/>
        </p:nvSpPr>
        <p:spPr bwMode="auto">
          <a:xfrm>
            <a:off x="2898775" y="5180013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</a:p>
        </p:txBody>
      </p:sp>
      <p:sp>
        <p:nvSpPr>
          <p:cNvPr id="21518" name="Text Box 24"/>
          <p:cNvSpPr txBox="1">
            <a:spLocks noChangeArrowheads="1"/>
          </p:cNvSpPr>
          <p:nvPr/>
        </p:nvSpPr>
        <p:spPr bwMode="auto">
          <a:xfrm>
            <a:off x="3844925" y="516572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</a:t>
            </a:r>
          </a:p>
        </p:txBody>
      </p:sp>
      <p:sp>
        <p:nvSpPr>
          <p:cNvPr id="21519" name="Text Box 25"/>
          <p:cNvSpPr txBox="1">
            <a:spLocks noChangeArrowheads="1"/>
          </p:cNvSpPr>
          <p:nvPr/>
        </p:nvSpPr>
        <p:spPr bwMode="auto">
          <a:xfrm>
            <a:off x="4310063" y="51720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4</a:t>
            </a:r>
          </a:p>
        </p:txBody>
      </p:sp>
      <p:sp>
        <p:nvSpPr>
          <p:cNvPr id="21520" name="Rectangle 26"/>
          <p:cNvSpPr>
            <a:spLocks noChangeArrowheads="1"/>
          </p:cNvSpPr>
          <p:nvPr/>
        </p:nvSpPr>
        <p:spPr bwMode="auto">
          <a:xfrm>
            <a:off x="5656263" y="5208589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1" name="Rectangle 27"/>
          <p:cNvSpPr>
            <a:spLocks noChangeArrowheads="1"/>
          </p:cNvSpPr>
          <p:nvPr/>
        </p:nvSpPr>
        <p:spPr bwMode="auto">
          <a:xfrm>
            <a:off x="6615114" y="5208589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2" name="Rectangle 28"/>
          <p:cNvSpPr>
            <a:spLocks noChangeArrowheads="1"/>
          </p:cNvSpPr>
          <p:nvPr/>
        </p:nvSpPr>
        <p:spPr bwMode="auto">
          <a:xfrm>
            <a:off x="7089775" y="5208589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3" name="Line 29"/>
          <p:cNvSpPr>
            <a:spLocks noChangeShapeType="1"/>
          </p:cNvSpPr>
          <p:nvPr/>
        </p:nvSpPr>
        <p:spPr bwMode="auto">
          <a:xfrm>
            <a:off x="5657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4" name="Text Box 30"/>
          <p:cNvSpPr txBox="1">
            <a:spLocks noChangeArrowheads="1"/>
          </p:cNvSpPr>
          <p:nvPr/>
        </p:nvSpPr>
        <p:spPr bwMode="auto">
          <a:xfrm>
            <a:off x="5756275" y="5175250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</a:p>
        </p:txBody>
      </p:sp>
      <p:sp>
        <p:nvSpPr>
          <p:cNvPr id="21525" name="Text Box 31"/>
          <p:cNvSpPr txBox="1">
            <a:spLocks noChangeArrowheads="1"/>
          </p:cNvSpPr>
          <p:nvPr/>
        </p:nvSpPr>
        <p:spPr bwMode="auto">
          <a:xfrm>
            <a:off x="6702425" y="5160963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</a:t>
            </a:r>
          </a:p>
        </p:txBody>
      </p:sp>
      <p:sp>
        <p:nvSpPr>
          <p:cNvPr id="21526" name="Text Box 32"/>
          <p:cNvSpPr txBox="1">
            <a:spLocks noChangeArrowheads="1"/>
          </p:cNvSpPr>
          <p:nvPr/>
        </p:nvSpPr>
        <p:spPr bwMode="auto">
          <a:xfrm>
            <a:off x="7167563" y="5167313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4</a:t>
            </a:r>
          </a:p>
        </p:txBody>
      </p:sp>
      <p:sp>
        <p:nvSpPr>
          <p:cNvPr id="21527" name="Line 34"/>
          <p:cNvSpPr>
            <a:spLocks noChangeShapeType="1"/>
          </p:cNvSpPr>
          <p:nvPr/>
        </p:nvSpPr>
        <p:spPr bwMode="auto">
          <a:xfrm>
            <a:off x="328136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8" name="Line 35"/>
          <p:cNvSpPr>
            <a:spLocks noChangeShapeType="1"/>
          </p:cNvSpPr>
          <p:nvPr/>
        </p:nvSpPr>
        <p:spPr bwMode="auto">
          <a:xfrm>
            <a:off x="3757613" y="5210176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29" name="Line 36"/>
          <p:cNvSpPr>
            <a:spLocks noChangeShapeType="1"/>
          </p:cNvSpPr>
          <p:nvPr/>
        </p:nvSpPr>
        <p:spPr bwMode="auto">
          <a:xfrm>
            <a:off x="4233863" y="5210176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0" name="Line 37"/>
          <p:cNvSpPr>
            <a:spLocks noChangeShapeType="1"/>
          </p:cNvSpPr>
          <p:nvPr/>
        </p:nvSpPr>
        <p:spPr bwMode="auto">
          <a:xfrm>
            <a:off x="4710113" y="5210176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1" name="Line 38"/>
          <p:cNvSpPr>
            <a:spLocks noChangeShapeType="1"/>
          </p:cNvSpPr>
          <p:nvPr/>
        </p:nvSpPr>
        <p:spPr bwMode="auto">
          <a:xfrm>
            <a:off x="5191125" y="5200651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2" name="Line 39"/>
          <p:cNvSpPr>
            <a:spLocks noChangeShapeType="1"/>
          </p:cNvSpPr>
          <p:nvPr/>
        </p:nvSpPr>
        <p:spPr bwMode="auto">
          <a:xfrm>
            <a:off x="613886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3" name="Line 40"/>
          <p:cNvSpPr>
            <a:spLocks noChangeShapeType="1"/>
          </p:cNvSpPr>
          <p:nvPr/>
        </p:nvSpPr>
        <p:spPr bwMode="auto">
          <a:xfrm>
            <a:off x="7086600" y="5200651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4" name="Line 41"/>
          <p:cNvSpPr>
            <a:spLocks noChangeShapeType="1"/>
          </p:cNvSpPr>
          <p:nvPr/>
        </p:nvSpPr>
        <p:spPr bwMode="auto">
          <a:xfrm>
            <a:off x="8034338" y="51958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5" name="Line 42"/>
          <p:cNvSpPr>
            <a:spLocks noChangeShapeType="1"/>
          </p:cNvSpPr>
          <p:nvPr/>
        </p:nvSpPr>
        <p:spPr bwMode="auto">
          <a:xfrm>
            <a:off x="756761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6" name="Line 43"/>
          <p:cNvSpPr>
            <a:spLocks noChangeShapeType="1"/>
          </p:cNvSpPr>
          <p:nvPr/>
        </p:nvSpPr>
        <p:spPr bwMode="auto">
          <a:xfrm>
            <a:off x="8515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7" name="Line 44"/>
          <p:cNvSpPr>
            <a:spLocks noChangeShapeType="1"/>
          </p:cNvSpPr>
          <p:nvPr/>
        </p:nvSpPr>
        <p:spPr bwMode="auto">
          <a:xfrm>
            <a:off x="6615113" y="520541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38" name="Text Box 45"/>
          <p:cNvSpPr txBox="1">
            <a:spLocks noChangeArrowheads="1"/>
          </p:cNvSpPr>
          <p:nvPr/>
        </p:nvSpPr>
        <p:spPr bwMode="auto">
          <a:xfrm>
            <a:off x="3844926" y="4581526"/>
            <a:ext cx="710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6-slot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frame</a:t>
            </a:r>
          </a:p>
        </p:txBody>
      </p:sp>
      <p:sp>
        <p:nvSpPr>
          <p:cNvPr id="21539" name="Line 46"/>
          <p:cNvSpPr>
            <a:spLocks noChangeShapeType="1"/>
          </p:cNvSpPr>
          <p:nvPr/>
        </p:nvSpPr>
        <p:spPr bwMode="auto">
          <a:xfrm>
            <a:off x="4656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0" name="Line 47"/>
          <p:cNvSpPr>
            <a:spLocks noChangeShapeType="1"/>
          </p:cNvSpPr>
          <p:nvPr/>
        </p:nvSpPr>
        <p:spPr bwMode="auto">
          <a:xfrm flipH="1">
            <a:off x="2811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1" name="Line 48"/>
          <p:cNvSpPr>
            <a:spLocks noChangeShapeType="1"/>
          </p:cNvSpPr>
          <p:nvPr/>
        </p:nvSpPr>
        <p:spPr bwMode="auto">
          <a:xfrm>
            <a:off x="2790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2" name="Line 49"/>
          <p:cNvSpPr>
            <a:spLocks noChangeShapeType="1"/>
          </p:cNvSpPr>
          <p:nvPr/>
        </p:nvSpPr>
        <p:spPr bwMode="auto">
          <a:xfrm>
            <a:off x="5649913" y="481647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3" name="Text Box 51"/>
          <p:cNvSpPr txBox="1">
            <a:spLocks noChangeArrowheads="1"/>
          </p:cNvSpPr>
          <p:nvPr/>
        </p:nvSpPr>
        <p:spPr bwMode="auto">
          <a:xfrm>
            <a:off x="6708776" y="4554538"/>
            <a:ext cx="710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6-slot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frame</a:t>
            </a:r>
          </a:p>
        </p:txBody>
      </p:sp>
      <p:sp>
        <p:nvSpPr>
          <p:cNvPr id="21544" name="Line 52"/>
          <p:cNvSpPr>
            <a:spLocks noChangeShapeType="1"/>
          </p:cNvSpPr>
          <p:nvPr/>
        </p:nvSpPr>
        <p:spPr bwMode="auto">
          <a:xfrm>
            <a:off x="7519988" y="492442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5" name="Line 53"/>
          <p:cNvSpPr>
            <a:spLocks noChangeShapeType="1"/>
          </p:cNvSpPr>
          <p:nvPr/>
        </p:nvSpPr>
        <p:spPr bwMode="auto">
          <a:xfrm flipH="1">
            <a:off x="5675313" y="491966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46" name="Line 55"/>
          <p:cNvSpPr>
            <a:spLocks noChangeShapeType="1"/>
          </p:cNvSpPr>
          <p:nvPr/>
        </p:nvSpPr>
        <p:spPr bwMode="auto">
          <a:xfrm>
            <a:off x="8513763" y="47894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3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/>
      <p:bldP spid="21518" grpId="0"/>
      <p:bldP spid="21519" grpId="0"/>
      <p:bldP spid="21520" grpId="0" animBg="1"/>
      <p:bldP spid="21521" grpId="0" animBg="1"/>
      <p:bldP spid="21522" grpId="0" animBg="1"/>
      <p:bldP spid="21523" grpId="0" animBg="1"/>
      <p:bldP spid="21524" grpId="0"/>
      <p:bldP spid="21525" grpId="0"/>
      <p:bldP spid="21526" grpId="0"/>
      <p:bldP spid="21527" grpId="0" animBg="1"/>
      <p:bldP spid="21528" grpId="0" animBg="1"/>
      <p:bldP spid="21529" grpId="0" animBg="1"/>
      <p:bldP spid="21530" grpId="0" animBg="1"/>
      <p:bldP spid="21531" grpId="0" animBg="1"/>
      <p:bldP spid="21532" grpId="0" animBg="1"/>
      <p:bldP spid="21533" grpId="0" animBg="1"/>
      <p:bldP spid="21534" grpId="0" animBg="1"/>
      <p:bldP spid="21535" grpId="0" animBg="1"/>
      <p:bldP spid="21536" grpId="0" animBg="1"/>
      <p:bldP spid="21537" grpId="0" animBg="1"/>
      <p:bldP spid="21538" grpId="0"/>
      <p:bldP spid="21539" grpId="0" animBg="1"/>
      <p:bldP spid="21540" grpId="0" animBg="1"/>
      <p:bldP spid="21541" grpId="0" animBg="1"/>
      <p:bldP spid="21542" grpId="0" animBg="1"/>
      <p:bldP spid="21543" grpId="0"/>
      <p:bldP spid="21544" grpId="0" animBg="1"/>
      <p:bldP spid="21545" grpId="0" animBg="1"/>
      <p:bldP spid="215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619250" y="1041403"/>
            <a:ext cx="9188450" cy="464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channel spectrum divided into frequency bands</a:t>
            </a:r>
          </a:p>
          <a:p>
            <a:pPr>
              <a:defRPr/>
            </a:pPr>
            <a:r>
              <a:rPr lang="en-US" dirty="0"/>
              <a:t>each station assigned fixed frequency band</a:t>
            </a:r>
          </a:p>
          <a:p>
            <a:pPr>
              <a:defRPr/>
            </a:pPr>
            <a:r>
              <a:rPr lang="en-US" dirty="0"/>
              <a:t>unused transmission time in frequency bands go idle</a:t>
            </a:r>
          </a:p>
          <a:p>
            <a:pPr>
              <a:defRPr/>
            </a:pPr>
            <a:r>
              <a:rPr lang="en-US" dirty="0"/>
              <a:t>Need guard bands </a:t>
            </a:r>
          </a:p>
          <a:p>
            <a:pPr>
              <a:defRPr/>
            </a:pPr>
            <a:r>
              <a:rPr lang="en-US" dirty="0"/>
              <a:t>example: 6-station LAN, 1,3,4 have packet to send, frequency bands 2,5,6 idle </a:t>
            </a:r>
            <a:endParaRPr lang="en-US" sz="3200" dirty="0">
              <a:cs typeface="+mn-cs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6151563" y="4138614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 flipV="1">
            <a:off x="6149975" y="5243514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 flipV="1">
            <a:off x="6145214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6" name="Line 7"/>
          <p:cNvSpPr>
            <a:spLocks noChangeShapeType="1"/>
          </p:cNvSpPr>
          <p:nvPr/>
        </p:nvSpPr>
        <p:spPr bwMode="auto">
          <a:xfrm flipV="1">
            <a:off x="6149976" y="6021389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7" name="Line 8"/>
          <p:cNvSpPr>
            <a:spLocks noChangeShapeType="1"/>
          </p:cNvSpPr>
          <p:nvPr/>
        </p:nvSpPr>
        <p:spPr bwMode="auto">
          <a:xfrm flipV="1">
            <a:off x="6145214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V="1">
            <a:off x="6149976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6870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55" name="Freeform 12"/>
          <p:cNvSpPr>
            <a:spLocks/>
          </p:cNvSpPr>
          <p:nvPr/>
        </p:nvSpPr>
        <p:spPr bwMode="auto">
          <a:xfrm>
            <a:off x="7018339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6918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>
            <a:off x="6918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58" name="Freeform 16"/>
          <p:cNvSpPr>
            <a:spLocks/>
          </p:cNvSpPr>
          <p:nvPr/>
        </p:nvSpPr>
        <p:spPr bwMode="auto">
          <a:xfrm>
            <a:off x="7065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959" name="Group 17"/>
          <p:cNvGrpSpPr>
            <a:grpSpLocks/>
          </p:cNvGrpSpPr>
          <p:nvPr/>
        </p:nvGrpSpPr>
        <p:grpSpPr bwMode="auto">
          <a:xfrm>
            <a:off x="6935788" y="5499101"/>
            <a:ext cx="2228850" cy="119063"/>
            <a:chOff x="1884" y="2826"/>
            <a:chExt cx="1404" cy="75"/>
          </a:xfrm>
        </p:grpSpPr>
        <p:sp>
          <p:nvSpPr>
            <p:cNvPr id="22561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77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545" name="Line 20"/>
          <p:cNvSpPr>
            <a:spLocks noChangeShapeType="1"/>
          </p:cNvSpPr>
          <p:nvPr/>
        </p:nvSpPr>
        <p:spPr bwMode="auto">
          <a:xfrm>
            <a:off x="6965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7" name="Text Box 22"/>
          <p:cNvSpPr txBox="1">
            <a:spLocks noChangeArrowheads="1"/>
          </p:cNvSpPr>
          <p:nvPr/>
        </p:nvSpPr>
        <p:spPr bwMode="auto">
          <a:xfrm rot="-5400000">
            <a:off x="4652802" y="4971405"/>
            <a:ext cx="2462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frequency bands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 rot="67766">
            <a:off x="8781361" y="3913336"/>
            <a:ext cx="766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time</a:t>
            </a:r>
          </a:p>
        </p:txBody>
      </p:sp>
      <p:sp>
        <p:nvSpPr>
          <p:cNvPr id="82964" name="Freeform 54"/>
          <p:cNvSpPr>
            <a:spLocks/>
          </p:cNvSpPr>
          <p:nvPr/>
        </p:nvSpPr>
        <p:spPr bwMode="auto">
          <a:xfrm>
            <a:off x="3556001" y="4348164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175" cmpd="sng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965" name="Group 56"/>
          <p:cNvGrpSpPr>
            <a:grpSpLocks/>
          </p:cNvGrpSpPr>
          <p:nvPr/>
        </p:nvGrpSpPr>
        <p:grpSpPr bwMode="auto">
          <a:xfrm>
            <a:off x="1817689" y="4986338"/>
            <a:ext cx="1666875" cy="314325"/>
            <a:chOff x="1614" y="1494"/>
            <a:chExt cx="1050" cy="198"/>
          </a:xfrm>
        </p:grpSpPr>
        <p:sp>
          <p:nvSpPr>
            <p:cNvPr id="22557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>
                <a:gd name="T0" fmla="*/ 18 w 896"/>
                <a:gd name="T1" fmla="*/ 0 h 198"/>
                <a:gd name="T2" fmla="*/ 0 w 896"/>
                <a:gd name="T3" fmla="*/ 96 h 198"/>
                <a:gd name="T4" fmla="*/ 18 w 896"/>
                <a:gd name="T5" fmla="*/ 198 h 198"/>
                <a:gd name="T6" fmla="*/ 774 w 896"/>
                <a:gd name="T7" fmla="*/ 198 h 198"/>
                <a:gd name="T8" fmla="*/ 750 w 896"/>
                <a:gd name="T9" fmla="*/ 90 h 198"/>
                <a:gd name="T10" fmla="*/ 774 w 896"/>
                <a:gd name="T11" fmla="*/ 0 h 198"/>
                <a:gd name="T12" fmla="*/ 18 w 896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59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0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966" name="Freeform 65"/>
          <p:cNvSpPr>
            <a:spLocks/>
          </p:cNvSpPr>
          <p:nvPr/>
        </p:nvSpPr>
        <p:spPr bwMode="auto">
          <a:xfrm>
            <a:off x="4327525" y="5040314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67" name="Freeform 66"/>
          <p:cNvSpPr>
            <a:spLocks/>
          </p:cNvSpPr>
          <p:nvPr/>
        </p:nvSpPr>
        <p:spPr bwMode="auto">
          <a:xfrm>
            <a:off x="4370389" y="4270376"/>
            <a:ext cx="427037" cy="219075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68" name="Freeform 68"/>
          <p:cNvSpPr>
            <a:spLocks/>
          </p:cNvSpPr>
          <p:nvPr/>
        </p:nvSpPr>
        <p:spPr bwMode="auto">
          <a:xfrm>
            <a:off x="4279901" y="6069014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54" name="Text Box 69"/>
          <p:cNvSpPr txBox="1">
            <a:spLocks noChangeArrowheads="1"/>
          </p:cNvSpPr>
          <p:nvPr/>
        </p:nvSpPr>
        <p:spPr bwMode="auto">
          <a:xfrm>
            <a:off x="1966914" y="5699125"/>
            <a:ext cx="1673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FDM cable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85460F51-7376-1042-8175-A5F7E792E72A}"/>
              </a:ext>
            </a:extLst>
          </p:cNvPr>
          <p:cNvSpPr txBox="1">
            <a:spLocks noChangeArrowheads="1"/>
          </p:cNvSpPr>
          <p:nvPr/>
        </p:nvSpPr>
        <p:spPr>
          <a:xfrm>
            <a:off x="1754188" y="0"/>
            <a:ext cx="862965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>
            <a:lvl1pPr algn="ctr" defTabSz="101589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10158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FDMA: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Frequency Division Multiple Access </a:t>
            </a:r>
          </a:p>
        </p:txBody>
      </p:sp>
    </p:spTree>
    <p:extLst>
      <p:ext uri="{BB962C8B-B14F-4D97-AF65-F5344CB8AC3E}">
        <p14:creationId xmlns:p14="http://schemas.microsoft.com/office/powerpoint/2010/main" val="203691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82955" grpId="0" animBg="1"/>
      <p:bldP spid="22541" grpId="0" animBg="1"/>
      <p:bldP spid="22542" grpId="0" animBg="1"/>
      <p:bldP spid="82958" grpId="0" animBg="1"/>
      <p:bldP spid="22545" grpId="0" animBg="1"/>
      <p:bldP spid="22547" grpId="0"/>
      <p:bldP spid="22548" grpId="0"/>
      <p:bldP spid="82964" grpId="0" animBg="1"/>
      <p:bldP spid="82966" grpId="0" animBg="1"/>
      <p:bldP spid="82967" grpId="0" animBg="1"/>
      <p:bldP spid="82968" grpId="0" animBg="1"/>
      <p:bldP spid="225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8164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Code Division Multiple Access (CDMA)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5" y="1265238"/>
            <a:ext cx="8323102" cy="49609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unique </a:t>
            </a:r>
            <a:r>
              <a:rPr lang="ja-JP" altLang="en-US" dirty="0"/>
              <a:t>“</a:t>
            </a:r>
            <a:r>
              <a:rPr lang="en-US" dirty="0"/>
              <a:t>code</a:t>
            </a:r>
            <a:r>
              <a:rPr lang="ja-JP" altLang="en-US" dirty="0"/>
              <a:t>”</a:t>
            </a:r>
            <a:r>
              <a:rPr lang="en-US" dirty="0"/>
              <a:t> assigned to each user; i.e., code set partitioning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 users share same frequency, but each user has own </a:t>
            </a:r>
            <a:r>
              <a:rPr lang="ja-JP" altLang="en-US" dirty="0"/>
              <a:t>“</a:t>
            </a:r>
            <a:r>
              <a:rPr lang="en-US" dirty="0"/>
              <a:t>chipping</a:t>
            </a:r>
            <a:r>
              <a:rPr lang="ja-JP" altLang="en-US" dirty="0"/>
              <a:t>”</a:t>
            </a:r>
            <a:r>
              <a:rPr lang="en-US" dirty="0"/>
              <a:t> sequence (i.e., code) to encode data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allows multiple users to </a:t>
            </a:r>
            <a:r>
              <a:rPr lang="ja-JP" altLang="en-US" dirty="0"/>
              <a:t>“</a:t>
            </a:r>
            <a:r>
              <a:rPr lang="en-US" dirty="0"/>
              <a:t>coexist</a:t>
            </a:r>
            <a:r>
              <a:rPr lang="ja-JP" altLang="en-US" dirty="0"/>
              <a:t>”</a:t>
            </a:r>
            <a:r>
              <a:rPr lang="en-US" dirty="0"/>
              <a:t> and transmit simultaneously with minimal interference (if codes are </a:t>
            </a:r>
            <a:r>
              <a:rPr lang="ja-JP" altLang="en-US" dirty="0"/>
              <a:t>“</a:t>
            </a:r>
            <a:r>
              <a:rPr lang="en-US" dirty="0"/>
              <a:t>orthogonal</a:t>
            </a:r>
            <a:r>
              <a:rPr lang="ja-JP" altLang="en-US" dirty="0"/>
              <a:t>”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encoded signal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= (original data) X (chipping sequence)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decoding: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inner-product of encoded signal and chipping sequence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Example codes: Gold Codes, Walsh Codes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7236</TotalTime>
  <Words>2035</Words>
  <Application>Microsoft Macintosh PowerPoint</Application>
  <PresentationFormat>Widescreen</PresentationFormat>
  <Paragraphs>655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.AppleSystemUIFont</vt:lpstr>
      <vt:lpstr>Arial</vt:lpstr>
      <vt:lpstr>Calibri</vt:lpstr>
      <vt:lpstr>Calibri Light</vt:lpstr>
      <vt:lpstr>Cambria Math</vt:lpstr>
      <vt:lpstr>Chalkboard</vt:lpstr>
      <vt:lpstr>Comic Sans MS</vt:lpstr>
      <vt:lpstr>Gill Sans MT</vt:lpstr>
      <vt:lpstr>Helvetica</vt:lpstr>
      <vt:lpstr>Symbol</vt:lpstr>
      <vt:lpstr>Times New Roman</vt:lpstr>
      <vt:lpstr>Wingdings</vt:lpstr>
      <vt:lpstr>Office Theme</vt:lpstr>
      <vt:lpstr>PowerPoint Presentation</vt:lpstr>
      <vt:lpstr>Wireless Is Shared Medium</vt:lpstr>
      <vt:lpstr>Wireless Interference</vt:lpstr>
      <vt:lpstr>Multiple Access Protocols</vt:lpstr>
      <vt:lpstr>MAC Protocol Should be:</vt:lpstr>
      <vt:lpstr>MAC Protocols</vt:lpstr>
      <vt:lpstr>TDMA: Time Division Multiple Access </vt:lpstr>
      <vt:lpstr>PowerPoint Presentation</vt:lpstr>
      <vt:lpstr>Code Division Multiple Access (CDMA)</vt:lpstr>
      <vt:lpstr>CDMA encode/decode</vt:lpstr>
      <vt:lpstr>CDMA: two-sender interference</vt:lpstr>
      <vt:lpstr>Code Division Multiple Access (CDMA)</vt:lpstr>
      <vt:lpstr>Slotted ALOHA</vt:lpstr>
      <vt:lpstr>Slotted ALOHA</vt:lpstr>
      <vt:lpstr>Slotted ALOHA: efficiency</vt:lpstr>
      <vt:lpstr>Slotted ALOHA: efficiency</vt:lpstr>
      <vt:lpstr>Slotted ALOHA: efficiency</vt:lpstr>
      <vt:lpstr>Pure (unslotted) ALOHA</vt:lpstr>
      <vt:lpstr>Pure ALOHA efficiency</vt:lpstr>
      <vt:lpstr>CSMA/CA: Carrier Sense Multiple Access with Collision Avoidance </vt:lpstr>
      <vt:lpstr>CSMA/CA: Carrier Sense Multiple Access with Collision Avoidance </vt:lpstr>
      <vt:lpstr>CSMA/CA: Carrier Sense Multiple Access with Collision Avoidance </vt:lpstr>
      <vt:lpstr>PowerPoint Presentation</vt:lpstr>
      <vt:lpstr>PowerPoint Presentation</vt:lpstr>
      <vt:lpstr>PowerPoint Presentation</vt:lpstr>
      <vt:lpstr>PowerPoint Presentation</vt:lpstr>
      <vt:lpstr>IEEE 802.11</vt:lpstr>
      <vt:lpstr>IEEE 802.11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 Protocols: Pros and Cons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Al-Hassanieh, Haitham</cp:lastModifiedBy>
  <cp:revision>207</cp:revision>
  <cp:lastPrinted>2021-02-11T17:48:24Z</cp:lastPrinted>
  <dcterms:created xsi:type="dcterms:W3CDTF">2021-01-28T00:23:27Z</dcterms:created>
  <dcterms:modified xsi:type="dcterms:W3CDTF">2025-10-07T10:53:56Z</dcterms:modified>
</cp:coreProperties>
</file>