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tags/tag8.xml" ContentType="application/vnd.openxmlformats-officedocument.presentationml.tags+xml"/>
  <Override PartName="/ppt/notesSlides/notesSlide9.xml" ContentType="application/vnd.openxmlformats-officedocument.presentationml.notesSlide+xml"/>
  <Override PartName="/ppt/tags/tag9.xml" ContentType="application/vnd.openxmlformats-officedocument.presentationml.tags+xml"/>
  <Override PartName="/ppt/notesSlides/notesSlide10.xml" ContentType="application/vnd.openxmlformats-officedocument.presentationml.notesSlide+xml"/>
  <Override PartName="/ppt/tags/tag10.xml" ContentType="application/vnd.openxmlformats-officedocument.presentationml.tags+xml"/>
  <Override PartName="/ppt/notesSlides/notesSlide11.xml" ContentType="application/vnd.openxmlformats-officedocument.presentationml.notesSlide+xml"/>
  <Override PartName="/ppt/ink/ink1.xml" ContentType="application/inkml+xml"/>
  <Override PartName="/ppt/tags/tag11.xml" ContentType="application/vnd.openxmlformats-officedocument.presentationml.tags+xml"/>
  <Override PartName="/ppt/notesSlides/notesSlide12.xml" ContentType="application/vnd.openxmlformats-officedocument.presentationml.notesSlide+xml"/>
  <Override PartName="/ppt/ink/ink2.xml" ContentType="application/inkml+xml"/>
  <Override PartName="/ppt/tags/tag12.xml" ContentType="application/vnd.openxmlformats-officedocument.presentationml.tags+xml"/>
  <Override PartName="/ppt/notesSlides/notesSlide13.xml" ContentType="application/vnd.openxmlformats-officedocument.presentationml.notesSlide+xml"/>
  <Override PartName="/ppt/tags/tag13.xml" ContentType="application/vnd.openxmlformats-officedocument.presentationml.tags+xml"/>
  <Override PartName="/ppt/notesSlides/notesSlide14.xml" ContentType="application/vnd.openxmlformats-officedocument.presentationml.notesSlide+xml"/>
  <Override PartName="/ppt/tags/tag14.xml" ContentType="application/vnd.openxmlformats-officedocument.presentationml.tags+xml"/>
  <Override PartName="/ppt/notesSlides/notesSlide15.xml" ContentType="application/vnd.openxmlformats-officedocument.presentationml.notesSlide+xml"/>
  <Override PartName="/ppt/tags/tag15.xml" ContentType="application/vnd.openxmlformats-officedocument.presentationml.tags+xml"/>
  <Override PartName="/ppt/notesSlides/notesSlide16.xml" ContentType="application/vnd.openxmlformats-officedocument.presentationml.notesSlide+xml"/>
  <Override PartName="/ppt/ink/ink3.xml" ContentType="application/inkml+xml"/>
  <Override PartName="/ppt/tags/tag16.xml" ContentType="application/vnd.openxmlformats-officedocument.presentationml.tags+xml"/>
  <Override PartName="/ppt/notesSlides/notesSlide17.xml" ContentType="application/vnd.openxmlformats-officedocument.presentationml.notesSlide+xml"/>
  <Override PartName="/ppt/tags/tag17.xml" ContentType="application/vnd.openxmlformats-officedocument.presentationml.tags+xml"/>
  <Override PartName="/ppt/notesSlides/notesSlide18.xml" ContentType="application/vnd.openxmlformats-officedocument.presentationml.notesSlide+xml"/>
  <Override PartName="/ppt/tags/tag18.xml" ContentType="application/vnd.openxmlformats-officedocument.presentationml.tags+xml"/>
  <Override PartName="/ppt/notesSlides/notesSlide19.xml" ContentType="application/vnd.openxmlformats-officedocument.presentationml.notesSlide+xml"/>
  <Override PartName="/ppt/tags/tag19.xml" ContentType="application/vnd.openxmlformats-officedocument.presentationml.tags+xml"/>
  <Override PartName="/ppt/notesSlides/notesSlide20.xml" ContentType="application/vnd.openxmlformats-officedocument.presentationml.notesSlide+xml"/>
  <Override PartName="/ppt/tags/tag20.xml" ContentType="application/vnd.openxmlformats-officedocument.presentationml.tags+xml"/>
  <Override PartName="/ppt/notesSlides/notesSlide21.xml" ContentType="application/vnd.openxmlformats-officedocument.presentationml.notesSlide+xml"/>
  <Override PartName="/ppt/tags/tag21.xml" ContentType="application/vnd.openxmlformats-officedocument.presentationml.tags+xml"/>
  <Override PartName="/ppt/notesSlides/notesSlide22.xml" ContentType="application/vnd.openxmlformats-officedocument.presentationml.notesSlide+xml"/>
  <Override PartName="/ppt/tags/tag22.xml" ContentType="application/vnd.openxmlformats-officedocument.presentationml.tags+xml"/>
  <Override PartName="/ppt/notesSlides/notesSlide23.xml" ContentType="application/vnd.openxmlformats-officedocument.presentationml.notesSlide+xml"/>
  <Override PartName="/ppt/tags/tag23.xml" ContentType="application/vnd.openxmlformats-officedocument.presentationml.tags+xml"/>
  <Override PartName="/ppt/notesSlides/notesSlide24.xml" ContentType="application/vnd.openxmlformats-officedocument.presentationml.notesSlide+xml"/>
  <Override PartName="/ppt/ink/ink4.xml" ContentType="application/inkml+xml"/>
  <Override PartName="/ppt/tags/tag24.xml" ContentType="application/vnd.openxmlformats-officedocument.presentationml.tags+xml"/>
  <Override PartName="/ppt/notesSlides/notesSlide25.xml" ContentType="application/vnd.openxmlformats-officedocument.presentationml.notesSlide+xml"/>
  <Override PartName="/ppt/tags/tag25.xml" ContentType="application/vnd.openxmlformats-officedocument.presentationml.tags+xml"/>
  <Override PartName="/ppt/notesSlides/notesSlide26.xml" ContentType="application/vnd.openxmlformats-officedocument.presentationml.notesSlide+xml"/>
  <Override PartName="/ppt/tags/tag26.xml" ContentType="application/vnd.openxmlformats-officedocument.presentationml.tags+xml"/>
  <Override PartName="/ppt/notesSlides/notesSlide27.xml" ContentType="application/vnd.openxmlformats-officedocument.presentationml.notesSlide+xml"/>
  <Override PartName="/ppt/tags/tag27.xml" ContentType="application/vnd.openxmlformats-officedocument.presentationml.tags+xml"/>
  <Override PartName="/ppt/notesSlides/notesSlide28.xml" ContentType="application/vnd.openxmlformats-officedocument.presentationml.notesSlide+xml"/>
  <Override PartName="/ppt/tags/tag28.xml" ContentType="application/vnd.openxmlformats-officedocument.presentationml.tags+xml"/>
  <Override PartName="/ppt/notesSlides/notesSlide29.xml" ContentType="application/vnd.openxmlformats-officedocument.presentationml.notesSlide+xml"/>
  <Override PartName="/ppt/ink/ink5.xml" ContentType="application/inkml+xml"/>
  <Override PartName="/ppt/tags/tag29.xml" ContentType="application/vnd.openxmlformats-officedocument.presentationml.tags+xml"/>
  <Override PartName="/ppt/notesSlides/notesSlide30.xml" ContentType="application/vnd.openxmlformats-officedocument.presentationml.notesSlide+xml"/>
  <Override PartName="/ppt/ink/ink6.xml" ContentType="application/inkml+xml"/>
  <Override PartName="/ppt/ink/ink7.xml" ContentType="application/inkml+xml"/>
  <Override PartName="/ppt/tags/tag30.xml" ContentType="application/vnd.openxmlformats-officedocument.presentationml.tags+xml"/>
  <Override PartName="/ppt/notesSlides/notesSlide31.xml" ContentType="application/vnd.openxmlformats-officedocument.presentationml.notesSlide+xml"/>
  <Override PartName="/ppt/tags/tag31.xml" ContentType="application/vnd.openxmlformats-officedocument.presentationml.tags+xml"/>
  <Override PartName="/ppt/notesSlides/notesSlide32.xml" ContentType="application/vnd.openxmlformats-officedocument.presentationml.notesSlide+xml"/>
  <Override PartName="/ppt/tags/tag32.xml" ContentType="application/vnd.openxmlformats-officedocument.presentationml.tags+xml"/>
  <Override PartName="/ppt/notesSlides/notesSlide33.xml" ContentType="application/vnd.openxmlformats-officedocument.presentationml.notesSlide+xml"/>
  <Override PartName="/ppt/tags/tag33.xml" ContentType="application/vnd.openxmlformats-officedocument.presentationml.tags+xml"/>
  <Override PartName="/ppt/notesSlides/notesSlide34.xml" ContentType="application/vnd.openxmlformats-officedocument.presentationml.notesSlide+xml"/>
  <Override PartName="/ppt/tags/tag34.xml" ContentType="application/vnd.openxmlformats-officedocument.presentationml.tags+xml"/>
  <Override PartName="/ppt/notesSlides/notesSlide35.xml" ContentType="application/vnd.openxmlformats-officedocument.presentationml.notesSlide+xml"/>
  <Override PartName="/ppt/tags/tag35.xml" ContentType="application/vnd.openxmlformats-officedocument.presentationml.tags+xml"/>
  <Override PartName="/ppt/notesSlides/notesSlide36.xml" ContentType="application/vnd.openxmlformats-officedocument.presentationml.notesSlide+xml"/>
  <Override PartName="/ppt/tags/tag36.xml" ContentType="application/vnd.openxmlformats-officedocument.presentationml.tags+xml"/>
  <Override PartName="/ppt/notesSlides/notesSlide37.xml" ContentType="application/vnd.openxmlformats-officedocument.presentationml.notesSlide+xml"/>
  <Override PartName="/ppt/tags/tag37.xml" ContentType="application/vnd.openxmlformats-officedocument.presentationml.tags+xml"/>
  <Override PartName="/ppt/notesSlides/notesSlide38.xml" ContentType="application/vnd.openxmlformats-officedocument.presentationml.notesSlide+xml"/>
  <Override PartName="/ppt/ink/ink8.xml" ContentType="application/inkml+xml"/>
  <Override PartName="/ppt/tags/tag38.xml" ContentType="application/vnd.openxmlformats-officedocument.presentationml.tags+xml"/>
  <Override PartName="/ppt/notesSlides/notesSlide39.xml" ContentType="application/vnd.openxmlformats-officedocument.presentationml.notesSlide+xml"/>
  <Override PartName="/ppt/tags/tag39.xml" ContentType="application/vnd.openxmlformats-officedocument.presentationml.tags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44"/>
  </p:notesMasterIdLst>
  <p:sldIdLst>
    <p:sldId id="3028" r:id="rId2"/>
    <p:sldId id="3001" r:id="rId3"/>
    <p:sldId id="579" r:id="rId4"/>
    <p:sldId id="580" r:id="rId5"/>
    <p:sldId id="587" r:id="rId6"/>
    <p:sldId id="588" r:id="rId7"/>
    <p:sldId id="586" r:id="rId8"/>
    <p:sldId id="589" r:id="rId9"/>
    <p:sldId id="590" r:id="rId10"/>
    <p:sldId id="591" r:id="rId11"/>
    <p:sldId id="592" r:id="rId12"/>
    <p:sldId id="593" r:id="rId13"/>
    <p:sldId id="594" r:id="rId14"/>
    <p:sldId id="595" r:id="rId15"/>
    <p:sldId id="596" r:id="rId16"/>
    <p:sldId id="598" r:id="rId17"/>
    <p:sldId id="597" r:id="rId18"/>
    <p:sldId id="603" r:id="rId19"/>
    <p:sldId id="599" r:id="rId20"/>
    <p:sldId id="600" r:id="rId21"/>
    <p:sldId id="607" r:id="rId22"/>
    <p:sldId id="602" r:id="rId23"/>
    <p:sldId id="601" r:id="rId24"/>
    <p:sldId id="604" r:id="rId25"/>
    <p:sldId id="605" r:id="rId26"/>
    <p:sldId id="608" r:id="rId27"/>
    <p:sldId id="609" r:id="rId28"/>
    <p:sldId id="610" r:id="rId29"/>
    <p:sldId id="611" r:id="rId30"/>
    <p:sldId id="612" r:id="rId31"/>
    <p:sldId id="3060" r:id="rId32"/>
    <p:sldId id="3057" r:id="rId33"/>
    <p:sldId id="3004" r:id="rId34"/>
    <p:sldId id="614" r:id="rId35"/>
    <p:sldId id="613" r:id="rId36"/>
    <p:sldId id="615" r:id="rId37"/>
    <p:sldId id="616" r:id="rId38"/>
    <p:sldId id="617" r:id="rId39"/>
    <p:sldId id="618" r:id="rId40"/>
    <p:sldId id="619" r:id="rId41"/>
    <p:sldId id="620" r:id="rId42"/>
    <p:sldId id="621" r:id="rId43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D11D6A"/>
    <a:srgbClr val="FA94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600"/>
    <p:restoredTop sz="83716" autoAdjust="0"/>
  </p:normalViewPr>
  <p:slideViewPr>
    <p:cSldViewPr>
      <p:cViewPr varScale="1">
        <p:scale>
          <a:sx n="109" d="100"/>
          <a:sy n="109" d="100"/>
        </p:scale>
        <p:origin x="1088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8T07:18:48.23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12986 10970 24575,'42'0'0,"1"0"0,-5 0 0,5 0 0,1 0 0,-1 0 0,-6 0 0,-2 1 0,2-2 0,6 1 0,-3 0 0,7-1 0,3 1 0,2-1 0,1 0 0,-1 1 0,-4-1 0,-3 1-656,1-1 1,-4 1-1,-2 0 1,2 0 0,3-1 334,0 1 1,3-1 0,3 1 0,-1-1 0,0 0 0,-4 0-1,-5 1 321,1 0 0,-5 0 0,-2 0 0,3 0 70,6 0 1,2 0-1,-1 0 1,-3 0-71,1 0 0,-3 0 0,0 0 297,6 0 1,1 0 0,-3 0-298,-1 0 0,0 0 0,-8 0 0,2 0 0,1 0 0,1-1 0,3-1 0,0 0 0,-1-1 0,5 0 0,-1-1 0,0 0 0,2 0 0,0 0 0,-5-1 1371,-1-3 0,-5 2-1371,4 0 629,-15 3 1,2 0-630,2 0 0,0-1 343,18 0-343,-13 1 0,6-1 0,-1 1 0,-4 1 0,0 1 0,1-1 0,0 1 0,1-1 0,0 0 0,13 1 0,-1 0 0,-7 1 0,-3 0 0,-9 0 0,2 0 0,8 0 0,5 0 0,-5 0 0,-5 1 0,1 1 0,1-1 0,6 2 0,0 0 0,-5-1 0,3 1 0,1 0 0,-2-1 0,6 1 0,0-1 0,-2 0 0,-1-1 0,-2-1 0,0 1 0,0-1 0,0 0 0,0 0 0,-1 0 0,0-1 0,-2-1 0,10-2 0,-2 0 0,-1 1 0,0 0 0,5-1 0,-2 0 0,-10 3 0,-4 1 0,-7 1 0,0 0 0,6 4 0,4 1 0,-2 0 0,-3 1 0,0 0 0,1 1 0,4 1 0,-3-1 0,0 1 0,0 1 0,5 0 0,3 1 0,-3 0 0,-1-1 0,1 0 0,5 1 0,5-1 0,-6-2 0,-15-4 0,-3-2 0,9 1 0,0-1 0,15-2 0,-17 0 0,4 0 0,-17 0 0,-6-1 0,0 0 0,-8-1 0,1 1 0,-5 1 0,0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8T07:19:59.27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19397 10861 24575,'39'0'0,"-1"0"0,6 0 0,4 0 0,-1-1 0,-10 0 0,-1-1 0,3 1 0,0-1 0,2 1 0,1-1 0,-2 0 0,10 0 0,0-1 0,-4 1 0,-10 0 0,-2 0 0,1 0 0,6 1 0,2 0 0,-5 1 0,-1 0 0,-3 0 0,0 0 0,0 0 0,8 0 0,-1 0 0,-11 0 0,-1 0 0,6 0 0,1 0 0,1 0 0,-2 0 0,6 0 0,-10 0 0,-2-1 0,-6-1 0,17-2 0,-14 0 0,14 1 0,-17 2 0,5 0 0,2 1 0,14 0 0,-9 0 0,4 0 0,5 0 0,3 0 0,-10 2 0,2 1 0,0 0 0,1-1 0,0 0 0,3 1 0,-3 1 0,3 1 0,-1 0 0,-2 1 0,4-1 0,-2 1 0,0 0 0,2 0 0,1 0 0,-2 0 0,-7-1 0,-2 0 0,1 1 0,2 0 0,0 1 0,-2-1 0,1 0 0,0 1 0,-5-1 0,3 1 0,1 0 0,9 2 0,3 1 0,-4-1 0,0 0 0,2 2 0,-7-3 0,7 1 0,2 0 0,-2 0 0,-6-1 0,8 1 0,-2 0 0,2 0 0,4 0 0,-6-2 0,-8-3 0,-3-1 0,13-1 0,0 0 0,-14-1 0,1-1 0,0 0 0,1 0 0,-2 0 0,-5 0 0,-1 0 0,8 0 0,-1 0 0,14 0 0,-15 0 0,0 0 0,17 0 0,-19 0 0,-2 0 0,7 0 0,-6 0 0,7 0 0,-17-1 0,8 0 0,-19-2 0,7 2 0,-3-1 0,3 0 0,20-2 0,-11 1 0,17-3 0,-16 3 0,-1 0 0,7 0 0,-9 2 0,10-1 0,-17 2 0,4 0 0,-3 0 0,-6 0 0,3 0 0,-6 0 0,-4 0 0,0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2-14T21:39:59.02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11584 17728 756 0,'-18'0'16'0,"18"0"4"0,31 0 1 0,-5 0 0 0,-4 4-21 0,25 4 0 15,14-1 0-15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8T07:41:01.53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12040 6550 24575,'0'0'0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2-14T22:02:49.69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4184 14280 1782 0,'0'0'39'0,"0"0"8"0,0 0 1 0,0 0 3 0,-17 0-41 0,17 0-10 0,-9 0 0 0,9 0 0 16,0 0 29-16,0 0 4 0,0 0 1 0,0 0 0 16,0 0-2-16,0 0-1 0,0 0 0 0,0 0 0 15,0 0-8-15,9 4-2 0,-9-4 0 0,17 8 0 16,-12-4 4-16,3 0 1 0,-8-4 0 0,9 7 0 15,8-3-1-15,-8 4 0 0,4-8 0 0,4 4 0 0,-12-4-11 0,12 4-2 16,0-4-1-16,-8 0 0 0,8 0 0 0,-3 0 0 16,3 0 0-16,5 0 0 15,12 0-3-15,-12-4 0 0,13 0 0 0,-9-4 0 0,4 1 4 0,9-1 1 16,0 0 0-16,-4 0 0 0,-4 1 3 0,3-1 1 16,1 0 0-16,0 1 0 0,0 3-1 0,-9-4-1 15,4 0 0-15,-4 4 0 0,9 0 4 0,-9 1 1 16,4-1 0-16,-8 0 0 0,8 4 3 0,1-4 1 15,-1 0 0-15,5 0 0 0,-9 4-3 0,9-4 0 16,-14 4 0-16,14 0 0 0,-9 0-8 0,5 0-1 16,3 0-1-16,-12 0 0 0,13 0 1 0,-14 0 1 15,6 4 0-15,3-4 0 0,-13 4-5 0,9 0 0 0,-8-4-8 0,3 4 12 16,5-4-12-16,-12 0 0 0,3 0 0 0,-4 4 0 16,4-4 0-16,-8 0 0 0,0 4 0 0,-1-1 0 15,5-3 0-15,5 4 0 0,-18-4 0 16,0 0 0-16,0 0 0 0,0 0 0 0,0 0 0 0,0 0 0 15,0 0 0-15,0 0 8 0,0 0-8 0,0 0 0 16,0 0 0-16,0 12 0 0,0-12 0 0,0 0 0 16,-9 12 0-16,5-5 0 0,4-7-8 0,-5 4 8 15,-8 4-24-15,5-4-2 16,-10 0 0-16,10-1 0 0,-1-3-31 0,-4 0-7 0,4 0 0 0,-8-3-1 16,17-1-21-16,-13 0-4 0,8-4-1 0,1 4-612 15,-9-3-122-15</inkml:trace>
  <inkml:trace contextRef="#ctx0" brushRef="#br0" timeOffset="1002.28">4449 14574 1605 0,'13'-12'35'0,"-13"12"7"0,0 0 2 0,0 0 2 0,13-4-37 0,-9 1-9 0,-4 3 0 0,9-4 0 16,9 4 43-16,-14-4 6 0,-4 4 2 0,17 0 0 0,1 4-19 0,-10 0-3 16,5-4-1-16,-4 3 0 15,8 1-1-15,-4 0-1 0,5 4 0 0,-10-4 0 0,6 3 2 0,-1 1 1 16,-9 0 0-16,-4-8 0 0,17 11-1 0,-12 1-1 16,8-4 0-16,-13-1 0 0,8 5-5 0,-8 7-1 15,9-3 0-15,-5-1 0 0,-4 1 0 0,0 3 0 16,0-4 0-16,-4 5 0 0,4-1 0 0,-9 4 0 15,5-4 0-15,0 1 0 0,4-1-1 0,0-3 0 16,0 3 0-16,0-4 0 0,-9 1 2 0,9-5 0 16,0-3 0-16,-4 7 0 0,-1-7-8 0,5-8-2 0,0 0 0 15,0 8 0-15,0-8-1 0,0 0-1 0,0 0 0 0,0 0 0 16,0 0 3-16,0 0 1 0,0 0 0 0,0 0 0 16,0 0-2-16,9-4 0 0,0-4 0 0,-1-3 0 15,1 3-4-15,-5-7 0 0,1-1-8 0,-1 5 12 16,5-5-12-16,-9-3 9 0,4 3-9 15,0-3 8-15,5 0-8 0,-9-1 0 0,0 1 0 0,0 4 8 16,0-5-8-16,0 5 8 0,0 3-8 0,0 1 8 16,0-9-8-16,0 5 0 0,0 3 9 0,0 1-9 15,0-5 0-15,0 5 0 0,0-5 0 0,0 9 0 16,0-5 0-16,0 1 0 0,0 3 0 0,0 0 0 16,0-3 0-16,0 3 0 0,0 0 0 0,0 8 0 15,0 0 0-15,0-8 0 0,0 8 0 0,0 0 8 16,0-11-8-16,0 7 0 0,0 4 0 0,4-4 8 15,-4 4-8-15,0 0 0 0,18-8 0 0,-14 4 0 16,9 1 0-16,-9-1 0 0,10 0 0 0,-6 4 0 0,5-4 0 16,5 0 0-16,-10-4 0 0,5 5 0 15,5-5 0-15,-10 4 0 0,18 0 0 0,-21 0 0 0,12-3 0 0,1-1 0 16,3 4 8-16,-3 0-8 0,-1 0 0 0,0-3 8 16,5 3-8-16,-5 4 0 0,9-4 0 0,-4 4 0 15,-4-4 0-15,-1 4 0 0,0 0 0 0,1-4 0 16,3 4 0-16,-8-4 0 0,5 4 0 0,-10 0 0 15,5-4 0-15,-4 4 0 0,-9 0 0 0,0 0 8 16,13 4-8-16,0-4 0 0,-4 0 0 0,-9 0 0 16,0 0 0-16,13 4 0 0,-9 0 0 0,-4-4-8 15,0 0 8-15,5 4-8 16,-5-4-15-16,8 8-2 0,-8-8-1 0,0 0 0 16,0 0-102-16,0 7-21 0,0-7-4 0,-8 12-563 0,-1-1-113 15</inkml:trace>
  <inkml:trace contextRef="#ctx0" brushRef="#br0" timeOffset="1861.16">4831 14693 1692 0,'0'0'37'0,"0"0"8"0,0 0 2 0,0 0 0 0,0 0-38 0,5-3-9 16,8-1 0-16,-5 0 0 0,5 0 0 0,-13 4 0 15,13 0 0-15,-8 0 0 0,12 4-19 0,-17-4 1 16,0 0 0-16,4 0 0 16,14 4-18-16,-18-4-3 0,0 0-1 0,4 4 0 15,-4-4 8-15,0 0 0 0,0 0 1 0,0 0 0 0,0 0 16 0,0 0 3 0,0 0 1 0,0 0 0 16,0 0 33-16,0 0 6 0,0 0 2 0,0 0 0 16,0 0 13-16,0 0 2 0,0 0 1 0,0 0 0 15,0 0 4-15,0 0 1 0,-4-12 0 0,4 8 0 16,0 4-8-16,0 0-2 0,0 0 0 0,0 0 0 15,0 0-15-15,0 0-3 0,0 0-1 0,0 0 0 16,0 0-7-16,0 0-2 0,0 0 0 0,0 0 0 16,0 0 5-16,0 0 1 0,0 0 0 0,0 0 0 15,0 0 8-15,0 0 1 0,0 0 1 0,0 0 0 16,0 0-1-16,0 0-1 0,0 0 0 0,13-8 0 16,-13 8-7-16,4-3 0 0,-4 3-1 0,9-4 0 15,-9 4-4-15,9-8-1 0,-1 4 0 0,5 0 0 16,-13 4 0-16,0 0 0 0,9-4 0 0,0 4 0 15,-1-7 0-15,5 7 0 0,5 0 0 0,-14 0 0 16,9-4-5-16,-4 4-1 0,4 0 0 0,0 0 0 0,-13 0-8 16,8 4 0-16,5-4 0 0,-8 4 0 0,8-1 9 0,-13-3 0 15,0 0 0-15,0 0 0 0,0 0 1 0,0 12 0 16,0-12 0-16,0 0 0 0,0 12 9 0,0-1 1 16,0 1 1-16,0-12 0 0,-13 11-9 0,8 1-3 15,-3 0 0-15,3-1 0 0,-3 5-9 0,-5-5 10 16,8 1-10-16,-3 3 10 0,-1 1 3 0,-4-5 1 15,9 1 0-15,-9 3 0 0,4-3-14 0,0-1 0 16,1 5 0-16,-1-1 0 0,0-3 13 0,9-1-3 16,-4 1-1-16,-5-4 0 0,9-8-1 0,-4 11-8 15,8 1 12-15,-4-12-4 0,0 0-8 0,0 8 8 16,0-1-8-16,0-7 8 0,0 0-8 0,13 8 10 0,-4 0-10 0,0-4 10 16,-5 0-10-16,9-1 12 0,4-3-12 0,-8 0 12 15,13-3-12-15,-14 3 0 0,10-4 0 0,-5 4 0 16,0-4 0-16,0 0 0 0,9 0 9 0,-14 0-9 15,10 0 0-15,-5 0 0 0,0-3 0 0,-5 7 8 16,5-4-8-16,-8 0 0 0,8 0 0 0,-13 4 0 16,8 0 0-16,5-4 0 0,-13 4 0 0,0 0 0 15,0 0 10-15,0 0-2 0,0 0-8 0,0 0 12 32,0 0-32-32,0 0-6 0,0 0-2 0,0 0-837 0,-13 12-168 0</inkml:trace>
  <inkml:trace contextRef="#ctx0" brushRef="#br0" timeOffset="2701.13">4414 16690 1584 0,'0'0'35'0,"0"-8"7"0,-8 4 2 0,8 4 0 0,-5-8-36 0,5 1-8 0,0 7 0 0,-4-4 0 0,4 4 37 0,0-12 6 15,4 4 1-15,-4 8 0 0,0 0 11 0,5-7 2 16,3 3 1-16,1 0 0 0,-9 4-2 0,13-4-1 15,0 4 0-15,-4 4 0 0,8 0-7 0,-4 0 0 16,5-1-1-16,-5 1 0 0,4 4-17 0,0-4-3 16,5 4-1-16,-5-4 0 0,9-1-4 0,-4 1-1 15,0 4 0-15,0 0 0 0,-1-1-21 0,10-3 0 16,-14 0 0-16,9 0 0 0,-4 0 0 0,8 0 12 0,-8-4-4 16,8 0 0-16,9-4-8 0,-17 4 11 15,13-8-11-15,-9 4 12 0,13 0-12 0,0 1 8 0,0-5-8 0,-8 4 8 16,8 0 0-16,-5-4 0 0,1 5 0 0,-4-5 0 15,-1 4-8-15,-4-4 8 0,4 0-8 0,-8 1 8 16,4-1 0-16,0 0 0 0,-4 4 0 0,-5 1 0 16,5-1 6-16,-5 0 1 0,1 0 0 0,3 4 0 15,-3-4-7-15,-1 4-8 0,-8-4 11 0,4 0-11 16,-4 4 17-16,4 0-3 0,-9-3-1 0,-4 3 0 16,0 0-13-16,0 0 0 0,13 0 8 0,-13 0-8 15,0 0 0-15,0 0 0 0,4 0 0 0,-4 0 0 16,0 0 0-16,0 0 0 0,0 0 0 0,0 0 0 15,0 0-14-15,-4 11 1 0,0 1 0 0,-9-1 0 16,8-3-30-16,-8 4-5 16,9-1-2-16,-13 1 0 0,-1-1-107 0,9 1-22 0,-4 3-4 15,-8-3-749-15</inkml:trace>
  <inkml:trace contextRef="#ctx0" brushRef="#br0" timeOffset="3393.76">4927 16817 1634 0,'0'0'36'0,"4"-8"7"0,5 0 1 0,-9 8 3 0,4-11-38 0,0 3-9 0,1 0 0 0,-5 8 0 16,9-11 38-16,-1 7 6 0,-8 4 0 0,13-8 1 15,-13 8 13-15,9-4 2 0,0 1 1 0,-9 3 0 16,0 0-9-16,8 0-3 0,1 0 0 0,-9 0 0 16,0 0-3-16,0 0-1 0,9 11 0 0,-1-3 0 15,1 3-14-15,4-3-3 0,-13 4-1 0,9 3 0 16,-1-3-4-16,-8 3-1 0,5-3 0 0,-1 7 0 15,-8-3-6-15,8 3 0 0,5-4-1 0,-5 5 0 16,-8-1-5-16,4-4-1 0,4 1 0 0,-4-1 0 16,0-3-9-16,0-1 0 0,4 1 9 0,1 0-9 15,-5-1 0-15,0-3 8 0,8 0-8 0,-8-8 0 16,5 3 13-16,8 5-1 0,-13-8-1 0,0 0 0 0,0 0-11 0,0 0 0 16,0 0 0-16,0 0 0 0,0 0 0 0,0 0 0 15,0 0 0-15,0 0 0 0,-9-8 9 0,9-3 0 16,9-1 0-16,0 1 0 0,4-5-9 15,-13 1-9-15,8-1 9 0,-8 1-13 0,9-4 13 0,-9 3 0 16,0-3 0-16,0 0-9 0,0-1 9 0,0 1 0 16,4 4 0-16,-8-1 0 0,4-3 0 0,4 3 0 15,-4 1 0-15,5-1 0 0,3 5 0 0,-3-1 14 16,-1-3-3-16,9 3-1 0,-9 5-10 0,9-1 0 16,-8 0 0-16,8 0 0 0,-5 1 0 0,5-1 0 15,-4 4 0-15,4 0 0 0,5-3 0 0,-10 3 0 0,1 4 0 16,8 0 0-16,1-4 0 0,-14 0-14 0,13 4 3 15,1 0 1-15,-10-4 18 0,5 4 3 0,5 0 1 0,-1-4 0 16,-8 4-12-16,-9 0-17 0,13 0 4 0,4 0 1 16,-8 0 12-16,4 4 0 0,0-4 0 0,-9 0 0 15,-4 0 0-15,9 0 13 0,-9 0-2 0,13 4-1 16,0-4-26-16,-13 0-4 0,0 0-2 0,4 0 0 31,9 4-21-31,-13-4-4 0,0 0-1 0,0 0 0 16,0 0-130-16,5 4-26 0,-5-4-6 0</inkml:trace>
  <inkml:trace contextRef="#ctx0" brushRef="#br0" timeOffset="3916.5">5435 16856 2059 0,'0'0'45'0,"0"0"10"0,0-8 1 0,0 8 2 0,0 0-46 0,0 0-12 15,0-4 0-15,0 4 0 0,0 0 34 0,0 0 5 16,0 0 1-16,0 0 0 0,0 0-16 0,0-8-2 16,9 4-1-16,-9 4 0 0,0 0-10 0,8-11-3 15,-3 7 0-15,8 0 0 0,-9-4 0 0,-4 8 0 16,4-4 0-16,9 1 0 0,-4-5 2 0,0 0 0 15,-1 4 0-15,5 0 0 0,-8-3 18 0,-5 7 3 0,13-4 1 0,-9 0 0 16,13 0-13-16,-17 4-3 0,0 0 0 0,0 0 0 16,0 0 1-16,5 0 0 0,8 0 0 0,-13 0 0 15,0 0-9-15,0 0-8 0,4 12 12 0,-4-12-12 16,0 11 12-16,0-3-4 0,0 4 0 0,0-5-8 16,0 5 21-16,-4 0-2 0,4-1-1 0,-5-3 0 15,-3 3-10-15,3-3-8 0,5 4 9 0,-4-5-9 16,4-7 13-16,0 0-3 0,0 12-1 0,-13 0 0 15,9-5 2-15,4-7 0 0,0 0 0 0,0 8 0 16,-9 4-11-16,5-5 8 0,4-7-8 0,0 0 8 16,0 0-8-16,0 8 0 0,0-8 0 0,0 0 8 15,4 8-8-15,-4-8 0 0,0 0 0 0,9 8 0 16,8-5 0-16,-8 1 0 0,4-4 0 0,-4 0 0 16,8 4 0-16,0-4 0 0,1 0 0 0,-5 0 0 0,8 0-19 15,-3 0 4-15,3 0 1 0,1 0 0 16,-4 0-34-16,3 0-6 0,1 4-2 15,8-4 0-15,-8 4-95 0,0 0-19 0,8-4-4 0</inkml:trace>
  <inkml:trace contextRef="#ctx0" brushRef="#br0" timeOffset="4766.41">8158 14531 2066 0,'-18'-23'45'0,"18"15"10"0,0 1 1 0,-4 3 3 0,4-4-47 16,0 8-12-16,0 0 0 0,0 0 0 0,0 0 20 0,4-4 3 0,1 0 0 0,8 1 0 15,4 3 6-15,0 0 2 0,-4 0 0 0,13 0 0 16,-4 0-8-16,0 0-2 0,8 0 0 0,1 0 0 16,3-4-2-16,5 4-1 0,14 0 0 0,-14-4 0 15,4 4-3-15,5-4-1 0,-5 0 0 0,9 0 0 16,-8 0-5-16,8 1-1 0,-13-5 0 0,4 4 0 16,5 0-8-16,0 0 12 0,0 0-12 0,-9-3 12 15,0 3 8-15,4 0 3 0,-8-4 0 0,0 4 0 0,0-3 11 16,4-1 2-16,-13 4 1 0,4-4 0 15,-13 1-29-15,10 3-8 0,-6-4 0 0,10 4 0 0,-14 0 0 0,0-3 0 16,5 3 0-16,-5-4 0 0,1 4 0 0,-9-4 0 16,8 5 0-16,-4-1 8 0,4 4-8 0,-12-4 0 15,12 4-8-15,-13-4 8 0,9 0 0 0,-13 4 8 16,0 0 0-16,0 0 0 0,0 0-17 0,0 0-3 16,0 0-1-16,0 0 0 15,0 0-19-15,-13 12-3 0,9-5-1 0,-13 5 0 16,4-4-129-16,4 3-27 0,-8 5-4 0</inkml:trace>
  <inkml:trace contextRef="#ctx0" brushRef="#br0" timeOffset="5344.12">8631 14728 2106 0,'0'0'46'0,"0"0"10"0,0 0 1 0,0 0 3 0,9 12-48 0,-1-1-12 0,-8 5 0 0,9-1 0 16,0 1 9-16,-5 3 0 0,13 0 0 0,-12 1 0 15,8 3 9-15,-5-4 2 0,5 4 0 0,5 0 0 16,-9 1-6-16,-1-5-1 0,10 4 0 0,-14-4 0 15,5 1 1-15,4-5 0 0,0 1 0 0,-9 3 0 0,9-8 2 0,-9 1 1 16,-4 0 0-16,5-5 0 0,-5-7 13 0,0 0 2 16,0 0 1-16,0 0 0 0,0 0-12 0,0 0-2 15,0 0-1-15,0 0 0 0,0 0-3 0,-5-4-1 16,1-7 0-16,-5 3 0 0,1-3-14 0,-1-5 9 16,0 1-9-16,9-5 8 0,-8 1-8 0,3-4 0 15,1 4 0-15,0-8 0 0,-5 0 0 0,9 0 0 16,-4 0 0-16,-1 0 0 0,5-1 0 0,0 9 0 15,0-4 0-15,0 8-11 0,0-1 11 0,0 1 0 16,0-1 0-16,5 9 0 0,-1-5 0 0,-4 0 0 0,9 5 8 0,-5-5-8 16,-4 8 0-16,9-4-8 0,-1 1 0 0,10 3 0 15,-10 0 8-15,10 0 0 0,-5-4 0 0,4 5 0 16,5-1 0-16,-5 4 0 0,5-8 0 0,-5 4 0 16,5 0 0-16,4 0 0 0,4-3 0 0,-3-1 0 15,-1 0 0-15,4 4 0 0,0-3 0 0,5 3 0 16,-9 0 0-16,5 0 0 0,-10-4 0 0,1 5 0 15,0-1 0-15,-1 0 0 0,-3 0 0 0,-1 0 0 16,1 0 0-16,-5 0 0 0,-13 4 0 0,8 0 0 16,5-4-17-16,-13 4 1 0,0 0 1 0,0 0 0 31,0 0-35-31,0 0-7 0,0 0-2 0,0 0-655 0,0 0-131 0</inkml:trace>
  <inkml:trace contextRef="#ctx0" brushRef="#br0" timeOffset="5825.23">8974 14840 2228 0,'0'0'63'0,"0"0"14"0,0 0-61 0,0 0-16 16,0-8 0-16,4 1 0 0,9 3 14 0,-8 0 0 0,8 0 0 0,-9 4 0 16,13-4-14-16,1 4 8 0,-1 0-8 0,1 0 0 15,-10 0 12-15,14 4-4 0,4-4-8 0,-4 8 12 16,-5-8-12-16,0 4 0 0,5 0 0 0,-4-1 0 16,3-3 0-16,-3 0 0 0,-1 0 8 15,0 4-8-15,-4 0 0 0,0 0 0 0,-13-4 0 0,13 4 0 16,-8 0 13-16,-5-4 0 0,0 0 0 0,0 0 0 15,0 11 21-15,0 1 4 0,0 0 1 0,-5-1 0 16,-3-3-8-16,3 3-2 0,1 1 0 0,-5 0 0 16,1 3-12-16,3-3-2 0,-8-1-1 0,9 1 0 15,-5-1-1-15,5 1 0 0,0 0 0 0,4-5 0 16,0 5-13-16,-5-4 9 0,-8-1-9 0,13 5 8 16,0-12-8-16,0 8 12 0,0-8-12 0,0 0 12 15,0 0 0-15,5 7 1 0,-5-7 0 0,0 0 0 16,0 0-21-16,13 4-5 0,4-4-1 0,-8-4 0 0,4 4 14 15,-5 0 0-15,5-7 0 0,0-1-9 0,5 0-8 16,-9 4-2-16,4-7 0 0,-5 3 0 16,5 0-78-16,0 4-16 0,-8-3-3 0,3 3-918 15</inkml:trace>
  <inkml:trace contextRef="#ctx0" brushRef="#br0" timeOffset="6454.29">8557 16720 1663 0,'0'0'36'0,"0"0"8"0,-4 4 2 0,4-4 1 0,0 0-38 0,0 0-9 0,0 0 0 0,0 0 0 0,0 0 49 0,0 0 8 15,0 0 2-15,0 0 0 0,0 0-2 0,8-7 0 16,5 3 0-16,-13 4 0 0,0 0-13 0,18-8-2 15,4 0-1-15,-5 4 0 0,5 1-3 0,-5-1-1 16,0 0 0-16,5 0 0 0,0-4-13 0,8 4-4 16,-8-3 0-16,0-1 0 0,8-4-5 0,-4 5-2 15,5-5 0-15,-5 8 0 0,8-4-4 0,5 1-1 0,-4 3 0 16,-9 0 0-16,9-8-8 0,0 9 0 0,4-5 0 0,0 4 0 16,-17 0 0-16,12 0 0 0,-8 0 0 0,5 4 8 15,-14-3-8-15,0-1 0 0,5 4 0 0,-13 0 0 16,17 0 0-16,-17 0 0 0,4 0 0 0,-5 0 0 15,1-4 0-15,-9 4 0 0,0 0 0 0,0 0 0 16,0 0-24-16,9 4-1 0,-9-4 0 0,0 0 0 31,-9 7-39-31,9 5-7 0,-9-4-1 0,1-1-931 0</inkml:trace>
  <inkml:trace contextRef="#ctx0" brushRef="#br0" timeOffset="7501.99">8883 16867 2077 0,'0'0'45'0,"-9"0"10"0,9 0 1 0,0-8 4 15,-13 1-48-15,13 7-12 0,0 0 0 0,0-8 0 0,4-4 12 0,-4 12 1 16,0 0 0-16,9-7 0 0,-9-5 5 0,9 8 1 15,4-4 0-15,-9 1 0 0,14 3 4 0,-1-4 1 16,-13 8 0-16,9-4 0 0,5 0-10 0,-1 4-2 16,-8 0 0-16,8 0 0 0,-4 0-12 0,4 0 0 15,-8 4 0-15,4-4 0 0,5 4 8 0,-14-4 1 0,-4 0 1 0,0 0 0 16,0 0 7-16,4 12 2 0,-4-12 0 0,0 0 0 16,0 0 2-16,0 7 1 0,-4 5 0 0,0-4 0 15,4-8-11-15,0 8-3 0,-9-1 0 0,5 1 0 16,4-8-8-16,-5 4 0 0,-8 4 9 0,9-5-9 15,-9-3 0-15,13 0 0 0,0 0 0 0,-9 0 8 16,9 0-8-16,0 0 0 0,0 0 0 0,-13-3 0 16,13 3 0-16,-4 0 0 0,-5-4 0 0,9 4 0 15,0 0 0-15,0 0 0 0,0 0 0 0,0 0 0 16,0 0 0-16,0 0 0 0,0 0 0 0,0 0 0 16,0 0 0-16,0 0 0 0,0 0 0 0,0 0 0 15,0 0 0-15,0 0 0 0,0 0 0 0,0 0 0 16,0 0 0-16,0 0-20 0,0 0 4 0,0 0 1 15,9-8-8-15,-9 8-1 0,0 0-1 0,0-8 0 16,4 4-6-16,-4 4-1 0,0 0 0 0,0 0 0 16,0 0-9-16,0 0-3 0,0 0 0 0,0 0 0 15,-4-7-6-15,4-1-2 0,0 8 0 0,0 0 0 16,-13-4-2-16,8 0-1 0,5 4 0 0,-4-4 0 0,-9 4 24 0,9-4 5 16,-5 4 1-16,9 0 0 0,-9 4 13 0,-4 0 4 15,9 0 0-15,4-4 0 0,-4 0 8 0,-9 0 0 16,8 4 0-16,5-4 0 0,0 0 38 0,0 0 3 15,0 0 1-15,-8 0 0 0,-1 0 5 0,9 0 1 16,0 0 0-16,0 0 0 0,0 0 6 0,0 0 2 16,0 0 0-16,0 0 0 0,0 0-11 0,0 0-1 15,0 0-1-15,0 0 0 0,0 0-8 0,4 12-2 0,1-5 0 16,3 1 0-16,-3 0-2 0,-5-8-1 0,0 0 0 0,4 11 0 16,9 1-7-16,-9-1-2 0,9 1 0 0,-8 0 0 15,8-1-4-15,-9 1-1 0,0-5 0 0,9 5 0 16,-8 0-3-16,8-5-1 0,-13 5 0 0,0-12 0 15,4 8 1-15,9 3 0 0,-13-3 0 0,4 4 0 16,-4-12 0-16,5 7 0 0,-5-7 0 0,8 8 0 16,-8-8-5-16,5 8-8 0,-5-8 11 0,0 0-11 15,0 0 8-15,0 0-8 0,0 0 0 0,0 0 0 16,0 0 9-16,0 0-9 0,0 0 0 0,0 0 9 16,0 0-9-16,0 0 8 0,0 0-8 0,0 0 8 15,0 0-8-15,-5-4 0 0,-3-8 0 0,3 5 0 16,1-5 0-16,4 0 0 0,-9-3 0 0,5 0 0 15,0-1 0-15,4 1-9 0,0-5 9 0,0 1-13 16,0 4 13-16,0-1 0 0,0 1-10 0,4-1 10 16,-4 5 0-16,4-1 0 0,-4 0-9 0,9 1 9 0,-5-1 0 0,9 5 0 15,-4-1 0-15,4 0 0 0,-4-3 0 0,8 7 0 16,5-4 0-16,-5 0 0 0,9 1-8 0,-13-1 8 16,18 4 0-16,-14-4 0 0,5 4-8 0,8-3 8 15,-8 3 0-15,4 4 0 0,-4-4 0 0,8 4 0 16,-12-4 0-16,3 0 0 0,1 4 0 0,-5 0 0 15,1 0 0-15,-1 0 0 0,0 0 0 0,1 0 0 16,-14 0 0-16,14 0 0 0,-10 0 0 0,1 0 0 16,8 0 0-16,-17 0 0 0,0 0-11 0,5 0 2 15,8 0 0-15,-13 0 0 16,0 0-15-16,0 0-4 0,0 0 0 0,0 0 0 16,0 0-19-16,0 0-4 0,0 0-1 0,0 0 0 15,4 8-107-15,-4-8-21 0,-4 12-5 0</inkml:trace>
  <inkml:trace contextRef="#ctx0" brushRef="#br0" timeOffset="7912.21">9274 16848 2124 0,'0'0'47'0,"0"0"9"0,0-4 3 0,0 4 0 0,0 0-47 0,0 0-12 0,-5-8 0 0,5 8 0 16,0 0 23-16,0 0 2 0,0 0 1 0,5-4 0 16,12 1-5-16,0 3-1 0,-8 0 0 0,4 0 0 0,4 0-10 15,-8 3-2-15,4-3-8 0,5 0 12 0,-10 4-12 0,5 0 0 16,5-4 0-16,-10 0 0 0,5 4 0 0,0 0 0 16,-4-4 0-16,-9 0 0 0,13 0 8 0,-13 0-8 15,0 0 0-15,0 0 0 0,0 0 19 0,0 0-3 16,0 0 0-16,0 0 0 0,0 0 18 0,0 0 3 15,0 0 1-15,0 11 0 0,0 1-5 0,0-4-1 16,-4 3 0-16,-5 1 0 0,5-1-11 0,-1 1-2 16,-3-4-1-16,3-1 0 0,1 1-6 0,4 0-2 15,0 0 0-15,0 3 0 0,0-11-10 0,0 0 0 16,-9 8 0-16,9-8 8 0,0 0-8 0,0 8 0 16,0-8 0-16,0 0 0 0,0 0 0 0,9 7 0 15,-9-7 0-15,0 0 0 0,0 0 0 0,17 4-14 0,-8-8 5 0,8 4 1 31,-4-7-32-31,9-1-5 0,0 0-2 0,8-3-728 0,-8-5-145 0</inkml:trace>
  <inkml:trace contextRef="#ctx0" brushRef="#br0" timeOffset="8888.84">23170 14817 1904 0,'0'0'42'0,"0"0"9"0,0 0 1 0,0 0 1 0,0 0-42 0,0 0-11 0,8-12 0 0,-8 12 0 16,0 0 18-16,9-3 2 0,8-5 0 0,-3 4 0 16,3 0 26-16,0 0 6 0,1 4 0 0,-1 0 1 15,13-4-19-15,-8 4-4 0,4 0-1 0,5 0 0 16,3-3-10-16,5 3-3 0,-8 0 0 0,17-4 0 16,-9 0-3-16,13 0-1 0,-4 0 0 0,4 4 0 15,4 0-4-15,1 0-8 0,-1-4 11 0,-4 4-11 16,-4 0 11-16,4 0-11 0,-13 4 10 0,4 0-10 15,-3 0 10-15,3 0-10 0,-17 0 10 0,9-1-10 16,-9 1 0-16,4 0 8 0,-12 0-8 0,3 0 0 16,5 0 0-16,0 0 0 0,-17-4 8 0,4 3-8 15,5 1 0-15,-14 0 0 0,0-4 0 0,-4 0 0 16,0 0 0-16,0 0 0 0,0 0 0 0,0 0 0 0,0 0 0 0,0 0-8 16,0 0-1-16,0 0 0 15,0 0-28-15,-8 8-6 0,-6-4-1 0,10 0-644 16,-13-1-128-16</inkml:trace>
  <inkml:trace contextRef="#ctx0" brushRef="#br0" timeOffset="9627.17">23773 15022 2221 0,'0'0'63'0,"0"0"13"0,0 0-60 0,0 0-16 0,0 0 0 0,0 0 0 16,0 0 28-16,0 11 4 0,0-3 0 0,0 0 0 15,0 3-12-15,0 1-1 0,5-1-1 0,-1 9 0 16,9-5 19-16,-13 4 4 0,13-3 1 0,-9 7 0 15,5-4-11-15,0 8-3 0,-1 0 0 0,6 4 0 16,-14-7-16-16,8 6-3 0,1-3-1 0,0 4 0 16,-1-4 11-16,-3 0 1 0,-1 4 1 0,9 0 0 15,-13-4-6-15,4 0-2 0,-4 0 0 0,0-4 0 16,0 4-3-16,0-3-1 0,0-5 0 0,0 0 0 16,-4 0 3-16,4 1 0 0,0-5 0 0,0-3 0 0,-4-1-12 0,-5-3 10 15,9-8-10-15,-4 8 10 0,-1 0-10 0,5-8 8 16,0 0-8-16,-13 0 8 0,9-4-8 0,-9 0 0 15,9-4 0-15,-10-3 0 0,14-1 0 0,-8-4 0 16,-1-3 0-16,0 0 0 0,-4-4 0 0,9-8-9 16,4-4 9-16,0 4-10 0,-4-4-2 0,4-3 0 15,-9-1 0-15,9 4 0 0,-4 1 12 0,4-1-8 16,0 8 8-16,0 0-8 0,0 0 8 0,0 4 0 16,0-4 0-16,4 7 0 0,5 1 0 0,-5 4 0 15,-4 3 0-15,13-3 0 0,-9 3 0 0,5 4 0 16,4-3 0-16,0 3 0 0,0 0 0 0,0 4-8 0,0 1 8 0,9-1 0 15,-5 0 0-15,1 0 0 0,3 4 0 0,-3 4 0 16,8-4 0-16,-4-4 0 0,8 4 0 0,-8 0 11 16,12 0-11-16,-12 4 0 0,9 0 0 15,-10 0 0-15,14-4 0 0,-13 0 0 0,-1 3-11 0,5-3 11 16,1 0 0-16,-6 0 0 0,1 4 0 0,0-4 8 16,-1 0-8-16,5 4 0 0,-13-4 0 0,5 0 0 15,-1 0 0-15,1 0 0 0,-5 0 0 0,4 0 0 16,0 0 0-16,-8 0 0 0,4 0 0 0,-4 0 0 15,-1 0 0-15,-8 0 0 0,18-4 0 0,-14 4 0 16,-4 0 0-16,0 0 0 0,9-4 0 0,-1 4 0 16,-8 0 0-16,0 0-15 0,0 0 3 0,0 0 0 15,0 0-25-15,0 0-5 0,0 0-1 16,0 0 0-16,0 0-17 0,0 0-4 0,0 0-1 16,0 0 0-16,0 0-116 0,0 0-23 15,0 12-5-15,0 0-1 0</inkml:trace>
  <inkml:trace contextRef="#ctx0" brushRef="#br0" timeOffset="10088.84">24225 15450 2210 0,'0'0'48'0,"0"-11"11"0,-9-1 1 0,9 0 3 0,0 5-51 0,-4-1-12 0,4 0 0 0,0 8 0 16,4-7 18-16,-4 7 1 0,0 0 0 0,0 0 0 15,13-8-7-15,-4 4 0 0,4 4-1 0,0 0 0 16,4-4 1-16,-4 4 0 0,5-4 0 0,8 8 0 16,-4 0-12-16,-5 0 0 0,5 0 0 0,-5 0 0 15,5-4 0-15,-5 3 8 0,1 1-8 0,-10 0 0 16,5 0 0-16,-8 4 0 0,8-1 0 0,-9 1 0 15,0 0 16-15,-4 3 4 0,0 1 0 0,-4 0 1 16,0-1 11-16,4 5 3 0,-18-1 0 0,5 4 0 16,-4 1-4-16,-1-1-1 0,5 0 0 0,-4-3 0 15,0 3-9-15,4 0-1 0,4-3-1 0,-4-1 0 16,0 1-2-16,4-5 0 0,9 1 0 0,-4-1 0 16,-5 1-5-16,5-4-2 0,4-8 0 0,0 0 0 0,4 11-10 0,-4-11 8 15,0 0-8-15,13 8 8 0,-4-4-8 0,4 4 0 16,4-4 0-16,1-4 8 0,-1 0-8 0,5-4 0 15,-5 0 0-15,9 4 0 0,-4-4 0 0,4-4 0 16,0 8 0-16,-4-4-11 0,-5 0-4 0,5 4-1 16,4-3 0-16,-4-1 0 15,-5 0-34-15,-8 4-7 0,8-4-2 0,-4 0-732 16,4 4-146-16</inkml:trace>
  <inkml:trace contextRef="#ctx0" brushRef="#br0" timeOffset="11093.98">23491 18624 1195 0,'0'0'26'0,"0"0"6"0,0 0 0 0,0 0 2 0,0 0-34 16,0 0 0-16,0 0 0 0,0 0 0 0,0 0 77 0,0 0 9 16,0 0 2-16,0 0 0 0,0 0 1 0,0 0 1 15,0 0 0-15,0 0 0 0,0 0-28 0,0 0-6 16,0 0 0-16,0 0-1 0,0 0-16 0,9-4-3 16,-1 4-1-16,10-4 0 0,-14 0-7 0,14 4-2 15,-1-8 0-15,5 5 0 0,-5-5-13 0,0 0-2 16,5 4-1-16,4-3 0 0,5 3-10 0,3 0 0 15,-8 0 9-15,9 4-9 0,0-4 0 0,-5 4 0 16,5-4 0-16,0 4 0 0,-1 0 8 0,1 0-8 16,-4 0 8-16,-1-4-8 0,5 4 11 0,-9 0-3 0,4 4 0 15,-4-4 0-15,-4 0 0 0,8 0 0 0,-8 0 0 0,8 0 0 16,-8 0-8-16,-4 0 0 0,3-4 0 0,-3 1 0 16,3-1 0-16,-3 4 0 0,-1-4 0 0,5 0 12 15,-14 4-12-15,5-4 0 0,1 0-10 0,3 0 10 16,-8 1 0-16,4-1 10 0,4 4 0 0,-13-4 0 15,14 0-10-15,-18 4-14 0,0 0 3 0,0 0 1 16,0 0 10-16,8-4 0 0,-8 4 0 0,9-4 0 31,-9 4-24-31,0 0-2 0,0 0-1 0,4 0 0 0,-4 0-36 16,0 0-7-16,0 0-2 0,0 0-556 0,0 0-112 0</inkml:trace>
  <inkml:trace contextRef="#ctx0" brushRef="#br0" timeOffset="12215.75">23895 18759 2343 0,'-9'-16'52'0,"9"16"10"0,0-7 2 0,-13 3 2 0,0-4-53 0,5 4-13 16,8-3 0-16,0 7 0 0,-14-4 9 0,14 4-1 15,0 0 0-15,0 0 0 0,0 0 10 0,0 0 2 16,0 0 0-16,0 0 0 0,0 0-7 0,0 0-1 16,0 0 0-16,14 7 0 0,-6 5-4 0,1-4-8 15,0 3 11-15,-1-3-11 0,-3 4 8 0,8-5-8 16,-9 5 0-16,0 0 0 0,1-1 10 0,3-3-10 15,1-4 8-15,0 11-8 0,-5-7 0 0,0 0 0 16,5 3 8-16,-9-11-8 0,4 8 9 0,-4 0 0 16,5-1 0-16,-5 1 0 0,0-8 1 0,0 12 0 15,0-5 0-15,0-7 0 0,0 12 24 0,0-12 5 16,0 8 1-16,0 3 0 0,-5-3-28 0,5-8-4 0,0 12-8 0,0-5 11 16,0 5-11-16,0-12 12 0,0 0-12 0,0 8 12 15,0-8-12-15,0 0 0 0,0 0 0 0,5 11 8 16,-5-3-8-16,0-8 0 0,0 0 0 0,4 8 8 15,-4-8-8-15,0 0 0 0,0 0 0 0,0 0 0 16,0 0 0-16,9 7 0 0,-9-7 0 0,0 0 0 16,0 0 0-16,0 0 0 0,0 0 0 0,0 0 0 15,0 0 0-15,0 0 0 0,0 0 0 0,0 0 0 16,4-4 0-16,-4 4 10 0,0 0-10 0,0-7 10 16,4-1-10-16,5 0 0 0,-9 1 0 0,0-5 8 15,0 4-8-15,0 1 0 0,0-5 0 0,-9 0 0 16,5-3 0-16,4 3 0 0,0-3 0 0,0-1 0 15,0 1 0-15,0 0 0 0,4-5 0 0,5 1 0 0,-9 0 0 16,0-1 0-16,5 1 0 0,-1 4 0 0,9-1 0 0,-13 5 0 16,0-1 0-16,4 0 0 0,1 5 0 0,3 3 0 15,-8 4 0-15,0 0 0 0,0-12 0 0,9 5 0 16,0-1 0-16,-9 8 0 0,4-4 0 0,13-4 0 16,-17 8 0-16,0 0 0 0,18-4 0 0,-10 1 0 15,5-1 0-15,5 4 0 0,-1-4 0 0,1 4 0 16,3 0 0-16,-3 0 0 0,-1 0 0 0,5 0 0 15,-5 4 0-15,5-8 0 0,-5 4 0 0,9 0 0 16,-4 0 0-16,8 0 0 0,-4 4-11 0,0 0 11 16,-4-4-8-16,-4 0 8 0,3 3 0 0,1 1 0 15,0-4 0-15,-1 4 0 0,-3 0 0 0,8 0 0 0,-5-4 0 16,-3 4 0-16,-9-4 0 0,8 0 0 0,0 4 0 0,1-4 0 16,-1-4 0-16,0 4 0 0,-12-4 0 0,12 4 0 15,-8 0 0-15,4 0 0 0,0 0 0 0,-4 0 0 16,4 0 0-16,-5 0-10 0,-8 0 10 0,0 0 0 15,9 0-14-15,-9 0 4 0,0 0 1 0,0 0 0 32,0 0-23-32,0 0-4 0,0 0 0 0,0 0-1 15,0 0-23-15,0 0-4 0,0 0 0 0,0 0-1 16,0 0-101-16,-9 4-20 0,1 0-4 0</inkml:trace>
  <inkml:trace contextRef="#ctx0" brushRef="#br0" timeOffset="12776.98">24399 18790 1548 0,'0'0'34'0,"0"0"7"0,0 0 2 0,0 0 0 0,0 0-35 16,0 0-8-16,0-8 0 0,4 4 0 0,-4 4 69 0,0 0 12 15,0 0 3-15,0 0 0 0,13-7-6 0,-4-1-1 16,-1 4 0-16,-3 0 0 0,-5 4-20 0,0 0-4 16,0 0-1-16,8 0 0 0,1-4-22 0,-9 4-5 15,9-4-1-15,4 4 0 0,-9 0-12 0,9 0-2 16,-4 4-1-16,4-4 0 0,0 4 5 0,4 0 1 0,-12 0 0 0,-5-4 0 16,8 4-15-16,-8-4 0 0,0 0 0 0,13 4 0 15,-13-4 0-15,13 7 0 0,-13-7 0 0,0 12 0 16,0-12 0-16,0 8 11 0,5 3-2 0,-10 1 0 15,-3-5 7-15,-1 5 2 0,9 0 0 0,-9-5 0 16,1 5 1-16,-5-1 0 0,4 1 0 0,-4 0 0 16,9-5 6-16,-9 1 2 0,4 0 0 0,-8-4 0 15,8 7-10-15,0-11-1 0,-4 0-1 0,13 0 0 16,0 0-3-16,0 0-1 0,0 0 0 0,0 0 0 16,0 0-11-16,0 0 0 0,0 0 0 0,13 8 0 15,-13-8 0-15,0 0 0 0,18 0 0 0,-1 0 0 16,5 0 0-16,-5-8 0 0,0 8-9 0,5 0 9 15,0 0 0-15,-1 0 0 0,-3-4 0 0,-1 4 0 16,5-3 0-16,0-1 0 0,-9 4 0 0,4-4 0 0,0 4 0 16,1-4 0-16,-10 4 0 0,5 0 0 0,-13 0 0 15,0 0 0-15,9-4 0 0,0 4 0 0,-9 0 0 0,0 0 0 16,0 0 0-16,0 0 0 0,0 0 0 0,0 0 0 16,0 0-9-16,0 0 9 0,0 0-24 0,0 0 0 15,0 0 1-15,0 0 0 16,0 0-37-16,0-8-7 0,-9 4-1 0,9 4-700 15,-9-3-139-15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8T07:54:59.70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13827 6685 24575,'0'0'0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8T07:53:26.40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2313 6940 24575,'0'0'0</inkml:trace>
  <inkml:trace contextRef="#ctx0" brushRef="#br0" timeOffset="2821">2313 6940 24575,'0'33'0,"0"14"0,0-13 0,0 3 0,-1 10 0,0 1 0,1-6 0,-1 1 0,-1-7 0,0 1 0,0-3 0,0-2 0,-1 1 0,0 5 0,0 4 0,-1-3 0,1 0 0,-1 1 0,-1 6 0,0 6 0,0-3 0,3-12 0,1-2 0,-1 3 0,0 1 0,0 4 0,-1 0 0,2-4 0,1 10 0,0-2 0,0-11 0,0 2 0,0-4 0,0 3 0,0-3 0,0 0 0,0 0 0,0-2 0,0-1 0,0 9 0,0 1 0,0 4 0,0-14 0,0 0 0,0 18 0,3 0 0,2-11 0,1-6 0,0 0 0,-2-6 0,1 0 0,3 19 0,0-1 0,1 5 0,-3-19 0,0 1 0,2-1 0,1 0 0,0 3 0,0-1 0,0-1 0,0 1 0,0 2 0,-2 1 0,-4-6 0,-1 0 0,0 4 0,0-1 0,-1 0 0,-2 0 0,-1 4 0,-2 1 0,-1 3 0,-1-2 0,0-5 0,-1 1 0,0 6 0,0-2 0,-1 3 0,3-10 0,1 0 0,-1 11 0,2-10 0,1 0 0,2 3 0,0 10 0,0-15 0,0-3 0,1-2 0,1-2 0,3 0 0,1 4 0,3 4 0,-2 0 0,2 1 0,1 12 0,0-1 0,-3-11 0,-1-1 0,-2 0 0,-1-1 0,-1-3 0,0-1 0,0 20 0,-1 0 0,-1-28 0,0-5 0,0-8 0</inkml:trace>
  <inkml:trace contextRef="#ctx0" brushRef="#br0" timeOffset="4945">2514 11535 24575,'0'21'0,"0"12"0,0-9 0,0 3 0,0 11 0,0 5 0,0-1 0,0-6 0,0-2 0,0 8 0,0-4 0,0 7 0,0 4 0,0 2 0,0 0 0,0-2 0,0-5 0,0-2 0,0-4 0,0-1 0,0 2 0,0 5-365,0-3 1,0 4 0,0 4 0,0 1 0,0 1 0,0 0 0,0-2 0,0-3 0,0-4-78,0 6 1,0-4 0,0-3 0,0 1 0,0 3 441,0 1 0,0 2 0,0 0 0,0 1 0,0-1 0,0-1-149,0 5 0,0 0 0,0-2 0,0-1 1,0-2 148,0-3 0,0-2 0,0-1 0,0 2-137,0 6 0,0 2 0,0-2 1,0-6 136,0 7 0,0-6 0,0-8 0,0-1 0,0-6 0,0-2 3276,0 20-2944,0-7 2048,0-8-2380,0-7 786,0-1-786,0 13 0,0-10 0,0 1 0,0 21 0,0-16 0,0 0 0,0 13 0,0-21 0,0 1 0,0 7 0,0 0 0,0 6 0,0-5 0,0-1 0,0 3 0,0 11 0,0-3 0,-4-9 0,1 1 0,1-8 0,-1 1 0,-2 14 0,-1 0 0,3-14 0,0-3 0,-4 18 0,-15-15 0,15-24 0,-11-7 0</inkml:trace>
  <inkml:trace contextRef="#ctx0" brushRef="#br0" timeOffset="6868">2506 15784 24575,'-1'49'0,"0"0"0,0-4 0,0 2 0,1-3 0,0 3 0,0-1 0,0-6 0,0 0 0,0 2 0,0 3 0,0 3 0,0 0 0,0-1 0,0-7 0,0-2 0,0 1 0,0 1-466,0 0 0,0 2 0,0 1 0,0 0 1,0-3 465,0 0 0,0-1 0,0-1 0,0 1 0,-1 7 0,-1 2 0,0-1 0,0-1 0,0 2 0,0-2 0,-1 0-19,1-7 0,-1 0 1,0 0-1,0-3 19,0-1 0,1-2 0,-1-1 0,1 13 0,0-3 0,1-4 0,1 2 0,-1 3 0,0 4 0,0-4 0,1 1 0,-1-2 0,0-4 0,0 2 0,0-2 856,1 4 1,0-4-857,0-10 0,0-2 345,0 4 1,0 1-346,0-1 0,0-3 0,0 5 0,0-7 0,0 0 0,0 5 0,0 11 0,0-8 0,0-4 0,1 3 0,1 0 0,0 0 0,-1 0 0,0 0 0,2-4 0,-1-4 0,-1-7 0,-1-7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2-14T22:18:50.57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15853 8088 1562 0,'0'0'34'0,"0"0"7"0,0 0 2 0,0 0 1 0,17 4-35 0,5-1-9 0,-5 5 0 0,0 0 0 16,5 0 0-16,-5-1 0 0,-8 1 0 0,0 0-466 15,8 3-88-15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7837490F-3F4B-4F84-963E-E197627E8BD7}" type="datetimeFigureOut">
              <a:rPr lang="en-US" smtClean="0"/>
              <a:t>9/30/25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F9328706-0B46-42D5-B4C5-D2C656F13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9445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A42A7B-3C56-AE4C-83F2-557C9A1FD0E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53847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A3AA14-D6D2-304A-A1CA-183CFFDFFE89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61037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A3AA14-D6D2-304A-A1CA-183CFFDFFE89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09816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A3AA14-D6D2-304A-A1CA-183CFFDFFE89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113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A3AA14-D6D2-304A-A1CA-183CFFDFFE89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83177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A3AA14-D6D2-304A-A1CA-183CFFDFFE89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86879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A3AA14-D6D2-304A-A1CA-183CFFDFFE89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9037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A3AA14-D6D2-304A-A1CA-183CFFDFFE89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13591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A3AA14-D6D2-304A-A1CA-183CFFDFFE89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922584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A3AA14-D6D2-304A-A1CA-183CFFDFFE89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4503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A3AA14-D6D2-304A-A1CA-183CFFDFFE89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221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A3AA14-D6D2-304A-A1CA-183CFFDFFE89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374213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A3AA14-D6D2-304A-A1CA-183CFFDFFE89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855623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A3AA14-D6D2-304A-A1CA-183CFFDFFE89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486447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A3AA14-D6D2-304A-A1CA-183CFFDFFE89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081738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A3AA14-D6D2-304A-A1CA-183CFFDFFE89}" type="slidenum">
              <a:rPr lang="en-US" smtClean="0">
                <a:solidFill>
                  <a:prstClr val="black"/>
                </a:solidFill>
              </a:rPr>
              <a:pPr/>
              <a:t>23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702406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A3AA14-D6D2-304A-A1CA-183CFFDFFE89}" type="slidenum">
              <a:rPr lang="en-US" smtClean="0">
                <a:solidFill>
                  <a:prstClr val="black"/>
                </a:solidFill>
              </a:rPr>
              <a:pPr/>
              <a:t>24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189242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A3AA14-D6D2-304A-A1CA-183CFFDFFE89}" type="slidenum">
              <a:rPr lang="en-US" smtClean="0">
                <a:solidFill>
                  <a:prstClr val="black"/>
                </a:solidFill>
              </a:rPr>
              <a:pPr/>
              <a:t>25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431931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A3AA14-D6D2-304A-A1CA-183CFFDFFE89}" type="slidenum">
              <a:rPr lang="en-US" smtClean="0">
                <a:solidFill>
                  <a:prstClr val="black"/>
                </a:solidFill>
              </a:rPr>
              <a:pPr/>
              <a:t>26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301349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A3AA14-D6D2-304A-A1CA-183CFFDFFE89}" type="slidenum">
              <a:rPr lang="en-US" smtClean="0">
                <a:solidFill>
                  <a:prstClr val="black"/>
                </a:solidFill>
              </a:rPr>
              <a:pPr/>
              <a:t>27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394789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A3AA14-D6D2-304A-A1CA-183CFFDFFE89}" type="slidenum">
              <a:rPr lang="en-US" smtClean="0">
                <a:solidFill>
                  <a:prstClr val="black"/>
                </a:solidFill>
              </a:rPr>
              <a:pPr/>
              <a:t>28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029006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A3AA14-D6D2-304A-A1CA-183CFFDFFE89}" type="slidenum">
              <a:rPr lang="en-US" smtClean="0">
                <a:solidFill>
                  <a:prstClr val="black"/>
                </a:solidFill>
              </a:rPr>
              <a:pPr/>
              <a:t>29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72264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A3AA14-D6D2-304A-A1CA-183CFFDFFE89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932216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A3AA14-D6D2-304A-A1CA-183CFFDFFE89}" type="slidenum">
              <a:rPr lang="en-US" smtClean="0">
                <a:solidFill>
                  <a:prstClr val="black"/>
                </a:solidFill>
              </a:rPr>
              <a:pPr/>
              <a:t>30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390488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A3AA14-D6D2-304A-A1CA-183CFFDFFE89}" type="slidenum">
              <a:rPr lang="en-US" smtClean="0">
                <a:solidFill>
                  <a:prstClr val="black"/>
                </a:solidFill>
              </a:rPr>
              <a:pPr/>
              <a:t>33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53537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A3AA14-D6D2-304A-A1CA-183CFFDFFE89}" type="slidenum">
              <a:rPr lang="en-US" smtClean="0">
                <a:solidFill>
                  <a:prstClr val="black"/>
                </a:solidFill>
              </a:rPr>
              <a:pPr/>
              <a:t>34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258476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A3AA14-D6D2-304A-A1CA-183CFFDFFE89}" type="slidenum">
              <a:rPr lang="en-US" smtClean="0">
                <a:solidFill>
                  <a:prstClr val="black"/>
                </a:solidFill>
              </a:rPr>
              <a:pPr/>
              <a:t>35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659280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A3AA14-D6D2-304A-A1CA-183CFFDFFE89}" type="slidenum">
              <a:rPr lang="en-US" smtClean="0">
                <a:solidFill>
                  <a:prstClr val="black"/>
                </a:solidFill>
              </a:rPr>
              <a:pPr/>
              <a:t>36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033137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A3AA14-D6D2-304A-A1CA-183CFFDFFE89}" type="slidenum">
              <a:rPr lang="en-US" smtClean="0">
                <a:solidFill>
                  <a:prstClr val="black"/>
                </a:solidFill>
              </a:rPr>
              <a:pPr/>
              <a:t>37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382385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A3AA14-D6D2-304A-A1CA-183CFFDFFE89}" type="slidenum">
              <a:rPr lang="en-US" smtClean="0">
                <a:solidFill>
                  <a:prstClr val="black"/>
                </a:solidFill>
              </a:rPr>
              <a:pPr/>
              <a:t>38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180461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A3AA14-D6D2-304A-A1CA-183CFFDFFE89}" type="slidenum">
              <a:rPr lang="en-US" smtClean="0">
                <a:solidFill>
                  <a:prstClr val="black"/>
                </a:solidFill>
              </a:rPr>
              <a:pPr/>
              <a:t>39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899187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A3AA14-D6D2-304A-A1CA-183CFFDFFE89}" type="slidenum">
              <a:rPr lang="en-US" smtClean="0">
                <a:solidFill>
                  <a:prstClr val="black"/>
                </a:solidFill>
              </a:rPr>
              <a:pPr/>
              <a:t>40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075804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A3AA14-D6D2-304A-A1CA-183CFFDFFE89}" type="slidenum">
              <a:rPr lang="en-US" smtClean="0">
                <a:solidFill>
                  <a:prstClr val="black"/>
                </a:solidFill>
              </a:rPr>
              <a:pPr/>
              <a:t>41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52264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A3AA14-D6D2-304A-A1CA-183CFFDFFE89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014972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A3AA14-D6D2-304A-A1CA-183CFFDFFE89}" type="slidenum">
              <a:rPr lang="en-US" smtClean="0">
                <a:solidFill>
                  <a:prstClr val="black"/>
                </a:solidFill>
              </a:rPr>
              <a:pPr/>
              <a:t>42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13954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A3AA14-D6D2-304A-A1CA-183CFFDFFE89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14677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A3AA14-D6D2-304A-A1CA-183CFFDFFE89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36634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A3AA14-D6D2-304A-A1CA-183CFFDFFE89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9804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A3AA14-D6D2-304A-A1CA-183CFFDFFE89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2757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A3AA14-D6D2-304A-A1CA-183CFFDFFE89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75917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0" i="0">
                <a:solidFill>
                  <a:srgbClr val="376092"/>
                </a:solidFill>
                <a:latin typeface="Calibri Light" panose="020F0502020204030204" pitchFamily="34" charset="0"/>
                <a:ea typeface="微軟正黑體" pitchFamily="34" charset="-120"/>
                <a:cs typeface="Calibri Light" panose="020F0502020204030204" pitchFamily="34" charset="0"/>
              </a:defRPr>
            </a:lvl1pPr>
          </a:lstStyle>
          <a:p>
            <a:r>
              <a:rPr lang="en-US" altLang="zh-TW" dirty="0"/>
              <a:t>Click to edit Master title style</a:t>
            </a:r>
            <a:endParaRPr lang="zh-TW" alt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0" i="0">
                <a:solidFill>
                  <a:schemeClr val="tx1">
                    <a:tint val="75000"/>
                  </a:schemeClr>
                </a:solidFill>
                <a:latin typeface="Calibri Light" panose="020F0502020204030204" pitchFamily="34" charset="0"/>
                <a:ea typeface="微軟正黑體" pitchFamily="34" charset="-120"/>
                <a:cs typeface="Calibri Light" panose="020F050202020403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TW" dirty="0"/>
              <a:t>Click to edit Master subtitle style</a:t>
            </a:r>
            <a:endParaRPr lang="zh-TW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48251"/>
            <a:ext cx="2133600" cy="365125"/>
          </a:xfrm>
        </p:spPr>
        <p:txBody>
          <a:bodyPr/>
          <a:lstStyle>
            <a:lvl1pPr>
              <a:defRPr>
                <a:latin typeface="Trebuchet MS"/>
                <a:ea typeface="微軟正黑體" pitchFamily="34" charset="-120"/>
                <a:cs typeface="Trebuchet MS"/>
              </a:defRPr>
            </a:lvl1pPr>
          </a:lstStyle>
          <a:p>
            <a:fld id="{F0DB60E9-3791-BA46-9A1F-C7E7DEB4C9B9}" type="datetime4"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pPr/>
              <a:t>September 30, 2025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48251"/>
            <a:ext cx="2133600" cy="365125"/>
          </a:xfrm>
        </p:spPr>
        <p:txBody>
          <a:bodyPr/>
          <a:lstStyle>
            <a:lvl1pPr>
              <a:defRPr>
                <a:latin typeface="Trebuchet MS"/>
                <a:ea typeface="微軟正黑體" pitchFamily="34" charset="-120"/>
                <a:cs typeface="Trebuchet MS"/>
              </a:defRPr>
            </a:lvl1pPr>
          </a:lstStyle>
          <a:p>
            <a:fld id="{F82249D5-A457-40D1-9D22-46206593EEBB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07356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2F77E-6920-914C-84CD-27E3CCDDC6C1}" type="datetime4"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pPr/>
              <a:t>September 30, 2025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48251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altLang="zh-TW">
                <a:solidFill>
                  <a:prstClr val="black">
                    <a:tint val="75000"/>
                  </a:prstClr>
                </a:solidFill>
              </a:rPr>
              <a:t>Kate Lin @ NMS, CITI, Sinica</a:t>
            </a: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249D5-A457-40D1-9D22-46206593EEBB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1369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509CC-8AEF-0F46-A141-A828F5D30D70}" type="datetime4"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pPr/>
              <a:t>September 30, 2025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48251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altLang="zh-TW">
                <a:solidFill>
                  <a:prstClr val="black">
                    <a:tint val="75000"/>
                  </a:prstClr>
                </a:solidFill>
              </a:rPr>
              <a:t>Kate Lin @ NMS, CITI, Sinica</a:t>
            </a: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249D5-A457-40D1-9D22-46206593EEBB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199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Click to edit Master title style</a:t>
            </a:r>
            <a:endParaRPr lang="zh-TW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buFont typeface="Arial" pitchFamily="34" charset="0"/>
              <a:buChar char="•"/>
              <a:defRPr/>
            </a:lvl1pPr>
            <a:lvl2pPr>
              <a:spcBef>
                <a:spcPts val="1200"/>
              </a:spcBef>
              <a:buSzPct val="60000"/>
              <a:buFont typeface="Wingdings 3" pitchFamily="18" charset="2"/>
              <a:buChar char=""/>
              <a:defRPr/>
            </a:lvl2pPr>
            <a:lvl3pPr>
              <a:spcBef>
                <a:spcPts val="1200"/>
              </a:spcBef>
              <a:buSzPct val="100000"/>
              <a:buFont typeface="Arial" pitchFamily="34" charset="0"/>
              <a:buChar char="•"/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n-US" altLang="zh-TW" dirty="0"/>
              <a:t>Click to edit Master text styles</a:t>
            </a:r>
          </a:p>
          <a:p>
            <a:pPr lvl="1"/>
            <a:r>
              <a:rPr lang="en-US" altLang="zh-TW" dirty="0"/>
              <a:t>Second level</a:t>
            </a:r>
          </a:p>
          <a:p>
            <a:pPr lvl="2"/>
            <a:r>
              <a:rPr lang="en-US" altLang="zh-TW" dirty="0"/>
              <a:t>Third level</a:t>
            </a:r>
          </a:p>
          <a:p>
            <a:pPr lvl="3"/>
            <a:r>
              <a:rPr lang="en-US" altLang="zh-TW" dirty="0"/>
              <a:t>Fourth level</a:t>
            </a:r>
          </a:p>
          <a:p>
            <a:pPr lvl="4"/>
            <a:r>
              <a:rPr lang="en-US" altLang="zh-TW" dirty="0"/>
              <a:t>Fifth level</a:t>
            </a:r>
            <a:endParaRPr lang="zh-TW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20E74-F9C5-DF45-B4F2-A87BB8204213}" type="datetime4"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pPr/>
              <a:t>September 30, 2025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249D5-A457-40D1-9D22-46206593EEBB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35382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0" i="0" cap="all">
                <a:solidFill>
                  <a:srgbClr val="376092"/>
                </a:solidFill>
                <a:latin typeface="Calibri Light" panose="020F0502020204030204" pitchFamily="34" charset="0"/>
                <a:cs typeface="Calibri Light" panose="020F0502020204030204" pitchFamily="34" charset="0"/>
              </a:defRPr>
            </a:lvl1pPr>
          </a:lstStyle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TW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9CA94-EA06-D74B-8813-1E4703F46274}" type="datetime4"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pPr/>
              <a:t>September 30, 2025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249D5-A457-40D1-9D22-46206593EEBB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55137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A057F-EEE0-E143-A647-6E2A5362C421}" type="datetime4"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pPr/>
              <a:t>September 30, 2025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249D5-A457-40D1-9D22-46206593EEBB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10724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2474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TW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772816"/>
            <a:ext cx="4040188" cy="4680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TW" dirty="0"/>
              <a:t>Click to edit Master text styles</a:t>
            </a:r>
          </a:p>
          <a:p>
            <a:pPr lvl="1"/>
            <a:r>
              <a:rPr lang="en-US" altLang="zh-TW" dirty="0"/>
              <a:t>Second level</a:t>
            </a:r>
          </a:p>
          <a:p>
            <a:pPr lvl="2"/>
            <a:r>
              <a:rPr lang="en-US" altLang="zh-TW" dirty="0"/>
              <a:t>Third level</a:t>
            </a:r>
          </a:p>
          <a:p>
            <a:pPr lvl="3"/>
            <a:r>
              <a:rPr lang="en-US" altLang="zh-TW" dirty="0"/>
              <a:t>Fourth level</a:t>
            </a:r>
          </a:p>
          <a:p>
            <a:pPr lvl="4"/>
            <a:r>
              <a:rPr lang="en-US" altLang="zh-TW" dirty="0"/>
              <a:t>Fifth level</a:t>
            </a:r>
            <a:endParaRPr lang="zh-TW" alt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2474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TW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772816"/>
            <a:ext cx="4041775" cy="4680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TW" dirty="0"/>
              <a:t>Click to edit Master text styles</a:t>
            </a:r>
          </a:p>
          <a:p>
            <a:pPr lvl="1"/>
            <a:r>
              <a:rPr lang="en-US" altLang="zh-TW" dirty="0"/>
              <a:t>Second level</a:t>
            </a:r>
          </a:p>
          <a:p>
            <a:pPr lvl="2"/>
            <a:r>
              <a:rPr lang="en-US" altLang="zh-TW" dirty="0"/>
              <a:t>Third level</a:t>
            </a:r>
          </a:p>
          <a:p>
            <a:pPr lvl="3"/>
            <a:r>
              <a:rPr lang="en-US" altLang="zh-TW" dirty="0"/>
              <a:t>Fourth level</a:t>
            </a:r>
          </a:p>
          <a:p>
            <a:pPr lvl="4"/>
            <a:r>
              <a:rPr lang="en-US" altLang="zh-TW" dirty="0"/>
              <a:t>Fifth level</a:t>
            </a:r>
            <a:endParaRPr lang="zh-TW" alt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D1E87-4D57-8247-812B-DE86A4FE7CAD}" type="datetime4"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pPr/>
              <a:t>September 30, 2025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249D5-A457-40D1-9D22-46206593EEBB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5055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BE326-3951-8F41-B8A6-287BD53E821A}" type="datetime4"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pPr/>
              <a:t>September 30, 2025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448251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altLang="zh-TW">
                <a:solidFill>
                  <a:prstClr val="black">
                    <a:tint val="75000"/>
                  </a:prstClr>
                </a:solidFill>
              </a:rPr>
              <a:t>Kate Lin @ NMS, CITI, Sinica</a:t>
            </a: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249D5-A457-40D1-9D22-46206593EEBB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3095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888A6-5662-9840-99A9-AA3002CD224D}" type="datetime4"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pPr/>
              <a:t>September 30, 2025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448251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altLang="zh-TW">
                <a:solidFill>
                  <a:prstClr val="black">
                    <a:tint val="75000"/>
                  </a:prstClr>
                </a:solidFill>
              </a:rPr>
              <a:t>Kate Lin @ NMS, CITI, Sinica</a:t>
            </a: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249D5-A457-40D1-9D22-46206593EEBB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9180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TW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E50D6-2B8D-AE42-9157-E111CFB90FA4}" type="datetime4"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pPr/>
              <a:t>September 30, 2025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448251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altLang="zh-TW">
                <a:solidFill>
                  <a:prstClr val="black">
                    <a:tint val="75000"/>
                  </a:prstClr>
                </a:solidFill>
              </a:rPr>
              <a:t>Kate Lin @ NMS, CITI, Sinica</a:t>
            </a: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249D5-A457-40D1-9D22-46206593EEBB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45845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TW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29112-BA64-6B4D-AED1-892FC489EC4A}" type="datetime4"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pPr/>
              <a:t>September 30, 2025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448251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altLang="zh-TW">
                <a:solidFill>
                  <a:prstClr val="black">
                    <a:tint val="75000"/>
                  </a:prstClr>
                </a:solidFill>
              </a:rPr>
              <a:t>Kate Lin @ NMS, CITI, Sinica</a:t>
            </a: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249D5-A457-40D1-9D22-46206593EEBB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83187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688" y="0"/>
            <a:ext cx="9123312" cy="11247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TW" dirty="0"/>
              <a:t>Click to edit Master title style</a:t>
            </a:r>
            <a:endParaRPr lang="zh-TW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24744"/>
            <a:ext cx="8229600" cy="53285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TW" dirty="0"/>
              <a:t>Click to edit Master text styles</a:t>
            </a:r>
          </a:p>
          <a:p>
            <a:pPr lvl="1"/>
            <a:r>
              <a:rPr lang="en-US" altLang="zh-TW" dirty="0"/>
              <a:t>Second level</a:t>
            </a:r>
          </a:p>
          <a:p>
            <a:pPr lvl="2"/>
            <a:r>
              <a:rPr lang="en-US" altLang="zh-TW" dirty="0"/>
              <a:t>Third level</a:t>
            </a:r>
          </a:p>
          <a:p>
            <a:pPr lvl="3"/>
            <a:r>
              <a:rPr lang="en-US" altLang="zh-TW" dirty="0"/>
              <a:t>Fourth level</a:t>
            </a:r>
          </a:p>
          <a:p>
            <a:pPr lvl="4"/>
            <a:r>
              <a:rPr lang="en-US" altLang="zh-TW" dirty="0"/>
              <a:t>Fifth level</a:t>
            </a:r>
            <a:endParaRPr lang="zh-TW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482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rebuchet MS" pitchFamily="34" charset="0"/>
                <a:ea typeface="MS UI Gothic" pitchFamily="34" charset="-128"/>
                <a:cs typeface="Lucida Sans Unicode" pitchFamily="34" charset="0"/>
              </a:defRPr>
            </a:lvl1pPr>
          </a:lstStyle>
          <a:p>
            <a:fld id="{F3BDD0B4-48C4-9944-9B38-ADDCF6C0B94D}" type="datetime4"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pPr/>
              <a:t>September 30, 2025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482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rebuchet MS" pitchFamily="34" charset="0"/>
                <a:ea typeface="MS UI Gothic" pitchFamily="34" charset="-128"/>
                <a:cs typeface="Lucida Sans Unicode" pitchFamily="34" charset="0"/>
              </a:defRPr>
            </a:lvl1pPr>
          </a:lstStyle>
          <a:p>
            <a:fld id="{F82249D5-A457-40D1-9D22-46206593EEBB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6977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000" b="0" i="0" kern="1200">
          <a:solidFill>
            <a:schemeClr val="accent1">
              <a:lumMod val="75000"/>
            </a:schemeClr>
          </a:solidFill>
          <a:latin typeface="Calibri Light" panose="020F0502020204030204" pitchFamily="34" charset="0"/>
          <a:ea typeface="MS UI Gothic" pitchFamily="34" charset="-128"/>
          <a:cs typeface="Calibri Light" panose="020F050202020403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b="0" kern="1200">
          <a:solidFill>
            <a:schemeClr val="tx1"/>
          </a:solidFill>
          <a:latin typeface="+mn-lt"/>
          <a:ea typeface="MS UI Gothic" pitchFamily="34" charset="-128"/>
          <a:cs typeface="Lucida Sans Unicode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600" b="0" kern="1200">
          <a:solidFill>
            <a:schemeClr val="tx1"/>
          </a:solidFill>
          <a:latin typeface="+mn-lt"/>
          <a:ea typeface="MS UI Gothic" pitchFamily="34" charset="-128"/>
          <a:cs typeface="Lucida Sans Unicode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200" b="0" kern="1200">
          <a:solidFill>
            <a:schemeClr val="tx1"/>
          </a:solidFill>
          <a:latin typeface="+mn-lt"/>
          <a:ea typeface="MS UI Gothic" pitchFamily="34" charset="-128"/>
          <a:cs typeface="Lucida Sans Unicode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b="0" kern="1200">
          <a:solidFill>
            <a:schemeClr val="tx1"/>
          </a:solidFill>
          <a:latin typeface="+mn-lt"/>
          <a:ea typeface="MS UI Gothic" pitchFamily="34" charset="-128"/>
          <a:cs typeface="Lucida Sans Unicode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b="0" kern="1200">
          <a:solidFill>
            <a:schemeClr val="tx1"/>
          </a:solidFill>
          <a:latin typeface="+mn-lt"/>
          <a:ea typeface="MS UI Gothic" pitchFamily="34" charset="-128"/>
          <a:cs typeface="Lucida Sans Unicode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7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8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../media/image82.png"/><Relationship Id="rId11" Type="http://schemas.openxmlformats.org/officeDocument/2006/relationships/image" Target="../media/image90.png"/><Relationship Id="rId5" Type="http://schemas.openxmlformats.org/officeDocument/2006/relationships/image" Target="../media/image81.png"/><Relationship Id="rId10" Type="http://schemas.openxmlformats.org/officeDocument/2006/relationships/image" Target="../media/image89.png"/><Relationship Id="rId4" Type="http://schemas.openxmlformats.org/officeDocument/2006/relationships/image" Target="../media/image80.png"/><Relationship Id="rId9" Type="http://schemas.openxmlformats.org/officeDocument/2006/relationships/image" Target="../media/image8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13" Type="http://schemas.openxmlformats.org/officeDocument/2006/relationships/image" Target="../media/image98.png"/><Relationship Id="rId18" Type="http://schemas.openxmlformats.org/officeDocument/2006/relationships/image" Target="../media/image103.png"/><Relationship Id="rId3" Type="http://schemas.openxmlformats.org/officeDocument/2006/relationships/notesSlide" Target="../notesSlides/notesSlide11.xml"/><Relationship Id="rId21" Type="http://schemas.openxmlformats.org/officeDocument/2006/relationships/customXml" Target="../ink/ink1.xml"/><Relationship Id="rId7" Type="http://schemas.openxmlformats.org/officeDocument/2006/relationships/image" Target="../media/image93.png"/><Relationship Id="rId12" Type="http://schemas.openxmlformats.org/officeDocument/2006/relationships/image" Target="../media/image97.png"/><Relationship Id="rId17" Type="http://schemas.openxmlformats.org/officeDocument/2006/relationships/image" Target="../media/image10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01.png"/><Relationship Id="rId20" Type="http://schemas.openxmlformats.org/officeDocument/2006/relationships/image" Target="../media/image105.png"/><Relationship Id="rId1" Type="http://schemas.openxmlformats.org/officeDocument/2006/relationships/tags" Target="../tags/tag10.xml"/><Relationship Id="rId6" Type="http://schemas.openxmlformats.org/officeDocument/2006/relationships/image" Target="../media/image92.png"/><Relationship Id="rId11" Type="http://schemas.openxmlformats.org/officeDocument/2006/relationships/image" Target="../media/image96.png"/><Relationship Id="rId5" Type="http://schemas.openxmlformats.org/officeDocument/2006/relationships/image" Target="../media/image81.png"/><Relationship Id="rId15" Type="http://schemas.openxmlformats.org/officeDocument/2006/relationships/image" Target="../media/image100.png"/><Relationship Id="rId10" Type="http://schemas.openxmlformats.org/officeDocument/2006/relationships/image" Target="../media/image95.png"/><Relationship Id="rId19" Type="http://schemas.openxmlformats.org/officeDocument/2006/relationships/image" Target="../media/image104.png"/><Relationship Id="rId4" Type="http://schemas.openxmlformats.org/officeDocument/2006/relationships/image" Target="../media/image910.png"/><Relationship Id="rId9" Type="http://schemas.openxmlformats.org/officeDocument/2006/relationships/image" Target="../media/image94.png"/><Relationship Id="rId14" Type="http://schemas.openxmlformats.org/officeDocument/2006/relationships/image" Target="../media/image99.png"/><Relationship Id="rId22" Type="http://schemas.openxmlformats.org/officeDocument/2006/relationships/image" Target="../media/image48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13" Type="http://schemas.openxmlformats.org/officeDocument/2006/relationships/image" Target="../media/image1060.png"/><Relationship Id="rId18" Type="http://schemas.openxmlformats.org/officeDocument/2006/relationships/image" Target="../media/image97.png"/><Relationship Id="rId3" Type="http://schemas.openxmlformats.org/officeDocument/2006/relationships/notesSlide" Target="../notesSlides/notesSlide12.xml"/><Relationship Id="rId21" Type="http://schemas.openxmlformats.org/officeDocument/2006/relationships/customXml" Target="../ink/ink2.xml"/><Relationship Id="rId7" Type="http://schemas.openxmlformats.org/officeDocument/2006/relationships/image" Target="../media/image93.png"/><Relationship Id="rId12" Type="http://schemas.openxmlformats.org/officeDocument/2006/relationships/image" Target="../media/image1050.png"/><Relationship Id="rId17" Type="http://schemas.openxmlformats.org/officeDocument/2006/relationships/image" Target="../media/image96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03.png"/><Relationship Id="rId20" Type="http://schemas.openxmlformats.org/officeDocument/2006/relationships/image" Target="../media/image99.png"/><Relationship Id="rId1" Type="http://schemas.openxmlformats.org/officeDocument/2006/relationships/tags" Target="../tags/tag11.xml"/><Relationship Id="rId6" Type="http://schemas.openxmlformats.org/officeDocument/2006/relationships/image" Target="../media/image92.png"/><Relationship Id="rId11" Type="http://schemas.openxmlformats.org/officeDocument/2006/relationships/image" Target="../media/image1040.png"/><Relationship Id="rId5" Type="http://schemas.openxmlformats.org/officeDocument/2006/relationships/image" Target="../media/image81.png"/><Relationship Id="rId15" Type="http://schemas.openxmlformats.org/officeDocument/2006/relationships/image" Target="../media/image108.png"/><Relationship Id="rId10" Type="http://schemas.openxmlformats.org/officeDocument/2006/relationships/image" Target="../media/image95.png"/><Relationship Id="rId19" Type="http://schemas.openxmlformats.org/officeDocument/2006/relationships/image" Target="../media/image98.png"/><Relationship Id="rId4" Type="http://schemas.openxmlformats.org/officeDocument/2006/relationships/image" Target="../media/image910.png"/><Relationship Id="rId9" Type="http://schemas.openxmlformats.org/officeDocument/2006/relationships/image" Target="../media/image94.png"/><Relationship Id="rId14" Type="http://schemas.openxmlformats.org/officeDocument/2006/relationships/image" Target="../media/image107.png"/><Relationship Id="rId22" Type="http://schemas.openxmlformats.org/officeDocument/2006/relationships/image" Target="../media/image64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13" Type="http://schemas.openxmlformats.org/officeDocument/2006/relationships/image" Target="../media/image103.png"/><Relationship Id="rId18" Type="http://schemas.openxmlformats.org/officeDocument/2006/relationships/image" Target="../media/image111.png"/><Relationship Id="rId3" Type="http://schemas.openxmlformats.org/officeDocument/2006/relationships/notesSlide" Target="../notesSlides/notesSlide13.xml"/><Relationship Id="rId21" Type="http://schemas.openxmlformats.org/officeDocument/2006/relationships/image" Target="../media/image97.png"/><Relationship Id="rId7" Type="http://schemas.openxmlformats.org/officeDocument/2006/relationships/image" Target="../media/image93.png"/><Relationship Id="rId12" Type="http://schemas.openxmlformats.org/officeDocument/2006/relationships/image" Target="../media/image110.png"/><Relationship Id="rId25" Type="http://schemas.openxmlformats.org/officeDocument/2006/relationships/image" Target="../media/image105.png"/><Relationship Id="rId2" Type="http://schemas.openxmlformats.org/officeDocument/2006/relationships/slideLayout" Target="../slideLayouts/slideLayout2.xml"/><Relationship Id="rId20" Type="http://schemas.openxmlformats.org/officeDocument/2006/relationships/image" Target="../media/image96.png"/><Relationship Id="rId1" Type="http://schemas.openxmlformats.org/officeDocument/2006/relationships/tags" Target="../tags/tag12.xml"/><Relationship Id="rId6" Type="http://schemas.openxmlformats.org/officeDocument/2006/relationships/image" Target="../media/image92.png"/><Relationship Id="rId11" Type="http://schemas.openxmlformats.org/officeDocument/2006/relationships/image" Target="../media/image1090.png"/><Relationship Id="rId24" Type="http://schemas.openxmlformats.org/officeDocument/2006/relationships/image" Target="../media/image104.png"/><Relationship Id="rId5" Type="http://schemas.openxmlformats.org/officeDocument/2006/relationships/image" Target="../media/image81.png"/><Relationship Id="rId23" Type="http://schemas.openxmlformats.org/officeDocument/2006/relationships/image" Target="../media/image99.png"/><Relationship Id="rId10" Type="http://schemas.openxmlformats.org/officeDocument/2006/relationships/image" Target="../media/image95.png"/><Relationship Id="rId19" Type="http://schemas.openxmlformats.org/officeDocument/2006/relationships/image" Target="../media/image112.png"/><Relationship Id="rId4" Type="http://schemas.openxmlformats.org/officeDocument/2006/relationships/image" Target="../media/image910.png"/><Relationship Id="rId9" Type="http://schemas.openxmlformats.org/officeDocument/2006/relationships/image" Target="../media/image94.png"/><Relationship Id="rId22" Type="http://schemas.openxmlformats.org/officeDocument/2006/relationships/image" Target="../media/image9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18" Type="http://schemas.openxmlformats.org/officeDocument/2006/relationships/image" Target="../media/image97.png"/><Relationship Id="rId3" Type="http://schemas.openxmlformats.org/officeDocument/2006/relationships/notesSlide" Target="../notesSlides/notesSlide14.xml"/><Relationship Id="rId21" Type="http://schemas.openxmlformats.org/officeDocument/2006/relationships/image" Target="../media/image104.png"/><Relationship Id="rId7" Type="http://schemas.openxmlformats.org/officeDocument/2006/relationships/image" Target="../media/image93.png"/><Relationship Id="rId17" Type="http://schemas.openxmlformats.org/officeDocument/2006/relationships/image" Target="../media/image96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14.png"/><Relationship Id="rId20" Type="http://schemas.openxmlformats.org/officeDocument/2006/relationships/image" Target="../media/image99.png"/><Relationship Id="rId1" Type="http://schemas.openxmlformats.org/officeDocument/2006/relationships/tags" Target="../tags/tag13.xml"/><Relationship Id="rId6" Type="http://schemas.openxmlformats.org/officeDocument/2006/relationships/image" Target="../media/image92.png"/><Relationship Id="rId5" Type="http://schemas.openxmlformats.org/officeDocument/2006/relationships/image" Target="../media/image81.png"/><Relationship Id="rId15" Type="http://schemas.openxmlformats.org/officeDocument/2006/relationships/image" Target="../media/image1130.png"/><Relationship Id="rId10" Type="http://schemas.openxmlformats.org/officeDocument/2006/relationships/image" Target="../media/image95.png"/><Relationship Id="rId19" Type="http://schemas.openxmlformats.org/officeDocument/2006/relationships/image" Target="../media/image98.png"/><Relationship Id="rId4" Type="http://schemas.openxmlformats.org/officeDocument/2006/relationships/image" Target="../media/image910.png"/><Relationship Id="rId9" Type="http://schemas.openxmlformats.org/officeDocument/2006/relationships/image" Target="../media/image94.png"/><Relationship Id="rId22" Type="http://schemas.openxmlformats.org/officeDocument/2006/relationships/image" Target="../media/image10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13" Type="http://schemas.openxmlformats.org/officeDocument/2006/relationships/image" Target="../media/image117.png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93.png"/><Relationship Id="rId12" Type="http://schemas.openxmlformats.org/officeDocument/2006/relationships/image" Target="../media/image1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6" Type="http://schemas.openxmlformats.org/officeDocument/2006/relationships/image" Target="../media/image92.png"/><Relationship Id="rId11" Type="http://schemas.openxmlformats.org/officeDocument/2006/relationships/image" Target="../media/image115.png"/><Relationship Id="rId5" Type="http://schemas.openxmlformats.org/officeDocument/2006/relationships/image" Target="../media/image81.png"/><Relationship Id="rId10" Type="http://schemas.openxmlformats.org/officeDocument/2006/relationships/image" Target="../media/image95.png"/><Relationship Id="rId4" Type="http://schemas.openxmlformats.org/officeDocument/2006/relationships/image" Target="../media/image910.png"/><Relationship Id="rId9" Type="http://schemas.openxmlformats.org/officeDocument/2006/relationships/image" Target="../media/image9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png"/><Relationship Id="rId3" Type="http://schemas.openxmlformats.org/officeDocument/2006/relationships/notesSlide" Target="../notesSlides/notesSlide16.xml"/><Relationship Id="rId7" Type="http://schemas.openxmlformats.org/officeDocument/2006/relationships/customXml" Target="../ink/ink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6" Type="http://schemas.microsoft.com/office/2007/relationships/hdphoto" Target="../media/hdphoto2.wdp"/><Relationship Id="rId5" Type="http://schemas.openxmlformats.org/officeDocument/2006/relationships/image" Target="../media/image31.png"/><Relationship Id="rId4" Type="http://schemas.openxmlformats.org/officeDocument/2006/relationships/image" Target="../media/image11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13" Type="http://schemas.openxmlformats.org/officeDocument/2006/relationships/image" Target="../media/image122.png"/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93.png"/><Relationship Id="rId12" Type="http://schemas.openxmlformats.org/officeDocument/2006/relationships/image" Target="../media/image12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6" Type="http://schemas.openxmlformats.org/officeDocument/2006/relationships/image" Target="../media/image92.png"/><Relationship Id="rId11" Type="http://schemas.openxmlformats.org/officeDocument/2006/relationships/image" Target="../media/image1200.png"/><Relationship Id="rId5" Type="http://schemas.openxmlformats.org/officeDocument/2006/relationships/image" Target="../media/image81.png"/><Relationship Id="rId10" Type="http://schemas.openxmlformats.org/officeDocument/2006/relationships/image" Target="../media/image95.png"/><Relationship Id="rId4" Type="http://schemas.openxmlformats.org/officeDocument/2006/relationships/image" Target="../media/image910.png"/><Relationship Id="rId9" Type="http://schemas.openxmlformats.org/officeDocument/2006/relationships/image" Target="../media/image9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7.png"/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126.png"/><Relationship Id="rId12" Type="http://schemas.openxmlformats.org/officeDocument/2006/relationships/image" Target="../media/image13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6" Type="http://schemas.openxmlformats.org/officeDocument/2006/relationships/image" Target="../media/image125.png"/><Relationship Id="rId11" Type="http://schemas.openxmlformats.org/officeDocument/2006/relationships/image" Target="../media/image130.png"/><Relationship Id="rId5" Type="http://schemas.openxmlformats.org/officeDocument/2006/relationships/image" Target="../media/image124.png"/><Relationship Id="rId10" Type="http://schemas.openxmlformats.org/officeDocument/2006/relationships/image" Target="../media/image129.png"/><Relationship Id="rId4" Type="http://schemas.openxmlformats.org/officeDocument/2006/relationships/image" Target="../media/image1230.png"/><Relationship Id="rId9" Type="http://schemas.openxmlformats.org/officeDocument/2006/relationships/image" Target="../media/image12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7.png"/><Relationship Id="rId13" Type="http://schemas.openxmlformats.org/officeDocument/2006/relationships/image" Target="../media/image73.png"/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133.png"/><Relationship Id="rId12" Type="http://schemas.openxmlformats.org/officeDocument/2006/relationships/image" Target="../media/image13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6" Type="http://schemas.openxmlformats.org/officeDocument/2006/relationships/image" Target="../media/image132.png"/><Relationship Id="rId11" Type="http://schemas.openxmlformats.org/officeDocument/2006/relationships/image" Target="../media/image130.png"/><Relationship Id="rId5" Type="http://schemas.openxmlformats.org/officeDocument/2006/relationships/image" Target="../media/image124.png"/><Relationship Id="rId10" Type="http://schemas.openxmlformats.org/officeDocument/2006/relationships/image" Target="../media/image129.png"/><Relationship Id="rId4" Type="http://schemas.openxmlformats.org/officeDocument/2006/relationships/image" Target="../media/image1230.png"/><Relationship Id="rId9" Type="http://schemas.openxmlformats.org/officeDocument/2006/relationships/image" Target="../media/image12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tiff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8.tif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7.tiff"/><Relationship Id="rId5" Type="http://schemas.openxmlformats.org/officeDocument/2006/relationships/image" Target="../media/image6.tiff"/><Relationship Id="rId4" Type="http://schemas.openxmlformats.org/officeDocument/2006/relationships/image" Target="../media/image5.tif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9.png"/><Relationship Id="rId13" Type="http://schemas.openxmlformats.org/officeDocument/2006/relationships/image" Target="../media/image140.png"/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128.png"/><Relationship Id="rId12" Type="http://schemas.openxmlformats.org/officeDocument/2006/relationships/image" Target="../media/image13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6" Type="http://schemas.openxmlformats.org/officeDocument/2006/relationships/image" Target="../media/image127.png"/><Relationship Id="rId11" Type="http://schemas.openxmlformats.org/officeDocument/2006/relationships/image" Target="../media/image138.png"/><Relationship Id="rId5" Type="http://schemas.openxmlformats.org/officeDocument/2006/relationships/image" Target="../media/image1360.png"/><Relationship Id="rId10" Type="http://schemas.openxmlformats.org/officeDocument/2006/relationships/image" Target="../media/image137.png"/><Relationship Id="rId4" Type="http://schemas.openxmlformats.org/officeDocument/2006/relationships/image" Target="../media/image1230.png"/><Relationship Id="rId9" Type="http://schemas.openxmlformats.org/officeDocument/2006/relationships/image" Target="../media/image130.png"/><Relationship Id="rId14" Type="http://schemas.openxmlformats.org/officeDocument/2006/relationships/image" Target="../media/image141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9.png"/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128.png"/><Relationship Id="rId12" Type="http://schemas.openxmlformats.org/officeDocument/2006/relationships/image" Target="../media/image14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6" Type="http://schemas.openxmlformats.org/officeDocument/2006/relationships/image" Target="../media/image127.png"/><Relationship Id="rId11" Type="http://schemas.openxmlformats.org/officeDocument/2006/relationships/image" Target="../media/image74.png"/><Relationship Id="rId5" Type="http://schemas.openxmlformats.org/officeDocument/2006/relationships/image" Target="../media/image142.png"/><Relationship Id="rId10" Type="http://schemas.openxmlformats.org/officeDocument/2006/relationships/image" Target="../media/image143.png"/><Relationship Id="rId4" Type="http://schemas.openxmlformats.org/officeDocument/2006/relationships/image" Target="../media/image1230.png"/><Relationship Id="rId9" Type="http://schemas.openxmlformats.org/officeDocument/2006/relationships/image" Target="../media/image13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9.png"/><Relationship Id="rId3" Type="http://schemas.openxmlformats.org/officeDocument/2006/relationships/notesSlide" Target="../notesSlides/notesSlide22.xml"/><Relationship Id="rId7" Type="http://schemas.openxmlformats.org/officeDocument/2006/relationships/image" Target="../media/image12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Relationship Id="rId6" Type="http://schemas.openxmlformats.org/officeDocument/2006/relationships/image" Target="../media/image127.png"/><Relationship Id="rId11" Type="http://schemas.openxmlformats.org/officeDocument/2006/relationships/image" Target="../media/image146.png"/><Relationship Id="rId5" Type="http://schemas.openxmlformats.org/officeDocument/2006/relationships/image" Target="../media/image142.png"/><Relationship Id="rId10" Type="http://schemas.openxmlformats.org/officeDocument/2006/relationships/image" Target="../media/image143.png"/><Relationship Id="rId4" Type="http://schemas.openxmlformats.org/officeDocument/2006/relationships/image" Target="../media/image1230.png"/><Relationship Id="rId9" Type="http://schemas.openxmlformats.org/officeDocument/2006/relationships/image" Target="../media/image13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9.png"/><Relationship Id="rId3" Type="http://schemas.openxmlformats.org/officeDocument/2006/relationships/notesSlide" Target="../notesSlides/notesSlide23.xml"/><Relationship Id="rId7" Type="http://schemas.openxmlformats.org/officeDocument/2006/relationships/image" Target="../media/image128.png"/><Relationship Id="rId12" Type="http://schemas.openxmlformats.org/officeDocument/2006/relationships/image" Target="../media/image14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Relationship Id="rId6" Type="http://schemas.openxmlformats.org/officeDocument/2006/relationships/image" Target="../media/image127.png"/><Relationship Id="rId11" Type="http://schemas.openxmlformats.org/officeDocument/2006/relationships/image" Target="../media/image147.png"/><Relationship Id="rId5" Type="http://schemas.openxmlformats.org/officeDocument/2006/relationships/image" Target="../media/image142.png"/><Relationship Id="rId10" Type="http://schemas.openxmlformats.org/officeDocument/2006/relationships/image" Target="../media/image143.png"/><Relationship Id="rId4" Type="http://schemas.openxmlformats.org/officeDocument/2006/relationships/image" Target="../media/image1230.png"/><Relationship Id="rId9" Type="http://schemas.openxmlformats.org/officeDocument/2006/relationships/image" Target="../media/image13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0.png"/><Relationship Id="rId3" Type="http://schemas.openxmlformats.org/officeDocument/2006/relationships/notesSlide" Target="../notesSlides/notesSlide24.xml"/><Relationship Id="rId7" Type="http://schemas.openxmlformats.org/officeDocument/2006/relationships/image" Target="../media/image129.png"/><Relationship Id="rId12" Type="http://schemas.openxmlformats.org/officeDocument/2006/relationships/image" Target="../media/image7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Relationship Id="rId6" Type="http://schemas.openxmlformats.org/officeDocument/2006/relationships/image" Target="../media/image128.png"/><Relationship Id="rId11" Type="http://schemas.openxmlformats.org/officeDocument/2006/relationships/customXml" Target="../ink/ink4.xml"/><Relationship Id="rId5" Type="http://schemas.openxmlformats.org/officeDocument/2006/relationships/image" Target="../media/image127.png"/><Relationship Id="rId10" Type="http://schemas.openxmlformats.org/officeDocument/2006/relationships/image" Target="../media/image150.png"/><Relationship Id="rId4" Type="http://schemas.openxmlformats.org/officeDocument/2006/relationships/image" Target="../media/image1230.png"/><Relationship Id="rId9" Type="http://schemas.openxmlformats.org/officeDocument/2006/relationships/image" Target="../media/image149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0.png"/><Relationship Id="rId13" Type="http://schemas.openxmlformats.org/officeDocument/2006/relationships/image" Target="../media/image155.png"/><Relationship Id="rId18" Type="http://schemas.openxmlformats.org/officeDocument/2006/relationships/image" Target="../media/image160.png"/><Relationship Id="rId3" Type="http://schemas.openxmlformats.org/officeDocument/2006/relationships/notesSlide" Target="../notesSlides/notesSlide25.xml"/><Relationship Id="rId21" Type="http://schemas.openxmlformats.org/officeDocument/2006/relationships/image" Target="../media/image163.png"/><Relationship Id="rId7" Type="http://schemas.openxmlformats.org/officeDocument/2006/relationships/image" Target="../media/image129.png"/><Relationship Id="rId12" Type="http://schemas.openxmlformats.org/officeDocument/2006/relationships/image" Target="../media/image154.png"/><Relationship Id="rId17" Type="http://schemas.openxmlformats.org/officeDocument/2006/relationships/image" Target="../media/image159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58.png"/><Relationship Id="rId20" Type="http://schemas.openxmlformats.org/officeDocument/2006/relationships/image" Target="../media/image162.png"/><Relationship Id="rId1" Type="http://schemas.openxmlformats.org/officeDocument/2006/relationships/tags" Target="../tags/tag24.xml"/><Relationship Id="rId6" Type="http://schemas.openxmlformats.org/officeDocument/2006/relationships/image" Target="../media/image128.png"/><Relationship Id="rId11" Type="http://schemas.openxmlformats.org/officeDocument/2006/relationships/image" Target="../media/image153.png"/><Relationship Id="rId5" Type="http://schemas.openxmlformats.org/officeDocument/2006/relationships/image" Target="../media/image127.png"/><Relationship Id="rId15" Type="http://schemas.openxmlformats.org/officeDocument/2006/relationships/image" Target="../media/image157.png"/><Relationship Id="rId10" Type="http://schemas.openxmlformats.org/officeDocument/2006/relationships/image" Target="../media/image152.png"/><Relationship Id="rId19" Type="http://schemas.openxmlformats.org/officeDocument/2006/relationships/image" Target="../media/image161.png"/><Relationship Id="rId4" Type="http://schemas.openxmlformats.org/officeDocument/2006/relationships/image" Target="../media/image1230.png"/><Relationship Id="rId9" Type="http://schemas.openxmlformats.org/officeDocument/2006/relationships/image" Target="../media/image1510.png"/><Relationship Id="rId14" Type="http://schemas.openxmlformats.org/officeDocument/2006/relationships/image" Target="../media/image156.png"/><Relationship Id="rId22" Type="http://schemas.openxmlformats.org/officeDocument/2006/relationships/image" Target="../media/image164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0.png"/><Relationship Id="rId13" Type="http://schemas.openxmlformats.org/officeDocument/2006/relationships/image" Target="../media/image167.png"/><Relationship Id="rId18" Type="http://schemas.openxmlformats.org/officeDocument/2006/relationships/image" Target="../media/image172.png"/><Relationship Id="rId3" Type="http://schemas.openxmlformats.org/officeDocument/2006/relationships/notesSlide" Target="../notesSlides/notesSlide26.xml"/><Relationship Id="rId7" Type="http://schemas.openxmlformats.org/officeDocument/2006/relationships/image" Target="../media/image129.png"/><Relationship Id="rId12" Type="http://schemas.openxmlformats.org/officeDocument/2006/relationships/image" Target="../media/image166.png"/><Relationship Id="rId17" Type="http://schemas.openxmlformats.org/officeDocument/2006/relationships/image" Target="../media/image171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70.png"/><Relationship Id="rId1" Type="http://schemas.openxmlformats.org/officeDocument/2006/relationships/tags" Target="../tags/tag25.xml"/><Relationship Id="rId6" Type="http://schemas.openxmlformats.org/officeDocument/2006/relationships/image" Target="../media/image128.png"/><Relationship Id="rId11" Type="http://schemas.openxmlformats.org/officeDocument/2006/relationships/image" Target="../media/image1650.png"/><Relationship Id="rId5" Type="http://schemas.openxmlformats.org/officeDocument/2006/relationships/image" Target="../media/image127.png"/><Relationship Id="rId15" Type="http://schemas.openxmlformats.org/officeDocument/2006/relationships/image" Target="../media/image169.png"/><Relationship Id="rId10" Type="http://schemas.openxmlformats.org/officeDocument/2006/relationships/image" Target="../media/image152.png"/><Relationship Id="rId4" Type="http://schemas.openxmlformats.org/officeDocument/2006/relationships/image" Target="../media/image1230.png"/><Relationship Id="rId9" Type="http://schemas.openxmlformats.org/officeDocument/2006/relationships/image" Target="../media/image1510.png"/><Relationship Id="rId14" Type="http://schemas.openxmlformats.org/officeDocument/2006/relationships/image" Target="../media/image168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0.png"/><Relationship Id="rId13" Type="http://schemas.openxmlformats.org/officeDocument/2006/relationships/image" Target="../media/image177.png"/><Relationship Id="rId3" Type="http://schemas.openxmlformats.org/officeDocument/2006/relationships/notesSlide" Target="../notesSlides/notesSlide27.xml"/><Relationship Id="rId7" Type="http://schemas.openxmlformats.org/officeDocument/2006/relationships/image" Target="../media/image129.png"/><Relationship Id="rId12" Type="http://schemas.openxmlformats.org/officeDocument/2006/relationships/image" Target="../media/image17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Relationship Id="rId6" Type="http://schemas.openxmlformats.org/officeDocument/2006/relationships/image" Target="../media/image128.png"/><Relationship Id="rId11" Type="http://schemas.openxmlformats.org/officeDocument/2006/relationships/image" Target="../media/image175.png"/><Relationship Id="rId5" Type="http://schemas.openxmlformats.org/officeDocument/2006/relationships/image" Target="../media/image127.png"/><Relationship Id="rId10" Type="http://schemas.openxmlformats.org/officeDocument/2006/relationships/image" Target="../media/image174.png"/><Relationship Id="rId4" Type="http://schemas.openxmlformats.org/officeDocument/2006/relationships/image" Target="../media/image1230.png"/><Relationship Id="rId9" Type="http://schemas.openxmlformats.org/officeDocument/2006/relationships/image" Target="../media/image173.png"/><Relationship Id="rId14" Type="http://schemas.openxmlformats.org/officeDocument/2006/relationships/image" Target="../media/image178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0.png"/><Relationship Id="rId13" Type="http://schemas.openxmlformats.org/officeDocument/2006/relationships/image" Target="../media/image181.png"/><Relationship Id="rId3" Type="http://schemas.openxmlformats.org/officeDocument/2006/relationships/notesSlide" Target="../notesSlides/notesSlide28.xml"/><Relationship Id="rId7" Type="http://schemas.openxmlformats.org/officeDocument/2006/relationships/image" Target="../media/image129.png"/><Relationship Id="rId12" Type="http://schemas.openxmlformats.org/officeDocument/2006/relationships/image" Target="../media/image18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Relationship Id="rId6" Type="http://schemas.openxmlformats.org/officeDocument/2006/relationships/image" Target="../media/image128.png"/><Relationship Id="rId11" Type="http://schemas.openxmlformats.org/officeDocument/2006/relationships/image" Target="../media/image1790.png"/><Relationship Id="rId5" Type="http://schemas.openxmlformats.org/officeDocument/2006/relationships/image" Target="../media/image127.png"/><Relationship Id="rId10" Type="http://schemas.openxmlformats.org/officeDocument/2006/relationships/image" Target="../media/image174.png"/><Relationship Id="rId4" Type="http://schemas.openxmlformats.org/officeDocument/2006/relationships/image" Target="../media/image1230.png"/><Relationship Id="rId9" Type="http://schemas.openxmlformats.org/officeDocument/2006/relationships/image" Target="../media/image173.png"/><Relationship Id="rId14" Type="http://schemas.openxmlformats.org/officeDocument/2006/relationships/image" Target="../media/image182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0.png"/><Relationship Id="rId13" Type="http://schemas.openxmlformats.org/officeDocument/2006/relationships/image" Target="../media/image167.png"/><Relationship Id="rId18" Type="http://schemas.openxmlformats.org/officeDocument/2006/relationships/image" Target="../media/image184.png"/><Relationship Id="rId3" Type="http://schemas.openxmlformats.org/officeDocument/2006/relationships/notesSlide" Target="../notesSlides/notesSlide29.xml"/><Relationship Id="rId21" Type="http://schemas.openxmlformats.org/officeDocument/2006/relationships/customXml" Target="../ink/ink5.xml"/><Relationship Id="rId7" Type="http://schemas.openxmlformats.org/officeDocument/2006/relationships/image" Target="../media/image129.png"/><Relationship Id="rId12" Type="http://schemas.openxmlformats.org/officeDocument/2006/relationships/image" Target="../media/image166.png"/><Relationship Id="rId17" Type="http://schemas.openxmlformats.org/officeDocument/2006/relationships/image" Target="../media/image1830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70.png"/><Relationship Id="rId20" Type="http://schemas.openxmlformats.org/officeDocument/2006/relationships/image" Target="../media/image186.png"/><Relationship Id="rId1" Type="http://schemas.openxmlformats.org/officeDocument/2006/relationships/tags" Target="../tags/tag28.xml"/><Relationship Id="rId6" Type="http://schemas.openxmlformats.org/officeDocument/2006/relationships/image" Target="../media/image128.png"/><Relationship Id="rId11" Type="http://schemas.openxmlformats.org/officeDocument/2006/relationships/image" Target="../media/image1650.png"/><Relationship Id="rId5" Type="http://schemas.openxmlformats.org/officeDocument/2006/relationships/image" Target="../media/image127.png"/><Relationship Id="rId15" Type="http://schemas.openxmlformats.org/officeDocument/2006/relationships/image" Target="../media/image169.png"/><Relationship Id="rId10" Type="http://schemas.openxmlformats.org/officeDocument/2006/relationships/image" Target="../media/image152.png"/><Relationship Id="rId19" Type="http://schemas.openxmlformats.org/officeDocument/2006/relationships/image" Target="../media/image185.png"/><Relationship Id="rId4" Type="http://schemas.openxmlformats.org/officeDocument/2006/relationships/image" Target="../media/image1230.png"/><Relationship Id="rId9" Type="http://schemas.openxmlformats.org/officeDocument/2006/relationships/image" Target="../media/image1510.png"/><Relationship Id="rId14" Type="http://schemas.openxmlformats.org/officeDocument/2006/relationships/image" Target="../media/image168.png"/><Relationship Id="rId22" Type="http://schemas.openxmlformats.org/officeDocument/2006/relationships/image" Target="../media/image18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notesSlide" Target="../notesSlides/notesSlide3.xml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1" Type="http://schemas.openxmlformats.org/officeDocument/2006/relationships/tags" Target="../tags/tag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10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31" Type="http://schemas.openxmlformats.org/officeDocument/2006/relationships/image" Target="../media/image30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7" Type="http://schemas.openxmlformats.org/officeDocument/2006/relationships/image" Target="../media/image7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Relationship Id="rId6" Type="http://schemas.openxmlformats.org/officeDocument/2006/relationships/customXml" Target="../ink/ink6.xml"/><Relationship Id="rId5" Type="http://schemas.openxmlformats.org/officeDocument/2006/relationships/image" Target="../media/image643.png"/><Relationship Id="rId4" Type="http://schemas.openxmlformats.org/officeDocument/2006/relationships/image" Target="../media/image1870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G0DIcD" TargetMode="Externa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3.png"/><Relationship Id="rId4" Type="http://schemas.openxmlformats.org/officeDocument/2006/relationships/customXml" Target="../ink/ink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7" Type="http://schemas.openxmlformats.org/officeDocument/2006/relationships/image" Target="../media/image9.tif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Relationship Id="rId6" Type="http://schemas.openxmlformats.org/officeDocument/2006/relationships/image" Target="../media/image8.tiff"/><Relationship Id="rId5" Type="http://schemas.openxmlformats.org/officeDocument/2006/relationships/image" Target="../media/image7.tiff"/><Relationship Id="rId4" Type="http://schemas.openxmlformats.org/officeDocument/2006/relationships/image" Target="../media/image6.tiff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notesSlide" Target="../notesSlides/notesSlide32.xml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90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890.png"/><Relationship Id="rId1" Type="http://schemas.openxmlformats.org/officeDocument/2006/relationships/tags" Target="../tags/tag3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10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notesSlide" Target="../notesSlides/notesSlide33.xml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90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890.png"/><Relationship Id="rId1" Type="http://schemas.openxmlformats.org/officeDocument/2006/relationships/tags" Target="../tags/tag3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10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notesSlide" Target="../notesSlides/notesSlide34.xml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9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91.png"/><Relationship Id="rId1" Type="http://schemas.openxmlformats.org/officeDocument/2006/relationships/tags" Target="../tags/tag33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10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notesSlide" Target="../notesSlides/notesSlide35.xml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9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910.png"/><Relationship Id="rId1" Type="http://schemas.openxmlformats.org/officeDocument/2006/relationships/tags" Target="../tags/tag34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10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7.png"/><Relationship Id="rId13" Type="http://schemas.openxmlformats.org/officeDocument/2006/relationships/image" Target="../media/image202.png"/><Relationship Id="rId18" Type="http://schemas.openxmlformats.org/officeDocument/2006/relationships/image" Target="../media/image207.png"/><Relationship Id="rId26" Type="http://schemas.openxmlformats.org/officeDocument/2006/relationships/image" Target="../media/image215.png"/><Relationship Id="rId3" Type="http://schemas.openxmlformats.org/officeDocument/2006/relationships/notesSlide" Target="../notesSlides/notesSlide36.xml"/><Relationship Id="rId21" Type="http://schemas.openxmlformats.org/officeDocument/2006/relationships/image" Target="../media/image210.png"/><Relationship Id="rId7" Type="http://schemas.openxmlformats.org/officeDocument/2006/relationships/image" Target="../media/image196.png"/><Relationship Id="rId12" Type="http://schemas.openxmlformats.org/officeDocument/2006/relationships/image" Target="../media/image201.png"/><Relationship Id="rId17" Type="http://schemas.openxmlformats.org/officeDocument/2006/relationships/image" Target="../media/image206.png"/><Relationship Id="rId25" Type="http://schemas.openxmlformats.org/officeDocument/2006/relationships/image" Target="../media/image21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05.png"/><Relationship Id="rId20" Type="http://schemas.openxmlformats.org/officeDocument/2006/relationships/image" Target="../media/image209.png"/><Relationship Id="rId1" Type="http://schemas.openxmlformats.org/officeDocument/2006/relationships/tags" Target="../tags/tag35.xml"/><Relationship Id="rId6" Type="http://schemas.openxmlformats.org/officeDocument/2006/relationships/image" Target="../media/image195.png"/><Relationship Id="rId11" Type="http://schemas.openxmlformats.org/officeDocument/2006/relationships/image" Target="../media/image200.png"/><Relationship Id="rId24" Type="http://schemas.openxmlformats.org/officeDocument/2006/relationships/image" Target="../media/image213.png"/><Relationship Id="rId5" Type="http://schemas.openxmlformats.org/officeDocument/2006/relationships/image" Target="../media/image194.png"/><Relationship Id="rId15" Type="http://schemas.openxmlformats.org/officeDocument/2006/relationships/image" Target="../media/image204.png"/><Relationship Id="rId23" Type="http://schemas.openxmlformats.org/officeDocument/2006/relationships/image" Target="../media/image212.png"/><Relationship Id="rId28" Type="http://schemas.openxmlformats.org/officeDocument/2006/relationships/image" Target="../media/image217.png"/><Relationship Id="rId10" Type="http://schemas.openxmlformats.org/officeDocument/2006/relationships/image" Target="../media/image199.png"/><Relationship Id="rId19" Type="http://schemas.openxmlformats.org/officeDocument/2006/relationships/image" Target="../media/image208.png"/><Relationship Id="rId4" Type="http://schemas.openxmlformats.org/officeDocument/2006/relationships/image" Target="../media/image1930.png"/><Relationship Id="rId9" Type="http://schemas.openxmlformats.org/officeDocument/2006/relationships/image" Target="../media/image198.png"/><Relationship Id="rId14" Type="http://schemas.openxmlformats.org/officeDocument/2006/relationships/image" Target="../media/image203.png"/><Relationship Id="rId22" Type="http://schemas.openxmlformats.org/officeDocument/2006/relationships/image" Target="../media/image211.png"/><Relationship Id="rId27" Type="http://schemas.openxmlformats.org/officeDocument/2006/relationships/image" Target="../media/image216.png"/></Relationships>
</file>

<file path=ppt/slides/_rels/slide3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19.png"/><Relationship Id="rId18" Type="http://schemas.openxmlformats.org/officeDocument/2006/relationships/image" Target="../media/image224.png"/><Relationship Id="rId26" Type="http://schemas.openxmlformats.org/officeDocument/2006/relationships/image" Target="../media/image232.png"/><Relationship Id="rId3" Type="http://schemas.openxmlformats.org/officeDocument/2006/relationships/notesSlide" Target="../notesSlides/notesSlide37.xml"/><Relationship Id="rId21" Type="http://schemas.openxmlformats.org/officeDocument/2006/relationships/image" Target="../media/image227.png"/><Relationship Id="rId34" Type="http://schemas.openxmlformats.org/officeDocument/2006/relationships/image" Target="../media/image240.png"/><Relationship Id="rId7" Type="http://schemas.openxmlformats.org/officeDocument/2006/relationships/image" Target="../media/image196.png"/><Relationship Id="rId12" Type="http://schemas.openxmlformats.org/officeDocument/2006/relationships/image" Target="../media/image2180.png"/><Relationship Id="rId17" Type="http://schemas.openxmlformats.org/officeDocument/2006/relationships/image" Target="../media/image223.png"/><Relationship Id="rId25" Type="http://schemas.openxmlformats.org/officeDocument/2006/relationships/image" Target="../media/image231.png"/><Relationship Id="rId33" Type="http://schemas.openxmlformats.org/officeDocument/2006/relationships/image" Target="../media/image239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22.png"/><Relationship Id="rId20" Type="http://schemas.openxmlformats.org/officeDocument/2006/relationships/image" Target="../media/image226.png"/><Relationship Id="rId29" Type="http://schemas.openxmlformats.org/officeDocument/2006/relationships/image" Target="../media/image235.png"/><Relationship Id="rId1" Type="http://schemas.openxmlformats.org/officeDocument/2006/relationships/tags" Target="../tags/tag36.xml"/><Relationship Id="rId6" Type="http://schemas.openxmlformats.org/officeDocument/2006/relationships/image" Target="../media/image195.png"/><Relationship Id="rId11" Type="http://schemas.openxmlformats.org/officeDocument/2006/relationships/image" Target="../media/image204.png"/><Relationship Id="rId24" Type="http://schemas.openxmlformats.org/officeDocument/2006/relationships/image" Target="../media/image230.png"/><Relationship Id="rId32" Type="http://schemas.openxmlformats.org/officeDocument/2006/relationships/image" Target="../media/image238.png"/><Relationship Id="rId5" Type="http://schemas.openxmlformats.org/officeDocument/2006/relationships/image" Target="../media/image194.png"/><Relationship Id="rId15" Type="http://schemas.openxmlformats.org/officeDocument/2006/relationships/image" Target="../media/image221.png"/><Relationship Id="rId23" Type="http://schemas.openxmlformats.org/officeDocument/2006/relationships/image" Target="../media/image229.png"/><Relationship Id="rId28" Type="http://schemas.openxmlformats.org/officeDocument/2006/relationships/image" Target="../media/image234.png"/><Relationship Id="rId36" Type="http://schemas.openxmlformats.org/officeDocument/2006/relationships/image" Target="../media/image242.png"/><Relationship Id="rId10" Type="http://schemas.openxmlformats.org/officeDocument/2006/relationships/image" Target="../media/image203.png"/><Relationship Id="rId19" Type="http://schemas.openxmlformats.org/officeDocument/2006/relationships/image" Target="../media/image225.png"/><Relationship Id="rId31" Type="http://schemas.openxmlformats.org/officeDocument/2006/relationships/image" Target="../media/image237.png"/><Relationship Id="rId4" Type="http://schemas.openxmlformats.org/officeDocument/2006/relationships/image" Target="../media/image1930.png"/><Relationship Id="rId9" Type="http://schemas.openxmlformats.org/officeDocument/2006/relationships/image" Target="../media/image202.png"/><Relationship Id="rId14" Type="http://schemas.openxmlformats.org/officeDocument/2006/relationships/image" Target="../media/image220.png"/><Relationship Id="rId22" Type="http://schemas.openxmlformats.org/officeDocument/2006/relationships/image" Target="../media/image228.png"/><Relationship Id="rId27" Type="http://schemas.openxmlformats.org/officeDocument/2006/relationships/image" Target="../media/image233.png"/><Relationship Id="rId30" Type="http://schemas.openxmlformats.org/officeDocument/2006/relationships/image" Target="../media/image236.png"/><Relationship Id="rId35" Type="http://schemas.openxmlformats.org/officeDocument/2006/relationships/image" Target="../media/image241.png"/><Relationship Id="rId8" Type="http://schemas.openxmlformats.org/officeDocument/2006/relationships/image" Target="../media/image19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notesSlide" Target="../notesSlides/notesSlide4.xml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1" Type="http://schemas.openxmlformats.org/officeDocument/2006/relationships/tags" Target="../tags/tag3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32" Type="http://schemas.openxmlformats.org/officeDocument/2006/relationships/image" Target="../media/image32.png"/><Relationship Id="rId5" Type="http://schemas.openxmlformats.org/officeDocument/2006/relationships/image" Target="../media/image410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31" Type="http://schemas.openxmlformats.org/officeDocument/2006/relationships/image" Target="../media/image30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png"/></Relationships>
</file>

<file path=ppt/slides/_rels/slide4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19.png"/><Relationship Id="rId18" Type="http://schemas.openxmlformats.org/officeDocument/2006/relationships/image" Target="../media/image224.png"/><Relationship Id="rId26" Type="http://schemas.openxmlformats.org/officeDocument/2006/relationships/image" Target="../media/image245.png"/><Relationship Id="rId3" Type="http://schemas.openxmlformats.org/officeDocument/2006/relationships/notesSlide" Target="../notesSlides/notesSlide38.xml"/><Relationship Id="rId21" Type="http://schemas.openxmlformats.org/officeDocument/2006/relationships/image" Target="../media/image227.png"/><Relationship Id="rId34" Type="http://schemas.openxmlformats.org/officeDocument/2006/relationships/image" Target="../media/image241.png"/><Relationship Id="rId7" Type="http://schemas.openxmlformats.org/officeDocument/2006/relationships/image" Target="../media/image196.png"/><Relationship Id="rId12" Type="http://schemas.openxmlformats.org/officeDocument/2006/relationships/image" Target="../media/image2180.png"/><Relationship Id="rId17" Type="http://schemas.openxmlformats.org/officeDocument/2006/relationships/image" Target="../media/image223.png"/><Relationship Id="rId25" Type="http://schemas.openxmlformats.org/officeDocument/2006/relationships/image" Target="../media/image244.png"/><Relationship Id="rId33" Type="http://schemas.openxmlformats.org/officeDocument/2006/relationships/image" Target="../media/image240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22.png"/><Relationship Id="rId20" Type="http://schemas.openxmlformats.org/officeDocument/2006/relationships/image" Target="../media/image226.png"/><Relationship Id="rId29" Type="http://schemas.openxmlformats.org/officeDocument/2006/relationships/image" Target="../media/image248.png"/><Relationship Id="rId1" Type="http://schemas.openxmlformats.org/officeDocument/2006/relationships/tags" Target="../tags/tag37.xml"/><Relationship Id="rId6" Type="http://schemas.openxmlformats.org/officeDocument/2006/relationships/image" Target="../media/image195.png"/><Relationship Id="rId11" Type="http://schemas.openxmlformats.org/officeDocument/2006/relationships/image" Target="../media/image204.png"/><Relationship Id="rId24" Type="http://schemas.openxmlformats.org/officeDocument/2006/relationships/image" Target="../media/image243.png"/><Relationship Id="rId32" Type="http://schemas.openxmlformats.org/officeDocument/2006/relationships/image" Target="../media/image251.png"/><Relationship Id="rId5" Type="http://schemas.openxmlformats.org/officeDocument/2006/relationships/image" Target="../media/image194.png"/><Relationship Id="rId15" Type="http://schemas.openxmlformats.org/officeDocument/2006/relationships/image" Target="../media/image221.png"/><Relationship Id="rId23" Type="http://schemas.openxmlformats.org/officeDocument/2006/relationships/image" Target="../media/image229.png"/><Relationship Id="rId28" Type="http://schemas.openxmlformats.org/officeDocument/2006/relationships/image" Target="../media/image247.png"/><Relationship Id="rId36" Type="http://schemas.openxmlformats.org/officeDocument/2006/relationships/image" Target="../media/image252.png"/><Relationship Id="rId10" Type="http://schemas.openxmlformats.org/officeDocument/2006/relationships/image" Target="../media/image203.png"/><Relationship Id="rId19" Type="http://schemas.openxmlformats.org/officeDocument/2006/relationships/image" Target="../media/image225.png"/><Relationship Id="rId31" Type="http://schemas.openxmlformats.org/officeDocument/2006/relationships/image" Target="../media/image250.png"/><Relationship Id="rId4" Type="http://schemas.openxmlformats.org/officeDocument/2006/relationships/image" Target="../media/image1930.png"/><Relationship Id="rId9" Type="http://schemas.openxmlformats.org/officeDocument/2006/relationships/image" Target="../media/image202.png"/><Relationship Id="rId14" Type="http://schemas.openxmlformats.org/officeDocument/2006/relationships/image" Target="../media/image220.png"/><Relationship Id="rId22" Type="http://schemas.openxmlformats.org/officeDocument/2006/relationships/image" Target="../media/image228.png"/><Relationship Id="rId27" Type="http://schemas.openxmlformats.org/officeDocument/2006/relationships/image" Target="../media/image246.png"/><Relationship Id="rId30" Type="http://schemas.openxmlformats.org/officeDocument/2006/relationships/image" Target="../media/image249.png"/><Relationship Id="rId35" Type="http://schemas.openxmlformats.org/officeDocument/2006/relationships/customXml" Target="../ink/ink8.xml"/><Relationship Id="rId8" Type="http://schemas.openxmlformats.org/officeDocument/2006/relationships/image" Target="../media/image197.png"/></Relationships>
</file>

<file path=ppt/slides/_rels/slide4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19.png"/><Relationship Id="rId18" Type="http://schemas.openxmlformats.org/officeDocument/2006/relationships/image" Target="../media/image224.png"/><Relationship Id="rId26" Type="http://schemas.openxmlformats.org/officeDocument/2006/relationships/image" Target="../media/image245.png"/><Relationship Id="rId21" Type="http://schemas.openxmlformats.org/officeDocument/2006/relationships/image" Target="../media/image227.png"/><Relationship Id="rId34" Type="http://schemas.openxmlformats.org/officeDocument/2006/relationships/image" Target="../media/image241.png"/><Relationship Id="rId7" Type="http://schemas.openxmlformats.org/officeDocument/2006/relationships/image" Target="../media/image196.png"/><Relationship Id="rId12" Type="http://schemas.openxmlformats.org/officeDocument/2006/relationships/image" Target="../media/image2180.png"/><Relationship Id="rId17" Type="http://schemas.openxmlformats.org/officeDocument/2006/relationships/image" Target="../media/image223.png"/><Relationship Id="rId25" Type="http://schemas.openxmlformats.org/officeDocument/2006/relationships/image" Target="../media/image244.png"/><Relationship Id="rId33" Type="http://schemas.openxmlformats.org/officeDocument/2006/relationships/image" Target="../media/image240.png"/><Relationship Id="rId38" Type="http://schemas.openxmlformats.org/officeDocument/2006/relationships/image" Target="../media/image259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22.png"/><Relationship Id="rId20" Type="http://schemas.openxmlformats.org/officeDocument/2006/relationships/image" Target="../media/image226.png"/><Relationship Id="rId29" Type="http://schemas.openxmlformats.org/officeDocument/2006/relationships/image" Target="../media/image254.png"/><Relationship Id="rId1" Type="http://schemas.openxmlformats.org/officeDocument/2006/relationships/tags" Target="../tags/tag38.xml"/><Relationship Id="rId6" Type="http://schemas.openxmlformats.org/officeDocument/2006/relationships/image" Target="../media/image195.png"/><Relationship Id="rId11" Type="http://schemas.openxmlformats.org/officeDocument/2006/relationships/image" Target="../media/image204.png"/><Relationship Id="rId24" Type="http://schemas.openxmlformats.org/officeDocument/2006/relationships/image" Target="../media/image2430.png"/><Relationship Id="rId32" Type="http://schemas.openxmlformats.org/officeDocument/2006/relationships/image" Target="../media/image251.png"/><Relationship Id="rId37" Type="http://schemas.openxmlformats.org/officeDocument/2006/relationships/image" Target="../media/image258.png"/><Relationship Id="rId5" Type="http://schemas.openxmlformats.org/officeDocument/2006/relationships/image" Target="../media/image194.png"/><Relationship Id="rId15" Type="http://schemas.openxmlformats.org/officeDocument/2006/relationships/image" Target="../media/image221.png"/><Relationship Id="rId23" Type="http://schemas.openxmlformats.org/officeDocument/2006/relationships/image" Target="../media/image229.png"/><Relationship Id="rId28" Type="http://schemas.openxmlformats.org/officeDocument/2006/relationships/image" Target="../media/image253.png"/><Relationship Id="rId36" Type="http://schemas.openxmlformats.org/officeDocument/2006/relationships/image" Target="../media/image257.png"/><Relationship Id="rId10" Type="http://schemas.openxmlformats.org/officeDocument/2006/relationships/image" Target="../media/image203.png"/><Relationship Id="rId19" Type="http://schemas.openxmlformats.org/officeDocument/2006/relationships/image" Target="../media/image225.png"/><Relationship Id="rId31" Type="http://schemas.openxmlformats.org/officeDocument/2006/relationships/image" Target="../media/image250.png"/><Relationship Id="rId4" Type="http://schemas.openxmlformats.org/officeDocument/2006/relationships/image" Target="../media/image1930.png"/><Relationship Id="rId9" Type="http://schemas.openxmlformats.org/officeDocument/2006/relationships/image" Target="../media/image202.png"/><Relationship Id="rId14" Type="http://schemas.openxmlformats.org/officeDocument/2006/relationships/image" Target="../media/image220.png"/><Relationship Id="rId22" Type="http://schemas.openxmlformats.org/officeDocument/2006/relationships/image" Target="../media/image228.png"/><Relationship Id="rId27" Type="http://schemas.openxmlformats.org/officeDocument/2006/relationships/image" Target="../media/image2520.png"/><Relationship Id="rId30" Type="http://schemas.openxmlformats.org/officeDocument/2006/relationships/image" Target="../media/image255.png"/><Relationship Id="rId35" Type="http://schemas.openxmlformats.org/officeDocument/2006/relationships/image" Target="../media/image256.png"/><Relationship Id="rId8" Type="http://schemas.openxmlformats.org/officeDocument/2006/relationships/image" Target="../media/image197.png"/><Relationship Id="rId3" Type="http://schemas.openxmlformats.org/officeDocument/2006/relationships/notesSlide" Target="../notesSlides/notesSlide39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7.png"/><Relationship Id="rId13" Type="http://schemas.openxmlformats.org/officeDocument/2006/relationships/image" Target="../media/image219.png"/><Relationship Id="rId18" Type="http://schemas.openxmlformats.org/officeDocument/2006/relationships/image" Target="../media/image224.png"/><Relationship Id="rId3" Type="http://schemas.openxmlformats.org/officeDocument/2006/relationships/notesSlide" Target="../notesSlides/notesSlide40.xml"/><Relationship Id="rId21" Type="http://schemas.openxmlformats.org/officeDocument/2006/relationships/image" Target="../media/image227.png"/><Relationship Id="rId7" Type="http://schemas.openxmlformats.org/officeDocument/2006/relationships/image" Target="../media/image196.png"/><Relationship Id="rId12" Type="http://schemas.openxmlformats.org/officeDocument/2006/relationships/image" Target="../media/image2180.png"/><Relationship Id="rId17" Type="http://schemas.openxmlformats.org/officeDocument/2006/relationships/image" Target="../media/image22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22.png"/><Relationship Id="rId20" Type="http://schemas.openxmlformats.org/officeDocument/2006/relationships/image" Target="../media/image226.png"/><Relationship Id="rId1" Type="http://schemas.openxmlformats.org/officeDocument/2006/relationships/tags" Target="../tags/tag39.xml"/><Relationship Id="rId6" Type="http://schemas.openxmlformats.org/officeDocument/2006/relationships/image" Target="../media/image195.png"/><Relationship Id="rId11" Type="http://schemas.openxmlformats.org/officeDocument/2006/relationships/image" Target="../media/image204.png"/><Relationship Id="rId24" Type="http://schemas.openxmlformats.org/officeDocument/2006/relationships/image" Target="../media/image2600.png"/><Relationship Id="rId5" Type="http://schemas.openxmlformats.org/officeDocument/2006/relationships/image" Target="../media/image194.png"/><Relationship Id="rId15" Type="http://schemas.openxmlformats.org/officeDocument/2006/relationships/image" Target="../media/image221.png"/><Relationship Id="rId23" Type="http://schemas.openxmlformats.org/officeDocument/2006/relationships/image" Target="../media/image229.png"/><Relationship Id="rId10" Type="http://schemas.openxmlformats.org/officeDocument/2006/relationships/image" Target="../media/image203.png"/><Relationship Id="rId19" Type="http://schemas.openxmlformats.org/officeDocument/2006/relationships/image" Target="../media/image225.png"/><Relationship Id="rId4" Type="http://schemas.openxmlformats.org/officeDocument/2006/relationships/image" Target="../media/image1930.png"/><Relationship Id="rId9" Type="http://schemas.openxmlformats.org/officeDocument/2006/relationships/image" Target="../media/image202.png"/><Relationship Id="rId14" Type="http://schemas.openxmlformats.org/officeDocument/2006/relationships/image" Target="../media/image220.png"/><Relationship Id="rId22" Type="http://schemas.openxmlformats.org/officeDocument/2006/relationships/image" Target="../media/image22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76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750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740.png"/><Relationship Id="rId1" Type="http://schemas.openxmlformats.org/officeDocument/2006/relationships/tags" Target="../tags/tag4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10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78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77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740.png"/><Relationship Id="rId1" Type="http://schemas.openxmlformats.org/officeDocument/2006/relationships/tags" Target="../tags/tag5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10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7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13" Type="http://schemas.openxmlformats.org/officeDocument/2006/relationships/image" Target="../media/image89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83.png"/><Relationship Id="rId12" Type="http://schemas.openxmlformats.org/officeDocument/2006/relationships/image" Target="../media/image8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82.png"/><Relationship Id="rId11" Type="http://schemas.openxmlformats.org/officeDocument/2006/relationships/image" Target="../media/image87.png"/><Relationship Id="rId5" Type="http://schemas.openxmlformats.org/officeDocument/2006/relationships/image" Target="../media/image81.png"/><Relationship Id="rId10" Type="http://schemas.openxmlformats.org/officeDocument/2006/relationships/image" Target="../media/image86.png"/><Relationship Id="rId4" Type="http://schemas.openxmlformats.org/officeDocument/2006/relationships/image" Target="../media/image80.png"/><Relationship Id="rId9" Type="http://schemas.openxmlformats.org/officeDocument/2006/relationships/image" Target="../media/image85.png"/><Relationship Id="rId14" Type="http://schemas.openxmlformats.org/officeDocument/2006/relationships/image" Target="../media/image9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8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82.png"/><Relationship Id="rId11" Type="http://schemas.openxmlformats.org/officeDocument/2006/relationships/image" Target="../media/image90.png"/><Relationship Id="rId5" Type="http://schemas.openxmlformats.org/officeDocument/2006/relationships/image" Target="../media/image81.png"/><Relationship Id="rId10" Type="http://schemas.openxmlformats.org/officeDocument/2006/relationships/image" Target="../media/image89.png"/><Relationship Id="rId4" Type="http://schemas.openxmlformats.org/officeDocument/2006/relationships/image" Target="../media/image80.png"/><Relationship Id="rId9" Type="http://schemas.openxmlformats.org/officeDocument/2006/relationships/image" Target="../media/image8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19AD94A7-16A2-9B38-58FE-AD876ABD1BA1}"/>
              </a:ext>
            </a:extLst>
          </p:cNvPr>
          <p:cNvSpPr txBox="1">
            <a:spLocks/>
          </p:cNvSpPr>
          <p:nvPr/>
        </p:nvSpPr>
        <p:spPr bwMode="auto">
          <a:xfrm>
            <a:off x="698624" y="1135294"/>
            <a:ext cx="7620000" cy="1225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76196" tIns="38096" rIns="76196" bIns="38096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FF0000"/>
                </a:solidFill>
                <a:latin typeface="Gill Sans"/>
                <a:ea typeface="ＭＳ Ｐゴシック" pitchFamily="-112" charset="-128"/>
                <a:cs typeface="Gill San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Gill Sans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Gill Sans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Gill Sans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Gill Sans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pitchFamily="-112" charset="0"/>
                <a:ea typeface="ＭＳ Ｐゴシック" pitchFamily="-112" charset="-128"/>
                <a:cs typeface="ＭＳ Ｐゴシック" pitchFamily="-112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pitchFamily="-112" charset="0"/>
                <a:ea typeface="ＭＳ Ｐゴシック" pitchFamily="-112" charset="-128"/>
                <a:cs typeface="ＭＳ Ｐゴシック" pitchFamily="-112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pitchFamily="-112" charset="0"/>
                <a:ea typeface="ＭＳ Ｐゴシック" pitchFamily="-112" charset="-128"/>
                <a:cs typeface="ＭＳ Ｐゴシック" pitchFamily="-112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pitchFamily="-112" charset="0"/>
                <a:ea typeface="ＭＳ Ｐゴシック" pitchFamily="-112" charset="-128"/>
                <a:cs typeface="ＭＳ Ｐゴシック" pitchFamily="-112" charset="-128"/>
              </a:defRPr>
            </a:lvl9pPr>
          </a:lstStyle>
          <a:p>
            <a:pPr defTabSz="685800">
              <a:defRPr/>
            </a:pPr>
            <a:r>
              <a:rPr lang="en-US" sz="3600" dirty="0">
                <a:solidFill>
                  <a:prstClr val="black"/>
                </a:solidFill>
                <a:latin typeface="Calibri Light" panose="020F0302020204030204" pitchFamily="34" charset="0"/>
                <a:ea typeface="ＭＳ Ｐゴシック" charset="0"/>
                <a:cs typeface="Calibri Light" panose="020F0302020204030204" pitchFamily="34" charset="0"/>
              </a:rPr>
              <a:t>COM-405: Mobile Networks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4E03AD1-5DE9-4697-8B08-01BB60F94928}"/>
              </a:ext>
            </a:extLst>
          </p:cNvPr>
          <p:cNvSpPr txBox="1">
            <a:spLocks/>
          </p:cNvSpPr>
          <p:nvPr/>
        </p:nvSpPr>
        <p:spPr bwMode="auto">
          <a:xfrm>
            <a:off x="698624" y="2621194"/>
            <a:ext cx="7620000" cy="1225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76196" tIns="38096" rIns="76196" bIns="38096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FF0000"/>
                </a:solidFill>
                <a:latin typeface="Gill Sans"/>
                <a:ea typeface="ＭＳ Ｐゴシック" pitchFamily="-112" charset="-128"/>
                <a:cs typeface="Gill San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Gill Sans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Gill Sans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Gill Sans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Gill Sans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pitchFamily="-112" charset="0"/>
                <a:ea typeface="ＭＳ Ｐゴシック" pitchFamily="-112" charset="-128"/>
                <a:cs typeface="ＭＳ Ｐゴシック" pitchFamily="-112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pitchFamily="-112" charset="0"/>
                <a:ea typeface="ＭＳ Ｐゴシック" pitchFamily="-112" charset="-128"/>
                <a:cs typeface="ＭＳ Ｐゴシック" pitchFamily="-112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pitchFamily="-112" charset="0"/>
                <a:ea typeface="ＭＳ Ｐゴシック" pitchFamily="-112" charset="-128"/>
                <a:cs typeface="ＭＳ Ｐゴシック" pitchFamily="-112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pitchFamily="-112" charset="0"/>
                <a:ea typeface="ＭＳ Ｐゴシック" pitchFamily="-112" charset="-128"/>
                <a:cs typeface="ＭＳ Ｐゴシック" pitchFamily="-112" charset="-128"/>
              </a:defRPr>
            </a:lvl9pPr>
          </a:lstStyle>
          <a:p>
            <a:pPr defTabSz="685800">
              <a:defRPr/>
            </a:pPr>
            <a:r>
              <a:rPr lang="en-US" sz="3200">
                <a:solidFill>
                  <a:srgbClr val="C00000"/>
                </a:solidFill>
                <a:latin typeface="Calibri Light" panose="020F0302020204030204" pitchFamily="34" charset="0"/>
                <a:ea typeface="ＭＳ Ｐゴシック" charset="0"/>
                <a:cs typeface="Calibri Light" panose="020F0302020204030204" pitchFamily="34" charset="0"/>
              </a:rPr>
              <a:t>Lecture 3.1: MIMO</a:t>
            </a:r>
            <a:endParaRPr lang="en-US" sz="3200" dirty="0">
              <a:solidFill>
                <a:srgbClr val="C00000"/>
              </a:solidFill>
              <a:latin typeface="Calibri Light" panose="020F0302020204030204" pitchFamily="34" charset="0"/>
              <a:ea typeface="ＭＳ Ｐゴシック" charset="0"/>
              <a:cs typeface="Calibri Light" panose="020F0302020204030204" pitchFamily="34" charset="0"/>
            </a:endParaRPr>
          </a:p>
          <a:p>
            <a:pPr defTabSz="685800">
              <a:defRPr/>
            </a:pPr>
            <a:r>
              <a:rPr lang="en-US" sz="3200" dirty="0">
                <a:solidFill>
                  <a:srgbClr val="C00000"/>
                </a:solidFill>
                <a:latin typeface="Calibri Light" panose="020F0302020204030204" pitchFamily="34" charset="0"/>
                <a:ea typeface="ＭＳ Ｐゴシック" charset="0"/>
                <a:cs typeface="Calibri Light" panose="020F0302020204030204" pitchFamily="34" charset="0"/>
              </a:rPr>
              <a:t> Haitham Hassanieh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AD0B6CD-D43B-9D69-B4A5-0A98332B416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25080" y="4753992"/>
            <a:ext cx="3367088" cy="187540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DB17D7D-670A-6E68-DFCB-422057385F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619" y="5801326"/>
            <a:ext cx="1403329" cy="408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C8171381-9E85-993F-7BFC-66D771E37FA2}"/>
              </a:ext>
            </a:extLst>
          </p:cNvPr>
          <p:cNvGrpSpPr/>
          <p:nvPr/>
        </p:nvGrpSpPr>
        <p:grpSpPr>
          <a:xfrm>
            <a:off x="7487180" y="5408895"/>
            <a:ext cx="1371600" cy="1204257"/>
            <a:chOff x="5700361" y="3962401"/>
            <a:chExt cx="1828800" cy="1605676"/>
          </a:xfrm>
        </p:grpSpPr>
        <p:pic>
          <p:nvPicPr>
            <p:cNvPr id="11" name="Picture 10" descr="A close up of a logo&#10;&#10;Description automatically generated">
              <a:extLst>
                <a:ext uri="{FF2B5EF4-FFF2-40B4-BE49-F238E27FC236}">
                  <a16:creationId xmlns:a16="http://schemas.microsoft.com/office/drawing/2014/main" id="{78917FF8-721C-48B8-D59E-E829565A241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rgbClr val="FF0000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829"/>
            <a:stretch/>
          </p:blipFill>
          <p:spPr>
            <a:xfrm rot="16200000">
              <a:off x="6860037" y="3899501"/>
              <a:ext cx="228600" cy="354400"/>
            </a:xfrm>
            <a:prstGeom prst="rect">
              <a:avLst/>
            </a:prstGeom>
          </p:spPr>
        </p:pic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FBC4CD21-D93E-5163-936A-08B295910522}"/>
                </a:ext>
              </a:extLst>
            </p:cNvPr>
            <p:cNvCxnSpPr>
              <a:cxnSpLocks/>
            </p:cNvCxnSpPr>
            <p:nvPr/>
          </p:nvCxnSpPr>
          <p:spPr>
            <a:xfrm>
              <a:off x="6252750" y="4229749"/>
              <a:ext cx="246888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858DB373-A5AB-B933-85AF-34CB5613E450}"/>
                </a:ext>
              </a:extLst>
            </p:cNvPr>
            <p:cNvCxnSpPr>
              <a:cxnSpLocks/>
            </p:cNvCxnSpPr>
            <p:nvPr/>
          </p:nvCxnSpPr>
          <p:spPr>
            <a:xfrm>
              <a:off x="6252750" y="4514270"/>
              <a:ext cx="246888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06B61F71-98A4-6F3B-2D63-18C059270E4E}"/>
                </a:ext>
              </a:extLst>
            </p:cNvPr>
            <p:cNvCxnSpPr>
              <a:cxnSpLocks/>
            </p:cNvCxnSpPr>
            <p:nvPr/>
          </p:nvCxnSpPr>
          <p:spPr>
            <a:xfrm>
              <a:off x="6252750" y="4773392"/>
              <a:ext cx="246888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FB70FD9D-9E94-455B-ED0D-14139620C9F6}"/>
                </a:ext>
              </a:extLst>
            </p:cNvPr>
            <p:cNvCxnSpPr>
              <a:cxnSpLocks/>
              <a:endCxn id="21" idx="4"/>
            </p:cNvCxnSpPr>
            <p:nvPr/>
          </p:nvCxnSpPr>
          <p:spPr>
            <a:xfrm flipV="1">
              <a:off x="6252750" y="4246644"/>
              <a:ext cx="1182" cy="526747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96F422E6-2295-6B3F-88CB-2FAC3FA95EB9}"/>
                </a:ext>
              </a:extLst>
            </p:cNvPr>
            <p:cNvCxnSpPr>
              <a:cxnSpLocks/>
            </p:cNvCxnSpPr>
            <p:nvPr/>
          </p:nvCxnSpPr>
          <p:spPr>
            <a:xfrm>
              <a:off x="6634140" y="4228846"/>
              <a:ext cx="315095" cy="544544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1F52120A-0EDC-FA14-5C7D-411DA7F461C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636422" y="4228846"/>
              <a:ext cx="0" cy="545833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A391C947-22A9-07B5-97CF-D1FD20F93AA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949236" y="4228846"/>
              <a:ext cx="0" cy="545833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106AEC7-B3C3-AEC7-81A9-FF53C2D6FE11}"/>
                </a:ext>
              </a:extLst>
            </p:cNvPr>
            <p:cNvSpPr txBox="1"/>
            <p:nvPr/>
          </p:nvSpPr>
          <p:spPr>
            <a:xfrm>
              <a:off x="5700361" y="4798635"/>
              <a:ext cx="1828800" cy="769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342900">
                <a:defRPr/>
              </a:pPr>
              <a:r>
                <a:rPr lang="en-US" sz="1050" kern="0" dirty="0">
                  <a:solidFill>
                    <a:srgbClr val="FF0000"/>
                  </a:solidFill>
                  <a:latin typeface="Calibri Light" panose="020F0302020204030204"/>
                  <a:cs typeface="Times New Roman" panose="02020603050405020304" pitchFamily="18" charset="0"/>
                </a:rPr>
                <a:t>Laboratory of </a:t>
              </a:r>
              <a:r>
                <a:rPr lang="en-US" sz="1050" b="1" kern="0" dirty="0">
                  <a:solidFill>
                    <a:srgbClr val="FF0000"/>
                  </a:solidFill>
                  <a:latin typeface="Calibri Light" panose="020F0302020204030204"/>
                  <a:cs typeface="Times New Roman" panose="02020603050405020304" pitchFamily="18" charset="0"/>
                </a:rPr>
                <a:t>SE</a:t>
              </a:r>
              <a:r>
                <a:rPr lang="en-US" sz="1050" kern="0" dirty="0">
                  <a:solidFill>
                    <a:srgbClr val="FF0000"/>
                  </a:solidFill>
                  <a:latin typeface="Calibri Light" panose="020F0302020204030204"/>
                  <a:cs typeface="Times New Roman" panose="02020603050405020304" pitchFamily="18" charset="0"/>
                </a:rPr>
                <a:t>nsing </a:t>
              </a:r>
            </a:p>
            <a:p>
              <a:pPr algn="ctr" defTabSz="342900">
                <a:defRPr/>
              </a:pPr>
              <a:r>
                <a:rPr lang="en-US" sz="1050" kern="0" dirty="0">
                  <a:solidFill>
                    <a:srgbClr val="FF0000"/>
                  </a:solidFill>
                  <a:latin typeface="Calibri Light" panose="020F0302020204030204"/>
                  <a:cs typeface="Times New Roman" panose="02020603050405020304" pitchFamily="18" charset="0"/>
                </a:rPr>
                <a:t>&amp; </a:t>
              </a:r>
              <a:r>
                <a:rPr lang="en-US" sz="1050" b="1" kern="0" dirty="0">
                  <a:solidFill>
                    <a:srgbClr val="FF0000"/>
                  </a:solidFill>
                  <a:latin typeface="Calibri Light" panose="020F0302020204030204"/>
                  <a:cs typeface="Times New Roman" panose="02020603050405020304" pitchFamily="18" charset="0"/>
                </a:rPr>
                <a:t>N</a:t>
              </a:r>
              <a:r>
                <a:rPr lang="en-US" sz="1050" kern="0" dirty="0">
                  <a:solidFill>
                    <a:srgbClr val="FF0000"/>
                  </a:solidFill>
                  <a:latin typeface="Calibri Light" panose="020F0302020204030204"/>
                  <a:cs typeface="Times New Roman" panose="02020603050405020304" pitchFamily="18" charset="0"/>
                </a:rPr>
                <a:t>etworking </a:t>
              </a:r>
              <a:r>
                <a:rPr lang="en-US" sz="1050" b="1" kern="0" dirty="0">
                  <a:solidFill>
                    <a:srgbClr val="FF0000"/>
                  </a:solidFill>
                  <a:latin typeface="Calibri Light" panose="020F0302020204030204"/>
                  <a:cs typeface="Times New Roman" panose="02020603050405020304" pitchFamily="18" charset="0"/>
                </a:rPr>
                <a:t>S</a:t>
              </a:r>
              <a:r>
                <a:rPr lang="en-US" sz="1050" kern="0" dirty="0">
                  <a:solidFill>
                    <a:srgbClr val="FF0000"/>
                  </a:solidFill>
                  <a:latin typeface="Calibri Light" panose="020F0302020204030204"/>
                  <a:cs typeface="Times New Roman" panose="02020603050405020304" pitchFamily="18" charset="0"/>
                </a:rPr>
                <a:t>ystems</a:t>
              </a: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CA4788F2-E357-47B2-A126-7BA101D3331B}"/>
                </a:ext>
              </a:extLst>
            </p:cNvPr>
            <p:cNvSpPr/>
            <p:nvPr/>
          </p:nvSpPr>
          <p:spPr>
            <a:xfrm>
              <a:off x="6238218" y="4215217"/>
              <a:ext cx="31427" cy="31427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  <a:miter lim="800000"/>
            </a:ln>
            <a:effectLst>
              <a:glow rad="76200">
                <a:srgbClr val="FF0000">
                  <a:alpha val="36000"/>
                </a:srgbClr>
              </a:glow>
              <a:softEdge rad="0"/>
            </a:effectLst>
          </p:spPr>
          <p:txBody>
            <a:bodyPr rtlCol="0" anchor="ctr"/>
            <a:lstStyle/>
            <a:p>
              <a:pPr algn="ctr" defTabSz="342900">
                <a:defRPr/>
              </a:pPr>
              <a:endParaRPr lang="en-US" sz="100" kern="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866782F7-0BCD-467B-624A-A0F271C2F4A2}"/>
                </a:ext>
              </a:extLst>
            </p:cNvPr>
            <p:cNvSpPr/>
            <p:nvPr/>
          </p:nvSpPr>
          <p:spPr>
            <a:xfrm>
              <a:off x="6489026" y="4215217"/>
              <a:ext cx="31427" cy="31427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  <a:miter lim="800000"/>
            </a:ln>
            <a:effectLst>
              <a:glow rad="76200">
                <a:srgbClr val="FF0000">
                  <a:alpha val="36000"/>
                </a:srgbClr>
              </a:glow>
              <a:softEdge rad="0"/>
            </a:effectLst>
          </p:spPr>
          <p:txBody>
            <a:bodyPr rtlCol="0" anchor="ctr"/>
            <a:lstStyle/>
            <a:p>
              <a:pPr algn="ctr" defTabSz="342900">
                <a:defRPr/>
              </a:pPr>
              <a:endParaRPr lang="en-US" sz="100" kern="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80D3F68A-7192-4402-ECD2-96128E012C93}"/>
                </a:ext>
              </a:extLst>
            </p:cNvPr>
            <p:cNvSpPr/>
            <p:nvPr/>
          </p:nvSpPr>
          <p:spPr>
            <a:xfrm>
              <a:off x="6238218" y="4499484"/>
              <a:ext cx="31427" cy="31427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  <a:miter lim="800000"/>
            </a:ln>
            <a:effectLst>
              <a:glow rad="76200">
                <a:srgbClr val="FF0000">
                  <a:alpha val="36000"/>
                </a:srgbClr>
              </a:glow>
              <a:softEdge rad="0"/>
            </a:effectLst>
          </p:spPr>
          <p:txBody>
            <a:bodyPr rtlCol="0" anchor="ctr"/>
            <a:lstStyle/>
            <a:p>
              <a:pPr algn="ctr" defTabSz="342900">
                <a:defRPr/>
              </a:pPr>
              <a:endParaRPr lang="en-US" sz="100" kern="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01BAF871-5A4B-87CB-75C8-3C336734F47E}"/>
                </a:ext>
              </a:extLst>
            </p:cNvPr>
            <p:cNvSpPr/>
            <p:nvPr/>
          </p:nvSpPr>
          <p:spPr>
            <a:xfrm>
              <a:off x="6489026" y="4501326"/>
              <a:ext cx="31427" cy="31427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  <a:miter lim="800000"/>
            </a:ln>
            <a:effectLst>
              <a:glow rad="76200">
                <a:srgbClr val="FF0000">
                  <a:alpha val="36000"/>
                </a:srgbClr>
              </a:glow>
              <a:softEdge rad="0"/>
            </a:effectLst>
          </p:spPr>
          <p:txBody>
            <a:bodyPr rtlCol="0" anchor="ctr"/>
            <a:lstStyle/>
            <a:p>
              <a:pPr algn="ctr" defTabSz="342900">
                <a:defRPr/>
              </a:pPr>
              <a:endParaRPr lang="en-US" sz="100" kern="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5EEAEA45-5D6F-5BA0-DBC1-421114C50C63}"/>
                </a:ext>
              </a:extLst>
            </p:cNvPr>
            <p:cNvSpPr/>
            <p:nvPr/>
          </p:nvSpPr>
          <p:spPr>
            <a:xfrm>
              <a:off x="6238218" y="4760244"/>
              <a:ext cx="31427" cy="31427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  <a:miter lim="800000"/>
            </a:ln>
            <a:effectLst>
              <a:glow rad="76200">
                <a:srgbClr val="FF0000">
                  <a:alpha val="36000"/>
                </a:srgbClr>
              </a:glow>
              <a:softEdge rad="0"/>
            </a:effectLst>
          </p:spPr>
          <p:txBody>
            <a:bodyPr rtlCol="0" anchor="ctr"/>
            <a:lstStyle/>
            <a:p>
              <a:pPr algn="ctr" defTabSz="342900">
                <a:defRPr/>
              </a:pPr>
              <a:endParaRPr lang="en-US" sz="100" kern="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AA732F4E-E1A9-29F0-B221-0C5BBE0CBF2E}"/>
                </a:ext>
              </a:extLst>
            </p:cNvPr>
            <p:cNvSpPr/>
            <p:nvPr/>
          </p:nvSpPr>
          <p:spPr>
            <a:xfrm>
              <a:off x="6489026" y="4760244"/>
              <a:ext cx="31427" cy="31427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  <a:miter lim="800000"/>
            </a:ln>
            <a:effectLst>
              <a:glow rad="76200">
                <a:srgbClr val="FF0000">
                  <a:alpha val="36000"/>
                </a:srgbClr>
              </a:glow>
              <a:softEdge rad="0"/>
            </a:effectLst>
          </p:spPr>
          <p:txBody>
            <a:bodyPr rtlCol="0" anchor="ctr"/>
            <a:lstStyle/>
            <a:p>
              <a:pPr algn="ctr" defTabSz="342900">
                <a:defRPr/>
              </a:pPr>
              <a:endParaRPr lang="en-US" sz="100" kern="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0AF291A1-9A8E-F4D8-529B-8CA73E367E8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935537" y="4218382"/>
              <a:ext cx="31427" cy="31427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  <a:miter lim="800000"/>
            </a:ln>
            <a:effectLst>
              <a:glow rad="76200">
                <a:srgbClr val="FF0000">
                  <a:alpha val="31045"/>
                </a:srgbClr>
              </a:glow>
              <a:softEdge rad="0"/>
            </a:effectLst>
          </p:spPr>
          <p:txBody>
            <a:bodyPr rtlCol="0" anchor="ctr"/>
            <a:lstStyle/>
            <a:p>
              <a:pPr algn="ctr" defTabSz="342900">
                <a:defRPr/>
              </a:pPr>
              <a:endParaRPr lang="en-US" sz="100" kern="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96B1C477-46A8-62EB-B74C-171413E389C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624496" y="4225055"/>
              <a:ext cx="31427" cy="31427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  <a:miter lim="800000"/>
            </a:ln>
            <a:effectLst>
              <a:glow rad="76200">
                <a:srgbClr val="FF0000">
                  <a:alpha val="31045"/>
                </a:srgbClr>
              </a:glow>
              <a:softEdge rad="0"/>
            </a:effectLst>
          </p:spPr>
          <p:txBody>
            <a:bodyPr rtlCol="0" anchor="ctr"/>
            <a:lstStyle/>
            <a:p>
              <a:pPr algn="ctr" defTabSz="342900">
                <a:defRPr/>
              </a:pPr>
              <a:endParaRPr lang="en-US" sz="100" kern="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15009B81-926F-3BE6-64AE-CD78A3E73A6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621890" y="4760244"/>
              <a:ext cx="31427" cy="31427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  <a:miter lim="800000"/>
            </a:ln>
            <a:effectLst>
              <a:glow rad="76200">
                <a:srgbClr val="FF0000">
                  <a:alpha val="31045"/>
                </a:srgbClr>
              </a:glow>
              <a:softEdge rad="0"/>
            </a:effectLst>
          </p:spPr>
          <p:txBody>
            <a:bodyPr rtlCol="0" anchor="ctr"/>
            <a:lstStyle/>
            <a:p>
              <a:pPr algn="ctr" defTabSz="342900">
                <a:defRPr/>
              </a:pPr>
              <a:endParaRPr lang="en-US" sz="100" kern="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027825DF-9CE8-9E42-7D30-BE28EE587DD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931470" y="4760244"/>
              <a:ext cx="31427" cy="31427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  <a:miter lim="800000"/>
            </a:ln>
            <a:effectLst>
              <a:glow rad="76200">
                <a:srgbClr val="FF0000">
                  <a:alpha val="31045"/>
                </a:srgbClr>
              </a:glow>
              <a:softEdge rad="0"/>
            </a:effectLst>
          </p:spPr>
          <p:txBody>
            <a:bodyPr rtlCol="0" anchor="ctr"/>
            <a:lstStyle/>
            <a:p>
              <a:pPr algn="ctr" defTabSz="342900">
                <a:defRPr/>
              </a:pPr>
              <a:endParaRPr lang="en-US" sz="100" kern="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pic>
          <p:nvPicPr>
            <p:cNvPr id="31" name="Picture 2">
              <a:extLst>
                <a:ext uri="{FF2B5EF4-FFF2-40B4-BE49-F238E27FC236}">
                  <a16:creationId xmlns:a16="http://schemas.microsoft.com/office/drawing/2014/main" id="{1205DDFC-C0A2-3B86-1C02-29A7233ABD9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rgbClr val="FF0000">
                  <a:shade val="45000"/>
                  <a:satMod val="135000"/>
                </a:srgbClr>
                <a:prstClr val="white"/>
              </a:duotone>
              <a:alphaModFix amt="48000"/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artisticPhotocopy/>
                      </a14:imgEffect>
                      <a14:imgEffect>
                        <a14:sharpenSoften amount="50000"/>
                      </a14:imgEffect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572" r="28420"/>
            <a:stretch/>
          </p:blipFill>
          <p:spPr bwMode="auto">
            <a:xfrm rot="16200000">
              <a:off x="5711268" y="4312589"/>
              <a:ext cx="548659" cy="372944"/>
            </a:xfrm>
            <a:prstGeom prst="rect">
              <a:avLst/>
            </a:prstGeom>
            <a:noFill/>
            <a:effectLst>
              <a:glow rad="1270">
                <a:srgbClr val="FF0000"/>
              </a:glow>
            </a:effectLst>
          </p:spPr>
        </p:pic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4E3C85D3-ACC3-ED4B-1704-2EAB60ACEB7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075221" y="4212355"/>
              <a:ext cx="31427" cy="31427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  <a:miter lim="800000"/>
            </a:ln>
            <a:effectLst>
              <a:glow rad="76200">
                <a:srgbClr val="FF0000">
                  <a:alpha val="31045"/>
                </a:srgbClr>
              </a:glow>
              <a:softEdge rad="0"/>
            </a:effectLst>
          </p:spPr>
          <p:txBody>
            <a:bodyPr rtlCol="0" anchor="ctr"/>
            <a:lstStyle/>
            <a:p>
              <a:pPr algn="ctr" defTabSz="342900">
                <a:defRPr/>
              </a:pPr>
              <a:endParaRPr lang="en-US" sz="100" kern="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DD212748-391E-B0B0-6812-0BB877C2452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846621" y="4760244"/>
              <a:ext cx="31427" cy="31427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  <a:miter lim="800000"/>
            </a:ln>
            <a:effectLst>
              <a:glow rad="76200">
                <a:srgbClr val="FF0000">
                  <a:alpha val="31045"/>
                </a:srgbClr>
              </a:glow>
              <a:softEdge rad="0"/>
            </a:effectLst>
          </p:spPr>
          <p:txBody>
            <a:bodyPr rtlCol="0" anchor="ctr"/>
            <a:lstStyle/>
            <a:p>
              <a:pPr algn="ctr" defTabSz="342900">
                <a:defRPr/>
              </a:pPr>
              <a:endParaRPr lang="en-US" sz="100" kern="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pic>
          <p:nvPicPr>
            <p:cNvPr id="34" name="Picture 2">
              <a:extLst>
                <a:ext uri="{FF2B5EF4-FFF2-40B4-BE49-F238E27FC236}">
                  <a16:creationId xmlns:a16="http://schemas.microsoft.com/office/drawing/2014/main" id="{60B99BE2-A41D-D344-F61C-23C3FB90EE1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rgbClr val="FF0000">
                  <a:shade val="45000"/>
                  <a:satMod val="135000"/>
                </a:srgbClr>
                <a:prstClr val="white"/>
              </a:duotone>
              <a:alphaModFix amt="48000"/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artisticPhotocopy/>
                      </a14:imgEffect>
                      <a14:imgEffect>
                        <a14:sharpenSoften amount="50000"/>
                      </a14:imgEffect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572" r="28420"/>
            <a:stretch/>
          </p:blipFill>
          <p:spPr bwMode="auto">
            <a:xfrm rot="16200000">
              <a:off x="6923289" y="4312589"/>
              <a:ext cx="548659" cy="372944"/>
            </a:xfrm>
            <a:prstGeom prst="rect">
              <a:avLst/>
            </a:prstGeom>
            <a:noFill/>
            <a:effectLst>
              <a:glow rad="1270">
                <a:srgbClr val="FF0000"/>
              </a:glow>
            </a:effectLst>
          </p:spPr>
        </p:pic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47125010-B651-8A1B-42F9-7BEE6902C17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290417" y="4207804"/>
              <a:ext cx="31427" cy="31427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  <a:miter lim="800000"/>
            </a:ln>
            <a:effectLst>
              <a:glow rad="76200">
                <a:srgbClr val="FF0000">
                  <a:alpha val="31045"/>
                </a:srgbClr>
              </a:glow>
              <a:softEdge rad="0"/>
            </a:effectLst>
          </p:spPr>
          <p:txBody>
            <a:bodyPr rtlCol="0" anchor="ctr"/>
            <a:lstStyle/>
            <a:p>
              <a:pPr algn="ctr" defTabSz="342900">
                <a:defRPr/>
              </a:pPr>
              <a:endParaRPr lang="en-US" sz="100" kern="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7FA9FD40-CE7E-FAE7-691D-023F255E36E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058642" y="4760244"/>
              <a:ext cx="31427" cy="31427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  <a:miter lim="800000"/>
            </a:ln>
            <a:effectLst>
              <a:glow rad="76200">
                <a:srgbClr val="FF0000">
                  <a:alpha val="31045"/>
                </a:srgbClr>
              </a:glow>
              <a:softEdge rad="0"/>
            </a:effectLst>
          </p:spPr>
          <p:txBody>
            <a:bodyPr rtlCol="0" anchor="ctr"/>
            <a:lstStyle/>
            <a:p>
              <a:pPr algn="ctr" defTabSz="342900">
                <a:defRPr/>
              </a:pPr>
              <a:endParaRPr lang="en-US" sz="100" kern="0">
                <a:solidFill>
                  <a:srgbClr val="FFFFFF"/>
                </a:solidFill>
                <a:latin typeface="Calibri" panose="020F050202020403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18114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39967"/>
          </a:xfrm>
        </p:spPr>
        <p:txBody>
          <a:bodyPr>
            <a:noAutofit/>
          </a:bodyPr>
          <a:lstStyle/>
          <a:p>
            <a:r>
              <a:rPr lang="en-US" sz="4400" b="0" dirty="0">
                <a:solidFill>
                  <a:schemeClr val="tx2"/>
                </a:solidFill>
              </a:rPr>
              <a:t>Receiver Diversity</a:t>
            </a:r>
          </a:p>
        </p:txBody>
      </p:sp>
      <p:grpSp>
        <p:nvGrpSpPr>
          <p:cNvPr id="5" name="Group 40">
            <a:extLst>
              <a:ext uri="{FF2B5EF4-FFF2-40B4-BE49-F238E27FC236}">
                <a16:creationId xmlns:a16="http://schemas.microsoft.com/office/drawing/2014/main" id="{842FAC5B-A53A-4540-97C3-AE1E61A1C786}"/>
              </a:ext>
            </a:extLst>
          </p:cNvPr>
          <p:cNvGrpSpPr/>
          <p:nvPr/>
        </p:nvGrpSpPr>
        <p:grpSpPr>
          <a:xfrm rot="16200000">
            <a:off x="1223885" y="1214515"/>
            <a:ext cx="601251" cy="610620"/>
            <a:chOff x="1981202" y="1676401"/>
            <a:chExt cx="735197" cy="823284"/>
          </a:xfrm>
        </p:grpSpPr>
        <p:cxnSp>
          <p:nvCxnSpPr>
            <p:cNvPr id="6" name="Shape 22">
              <a:extLst>
                <a:ext uri="{FF2B5EF4-FFF2-40B4-BE49-F238E27FC236}">
                  <a16:creationId xmlns:a16="http://schemas.microsoft.com/office/drawing/2014/main" id="{8E26A368-8E55-A643-BF90-23C863686928}"/>
                </a:ext>
              </a:extLst>
            </p:cNvPr>
            <p:cNvCxnSpPr/>
            <p:nvPr/>
          </p:nvCxnSpPr>
          <p:spPr>
            <a:xfrm rot="16200000" flipH="1">
              <a:off x="1962488" y="1949927"/>
              <a:ext cx="720000" cy="172947"/>
            </a:xfrm>
            <a:prstGeom prst="bentConnector2">
              <a:avLst/>
            </a:prstGeom>
            <a:ln w="381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Isosceles Triangle 23">
              <a:extLst>
                <a:ext uri="{FF2B5EF4-FFF2-40B4-BE49-F238E27FC236}">
                  <a16:creationId xmlns:a16="http://schemas.microsoft.com/office/drawing/2014/main" id="{0A04B8F7-C874-4041-A9FC-93F1619D647A}"/>
                </a:ext>
              </a:extLst>
            </p:cNvPr>
            <p:cNvSpPr/>
            <p:nvPr/>
          </p:nvSpPr>
          <p:spPr>
            <a:xfrm rot="16200000">
              <a:off x="2376253" y="2325827"/>
              <a:ext cx="206567" cy="141149"/>
            </a:xfrm>
            <a:prstGeom prst="triangle">
              <a:avLst/>
            </a:prstGeom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C1ADC72A-4C73-2449-B2AE-613B2E8F60D8}"/>
                </a:ext>
              </a:extLst>
            </p:cNvPr>
            <p:cNvSpPr/>
            <p:nvPr/>
          </p:nvSpPr>
          <p:spPr>
            <a:xfrm rot="5400000">
              <a:off x="2158381" y="1670169"/>
              <a:ext cx="380839" cy="735197"/>
            </a:xfrm>
            <a:prstGeom prst="roundRect">
              <a:avLst/>
            </a:prstGeom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8" name="Group 12">
            <a:extLst>
              <a:ext uri="{FF2B5EF4-FFF2-40B4-BE49-F238E27FC236}">
                <a16:creationId xmlns:a16="http://schemas.microsoft.com/office/drawing/2014/main" id="{493D251A-DDDF-6246-8918-698104B8F365}"/>
              </a:ext>
            </a:extLst>
          </p:cNvPr>
          <p:cNvGrpSpPr/>
          <p:nvPr/>
        </p:nvGrpSpPr>
        <p:grpSpPr>
          <a:xfrm rot="5400000" flipH="1">
            <a:off x="2973926" y="1598074"/>
            <a:ext cx="1371600" cy="613852"/>
            <a:chOff x="3245649" y="1709063"/>
            <a:chExt cx="1677149" cy="827638"/>
          </a:xfrm>
        </p:grpSpPr>
        <p:sp>
          <p:nvSpPr>
            <p:cNvPr id="19" name="Isosceles Triangle 13">
              <a:extLst>
                <a:ext uri="{FF2B5EF4-FFF2-40B4-BE49-F238E27FC236}">
                  <a16:creationId xmlns:a16="http://schemas.microsoft.com/office/drawing/2014/main" id="{F8CC4709-0BAA-264A-8B95-B9F220D7C4D5}"/>
                </a:ext>
              </a:extLst>
            </p:cNvPr>
            <p:cNvSpPr/>
            <p:nvPr/>
          </p:nvSpPr>
          <p:spPr>
            <a:xfrm rot="16200000">
              <a:off x="4605244" y="2362843"/>
              <a:ext cx="206567" cy="141149"/>
            </a:xfrm>
            <a:prstGeom prst="triangle">
              <a:avLst/>
            </a:prstGeom>
            <a:ln w="381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prstClr val="black"/>
                </a:solidFill>
              </a:endParaRPr>
            </a:p>
          </p:txBody>
        </p:sp>
        <p:cxnSp>
          <p:nvCxnSpPr>
            <p:cNvPr id="20" name="Shape 8">
              <a:extLst>
                <a:ext uri="{FF2B5EF4-FFF2-40B4-BE49-F238E27FC236}">
                  <a16:creationId xmlns:a16="http://schemas.microsoft.com/office/drawing/2014/main" id="{186020B6-B301-1D4B-90AB-071690AF0DF6}"/>
                </a:ext>
              </a:extLst>
            </p:cNvPr>
            <p:cNvCxnSpPr/>
            <p:nvPr/>
          </p:nvCxnSpPr>
          <p:spPr>
            <a:xfrm rot="16200000" flipH="1">
              <a:off x="3230649" y="2003589"/>
              <a:ext cx="720002" cy="130949"/>
            </a:xfrm>
            <a:prstGeom prst="bentConnector2">
              <a:avLst/>
            </a:prstGeom>
            <a:ln w="381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Isosceles Triangle 15">
              <a:extLst>
                <a:ext uri="{FF2B5EF4-FFF2-40B4-BE49-F238E27FC236}">
                  <a16:creationId xmlns:a16="http://schemas.microsoft.com/office/drawing/2014/main" id="{3E949BE6-71F9-C047-AE19-16FB33E9DCCE}"/>
                </a:ext>
              </a:extLst>
            </p:cNvPr>
            <p:cNvSpPr/>
            <p:nvPr/>
          </p:nvSpPr>
          <p:spPr>
            <a:xfrm rot="16200000">
              <a:off x="3623415" y="2358491"/>
              <a:ext cx="206567" cy="141149"/>
            </a:xfrm>
            <a:prstGeom prst="triangle">
              <a:avLst/>
            </a:prstGeom>
            <a:ln w="381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prstClr val="black"/>
                </a:solidFill>
              </a:endParaRPr>
            </a:p>
          </p:txBody>
        </p:sp>
        <p:cxnSp>
          <p:nvCxnSpPr>
            <p:cNvPr id="23" name="Shape 14">
              <a:extLst>
                <a:ext uri="{FF2B5EF4-FFF2-40B4-BE49-F238E27FC236}">
                  <a16:creationId xmlns:a16="http://schemas.microsoft.com/office/drawing/2014/main" id="{4205D809-F4BE-7C48-B762-A376AD2F7A24}"/>
                </a:ext>
              </a:extLst>
            </p:cNvPr>
            <p:cNvCxnSpPr/>
            <p:nvPr/>
          </p:nvCxnSpPr>
          <p:spPr>
            <a:xfrm rot="16200000" flipH="1">
              <a:off x="4212478" y="2003589"/>
              <a:ext cx="720000" cy="130949"/>
            </a:xfrm>
            <a:prstGeom prst="bentConnector2">
              <a:avLst/>
            </a:prstGeom>
            <a:ln w="381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ounded Rectangle 23">
              <a:extLst>
                <a:ext uri="{FF2B5EF4-FFF2-40B4-BE49-F238E27FC236}">
                  <a16:creationId xmlns:a16="http://schemas.microsoft.com/office/drawing/2014/main" id="{F14D08DD-A45A-0D47-87A1-EF89E7B1117D}"/>
                </a:ext>
              </a:extLst>
            </p:cNvPr>
            <p:cNvSpPr/>
            <p:nvPr/>
          </p:nvSpPr>
          <p:spPr>
            <a:xfrm rot="5400000">
              <a:off x="3893804" y="1199192"/>
              <a:ext cx="380839" cy="1677149"/>
            </a:xfrm>
            <a:prstGeom prst="roundRect">
              <a:avLst/>
            </a:prstGeom>
            <a:ln w="38100"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prstClr val="black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F95C0F8F-04B6-B348-815A-30B465FE4563}"/>
                  </a:ext>
                </a:extLst>
              </p:cNvPr>
              <p:cNvSpPr txBox="1"/>
              <p:nvPr/>
            </p:nvSpPr>
            <p:spPr>
              <a:xfrm>
                <a:off x="854292" y="1295400"/>
                <a:ext cx="24173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F95C0F8F-04B6-B348-815A-30B465FE45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4292" y="1295400"/>
                <a:ext cx="241733" cy="369332"/>
              </a:xfrm>
              <a:prstGeom prst="rect">
                <a:avLst/>
              </a:prstGeom>
              <a:blipFill>
                <a:blip r:embed="rId4"/>
                <a:stretch>
                  <a:fillRect l="-10000" r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EC22657A-C294-1049-8020-B4F46430BE74}"/>
                  </a:ext>
                </a:extLst>
              </p:cNvPr>
              <p:cNvSpPr txBox="1"/>
              <p:nvPr/>
            </p:nvSpPr>
            <p:spPr>
              <a:xfrm>
                <a:off x="4047771" y="1274941"/>
                <a:ext cx="36663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EC22657A-C294-1049-8020-B4F46430BE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7771" y="1274941"/>
                <a:ext cx="366639" cy="369332"/>
              </a:xfrm>
              <a:prstGeom prst="rect">
                <a:avLst/>
              </a:prstGeom>
              <a:blipFill>
                <a:blip r:embed="rId5"/>
                <a:stretch>
                  <a:fillRect l="-16667" r="-3333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3CCA71DF-9E61-054C-B39E-4EF426B2F3B8}"/>
                  </a:ext>
                </a:extLst>
              </p:cNvPr>
              <p:cNvSpPr txBox="1"/>
              <p:nvPr/>
            </p:nvSpPr>
            <p:spPr>
              <a:xfrm>
                <a:off x="4047771" y="2145268"/>
                <a:ext cx="37375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3CCA71DF-9E61-054C-B39E-4EF426B2F3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7771" y="2145268"/>
                <a:ext cx="373757" cy="369332"/>
              </a:xfrm>
              <a:prstGeom prst="rect">
                <a:avLst/>
              </a:prstGeom>
              <a:blipFill>
                <a:blip r:embed="rId6"/>
                <a:stretch>
                  <a:fillRect l="-16667" r="-3333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A94E2EC7-6D6D-E040-9430-EC88EFE88429}"/>
                  </a:ext>
                </a:extLst>
              </p:cNvPr>
              <p:cNvSpPr txBox="1"/>
              <p:nvPr/>
            </p:nvSpPr>
            <p:spPr>
              <a:xfrm>
                <a:off x="4459499" y="1274941"/>
                <a:ext cx="2246101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i="1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A94E2EC7-6D6D-E040-9430-EC88EFE884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9499" y="1274941"/>
                <a:ext cx="2246101" cy="369332"/>
              </a:xfrm>
              <a:prstGeom prst="rect">
                <a:avLst/>
              </a:prstGeom>
              <a:blipFill>
                <a:blip r:embed="rId7"/>
                <a:stretch>
                  <a:fillRect l="-2247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DF09ED51-A9F5-7E4E-BEFE-7DD1A423375A}"/>
                  </a:ext>
                </a:extLst>
              </p:cNvPr>
              <p:cNvSpPr txBox="1"/>
              <p:nvPr/>
            </p:nvSpPr>
            <p:spPr>
              <a:xfrm>
                <a:off x="791347" y="2981113"/>
                <a:ext cx="782188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prstClr val="black"/>
                    </a:solidFill>
                    <a:cs typeface="Trebuchet MS"/>
                  </a:rPr>
                  <a:t>How to best decode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dirty="0">
                    <a:solidFill>
                      <a:prstClr val="black"/>
                    </a:solidFill>
                    <a:cs typeface="Trebuchet MS"/>
                  </a:rPr>
                  <a:t>?  </a:t>
                </a: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DF09ED51-A9F5-7E4E-BEFE-7DD1A42337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347" y="2981113"/>
                <a:ext cx="7821881" cy="523220"/>
              </a:xfrm>
              <a:prstGeom prst="rect">
                <a:avLst/>
              </a:prstGeom>
              <a:blipFill>
                <a:blip r:embed="rId8"/>
                <a:stretch>
                  <a:fillRect l="-1459" t="-11905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Box 31">
            <a:extLst>
              <a:ext uri="{FF2B5EF4-FFF2-40B4-BE49-F238E27FC236}">
                <a16:creationId xmlns:a16="http://schemas.microsoft.com/office/drawing/2014/main" id="{C1E48037-42B0-6849-BFF3-CB074F64D0DE}"/>
              </a:ext>
            </a:extLst>
          </p:cNvPr>
          <p:cNvSpPr txBox="1"/>
          <p:nvPr/>
        </p:nvSpPr>
        <p:spPr>
          <a:xfrm>
            <a:off x="914400" y="3665567"/>
            <a:ext cx="60986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cs typeface="Trebuchet MS"/>
              </a:rPr>
              <a:t>Option 1:  Add the received signals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9F9FA48F-F6F9-AB4F-B439-6F367320A426}"/>
                  </a:ext>
                </a:extLst>
              </p:cNvPr>
              <p:cNvSpPr txBox="1"/>
              <p:nvPr/>
            </p:nvSpPr>
            <p:spPr>
              <a:xfrm>
                <a:off x="4508825" y="2144794"/>
                <a:ext cx="2246101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i="1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9F9FA48F-F6F9-AB4F-B439-6F367320A4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8825" y="2144794"/>
                <a:ext cx="2246101" cy="369332"/>
              </a:xfrm>
              <a:prstGeom prst="rect">
                <a:avLst/>
              </a:prstGeom>
              <a:blipFill>
                <a:blip r:embed="rId9"/>
                <a:stretch>
                  <a:fillRect l="-2809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CB2078E2-B828-6F4F-943C-70DE27905788}"/>
              </a:ext>
            </a:extLst>
          </p:cNvPr>
          <p:cNvCxnSpPr>
            <a:cxnSpLocks/>
          </p:cNvCxnSpPr>
          <p:nvPr/>
        </p:nvCxnSpPr>
        <p:spPr>
          <a:xfrm>
            <a:off x="1828800" y="1524000"/>
            <a:ext cx="155448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CA8358AB-A0BA-CE4A-859D-A3D0D31BCD24}"/>
                  </a:ext>
                </a:extLst>
              </p:cNvPr>
              <p:cNvSpPr txBox="1"/>
              <p:nvPr/>
            </p:nvSpPr>
            <p:spPr>
              <a:xfrm>
                <a:off x="2284099" y="1215148"/>
                <a:ext cx="31406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CA8358AB-A0BA-CE4A-859D-A3D0D31BCD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4099" y="1215148"/>
                <a:ext cx="314060" cy="307777"/>
              </a:xfrm>
              <a:prstGeom prst="rect">
                <a:avLst/>
              </a:prstGeom>
              <a:blipFill>
                <a:blip r:embed="rId10"/>
                <a:stretch>
                  <a:fillRect l="-24000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A65478E7-2860-2445-AFE5-CDEFF0F1CDCC}"/>
              </a:ext>
            </a:extLst>
          </p:cNvPr>
          <p:cNvCxnSpPr>
            <a:cxnSpLocks/>
          </p:cNvCxnSpPr>
          <p:nvPr/>
        </p:nvCxnSpPr>
        <p:spPr>
          <a:xfrm>
            <a:off x="1834334" y="1631092"/>
            <a:ext cx="1476604" cy="59885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079C468A-58AA-5844-9272-8BC03A9FA9A5}"/>
                  </a:ext>
                </a:extLst>
              </p:cNvPr>
              <p:cNvSpPr txBox="1"/>
              <p:nvPr/>
            </p:nvSpPr>
            <p:spPr>
              <a:xfrm>
                <a:off x="2187385" y="1817483"/>
                <a:ext cx="320023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079C468A-58AA-5844-9272-8BC03A9FA9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7385" y="1817483"/>
                <a:ext cx="320023" cy="307777"/>
              </a:xfrm>
              <a:prstGeom prst="rect">
                <a:avLst/>
              </a:prstGeom>
              <a:blipFill>
                <a:blip r:embed="rId11"/>
                <a:stretch>
                  <a:fillRect l="-15385" r="-3846"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TextBox 39">
            <a:extLst>
              <a:ext uri="{FF2B5EF4-FFF2-40B4-BE49-F238E27FC236}">
                <a16:creationId xmlns:a16="http://schemas.microsoft.com/office/drawing/2014/main" id="{C84CF797-D376-674D-B8A6-45E44E69BFD9}"/>
              </a:ext>
            </a:extLst>
          </p:cNvPr>
          <p:cNvSpPr txBox="1"/>
          <p:nvPr/>
        </p:nvSpPr>
        <p:spPr>
          <a:xfrm>
            <a:off x="914400" y="4368556"/>
            <a:ext cx="518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cs typeface="Trebuchet MS"/>
              </a:rPr>
              <a:t>Option 2:  Decode independently 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02332881-E078-E94D-B9BE-1C27945C0CEE}"/>
              </a:ext>
            </a:extLst>
          </p:cNvPr>
          <p:cNvSpPr txBox="1"/>
          <p:nvPr/>
        </p:nvSpPr>
        <p:spPr>
          <a:xfrm>
            <a:off x="914400" y="5181600"/>
            <a:ext cx="784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cs typeface="Trebuchet MS"/>
              </a:rPr>
              <a:t>Optimal Solution: Maximum Ratio Combining (MRC)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894961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39967"/>
          </a:xfrm>
        </p:spPr>
        <p:txBody>
          <a:bodyPr>
            <a:noAutofit/>
          </a:bodyPr>
          <a:lstStyle/>
          <a:p>
            <a:r>
              <a:rPr lang="en-US" sz="4400" b="0" dirty="0">
                <a:solidFill>
                  <a:schemeClr val="tx2"/>
                </a:solidFill>
              </a:rPr>
              <a:t>Maximum Ratio Combining</a:t>
            </a:r>
          </a:p>
        </p:txBody>
      </p:sp>
      <p:grpSp>
        <p:nvGrpSpPr>
          <p:cNvPr id="5" name="Group 40">
            <a:extLst>
              <a:ext uri="{FF2B5EF4-FFF2-40B4-BE49-F238E27FC236}">
                <a16:creationId xmlns:a16="http://schemas.microsoft.com/office/drawing/2014/main" id="{842FAC5B-A53A-4540-97C3-AE1E61A1C786}"/>
              </a:ext>
            </a:extLst>
          </p:cNvPr>
          <p:cNvGrpSpPr/>
          <p:nvPr/>
        </p:nvGrpSpPr>
        <p:grpSpPr>
          <a:xfrm rot="16200000">
            <a:off x="1223885" y="1138315"/>
            <a:ext cx="601251" cy="610620"/>
            <a:chOff x="1981202" y="1676401"/>
            <a:chExt cx="735197" cy="823284"/>
          </a:xfrm>
        </p:grpSpPr>
        <p:cxnSp>
          <p:nvCxnSpPr>
            <p:cNvPr id="6" name="Shape 22">
              <a:extLst>
                <a:ext uri="{FF2B5EF4-FFF2-40B4-BE49-F238E27FC236}">
                  <a16:creationId xmlns:a16="http://schemas.microsoft.com/office/drawing/2014/main" id="{8E26A368-8E55-A643-BF90-23C863686928}"/>
                </a:ext>
              </a:extLst>
            </p:cNvPr>
            <p:cNvCxnSpPr/>
            <p:nvPr/>
          </p:nvCxnSpPr>
          <p:spPr>
            <a:xfrm rot="16200000" flipH="1">
              <a:off x="1962488" y="1949927"/>
              <a:ext cx="720000" cy="172947"/>
            </a:xfrm>
            <a:prstGeom prst="bentConnector2">
              <a:avLst/>
            </a:prstGeom>
            <a:ln w="381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Isosceles Triangle 23">
              <a:extLst>
                <a:ext uri="{FF2B5EF4-FFF2-40B4-BE49-F238E27FC236}">
                  <a16:creationId xmlns:a16="http://schemas.microsoft.com/office/drawing/2014/main" id="{0A04B8F7-C874-4041-A9FC-93F1619D647A}"/>
                </a:ext>
              </a:extLst>
            </p:cNvPr>
            <p:cNvSpPr/>
            <p:nvPr/>
          </p:nvSpPr>
          <p:spPr>
            <a:xfrm rot="16200000">
              <a:off x="2376253" y="2325827"/>
              <a:ext cx="206567" cy="141149"/>
            </a:xfrm>
            <a:prstGeom prst="triangle">
              <a:avLst/>
            </a:prstGeom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C1ADC72A-4C73-2449-B2AE-613B2E8F60D8}"/>
                </a:ext>
              </a:extLst>
            </p:cNvPr>
            <p:cNvSpPr/>
            <p:nvPr/>
          </p:nvSpPr>
          <p:spPr>
            <a:xfrm rot="5400000">
              <a:off x="2158381" y="1670169"/>
              <a:ext cx="380839" cy="735197"/>
            </a:xfrm>
            <a:prstGeom prst="roundRect">
              <a:avLst/>
            </a:prstGeom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8" name="Group 12">
            <a:extLst>
              <a:ext uri="{FF2B5EF4-FFF2-40B4-BE49-F238E27FC236}">
                <a16:creationId xmlns:a16="http://schemas.microsoft.com/office/drawing/2014/main" id="{493D251A-DDDF-6246-8918-698104B8F365}"/>
              </a:ext>
            </a:extLst>
          </p:cNvPr>
          <p:cNvGrpSpPr/>
          <p:nvPr/>
        </p:nvGrpSpPr>
        <p:grpSpPr>
          <a:xfrm rot="5400000" flipH="1">
            <a:off x="2973926" y="1521874"/>
            <a:ext cx="1371600" cy="613852"/>
            <a:chOff x="3245649" y="1709063"/>
            <a:chExt cx="1677149" cy="827638"/>
          </a:xfrm>
        </p:grpSpPr>
        <p:sp>
          <p:nvSpPr>
            <p:cNvPr id="19" name="Isosceles Triangle 13">
              <a:extLst>
                <a:ext uri="{FF2B5EF4-FFF2-40B4-BE49-F238E27FC236}">
                  <a16:creationId xmlns:a16="http://schemas.microsoft.com/office/drawing/2014/main" id="{F8CC4709-0BAA-264A-8B95-B9F220D7C4D5}"/>
                </a:ext>
              </a:extLst>
            </p:cNvPr>
            <p:cNvSpPr/>
            <p:nvPr/>
          </p:nvSpPr>
          <p:spPr>
            <a:xfrm rot="16200000">
              <a:off x="4605244" y="2362843"/>
              <a:ext cx="206567" cy="141149"/>
            </a:xfrm>
            <a:prstGeom prst="triangle">
              <a:avLst/>
            </a:prstGeom>
            <a:ln w="381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prstClr val="black"/>
                </a:solidFill>
              </a:endParaRPr>
            </a:p>
          </p:txBody>
        </p:sp>
        <p:cxnSp>
          <p:nvCxnSpPr>
            <p:cNvPr id="20" name="Shape 8">
              <a:extLst>
                <a:ext uri="{FF2B5EF4-FFF2-40B4-BE49-F238E27FC236}">
                  <a16:creationId xmlns:a16="http://schemas.microsoft.com/office/drawing/2014/main" id="{186020B6-B301-1D4B-90AB-071690AF0DF6}"/>
                </a:ext>
              </a:extLst>
            </p:cNvPr>
            <p:cNvCxnSpPr/>
            <p:nvPr/>
          </p:nvCxnSpPr>
          <p:spPr>
            <a:xfrm rot="16200000" flipH="1">
              <a:off x="3230649" y="2003589"/>
              <a:ext cx="720002" cy="130949"/>
            </a:xfrm>
            <a:prstGeom prst="bentConnector2">
              <a:avLst/>
            </a:prstGeom>
            <a:ln w="381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Isosceles Triangle 15">
              <a:extLst>
                <a:ext uri="{FF2B5EF4-FFF2-40B4-BE49-F238E27FC236}">
                  <a16:creationId xmlns:a16="http://schemas.microsoft.com/office/drawing/2014/main" id="{3E949BE6-71F9-C047-AE19-16FB33E9DCCE}"/>
                </a:ext>
              </a:extLst>
            </p:cNvPr>
            <p:cNvSpPr/>
            <p:nvPr/>
          </p:nvSpPr>
          <p:spPr>
            <a:xfrm rot="16200000">
              <a:off x="3623415" y="2358491"/>
              <a:ext cx="206567" cy="141149"/>
            </a:xfrm>
            <a:prstGeom prst="triangle">
              <a:avLst/>
            </a:prstGeom>
            <a:ln w="381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prstClr val="black"/>
                </a:solidFill>
              </a:endParaRPr>
            </a:p>
          </p:txBody>
        </p:sp>
        <p:cxnSp>
          <p:nvCxnSpPr>
            <p:cNvPr id="23" name="Shape 14">
              <a:extLst>
                <a:ext uri="{FF2B5EF4-FFF2-40B4-BE49-F238E27FC236}">
                  <a16:creationId xmlns:a16="http://schemas.microsoft.com/office/drawing/2014/main" id="{4205D809-F4BE-7C48-B762-A376AD2F7A24}"/>
                </a:ext>
              </a:extLst>
            </p:cNvPr>
            <p:cNvCxnSpPr/>
            <p:nvPr/>
          </p:nvCxnSpPr>
          <p:spPr>
            <a:xfrm rot="16200000" flipH="1">
              <a:off x="4212478" y="2003589"/>
              <a:ext cx="720000" cy="130949"/>
            </a:xfrm>
            <a:prstGeom prst="bentConnector2">
              <a:avLst/>
            </a:prstGeom>
            <a:ln w="381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ounded Rectangle 23">
              <a:extLst>
                <a:ext uri="{FF2B5EF4-FFF2-40B4-BE49-F238E27FC236}">
                  <a16:creationId xmlns:a16="http://schemas.microsoft.com/office/drawing/2014/main" id="{F14D08DD-A45A-0D47-87A1-EF89E7B1117D}"/>
                </a:ext>
              </a:extLst>
            </p:cNvPr>
            <p:cNvSpPr/>
            <p:nvPr/>
          </p:nvSpPr>
          <p:spPr>
            <a:xfrm rot="5400000">
              <a:off x="3893804" y="1199192"/>
              <a:ext cx="380839" cy="1677149"/>
            </a:xfrm>
            <a:prstGeom prst="roundRect">
              <a:avLst/>
            </a:prstGeom>
            <a:ln w="38100"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prstClr val="black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F95C0F8F-04B6-B348-815A-30B465FE4563}"/>
                  </a:ext>
                </a:extLst>
              </p:cNvPr>
              <p:cNvSpPr txBox="1"/>
              <p:nvPr/>
            </p:nvSpPr>
            <p:spPr>
              <a:xfrm>
                <a:off x="854292" y="1219200"/>
                <a:ext cx="24173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F95C0F8F-04B6-B348-815A-30B465FE45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4292" y="1219200"/>
                <a:ext cx="241733" cy="369332"/>
              </a:xfrm>
              <a:prstGeom prst="rect">
                <a:avLst/>
              </a:prstGeom>
              <a:blipFill>
                <a:blip r:embed="rId4"/>
                <a:stretch>
                  <a:fillRect l="-10000" r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EC22657A-C294-1049-8020-B4F46430BE74}"/>
                  </a:ext>
                </a:extLst>
              </p:cNvPr>
              <p:cNvSpPr txBox="1"/>
              <p:nvPr/>
            </p:nvSpPr>
            <p:spPr>
              <a:xfrm>
                <a:off x="4047771" y="1198741"/>
                <a:ext cx="36663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EC22657A-C294-1049-8020-B4F46430BE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7771" y="1198741"/>
                <a:ext cx="366639" cy="369332"/>
              </a:xfrm>
              <a:prstGeom prst="rect">
                <a:avLst/>
              </a:prstGeom>
              <a:blipFill>
                <a:blip r:embed="rId5"/>
                <a:stretch>
                  <a:fillRect l="-16667" r="-3333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3CCA71DF-9E61-054C-B39E-4EF426B2F3B8}"/>
                  </a:ext>
                </a:extLst>
              </p:cNvPr>
              <p:cNvSpPr txBox="1"/>
              <p:nvPr/>
            </p:nvSpPr>
            <p:spPr>
              <a:xfrm>
                <a:off x="4047771" y="2069068"/>
                <a:ext cx="37375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3CCA71DF-9E61-054C-B39E-4EF426B2F3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7771" y="2069068"/>
                <a:ext cx="373757" cy="369332"/>
              </a:xfrm>
              <a:prstGeom prst="rect">
                <a:avLst/>
              </a:prstGeom>
              <a:blipFill>
                <a:blip r:embed="rId6"/>
                <a:stretch>
                  <a:fillRect l="-16667" r="-3333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A94E2EC7-6D6D-E040-9430-EC88EFE88429}"/>
                  </a:ext>
                </a:extLst>
              </p:cNvPr>
              <p:cNvSpPr txBox="1"/>
              <p:nvPr/>
            </p:nvSpPr>
            <p:spPr>
              <a:xfrm>
                <a:off x="4459499" y="1198741"/>
                <a:ext cx="2246101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i="1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A94E2EC7-6D6D-E040-9430-EC88EFE884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9499" y="1198741"/>
                <a:ext cx="2246101" cy="369332"/>
              </a:xfrm>
              <a:prstGeom prst="rect">
                <a:avLst/>
              </a:prstGeom>
              <a:blipFill>
                <a:blip r:embed="rId7"/>
                <a:stretch>
                  <a:fillRect l="-2247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9F9FA48F-F6F9-AB4F-B439-6F367320A426}"/>
                  </a:ext>
                </a:extLst>
              </p:cNvPr>
              <p:cNvSpPr txBox="1"/>
              <p:nvPr/>
            </p:nvSpPr>
            <p:spPr>
              <a:xfrm>
                <a:off x="4508825" y="2068594"/>
                <a:ext cx="2246101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i="1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9F9FA48F-F6F9-AB4F-B439-6F367320A4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8825" y="2068594"/>
                <a:ext cx="2246101" cy="369332"/>
              </a:xfrm>
              <a:prstGeom prst="rect">
                <a:avLst/>
              </a:prstGeom>
              <a:blipFill>
                <a:blip r:embed="rId8"/>
                <a:stretch>
                  <a:fillRect l="-2809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CB2078E2-B828-6F4F-943C-70DE27905788}"/>
              </a:ext>
            </a:extLst>
          </p:cNvPr>
          <p:cNvCxnSpPr>
            <a:cxnSpLocks/>
          </p:cNvCxnSpPr>
          <p:nvPr/>
        </p:nvCxnSpPr>
        <p:spPr>
          <a:xfrm>
            <a:off x="1828800" y="1447800"/>
            <a:ext cx="155448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CA8358AB-A0BA-CE4A-859D-A3D0D31BCD24}"/>
                  </a:ext>
                </a:extLst>
              </p:cNvPr>
              <p:cNvSpPr txBox="1"/>
              <p:nvPr/>
            </p:nvSpPr>
            <p:spPr>
              <a:xfrm>
                <a:off x="2284099" y="1138948"/>
                <a:ext cx="31406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CA8358AB-A0BA-CE4A-859D-A3D0D31BCD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4099" y="1138948"/>
                <a:ext cx="314060" cy="307777"/>
              </a:xfrm>
              <a:prstGeom prst="rect">
                <a:avLst/>
              </a:prstGeom>
              <a:blipFill>
                <a:blip r:embed="rId9"/>
                <a:stretch>
                  <a:fillRect l="-24000"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A65478E7-2860-2445-AFE5-CDEFF0F1CDCC}"/>
              </a:ext>
            </a:extLst>
          </p:cNvPr>
          <p:cNvCxnSpPr>
            <a:cxnSpLocks/>
          </p:cNvCxnSpPr>
          <p:nvPr/>
        </p:nvCxnSpPr>
        <p:spPr>
          <a:xfrm>
            <a:off x="1834334" y="1554892"/>
            <a:ext cx="1476604" cy="59885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079C468A-58AA-5844-9272-8BC03A9FA9A5}"/>
                  </a:ext>
                </a:extLst>
              </p:cNvPr>
              <p:cNvSpPr txBox="1"/>
              <p:nvPr/>
            </p:nvSpPr>
            <p:spPr>
              <a:xfrm>
                <a:off x="2187385" y="1741283"/>
                <a:ext cx="320023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079C468A-58AA-5844-9272-8BC03A9FA9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7385" y="1741283"/>
                <a:ext cx="320023" cy="307777"/>
              </a:xfrm>
              <a:prstGeom prst="rect">
                <a:avLst/>
              </a:prstGeom>
              <a:blipFill>
                <a:blip r:embed="rId10"/>
                <a:stretch>
                  <a:fillRect l="-15385" r="-3846" b="-1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40092485-213C-8943-9F38-57DA9DE5CD7F}"/>
                  </a:ext>
                </a:extLst>
              </p:cNvPr>
              <p:cNvSpPr txBox="1"/>
              <p:nvPr/>
            </p:nvSpPr>
            <p:spPr>
              <a:xfrm>
                <a:off x="2321530" y="2857022"/>
                <a:ext cx="98674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Sup>
                            <m:sSub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40092485-213C-8943-9F38-57DA9DE5CD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1530" y="2857022"/>
                <a:ext cx="986745" cy="369332"/>
              </a:xfrm>
              <a:prstGeom prst="rect">
                <a:avLst/>
              </a:prstGeom>
              <a:blipFill>
                <a:blip r:embed="rId11"/>
                <a:stretch>
                  <a:fillRect l="-2564" r="-2564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096B1534-6D45-7C47-B123-97BC12A7B479}"/>
                  </a:ext>
                </a:extLst>
              </p:cNvPr>
              <p:cNvSpPr txBox="1"/>
              <p:nvPr/>
            </p:nvSpPr>
            <p:spPr>
              <a:xfrm>
                <a:off x="3309000" y="2857022"/>
                <a:ext cx="98283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 </m:t>
                          </m:r>
                          <m:sSubSup>
                            <m:sSub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096B1534-6D45-7C47-B123-97BC12A7B4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9000" y="2857022"/>
                <a:ext cx="982833" cy="369332"/>
              </a:xfrm>
              <a:prstGeom prst="rect">
                <a:avLst/>
              </a:prstGeom>
              <a:blipFill>
                <a:blip r:embed="rId12"/>
                <a:stretch>
                  <a:fillRect l="-6410" t="-3333" r="-1282" b="-3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18085F5E-5FB4-4844-ABB5-6D87400F222C}"/>
                  </a:ext>
                </a:extLst>
              </p:cNvPr>
              <p:cNvSpPr txBox="1"/>
              <p:nvPr/>
            </p:nvSpPr>
            <p:spPr>
              <a:xfrm>
                <a:off x="4342477" y="2838019"/>
                <a:ext cx="4532253" cy="37747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i="1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18085F5E-5FB4-4844-ABB5-6D87400F22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2477" y="2838019"/>
                <a:ext cx="4532253" cy="377476"/>
              </a:xfrm>
              <a:prstGeom prst="rect">
                <a:avLst/>
              </a:prstGeom>
              <a:blipFill>
                <a:blip r:embed="rId13"/>
                <a:stretch>
                  <a:fillRect l="-1397" b="-129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E02CD6C1-EFDC-064A-88DE-09B49CA992C0}"/>
                  </a:ext>
                </a:extLst>
              </p:cNvPr>
              <p:cNvSpPr txBox="1"/>
              <p:nvPr/>
            </p:nvSpPr>
            <p:spPr>
              <a:xfrm>
                <a:off x="4342477" y="3508724"/>
                <a:ext cx="4532253" cy="37747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i="1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E02CD6C1-EFDC-064A-88DE-09B49CA992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2477" y="3508724"/>
                <a:ext cx="4532253" cy="377476"/>
              </a:xfrm>
              <a:prstGeom prst="rect">
                <a:avLst/>
              </a:prstGeom>
              <a:blipFill>
                <a:blip r:embed="rId14"/>
                <a:stretch>
                  <a:fillRect l="-1397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6CE4AABB-2648-1E46-B93E-3ED3FC74B121}"/>
                  </a:ext>
                </a:extLst>
              </p:cNvPr>
              <p:cNvSpPr/>
              <p:nvPr/>
            </p:nvSpPr>
            <p:spPr>
              <a:xfrm>
                <a:off x="228600" y="4748587"/>
                <a:ext cx="534755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𝑆𝑖𝑔𝑛𝑎𝑙</m:t>
                      </m:r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𝑃𝑜𝑤𝑒𝑟</m:t>
                      </m:r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l-GR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ctrlPr>
                                        <a:rPr lang="en-US" sz="24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sz="24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d>
                                            <m:dPr>
                                              <m:begChr m:val="|"/>
                                              <m:endChr m:val="|"/>
                                              <m:ctrlPr>
                                                <a:rPr lang="en-US" sz="2400" i="1">
                                                  <a:solidFill>
                                                    <a:prstClr val="black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en-US" sz="2400" i="1">
                                                      <a:solidFill>
                                                        <a:prstClr val="black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sz="2400" i="1">
                                                      <a:solidFill>
                                                        <a:prstClr val="black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h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2400" i="1">
                                                      <a:solidFill>
                                                        <a:prstClr val="black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1</m:t>
                                                  </m:r>
                                                </m:sub>
                                              </m:sSub>
                                            </m:e>
                                          </m:d>
                                        </m:e>
                                        <m:sup>
                                          <m:r>
                                            <a:rPr lang="en-US" sz="24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lang="en-US" sz="240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sSup>
                                        <m:sSupPr>
                                          <m:ctrlPr>
                                            <a:rPr lang="en-US" sz="24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d>
                                            <m:dPr>
                                              <m:begChr m:val="|"/>
                                              <m:endChr m:val="|"/>
                                              <m:ctrlPr>
                                                <a:rPr lang="en-US" sz="2400" i="1">
                                                  <a:solidFill>
                                                    <a:prstClr val="black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en-US" sz="2400" i="1">
                                                      <a:solidFill>
                                                        <a:prstClr val="black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sz="2400" i="1">
                                                      <a:solidFill>
                                                        <a:prstClr val="black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h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2400" i="1">
                                                      <a:solidFill>
                                                        <a:prstClr val="black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2</m:t>
                                                  </m:r>
                                                </m:sub>
                                              </m:sSub>
                                            </m:e>
                                          </m:d>
                                        </m:e>
                                        <m:sup>
                                          <m:r>
                                            <a:rPr lang="en-US" sz="24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e>
                                  </m:d>
                                  <m: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6CE4AABB-2648-1E46-B93E-3ED3FC74B12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4748587"/>
                <a:ext cx="5347554" cy="461665"/>
              </a:xfrm>
              <a:prstGeom prst="rect">
                <a:avLst/>
              </a:prstGeom>
              <a:blipFill>
                <a:blip r:embed="rId15"/>
                <a:stretch>
                  <a:fillRect b="-216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580A7192-5E6C-9642-AB6E-A4FF3FE8984E}"/>
                  </a:ext>
                </a:extLst>
              </p:cNvPr>
              <p:cNvSpPr/>
              <p:nvPr/>
            </p:nvSpPr>
            <p:spPr>
              <a:xfrm>
                <a:off x="2210750" y="5322589"/>
                <a:ext cx="361368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sz="24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4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h</m:t>
                                          </m:r>
                                        </m:e>
                                        <m:sub>
                                          <m:r>
                                            <a:rPr lang="en-US" sz="24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4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sz="24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4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h</m:t>
                                          </m:r>
                                        </m:e>
                                        <m:sub>
                                          <m:r>
                                            <a:rPr lang="en-US" sz="24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l-GR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580A7192-5E6C-9642-AB6E-A4FF3FE898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0750" y="5322589"/>
                <a:ext cx="3613682" cy="461665"/>
              </a:xfrm>
              <a:prstGeom prst="rect">
                <a:avLst/>
              </a:prstGeom>
              <a:blipFill>
                <a:blip r:embed="rId16"/>
                <a:stretch>
                  <a:fillRect b="-216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64359D3C-0BD0-3241-B6CD-36D2BD37DFA6}"/>
                  </a:ext>
                </a:extLst>
              </p:cNvPr>
              <p:cNvSpPr/>
              <p:nvPr/>
            </p:nvSpPr>
            <p:spPr>
              <a:xfrm>
                <a:off x="2252135" y="5966330"/>
                <a:ext cx="289072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sz="24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4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h</m:t>
                                          </m:r>
                                        </m:e>
                                        <m:sub>
                                          <m:r>
                                            <a:rPr lang="en-US" sz="24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4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sz="24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4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h</m:t>
                                          </m:r>
                                        </m:e>
                                        <m:sub>
                                          <m:r>
                                            <a:rPr lang="en-US" sz="24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en-US" sz="2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64359D3C-0BD0-3241-B6CD-36D2BD37DFA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2135" y="5966330"/>
                <a:ext cx="2890728" cy="461665"/>
              </a:xfrm>
              <a:prstGeom prst="rect">
                <a:avLst/>
              </a:prstGeom>
              <a:blipFill>
                <a:blip r:embed="rId17"/>
                <a:stretch>
                  <a:fillRect b="-216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887F9A05-FA5C-A64E-B8B3-435112DFB9EC}"/>
                  </a:ext>
                </a:extLst>
              </p:cNvPr>
              <p:cNvSpPr txBox="1"/>
              <p:nvPr/>
            </p:nvSpPr>
            <p:spPr>
              <a:xfrm>
                <a:off x="255319" y="4186535"/>
                <a:ext cx="782188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prstClr val="black"/>
                    </a:solidFill>
                    <a:cs typeface="Trebuchet MS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l-GR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40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400" dirty="0">
                    <a:solidFill>
                      <a:prstClr val="black"/>
                    </a:solidFill>
                    <a:cs typeface="Trebuchet MS"/>
                  </a:rPr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>
                        <a:latin typeface="Cambria Math" panose="02040503050406030204" pitchFamily="18" charset="0"/>
                      </a:rPr>
                      <m:t>=</m:t>
                    </m:r>
                    <m:r>
                      <a:rPr lang="el-GR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l-GR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sz="2400" dirty="0">
                  <a:solidFill>
                    <a:prstClr val="black"/>
                  </a:solidFill>
                  <a:cs typeface="Trebuchet MS"/>
                </a:endParaRP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887F9A05-FA5C-A64E-B8B3-435112DFB9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319" y="4186535"/>
                <a:ext cx="7821881" cy="461665"/>
              </a:xfrm>
              <a:prstGeom prst="rect">
                <a:avLst/>
              </a:prstGeom>
              <a:blipFill>
                <a:blip r:embed="rId18"/>
                <a:stretch>
                  <a:fillRect l="-1135" t="-8108" b="-270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1A4D1C8-C2EC-584A-A8E2-7A7A97AAE421}"/>
              </a:ext>
            </a:extLst>
          </p:cNvPr>
          <p:cNvCxnSpPr/>
          <p:nvPr/>
        </p:nvCxnSpPr>
        <p:spPr>
          <a:xfrm>
            <a:off x="0" y="403860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47341B97-F292-AC4C-BDC0-E710CFAB2C40}"/>
                  </a:ext>
                </a:extLst>
              </p:cNvPr>
              <p:cNvSpPr txBox="1"/>
              <p:nvPr/>
            </p:nvSpPr>
            <p:spPr>
              <a:xfrm>
                <a:off x="685800" y="2819400"/>
                <a:ext cx="68647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47341B97-F292-AC4C-BDC0-E710CFAB2C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2819400"/>
                <a:ext cx="686470" cy="369332"/>
              </a:xfrm>
              <a:prstGeom prst="rect">
                <a:avLst/>
              </a:prstGeom>
              <a:blipFill>
                <a:blip r:embed="rId19"/>
                <a:stretch>
                  <a:fillRect l="-3636" r="-1818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57932488-0C00-2446-9F59-64352FBE0AF6}"/>
                  </a:ext>
                </a:extLst>
              </p:cNvPr>
              <p:cNvSpPr txBox="1"/>
              <p:nvPr/>
            </p:nvSpPr>
            <p:spPr>
              <a:xfrm>
                <a:off x="1287915" y="2822665"/>
                <a:ext cx="99726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 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57932488-0C00-2446-9F59-64352FBE0A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7915" y="2822665"/>
                <a:ext cx="997261" cy="369332"/>
              </a:xfrm>
              <a:prstGeom prst="rect">
                <a:avLst/>
              </a:prstGeom>
              <a:blipFill>
                <a:blip r:embed="rId20"/>
                <a:stretch>
                  <a:fillRect l="-5000" t="-3333" r="-1250" b="-4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9CFD3968-1E97-8845-A758-2D4EED1C96B5}"/>
                  </a:ext>
                </a:extLst>
              </p14:cNvPr>
              <p14:cNvContentPartPr/>
              <p14:nvPr/>
            </p14:nvContentPartPr>
            <p14:xfrm>
              <a:off x="4674960" y="3912840"/>
              <a:ext cx="2075400" cy="622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9CFD3968-1E97-8845-A758-2D4EED1C96B5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4665600" y="3903480"/>
                <a:ext cx="2094120" cy="81000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087920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0" grpId="0"/>
      <p:bldP spid="33" grpId="0"/>
      <p:bldP spid="34" grpId="0"/>
      <p:bldP spid="44" grpId="0"/>
      <p:bldP spid="45" grpId="0"/>
      <p:bldP spid="48" grpId="0"/>
      <p:bldP spid="50" grpId="0"/>
      <p:bldP spid="31" grpId="0"/>
      <p:bldP spid="3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39967"/>
          </a:xfrm>
        </p:spPr>
        <p:txBody>
          <a:bodyPr>
            <a:noAutofit/>
          </a:bodyPr>
          <a:lstStyle/>
          <a:p>
            <a:r>
              <a:rPr lang="en-US" sz="4400" dirty="0">
                <a:solidFill>
                  <a:schemeClr val="tx2"/>
                </a:solidFill>
              </a:rPr>
              <a:t>Maximum Ratio Combining</a:t>
            </a:r>
            <a:endParaRPr lang="en-US" sz="4400" b="0" dirty="0">
              <a:solidFill>
                <a:schemeClr val="tx2"/>
              </a:solidFill>
            </a:endParaRPr>
          </a:p>
        </p:txBody>
      </p:sp>
      <p:grpSp>
        <p:nvGrpSpPr>
          <p:cNvPr id="5" name="Group 40">
            <a:extLst>
              <a:ext uri="{FF2B5EF4-FFF2-40B4-BE49-F238E27FC236}">
                <a16:creationId xmlns:a16="http://schemas.microsoft.com/office/drawing/2014/main" id="{842FAC5B-A53A-4540-97C3-AE1E61A1C786}"/>
              </a:ext>
            </a:extLst>
          </p:cNvPr>
          <p:cNvGrpSpPr/>
          <p:nvPr/>
        </p:nvGrpSpPr>
        <p:grpSpPr>
          <a:xfrm rot="16200000">
            <a:off x="1223885" y="1138315"/>
            <a:ext cx="601251" cy="610620"/>
            <a:chOff x="1981202" y="1676401"/>
            <a:chExt cx="735197" cy="823284"/>
          </a:xfrm>
        </p:grpSpPr>
        <p:cxnSp>
          <p:nvCxnSpPr>
            <p:cNvPr id="6" name="Shape 22">
              <a:extLst>
                <a:ext uri="{FF2B5EF4-FFF2-40B4-BE49-F238E27FC236}">
                  <a16:creationId xmlns:a16="http://schemas.microsoft.com/office/drawing/2014/main" id="{8E26A368-8E55-A643-BF90-23C863686928}"/>
                </a:ext>
              </a:extLst>
            </p:cNvPr>
            <p:cNvCxnSpPr/>
            <p:nvPr/>
          </p:nvCxnSpPr>
          <p:spPr>
            <a:xfrm rot="16200000" flipH="1">
              <a:off x="1962488" y="1949927"/>
              <a:ext cx="720000" cy="172947"/>
            </a:xfrm>
            <a:prstGeom prst="bentConnector2">
              <a:avLst/>
            </a:prstGeom>
            <a:ln w="381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Isosceles Triangle 23">
              <a:extLst>
                <a:ext uri="{FF2B5EF4-FFF2-40B4-BE49-F238E27FC236}">
                  <a16:creationId xmlns:a16="http://schemas.microsoft.com/office/drawing/2014/main" id="{0A04B8F7-C874-4041-A9FC-93F1619D647A}"/>
                </a:ext>
              </a:extLst>
            </p:cNvPr>
            <p:cNvSpPr/>
            <p:nvPr/>
          </p:nvSpPr>
          <p:spPr>
            <a:xfrm rot="16200000">
              <a:off x="2376253" y="2325827"/>
              <a:ext cx="206567" cy="141149"/>
            </a:xfrm>
            <a:prstGeom prst="triangle">
              <a:avLst/>
            </a:prstGeom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C1ADC72A-4C73-2449-B2AE-613B2E8F60D8}"/>
                </a:ext>
              </a:extLst>
            </p:cNvPr>
            <p:cNvSpPr/>
            <p:nvPr/>
          </p:nvSpPr>
          <p:spPr>
            <a:xfrm rot="5400000">
              <a:off x="2158381" y="1670169"/>
              <a:ext cx="380839" cy="735197"/>
            </a:xfrm>
            <a:prstGeom prst="roundRect">
              <a:avLst/>
            </a:prstGeom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8" name="Group 12">
            <a:extLst>
              <a:ext uri="{FF2B5EF4-FFF2-40B4-BE49-F238E27FC236}">
                <a16:creationId xmlns:a16="http://schemas.microsoft.com/office/drawing/2014/main" id="{493D251A-DDDF-6246-8918-698104B8F365}"/>
              </a:ext>
            </a:extLst>
          </p:cNvPr>
          <p:cNvGrpSpPr/>
          <p:nvPr/>
        </p:nvGrpSpPr>
        <p:grpSpPr>
          <a:xfrm rot="5400000" flipH="1">
            <a:off x="2973926" y="1521874"/>
            <a:ext cx="1371600" cy="613852"/>
            <a:chOff x="3245649" y="1709063"/>
            <a:chExt cx="1677149" cy="827638"/>
          </a:xfrm>
        </p:grpSpPr>
        <p:sp>
          <p:nvSpPr>
            <p:cNvPr id="19" name="Isosceles Triangle 13">
              <a:extLst>
                <a:ext uri="{FF2B5EF4-FFF2-40B4-BE49-F238E27FC236}">
                  <a16:creationId xmlns:a16="http://schemas.microsoft.com/office/drawing/2014/main" id="{F8CC4709-0BAA-264A-8B95-B9F220D7C4D5}"/>
                </a:ext>
              </a:extLst>
            </p:cNvPr>
            <p:cNvSpPr/>
            <p:nvPr/>
          </p:nvSpPr>
          <p:spPr>
            <a:xfrm rot="16200000">
              <a:off x="4605244" y="2362843"/>
              <a:ext cx="206567" cy="141149"/>
            </a:xfrm>
            <a:prstGeom prst="triangle">
              <a:avLst/>
            </a:prstGeom>
            <a:ln w="381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prstClr val="black"/>
                </a:solidFill>
              </a:endParaRPr>
            </a:p>
          </p:txBody>
        </p:sp>
        <p:cxnSp>
          <p:nvCxnSpPr>
            <p:cNvPr id="20" name="Shape 8">
              <a:extLst>
                <a:ext uri="{FF2B5EF4-FFF2-40B4-BE49-F238E27FC236}">
                  <a16:creationId xmlns:a16="http://schemas.microsoft.com/office/drawing/2014/main" id="{186020B6-B301-1D4B-90AB-071690AF0DF6}"/>
                </a:ext>
              </a:extLst>
            </p:cNvPr>
            <p:cNvCxnSpPr/>
            <p:nvPr/>
          </p:nvCxnSpPr>
          <p:spPr>
            <a:xfrm rot="16200000" flipH="1">
              <a:off x="3230649" y="2003589"/>
              <a:ext cx="720002" cy="130949"/>
            </a:xfrm>
            <a:prstGeom prst="bentConnector2">
              <a:avLst/>
            </a:prstGeom>
            <a:ln w="381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Isosceles Triangle 15">
              <a:extLst>
                <a:ext uri="{FF2B5EF4-FFF2-40B4-BE49-F238E27FC236}">
                  <a16:creationId xmlns:a16="http://schemas.microsoft.com/office/drawing/2014/main" id="{3E949BE6-71F9-C047-AE19-16FB33E9DCCE}"/>
                </a:ext>
              </a:extLst>
            </p:cNvPr>
            <p:cNvSpPr/>
            <p:nvPr/>
          </p:nvSpPr>
          <p:spPr>
            <a:xfrm rot="16200000">
              <a:off x="3623415" y="2358491"/>
              <a:ext cx="206567" cy="141149"/>
            </a:xfrm>
            <a:prstGeom prst="triangle">
              <a:avLst/>
            </a:prstGeom>
            <a:ln w="381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prstClr val="black"/>
                </a:solidFill>
              </a:endParaRPr>
            </a:p>
          </p:txBody>
        </p:sp>
        <p:cxnSp>
          <p:nvCxnSpPr>
            <p:cNvPr id="23" name="Shape 14">
              <a:extLst>
                <a:ext uri="{FF2B5EF4-FFF2-40B4-BE49-F238E27FC236}">
                  <a16:creationId xmlns:a16="http://schemas.microsoft.com/office/drawing/2014/main" id="{4205D809-F4BE-7C48-B762-A376AD2F7A24}"/>
                </a:ext>
              </a:extLst>
            </p:cNvPr>
            <p:cNvCxnSpPr/>
            <p:nvPr/>
          </p:nvCxnSpPr>
          <p:spPr>
            <a:xfrm rot="16200000" flipH="1">
              <a:off x="4212478" y="2003589"/>
              <a:ext cx="720000" cy="130949"/>
            </a:xfrm>
            <a:prstGeom prst="bentConnector2">
              <a:avLst/>
            </a:prstGeom>
            <a:ln w="381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ounded Rectangle 23">
              <a:extLst>
                <a:ext uri="{FF2B5EF4-FFF2-40B4-BE49-F238E27FC236}">
                  <a16:creationId xmlns:a16="http://schemas.microsoft.com/office/drawing/2014/main" id="{F14D08DD-A45A-0D47-87A1-EF89E7B1117D}"/>
                </a:ext>
              </a:extLst>
            </p:cNvPr>
            <p:cNvSpPr/>
            <p:nvPr/>
          </p:nvSpPr>
          <p:spPr>
            <a:xfrm rot="5400000">
              <a:off x="3893804" y="1199192"/>
              <a:ext cx="380839" cy="1677149"/>
            </a:xfrm>
            <a:prstGeom prst="roundRect">
              <a:avLst/>
            </a:prstGeom>
            <a:ln w="38100"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prstClr val="black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F95C0F8F-04B6-B348-815A-30B465FE4563}"/>
                  </a:ext>
                </a:extLst>
              </p:cNvPr>
              <p:cNvSpPr txBox="1"/>
              <p:nvPr/>
            </p:nvSpPr>
            <p:spPr>
              <a:xfrm>
                <a:off x="854292" y="1219200"/>
                <a:ext cx="24173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F95C0F8F-04B6-B348-815A-30B465FE45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4292" y="1219200"/>
                <a:ext cx="241733" cy="369332"/>
              </a:xfrm>
              <a:prstGeom prst="rect">
                <a:avLst/>
              </a:prstGeom>
              <a:blipFill>
                <a:blip r:embed="rId4"/>
                <a:stretch>
                  <a:fillRect l="-10000" r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EC22657A-C294-1049-8020-B4F46430BE74}"/>
                  </a:ext>
                </a:extLst>
              </p:cNvPr>
              <p:cNvSpPr txBox="1"/>
              <p:nvPr/>
            </p:nvSpPr>
            <p:spPr>
              <a:xfrm>
                <a:off x="4047771" y="1198741"/>
                <a:ext cx="36663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EC22657A-C294-1049-8020-B4F46430BE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7771" y="1198741"/>
                <a:ext cx="366639" cy="369332"/>
              </a:xfrm>
              <a:prstGeom prst="rect">
                <a:avLst/>
              </a:prstGeom>
              <a:blipFill>
                <a:blip r:embed="rId5"/>
                <a:stretch>
                  <a:fillRect l="-16667" r="-3333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3CCA71DF-9E61-054C-B39E-4EF426B2F3B8}"/>
                  </a:ext>
                </a:extLst>
              </p:cNvPr>
              <p:cNvSpPr txBox="1"/>
              <p:nvPr/>
            </p:nvSpPr>
            <p:spPr>
              <a:xfrm>
                <a:off x="4047771" y="2069068"/>
                <a:ext cx="37375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3CCA71DF-9E61-054C-B39E-4EF426B2F3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7771" y="2069068"/>
                <a:ext cx="373757" cy="369332"/>
              </a:xfrm>
              <a:prstGeom prst="rect">
                <a:avLst/>
              </a:prstGeom>
              <a:blipFill>
                <a:blip r:embed="rId6"/>
                <a:stretch>
                  <a:fillRect l="-16667" r="-3333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A94E2EC7-6D6D-E040-9430-EC88EFE88429}"/>
                  </a:ext>
                </a:extLst>
              </p:cNvPr>
              <p:cNvSpPr txBox="1"/>
              <p:nvPr/>
            </p:nvSpPr>
            <p:spPr>
              <a:xfrm>
                <a:off x="4459499" y="1198741"/>
                <a:ext cx="2246101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i="1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A94E2EC7-6D6D-E040-9430-EC88EFE884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9499" y="1198741"/>
                <a:ext cx="2246101" cy="369332"/>
              </a:xfrm>
              <a:prstGeom prst="rect">
                <a:avLst/>
              </a:prstGeom>
              <a:blipFill>
                <a:blip r:embed="rId7"/>
                <a:stretch>
                  <a:fillRect l="-2247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9F9FA48F-F6F9-AB4F-B439-6F367320A426}"/>
                  </a:ext>
                </a:extLst>
              </p:cNvPr>
              <p:cNvSpPr txBox="1"/>
              <p:nvPr/>
            </p:nvSpPr>
            <p:spPr>
              <a:xfrm>
                <a:off x="4508825" y="2068594"/>
                <a:ext cx="2246101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i="1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9F9FA48F-F6F9-AB4F-B439-6F367320A4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8825" y="2068594"/>
                <a:ext cx="2246101" cy="369332"/>
              </a:xfrm>
              <a:prstGeom prst="rect">
                <a:avLst/>
              </a:prstGeom>
              <a:blipFill>
                <a:blip r:embed="rId8"/>
                <a:stretch>
                  <a:fillRect l="-2809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CB2078E2-B828-6F4F-943C-70DE27905788}"/>
              </a:ext>
            </a:extLst>
          </p:cNvPr>
          <p:cNvCxnSpPr>
            <a:cxnSpLocks/>
          </p:cNvCxnSpPr>
          <p:nvPr/>
        </p:nvCxnSpPr>
        <p:spPr>
          <a:xfrm>
            <a:off x="1828800" y="1447800"/>
            <a:ext cx="155448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CA8358AB-A0BA-CE4A-859D-A3D0D31BCD24}"/>
                  </a:ext>
                </a:extLst>
              </p:cNvPr>
              <p:cNvSpPr txBox="1"/>
              <p:nvPr/>
            </p:nvSpPr>
            <p:spPr>
              <a:xfrm>
                <a:off x="2284099" y="1138948"/>
                <a:ext cx="31406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CA8358AB-A0BA-CE4A-859D-A3D0D31BCD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4099" y="1138948"/>
                <a:ext cx="314060" cy="307777"/>
              </a:xfrm>
              <a:prstGeom prst="rect">
                <a:avLst/>
              </a:prstGeom>
              <a:blipFill>
                <a:blip r:embed="rId9"/>
                <a:stretch>
                  <a:fillRect l="-24000"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A65478E7-2860-2445-AFE5-CDEFF0F1CDCC}"/>
              </a:ext>
            </a:extLst>
          </p:cNvPr>
          <p:cNvCxnSpPr>
            <a:cxnSpLocks/>
          </p:cNvCxnSpPr>
          <p:nvPr/>
        </p:nvCxnSpPr>
        <p:spPr>
          <a:xfrm>
            <a:off x="1834334" y="1554892"/>
            <a:ext cx="1476604" cy="59885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079C468A-58AA-5844-9272-8BC03A9FA9A5}"/>
                  </a:ext>
                </a:extLst>
              </p:cNvPr>
              <p:cNvSpPr txBox="1"/>
              <p:nvPr/>
            </p:nvSpPr>
            <p:spPr>
              <a:xfrm>
                <a:off x="2187385" y="1741283"/>
                <a:ext cx="320023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079C468A-58AA-5844-9272-8BC03A9FA9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7385" y="1741283"/>
                <a:ext cx="320023" cy="307777"/>
              </a:xfrm>
              <a:prstGeom prst="rect">
                <a:avLst/>
              </a:prstGeom>
              <a:blipFill>
                <a:blip r:embed="rId10"/>
                <a:stretch>
                  <a:fillRect l="-15385" r="-3846" b="-1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871B20E8-8B96-514E-B7CB-67A838F3A7FD}"/>
                  </a:ext>
                </a:extLst>
              </p:cNvPr>
              <p:cNvSpPr/>
              <p:nvPr/>
            </p:nvSpPr>
            <p:spPr>
              <a:xfrm>
                <a:off x="4744313" y="5281135"/>
                <a:ext cx="367985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l-GR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  <m:sup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sup>
                                  </m:sSubSup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l-GR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  <m:sup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sup>
                                  </m:sSubSup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871B20E8-8B96-514E-B7CB-67A838F3A7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4313" y="5281135"/>
                <a:ext cx="3679854" cy="461665"/>
              </a:xfrm>
              <a:prstGeom prst="rect">
                <a:avLst/>
              </a:prstGeom>
              <a:blipFill>
                <a:blip r:embed="rId11"/>
                <a:stretch>
                  <a:fillRect b="-2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6CE4AABB-2648-1E46-B93E-3ED3FC74B121}"/>
                  </a:ext>
                </a:extLst>
              </p:cNvPr>
              <p:cNvSpPr/>
              <p:nvPr/>
            </p:nvSpPr>
            <p:spPr>
              <a:xfrm>
                <a:off x="228600" y="4755533"/>
                <a:ext cx="483452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𝑆𝑖𝑔𝑛𝑎𝑙</m:t>
                      </m:r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𝑃𝑜𝑤𝑒𝑟</m:t>
                      </m:r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sz="24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4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h</m:t>
                                          </m:r>
                                        </m:e>
                                        <m:sub>
                                          <m:r>
                                            <a:rPr lang="en-US" sz="24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4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sz="24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4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h</m:t>
                                          </m:r>
                                        </m:e>
                                        <m:sub>
                                          <m:r>
                                            <a:rPr lang="en-US" sz="24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en-US" sz="2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6CE4AABB-2648-1E46-B93E-3ED3FC74B12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4755533"/>
                <a:ext cx="4834529" cy="461665"/>
              </a:xfrm>
              <a:prstGeom prst="rect">
                <a:avLst/>
              </a:prstGeom>
              <a:blipFill>
                <a:blip r:embed="rId12"/>
                <a:stretch>
                  <a:fillRect b="-18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9FA92DB9-2B75-4047-9E87-778E50DDEB97}"/>
                  </a:ext>
                </a:extLst>
              </p:cNvPr>
              <p:cNvSpPr/>
              <p:nvPr/>
            </p:nvSpPr>
            <p:spPr>
              <a:xfrm>
                <a:off x="228600" y="5281135"/>
                <a:ext cx="478663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𝑁𝑜𝑖𝑠𝑒</m:t>
                      </m:r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𝑃𝑜𝑤𝑒𝑟</m:t>
                      </m:r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l-GR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  <m:sup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sup>
                                  </m:sSubSup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sz="240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Sup>
                                    <m:sSubSup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  <m:sup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sup>
                                  </m:sSubSup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9FA92DB9-2B75-4047-9E87-778E50DDEB9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5281135"/>
                <a:ext cx="4786631" cy="461665"/>
              </a:xfrm>
              <a:prstGeom prst="rect">
                <a:avLst/>
              </a:prstGeom>
              <a:blipFill>
                <a:blip r:embed="rId13"/>
                <a:stretch>
                  <a:fillRect b="-189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A27B7BC1-3D4F-7942-A704-CEEAFFF89E0E}"/>
                  </a:ext>
                </a:extLst>
              </p:cNvPr>
              <p:cNvSpPr/>
              <p:nvPr/>
            </p:nvSpPr>
            <p:spPr>
              <a:xfrm>
                <a:off x="2105867" y="5972448"/>
                <a:ext cx="443801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l-GR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l-GR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A27B7BC1-3D4F-7942-A704-CEEAFFF89E0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5867" y="5972448"/>
                <a:ext cx="4438010" cy="46166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87D3356A-1459-7D41-AA28-9A68A1BFF023}"/>
                  </a:ext>
                </a:extLst>
              </p:cNvPr>
              <p:cNvSpPr/>
              <p:nvPr/>
            </p:nvSpPr>
            <p:spPr>
              <a:xfrm>
                <a:off x="6321304" y="5957176"/>
                <a:ext cx="282269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sSup>
                        <m:sSupPr>
                          <m:ctrlP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87D3356A-1459-7D41-AA28-9A68A1BFF02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1304" y="5957176"/>
                <a:ext cx="2822696" cy="461665"/>
              </a:xfrm>
              <a:prstGeom prst="rect">
                <a:avLst/>
              </a:prstGeom>
              <a:blipFill>
                <a:blip r:embed="rId15"/>
                <a:stretch>
                  <a:fillRect b="-2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B6EEC249-79FF-D346-B9BA-0E950DB5D7F0}"/>
              </a:ext>
            </a:extLst>
          </p:cNvPr>
          <p:cNvCxnSpPr/>
          <p:nvPr/>
        </p:nvCxnSpPr>
        <p:spPr>
          <a:xfrm>
            <a:off x="0" y="403860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F951B651-D732-8849-A506-2A718C58F78C}"/>
                  </a:ext>
                </a:extLst>
              </p:cNvPr>
              <p:cNvSpPr txBox="1"/>
              <p:nvPr/>
            </p:nvSpPr>
            <p:spPr>
              <a:xfrm>
                <a:off x="255319" y="4186535"/>
                <a:ext cx="782188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prstClr val="black"/>
                    </a:solidFill>
                    <a:cs typeface="Trebuchet MS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l-GR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40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400" dirty="0">
                    <a:solidFill>
                      <a:prstClr val="black"/>
                    </a:solidFill>
                    <a:cs typeface="Trebuchet MS"/>
                  </a:rPr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>
                        <a:latin typeface="Cambria Math" panose="02040503050406030204" pitchFamily="18" charset="0"/>
                      </a:rPr>
                      <m:t>=</m:t>
                    </m:r>
                    <m:r>
                      <a:rPr lang="el-GR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l-GR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sz="2400" dirty="0">
                  <a:solidFill>
                    <a:prstClr val="black"/>
                  </a:solidFill>
                  <a:cs typeface="Trebuchet MS"/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F951B651-D732-8849-A506-2A718C58F7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319" y="4186535"/>
                <a:ext cx="7821881" cy="461665"/>
              </a:xfrm>
              <a:prstGeom prst="rect">
                <a:avLst/>
              </a:prstGeom>
              <a:blipFill>
                <a:blip r:embed="rId16"/>
                <a:stretch>
                  <a:fillRect l="-1135" t="-8108" b="-270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6BAFEDA1-4275-A948-B308-165AAA3620AB}"/>
                  </a:ext>
                </a:extLst>
              </p:cNvPr>
              <p:cNvSpPr txBox="1"/>
              <p:nvPr/>
            </p:nvSpPr>
            <p:spPr>
              <a:xfrm>
                <a:off x="2321530" y="2857022"/>
                <a:ext cx="98674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Sup>
                            <m:sSub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6BAFEDA1-4275-A948-B308-165AAA3620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1530" y="2857022"/>
                <a:ext cx="986745" cy="369332"/>
              </a:xfrm>
              <a:prstGeom prst="rect">
                <a:avLst/>
              </a:prstGeom>
              <a:blipFill>
                <a:blip r:embed="rId17"/>
                <a:stretch>
                  <a:fillRect l="-2564" r="-2564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1C1E1CBB-E5D6-7F41-9E6C-DE438FBA2732}"/>
                  </a:ext>
                </a:extLst>
              </p:cNvPr>
              <p:cNvSpPr txBox="1"/>
              <p:nvPr/>
            </p:nvSpPr>
            <p:spPr>
              <a:xfrm>
                <a:off x="3309000" y="2857022"/>
                <a:ext cx="98283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 </m:t>
                          </m:r>
                          <m:sSubSup>
                            <m:sSub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1C1E1CBB-E5D6-7F41-9E6C-DE438FBA27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9000" y="2857022"/>
                <a:ext cx="982833" cy="369332"/>
              </a:xfrm>
              <a:prstGeom prst="rect">
                <a:avLst/>
              </a:prstGeom>
              <a:blipFill>
                <a:blip r:embed="rId18"/>
                <a:stretch>
                  <a:fillRect l="-6410" t="-3333" r="-1282" b="-3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58C4E3DC-7A9D-524B-92F7-CD5BFB928F23}"/>
                  </a:ext>
                </a:extLst>
              </p:cNvPr>
              <p:cNvSpPr txBox="1"/>
              <p:nvPr/>
            </p:nvSpPr>
            <p:spPr>
              <a:xfrm>
                <a:off x="4342477" y="2838019"/>
                <a:ext cx="4532253" cy="37747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i="1" dirty="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58C4E3DC-7A9D-524B-92F7-CD5BFB928F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2477" y="2838019"/>
                <a:ext cx="4532253" cy="377476"/>
              </a:xfrm>
              <a:prstGeom prst="rect">
                <a:avLst/>
              </a:prstGeom>
              <a:blipFill>
                <a:blip r:embed="rId19"/>
                <a:stretch>
                  <a:fillRect l="-1397" b="-129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1443A8E3-46BD-5348-A2B5-1B9AB8D92A81}"/>
                  </a:ext>
                </a:extLst>
              </p:cNvPr>
              <p:cNvSpPr txBox="1"/>
              <p:nvPr/>
            </p:nvSpPr>
            <p:spPr>
              <a:xfrm>
                <a:off x="4342477" y="3508724"/>
                <a:ext cx="4532253" cy="37747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i="1" dirty="0"/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1443A8E3-46BD-5348-A2B5-1B9AB8D92A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2477" y="3508724"/>
                <a:ext cx="4532253" cy="377476"/>
              </a:xfrm>
              <a:prstGeom prst="rect">
                <a:avLst/>
              </a:prstGeom>
              <a:blipFill>
                <a:blip r:embed="rId20"/>
                <a:stretch>
                  <a:fillRect l="-1397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E9A9F27E-6621-9A4B-8987-C80DF4A3B8EB}"/>
                  </a:ext>
                </a:extLst>
              </p:cNvPr>
              <p:cNvSpPr txBox="1"/>
              <p:nvPr/>
            </p:nvSpPr>
            <p:spPr>
              <a:xfrm>
                <a:off x="685800" y="2819400"/>
                <a:ext cx="68647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E9A9F27E-6621-9A4B-8987-C80DF4A3B8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2819400"/>
                <a:ext cx="686470" cy="369332"/>
              </a:xfrm>
              <a:prstGeom prst="rect">
                <a:avLst/>
              </a:prstGeom>
              <a:blipFill>
                <a:blip r:embed="rId11"/>
                <a:stretch>
                  <a:fillRect l="-3636" r="-1818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0DC9F4F6-4954-9C49-8BC5-2E45C9A21565}"/>
                  </a:ext>
                </a:extLst>
              </p:cNvPr>
              <p:cNvSpPr txBox="1"/>
              <p:nvPr/>
            </p:nvSpPr>
            <p:spPr>
              <a:xfrm>
                <a:off x="1287915" y="2822665"/>
                <a:ext cx="99726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 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0DC9F4F6-4954-9C49-8BC5-2E45C9A215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7915" y="2822665"/>
                <a:ext cx="997261" cy="369332"/>
              </a:xfrm>
              <a:prstGeom prst="rect">
                <a:avLst/>
              </a:prstGeom>
              <a:blipFill>
                <a:blip r:embed="rId12"/>
                <a:stretch>
                  <a:fillRect l="-5000" t="-3333" r="-1250" b="-4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244BB9ED-62C7-1B4E-95CB-CEEE8650BA67}"/>
                  </a:ext>
                </a:extLst>
              </p14:cNvPr>
              <p14:cNvContentPartPr/>
              <p14:nvPr/>
            </p14:nvContentPartPr>
            <p14:xfrm>
              <a:off x="6982920" y="3894480"/>
              <a:ext cx="1710360" cy="1026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244BB9ED-62C7-1B4E-95CB-CEEE8650BA67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6973560" y="3885120"/>
                <a:ext cx="1729080" cy="121320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918598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32" grpId="0"/>
      <p:bldP spid="40" grpId="0"/>
      <p:bldP spid="4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39967"/>
          </a:xfrm>
        </p:spPr>
        <p:txBody>
          <a:bodyPr>
            <a:noAutofit/>
          </a:bodyPr>
          <a:lstStyle/>
          <a:p>
            <a:r>
              <a:rPr lang="en-US" sz="4400" dirty="0">
                <a:solidFill>
                  <a:schemeClr val="tx2"/>
                </a:solidFill>
              </a:rPr>
              <a:t>Maximum Ratio Combining</a:t>
            </a:r>
            <a:endParaRPr lang="en-US" sz="4400" b="0" dirty="0">
              <a:solidFill>
                <a:schemeClr val="tx2"/>
              </a:solidFill>
            </a:endParaRPr>
          </a:p>
        </p:txBody>
      </p:sp>
      <p:grpSp>
        <p:nvGrpSpPr>
          <p:cNvPr id="5" name="Group 40">
            <a:extLst>
              <a:ext uri="{FF2B5EF4-FFF2-40B4-BE49-F238E27FC236}">
                <a16:creationId xmlns:a16="http://schemas.microsoft.com/office/drawing/2014/main" id="{842FAC5B-A53A-4540-97C3-AE1E61A1C786}"/>
              </a:ext>
            </a:extLst>
          </p:cNvPr>
          <p:cNvGrpSpPr/>
          <p:nvPr/>
        </p:nvGrpSpPr>
        <p:grpSpPr>
          <a:xfrm rot="16200000">
            <a:off x="1223885" y="1138315"/>
            <a:ext cx="601251" cy="610620"/>
            <a:chOff x="1981202" y="1676401"/>
            <a:chExt cx="735197" cy="823284"/>
          </a:xfrm>
        </p:grpSpPr>
        <p:cxnSp>
          <p:nvCxnSpPr>
            <p:cNvPr id="6" name="Shape 22">
              <a:extLst>
                <a:ext uri="{FF2B5EF4-FFF2-40B4-BE49-F238E27FC236}">
                  <a16:creationId xmlns:a16="http://schemas.microsoft.com/office/drawing/2014/main" id="{8E26A368-8E55-A643-BF90-23C863686928}"/>
                </a:ext>
              </a:extLst>
            </p:cNvPr>
            <p:cNvCxnSpPr/>
            <p:nvPr/>
          </p:nvCxnSpPr>
          <p:spPr>
            <a:xfrm rot="16200000" flipH="1">
              <a:off x="1962488" y="1949927"/>
              <a:ext cx="720000" cy="172947"/>
            </a:xfrm>
            <a:prstGeom prst="bentConnector2">
              <a:avLst/>
            </a:prstGeom>
            <a:ln w="381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Isosceles Triangle 23">
              <a:extLst>
                <a:ext uri="{FF2B5EF4-FFF2-40B4-BE49-F238E27FC236}">
                  <a16:creationId xmlns:a16="http://schemas.microsoft.com/office/drawing/2014/main" id="{0A04B8F7-C874-4041-A9FC-93F1619D647A}"/>
                </a:ext>
              </a:extLst>
            </p:cNvPr>
            <p:cNvSpPr/>
            <p:nvPr/>
          </p:nvSpPr>
          <p:spPr>
            <a:xfrm rot="16200000">
              <a:off x="2376253" y="2325827"/>
              <a:ext cx="206567" cy="141149"/>
            </a:xfrm>
            <a:prstGeom prst="triangle">
              <a:avLst/>
            </a:prstGeom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C1ADC72A-4C73-2449-B2AE-613B2E8F60D8}"/>
                </a:ext>
              </a:extLst>
            </p:cNvPr>
            <p:cNvSpPr/>
            <p:nvPr/>
          </p:nvSpPr>
          <p:spPr>
            <a:xfrm rot="5400000">
              <a:off x="2158381" y="1670169"/>
              <a:ext cx="380839" cy="735197"/>
            </a:xfrm>
            <a:prstGeom prst="roundRect">
              <a:avLst/>
            </a:prstGeom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8" name="Group 12">
            <a:extLst>
              <a:ext uri="{FF2B5EF4-FFF2-40B4-BE49-F238E27FC236}">
                <a16:creationId xmlns:a16="http://schemas.microsoft.com/office/drawing/2014/main" id="{493D251A-DDDF-6246-8918-698104B8F365}"/>
              </a:ext>
            </a:extLst>
          </p:cNvPr>
          <p:cNvGrpSpPr/>
          <p:nvPr/>
        </p:nvGrpSpPr>
        <p:grpSpPr>
          <a:xfrm rot="5400000" flipH="1">
            <a:off x="2973926" y="1521874"/>
            <a:ext cx="1371600" cy="613852"/>
            <a:chOff x="3245649" y="1709063"/>
            <a:chExt cx="1677149" cy="827638"/>
          </a:xfrm>
        </p:grpSpPr>
        <p:sp>
          <p:nvSpPr>
            <p:cNvPr id="19" name="Isosceles Triangle 13">
              <a:extLst>
                <a:ext uri="{FF2B5EF4-FFF2-40B4-BE49-F238E27FC236}">
                  <a16:creationId xmlns:a16="http://schemas.microsoft.com/office/drawing/2014/main" id="{F8CC4709-0BAA-264A-8B95-B9F220D7C4D5}"/>
                </a:ext>
              </a:extLst>
            </p:cNvPr>
            <p:cNvSpPr/>
            <p:nvPr/>
          </p:nvSpPr>
          <p:spPr>
            <a:xfrm rot="16200000">
              <a:off x="4605244" y="2362843"/>
              <a:ext cx="206567" cy="141149"/>
            </a:xfrm>
            <a:prstGeom prst="triangle">
              <a:avLst/>
            </a:prstGeom>
            <a:ln w="381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prstClr val="black"/>
                </a:solidFill>
              </a:endParaRPr>
            </a:p>
          </p:txBody>
        </p:sp>
        <p:cxnSp>
          <p:nvCxnSpPr>
            <p:cNvPr id="20" name="Shape 8">
              <a:extLst>
                <a:ext uri="{FF2B5EF4-FFF2-40B4-BE49-F238E27FC236}">
                  <a16:creationId xmlns:a16="http://schemas.microsoft.com/office/drawing/2014/main" id="{186020B6-B301-1D4B-90AB-071690AF0DF6}"/>
                </a:ext>
              </a:extLst>
            </p:cNvPr>
            <p:cNvCxnSpPr/>
            <p:nvPr/>
          </p:nvCxnSpPr>
          <p:spPr>
            <a:xfrm rot="16200000" flipH="1">
              <a:off x="3230649" y="2003589"/>
              <a:ext cx="720002" cy="130949"/>
            </a:xfrm>
            <a:prstGeom prst="bentConnector2">
              <a:avLst/>
            </a:prstGeom>
            <a:ln w="381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Isosceles Triangle 15">
              <a:extLst>
                <a:ext uri="{FF2B5EF4-FFF2-40B4-BE49-F238E27FC236}">
                  <a16:creationId xmlns:a16="http://schemas.microsoft.com/office/drawing/2014/main" id="{3E949BE6-71F9-C047-AE19-16FB33E9DCCE}"/>
                </a:ext>
              </a:extLst>
            </p:cNvPr>
            <p:cNvSpPr/>
            <p:nvPr/>
          </p:nvSpPr>
          <p:spPr>
            <a:xfrm rot="16200000">
              <a:off x="3623415" y="2358491"/>
              <a:ext cx="206567" cy="141149"/>
            </a:xfrm>
            <a:prstGeom prst="triangle">
              <a:avLst/>
            </a:prstGeom>
            <a:ln w="381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prstClr val="black"/>
                </a:solidFill>
              </a:endParaRPr>
            </a:p>
          </p:txBody>
        </p:sp>
        <p:cxnSp>
          <p:nvCxnSpPr>
            <p:cNvPr id="23" name="Shape 14">
              <a:extLst>
                <a:ext uri="{FF2B5EF4-FFF2-40B4-BE49-F238E27FC236}">
                  <a16:creationId xmlns:a16="http://schemas.microsoft.com/office/drawing/2014/main" id="{4205D809-F4BE-7C48-B762-A376AD2F7A24}"/>
                </a:ext>
              </a:extLst>
            </p:cNvPr>
            <p:cNvCxnSpPr/>
            <p:nvPr/>
          </p:nvCxnSpPr>
          <p:spPr>
            <a:xfrm rot="16200000" flipH="1">
              <a:off x="4212478" y="2003589"/>
              <a:ext cx="720000" cy="130949"/>
            </a:xfrm>
            <a:prstGeom prst="bentConnector2">
              <a:avLst/>
            </a:prstGeom>
            <a:ln w="381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ounded Rectangle 23">
              <a:extLst>
                <a:ext uri="{FF2B5EF4-FFF2-40B4-BE49-F238E27FC236}">
                  <a16:creationId xmlns:a16="http://schemas.microsoft.com/office/drawing/2014/main" id="{F14D08DD-A45A-0D47-87A1-EF89E7B1117D}"/>
                </a:ext>
              </a:extLst>
            </p:cNvPr>
            <p:cNvSpPr/>
            <p:nvPr/>
          </p:nvSpPr>
          <p:spPr>
            <a:xfrm rot="5400000">
              <a:off x="3893804" y="1199192"/>
              <a:ext cx="380839" cy="1677149"/>
            </a:xfrm>
            <a:prstGeom prst="roundRect">
              <a:avLst/>
            </a:prstGeom>
            <a:ln w="38100"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prstClr val="black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F95C0F8F-04B6-B348-815A-30B465FE4563}"/>
                  </a:ext>
                </a:extLst>
              </p:cNvPr>
              <p:cNvSpPr txBox="1"/>
              <p:nvPr/>
            </p:nvSpPr>
            <p:spPr>
              <a:xfrm>
                <a:off x="854292" y="1219200"/>
                <a:ext cx="24173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F95C0F8F-04B6-B348-815A-30B465FE45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4292" y="1219200"/>
                <a:ext cx="241733" cy="369332"/>
              </a:xfrm>
              <a:prstGeom prst="rect">
                <a:avLst/>
              </a:prstGeom>
              <a:blipFill>
                <a:blip r:embed="rId4"/>
                <a:stretch>
                  <a:fillRect l="-10000" r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EC22657A-C294-1049-8020-B4F46430BE74}"/>
                  </a:ext>
                </a:extLst>
              </p:cNvPr>
              <p:cNvSpPr txBox="1"/>
              <p:nvPr/>
            </p:nvSpPr>
            <p:spPr>
              <a:xfrm>
                <a:off x="4047771" y="1198741"/>
                <a:ext cx="36663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EC22657A-C294-1049-8020-B4F46430BE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7771" y="1198741"/>
                <a:ext cx="366639" cy="369332"/>
              </a:xfrm>
              <a:prstGeom prst="rect">
                <a:avLst/>
              </a:prstGeom>
              <a:blipFill>
                <a:blip r:embed="rId5"/>
                <a:stretch>
                  <a:fillRect l="-16667" r="-3333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3CCA71DF-9E61-054C-B39E-4EF426B2F3B8}"/>
                  </a:ext>
                </a:extLst>
              </p:cNvPr>
              <p:cNvSpPr txBox="1"/>
              <p:nvPr/>
            </p:nvSpPr>
            <p:spPr>
              <a:xfrm>
                <a:off x="4047771" y="2069068"/>
                <a:ext cx="37375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3CCA71DF-9E61-054C-B39E-4EF426B2F3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7771" y="2069068"/>
                <a:ext cx="373757" cy="369332"/>
              </a:xfrm>
              <a:prstGeom prst="rect">
                <a:avLst/>
              </a:prstGeom>
              <a:blipFill>
                <a:blip r:embed="rId6"/>
                <a:stretch>
                  <a:fillRect l="-16667" r="-3333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A94E2EC7-6D6D-E040-9430-EC88EFE88429}"/>
                  </a:ext>
                </a:extLst>
              </p:cNvPr>
              <p:cNvSpPr txBox="1"/>
              <p:nvPr/>
            </p:nvSpPr>
            <p:spPr>
              <a:xfrm>
                <a:off x="4459499" y="1198741"/>
                <a:ext cx="2246101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i="1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A94E2EC7-6D6D-E040-9430-EC88EFE884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9499" y="1198741"/>
                <a:ext cx="2246101" cy="369332"/>
              </a:xfrm>
              <a:prstGeom prst="rect">
                <a:avLst/>
              </a:prstGeom>
              <a:blipFill>
                <a:blip r:embed="rId7"/>
                <a:stretch>
                  <a:fillRect l="-2247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9F9FA48F-F6F9-AB4F-B439-6F367320A426}"/>
                  </a:ext>
                </a:extLst>
              </p:cNvPr>
              <p:cNvSpPr txBox="1"/>
              <p:nvPr/>
            </p:nvSpPr>
            <p:spPr>
              <a:xfrm>
                <a:off x="4508825" y="2068594"/>
                <a:ext cx="2246101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i="1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9F9FA48F-F6F9-AB4F-B439-6F367320A4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8825" y="2068594"/>
                <a:ext cx="2246101" cy="369332"/>
              </a:xfrm>
              <a:prstGeom prst="rect">
                <a:avLst/>
              </a:prstGeom>
              <a:blipFill>
                <a:blip r:embed="rId8"/>
                <a:stretch>
                  <a:fillRect l="-2809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CB2078E2-B828-6F4F-943C-70DE27905788}"/>
              </a:ext>
            </a:extLst>
          </p:cNvPr>
          <p:cNvCxnSpPr>
            <a:cxnSpLocks/>
          </p:cNvCxnSpPr>
          <p:nvPr/>
        </p:nvCxnSpPr>
        <p:spPr>
          <a:xfrm>
            <a:off x="1828800" y="1447800"/>
            <a:ext cx="155448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CA8358AB-A0BA-CE4A-859D-A3D0D31BCD24}"/>
                  </a:ext>
                </a:extLst>
              </p:cNvPr>
              <p:cNvSpPr txBox="1"/>
              <p:nvPr/>
            </p:nvSpPr>
            <p:spPr>
              <a:xfrm>
                <a:off x="2284099" y="1138948"/>
                <a:ext cx="31406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CA8358AB-A0BA-CE4A-859D-A3D0D31BCD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4099" y="1138948"/>
                <a:ext cx="314060" cy="307777"/>
              </a:xfrm>
              <a:prstGeom prst="rect">
                <a:avLst/>
              </a:prstGeom>
              <a:blipFill>
                <a:blip r:embed="rId9"/>
                <a:stretch>
                  <a:fillRect l="-24000"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A65478E7-2860-2445-AFE5-CDEFF0F1CDCC}"/>
              </a:ext>
            </a:extLst>
          </p:cNvPr>
          <p:cNvCxnSpPr>
            <a:cxnSpLocks/>
          </p:cNvCxnSpPr>
          <p:nvPr/>
        </p:nvCxnSpPr>
        <p:spPr>
          <a:xfrm>
            <a:off x="1834334" y="1554892"/>
            <a:ext cx="1476604" cy="59885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079C468A-58AA-5844-9272-8BC03A9FA9A5}"/>
                  </a:ext>
                </a:extLst>
              </p:cNvPr>
              <p:cNvSpPr txBox="1"/>
              <p:nvPr/>
            </p:nvSpPr>
            <p:spPr>
              <a:xfrm>
                <a:off x="2187385" y="1741283"/>
                <a:ext cx="320023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079C468A-58AA-5844-9272-8BC03A9FA9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7385" y="1741283"/>
                <a:ext cx="320023" cy="307777"/>
              </a:xfrm>
              <a:prstGeom prst="rect">
                <a:avLst/>
              </a:prstGeom>
              <a:blipFill>
                <a:blip r:embed="rId10"/>
                <a:stretch>
                  <a:fillRect l="-15385" r="-3846" b="-1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6CE4AABB-2648-1E46-B93E-3ED3FC74B121}"/>
                  </a:ext>
                </a:extLst>
              </p:cNvPr>
              <p:cNvSpPr/>
              <p:nvPr/>
            </p:nvSpPr>
            <p:spPr>
              <a:xfrm>
                <a:off x="228600" y="4755533"/>
                <a:ext cx="483452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𝑆𝑖𝑔𝑛𝑎𝑙</m:t>
                      </m:r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𝑃𝑜𝑤𝑒𝑟</m:t>
                      </m:r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sz="24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4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h</m:t>
                                          </m:r>
                                        </m:e>
                                        <m:sub>
                                          <m:r>
                                            <a:rPr lang="en-US" sz="24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4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sz="24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4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h</m:t>
                                          </m:r>
                                        </m:e>
                                        <m:sub>
                                          <m:r>
                                            <a:rPr lang="en-US" sz="24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en-US" sz="2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6CE4AABB-2648-1E46-B93E-3ED3FC74B12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4755533"/>
                <a:ext cx="4834529" cy="461665"/>
              </a:xfrm>
              <a:prstGeom prst="rect">
                <a:avLst/>
              </a:prstGeom>
              <a:blipFill>
                <a:blip r:embed="rId11"/>
                <a:stretch>
                  <a:fillRect l="-1047" b="-18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9FA92DB9-2B75-4047-9E87-778E50DDEB97}"/>
                  </a:ext>
                </a:extLst>
              </p:cNvPr>
              <p:cNvSpPr/>
              <p:nvPr/>
            </p:nvSpPr>
            <p:spPr>
              <a:xfrm>
                <a:off x="228600" y="5281135"/>
                <a:ext cx="478663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𝑁𝑜𝑖𝑠𝑒</m:t>
                      </m:r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𝑃𝑜𝑤𝑒𝑟</m:t>
                      </m:r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sSup>
                        <m:sSup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9FA92DB9-2B75-4047-9E87-778E50DDEB9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5281135"/>
                <a:ext cx="4786631" cy="461665"/>
              </a:xfrm>
              <a:prstGeom prst="rect">
                <a:avLst/>
              </a:prstGeom>
              <a:blipFill>
                <a:blip r:embed="rId12"/>
                <a:stretch>
                  <a:fillRect l="-265" b="-189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B6EEC249-79FF-D346-B9BA-0E950DB5D7F0}"/>
              </a:ext>
            </a:extLst>
          </p:cNvPr>
          <p:cNvCxnSpPr/>
          <p:nvPr/>
        </p:nvCxnSpPr>
        <p:spPr>
          <a:xfrm>
            <a:off x="0" y="403860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F951B651-D732-8849-A506-2A718C58F78C}"/>
                  </a:ext>
                </a:extLst>
              </p:cNvPr>
              <p:cNvSpPr txBox="1"/>
              <p:nvPr/>
            </p:nvSpPr>
            <p:spPr>
              <a:xfrm>
                <a:off x="255319" y="4186535"/>
                <a:ext cx="782188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prstClr val="black"/>
                    </a:solidFill>
                    <a:cs typeface="Trebuchet MS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l-GR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40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400" dirty="0">
                    <a:solidFill>
                      <a:prstClr val="black"/>
                    </a:solidFill>
                    <a:cs typeface="Trebuchet MS"/>
                  </a:rPr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>
                        <a:latin typeface="Cambria Math" panose="02040503050406030204" pitchFamily="18" charset="0"/>
                      </a:rPr>
                      <m:t>=</m:t>
                    </m:r>
                    <m:r>
                      <a:rPr lang="el-GR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l-GR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sz="2400" dirty="0">
                  <a:solidFill>
                    <a:prstClr val="black"/>
                  </a:solidFill>
                  <a:cs typeface="Trebuchet MS"/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F951B651-D732-8849-A506-2A718C58F7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319" y="4186535"/>
                <a:ext cx="7821881" cy="461665"/>
              </a:xfrm>
              <a:prstGeom prst="rect">
                <a:avLst/>
              </a:prstGeom>
              <a:blipFill>
                <a:blip r:embed="rId13"/>
                <a:stretch>
                  <a:fillRect l="-1135" t="-8108" b="-270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E06B5A0F-C75F-3546-ACC2-A3F5CA6F531C}"/>
                  </a:ext>
                </a:extLst>
              </p:cNvPr>
              <p:cNvSpPr/>
              <p:nvPr/>
            </p:nvSpPr>
            <p:spPr>
              <a:xfrm>
                <a:off x="254437" y="5791200"/>
                <a:ext cx="3631763" cy="8938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𝑆𝑁𝑅</m:t>
                      </m:r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begChr m:val="|"/>
                                          <m:endChr m:val="|"/>
                                          <m:ctrlPr>
                                            <a:rPr lang="en-US" sz="2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4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4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h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4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24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begChr m:val="|"/>
                                          <m:endChr m:val="|"/>
                                          <m:ctrlPr>
                                            <a:rPr lang="en-US" sz="2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4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4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h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4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  <m:r>
                            <m:rPr>
                              <m:nor/>
                            </m:rP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m:t> </m:t>
                          </m:r>
                        </m:num>
                        <m:den>
                          <m:d>
                            <m:d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h</m:t>
                                          </m:r>
                                        </m:e>
                                        <m:sub>
                                          <m:r>
                                            <a:rPr lang="en-US" sz="2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4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h</m:t>
                                          </m:r>
                                        </m:e>
                                        <m:sub>
                                          <m:r>
                                            <a:rPr lang="en-US" sz="2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  <m:sSup>
                            <m:sSup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E06B5A0F-C75F-3546-ACC2-A3F5CA6F531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437" y="5791200"/>
                <a:ext cx="3631763" cy="893899"/>
              </a:xfrm>
              <a:prstGeom prst="rect">
                <a:avLst/>
              </a:prstGeom>
              <a:blipFill>
                <a:blip r:embed="rId18"/>
                <a:stretch>
                  <a:fillRect t="-2857" b="-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EE60E081-C8AF-A14E-BC4A-1209FFEE0142}"/>
                  </a:ext>
                </a:extLst>
              </p:cNvPr>
              <p:cNvSpPr/>
              <p:nvPr/>
            </p:nvSpPr>
            <p:spPr>
              <a:xfrm>
                <a:off x="3722855" y="5845659"/>
                <a:ext cx="2873992" cy="7837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f>
                        <m:fPr>
                          <m:ctrlPr>
                            <a:rPr lang="en-US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  <m:r>
                            <m:rPr>
                              <m:nor/>
                            </m:rPr>
                            <a:rPr lang="en-US" sz="2400" dirty="0">
                              <a:solidFill>
                                <a:srgbClr val="FF0000"/>
                              </a:solidFill>
                            </a:rPr>
                            <m:t> </m:t>
                          </m:r>
                        </m:num>
                        <m:den>
                          <m:sSup>
                            <m:sSupPr>
                              <m:ctrlP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EE60E081-C8AF-A14E-BC4A-1209FFEE014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2855" y="5845659"/>
                <a:ext cx="2873992" cy="783741"/>
              </a:xfrm>
              <a:prstGeom prst="rect">
                <a:avLst/>
              </a:prstGeom>
              <a:blipFill>
                <a:blip r:embed="rId19"/>
                <a:stretch>
                  <a:fillRect t="-7937" r="-441" b="-15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0E22495B-176D-3542-A5A5-073FDBAAEA56}"/>
                  </a:ext>
                </a:extLst>
              </p:cNvPr>
              <p:cNvSpPr txBox="1"/>
              <p:nvPr/>
            </p:nvSpPr>
            <p:spPr>
              <a:xfrm>
                <a:off x="2321530" y="2857022"/>
                <a:ext cx="98674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Sup>
                            <m:sSub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0E22495B-176D-3542-A5A5-073FDBAAEA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1530" y="2857022"/>
                <a:ext cx="986745" cy="369332"/>
              </a:xfrm>
              <a:prstGeom prst="rect">
                <a:avLst/>
              </a:prstGeom>
              <a:blipFill>
                <a:blip r:embed="rId20"/>
                <a:stretch>
                  <a:fillRect l="-2564" r="-2564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45005EA8-1CAA-DD40-90E6-4705A4912B0A}"/>
                  </a:ext>
                </a:extLst>
              </p:cNvPr>
              <p:cNvSpPr txBox="1"/>
              <p:nvPr/>
            </p:nvSpPr>
            <p:spPr>
              <a:xfrm>
                <a:off x="3309000" y="2857022"/>
                <a:ext cx="98283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 </m:t>
                          </m:r>
                          <m:sSubSup>
                            <m:sSub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45005EA8-1CAA-DD40-90E6-4705A4912B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9000" y="2857022"/>
                <a:ext cx="982833" cy="369332"/>
              </a:xfrm>
              <a:prstGeom prst="rect">
                <a:avLst/>
              </a:prstGeom>
              <a:blipFill>
                <a:blip r:embed="rId21"/>
                <a:stretch>
                  <a:fillRect l="-6410" t="-3333" r="-1282" b="-3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79CFD535-8F4F-B940-AD13-C95F81468C10}"/>
                  </a:ext>
                </a:extLst>
              </p:cNvPr>
              <p:cNvSpPr txBox="1"/>
              <p:nvPr/>
            </p:nvSpPr>
            <p:spPr>
              <a:xfrm>
                <a:off x="4342477" y="2838019"/>
                <a:ext cx="4532253" cy="37747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i="1" dirty="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79CFD535-8F4F-B940-AD13-C95F81468C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2477" y="2838019"/>
                <a:ext cx="4532253" cy="377476"/>
              </a:xfrm>
              <a:prstGeom prst="rect">
                <a:avLst/>
              </a:prstGeom>
              <a:blipFill>
                <a:blip r:embed="rId22"/>
                <a:stretch>
                  <a:fillRect l="-1397" b="-129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A1D9EA13-6A75-814C-90E0-1400F3AA8C1F}"/>
                  </a:ext>
                </a:extLst>
              </p:cNvPr>
              <p:cNvSpPr txBox="1"/>
              <p:nvPr/>
            </p:nvSpPr>
            <p:spPr>
              <a:xfrm>
                <a:off x="4342477" y="3508724"/>
                <a:ext cx="4532253" cy="37747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i="1" dirty="0"/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A1D9EA13-6A75-814C-90E0-1400F3AA8C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2477" y="3508724"/>
                <a:ext cx="4532253" cy="377476"/>
              </a:xfrm>
              <a:prstGeom prst="rect">
                <a:avLst/>
              </a:prstGeom>
              <a:blipFill>
                <a:blip r:embed="rId23"/>
                <a:stretch>
                  <a:fillRect l="-1397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21E9193A-32D6-7540-AEB7-E661DDC3BD38}"/>
                  </a:ext>
                </a:extLst>
              </p:cNvPr>
              <p:cNvSpPr txBox="1"/>
              <p:nvPr/>
            </p:nvSpPr>
            <p:spPr>
              <a:xfrm>
                <a:off x="685800" y="2819400"/>
                <a:ext cx="68647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21E9193A-32D6-7540-AEB7-E661DDC3BD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2819400"/>
                <a:ext cx="686470" cy="369332"/>
              </a:xfrm>
              <a:prstGeom prst="rect">
                <a:avLst/>
              </a:prstGeom>
              <a:blipFill>
                <a:blip r:embed="rId24"/>
                <a:stretch>
                  <a:fillRect l="-3636" r="-1818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E2865ABB-EDA3-C24F-A91B-2CA6CEF25444}"/>
                  </a:ext>
                </a:extLst>
              </p:cNvPr>
              <p:cNvSpPr txBox="1"/>
              <p:nvPr/>
            </p:nvSpPr>
            <p:spPr>
              <a:xfrm>
                <a:off x="1287915" y="2822665"/>
                <a:ext cx="99726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 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E2865ABB-EDA3-C24F-A91B-2CA6CEF254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7915" y="2822665"/>
                <a:ext cx="997261" cy="369332"/>
              </a:xfrm>
              <a:prstGeom prst="rect">
                <a:avLst/>
              </a:prstGeom>
              <a:blipFill>
                <a:blip r:embed="rId25"/>
                <a:stretch>
                  <a:fillRect l="-5000" t="-3333" r="-1250" b="-4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860413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39967"/>
          </a:xfrm>
        </p:spPr>
        <p:txBody>
          <a:bodyPr>
            <a:noAutofit/>
          </a:bodyPr>
          <a:lstStyle/>
          <a:p>
            <a:r>
              <a:rPr lang="en-US" sz="4400" dirty="0">
                <a:solidFill>
                  <a:schemeClr val="tx2"/>
                </a:solidFill>
              </a:rPr>
              <a:t>Maximum Ratio Combining</a:t>
            </a:r>
            <a:endParaRPr lang="en-US" sz="4400" b="0" dirty="0">
              <a:solidFill>
                <a:schemeClr val="tx2"/>
              </a:solidFill>
            </a:endParaRPr>
          </a:p>
        </p:txBody>
      </p:sp>
      <p:grpSp>
        <p:nvGrpSpPr>
          <p:cNvPr id="5" name="Group 40">
            <a:extLst>
              <a:ext uri="{FF2B5EF4-FFF2-40B4-BE49-F238E27FC236}">
                <a16:creationId xmlns:a16="http://schemas.microsoft.com/office/drawing/2014/main" id="{842FAC5B-A53A-4540-97C3-AE1E61A1C786}"/>
              </a:ext>
            </a:extLst>
          </p:cNvPr>
          <p:cNvGrpSpPr/>
          <p:nvPr/>
        </p:nvGrpSpPr>
        <p:grpSpPr>
          <a:xfrm rot="16200000">
            <a:off x="1223885" y="1138315"/>
            <a:ext cx="601251" cy="610620"/>
            <a:chOff x="1981202" y="1676401"/>
            <a:chExt cx="735197" cy="823284"/>
          </a:xfrm>
        </p:grpSpPr>
        <p:cxnSp>
          <p:nvCxnSpPr>
            <p:cNvPr id="6" name="Shape 22">
              <a:extLst>
                <a:ext uri="{FF2B5EF4-FFF2-40B4-BE49-F238E27FC236}">
                  <a16:creationId xmlns:a16="http://schemas.microsoft.com/office/drawing/2014/main" id="{8E26A368-8E55-A643-BF90-23C863686928}"/>
                </a:ext>
              </a:extLst>
            </p:cNvPr>
            <p:cNvCxnSpPr/>
            <p:nvPr/>
          </p:nvCxnSpPr>
          <p:spPr>
            <a:xfrm rot="16200000" flipH="1">
              <a:off x="1962488" y="1949927"/>
              <a:ext cx="720000" cy="172947"/>
            </a:xfrm>
            <a:prstGeom prst="bentConnector2">
              <a:avLst/>
            </a:prstGeom>
            <a:ln w="381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Isosceles Triangle 23">
              <a:extLst>
                <a:ext uri="{FF2B5EF4-FFF2-40B4-BE49-F238E27FC236}">
                  <a16:creationId xmlns:a16="http://schemas.microsoft.com/office/drawing/2014/main" id="{0A04B8F7-C874-4041-A9FC-93F1619D647A}"/>
                </a:ext>
              </a:extLst>
            </p:cNvPr>
            <p:cNvSpPr/>
            <p:nvPr/>
          </p:nvSpPr>
          <p:spPr>
            <a:xfrm rot="16200000">
              <a:off x="2376253" y="2325827"/>
              <a:ext cx="206567" cy="141149"/>
            </a:xfrm>
            <a:prstGeom prst="triangle">
              <a:avLst/>
            </a:prstGeom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C1ADC72A-4C73-2449-B2AE-613B2E8F60D8}"/>
                </a:ext>
              </a:extLst>
            </p:cNvPr>
            <p:cNvSpPr/>
            <p:nvPr/>
          </p:nvSpPr>
          <p:spPr>
            <a:xfrm rot="5400000">
              <a:off x="2158381" y="1670169"/>
              <a:ext cx="380839" cy="735197"/>
            </a:xfrm>
            <a:prstGeom prst="roundRect">
              <a:avLst/>
            </a:prstGeom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8" name="Group 12">
            <a:extLst>
              <a:ext uri="{FF2B5EF4-FFF2-40B4-BE49-F238E27FC236}">
                <a16:creationId xmlns:a16="http://schemas.microsoft.com/office/drawing/2014/main" id="{493D251A-DDDF-6246-8918-698104B8F365}"/>
              </a:ext>
            </a:extLst>
          </p:cNvPr>
          <p:cNvGrpSpPr/>
          <p:nvPr/>
        </p:nvGrpSpPr>
        <p:grpSpPr>
          <a:xfrm rot="5400000" flipH="1">
            <a:off x="2973926" y="1521874"/>
            <a:ext cx="1371600" cy="613852"/>
            <a:chOff x="3245649" y="1709063"/>
            <a:chExt cx="1677149" cy="827638"/>
          </a:xfrm>
        </p:grpSpPr>
        <p:sp>
          <p:nvSpPr>
            <p:cNvPr id="19" name="Isosceles Triangle 13">
              <a:extLst>
                <a:ext uri="{FF2B5EF4-FFF2-40B4-BE49-F238E27FC236}">
                  <a16:creationId xmlns:a16="http://schemas.microsoft.com/office/drawing/2014/main" id="{F8CC4709-0BAA-264A-8B95-B9F220D7C4D5}"/>
                </a:ext>
              </a:extLst>
            </p:cNvPr>
            <p:cNvSpPr/>
            <p:nvPr/>
          </p:nvSpPr>
          <p:spPr>
            <a:xfrm rot="16200000">
              <a:off x="4605244" y="2362843"/>
              <a:ext cx="206567" cy="141149"/>
            </a:xfrm>
            <a:prstGeom prst="triangle">
              <a:avLst/>
            </a:prstGeom>
            <a:ln w="381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prstClr val="black"/>
                </a:solidFill>
              </a:endParaRPr>
            </a:p>
          </p:txBody>
        </p:sp>
        <p:cxnSp>
          <p:nvCxnSpPr>
            <p:cNvPr id="20" name="Shape 8">
              <a:extLst>
                <a:ext uri="{FF2B5EF4-FFF2-40B4-BE49-F238E27FC236}">
                  <a16:creationId xmlns:a16="http://schemas.microsoft.com/office/drawing/2014/main" id="{186020B6-B301-1D4B-90AB-071690AF0DF6}"/>
                </a:ext>
              </a:extLst>
            </p:cNvPr>
            <p:cNvCxnSpPr/>
            <p:nvPr/>
          </p:nvCxnSpPr>
          <p:spPr>
            <a:xfrm rot="16200000" flipH="1">
              <a:off x="3230649" y="2003589"/>
              <a:ext cx="720002" cy="130949"/>
            </a:xfrm>
            <a:prstGeom prst="bentConnector2">
              <a:avLst/>
            </a:prstGeom>
            <a:ln w="381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Isosceles Triangle 15">
              <a:extLst>
                <a:ext uri="{FF2B5EF4-FFF2-40B4-BE49-F238E27FC236}">
                  <a16:creationId xmlns:a16="http://schemas.microsoft.com/office/drawing/2014/main" id="{3E949BE6-71F9-C047-AE19-16FB33E9DCCE}"/>
                </a:ext>
              </a:extLst>
            </p:cNvPr>
            <p:cNvSpPr/>
            <p:nvPr/>
          </p:nvSpPr>
          <p:spPr>
            <a:xfrm rot="16200000">
              <a:off x="3623415" y="2358491"/>
              <a:ext cx="206567" cy="141149"/>
            </a:xfrm>
            <a:prstGeom prst="triangle">
              <a:avLst/>
            </a:prstGeom>
            <a:ln w="381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prstClr val="black"/>
                </a:solidFill>
              </a:endParaRPr>
            </a:p>
          </p:txBody>
        </p:sp>
        <p:cxnSp>
          <p:nvCxnSpPr>
            <p:cNvPr id="23" name="Shape 14">
              <a:extLst>
                <a:ext uri="{FF2B5EF4-FFF2-40B4-BE49-F238E27FC236}">
                  <a16:creationId xmlns:a16="http://schemas.microsoft.com/office/drawing/2014/main" id="{4205D809-F4BE-7C48-B762-A376AD2F7A24}"/>
                </a:ext>
              </a:extLst>
            </p:cNvPr>
            <p:cNvCxnSpPr/>
            <p:nvPr/>
          </p:nvCxnSpPr>
          <p:spPr>
            <a:xfrm rot="16200000" flipH="1">
              <a:off x="4212478" y="2003589"/>
              <a:ext cx="720000" cy="130949"/>
            </a:xfrm>
            <a:prstGeom prst="bentConnector2">
              <a:avLst/>
            </a:prstGeom>
            <a:ln w="381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ounded Rectangle 23">
              <a:extLst>
                <a:ext uri="{FF2B5EF4-FFF2-40B4-BE49-F238E27FC236}">
                  <a16:creationId xmlns:a16="http://schemas.microsoft.com/office/drawing/2014/main" id="{F14D08DD-A45A-0D47-87A1-EF89E7B1117D}"/>
                </a:ext>
              </a:extLst>
            </p:cNvPr>
            <p:cNvSpPr/>
            <p:nvPr/>
          </p:nvSpPr>
          <p:spPr>
            <a:xfrm rot="5400000">
              <a:off x="3893804" y="1199192"/>
              <a:ext cx="380839" cy="1677149"/>
            </a:xfrm>
            <a:prstGeom prst="roundRect">
              <a:avLst/>
            </a:prstGeom>
            <a:ln w="38100"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prstClr val="black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F95C0F8F-04B6-B348-815A-30B465FE4563}"/>
                  </a:ext>
                </a:extLst>
              </p:cNvPr>
              <p:cNvSpPr txBox="1"/>
              <p:nvPr/>
            </p:nvSpPr>
            <p:spPr>
              <a:xfrm>
                <a:off x="854292" y="1219200"/>
                <a:ext cx="24173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F95C0F8F-04B6-B348-815A-30B465FE45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4292" y="1219200"/>
                <a:ext cx="241733" cy="369332"/>
              </a:xfrm>
              <a:prstGeom prst="rect">
                <a:avLst/>
              </a:prstGeom>
              <a:blipFill>
                <a:blip r:embed="rId4"/>
                <a:stretch>
                  <a:fillRect l="-10000" r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EC22657A-C294-1049-8020-B4F46430BE74}"/>
                  </a:ext>
                </a:extLst>
              </p:cNvPr>
              <p:cNvSpPr txBox="1"/>
              <p:nvPr/>
            </p:nvSpPr>
            <p:spPr>
              <a:xfrm>
                <a:off x="4047771" y="1198741"/>
                <a:ext cx="36663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EC22657A-C294-1049-8020-B4F46430BE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7771" y="1198741"/>
                <a:ext cx="366639" cy="369332"/>
              </a:xfrm>
              <a:prstGeom prst="rect">
                <a:avLst/>
              </a:prstGeom>
              <a:blipFill>
                <a:blip r:embed="rId5"/>
                <a:stretch>
                  <a:fillRect l="-16667" r="-3333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3CCA71DF-9E61-054C-B39E-4EF426B2F3B8}"/>
                  </a:ext>
                </a:extLst>
              </p:cNvPr>
              <p:cNvSpPr txBox="1"/>
              <p:nvPr/>
            </p:nvSpPr>
            <p:spPr>
              <a:xfrm>
                <a:off x="4047771" y="2069068"/>
                <a:ext cx="37375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3CCA71DF-9E61-054C-B39E-4EF426B2F3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7771" y="2069068"/>
                <a:ext cx="373757" cy="369332"/>
              </a:xfrm>
              <a:prstGeom prst="rect">
                <a:avLst/>
              </a:prstGeom>
              <a:blipFill>
                <a:blip r:embed="rId6"/>
                <a:stretch>
                  <a:fillRect l="-16667" r="-3333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A94E2EC7-6D6D-E040-9430-EC88EFE88429}"/>
                  </a:ext>
                </a:extLst>
              </p:cNvPr>
              <p:cNvSpPr txBox="1"/>
              <p:nvPr/>
            </p:nvSpPr>
            <p:spPr>
              <a:xfrm>
                <a:off x="4459499" y="1198741"/>
                <a:ext cx="2246101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i="1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A94E2EC7-6D6D-E040-9430-EC88EFE884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9499" y="1198741"/>
                <a:ext cx="2246101" cy="369332"/>
              </a:xfrm>
              <a:prstGeom prst="rect">
                <a:avLst/>
              </a:prstGeom>
              <a:blipFill>
                <a:blip r:embed="rId7"/>
                <a:stretch>
                  <a:fillRect l="-2247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9F9FA48F-F6F9-AB4F-B439-6F367320A426}"/>
                  </a:ext>
                </a:extLst>
              </p:cNvPr>
              <p:cNvSpPr txBox="1"/>
              <p:nvPr/>
            </p:nvSpPr>
            <p:spPr>
              <a:xfrm>
                <a:off x="4508825" y="2068594"/>
                <a:ext cx="2246101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i="1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9F9FA48F-F6F9-AB4F-B439-6F367320A4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8825" y="2068594"/>
                <a:ext cx="2246101" cy="369332"/>
              </a:xfrm>
              <a:prstGeom prst="rect">
                <a:avLst/>
              </a:prstGeom>
              <a:blipFill>
                <a:blip r:embed="rId8"/>
                <a:stretch>
                  <a:fillRect l="-2809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CB2078E2-B828-6F4F-943C-70DE27905788}"/>
              </a:ext>
            </a:extLst>
          </p:cNvPr>
          <p:cNvCxnSpPr>
            <a:cxnSpLocks/>
          </p:cNvCxnSpPr>
          <p:nvPr/>
        </p:nvCxnSpPr>
        <p:spPr>
          <a:xfrm>
            <a:off x="1828800" y="1447800"/>
            <a:ext cx="155448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CA8358AB-A0BA-CE4A-859D-A3D0D31BCD24}"/>
                  </a:ext>
                </a:extLst>
              </p:cNvPr>
              <p:cNvSpPr txBox="1"/>
              <p:nvPr/>
            </p:nvSpPr>
            <p:spPr>
              <a:xfrm>
                <a:off x="2284099" y="1138948"/>
                <a:ext cx="31406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CA8358AB-A0BA-CE4A-859D-A3D0D31BCD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4099" y="1138948"/>
                <a:ext cx="314060" cy="307777"/>
              </a:xfrm>
              <a:prstGeom prst="rect">
                <a:avLst/>
              </a:prstGeom>
              <a:blipFill>
                <a:blip r:embed="rId9"/>
                <a:stretch>
                  <a:fillRect l="-24000"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A65478E7-2860-2445-AFE5-CDEFF0F1CDCC}"/>
              </a:ext>
            </a:extLst>
          </p:cNvPr>
          <p:cNvCxnSpPr>
            <a:cxnSpLocks/>
          </p:cNvCxnSpPr>
          <p:nvPr/>
        </p:nvCxnSpPr>
        <p:spPr>
          <a:xfrm>
            <a:off x="1834334" y="1554892"/>
            <a:ext cx="1476604" cy="59885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079C468A-58AA-5844-9272-8BC03A9FA9A5}"/>
                  </a:ext>
                </a:extLst>
              </p:cNvPr>
              <p:cNvSpPr txBox="1"/>
              <p:nvPr/>
            </p:nvSpPr>
            <p:spPr>
              <a:xfrm>
                <a:off x="2187385" y="1741283"/>
                <a:ext cx="320023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079C468A-58AA-5844-9272-8BC03A9FA9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7385" y="1741283"/>
                <a:ext cx="320023" cy="307777"/>
              </a:xfrm>
              <a:prstGeom prst="rect">
                <a:avLst/>
              </a:prstGeom>
              <a:blipFill>
                <a:blip r:embed="rId10"/>
                <a:stretch>
                  <a:fillRect l="-15385" r="-3846" b="-1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B6EEC249-79FF-D346-B9BA-0E950DB5D7F0}"/>
              </a:ext>
            </a:extLst>
          </p:cNvPr>
          <p:cNvCxnSpPr/>
          <p:nvPr/>
        </p:nvCxnSpPr>
        <p:spPr>
          <a:xfrm>
            <a:off x="0" y="403860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F951B651-D732-8849-A506-2A718C58F78C}"/>
              </a:ext>
            </a:extLst>
          </p:cNvPr>
          <p:cNvSpPr txBox="1"/>
          <p:nvPr/>
        </p:nvSpPr>
        <p:spPr>
          <a:xfrm>
            <a:off x="254437" y="4592250"/>
            <a:ext cx="78218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cs typeface="Trebuchet MS"/>
              </a:rPr>
              <a:t>With Receiver Diversity: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EE60E081-C8AF-A14E-BC4A-1209FFEE0142}"/>
                  </a:ext>
                </a:extLst>
              </p:cNvPr>
              <p:cNvSpPr/>
              <p:nvPr/>
            </p:nvSpPr>
            <p:spPr>
              <a:xfrm>
                <a:off x="3310938" y="4377836"/>
                <a:ext cx="3553601" cy="7837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𝑆𝑁𝑅</m:t>
                      </m:r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f>
                        <m:fPr>
                          <m:ctrlPr>
                            <a:rPr lang="en-US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  <m:r>
                            <m:rPr>
                              <m:nor/>
                            </m:rPr>
                            <a:rPr lang="en-US" sz="2400" dirty="0">
                              <a:solidFill>
                                <a:srgbClr val="FF0000"/>
                              </a:solidFill>
                            </a:rPr>
                            <m:t> </m:t>
                          </m:r>
                        </m:num>
                        <m:den>
                          <m:sSup>
                            <m:sSupPr>
                              <m:ctrlP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EE60E081-C8AF-A14E-BC4A-1209FFEE014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0938" y="4377836"/>
                <a:ext cx="3553601" cy="783741"/>
              </a:xfrm>
              <a:prstGeom prst="rect">
                <a:avLst/>
              </a:prstGeom>
              <a:blipFill>
                <a:blip r:embed="rId15"/>
                <a:stretch>
                  <a:fillRect t="-9677" b="-32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TextBox 39">
            <a:extLst>
              <a:ext uri="{FF2B5EF4-FFF2-40B4-BE49-F238E27FC236}">
                <a16:creationId xmlns:a16="http://schemas.microsoft.com/office/drawing/2014/main" id="{58052072-CF44-3B49-99F0-F64A5257F863}"/>
              </a:ext>
            </a:extLst>
          </p:cNvPr>
          <p:cNvSpPr txBox="1"/>
          <p:nvPr/>
        </p:nvSpPr>
        <p:spPr>
          <a:xfrm>
            <a:off x="256496" y="5671806"/>
            <a:ext cx="78218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cs typeface="Trebuchet MS"/>
              </a:rPr>
              <a:t>	 Single Receiver: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B0DEDF7F-6C34-C843-961C-C48E861399AA}"/>
                  </a:ext>
                </a:extLst>
              </p:cNvPr>
              <p:cNvSpPr/>
              <p:nvPr/>
            </p:nvSpPr>
            <p:spPr>
              <a:xfrm>
                <a:off x="3312997" y="5457392"/>
                <a:ext cx="2282163" cy="7837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𝑆𝑁𝑅</m:t>
                      </m:r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f>
                        <m:fPr>
                          <m:ctrlPr>
                            <a:rPr lang="en-US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  <m:r>
                            <m:rPr>
                              <m:nor/>
                            </m:rPr>
                            <a:rPr lang="en-US" sz="2400" dirty="0">
                              <a:solidFill>
                                <a:srgbClr val="FF0000"/>
                              </a:solidFill>
                            </a:rPr>
                            <m:t> </m:t>
                          </m:r>
                        </m:num>
                        <m:den>
                          <m:sSup>
                            <m:sSupPr>
                              <m:ctrlP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B0DEDF7F-6C34-C843-961C-C48E861399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2997" y="5457392"/>
                <a:ext cx="2282163" cy="783741"/>
              </a:xfrm>
              <a:prstGeom prst="rect">
                <a:avLst/>
              </a:prstGeom>
              <a:blipFill>
                <a:blip r:embed="rId16"/>
                <a:stretch>
                  <a:fillRect t="-9677" b="-16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6971F82B-7E4A-904C-A61B-E9B763B1E58E}"/>
                  </a:ext>
                </a:extLst>
              </p:cNvPr>
              <p:cNvSpPr txBox="1"/>
              <p:nvPr/>
            </p:nvSpPr>
            <p:spPr>
              <a:xfrm>
                <a:off x="2321530" y="2857022"/>
                <a:ext cx="98674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Sup>
                            <m:sSub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6971F82B-7E4A-904C-A61B-E9B763B1E5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1530" y="2857022"/>
                <a:ext cx="986745" cy="369332"/>
              </a:xfrm>
              <a:prstGeom prst="rect">
                <a:avLst/>
              </a:prstGeom>
              <a:blipFill>
                <a:blip r:embed="rId17"/>
                <a:stretch>
                  <a:fillRect l="-2564" r="-2564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7242E6E4-29DF-4F48-843D-94735EE19E77}"/>
                  </a:ext>
                </a:extLst>
              </p:cNvPr>
              <p:cNvSpPr txBox="1"/>
              <p:nvPr/>
            </p:nvSpPr>
            <p:spPr>
              <a:xfrm>
                <a:off x="3309000" y="2857022"/>
                <a:ext cx="98283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 </m:t>
                          </m:r>
                          <m:sSubSup>
                            <m:sSub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7242E6E4-29DF-4F48-843D-94735EE19E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9000" y="2857022"/>
                <a:ext cx="982833" cy="369332"/>
              </a:xfrm>
              <a:prstGeom prst="rect">
                <a:avLst/>
              </a:prstGeom>
              <a:blipFill>
                <a:blip r:embed="rId18"/>
                <a:stretch>
                  <a:fillRect l="-6410" t="-3333" r="-1282" b="-3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6685B77B-E0BF-8B49-A33C-AF9588F757CC}"/>
                  </a:ext>
                </a:extLst>
              </p:cNvPr>
              <p:cNvSpPr txBox="1"/>
              <p:nvPr/>
            </p:nvSpPr>
            <p:spPr>
              <a:xfrm>
                <a:off x="4342477" y="2838019"/>
                <a:ext cx="4532253" cy="37747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i="1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6685B77B-E0BF-8B49-A33C-AF9588F757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2477" y="2838019"/>
                <a:ext cx="4532253" cy="377476"/>
              </a:xfrm>
              <a:prstGeom prst="rect">
                <a:avLst/>
              </a:prstGeom>
              <a:blipFill>
                <a:blip r:embed="rId19"/>
                <a:stretch>
                  <a:fillRect l="-1397" b="-129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69C5E99E-B9AC-E745-BAD8-AEF4AB7B62D7}"/>
                  </a:ext>
                </a:extLst>
              </p:cNvPr>
              <p:cNvSpPr txBox="1"/>
              <p:nvPr/>
            </p:nvSpPr>
            <p:spPr>
              <a:xfrm>
                <a:off x="4342477" y="3508724"/>
                <a:ext cx="4532253" cy="37747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i="1" dirty="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69C5E99E-B9AC-E745-BAD8-AEF4AB7B62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2477" y="3508724"/>
                <a:ext cx="4532253" cy="377476"/>
              </a:xfrm>
              <a:prstGeom prst="rect">
                <a:avLst/>
              </a:prstGeom>
              <a:blipFill>
                <a:blip r:embed="rId20"/>
                <a:stretch>
                  <a:fillRect l="-1397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CE5150B0-99C5-3044-934E-596207A9450D}"/>
                  </a:ext>
                </a:extLst>
              </p:cNvPr>
              <p:cNvSpPr txBox="1"/>
              <p:nvPr/>
            </p:nvSpPr>
            <p:spPr>
              <a:xfrm>
                <a:off x="685800" y="2819400"/>
                <a:ext cx="68647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CE5150B0-99C5-3044-934E-596207A945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2819400"/>
                <a:ext cx="686470" cy="369332"/>
              </a:xfrm>
              <a:prstGeom prst="rect">
                <a:avLst/>
              </a:prstGeom>
              <a:blipFill>
                <a:blip r:embed="rId21"/>
                <a:stretch>
                  <a:fillRect l="-3636" r="-1818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CADB4A96-10A1-604C-A282-5CA74E5CCBDE}"/>
                  </a:ext>
                </a:extLst>
              </p:cNvPr>
              <p:cNvSpPr txBox="1"/>
              <p:nvPr/>
            </p:nvSpPr>
            <p:spPr>
              <a:xfrm>
                <a:off x="1287915" y="2822665"/>
                <a:ext cx="99726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 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CADB4A96-10A1-604C-A282-5CA74E5CCB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7915" y="2822665"/>
                <a:ext cx="997261" cy="369332"/>
              </a:xfrm>
              <a:prstGeom prst="rect">
                <a:avLst/>
              </a:prstGeom>
              <a:blipFill>
                <a:blip r:embed="rId22"/>
                <a:stretch>
                  <a:fillRect l="-5000" t="-3333" r="-1250" b="-4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508632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39967"/>
          </a:xfrm>
        </p:spPr>
        <p:txBody>
          <a:bodyPr>
            <a:noAutofit/>
          </a:bodyPr>
          <a:lstStyle/>
          <a:p>
            <a:r>
              <a:rPr lang="en-US" sz="4400" b="0" dirty="0">
                <a:solidFill>
                  <a:schemeClr val="tx2"/>
                </a:solidFill>
              </a:rPr>
              <a:t>Receiver Diversity Gain</a:t>
            </a:r>
          </a:p>
        </p:txBody>
      </p:sp>
      <p:grpSp>
        <p:nvGrpSpPr>
          <p:cNvPr id="5" name="Group 40">
            <a:extLst>
              <a:ext uri="{FF2B5EF4-FFF2-40B4-BE49-F238E27FC236}">
                <a16:creationId xmlns:a16="http://schemas.microsoft.com/office/drawing/2014/main" id="{842FAC5B-A53A-4540-97C3-AE1E61A1C786}"/>
              </a:ext>
            </a:extLst>
          </p:cNvPr>
          <p:cNvGrpSpPr/>
          <p:nvPr/>
        </p:nvGrpSpPr>
        <p:grpSpPr>
          <a:xfrm rot="16200000">
            <a:off x="1223885" y="1138315"/>
            <a:ext cx="601251" cy="610620"/>
            <a:chOff x="1981202" y="1676401"/>
            <a:chExt cx="735197" cy="823284"/>
          </a:xfrm>
        </p:grpSpPr>
        <p:cxnSp>
          <p:nvCxnSpPr>
            <p:cNvPr id="6" name="Shape 22">
              <a:extLst>
                <a:ext uri="{FF2B5EF4-FFF2-40B4-BE49-F238E27FC236}">
                  <a16:creationId xmlns:a16="http://schemas.microsoft.com/office/drawing/2014/main" id="{8E26A368-8E55-A643-BF90-23C863686928}"/>
                </a:ext>
              </a:extLst>
            </p:cNvPr>
            <p:cNvCxnSpPr/>
            <p:nvPr/>
          </p:nvCxnSpPr>
          <p:spPr>
            <a:xfrm rot="16200000" flipH="1">
              <a:off x="1962488" y="1949927"/>
              <a:ext cx="720000" cy="172947"/>
            </a:xfrm>
            <a:prstGeom prst="bentConnector2">
              <a:avLst/>
            </a:prstGeom>
            <a:ln w="381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Isosceles Triangle 23">
              <a:extLst>
                <a:ext uri="{FF2B5EF4-FFF2-40B4-BE49-F238E27FC236}">
                  <a16:creationId xmlns:a16="http://schemas.microsoft.com/office/drawing/2014/main" id="{0A04B8F7-C874-4041-A9FC-93F1619D647A}"/>
                </a:ext>
              </a:extLst>
            </p:cNvPr>
            <p:cNvSpPr/>
            <p:nvPr/>
          </p:nvSpPr>
          <p:spPr>
            <a:xfrm rot="16200000">
              <a:off x="2376253" y="2325827"/>
              <a:ext cx="206567" cy="141149"/>
            </a:xfrm>
            <a:prstGeom prst="triangle">
              <a:avLst/>
            </a:prstGeom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C1ADC72A-4C73-2449-B2AE-613B2E8F60D8}"/>
                </a:ext>
              </a:extLst>
            </p:cNvPr>
            <p:cNvSpPr/>
            <p:nvPr/>
          </p:nvSpPr>
          <p:spPr>
            <a:xfrm rot="5400000">
              <a:off x="2158381" y="1670169"/>
              <a:ext cx="380839" cy="735197"/>
            </a:xfrm>
            <a:prstGeom prst="roundRect">
              <a:avLst/>
            </a:prstGeom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8" name="Group 12">
            <a:extLst>
              <a:ext uri="{FF2B5EF4-FFF2-40B4-BE49-F238E27FC236}">
                <a16:creationId xmlns:a16="http://schemas.microsoft.com/office/drawing/2014/main" id="{493D251A-DDDF-6246-8918-698104B8F365}"/>
              </a:ext>
            </a:extLst>
          </p:cNvPr>
          <p:cNvGrpSpPr/>
          <p:nvPr/>
        </p:nvGrpSpPr>
        <p:grpSpPr>
          <a:xfrm rot="5400000" flipH="1">
            <a:off x="2973926" y="1521874"/>
            <a:ext cx="1371600" cy="613852"/>
            <a:chOff x="3245649" y="1709063"/>
            <a:chExt cx="1677149" cy="827638"/>
          </a:xfrm>
        </p:grpSpPr>
        <p:sp>
          <p:nvSpPr>
            <p:cNvPr id="19" name="Isosceles Triangle 13">
              <a:extLst>
                <a:ext uri="{FF2B5EF4-FFF2-40B4-BE49-F238E27FC236}">
                  <a16:creationId xmlns:a16="http://schemas.microsoft.com/office/drawing/2014/main" id="{F8CC4709-0BAA-264A-8B95-B9F220D7C4D5}"/>
                </a:ext>
              </a:extLst>
            </p:cNvPr>
            <p:cNvSpPr/>
            <p:nvPr/>
          </p:nvSpPr>
          <p:spPr>
            <a:xfrm rot="16200000">
              <a:off x="4605244" y="2362843"/>
              <a:ext cx="206567" cy="141149"/>
            </a:xfrm>
            <a:prstGeom prst="triangle">
              <a:avLst/>
            </a:prstGeom>
            <a:ln w="381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prstClr val="black"/>
                </a:solidFill>
              </a:endParaRPr>
            </a:p>
          </p:txBody>
        </p:sp>
        <p:cxnSp>
          <p:nvCxnSpPr>
            <p:cNvPr id="20" name="Shape 8">
              <a:extLst>
                <a:ext uri="{FF2B5EF4-FFF2-40B4-BE49-F238E27FC236}">
                  <a16:creationId xmlns:a16="http://schemas.microsoft.com/office/drawing/2014/main" id="{186020B6-B301-1D4B-90AB-071690AF0DF6}"/>
                </a:ext>
              </a:extLst>
            </p:cNvPr>
            <p:cNvCxnSpPr/>
            <p:nvPr/>
          </p:nvCxnSpPr>
          <p:spPr>
            <a:xfrm rot="16200000" flipH="1">
              <a:off x="3230649" y="2003589"/>
              <a:ext cx="720002" cy="130949"/>
            </a:xfrm>
            <a:prstGeom prst="bentConnector2">
              <a:avLst/>
            </a:prstGeom>
            <a:ln w="381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Isosceles Triangle 15">
              <a:extLst>
                <a:ext uri="{FF2B5EF4-FFF2-40B4-BE49-F238E27FC236}">
                  <a16:creationId xmlns:a16="http://schemas.microsoft.com/office/drawing/2014/main" id="{3E949BE6-71F9-C047-AE19-16FB33E9DCCE}"/>
                </a:ext>
              </a:extLst>
            </p:cNvPr>
            <p:cNvSpPr/>
            <p:nvPr/>
          </p:nvSpPr>
          <p:spPr>
            <a:xfrm rot="16200000">
              <a:off x="3623415" y="2358491"/>
              <a:ext cx="206567" cy="141149"/>
            </a:xfrm>
            <a:prstGeom prst="triangle">
              <a:avLst/>
            </a:prstGeom>
            <a:ln w="381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prstClr val="black"/>
                </a:solidFill>
              </a:endParaRPr>
            </a:p>
          </p:txBody>
        </p:sp>
        <p:cxnSp>
          <p:nvCxnSpPr>
            <p:cNvPr id="23" name="Shape 14">
              <a:extLst>
                <a:ext uri="{FF2B5EF4-FFF2-40B4-BE49-F238E27FC236}">
                  <a16:creationId xmlns:a16="http://schemas.microsoft.com/office/drawing/2014/main" id="{4205D809-F4BE-7C48-B762-A376AD2F7A24}"/>
                </a:ext>
              </a:extLst>
            </p:cNvPr>
            <p:cNvCxnSpPr/>
            <p:nvPr/>
          </p:nvCxnSpPr>
          <p:spPr>
            <a:xfrm rot="16200000" flipH="1">
              <a:off x="4212478" y="2003589"/>
              <a:ext cx="720000" cy="130949"/>
            </a:xfrm>
            <a:prstGeom prst="bentConnector2">
              <a:avLst/>
            </a:prstGeom>
            <a:ln w="381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ounded Rectangle 23">
              <a:extLst>
                <a:ext uri="{FF2B5EF4-FFF2-40B4-BE49-F238E27FC236}">
                  <a16:creationId xmlns:a16="http://schemas.microsoft.com/office/drawing/2014/main" id="{F14D08DD-A45A-0D47-87A1-EF89E7B1117D}"/>
                </a:ext>
              </a:extLst>
            </p:cNvPr>
            <p:cNvSpPr/>
            <p:nvPr/>
          </p:nvSpPr>
          <p:spPr>
            <a:xfrm rot="5400000">
              <a:off x="3893804" y="1199192"/>
              <a:ext cx="380839" cy="1677149"/>
            </a:xfrm>
            <a:prstGeom prst="roundRect">
              <a:avLst/>
            </a:prstGeom>
            <a:ln w="38100"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prstClr val="black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F95C0F8F-04B6-B348-815A-30B465FE4563}"/>
                  </a:ext>
                </a:extLst>
              </p:cNvPr>
              <p:cNvSpPr txBox="1"/>
              <p:nvPr/>
            </p:nvSpPr>
            <p:spPr>
              <a:xfrm>
                <a:off x="854292" y="1219200"/>
                <a:ext cx="24173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F95C0F8F-04B6-B348-815A-30B465FE45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4292" y="1219200"/>
                <a:ext cx="241733" cy="369332"/>
              </a:xfrm>
              <a:prstGeom prst="rect">
                <a:avLst/>
              </a:prstGeom>
              <a:blipFill>
                <a:blip r:embed="rId4"/>
                <a:stretch>
                  <a:fillRect l="-10000" r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EC22657A-C294-1049-8020-B4F46430BE74}"/>
                  </a:ext>
                </a:extLst>
              </p:cNvPr>
              <p:cNvSpPr txBox="1"/>
              <p:nvPr/>
            </p:nvSpPr>
            <p:spPr>
              <a:xfrm>
                <a:off x="4047771" y="1198741"/>
                <a:ext cx="36663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EC22657A-C294-1049-8020-B4F46430BE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7771" y="1198741"/>
                <a:ext cx="366639" cy="369332"/>
              </a:xfrm>
              <a:prstGeom prst="rect">
                <a:avLst/>
              </a:prstGeom>
              <a:blipFill>
                <a:blip r:embed="rId5"/>
                <a:stretch>
                  <a:fillRect l="-16667" r="-3333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3CCA71DF-9E61-054C-B39E-4EF426B2F3B8}"/>
                  </a:ext>
                </a:extLst>
              </p:cNvPr>
              <p:cNvSpPr txBox="1"/>
              <p:nvPr/>
            </p:nvSpPr>
            <p:spPr>
              <a:xfrm>
                <a:off x="4047771" y="2069068"/>
                <a:ext cx="37375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3CCA71DF-9E61-054C-B39E-4EF426B2F3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7771" y="2069068"/>
                <a:ext cx="373757" cy="369332"/>
              </a:xfrm>
              <a:prstGeom prst="rect">
                <a:avLst/>
              </a:prstGeom>
              <a:blipFill>
                <a:blip r:embed="rId6"/>
                <a:stretch>
                  <a:fillRect l="-16667" r="-3333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A94E2EC7-6D6D-E040-9430-EC88EFE88429}"/>
                  </a:ext>
                </a:extLst>
              </p:cNvPr>
              <p:cNvSpPr txBox="1"/>
              <p:nvPr/>
            </p:nvSpPr>
            <p:spPr>
              <a:xfrm>
                <a:off x="4459499" y="1198741"/>
                <a:ext cx="2246101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i="1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A94E2EC7-6D6D-E040-9430-EC88EFE884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9499" y="1198741"/>
                <a:ext cx="2246101" cy="369332"/>
              </a:xfrm>
              <a:prstGeom prst="rect">
                <a:avLst/>
              </a:prstGeom>
              <a:blipFill>
                <a:blip r:embed="rId7"/>
                <a:stretch>
                  <a:fillRect l="-2247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9F9FA48F-F6F9-AB4F-B439-6F367320A426}"/>
                  </a:ext>
                </a:extLst>
              </p:cNvPr>
              <p:cNvSpPr txBox="1"/>
              <p:nvPr/>
            </p:nvSpPr>
            <p:spPr>
              <a:xfrm>
                <a:off x="4508825" y="2068594"/>
                <a:ext cx="2246101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i="1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9F9FA48F-F6F9-AB4F-B439-6F367320A4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8825" y="2068594"/>
                <a:ext cx="2246101" cy="369332"/>
              </a:xfrm>
              <a:prstGeom prst="rect">
                <a:avLst/>
              </a:prstGeom>
              <a:blipFill>
                <a:blip r:embed="rId8"/>
                <a:stretch>
                  <a:fillRect l="-2809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CB2078E2-B828-6F4F-943C-70DE27905788}"/>
              </a:ext>
            </a:extLst>
          </p:cNvPr>
          <p:cNvCxnSpPr>
            <a:cxnSpLocks/>
          </p:cNvCxnSpPr>
          <p:nvPr/>
        </p:nvCxnSpPr>
        <p:spPr>
          <a:xfrm>
            <a:off x="1828800" y="1447800"/>
            <a:ext cx="155448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CA8358AB-A0BA-CE4A-859D-A3D0D31BCD24}"/>
                  </a:ext>
                </a:extLst>
              </p:cNvPr>
              <p:cNvSpPr txBox="1"/>
              <p:nvPr/>
            </p:nvSpPr>
            <p:spPr>
              <a:xfrm>
                <a:off x="2284099" y="1138948"/>
                <a:ext cx="31406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CA8358AB-A0BA-CE4A-859D-A3D0D31BCD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4099" y="1138948"/>
                <a:ext cx="314060" cy="307777"/>
              </a:xfrm>
              <a:prstGeom prst="rect">
                <a:avLst/>
              </a:prstGeom>
              <a:blipFill>
                <a:blip r:embed="rId9"/>
                <a:stretch>
                  <a:fillRect l="-24000"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A65478E7-2860-2445-AFE5-CDEFF0F1CDCC}"/>
              </a:ext>
            </a:extLst>
          </p:cNvPr>
          <p:cNvCxnSpPr>
            <a:cxnSpLocks/>
          </p:cNvCxnSpPr>
          <p:nvPr/>
        </p:nvCxnSpPr>
        <p:spPr>
          <a:xfrm>
            <a:off x="1834334" y="1554892"/>
            <a:ext cx="1476604" cy="59885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079C468A-58AA-5844-9272-8BC03A9FA9A5}"/>
                  </a:ext>
                </a:extLst>
              </p:cNvPr>
              <p:cNvSpPr txBox="1"/>
              <p:nvPr/>
            </p:nvSpPr>
            <p:spPr>
              <a:xfrm>
                <a:off x="2187385" y="1741283"/>
                <a:ext cx="320023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079C468A-58AA-5844-9272-8BC03A9FA9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7385" y="1741283"/>
                <a:ext cx="320023" cy="307777"/>
              </a:xfrm>
              <a:prstGeom prst="rect">
                <a:avLst/>
              </a:prstGeom>
              <a:blipFill>
                <a:blip r:embed="rId10"/>
                <a:stretch>
                  <a:fillRect l="-15385" r="-3846" b="-1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TextBox 46">
            <a:extLst>
              <a:ext uri="{FF2B5EF4-FFF2-40B4-BE49-F238E27FC236}">
                <a16:creationId xmlns:a16="http://schemas.microsoft.com/office/drawing/2014/main" id="{F951B651-D732-8849-A506-2A718C58F78C}"/>
              </a:ext>
            </a:extLst>
          </p:cNvPr>
          <p:cNvSpPr txBox="1"/>
          <p:nvPr/>
        </p:nvSpPr>
        <p:spPr>
          <a:xfrm>
            <a:off x="226541" y="2729014"/>
            <a:ext cx="78218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cs typeface="Trebuchet MS"/>
              </a:rPr>
              <a:t>With Receiver Diversity: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EE60E081-C8AF-A14E-BC4A-1209FFEE0142}"/>
                  </a:ext>
                </a:extLst>
              </p:cNvPr>
              <p:cNvSpPr/>
              <p:nvPr/>
            </p:nvSpPr>
            <p:spPr>
              <a:xfrm>
                <a:off x="3283042" y="2514600"/>
                <a:ext cx="3553601" cy="7837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𝑆𝑁𝑅</m:t>
                      </m:r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f>
                        <m:fPr>
                          <m:ctrlPr>
                            <a:rPr lang="en-US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  <m:r>
                            <m:rPr>
                              <m:nor/>
                            </m:rPr>
                            <a:rPr lang="en-US" sz="2400" dirty="0">
                              <a:solidFill>
                                <a:srgbClr val="FF0000"/>
                              </a:solidFill>
                            </a:rPr>
                            <m:t> </m:t>
                          </m:r>
                        </m:num>
                        <m:den>
                          <m:sSup>
                            <m:sSupPr>
                              <m:ctrlP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EE60E081-C8AF-A14E-BC4A-1209FFEE014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3042" y="2514600"/>
                <a:ext cx="3553601" cy="783741"/>
              </a:xfrm>
              <a:prstGeom prst="rect">
                <a:avLst/>
              </a:prstGeom>
              <a:blipFill>
                <a:blip r:embed="rId11"/>
                <a:stretch>
                  <a:fillRect t="-7937" b="-15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TextBox 39">
            <a:extLst>
              <a:ext uri="{FF2B5EF4-FFF2-40B4-BE49-F238E27FC236}">
                <a16:creationId xmlns:a16="http://schemas.microsoft.com/office/drawing/2014/main" id="{58052072-CF44-3B49-99F0-F64A5257F863}"/>
              </a:ext>
            </a:extLst>
          </p:cNvPr>
          <p:cNvSpPr txBox="1"/>
          <p:nvPr/>
        </p:nvSpPr>
        <p:spPr>
          <a:xfrm>
            <a:off x="228600" y="3352800"/>
            <a:ext cx="78218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cs typeface="Trebuchet MS"/>
              </a:rPr>
              <a:t>	 Single Receiver: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B0DEDF7F-6C34-C843-961C-C48E861399AA}"/>
                  </a:ext>
                </a:extLst>
              </p:cNvPr>
              <p:cNvSpPr/>
              <p:nvPr/>
            </p:nvSpPr>
            <p:spPr>
              <a:xfrm>
                <a:off x="3285101" y="3205245"/>
                <a:ext cx="2282163" cy="7837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𝑆𝑁𝑅</m:t>
                      </m:r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f>
                        <m:fPr>
                          <m:ctrlPr>
                            <a:rPr lang="en-US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  <m:r>
                            <m:rPr>
                              <m:nor/>
                            </m:rPr>
                            <a:rPr lang="en-US" sz="2400" dirty="0">
                              <a:solidFill>
                                <a:srgbClr val="FF0000"/>
                              </a:solidFill>
                            </a:rPr>
                            <m:t> </m:t>
                          </m:r>
                        </m:num>
                        <m:den>
                          <m:sSup>
                            <m:sSupPr>
                              <m:ctrlP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B0DEDF7F-6C34-C843-961C-C48E861399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5101" y="3205245"/>
                <a:ext cx="2282163" cy="783741"/>
              </a:xfrm>
              <a:prstGeom prst="rect">
                <a:avLst/>
              </a:prstGeom>
              <a:blipFill>
                <a:blip r:embed="rId12"/>
                <a:stretch>
                  <a:fillRect t="-9677" r="-556" b="-16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C09DFA03-50D9-B046-8A5E-4D81883A154B}"/>
                  </a:ext>
                </a:extLst>
              </p:cNvPr>
              <p:cNvSpPr txBox="1"/>
              <p:nvPr/>
            </p:nvSpPr>
            <p:spPr>
              <a:xfrm>
                <a:off x="320150" y="4191000"/>
                <a:ext cx="2278009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≈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400" i="1" dirty="0">
                  <a:latin typeface="Cambria Math" panose="020405030504060302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4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C09DFA03-50D9-B046-8A5E-4D81883A15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150" y="4191000"/>
                <a:ext cx="2278009" cy="830997"/>
              </a:xfrm>
              <a:prstGeom prst="rect">
                <a:avLst/>
              </a:prstGeom>
              <a:blipFill>
                <a:blip r:embed="rId13"/>
                <a:stretch>
                  <a:fillRect l="-3315" t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TextBox 42">
            <a:extLst>
              <a:ext uri="{FF2B5EF4-FFF2-40B4-BE49-F238E27FC236}">
                <a16:creationId xmlns:a16="http://schemas.microsoft.com/office/drawing/2014/main" id="{B71577EC-978E-9047-8714-87F2C44F7A66}"/>
              </a:ext>
            </a:extLst>
          </p:cNvPr>
          <p:cNvSpPr txBox="1"/>
          <p:nvPr/>
        </p:nvSpPr>
        <p:spPr>
          <a:xfrm>
            <a:off x="2598159" y="4214529"/>
            <a:ext cx="31124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1"/>
                </a:solidFill>
                <a:cs typeface="Trebuchet MS"/>
                <a:sym typeface="Wingdings" pitchFamily="2" charset="2"/>
              </a:rPr>
              <a:t> Can double SNR!</a:t>
            </a:r>
            <a:endParaRPr lang="en-US" sz="2400" dirty="0">
              <a:solidFill>
                <a:schemeClr val="tx1"/>
              </a:solidFill>
              <a:cs typeface="Trebuchet M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33353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4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39967"/>
          </a:xfrm>
        </p:spPr>
        <p:txBody>
          <a:bodyPr>
            <a:noAutofit/>
          </a:bodyPr>
          <a:lstStyle/>
          <a:p>
            <a:r>
              <a:rPr lang="en-US" sz="4400" b="0" dirty="0">
                <a:solidFill>
                  <a:schemeClr val="tx2"/>
                </a:solidFill>
              </a:rPr>
              <a:t>Receiver Diversity Gain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F951B651-D732-8849-A506-2A718C58F78C}"/>
              </a:ext>
            </a:extLst>
          </p:cNvPr>
          <p:cNvSpPr txBox="1"/>
          <p:nvPr/>
        </p:nvSpPr>
        <p:spPr>
          <a:xfrm>
            <a:off x="0" y="939967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C00000"/>
                </a:solidFill>
                <a:cs typeface="Trebuchet MS"/>
              </a:rPr>
              <a:t>Do we care about doubling the SNR?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7204576C-1FC5-DC4C-9135-1EA65EC89995}"/>
                  </a:ext>
                </a:extLst>
              </p:cNvPr>
              <p:cNvSpPr/>
              <p:nvPr/>
            </p:nvSpPr>
            <p:spPr>
              <a:xfrm>
                <a:off x="2590800" y="1618324"/>
                <a:ext cx="361797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𝐶𝑎𝑝𝑎𝑐𝑖𝑡𝑦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func>
                        <m:func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𝑆𝑁𝑅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7204576C-1FC5-DC4C-9135-1EA65EC8999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0800" y="1618324"/>
                <a:ext cx="3617978" cy="523220"/>
              </a:xfrm>
              <a:prstGeom prst="rect">
                <a:avLst/>
              </a:prstGeom>
              <a:blipFill>
                <a:blip r:embed="rId4"/>
                <a:stretch>
                  <a:fillRect l="-351" b="-16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1A18EC6D-511A-5941-B71B-51943AB96A94}"/>
              </a:ext>
            </a:extLst>
          </p:cNvPr>
          <p:cNvCxnSpPr>
            <a:cxnSpLocks/>
          </p:cNvCxnSpPr>
          <p:nvPr/>
        </p:nvCxnSpPr>
        <p:spPr>
          <a:xfrm flipV="1">
            <a:off x="2228088" y="2662338"/>
            <a:ext cx="0" cy="359158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BAA48B63-599B-BE40-A559-029217182F47}"/>
              </a:ext>
            </a:extLst>
          </p:cNvPr>
          <p:cNvCxnSpPr>
            <a:cxnSpLocks/>
          </p:cNvCxnSpPr>
          <p:nvPr/>
        </p:nvCxnSpPr>
        <p:spPr>
          <a:xfrm>
            <a:off x="2228088" y="6255977"/>
            <a:ext cx="426720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>
            <a:extLst>
              <a:ext uri="{FF2B5EF4-FFF2-40B4-BE49-F238E27FC236}">
                <a16:creationId xmlns:a16="http://schemas.microsoft.com/office/drawing/2014/main" id="{382A3208-FD3C-C341-87C2-038B65E29BCE}"/>
              </a:ext>
            </a:extLst>
          </p:cNvPr>
          <p:cNvSpPr/>
          <p:nvPr/>
        </p:nvSpPr>
        <p:spPr>
          <a:xfrm>
            <a:off x="2228088" y="2475006"/>
            <a:ext cx="842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dirty="0"/>
              <a:t>Rate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E57BB4D6-DD1C-3241-8037-5EDFEA8704FF}"/>
              </a:ext>
            </a:extLst>
          </p:cNvPr>
          <p:cNvSpPr/>
          <p:nvPr/>
        </p:nvSpPr>
        <p:spPr>
          <a:xfrm>
            <a:off x="6571489" y="6006491"/>
            <a:ext cx="7777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dirty="0"/>
              <a:t>SNR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9472A8FB-6455-3342-B1FF-2F1DF2D8C4B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l="10959" t="17522" r="12329" b="17967"/>
          <a:stretch/>
        </p:blipFill>
        <p:spPr>
          <a:xfrm>
            <a:off x="2266189" y="2851227"/>
            <a:ext cx="4267200" cy="3402691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E3C0AAE-F4A2-E94F-AECD-AF81F9D60DC5}"/>
              </a:ext>
            </a:extLst>
          </p:cNvPr>
          <p:cNvCxnSpPr>
            <a:cxnSpLocks/>
          </p:cNvCxnSpPr>
          <p:nvPr/>
        </p:nvCxnSpPr>
        <p:spPr>
          <a:xfrm>
            <a:off x="2438400" y="5403245"/>
            <a:ext cx="0" cy="86485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5A2AE50E-C3CF-3C43-9D8A-DA57A50AC807}"/>
              </a:ext>
            </a:extLst>
          </p:cNvPr>
          <p:cNvCxnSpPr>
            <a:cxnSpLocks/>
          </p:cNvCxnSpPr>
          <p:nvPr/>
        </p:nvCxnSpPr>
        <p:spPr>
          <a:xfrm>
            <a:off x="2761488" y="4552572"/>
            <a:ext cx="0" cy="170134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40600046-3FD5-FE41-A428-CA87529CE08E}"/>
              </a:ext>
            </a:extLst>
          </p:cNvPr>
          <p:cNvCxnSpPr>
            <a:cxnSpLocks/>
          </p:cNvCxnSpPr>
          <p:nvPr/>
        </p:nvCxnSpPr>
        <p:spPr>
          <a:xfrm>
            <a:off x="4209288" y="3576738"/>
            <a:ext cx="0" cy="269136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4D752DFC-B8E5-B843-846F-B6428BB641D6}"/>
              </a:ext>
            </a:extLst>
          </p:cNvPr>
          <p:cNvCxnSpPr>
            <a:cxnSpLocks/>
          </p:cNvCxnSpPr>
          <p:nvPr/>
        </p:nvCxnSpPr>
        <p:spPr>
          <a:xfrm flipH="1">
            <a:off x="6223439" y="3043338"/>
            <a:ext cx="43249" cy="322476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D114E76D-D0ED-6045-BC98-CF5E1F41B369}"/>
              </a:ext>
            </a:extLst>
          </p:cNvPr>
          <p:cNvCxnSpPr>
            <a:cxnSpLocks/>
          </p:cNvCxnSpPr>
          <p:nvPr/>
        </p:nvCxnSpPr>
        <p:spPr>
          <a:xfrm flipH="1">
            <a:off x="2228088" y="4552572"/>
            <a:ext cx="548640" cy="1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FFBD773B-3E9B-F04B-82EE-2D79B3B30D82}"/>
              </a:ext>
            </a:extLst>
          </p:cNvPr>
          <p:cNvCxnSpPr>
            <a:cxnSpLocks/>
          </p:cNvCxnSpPr>
          <p:nvPr/>
        </p:nvCxnSpPr>
        <p:spPr>
          <a:xfrm flipH="1">
            <a:off x="2228088" y="5398466"/>
            <a:ext cx="202776" cy="0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DC284763-7267-A14D-A769-22DF2620C868}"/>
              </a:ext>
            </a:extLst>
          </p:cNvPr>
          <p:cNvCxnSpPr>
            <a:cxnSpLocks/>
          </p:cNvCxnSpPr>
          <p:nvPr/>
        </p:nvCxnSpPr>
        <p:spPr>
          <a:xfrm flipH="1">
            <a:off x="2228088" y="3063603"/>
            <a:ext cx="4002970" cy="0"/>
          </a:xfrm>
          <a:prstGeom prst="line">
            <a:avLst/>
          </a:prstGeom>
          <a:ln w="28575">
            <a:solidFill>
              <a:schemeClr val="accent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DCE7BF9B-327B-A244-B99F-247BD1EE5D9E}"/>
              </a:ext>
            </a:extLst>
          </p:cNvPr>
          <p:cNvCxnSpPr>
            <a:cxnSpLocks/>
          </p:cNvCxnSpPr>
          <p:nvPr/>
        </p:nvCxnSpPr>
        <p:spPr>
          <a:xfrm flipH="1">
            <a:off x="2228088" y="3589094"/>
            <a:ext cx="1953832" cy="0"/>
          </a:xfrm>
          <a:prstGeom prst="line">
            <a:avLst/>
          </a:prstGeom>
          <a:ln w="28575">
            <a:solidFill>
              <a:schemeClr val="accent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9BB46692-3C82-254F-8FCC-E9B7DA9BF731}"/>
              </a:ext>
            </a:extLst>
          </p:cNvPr>
          <p:cNvCxnSpPr/>
          <p:nvPr/>
        </p:nvCxnSpPr>
        <p:spPr>
          <a:xfrm>
            <a:off x="2133600" y="3063603"/>
            <a:ext cx="0" cy="513135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AD17F813-AAA2-684D-8DB7-D015F4B38736}"/>
              </a:ext>
            </a:extLst>
          </p:cNvPr>
          <p:cNvCxnSpPr>
            <a:cxnSpLocks/>
          </p:cNvCxnSpPr>
          <p:nvPr/>
        </p:nvCxnSpPr>
        <p:spPr>
          <a:xfrm>
            <a:off x="2133600" y="4552572"/>
            <a:ext cx="0" cy="845894"/>
          </a:xfrm>
          <a:prstGeom prst="straightConnector1">
            <a:avLst/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1EFA1B99-8F65-4207-B0D2-93E4A89E17D9}"/>
                  </a:ext>
                </a:extLst>
              </p14:cNvPr>
              <p14:cNvContentPartPr/>
              <p14:nvPr/>
            </p14:nvContentPartPr>
            <p14:xfrm>
              <a:off x="4163760" y="6382080"/>
              <a:ext cx="67680" cy="72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1EFA1B99-8F65-4207-B0D2-93E4A89E17D9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154400" y="6372720"/>
                <a:ext cx="86400" cy="25920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927071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3" grpId="0"/>
      <p:bldP spid="4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39967"/>
          </a:xfrm>
        </p:spPr>
        <p:txBody>
          <a:bodyPr>
            <a:noAutofit/>
          </a:bodyPr>
          <a:lstStyle/>
          <a:p>
            <a:r>
              <a:rPr lang="en-US" sz="4400" b="0" dirty="0">
                <a:solidFill>
                  <a:schemeClr val="tx2"/>
                </a:solidFill>
              </a:rPr>
              <a:t>Receiver Diversity Gain</a:t>
            </a:r>
          </a:p>
        </p:txBody>
      </p:sp>
      <p:grpSp>
        <p:nvGrpSpPr>
          <p:cNvPr id="5" name="Group 40">
            <a:extLst>
              <a:ext uri="{FF2B5EF4-FFF2-40B4-BE49-F238E27FC236}">
                <a16:creationId xmlns:a16="http://schemas.microsoft.com/office/drawing/2014/main" id="{842FAC5B-A53A-4540-97C3-AE1E61A1C786}"/>
              </a:ext>
            </a:extLst>
          </p:cNvPr>
          <p:cNvGrpSpPr/>
          <p:nvPr/>
        </p:nvGrpSpPr>
        <p:grpSpPr>
          <a:xfrm rot="16200000">
            <a:off x="1223885" y="1138315"/>
            <a:ext cx="601251" cy="610620"/>
            <a:chOff x="1981202" y="1676401"/>
            <a:chExt cx="735197" cy="823284"/>
          </a:xfrm>
        </p:grpSpPr>
        <p:cxnSp>
          <p:nvCxnSpPr>
            <p:cNvPr id="6" name="Shape 22">
              <a:extLst>
                <a:ext uri="{FF2B5EF4-FFF2-40B4-BE49-F238E27FC236}">
                  <a16:creationId xmlns:a16="http://schemas.microsoft.com/office/drawing/2014/main" id="{8E26A368-8E55-A643-BF90-23C863686928}"/>
                </a:ext>
              </a:extLst>
            </p:cNvPr>
            <p:cNvCxnSpPr/>
            <p:nvPr/>
          </p:nvCxnSpPr>
          <p:spPr>
            <a:xfrm rot="16200000" flipH="1">
              <a:off x="1962488" y="1949927"/>
              <a:ext cx="720000" cy="172947"/>
            </a:xfrm>
            <a:prstGeom prst="bentConnector2">
              <a:avLst/>
            </a:prstGeom>
            <a:ln w="381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Isosceles Triangle 23">
              <a:extLst>
                <a:ext uri="{FF2B5EF4-FFF2-40B4-BE49-F238E27FC236}">
                  <a16:creationId xmlns:a16="http://schemas.microsoft.com/office/drawing/2014/main" id="{0A04B8F7-C874-4041-A9FC-93F1619D647A}"/>
                </a:ext>
              </a:extLst>
            </p:cNvPr>
            <p:cNvSpPr/>
            <p:nvPr/>
          </p:nvSpPr>
          <p:spPr>
            <a:xfrm rot="16200000">
              <a:off x="2376253" y="2325827"/>
              <a:ext cx="206567" cy="141149"/>
            </a:xfrm>
            <a:prstGeom prst="triangle">
              <a:avLst/>
            </a:prstGeom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C1ADC72A-4C73-2449-B2AE-613B2E8F60D8}"/>
                </a:ext>
              </a:extLst>
            </p:cNvPr>
            <p:cNvSpPr/>
            <p:nvPr/>
          </p:nvSpPr>
          <p:spPr>
            <a:xfrm rot="5400000">
              <a:off x="2158381" y="1670169"/>
              <a:ext cx="380839" cy="735197"/>
            </a:xfrm>
            <a:prstGeom prst="roundRect">
              <a:avLst/>
            </a:prstGeom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8" name="Group 12">
            <a:extLst>
              <a:ext uri="{FF2B5EF4-FFF2-40B4-BE49-F238E27FC236}">
                <a16:creationId xmlns:a16="http://schemas.microsoft.com/office/drawing/2014/main" id="{493D251A-DDDF-6246-8918-698104B8F365}"/>
              </a:ext>
            </a:extLst>
          </p:cNvPr>
          <p:cNvGrpSpPr/>
          <p:nvPr/>
        </p:nvGrpSpPr>
        <p:grpSpPr>
          <a:xfrm rot="5400000" flipH="1">
            <a:off x="2973926" y="1521874"/>
            <a:ext cx="1371600" cy="613852"/>
            <a:chOff x="3245649" y="1709063"/>
            <a:chExt cx="1677149" cy="827638"/>
          </a:xfrm>
        </p:grpSpPr>
        <p:sp>
          <p:nvSpPr>
            <p:cNvPr id="19" name="Isosceles Triangle 13">
              <a:extLst>
                <a:ext uri="{FF2B5EF4-FFF2-40B4-BE49-F238E27FC236}">
                  <a16:creationId xmlns:a16="http://schemas.microsoft.com/office/drawing/2014/main" id="{F8CC4709-0BAA-264A-8B95-B9F220D7C4D5}"/>
                </a:ext>
              </a:extLst>
            </p:cNvPr>
            <p:cNvSpPr/>
            <p:nvPr/>
          </p:nvSpPr>
          <p:spPr>
            <a:xfrm rot="16200000">
              <a:off x="4605244" y="2362843"/>
              <a:ext cx="206567" cy="141149"/>
            </a:xfrm>
            <a:prstGeom prst="triangle">
              <a:avLst/>
            </a:prstGeom>
            <a:ln w="381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prstClr val="black"/>
                </a:solidFill>
              </a:endParaRPr>
            </a:p>
          </p:txBody>
        </p:sp>
        <p:cxnSp>
          <p:nvCxnSpPr>
            <p:cNvPr id="20" name="Shape 8">
              <a:extLst>
                <a:ext uri="{FF2B5EF4-FFF2-40B4-BE49-F238E27FC236}">
                  <a16:creationId xmlns:a16="http://schemas.microsoft.com/office/drawing/2014/main" id="{186020B6-B301-1D4B-90AB-071690AF0DF6}"/>
                </a:ext>
              </a:extLst>
            </p:cNvPr>
            <p:cNvCxnSpPr/>
            <p:nvPr/>
          </p:nvCxnSpPr>
          <p:spPr>
            <a:xfrm rot="16200000" flipH="1">
              <a:off x="3230649" y="2003589"/>
              <a:ext cx="720002" cy="130949"/>
            </a:xfrm>
            <a:prstGeom prst="bentConnector2">
              <a:avLst/>
            </a:prstGeom>
            <a:ln w="381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Isosceles Triangle 15">
              <a:extLst>
                <a:ext uri="{FF2B5EF4-FFF2-40B4-BE49-F238E27FC236}">
                  <a16:creationId xmlns:a16="http://schemas.microsoft.com/office/drawing/2014/main" id="{3E949BE6-71F9-C047-AE19-16FB33E9DCCE}"/>
                </a:ext>
              </a:extLst>
            </p:cNvPr>
            <p:cNvSpPr/>
            <p:nvPr/>
          </p:nvSpPr>
          <p:spPr>
            <a:xfrm rot="16200000">
              <a:off x="3623415" y="2358491"/>
              <a:ext cx="206567" cy="141149"/>
            </a:xfrm>
            <a:prstGeom prst="triangle">
              <a:avLst/>
            </a:prstGeom>
            <a:ln w="381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prstClr val="black"/>
                </a:solidFill>
              </a:endParaRPr>
            </a:p>
          </p:txBody>
        </p:sp>
        <p:cxnSp>
          <p:nvCxnSpPr>
            <p:cNvPr id="23" name="Shape 14">
              <a:extLst>
                <a:ext uri="{FF2B5EF4-FFF2-40B4-BE49-F238E27FC236}">
                  <a16:creationId xmlns:a16="http://schemas.microsoft.com/office/drawing/2014/main" id="{4205D809-F4BE-7C48-B762-A376AD2F7A24}"/>
                </a:ext>
              </a:extLst>
            </p:cNvPr>
            <p:cNvCxnSpPr/>
            <p:nvPr/>
          </p:nvCxnSpPr>
          <p:spPr>
            <a:xfrm rot="16200000" flipH="1">
              <a:off x="4212478" y="2003589"/>
              <a:ext cx="720000" cy="130949"/>
            </a:xfrm>
            <a:prstGeom prst="bentConnector2">
              <a:avLst/>
            </a:prstGeom>
            <a:ln w="381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ounded Rectangle 23">
              <a:extLst>
                <a:ext uri="{FF2B5EF4-FFF2-40B4-BE49-F238E27FC236}">
                  <a16:creationId xmlns:a16="http://schemas.microsoft.com/office/drawing/2014/main" id="{F14D08DD-A45A-0D47-87A1-EF89E7B1117D}"/>
                </a:ext>
              </a:extLst>
            </p:cNvPr>
            <p:cNvSpPr/>
            <p:nvPr/>
          </p:nvSpPr>
          <p:spPr>
            <a:xfrm rot="5400000">
              <a:off x="3893804" y="1199192"/>
              <a:ext cx="380839" cy="1677149"/>
            </a:xfrm>
            <a:prstGeom prst="roundRect">
              <a:avLst/>
            </a:prstGeom>
            <a:ln w="38100"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prstClr val="black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F95C0F8F-04B6-B348-815A-30B465FE4563}"/>
                  </a:ext>
                </a:extLst>
              </p:cNvPr>
              <p:cNvSpPr txBox="1"/>
              <p:nvPr/>
            </p:nvSpPr>
            <p:spPr>
              <a:xfrm>
                <a:off x="854292" y="1219200"/>
                <a:ext cx="24173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F95C0F8F-04B6-B348-815A-30B465FE45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4292" y="1219200"/>
                <a:ext cx="241733" cy="369332"/>
              </a:xfrm>
              <a:prstGeom prst="rect">
                <a:avLst/>
              </a:prstGeom>
              <a:blipFill>
                <a:blip r:embed="rId4"/>
                <a:stretch>
                  <a:fillRect l="-10000" r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EC22657A-C294-1049-8020-B4F46430BE74}"/>
                  </a:ext>
                </a:extLst>
              </p:cNvPr>
              <p:cNvSpPr txBox="1"/>
              <p:nvPr/>
            </p:nvSpPr>
            <p:spPr>
              <a:xfrm>
                <a:off x="4047771" y="1198741"/>
                <a:ext cx="36663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EC22657A-C294-1049-8020-B4F46430BE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7771" y="1198741"/>
                <a:ext cx="366639" cy="369332"/>
              </a:xfrm>
              <a:prstGeom prst="rect">
                <a:avLst/>
              </a:prstGeom>
              <a:blipFill>
                <a:blip r:embed="rId5"/>
                <a:stretch>
                  <a:fillRect l="-16667" r="-3333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3CCA71DF-9E61-054C-B39E-4EF426B2F3B8}"/>
                  </a:ext>
                </a:extLst>
              </p:cNvPr>
              <p:cNvSpPr txBox="1"/>
              <p:nvPr/>
            </p:nvSpPr>
            <p:spPr>
              <a:xfrm>
                <a:off x="4047771" y="2069068"/>
                <a:ext cx="37375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3CCA71DF-9E61-054C-B39E-4EF426B2F3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7771" y="2069068"/>
                <a:ext cx="373757" cy="369332"/>
              </a:xfrm>
              <a:prstGeom prst="rect">
                <a:avLst/>
              </a:prstGeom>
              <a:blipFill>
                <a:blip r:embed="rId6"/>
                <a:stretch>
                  <a:fillRect l="-16667" r="-3333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A94E2EC7-6D6D-E040-9430-EC88EFE88429}"/>
                  </a:ext>
                </a:extLst>
              </p:cNvPr>
              <p:cNvSpPr txBox="1"/>
              <p:nvPr/>
            </p:nvSpPr>
            <p:spPr>
              <a:xfrm>
                <a:off x="4459499" y="1198741"/>
                <a:ext cx="2246101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i="1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A94E2EC7-6D6D-E040-9430-EC88EFE884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9499" y="1198741"/>
                <a:ext cx="2246101" cy="369332"/>
              </a:xfrm>
              <a:prstGeom prst="rect">
                <a:avLst/>
              </a:prstGeom>
              <a:blipFill>
                <a:blip r:embed="rId7"/>
                <a:stretch>
                  <a:fillRect l="-2247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9F9FA48F-F6F9-AB4F-B439-6F367320A426}"/>
                  </a:ext>
                </a:extLst>
              </p:cNvPr>
              <p:cNvSpPr txBox="1"/>
              <p:nvPr/>
            </p:nvSpPr>
            <p:spPr>
              <a:xfrm>
                <a:off x="4508825" y="2068594"/>
                <a:ext cx="2246101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i="1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9F9FA48F-F6F9-AB4F-B439-6F367320A4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8825" y="2068594"/>
                <a:ext cx="2246101" cy="369332"/>
              </a:xfrm>
              <a:prstGeom prst="rect">
                <a:avLst/>
              </a:prstGeom>
              <a:blipFill>
                <a:blip r:embed="rId8"/>
                <a:stretch>
                  <a:fillRect l="-2809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CB2078E2-B828-6F4F-943C-70DE27905788}"/>
              </a:ext>
            </a:extLst>
          </p:cNvPr>
          <p:cNvCxnSpPr>
            <a:cxnSpLocks/>
          </p:cNvCxnSpPr>
          <p:nvPr/>
        </p:nvCxnSpPr>
        <p:spPr>
          <a:xfrm>
            <a:off x="1828800" y="1447800"/>
            <a:ext cx="155448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CA8358AB-A0BA-CE4A-859D-A3D0D31BCD24}"/>
                  </a:ext>
                </a:extLst>
              </p:cNvPr>
              <p:cNvSpPr txBox="1"/>
              <p:nvPr/>
            </p:nvSpPr>
            <p:spPr>
              <a:xfrm>
                <a:off x="2284099" y="1138948"/>
                <a:ext cx="31406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CA8358AB-A0BA-CE4A-859D-A3D0D31BCD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4099" y="1138948"/>
                <a:ext cx="314060" cy="307777"/>
              </a:xfrm>
              <a:prstGeom prst="rect">
                <a:avLst/>
              </a:prstGeom>
              <a:blipFill>
                <a:blip r:embed="rId9"/>
                <a:stretch>
                  <a:fillRect l="-24000"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A65478E7-2860-2445-AFE5-CDEFF0F1CDCC}"/>
              </a:ext>
            </a:extLst>
          </p:cNvPr>
          <p:cNvCxnSpPr>
            <a:cxnSpLocks/>
          </p:cNvCxnSpPr>
          <p:nvPr/>
        </p:nvCxnSpPr>
        <p:spPr>
          <a:xfrm>
            <a:off x="1834334" y="1554892"/>
            <a:ext cx="1476604" cy="59885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079C468A-58AA-5844-9272-8BC03A9FA9A5}"/>
                  </a:ext>
                </a:extLst>
              </p:cNvPr>
              <p:cNvSpPr txBox="1"/>
              <p:nvPr/>
            </p:nvSpPr>
            <p:spPr>
              <a:xfrm>
                <a:off x="2187385" y="1741283"/>
                <a:ext cx="320023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079C468A-58AA-5844-9272-8BC03A9FA9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7385" y="1741283"/>
                <a:ext cx="320023" cy="307777"/>
              </a:xfrm>
              <a:prstGeom prst="rect">
                <a:avLst/>
              </a:prstGeom>
              <a:blipFill>
                <a:blip r:embed="rId10"/>
                <a:stretch>
                  <a:fillRect l="-15385" r="-3846" b="-1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TextBox 46">
            <a:extLst>
              <a:ext uri="{FF2B5EF4-FFF2-40B4-BE49-F238E27FC236}">
                <a16:creationId xmlns:a16="http://schemas.microsoft.com/office/drawing/2014/main" id="{F951B651-D732-8849-A506-2A718C58F78C}"/>
              </a:ext>
            </a:extLst>
          </p:cNvPr>
          <p:cNvSpPr txBox="1"/>
          <p:nvPr/>
        </p:nvSpPr>
        <p:spPr>
          <a:xfrm>
            <a:off x="226541" y="2729014"/>
            <a:ext cx="78218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cs typeface="Trebuchet MS"/>
              </a:rPr>
              <a:t>With Receiver Diversity: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EE60E081-C8AF-A14E-BC4A-1209FFEE0142}"/>
                  </a:ext>
                </a:extLst>
              </p:cNvPr>
              <p:cNvSpPr/>
              <p:nvPr/>
            </p:nvSpPr>
            <p:spPr>
              <a:xfrm>
                <a:off x="3283042" y="2514600"/>
                <a:ext cx="3995709" cy="7837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𝑆𝑁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𝑅𝑋</m:t>
                          </m:r>
                        </m:sub>
                      </m:sSub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f>
                        <m:fPr>
                          <m:ctrlPr>
                            <a:rPr lang="en-US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  <m:r>
                            <m:rPr>
                              <m:nor/>
                            </m:rPr>
                            <a:rPr lang="en-US" sz="2400" dirty="0">
                              <a:solidFill>
                                <a:srgbClr val="FF0000"/>
                              </a:solidFill>
                            </a:rPr>
                            <m:t> </m:t>
                          </m:r>
                        </m:num>
                        <m:den>
                          <m:sSup>
                            <m:sSupPr>
                              <m:ctrlP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EE60E081-C8AF-A14E-BC4A-1209FFEE014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3042" y="2514600"/>
                <a:ext cx="3995709" cy="783741"/>
              </a:xfrm>
              <a:prstGeom prst="rect">
                <a:avLst/>
              </a:prstGeom>
              <a:blipFill>
                <a:blip r:embed="rId11"/>
                <a:stretch>
                  <a:fillRect t="-7937" b="-15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TextBox 39">
            <a:extLst>
              <a:ext uri="{FF2B5EF4-FFF2-40B4-BE49-F238E27FC236}">
                <a16:creationId xmlns:a16="http://schemas.microsoft.com/office/drawing/2014/main" id="{58052072-CF44-3B49-99F0-F64A5257F863}"/>
              </a:ext>
            </a:extLst>
          </p:cNvPr>
          <p:cNvSpPr txBox="1"/>
          <p:nvPr/>
        </p:nvSpPr>
        <p:spPr>
          <a:xfrm>
            <a:off x="228600" y="3352800"/>
            <a:ext cx="78218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cs typeface="Trebuchet MS"/>
              </a:rPr>
              <a:t>	 Single Receiver: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B0DEDF7F-6C34-C843-961C-C48E861399AA}"/>
                  </a:ext>
                </a:extLst>
              </p:cNvPr>
              <p:cNvSpPr/>
              <p:nvPr/>
            </p:nvSpPr>
            <p:spPr>
              <a:xfrm>
                <a:off x="3285101" y="3205245"/>
                <a:ext cx="2717154" cy="7837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𝑆𝑁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𝑅𝑋</m:t>
                          </m:r>
                        </m:sub>
                      </m:sSub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f>
                        <m:fPr>
                          <m:ctrlPr>
                            <a:rPr lang="en-US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  <m:r>
                            <m:rPr>
                              <m:nor/>
                            </m:rPr>
                            <a:rPr lang="en-US" sz="2400" dirty="0">
                              <a:solidFill>
                                <a:srgbClr val="FF0000"/>
                              </a:solidFill>
                            </a:rPr>
                            <m:t> </m:t>
                          </m:r>
                        </m:num>
                        <m:den>
                          <m:sSup>
                            <m:sSupPr>
                              <m:ctrlP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B0DEDF7F-6C34-C843-961C-C48E861399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5101" y="3205245"/>
                <a:ext cx="2717154" cy="783741"/>
              </a:xfrm>
              <a:prstGeom prst="rect">
                <a:avLst/>
              </a:prstGeom>
              <a:blipFill>
                <a:blip r:embed="rId12"/>
                <a:stretch>
                  <a:fillRect t="-9677" b="-16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C09DFA03-50D9-B046-8A5E-4D81883A154B}"/>
                  </a:ext>
                </a:extLst>
              </p:cNvPr>
              <p:cNvSpPr txBox="1"/>
              <p:nvPr/>
            </p:nvSpPr>
            <p:spPr>
              <a:xfrm>
                <a:off x="320150" y="4286707"/>
                <a:ext cx="3112482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≈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400" i="1" dirty="0">
                  <a:latin typeface="Cambria Math" panose="020405030504060302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400" i="1" dirty="0">
                  <a:latin typeface="Cambria Math" panose="020405030504060302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≪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400" dirty="0">
                  <a:cs typeface="Trebuchet MS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400" i="1" dirty="0">
                  <a:latin typeface="Cambria Math" panose="020405030504060302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≫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4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4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C09DFA03-50D9-B046-8A5E-4D81883A15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150" y="4286707"/>
                <a:ext cx="3112482" cy="2308324"/>
              </a:xfrm>
              <a:prstGeom prst="rect">
                <a:avLst/>
              </a:prstGeom>
              <a:blipFill>
                <a:blip r:embed="rId13"/>
                <a:stretch>
                  <a:fillRect l="-2439" t="-10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extBox 32">
            <a:extLst>
              <a:ext uri="{FF2B5EF4-FFF2-40B4-BE49-F238E27FC236}">
                <a16:creationId xmlns:a16="http://schemas.microsoft.com/office/drawing/2014/main" id="{705768CA-5D01-E34D-B09C-7B838C6903CB}"/>
              </a:ext>
            </a:extLst>
          </p:cNvPr>
          <p:cNvSpPr txBox="1"/>
          <p:nvPr/>
        </p:nvSpPr>
        <p:spPr>
          <a:xfrm>
            <a:off x="2572636" y="5029200"/>
            <a:ext cx="31124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1"/>
                </a:solidFill>
                <a:cs typeface="Trebuchet MS"/>
                <a:sym typeface="Wingdings" pitchFamily="2" charset="2"/>
              </a:rPr>
              <a:t> Huge Gain in SNR</a:t>
            </a:r>
            <a:endParaRPr lang="en-US" sz="2400" dirty="0">
              <a:solidFill>
                <a:schemeClr val="tx1"/>
              </a:solidFill>
              <a:cs typeface="Trebuchet MS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3D00CCBB-CB49-9C4E-894E-B2235BF6EB76}"/>
              </a:ext>
            </a:extLst>
          </p:cNvPr>
          <p:cNvSpPr txBox="1"/>
          <p:nvPr/>
        </p:nvSpPr>
        <p:spPr>
          <a:xfrm>
            <a:off x="2612622" y="5788586"/>
            <a:ext cx="31124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1"/>
                </a:solidFill>
                <a:cs typeface="Trebuchet MS"/>
                <a:sym typeface="Wingdings" pitchFamily="2" charset="2"/>
              </a:rPr>
              <a:t> Little Gain in SNR</a:t>
            </a:r>
            <a:endParaRPr lang="en-US" sz="2400" dirty="0">
              <a:solidFill>
                <a:schemeClr val="tx1"/>
              </a:solidFill>
              <a:cs typeface="Trebuchet MS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71577EC-978E-9047-8714-87F2C44F7A66}"/>
              </a:ext>
            </a:extLst>
          </p:cNvPr>
          <p:cNvSpPr txBox="1"/>
          <p:nvPr/>
        </p:nvSpPr>
        <p:spPr>
          <a:xfrm>
            <a:off x="2598159" y="4310236"/>
            <a:ext cx="31124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1"/>
                </a:solidFill>
                <a:cs typeface="Trebuchet MS"/>
                <a:sym typeface="Wingdings" pitchFamily="2" charset="2"/>
              </a:rPr>
              <a:t> Can double SNR!</a:t>
            </a:r>
            <a:endParaRPr lang="en-US" sz="2400" dirty="0">
              <a:solidFill>
                <a:schemeClr val="tx1"/>
              </a:solidFill>
              <a:cs typeface="Trebuchet MS"/>
            </a:endParaRPr>
          </a:p>
        </p:txBody>
      </p:sp>
      <p:sp>
        <p:nvSpPr>
          <p:cNvPr id="3" name="Right Brace 2">
            <a:extLst>
              <a:ext uri="{FF2B5EF4-FFF2-40B4-BE49-F238E27FC236}">
                <a16:creationId xmlns:a16="http://schemas.microsoft.com/office/drawing/2014/main" id="{932B06E6-DB54-8D4A-9A7F-46F6977E6649}"/>
              </a:ext>
            </a:extLst>
          </p:cNvPr>
          <p:cNvSpPr/>
          <p:nvPr/>
        </p:nvSpPr>
        <p:spPr>
          <a:xfrm>
            <a:off x="5156077" y="4332578"/>
            <a:ext cx="529041" cy="1917673"/>
          </a:xfrm>
          <a:prstGeom prst="righ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4804910-2446-E242-A781-336115C96AD9}"/>
              </a:ext>
            </a:extLst>
          </p:cNvPr>
          <p:cNvSpPr txBox="1"/>
          <p:nvPr/>
        </p:nvSpPr>
        <p:spPr>
          <a:xfrm>
            <a:off x="5725104" y="4771901"/>
            <a:ext cx="31124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cs typeface="Trebuchet MS"/>
                <a:sym typeface="Wingdings" pitchFamily="2" charset="2"/>
              </a:rPr>
              <a:t>It is unlikely that both antennas experience</a:t>
            </a:r>
          </a:p>
          <a:p>
            <a:r>
              <a:rPr lang="en-US" sz="2400" dirty="0">
                <a:solidFill>
                  <a:srgbClr val="FF0000"/>
                </a:solidFill>
                <a:cs typeface="Trebuchet MS"/>
                <a:sym typeface="Wingdings" pitchFamily="2" charset="2"/>
              </a:rPr>
              <a:t>channel fading. </a:t>
            </a:r>
            <a:endParaRPr lang="en-US" sz="2400" dirty="0">
              <a:solidFill>
                <a:srgbClr val="FF0000"/>
              </a:solidFill>
              <a:cs typeface="Trebuchet M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55841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" grpId="0" animBg="1"/>
      <p:bldP spid="3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39967"/>
          </a:xfrm>
        </p:spPr>
        <p:txBody>
          <a:bodyPr>
            <a:noAutofit/>
          </a:bodyPr>
          <a:lstStyle/>
          <a:p>
            <a:r>
              <a:rPr lang="en-US" sz="4400" b="0" dirty="0">
                <a:solidFill>
                  <a:schemeClr val="tx2"/>
                </a:solidFill>
              </a:rPr>
              <a:t>Transmitter Diversity</a:t>
            </a:r>
          </a:p>
        </p:txBody>
      </p:sp>
      <p:grpSp>
        <p:nvGrpSpPr>
          <p:cNvPr id="5" name="Group 40">
            <a:extLst>
              <a:ext uri="{FF2B5EF4-FFF2-40B4-BE49-F238E27FC236}">
                <a16:creationId xmlns:a16="http://schemas.microsoft.com/office/drawing/2014/main" id="{842FAC5B-A53A-4540-97C3-AE1E61A1C786}"/>
              </a:ext>
            </a:extLst>
          </p:cNvPr>
          <p:cNvGrpSpPr/>
          <p:nvPr/>
        </p:nvGrpSpPr>
        <p:grpSpPr>
          <a:xfrm rot="5400000" flipH="1">
            <a:off x="3441835" y="1129919"/>
            <a:ext cx="601251" cy="610620"/>
            <a:chOff x="1981202" y="1676401"/>
            <a:chExt cx="735197" cy="823284"/>
          </a:xfrm>
        </p:grpSpPr>
        <p:cxnSp>
          <p:nvCxnSpPr>
            <p:cNvPr id="6" name="Shape 22">
              <a:extLst>
                <a:ext uri="{FF2B5EF4-FFF2-40B4-BE49-F238E27FC236}">
                  <a16:creationId xmlns:a16="http://schemas.microsoft.com/office/drawing/2014/main" id="{8E26A368-8E55-A643-BF90-23C863686928}"/>
                </a:ext>
              </a:extLst>
            </p:cNvPr>
            <p:cNvCxnSpPr/>
            <p:nvPr/>
          </p:nvCxnSpPr>
          <p:spPr>
            <a:xfrm rot="16200000" flipH="1">
              <a:off x="1962488" y="1949927"/>
              <a:ext cx="720000" cy="172947"/>
            </a:xfrm>
            <a:prstGeom prst="bentConnector2">
              <a:avLst/>
            </a:prstGeom>
            <a:ln w="381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Isosceles Triangle 23">
              <a:extLst>
                <a:ext uri="{FF2B5EF4-FFF2-40B4-BE49-F238E27FC236}">
                  <a16:creationId xmlns:a16="http://schemas.microsoft.com/office/drawing/2014/main" id="{0A04B8F7-C874-4041-A9FC-93F1619D647A}"/>
                </a:ext>
              </a:extLst>
            </p:cNvPr>
            <p:cNvSpPr/>
            <p:nvPr/>
          </p:nvSpPr>
          <p:spPr>
            <a:xfrm rot="16200000">
              <a:off x="2376253" y="2325827"/>
              <a:ext cx="206567" cy="141149"/>
            </a:xfrm>
            <a:prstGeom prst="triangle">
              <a:avLst/>
            </a:prstGeom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C1ADC72A-4C73-2449-B2AE-613B2E8F60D8}"/>
                </a:ext>
              </a:extLst>
            </p:cNvPr>
            <p:cNvSpPr/>
            <p:nvPr/>
          </p:nvSpPr>
          <p:spPr>
            <a:xfrm rot="5400000">
              <a:off x="2158381" y="1670169"/>
              <a:ext cx="380839" cy="735197"/>
            </a:xfrm>
            <a:prstGeom prst="roundRect">
              <a:avLst/>
            </a:prstGeom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8" name="Group 12">
            <a:extLst>
              <a:ext uri="{FF2B5EF4-FFF2-40B4-BE49-F238E27FC236}">
                <a16:creationId xmlns:a16="http://schemas.microsoft.com/office/drawing/2014/main" id="{493D251A-DDDF-6246-8918-698104B8F365}"/>
              </a:ext>
            </a:extLst>
          </p:cNvPr>
          <p:cNvGrpSpPr/>
          <p:nvPr/>
        </p:nvGrpSpPr>
        <p:grpSpPr>
          <a:xfrm rot="16200000">
            <a:off x="825352" y="1524996"/>
            <a:ext cx="1371600" cy="613852"/>
            <a:chOff x="3245649" y="1709063"/>
            <a:chExt cx="1677149" cy="827638"/>
          </a:xfrm>
        </p:grpSpPr>
        <p:sp>
          <p:nvSpPr>
            <p:cNvPr id="19" name="Isosceles Triangle 13">
              <a:extLst>
                <a:ext uri="{FF2B5EF4-FFF2-40B4-BE49-F238E27FC236}">
                  <a16:creationId xmlns:a16="http://schemas.microsoft.com/office/drawing/2014/main" id="{F8CC4709-0BAA-264A-8B95-B9F220D7C4D5}"/>
                </a:ext>
              </a:extLst>
            </p:cNvPr>
            <p:cNvSpPr/>
            <p:nvPr/>
          </p:nvSpPr>
          <p:spPr>
            <a:xfrm rot="16200000">
              <a:off x="4605244" y="2362843"/>
              <a:ext cx="206567" cy="141149"/>
            </a:xfrm>
            <a:prstGeom prst="triangle">
              <a:avLst/>
            </a:prstGeom>
            <a:ln w="381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prstClr val="black"/>
                </a:solidFill>
              </a:endParaRPr>
            </a:p>
          </p:txBody>
        </p:sp>
        <p:cxnSp>
          <p:nvCxnSpPr>
            <p:cNvPr id="20" name="Shape 8">
              <a:extLst>
                <a:ext uri="{FF2B5EF4-FFF2-40B4-BE49-F238E27FC236}">
                  <a16:creationId xmlns:a16="http://schemas.microsoft.com/office/drawing/2014/main" id="{186020B6-B301-1D4B-90AB-071690AF0DF6}"/>
                </a:ext>
              </a:extLst>
            </p:cNvPr>
            <p:cNvCxnSpPr/>
            <p:nvPr/>
          </p:nvCxnSpPr>
          <p:spPr>
            <a:xfrm rot="16200000" flipH="1">
              <a:off x="3230649" y="2003589"/>
              <a:ext cx="720002" cy="130949"/>
            </a:xfrm>
            <a:prstGeom prst="bentConnector2">
              <a:avLst/>
            </a:prstGeom>
            <a:ln w="381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Isosceles Triangle 15">
              <a:extLst>
                <a:ext uri="{FF2B5EF4-FFF2-40B4-BE49-F238E27FC236}">
                  <a16:creationId xmlns:a16="http://schemas.microsoft.com/office/drawing/2014/main" id="{3E949BE6-71F9-C047-AE19-16FB33E9DCCE}"/>
                </a:ext>
              </a:extLst>
            </p:cNvPr>
            <p:cNvSpPr/>
            <p:nvPr/>
          </p:nvSpPr>
          <p:spPr>
            <a:xfrm rot="16200000">
              <a:off x="3623415" y="2358491"/>
              <a:ext cx="206567" cy="141149"/>
            </a:xfrm>
            <a:prstGeom prst="triangle">
              <a:avLst/>
            </a:prstGeom>
            <a:ln w="381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prstClr val="black"/>
                </a:solidFill>
              </a:endParaRPr>
            </a:p>
          </p:txBody>
        </p:sp>
        <p:cxnSp>
          <p:nvCxnSpPr>
            <p:cNvPr id="23" name="Shape 14">
              <a:extLst>
                <a:ext uri="{FF2B5EF4-FFF2-40B4-BE49-F238E27FC236}">
                  <a16:creationId xmlns:a16="http://schemas.microsoft.com/office/drawing/2014/main" id="{4205D809-F4BE-7C48-B762-A376AD2F7A24}"/>
                </a:ext>
              </a:extLst>
            </p:cNvPr>
            <p:cNvCxnSpPr/>
            <p:nvPr/>
          </p:nvCxnSpPr>
          <p:spPr>
            <a:xfrm rot="16200000" flipH="1">
              <a:off x="4212478" y="2003589"/>
              <a:ext cx="720000" cy="130949"/>
            </a:xfrm>
            <a:prstGeom prst="bentConnector2">
              <a:avLst/>
            </a:prstGeom>
            <a:ln w="381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ounded Rectangle 23">
              <a:extLst>
                <a:ext uri="{FF2B5EF4-FFF2-40B4-BE49-F238E27FC236}">
                  <a16:creationId xmlns:a16="http://schemas.microsoft.com/office/drawing/2014/main" id="{F14D08DD-A45A-0D47-87A1-EF89E7B1117D}"/>
                </a:ext>
              </a:extLst>
            </p:cNvPr>
            <p:cNvSpPr/>
            <p:nvPr/>
          </p:nvSpPr>
          <p:spPr>
            <a:xfrm rot="5400000">
              <a:off x="3893804" y="1199192"/>
              <a:ext cx="380839" cy="1677149"/>
            </a:xfrm>
            <a:prstGeom prst="roundRect">
              <a:avLst/>
            </a:prstGeom>
            <a:ln w="38100"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prstClr val="black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7C3BA781-9B5A-444B-83DE-83B17CC321E4}"/>
                  </a:ext>
                </a:extLst>
              </p:cNvPr>
              <p:cNvSpPr txBox="1"/>
              <p:nvPr/>
            </p:nvSpPr>
            <p:spPr>
              <a:xfrm>
                <a:off x="4186249" y="1219200"/>
                <a:ext cx="4495800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7C3BA781-9B5A-444B-83DE-83B17CC321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6249" y="1219200"/>
                <a:ext cx="4495800" cy="430887"/>
              </a:xfrm>
              <a:prstGeom prst="rect">
                <a:avLst/>
              </a:prstGeom>
              <a:blipFill>
                <a:blip r:embed="rId4"/>
                <a:stretch>
                  <a:fillRect l="-2817" b="-205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>
            <a:extLst>
              <a:ext uri="{FF2B5EF4-FFF2-40B4-BE49-F238E27FC236}">
                <a16:creationId xmlns:a16="http://schemas.microsoft.com/office/drawing/2014/main" id="{DF09ED51-A9F5-7E4E-BEFE-7DD1A423375A}"/>
              </a:ext>
            </a:extLst>
          </p:cNvPr>
          <p:cNvSpPr txBox="1"/>
          <p:nvPr/>
        </p:nvSpPr>
        <p:spPr>
          <a:xfrm>
            <a:off x="381000" y="2667000"/>
            <a:ext cx="78218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cs typeface="Trebuchet MS"/>
              </a:rPr>
              <a:t>What should we transmit on each antenna?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C1E48037-42B0-6849-BFF3-CB074F64D0DE}"/>
                  </a:ext>
                </a:extLst>
              </p:cNvPr>
              <p:cNvSpPr txBox="1"/>
              <p:nvPr/>
            </p:nvSpPr>
            <p:spPr>
              <a:xfrm>
                <a:off x="376249" y="3314731"/>
                <a:ext cx="83058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prstClr val="black"/>
                    </a:solidFill>
                    <a:cs typeface="Trebuchet MS"/>
                  </a:rPr>
                  <a:t>Option 1:  transmit the same thing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dirty="0"/>
                  <a:t> on both antennas</a:t>
                </a:r>
                <a:r>
                  <a:rPr lang="en-US" sz="2800" dirty="0">
                    <a:solidFill>
                      <a:prstClr val="black"/>
                    </a:solidFill>
                    <a:cs typeface="Trebuchet MS"/>
                  </a:rPr>
                  <a:t> </a:t>
                </a: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C1E48037-42B0-6849-BFF3-CB074F64D0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249" y="3314731"/>
                <a:ext cx="8305800" cy="523220"/>
              </a:xfrm>
              <a:prstGeom prst="rect">
                <a:avLst/>
              </a:prstGeom>
              <a:blipFill>
                <a:blip r:embed="rId5"/>
                <a:stretch>
                  <a:fillRect l="-1527" t="-11905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1AB0CA65-F3D7-204F-B436-6FDEDCED1B5B}"/>
                  </a:ext>
                </a:extLst>
              </p:cNvPr>
              <p:cNvSpPr txBox="1"/>
              <p:nvPr/>
            </p:nvSpPr>
            <p:spPr>
              <a:xfrm>
                <a:off x="553115" y="4016153"/>
                <a:ext cx="7649765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1AB0CA65-F3D7-204F-B436-6FDEDCED1B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115" y="4016153"/>
                <a:ext cx="7649765" cy="430887"/>
              </a:xfrm>
              <a:prstGeom prst="rect">
                <a:avLst/>
              </a:prstGeom>
              <a:blipFill>
                <a:blip r:embed="rId6"/>
                <a:stretch>
                  <a:fillRect b="-2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131C72D8-5743-EB4D-AAAB-87FB8511F2C9}"/>
                  </a:ext>
                </a:extLst>
              </p:cNvPr>
              <p:cNvSpPr txBox="1"/>
              <p:nvPr/>
            </p:nvSpPr>
            <p:spPr>
              <a:xfrm>
                <a:off x="376249" y="4609271"/>
                <a:ext cx="746760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rgbClr val="FF0000"/>
                    </a:solidFill>
                    <a:cs typeface="Trebuchet MS"/>
                  </a:rPr>
                  <a:t>Channels can sum up destructively!</a:t>
                </a:r>
                <a:r>
                  <a:rPr lang="en-US" sz="280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≈0</m:t>
                    </m:r>
                  </m:oMath>
                </a14:m>
                <a:r>
                  <a:rPr lang="en-US" sz="2800" dirty="0">
                    <a:solidFill>
                      <a:srgbClr val="FF0000"/>
                    </a:solidFill>
                    <a:cs typeface="Trebuchet MS"/>
                  </a:rPr>
                  <a:t> </a:t>
                </a: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131C72D8-5743-EB4D-AAAB-87FB8511F2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249" y="4609271"/>
                <a:ext cx="7467601" cy="523220"/>
              </a:xfrm>
              <a:prstGeom prst="rect">
                <a:avLst/>
              </a:prstGeom>
              <a:blipFill>
                <a:blip r:embed="rId7"/>
                <a:stretch>
                  <a:fillRect l="-1698" t="-11905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CB2078E2-B828-6F4F-943C-70DE27905788}"/>
              </a:ext>
            </a:extLst>
          </p:cNvPr>
          <p:cNvCxnSpPr>
            <a:cxnSpLocks/>
          </p:cNvCxnSpPr>
          <p:nvPr/>
        </p:nvCxnSpPr>
        <p:spPr>
          <a:xfrm>
            <a:off x="1828800" y="1524000"/>
            <a:ext cx="155448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CA8358AB-A0BA-CE4A-859D-A3D0D31BCD24}"/>
                  </a:ext>
                </a:extLst>
              </p:cNvPr>
              <p:cNvSpPr txBox="1"/>
              <p:nvPr/>
            </p:nvSpPr>
            <p:spPr>
              <a:xfrm>
                <a:off x="2284099" y="1143000"/>
                <a:ext cx="37433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CA8358AB-A0BA-CE4A-859D-A3D0D31BCD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4099" y="1143000"/>
                <a:ext cx="374333" cy="369332"/>
              </a:xfrm>
              <a:prstGeom prst="rect">
                <a:avLst/>
              </a:prstGeom>
              <a:blipFill>
                <a:blip r:embed="rId8"/>
                <a:stretch>
                  <a:fillRect l="-24138" r="-6897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A65478E7-2860-2445-AFE5-CDEFF0F1CDCC}"/>
              </a:ext>
            </a:extLst>
          </p:cNvPr>
          <p:cNvCxnSpPr>
            <a:cxnSpLocks/>
          </p:cNvCxnSpPr>
          <p:nvPr/>
        </p:nvCxnSpPr>
        <p:spPr>
          <a:xfrm flipV="1">
            <a:off x="1818078" y="1735855"/>
            <a:ext cx="1565202" cy="55326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079C468A-58AA-5844-9272-8BC03A9FA9A5}"/>
                  </a:ext>
                </a:extLst>
              </p:cNvPr>
              <p:cNvSpPr txBox="1"/>
              <p:nvPr/>
            </p:nvSpPr>
            <p:spPr>
              <a:xfrm>
                <a:off x="2467602" y="2017504"/>
                <a:ext cx="38145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079C468A-58AA-5844-9272-8BC03A9FA9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7602" y="2017504"/>
                <a:ext cx="381450" cy="369332"/>
              </a:xfrm>
              <a:prstGeom prst="rect">
                <a:avLst/>
              </a:prstGeom>
              <a:blipFill>
                <a:blip r:embed="rId9"/>
                <a:stretch>
                  <a:fillRect l="-16129" r="-6452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24546EEF-F72D-C140-B4BD-2A3FED866B0F}"/>
                  </a:ext>
                </a:extLst>
              </p:cNvPr>
              <p:cNvSpPr/>
              <p:nvPr/>
            </p:nvSpPr>
            <p:spPr>
              <a:xfrm>
                <a:off x="581888" y="1141748"/>
                <a:ext cx="69429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>
                    <a:solidFill>
                      <a:prstClr val="black"/>
                    </a:solidFill>
                    <a:cs typeface="Trebuchet MS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prstClr val="black"/>
                    </a:solidFill>
                  </a:rPr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24546EEF-F72D-C140-B4BD-2A3FED866B0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888" y="1141748"/>
                <a:ext cx="694293" cy="523220"/>
              </a:xfrm>
              <a:prstGeom prst="rect">
                <a:avLst/>
              </a:prstGeom>
              <a:blipFill>
                <a:blip r:embed="rId10"/>
                <a:stretch>
                  <a:fillRect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EB32B9F8-3D3B-614B-BA17-E76C36162AB0}"/>
                  </a:ext>
                </a:extLst>
              </p:cNvPr>
              <p:cNvSpPr/>
              <p:nvPr/>
            </p:nvSpPr>
            <p:spPr>
              <a:xfrm>
                <a:off x="597192" y="1973964"/>
                <a:ext cx="702565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>
                    <a:solidFill>
                      <a:prstClr val="black"/>
                    </a:solidFill>
                    <a:cs typeface="Trebuchet MS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prstClr val="black"/>
                    </a:solidFill>
                  </a:rPr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EB32B9F8-3D3B-614B-BA17-E76C36162AB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192" y="1973964"/>
                <a:ext cx="702565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E59DEB3B-C7E8-284E-A880-4F3B463A852E}"/>
                  </a:ext>
                </a:extLst>
              </p:cNvPr>
              <p:cNvSpPr txBox="1"/>
              <p:nvPr/>
            </p:nvSpPr>
            <p:spPr>
              <a:xfrm>
                <a:off x="376249" y="5257800"/>
                <a:ext cx="8843951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rgbClr val="FF0000"/>
                    </a:solidFill>
                    <a:cs typeface="Trebuchet MS"/>
                  </a:rPr>
                  <a:t>Total transmit power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2800" dirty="0">
                    <a:solidFill>
                      <a:srgbClr val="FF0000"/>
                    </a:solidFill>
                    <a:cs typeface="Trebuchet MS"/>
                    <a:sym typeface="Wingdings" pitchFamily="2" charset="2"/>
                  </a:rPr>
                  <a:t> Doubled TX power</a:t>
                </a:r>
              </a:p>
              <a:p>
                <a:r>
                  <a:rPr lang="en-US" sz="2800" dirty="0">
                    <a:solidFill>
                      <a:srgbClr val="FF0000"/>
                    </a:solidFill>
                    <a:cs typeface="Trebuchet MS"/>
                    <a:sym typeface="Wingdings" pitchFamily="2" charset="2"/>
                  </a:rPr>
                  <a:t>				   Why not use 1 TX with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rebuchet MS"/>
                        <a:sym typeface="Wingdings" pitchFamily="2" charset="2"/>
                      </a:rPr>
                      <m:t>2</m:t>
                    </m:r>
                    <m:r>
                      <a:rPr lang="en-US" sz="28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rebuchet MS"/>
                        <a:sym typeface="Wingdings" pitchFamily="2" charset="2"/>
                      </a:rPr>
                      <m:t>𝑃</m:t>
                    </m:r>
                  </m:oMath>
                </a14:m>
                <a:endParaRPr lang="en-US" sz="2800" dirty="0">
                  <a:solidFill>
                    <a:srgbClr val="FF0000"/>
                  </a:solidFill>
                  <a:cs typeface="Trebuchet MS"/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E59DEB3B-C7E8-284E-A880-4F3B463A85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249" y="5257800"/>
                <a:ext cx="8843951" cy="954107"/>
              </a:xfrm>
              <a:prstGeom prst="rect">
                <a:avLst/>
              </a:prstGeom>
              <a:blipFill>
                <a:blip r:embed="rId12"/>
                <a:stretch>
                  <a:fillRect l="-1435" t="-6579" b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205577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  <p:bldP spid="33" grpId="0"/>
      <p:bldP spid="34" grpId="0"/>
      <p:bldP spid="37" grpId="0"/>
      <p:bldP spid="39" grpId="0"/>
      <p:bldP spid="4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39967"/>
          </a:xfrm>
        </p:spPr>
        <p:txBody>
          <a:bodyPr>
            <a:noAutofit/>
          </a:bodyPr>
          <a:lstStyle/>
          <a:p>
            <a:r>
              <a:rPr lang="en-US" sz="4400" b="0" dirty="0">
                <a:solidFill>
                  <a:schemeClr val="tx2"/>
                </a:solidFill>
              </a:rPr>
              <a:t>Transmitter Diversity</a:t>
            </a:r>
          </a:p>
        </p:txBody>
      </p:sp>
      <p:grpSp>
        <p:nvGrpSpPr>
          <p:cNvPr id="5" name="Group 40">
            <a:extLst>
              <a:ext uri="{FF2B5EF4-FFF2-40B4-BE49-F238E27FC236}">
                <a16:creationId xmlns:a16="http://schemas.microsoft.com/office/drawing/2014/main" id="{842FAC5B-A53A-4540-97C3-AE1E61A1C786}"/>
              </a:ext>
            </a:extLst>
          </p:cNvPr>
          <p:cNvGrpSpPr/>
          <p:nvPr/>
        </p:nvGrpSpPr>
        <p:grpSpPr>
          <a:xfrm rot="5400000" flipH="1">
            <a:off x="3441835" y="1129919"/>
            <a:ext cx="601251" cy="610620"/>
            <a:chOff x="1981202" y="1676401"/>
            <a:chExt cx="735197" cy="823284"/>
          </a:xfrm>
        </p:grpSpPr>
        <p:cxnSp>
          <p:nvCxnSpPr>
            <p:cNvPr id="6" name="Shape 22">
              <a:extLst>
                <a:ext uri="{FF2B5EF4-FFF2-40B4-BE49-F238E27FC236}">
                  <a16:creationId xmlns:a16="http://schemas.microsoft.com/office/drawing/2014/main" id="{8E26A368-8E55-A643-BF90-23C863686928}"/>
                </a:ext>
              </a:extLst>
            </p:cNvPr>
            <p:cNvCxnSpPr/>
            <p:nvPr/>
          </p:nvCxnSpPr>
          <p:spPr>
            <a:xfrm rot="16200000" flipH="1">
              <a:off x="1962488" y="1949927"/>
              <a:ext cx="720000" cy="172947"/>
            </a:xfrm>
            <a:prstGeom prst="bentConnector2">
              <a:avLst/>
            </a:prstGeom>
            <a:ln w="381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Isosceles Triangle 23">
              <a:extLst>
                <a:ext uri="{FF2B5EF4-FFF2-40B4-BE49-F238E27FC236}">
                  <a16:creationId xmlns:a16="http://schemas.microsoft.com/office/drawing/2014/main" id="{0A04B8F7-C874-4041-A9FC-93F1619D647A}"/>
                </a:ext>
              </a:extLst>
            </p:cNvPr>
            <p:cNvSpPr/>
            <p:nvPr/>
          </p:nvSpPr>
          <p:spPr>
            <a:xfrm rot="16200000">
              <a:off x="2376253" y="2325827"/>
              <a:ext cx="206567" cy="141149"/>
            </a:xfrm>
            <a:prstGeom prst="triangle">
              <a:avLst/>
            </a:prstGeom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C1ADC72A-4C73-2449-B2AE-613B2E8F60D8}"/>
                </a:ext>
              </a:extLst>
            </p:cNvPr>
            <p:cNvSpPr/>
            <p:nvPr/>
          </p:nvSpPr>
          <p:spPr>
            <a:xfrm rot="5400000">
              <a:off x="2158381" y="1670169"/>
              <a:ext cx="380839" cy="735197"/>
            </a:xfrm>
            <a:prstGeom prst="roundRect">
              <a:avLst/>
            </a:prstGeom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8" name="Group 12">
            <a:extLst>
              <a:ext uri="{FF2B5EF4-FFF2-40B4-BE49-F238E27FC236}">
                <a16:creationId xmlns:a16="http://schemas.microsoft.com/office/drawing/2014/main" id="{493D251A-DDDF-6246-8918-698104B8F365}"/>
              </a:ext>
            </a:extLst>
          </p:cNvPr>
          <p:cNvGrpSpPr/>
          <p:nvPr/>
        </p:nvGrpSpPr>
        <p:grpSpPr>
          <a:xfrm rot="16200000">
            <a:off x="825352" y="1524996"/>
            <a:ext cx="1371600" cy="613852"/>
            <a:chOff x="3245649" y="1709063"/>
            <a:chExt cx="1677149" cy="827638"/>
          </a:xfrm>
        </p:grpSpPr>
        <p:sp>
          <p:nvSpPr>
            <p:cNvPr id="19" name="Isosceles Triangle 13">
              <a:extLst>
                <a:ext uri="{FF2B5EF4-FFF2-40B4-BE49-F238E27FC236}">
                  <a16:creationId xmlns:a16="http://schemas.microsoft.com/office/drawing/2014/main" id="{F8CC4709-0BAA-264A-8B95-B9F220D7C4D5}"/>
                </a:ext>
              </a:extLst>
            </p:cNvPr>
            <p:cNvSpPr/>
            <p:nvPr/>
          </p:nvSpPr>
          <p:spPr>
            <a:xfrm rot="16200000">
              <a:off x="4605244" y="2362843"/>
              <a:ext cx="206567" cy="141149"/>
            </a:xfrm>
            <a:prstGeom prst="triangle">
              <a:avLst/>
            </a:prstGeom>
            <a:ln w="381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prstClr val="black"/>
                </a:solidFill>
              </a:endParaRPr>
            </a:p>
          </p:txBody>
        </p:sp>
        <p:cxnSp>
          <p:nvCxnSpPr>
            <p:cNvPr id="20" name="Shape 8">
              <a:extLst>
                <a:ext uri="{FF2B5EF4-FFF2-40B4-BE49-F238E27FC236}">
                  <a16:creationId xmlns:a16="http://schemas.microsoft.com/office/drawing/2014/main" id="{186020B6-B301-1D4B-90AB-071690AF0DF6}"/>
                </a:ext>
              </a:extLst>
            </p:cNvPr>
            <p:cNvCxnSpPr/>
            <p:nvPr/>
          </p:nvCxnSpPr>
          <p:spPr>
            <a:xfrm rot="16200000" flipH="1">
              <a:off x="3230649" y="2003589"/>
              <a:ext cx="720002" cy="130949"/>
            </a:xfrm>
            <a:prstGeom prst="bentConnector2">
              <a:avLst/>
            </a:prstGeom>
            <a:ln w="381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Isosceles Triangle 15">
              <a:extLst>
                <a:ext uri="{FF2B5EF4-FFF2-40B4-BE49-F238E27FC236}">
                  <a16:creationId xmlns:a16="http://schemas.microsoft.com/office/drawing/2014/main" id="{3E949BE6-71F9-C047-AE19-16FB33E9DCCE}"/>
                </a:ext>
              </a:extLst>
            </p:cNvPr>
            <p:cNvSpPr/>
            <p:nvPr/>
          </p:nvSpPr>
          <p:spPr>
            <a:xfrm rot="16200000">
              <a:off x="3623415" y="2358491"/>
              <a:ext cx="206567" cy="141149"/>
            </a:xfrm>
            <a:prstGeom prst="triangle">
              <a:avLst/>
            </a:prstGeom>
            <a:ln w="381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prstClr val="black"/>
                </a:solidFill>
              </a:endParaRPr>
            </a:p>
          </p:txBody>
        </p:sp>
        <p:cxnSp>
          <p:nvCxnSpPr>
            <p:cNvPr id="23" name="Shape 14">
              <a:extLst>
                <a:ext uri="{FF2B5EF4-FFF2-40B4-BE49-F238E27FC236}">
                  <a16:creationId xmlns:a16="http://schemas.microsoft.com/office/drawing/2014/main" id="{4205D809-F4BE-7C48-B762-A376AD2F7A24}"/>
                </a:ext>
              </a:extLst>
            </p:cNvPr>
            <p:cNvCxnSpPr/>
            <p:nvPr/>
          </p:nvCxnSpPr>
          <p:spPr>
            <a:xfrm rot="16200000" flipH="1">
              <a:off x="4212478" y="2003589"/>
              <a:ext cx="720000" cy="130949"/>
            </a:xfrm>
            <a:prstGeom prst="bentConnector2">
              <a:avLst/>
            </a:prstGeom>
            <a:ln w="381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ounded Rectangle 23">
              <a:extLst>
                <a:ext uri="{FF2B5EF4-FFF2-40B4-BE49-F238E27FC236}">
                  <a16:creationId xmlns:a16="http://schemas.microsoft.com/office/drawing/2014/main" id="{F14D08DD-A45A-0D47-87A1-EF89E7B1117D}"/>
                </a:ext>
              </a:extLst>
            </p:cNvPr>
            <p:cNvSpPr/>
            <p:nvPr/>
          </p:nvSpPr>
          <p:spPr>
            <a:xfrm rot="5400000">
              <a:off x="3893804" y="1199192"/>
              <a:ext cx="380839" cy="1677149"/>
            </a:xfrm>
            <a:prstGeom prst="roundRect">
              <a:avLst/>
            </a:prstGeom>
            <a:ln w="38100"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prstClr val="black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7C3BA781-9B5A-444B-83DE-83B17CC321E4}"/>
                  </a:ext>
                </a:extLst>
              </p:cNvPr>
              <p:cNvSpPr txBox="1"/>
              <p:nvPr/>
            </p:nvSpPr>
            <p:spPr>
              <a:xfrm>
                <a:off x="4186249" y="1219200"/>
                <a:ext cx="4495800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7C3BA781-9B5A-444B-83DE-83B17CC321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6249" y="1219200"/>
                <a:ext cx="4495800" cy="430887"/>
              </a:xfrm>
              <a:prstGeom prst="rect">
                <a:avLst/>
              </a:prstGeom>
              <a:blipFill>
                <a:blip r:embed="rId4"/>
                <a:stretch>
                  <a:fillRect l="-2817" b="-205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>
            <a:extLst>
              <a:ext uri="{FF2B5EF4-FFF2-40B4-BE49-F238E27FC236}">
                <a16:creationId xmlns:a16="http://schemas.microsoft.com/office/drawing/2014/main" id="{DF09ED51-A9F5-7E4E-BEFE-7DD1A423375A}"/>
              </a:ext>
            </a:extLst>
          </p:cNvPr>
          <p:cNvSpPr txBox="1"/>
          <p:nvPr/>
        </p:nvSpPr>
        <p:spPr>
          <a:xfrm>
            <a:off x="381000" y="2667000"/>
            <a:ext cx="78218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cs typeface="Trebuchet MS"/>
              </a:rPr>
              <a:t>What should we transmit on each antenna?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C1E48037-42B0-6849-BFF3-CB074F64D0DE}"/>
                  </a:ext>
                </a:extLst>
              </p:cNvPr>
              <p:cNvSpPr txBox="1"/>
              <p:nvPr/>
            </p:nvSpPr>
            <p:spPr>
              <a:xfrm>
                <a:off x="376249" y="3314731"/>
                <a:ext cx="83058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prstClr val="black"/>
                    </a:solidFill>
                    <a:cs typeface="Trebuchet MS"/>
                  </a:rPr>
                  <a:t>Option 1:  transmit the same thing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dirty="0"/>
                  <a:t> on both antennas</a:t>
                </a:r>
                <a:r>
                  <a:rPr lang="en-US" sz="2800" dirty="0">
                    <a:solidFill>
                      <a:prstClr val="black"/>
                    </a:solidFill>
                    <a:cs typeface="Trebuchet MS"/>
                  </a:rPr>
                  <a:t> </a:t>
                </a: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C1E48037-42B0-6849-BFF3-CB074F64D0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249" y="3314731"/>
                <a:ext cx="8305800" cy="523220"/>
              </a:xfrm>
              <a:prstGeom prst="rect">
                <a:avLst/>
              </a:prstGeom>
              <a:blipFill>
                <a:blip r:embed="rId5"/>
                <a:stretch>
                  <a:fillRect l="-1527" t="-11905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1AB0CA65-F3D7-204F-B436-6FDEDCED1B5B}"/>
                  </a:ext>
                </a:extLst>
              </p:cNvPr>
              <p:cNvSpPr txBox="1"/>
              <p:nvPr/>
            </p:nvSpPr>
            <p:spPr>
              <a:xfrm>
                <a:off x="553115" y="4038600"/>
                <a:ext cx="7649765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1AB0CA65-F3D7-204F-B436-6FDEDCED1B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115" y="4038600"/>
                <a:ext cx="7649765" cy="430887"/>
              </a:xfrm>
              <a:prstGeom prst="rect">
                <a:avLst/>
              </a:prstGeom>
              <a:blipFill>
                <a:blip r:embed="rId6"/>
                <a:stretch>
                  <a:fillRect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131C72D8-5743-EB4D-AAAB-87FB8511F2C9}"/>
                  </a:ext>
                </a:extLst>
              </p:cNvPr>
              <p:cNvSpPr txBox="1"/>
              <p:nvPr/>
            </p:nvSpPr>
            <p:spPr>
              <a:xfrm>
                <a:off x="376249" y="4631718"/>
                <a:ext cx="746760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rgbClr val="FF0000"/>
                    </a:solidFill>
                    <a:cs typeface="Trebuchet MS"/>
                  </a:rPr>
                  <a:t>Channels can sum up destructively!</a:t>
                </a:r>
                <a:r>
                  <a:rPr lang="en-US" sz="280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≈0</m:t>
                    </m:r>
                  </m:oMath>
                </a14:m>
                <a:r>
                  <a:rPr lang="en-US" sz="2800" dirty="0">
                    <a:solidFill>
                      <a:srgbClr val="FF0000"/>
                    </a:solidFill>
                    <a:cs typeface="Trebuchet MS"/>
                  </a:rPr>
                  <a:t> </a:t>
                </a: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131C72D8-5743-EB4D-AAAB-87FB8511F2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249" y="4631718"/>
                <a:ext cx="7467601" cy="523220"/>
              </a:xfrm>
              <a:prstGeom prst="rect">
                <a:avLst/>
              </a:prstGeom>
              <a:blipFill>
                <a:blip r:embed="rId7"/>
                <a:stretch>
                  <a:fillRect l="-1698" t="-11905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CB2078E2-B828-6F4F-943C-70DE27905788}"/>
              </a:ext>
            </a:extLst>
          </p:cNvPr>
          <p:cNvCxnSpPr>
            <a:cxnSpLocks/>
          </p:cNvCxnSpPr>
          <p:nvPr/>
        </p:nvCxnSpPr>
        <p:spPr>
          <a:xfrm>
            <a:off x="1828800" y="1524000"/>
            <a:ext cx="155448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CA8358AB-A0BA-CE4A-859D-A3D0D31BCD24}"/>
                  </a:ext>
                </a:extLst>
              </p:cNvPr>
              <p:cNvSpPr txBox="1"/>
              <p:nvPr/>
            </p:nvSpPr>
            <p:spPr>
              <a:xfrm>
                <a:off x="2284099" y="1143000"/>
                <a:ext cx="37433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CA8358AB-A0BA-CE4A-859D-A3D0D31BCD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4099" y="1143000"/>
                <a:ext cx="374333" cy="369332"/>
              </a:xfrm>
              <a:prstGeom prst="rect">
                <a:avLst/>
              </a:prstGeom>
              <a:blipFill>
                <a:blip r:embed="rId8"/>
                <a:stretch>
                  <a:fillRect l="-24138" r="-6897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A65478E7-2860-2445-AFE5-CDEFF0F1CDCC}"/>
              </a:ext>
            </a:extLst>
          </p:cNvPr>
          <p:cNvCxnSpPr>
            <a:cxnSpLocks/>
          </p:cNvCxnSpPr>
          <p:nvPr/>
        </p:nvCxnSpPr>
        <p:spPr>
          <a:xfrm flipV="1">
            <a:off x="1818078" y="1735855"/>
            <a:ext cx="1565202" cy="55326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079C468A-58AA-5844-9272-8BC03A9FA9A5}"/>
                  </a:ext>
                </a:extLst>
              </p:cNvPr>
              <p:cNvSpPr txBox="1"/>
              <p:nvPr/>
            </p:nvSpPr>
            <p:spPr>
              <a:xfrm>
                <a:off x="2467602" y="2017504"/>
                <a:ext cx="38145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079C468A-58AA-5844-9272-8BC03A9FA9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7602" y="2017504"/>
                <a:ext cx="381450" cy="369332"/>
              </a:xfrm>
              <a:prstGeom prst="rect">
                <a:avLst/>
              </a:prstGeom>
              <a:blipFill>
                <a:blip r:embed="rId9"/>
                <a:stretch>
                  <a:fillRect l="-16129" r="-6452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24546EEF-F72D-C140-B4BD-2A3FED866B0F}"/>
                  </a:ext>
                </a:extLst>
              </p:cNvPr>
              <p:cNvSpPr/>
              <p:nvPr/>
            </p:nvSpPr>
            <p:spPr>
              <a:xfrm>
                <a:off x="581888" y="1141748"/>
                <a:ext cx="69429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>
                    <a:solidFill>
                      <a:prstClr val="black"/>
                    </a:solidFill>
                    <a:cs typeface="Trebuchet MS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prstClr val="black"/>
                    </a:solidFill>
                  </a:rPr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24546EEF-F72D-C140-B4BD-2A3FED866B0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888" y="1141748"/>
                <a:ext cx="694293" cy="523220"/>
              </a:xfrm>
              <a:prstGeom prst="rect">
                <a:avLst/>
              </a:prstGeom>
              <a:blipFill>
                <a:blip r:embed="rId10"/>
                <a:stretch>
                  <a:fillRect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EB32B9F8-3D3B-614B-BA17-E76C36162AB0}"/>
                  </a:ext>
                </a:extLst>
              </p:cNvPr>
              <p:cNvSpPr/>
              <p:nvPr/>
            </p:nvSpPr>
            <p:spPr>
              <a:xfrm>
                <a:off x="597192" y="1973964"/>
                <a:ext cx="702565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>
                    <a:solidFill>
                      <a:prstClr val="black"/>
                    </a:solidFill>
                    <a:cs typeface="Trebuchet MS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prstClr val="black"/>
                    </a:solidFill>
                  </a:rPr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EB32B9F8-3D3B-614B-BA17-E76C36162AB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192" y="1973964"/>
                <a:ext cx="702565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E59DEB3B-C7E8-284E-A880-4F3B463A852E}"/>
                  </a:ext>
                </a:extLst>
              </p:cNvPr>
              <p:cNvSpPr txBox="1"/>
              <p:nvPr/>
            </p:nvSpPr>
            <p:spPr>
              <a:xfrm>
                <a:off x="376249" y="5270934"/>
                <a:ext cx="8843951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rgbClr val="FF0000"/>
                    </a:solidFill>
                    <a:cs typeface="Trebuchet MS"/>
                  </a:rPr>
                  <a:t>Total transmit power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2800" dirty="0">
                    <a:solidFill>
                      <a:srgbClr val="FF0000"/>
                    </a:solidFill>
                    <a:cs typeface="Trebuchet MS"/>
                    <a:sym typeface="Wingdings" pitchFamily="2" charset="2"/>
                  </a:rPr>
                  <a:t> Doubled TX power</a:t>
                </a:r>
              </a:p>
              <a:p>
                <a:r>
                  <a:rPr lang="en-US" sz="2800" dirty="0">
                    <a:solidFill>
                      <a:srgbClr val="FF0000"/>
                    </a:solidFill>
                    <a:cs typeface="Trebuchet MS"/>
                    <a:sym typeface="Wingdings" pitchFamily="2" charset="2"/>
                  </a:rPr>
                  <a:t>				   Why not use 1 TX with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rebuchet MS"/>
                        <a:sym typeface="Wingdings" pitchFamily="2" charset="2"/>
                      </a:rPr>
                      <m:t>2</m:t>
                    </m:r>
                    <m:r>
                      <a:rPr lang="en-US" sz="28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rebuchet MS"/>
                        <a:sym typeface="Wingdings" pitchFamily="2" charset="2"/>
                      </a:rPr>
                      <m:t>𝑃</m:t>
                    </m:r>
                  </m:oMath>
                </a14:m>
                <a:endParaRPr lang="en-US" sz="2800" dirty="0">
                  <a:solidFill>
                    <a:srgbClr val="FF0000"/>
                  </a:solidFill>
                  <a:cs typeface="Trebuchet MS"/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E59DEB3B-C7E8-284E-A880-4F3B463A85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249" y="5270934"/>
                <a:ext cx="8843951" cy="954107"/>
              </a:xfrm>
              <a:prstGeom prst="rect">
                <a:avLst/>
              </a:prstGeom>
              <a:blipFill>
                <a:blip r:embed="rId12"/>
                <a:stretch>
                  <a:fillRect l="-1435" t="-7895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BF2C0FC0-DFBC-7B4D-A0D6-64A4991836CB}"/>
                  </a:ext>
                </a:extLst>
              </p:cNvPr>
              <p:cNvSpPr/>
              <p:nvPr/>
            </p:nvSpPr>
            <p:spPr>
              <a:xfrm>
                <a:off x="0" y="4044894"/>
                <a:ext cx="9144000" cy="2275555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457200" lvl="0" indent="-457200">
                  <a:buFont typeface="Arial" panose="020B0604020202020204" pitchFamily="34" charset="0"/>
                  <a:buChar char="•"/>
                </a:pPr>
                <a:r>
                  <a:rPr lang="en-US" sz="2800" dirty="0">
                    <a:solidFill>
                      <a:schemeClr val="bg1"/>
                    </a:solidFill>
                    <a:cs typeface="Trebuchet MS"/>
                  </a:rPr>
                  <a:t>Must ensure signals sum up constructively. </a:t>
                </a:r>
              </a:p>
              <a:p>
                <a:pPr marL="457200" lvl="0" indent="-457200">
                  <a:buFont typeface="Arial" panose="020B0604020202020204" pitchFamily="34" charset="0"/>
                  <a:buChar char="•"/>
                </a:pPr>
                <a:endParaRPr lang="en-US" sz="2800" dirty="0">
                  <a:solidFill>
                    <a:schemeClr val="bg1"/>
                  </a:solidFill>
                  <a:cs typeface="Trebuchet MS"/>
                </a:endParaRPr>
              </a:p>
              <a:p>
                <a:pPr marL="457200" lvl="0" indent="-457200">
                  <a:buFont typeface="Arial" panose="020B0604020202020204" pitchFamily="34" charset="0"/>
                  <a:buChar char="•"/>
                </a:pPr>
                <a:r>
                  <a:rPr lang="en-US" sz="2800" dirty="0">
                    <a:solidFill>
                      <a:schemeClr val="bg1"/>
                    </a:solidFill>
                    <a:cs typeface="Trebuchet MS"/>
                  </a:rPr>
                  <a:t>Must ensure total TX power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rebuchet MS"/>
                      </a:rPr>
                      <m:t>=</m:t>
                    </m:r>
                    <m:r>
                      <a:rPr lang="el-GR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l-GR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sz="2800" i="1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  <a:p>
                <a:pPr lvl="0"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                                                          </m:t>
                      </m:r>
                      <m:r>
                        <a:rPr lang="en-US" sz="2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l-GR" sz="2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2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en-US" sz="2800" dirty="0">
                  <a:solidFill>
                    <a:schemeClr val="bg1"/>
                  </a:solidFill>
                  <a:cs typeface="Trebuchet MS"/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BF2C0FC0-DFBC-7B4D-A0D6-64A4991836C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044894"/>
                <a:ext cx="9144000" cy="2275555"/>
              </a:xfrm>
              <a:prstGeom prst="rect">
                <a:avLst/>
              </a:prstGeom>
              <a:blipFill>
                <a:blip r:embed="rId13"/>
                <a:stretch>
                  <a:fillRect l="-111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315586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Shape 22"/>
          <p:cNvCxnSpPr/>
          <p:nvPr/>
        </p:nvCxnSpPr>
        <p:spPr>
          <a:xfrm rot="10800000" flipH="1">
            <a:off x="3262939" y="1849315"/>
            <a:ext cx="534015" cy="141438"/>
          </a:xfrm>
          <a:prstGeom prst="bentConnector2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Isosceles Triangle 23"/>
          <p:cNvSpPr/>
          <p:nvPr/>
        </p:nvSpPr>
        <p:spPr>
          <a:xfrm rot="10800000">
            <a:off x="3720351" y="1733882"/>
            <a:ext cx="153208" cy="115433"/>
          </a:xfrm>
          <a:prstGeom prst="triangle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prstClr val="black"/>
              </a:solidFill>
            </a:endParaRPr>
          </a:p>
        </p:txBody>
      </p:sp>
      <p:cxnSp>
        <p:nvCxnSpPr>
          <p:cNvPr id="25" name="Shape 24"/>
          <p:cNvCxnSpPr/>
          <p:nvPr/>
        </p:nvCxnSpPr>
        <p:spPr>
          <a:xfrm rot="10800000">
            <a:off x="4856700" y="1831869"/>
            <a:ext cx="504000" cy="131604"/>
          </a:xfrm>
          <a:prstGeom prst="bentConnector2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Isosceles Triangle 25"/>
          <p:cNvSpPr/>
          <p:nvPr/>
        </p:nvSpPr>
        <p:spPr>
          <a:xfrm rot="10800000">
            <a:off x="4784272" y="1716437"/>
            <a:ext cx="153208" cy="115433"/>
          </a:xfrm>
          <a:prstGeom prst="triangle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prstClr val="black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3389728" y="1755059"/>
            <a:ext cx="282463" cy="601252"/>
          </a:xfrm>
          <a:prstGeom prst="round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prstClr val="black"/>
              </a:solidFill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4977845" y="1755059"/>
            <a:ext cx="282463" cy="601253"/>
          </a:xfrm>
          <a:prstGeom prst="round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prstClr val="black"/>
              </a:solidFill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5543354F-DC49-F845-8A71-A685BDE4B4FC}"/>
              </a:ext>
            </a:extLst>
          </p:cNvPr>
          <p:cNvSpPr txBox="1"/>
          <p:nvPr/>
        </p:nvSpPr>
        <p:spPr>
          <a:xfrm>
            <a:off x="609601" y="838200"/>
            <a:ext cx="42807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cs typeface="Trebuchet MS"/>
              </a:rPr>
              <a:t>So far: single input single output </a:t>
            </a:r>
          </a:p>
        </p:txBody>
      </p:sp>
      <p:sp>
        <p:nvSpPr>
          <p:cNvPr id="59" name="Isosceles Triangle 13">
            <a:extLst>
              <a:ext uri="{FF2B5EF4-FFF2-40B4-BE49-F238E27FC236}">
                <a16:creationId xmlns:a16="http://schemas.microsoft.com/office/drawing/2014/main" id="{2D950E8A-4461-5444-AA41-F984466211AB}"/>
              </a:ext>
            </a:extLst>
          </p:cNvPr>
          <p:cNvSpPr/>
          <p:nvPr/>
        </p:nvSpPr>
        <p:spPr>
          <a:xfrm rot="10800000">
            <a:off x="3723581" y="3648605"/>
            <a:ext cx="153209" cy="115434"/>
          </a:xfrm>
          <a:prstGeom prst="triangle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prstClr val="black"/>
              </a:solidFill>
            </a:endParaRPr>
          </a:p>
        </p:txBody>
      </p:sp>
      <p:cxnSp>
        <p:nvCxnSpPr>
          <p:cNvPr id="60" name="Shape 8">
            <a:extLst>
              <a:ext uri="{FF2B5EF4-FFF2-40B4-BE49-F238E27FC236}">
                <a16:creationId xmlns:a16="http://schemas.microsoft.com/office/drawing/2014/main" id="{F5CB3F01-3AF4-D346-A53D-9DC8ABB822EB}"/>
              </a:ext>
            </a:extLst>
          </p:cNvPr>
          <p:cNvCxnSpPr/>
          <p:nvPr/>
        </p:nvCxnSpPr>
        <p:spPr>
          <a:xfrm rot="10800000" flipH="1">
            <a:off x="3262939" y="4339855"/>
            <a:ext cx="534018" cy="107092"/>
          </a:xfrm>
          <a:prstGeom prst="bentConnector2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Isosceles Triangle 15">
            <a:extLst>
              <a:ext uri="{FF2B5EF4-FFF2-40B4-BE49-F238E27FC236}">
                <a16:creationId xmlns:a16="http://schemas.microsoft.com/office/drawing/2014/main" id="{B97A60DA-98B2-3B46-8E7D-D69827A03857}"/>
              </a:ext>
            </a:extLst>
          </p:cNvPr>
          <p:cNvSpPr/>
          <p:nvPr/>
        </p:nvSpPr>
        <p:spPr>
          <a:xfrm rot="10800000">
            <a:off x="3720353" y="4224420"/>
            <a:ext cx="153209" cy="115434"/>
          </a:xfrm>
          <a:prstGeom prst="triangle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prstClr val="black"/>
              </a:solidFill>
            </a:endParaRPr>
          </a:p>
        </p:txBody>
      </p:sp>
      <p:cxnSp>
        <p:nvCxnSpPr>
          <p:cNvPr id="66" name="Shape 14">
            <a:extLst>
              <a:ext uri="{FF2B5EF4-FFF2-40B4-BE49-F238E27FC236}">
                <a16:creationId xmlns:a16="http://schemas.microsoft.com/office/drawing/2014/main" id="{511A0330-EDAF-8149-90E7-7FF5E6229D62}"/>
              </a:ext>
            </a:extLst>
          </p:cNvPr>
          <p:cNvCxnSpPr/>
          <p:nvPr/>
        </p:nvCxnSpPr>
        <p:spPr>
          <a:xfrm rot="10800000" flipH="1">
            <a:off x="3262939" y="3764040"/>
            <a:ext cx="534018" cy="107092"/>
          </a:xfrm>
          <a:prstGeom prst="bentConnector2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8" name="Rounded Rectangle 67">
            <a:extLst>
              <a:ext uri="{FF2B5EF4-FFF2-40B4-BE49-F238E27FC236}">
                <a16:creationId xmlns:a16="http://schemas.microsoft.com/office/drawing/2014/main" id="{03A232E4-F200-6240-BA27-3EE412A1847A}"/>
              </a:ext>
            </a:extLst>
          </p:cNvPr>
          <p:cNvSpPr/>
          <p:nvPr/>
        </p:nvSpPr>
        <p:spPr>
          <a:xfrm>
            <a:off x="3365502" y="3531086"/>
            <a:ext cx="282465" cy="1370179"/>
          </a:xfrm>
          <a:prstGeom prst="roundRect">
            <a:avLst/>
          </a:prstGeom>
          <a:ln w="38100">
            <a:solidFill>
              <a:schemeClr val="accent3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prstClr val="black"/>
              </a:solidFill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E837A4E7-DD6D-0E42-9218-D593E0949FF0}"/>
              </a:ext>
            </a:extLst>
          </p:cNvPr>
          <p:cNvSpPr txBox="1"/>
          <p:nvPr/>
        </p:nvSpPr>
        <p:spPr>
          <a:xfrm>
            <a:off x="609600" y="2714657"/>
            <a:ext cx="685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cs typeface="Trebuchet MS"/>
              </a:rPr>
              <a:t>MIMO: multiple input multiple output</a:t>
            </a:r>
          </a:p>
        </p:txBody>
      </p:sp>
      <p:sp>
        <p:nvSpPr>
          <p:cNvPr id="96" name="Isosceles Triangle 13">
            <a:extLst>
              <a:ext uri="{FF2B5EF4-FFF2-40B4-BE49-F238E27FC236}">
                <a16:creationId xmlns:a16="http://schemas.microsoft.com/office/drawing/2014/main" id="{D8055BF3-9B81-0E40-92FA-89B7875FD1CF}"/>
              </a:ext>
            </a:extLst>
          </p:cNvPr>
          <p:cNvSpPr/>
          <p:nvPr/>
        </p:nvSpPr>
        <p:spPr>
          <a:xfrm rot="10800000" flipH="1">
            <a:off x="4801772" y="3636093"/>
            <a:ext cx="153209" cy="115434"/>
          </a:xfrm>
          <a:prstGeom prst="triangle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prstClr val="black"/>
              </a:solidFill>
            </a:endParaRPr>
          </a:p>
        </p:txBody>
      </p:sp>
      <p:cxnSp>
        <p:nvCxnSpPr>
          <p:cNvPr id="97" name="Shape 8">
            <a:extLst>
              <a:ext uri="{FF2B5EF4-FFF2-40B4-BE49-F238E27FC236}">
                <a16:creationId xmlns:a16="http://schemas.microsoft.com/office/drawing/2014/main" id="{CB161682-2E88-F444-8E44-77B890356F6E}"/>
              </a:ext>
            </a:extLst>
          </p:cNvPr>
          <p:cNvCxnSpPr/>
          <p:nvPr/>
        </p:nvCxnSpPr>
        <p:spPr>
          <a:xfrm rot="10800000">
            <a:off x="4881606" y="4327343"/>
            <a:ext cx="534018" cy="107092"/>
          </a:xfrm>
          <a:prstGeom prst="bentConnector2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8" name="Isosceles Triangle 15">
            <a:extLst>
              <a:ext uri="{FF2B5EF4-FFF2-40B4-BE49-F238E27FC236}">
                <a16:creationId xmlns:a16="http://schemas.microsoft.com/office/drawing/2014/main" id="{1004AAEE-5ED7-F840-9E04-A7FE46879B89}"/>
              </a:ext>
            </a:extLst>
          </p:cNvPr>
          <p:cNvSpPr/>
          <p:nvPr/>
        </p:nvSpPr>
        <p:spPr>
          <a:xfrm rot="10800000" flipH="1">
            <a:off x="4805000" y="4211908"/>
            <a:ext cx="153209" cy="115434"/>
          </a:xfrm>
          <a:prstGeom prst="triangle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prstClr val="black"/>
              </a:solidFill>
            </a:endParaRPr>
          </a:p>
        </p:txBody>
      </p:sp>
      <p:cxnSp>
        <p:nvCxnSpPr>
          <p:cNvPr id="99" name="Shape 14">
            <a:extLst>
              <a:ext uri="{FF2B5EF4-FFF2-40B4-BE49-F238E27FC236}">
                <a16:creationId xmlns:a16="http://schemas.microsoft.com/office/drawing/2014/main" id="{19E3E282-8F7E-4F47-8C1B-A4B09B862BA2}"/>
              </a:ext>
            </a:extLst>
          </p:cNvPr>
          <p:cNvCxnSpPr/>
          <p:nvPr/>
        </p:nvCxnSpPr>
        <p:spPr>
          <a:xfrm rot="10800000">
            <a:off x="4881606" y="3751527"/>
            <a:ext cx="534018" cy="107092"/>
          </a:xfrm>
          <a:prstGeom prst="bentConnector2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0" name="Rounded Rectangle 99">
            <a:extLst>
              <a:ext uri="{FF2B5EF4-FFF2-40B4-BE49-F238E27FC236}">
                <a16:creationId xmlns:a16="http://schemas.microsoft.com/office/drawing/2014/main" id="{D6771926-9440-744D-BA21-12198C69ED69}"/>
              </a:ext>
            </a:extLst>
          </p:cNvPr>
          <p:cNvSpPr/>
          <p:nvPr/>
        </p:nvSpPr>
        <p:spPr>
          <a:xfrm flipH="1">
            <a:off x="5030595" y="3518576"/>
            <a:ext cx="282465" cy="1386329"/>
          </a:xfrm>
          <a:prstGeom prst="roundRect">
            <a:avLst/>
          </a:prstGeom>
          <a:ln w="38100">
            <a:solidFill>
              <a:schemeClr val="accent3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prstClr val="black"/>
              </a:solidFill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98AE2F17-BEC4-C843-A9A4-0D6FB885F035}"/>
              </a:ext>
            </a:extLst>
          </p:cNvPr>
          <p:cNvSpPr txBox="1"/>
          <p:nvPr/>
        </p:nvSpPr>
        <p:spPr>
          <a:xfrm>
            <a:off x="76200" y="4924457"/>
            <a:ext cx="86106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C00000"/>
                </a:solidFill>
                <a:cs typeface="Trebuchet MS"/>
              </a:rPr>
              <a:t>Increase capacity of channel using multiple TX and RX antennas. </a:t>
            </a:r>
          </a:p>
        </p:txBody>
      </p:sp>
      <p:sp>
        <p:nvSpPr>
          <p:cNvPr id="103" name="Title 1">
            <a:extLst>
              <a:ext uri="{FF2B5EF4-FFF2-40B4-BE49-F238E27FC236}">
                <a16:creationId xmlns:a16="http://schemas.microsoft.com/office/drawing/2014/main" id="{586D1DBC-B7B1-5B4F-9633-F3FDF4DE94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39967"/>
          </a:xfrm>
        </p:spPr>
        <p:txBody>
          <a:bodyPr>
            <a:noAutofit/>
          </a:bodyPr>
          <a:lstStyle/>
          <a:p>
            <a:pPr algn="ctr"/>
            <a:r>
              <a:rPr lang="en-US" dirty="0"/>
              <a:t>MIMO: Multiple Input Multiple Output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861B3DB8-1AEB-E948-B930-8BFA3D7792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633" y="5480347"/>
            <a:ext cx="1234440" cy="123444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33ECDF2A-F085-9040-8EC1-23D80D7DA4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2317" y="5422931"/>
            <a:ext cx="1277502" cy="1277502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E07CA678-E72C-6B48-A7F9-C48148FC165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00062" y="5361077"/>
            <a:ext cx="1440180" cy="144018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DE84EE0D-8356-9445-A93D-77E4E349B33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16400"/>
          <a:stretch/>
        </p:blipFill>
        <p:spPr>
          <a:xfrm>
            <a:off x="5220485" y="5461425"/>
            <a:ext cx="1645920" cy="1375989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080D231D-BB4F-8945-A58D-728820F8F0EA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2500" r="12500"/>
          <a:stretch/>
        </p:blipFill>
        <p:spPr>
          <a:xfrm>
            <a:off x="7246648" y="5476572"/>
            <a:ext cx="1794258" cy="134569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05342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61" grpId="0" animBg="1"/>
      <p:bldP spid="68" grpId="0" animBg="1"/>
      <p:bldP spid="94" grpId="0"/>
      <p:bldP spid="96" grpId="0" animBg="1"/>
      <p:bldP spid="98" grpId="0" animBg="1"/>
      <p:bldP spid="100" grpId="0" animBg="1"/>
      <p:bldP spid="10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39967"/>
          </a:xfrm>
        </p:spPr>
        <p:txBody>
          <a:bodyPr>
            <a:noAutofit/>
          </a:bodyPr>
          <a:lstStyle/>
          <a:p>
            <a:r>
              <a:rPr lang="en-US" sz="4400" b="0" dirty="0">
                <a:solidFill>
                  <a:schemeClr val="tx2"/>
                </a:solidFill>
              </a:rPr>
              <a:t>Transmitter Diversity</a:t>
            </a:r>
          </a:p>
        </p:txBody>
      </p:sp>
      <p:grpSp>
        <p:nvGrpSpPr>
          <p:cNvPr id="5" name="Group 40">
            <a:extLst>
              <a:ext uri="{FF2B5EF4-FFF2-40B4-BE49-F238E27FC236}">
                <a16:creationId xmlns:a16="http://schemas.microsoft.com/office/drawing/2014/main" id="{842FAC5B-A53A-4540-97C3-AE1E61A1C786}"/>
              </a:ext>
            </a:extLst>
          </p:cNvPr>
          <p:cNvGrpSpPr/>
          <p:nvPr/>
        </p:nvGrpSpPr>
        <p:grpSpPr>
          <a:xfrm rot="5400000" flipH="1">
            <a:off x="3441835" y="1129919"/>
            <a:ext cx="601251" cy="610620"/>
            <a:chOff x="1981202" y="1676401"/>
            <a:chExt cx="735197" cy="823284"/>
          </a:xfrm>
        </p:grpSpPr>
        <p:cxnSp>
          <p:nvCxnSpPr>
            <p:cNvPr id="6" name="Shape 22">
              <a:extLst>
                <a:ext uri="{FF2B5EF4-FFF2-40B4-BE49-F238E27FC236}">
                  <a16:creationId xmlns:a16="http://schemas.microsoft.com/office/drawing/2014/main" id="{8E26A368-8E55-A643-BF90-23C863686928}"/>
                </a:ext>
              </a:extLst>
            </p:cNvPr>
            <p:cNvCxnSpPr/>
            <p:nvPr/>
          </p:nvCxnSpPr>
          <p:spPr>
            <a:xfrm rot="16200000" flipH="1">
              <a:off x="1962488" y="1949927"/>
              <a:ext cx="720000" cy="172947"/>
            </a:xfrm>
            <a:prstGeom prst="bentConnector2">
              <a:avLst/>
            </a:prstGeom>
            <a:ln w="381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Isosceles Triangle 23">
              <a:extLst>
                <a:ext uri="{FF2B5EF4-FFF2-40B4-BE49-F238E27FC236}">
                  <a16:creationId xmlns:a16="http://schemas.microsoft.com/office/drawing/2014/main" id="{0A04B8F7-C874-4041-A9FC-93F1619D647A}"/>
                </a:ext>
              </a:extLst>
            </p:cNvPr>
            <p:cNvSpPr/>
            <p:nvPr/>
          </p:nvSpPr>
          <p:spPr>
            <a:xfrm rot="16200000">
              <a:off x="2376253" y="2325827"/>
              <a:ext cx="206567" cy="141149"/>
            </a:xfrm>
            <a:prstGeom prst="triangle">
              <a:avLst/>
            </a:prstGeom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C1ADC72A-4C73-2449-B2AE-613B2E8F60D8}"/>
                </a:ext>
              </a:extLst>
            </p:cNvPr>
            <p:cNvSpPr/>
            <p:nvPr/>
          </p:nvSpPr>
          <p:spPr>
            <a:xfrm rot="5400000">
              <a:off x="2158381" y="1670169"/>
              <a:ext cx="380839" cy="735197"/>
            </a:xfrm>
            <a:prstGeom prst="roundRect">
              <a:avLst/>
            </a:prstGeom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8" name="Group 12">
            <a:extLst>
              <a:ext uri="{FF2B5EF4-FFF2-40B4-BE49-F238E27FC236}">
                <a16:creationId xmlns:a16="http://schemas.microsoft.com/office/drawing/2014/main" id="{493D251A-DDDF-6246-8918-698104B8F365}"/>
              </a:ext>
            </a:extLst>
          </p:cNvPr>
          <p:cNvGrpSpPr/>
          <p:nvPr/>
        </p:nvGrpSpPr>
        <p:grpSpPr>
          <a:xfrm rot="16200000">
            <a:off x="825352" y="1524996"/>
            <a:ext cx="1371600" cy="613852"/>
            <a:chOff x="3245649" y="1709063"/>
            <a:chExt cx="1677149" cy="827638"/>
          </a:xfrm>
        </p:grpSpPr>
        <p:sp>
          <p:nvSpPr>
            <p:cNvPr id="19" name="Isosceles Triangle 13">
              <a:extLst>
                <a:ext uri="{FF2B5EF4-FFF2-40B4-BE49-F238E27FC236}">
                  <a16:creationId xmlns:a16="http://schemas.microsoft.com/office/drawing/2014/main" id="{F8CC4709-0BAA-264A-8B95-B9F220D7C4D5}"/>
                </a:ext>
              </a:extLst>
            </p:cNvPr>
            <p:cNvSpPr/>
            <p:nvPr/>
          </p:nvSpPr>
          <p:spPr>
            <a:xfrm rot="16200000">
              <a:off x="4605244" y="2362843"/>
              <a:ext cx="206567" cy="141149"/>
            </a:xfrm>
            <a:prstGeom prst="triangle">
              <a:avLst/>
            </a:prstGeom>
            <a:ln w="381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prstClr val="black"/>
                </a:solidFill>
              </a:endParaRPr>
            </a:p>
          </p:txBody>
        </p:sp>
        <p:cxnSp>
          <p:nvCxnSpPr>
            <p:cNvPr id="20" name="Shape 8">
              <a:extLst>
                <a:ext uri="{FF2B5EF4-FFF2-40B4-BE49-F238E27FC236}">
                  <a16:creationId xmlns:a16="http://schemas.microsoft.com/office/drawing/2014/main" id="{186020B6-B301-1D4B-90AB-071690AF0DF6}"/>
                </a:ext>
              </a:extLst>
            </p:cNvPr>
            <p:cNvCxnSpPr/>
            <p:nvPr/>
          </p:nvCxnSpPr>
          <p:spPr>
            <a:xfrm rot="16200000" flipH="1">
              <a:off x="3230649" y="2003589"/>
              <a:ext cx="720002" cy="130949"/>
            </a:xfrm>
            <a:prstGeom prst="bentConnector2">
              <a:avLst/>
            </a:prstGeom>
            <a:ln w="381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Isosceles Triangle 15">
              <a:extLst>
                <a:ext uri="{FF2B5EF4-FFF2-40B4-BE49-F238E27FC236}">
                  <a16:creationId xmlns:a16="http://schemas.microsoft.com/office/drawing/2014/main" id="{3E949BE6-71F9-C047-AE19-16FB33E9DCCE}"/>
                </a:ext>
              </a:extLst>
            </p:cNvPr>
            <p:cNvSpPr/>
            <p:nvPr/>
          </p:nvSpPr>
          <p:spPr>
            <a:xfrm rot="16200000">
              <a:off x="3623415" y="2358491"/>
              <a:ext cx="206567" cy="141149"/>
            </a:xfrm>
            <a:prstGeom prst="triangle">
              <a:avLst/>
            </a:prstGeom>
            <a:ln w="381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prstClr val="black"/>
                </a:solidFill>
              </a:endParaRPr>
            </a:p>
          </p:txBody>
        </p:sp>
        <p:cxnSp>
          <p:nvCxnSpPr>
            <p:cNvPr id="23" name="Shape 14">
              <a:extLst>
                <a:ext uri="{FF2B5EF4-FFF2-40B4-BE49-F238E27FC236}">
                  <a16:creationId xmlns:a16="http://schemas.microsoft.com/office/drawing/2014/main" id="{4205D809-F4BE-7C48-B762-A376AD2F7A24}"/>
                </a:ext>
              </a:extLst>
            </p:cNvPr>
            <p:cNvCxnSpPr/>
            <p:nvPr/>
          </p:nvCxnSpPr>
          <p:spPr>
            <a:xfrm rot="16200000" flipH="1">
              <a:off x="4212478" y="2003589"/>
              <a:ext cx="720000" cy="130949"/>
            </a:xfrm>
            <a:prstGeom prst="bentConnector2">
              <a:avLst/>
            </a:prstGeom>
            <a:ln w="381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ounded Rectangle 23">
              <a:extLst>
                <a:ext uri="{FF2B5EF4-FFF2-40B4-BE49-F238E27FC236}">
                  <a16:creationId xmlns:a16="http://schemas.microsoft.com/office/drawing/2014/main" id="{F14D08DD-A45A-0D47-87A1-EF89E7B1117D}"/>
                </a:ext>
              </a:extLst>
            </p:cNvPr>
            <p:cNvSpPr/>
            <p:nvPr/>
          </p:nvSpPr>
          <p:spPr>
            <a:xfrm rot="5400000">
              <a:off x="3893804" y="1199192"/>
              <a:ext cx="380839" cy="1677149"/>
            </a:xfrm>
            <a:prstGeom prst="roundRect">
              <a:avLst/>
            </a:prstGeom>
            <a:ln w="38100"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prstClr val="black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7C3BA781-9B5A-444B-83DE-83B17CC321E4}"/>
                  </a:ext>
                </a:extLst>
              </p:cNvPr>
              <p:cNvSpPr txBox="1"/>
              <p:nvPr/>
            </p:nvSpPr>
            <p:spPr>
              <a:xfrm>
                <a:off x="4186249" y="1219200"/>
                <a:ext cx="4495800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7C3BA781-9B5A-444B-83DE-83B17CC321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6249" y="1219200"/>
                <a:ext cx="4495800" cy="430887"/>
              </a:xfrm>
              <a:prstGeom prst="rect">
                <a:avLst/>
              </a:prstGeom>
              <a:blipFill>
                <a:blip r:embed="rId4"/>
                <a:stretch>
                  <a:fillRect l="-2817" b="-205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>
            <a:extLst>
              <a:ext uri="{FF2B5EF4-FFF2-40B4-BE49-F238E27FC236}">
                <a16:creationId xmlns:a16="http://schemas.microsoft.com/office/drawing/2014/main" id="{DF09ED51-A9F5-7E4E-BEFE-7DD1A423375A}"/>
              </a:ext>
            </a:extLst>
          </p:cNvPr>
          <p:cNvSpPr txBox="1"/>
          <p:nvPr/>
        </p:nvSpPr>
        <p:spPr>
          <a:xfrm>
            <a:off x="381000" y="2667000"/>
            <a:ext cx="78218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cs typeface="Trebuchet MS"/>
              </a:rPr>
              <a:t>What should we transmit on each antenna?  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1E48037-42B0-6849-BFF3-CB074F64D0DE}"/>
              </a:ext>
            </a:extLst>
          </p:cNvPr>
          <p:cNvSpPr txBox="1"/>
          <p:nvPr/>
        </p:nvSpPr>
        <p:spPr>
          <a:xfrm>
            <a:off x="376249" y="3258007"/>
            <a:ext cx="830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cs typeface="Trebuchet MS"/>
              </a:rPr>
              <a:t>Option 2:  Maximum Ratio Combining (MRC)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1AB0CA65-F3D7-204F-B436-6FDEDCED1B5B}"/>
                  </a:ext>
                </a:extLst>
              </p:cNvPr>
              <p:cNvSpPr txBox="1"/>
              <p:nvPr/>
            </p:nvSpPr>
            <p:spPr>
              <a:xfrm>
                <a:off x="553117" y="3886631"/>
                <a:ext cx="1730982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1AB0CA65-F3D7-204F-B436-6FDEDCED1B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117" y="3886631"/>
                <a:ext cx="1730982" cy="430887"/>
              </a:xfrm>
              <a:prstGeom prst="rect">
                <a:avLst/>
              </a:prstGeom>
              <a:blipFill>
                <a:blip r:embed="rId5"/>
                <a:stretch>
                  <a:fillRect l="-5109" b="-1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CB2078E2-B828-6F4F-943C-70DE27905788}"/>
              </a:ext>
            </a:extLst>
          </p:cNvPr>
          <p:cNvCxnSpPr>
            <a:cxnSpLocks/>
          </p:cNvCxnSpPr>
          <p:nvPr/>
        </p:nvCxnSpPr>
        <p:spPr>
          <a:xfrm>
            <a:off x="1828800" y="1524000"/>
            <a:ext cx="155448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CA8358AB-A0BA-CE4A-859D-A3D0D31BCD24}"/>
                  </a:ext>
                </a:extLst>
              </p:cNvPr>
              <p:cNvSpPr txBox="1"/>
              <p:nvPr/>
            </p:nvSpPr>
            <p:spPr>
              <a:xfrm>
                <a:off x="2284099" y="1143000"/>
                <a:ext cx="37433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CA8358AB-A0BA-CE4A-859D-A3D0D31BCD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4099" y="1143000"/>
                <a:ext cx="374333" cy="369332"/>
              </a:xfrm>
              <a:prstGeom prst="rect">
                <a:avLst/>
              </a:prstGeom>
              <a:blipFill>
                <a:blip r:embed="rId6"/>
                <a:stretch>
                  <a:fillRect l="-24138" r="-6897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A65478E7-2860-2445-AFE5-CDEFF0F1CDCC}"/>
              </a:ext>
            </a:extLst>
          </p:cNvPr>
          <p:cNvCxnSpPr>
            <a:cxnSpLocks/>
          </p:cNvCxnSpPr>
          <p:nvPr/>
        </p:nvCxnSpPr>
        <p:spPr>
          <a:xfrm flipV="1">
            <a:off x="1818078" y="1735855"/>
            <a:ext cx="1565202" cy="55326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079C468A-58AA-5844-9272-8BC03A9FA9A5}"/>
                  </a:ext>
                </a:extLst>
              </p:cNvPr>
              <p:cNvSpPr txBox="1"/>
              <p:nvPr/>
            </p:nvSpPr>
            <p:spPr>
              <a:xfrm>
                <a:off x="2467602" y="2017504"/>
                <a:ext cx="38145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079C468A-58AA-5844-9272-8BC03A9FA9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7602" y="2017504"/>
                <a:ext cx="381450" cy="369332"/>
              </a:xfrm>
              <a:prstGeom prst="rect">
                <a:avLst/>
              </a:prstGeom>
              <a:blipFill>
                <a:blip r:embed="rId7"/>
                <a:stretch>
                  <a:fillRect l="-16129" r="-6452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24546EEF-F72D-C140-B4BD-2A3FED866B0F}"/>
                  </a:ext>
                </a:extLst>
              </p:cNvPr>
              <p:cNvSpPr/>
              <p:nvPr/>
            </p:nvSpPr>
            <p:spPr>
              <a:xfrm>
                <a:off x="581888" y="1141748"/>
                <a:ext cx="69429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>
                    <a:solidFill>
                      <a:prstClr val="black"/>
                    </a:solidFill>
                    <a:cs typeface="Trebuchet MS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prstClr val="black"/>
                    </a:solidFill>
                  </a:rPr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24546EEF-F72D-C140-B4BD-2A3FED866B0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888" y="1141748"/>
                <a:ext cx="694293" cy="523220"/>
              </a:xfrm>
              <a:prstGeom prst="rect">
                <a:avLst/>
              </a:prstGeom>
              <a:blipFill>
                <a:blip r:embed="rId8"/>
                <a:stretch>
                  <a:fillRect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EB32B9F8-3D3B-614B-BA17-E76C36162AB0}"/>
                  </a:ext>
                </a:extLst>
              </p:cNvPr>
              <p:cNvSpPr/>
              <p:nvPr/>
            </p:nvSpPr>
            <p:spPr>
              <a:xfrm>
                <a:off x="597192" y="1973964"/>
                <a:ext cx="702565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>
                    <a:solidFill>
                      <a:prstClr val="black"/>
                    </a:solidFill>
                    <a:cs typeface="Trebuchet MS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prstClr val="black"/>
                    </a:solidFill>
                  </a:rPr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EB32B9F8-3D3B-614B-BA17-E76C36162AB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192" y="1973964"/>
                <a:ext cx="702565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14A9A2E6-2AB6-FB47-8EDD-5532C849A461}"/>
                  </a:ext>
                </a:extLst>
              </p:cNvPr>
              <p:cNvSpPr txBox="1"/>
              <p:nvPr/>
            </p:nvSpPr>
            <p:spPr>
              <a:xfrm>
                <a:off x="553117" y="4575100"/>
                <a:ext cx="1730982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14A9A2E6-2AB6-FB47-8EDD-5532C849A4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117" y="4575100"/>
                <a:ext cx="1730982" cy="430887"/>
              </a:xfrm>
              <a:prstGeom prst="rect">
                <a:avLst/>
              </a:prstGeom>
              <a:blipFill>
                <a:blip r:embed="rId10"/>
                <a:stretch>
                  <a:fillRect l="-5109" t="-8824" b="-35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0A885AC4-3D3C-9744-ACE6-64F83E120FC9}"/>
                  </a:ext>
                </a:extLst>
              </p:cNvPr>
              <p:cNvSpPr txBox="1"/>
              <p:nvPr/>
            </p:nvSpPr>
            <p:spPr>
              <a:xfrm>
                <a:off x="2743200" y="4247366"/>
                <a:ext cx="4495800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0A885AC4-3D3C-9744-ACE6-64F83E120F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00" y="4247366"/>
                <a:ext cx="4495800" cy="430887"/>
              </a:xfrm>
              <a:prstGeom prst="rect">
                <a:avLst/>
              </a:prstGeom>
              <a:blipFill>
                <a:blip r:embed="rId11"/>
                <a:stretch>
                  <a:fillRect l="-2825" b="-2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ight Brace 3">
            <a:extLst>
              <a:ext uri="{FF2B5EF4-FFF2-40B4-BE49-F238E27FC236}">
                <a16:creationId xmlns:a16="http://schemas.microsoft.com/office/drawing/2014/main" id="{D2A41454-CE7F-F44A-8AA8-3C6934909D12}"/>
              </a:ext>
            </a:extLst>
          </p:cNvPr>
          <p:cNvSpPr/>
          <p:nvPr/>
        </p:nvSpPr>
        <p:spPr>
          <a:xfrm>
            <a:off x="2133600" y="3900759"/>
            <a:ext cx="467079" cy="1156973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FCEADDD1-5380-2247-BCFA-589B8DD83FEA}"/>
                  </a:ext>
                </a:extLst>
              </p:cNvPr>
              <p:cNvSpPr/>
              <p:nvPr/>
            </p:nvSpPr>
            <p:spPr>
              <a:xfrm>
                <a:off x="376249" y="5306424"/>
                <a:ext cx="3490956" cy="80021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>
                    <a:solidFill>
                      <a:prstClr val="black"/>
                    </a:solidFill>
                  </a:rPr>
                  <a:t>Set: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sz="2800" b="0" dirty="0">
                    <a:solidFill>
                      <a:prstClr val="black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sz="2800" dirty="0">
                    <a:solidFill>
                      <a:prstClr val="black"/>
                    </a:solidFill>
                  </a:rPr>
                  <a:t> </a:t>
                </a:r>
                <a:endParaRPr lang="en-US" sz="2800" b="0" dirty="0">
                  <a:solidFill>
                    <a:prstClr val="black"/>
                  </a:solidFill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FCEADDD1-5380-2247-BCFA-589B8DD83FE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249" y="5306424"/>
                <a:ext cx="3490956" cy="800219"/>
              </a:xfrm>
              <a:prstGeom prst="rect">
                <a:avLst/>
              </a:prstGeom>
              <a:blipFill>
                <a:blip r:embed="rId12"/>
                <a:stretch>
                  <a:fillRect l="-3623" t="-78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C083DB02-407B-894A-8224-6574933F303B}"/>
                  </a:ext>
                </a:extLst>
              </p:cNvPr>
              <p:cNvSpPr txBox="1"/>
              <p:nvPr/>
            </p:nvSpPr>
            <p:spPr>
              <a:xfrm>
                <a:off x="3886200" y="5364531"/>
                <a:ext cx="4495800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2800" b="0" dirty="0">
                    <a:sym typeface="Wingdings" pitchFamily="2" charset="2"/>
                  </a:rPr>
                  <a:t>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C083DB02-407B-894A-8224-6574933F30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200" y="5364531"/>
                <a:ext cx="4495800" cy="430887"/>
              </a:xfrm>
              <a:prstGeom prst="rect">
                <a:avLst/>
              </a:prstGeom>
              <a:blipFill>
                <a:blip r:embed="rId13"/>
                <a:stretch>
                  <a:fillRect l="-4789" t="-25714" b="-4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BFC27776-BC07-374E-ADC5-169BDAFA5C09}"/>
                  </a:ext>
                </a:extLst>
              </p:cNvPr>
              <p:cNvSpPr txBox="1"/>
              <p:nvPr/>
            </p:nvSpPr>
            <p:spPr>
              <a:xfrm>
                <a:off x="4648200" y="6046113"/>
                <a:ext cx="3554681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e>
                                    <m:sub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e>
                                    <m:sub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BFC27776-BC07-374E-ADC5-169BDAFA5C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8200" y="6046113"/>
                <a:ext cx="3554681" cy="430887"/>
              </a:xfrm>
              <a:prstGeom prst="rect">
                <a:avLst/>
              </a:prstGeom>
              <a:blipFill>
                <a:blip r:embed="rId14"/>
                <a:stretch>
                  <a:fillRect l="-1779" b="-1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98457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25" grpId="0"/>
      <p:bldP spid="28" grpId="0"/>
      <p:bldP spid="4" grpId="0" animBg="1"/>
      <p:bldP spid="8" grpId="0"/>
      <p:bldP spid="35" grpId="0"/>
      <p:bldP spid="4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39967"/>
          </a:xfrm>
        </p:spPr>
        <p:txBody>
          <a:bodyPr>
            <a:noAutofit/>
          </a:bodyPr>
          <a:lstStyle/>
          <a:p>
            <a:r>
              <a:rPr lang="en-US" sz="4400" b="0" dirty="0">
                <a:solidFill>
                  <a:schemeClr val="tx2"/>
                </a:solidFill>
              </a:rPr>
              <a:t>Transmitter Diversity</a:t>
            </a:r>
          </a:p>
        </p:txBody>
      </p:sp>
      <p:grpSp>
        <p:nvGrpSpPr>
          <p:cNvPr id="5" name="Group 40">
            <a:extLst>
              <a:ext uri="{FF2B5EF4-FFF2-40B4-BE49-F238E27FC236}">
                <a16:creationId xmlns:a16="http://schemas.microsoft.com/office/drawing/2014/main" id="{842FAC5B-A53A-4540-97C3-AE1E61A1C786}"/>
              </a:ext>
            </a:extLst>
          </p:cNvPr>
          <p:cNvGrpSpPr/>
          <p:nvPr/>
        </p:nvGrpSpPr>
        <p:grpSpPr>
          <a:xfrm rot="5400000" flipH="1">
            <a:off x="3441835" y="1129919"/>
            <a:ext cx="601251" cy="610620"/>
            <a:chOff x="1981202" y="1676401"/>
            <a:chExt cx="735197" cy="823284"/>
          </a:xfrm>
        </p:grpSpPr>
        <p:cxnSp>
          <p:nvCxnSpPr>
            <p:cNvPr id="6" name="Shape 22">
              <a:extLst>
                <a:ext uri="{FF2B5EF4-FFF2-40B4-BE49-F238E27FC236}">
                  <a16:creationId xmlns:a16="http://schemas.microsoft.com/office/drawing/2014/main" id="{8E26A368-8E55-A643-BF90-23C863686928}"/>
                </a:ext>
              </a:extLst>
            </p:cNvPr>
            <p:cNvCxnSpPr/>
            <p:nvPr/>
          </p:nvCxnSpPr>
          <p:spPr>
            <a:xfrm rot="16200000" flipH="1">
              <a:off x="1962488" y="1949927"/>
              <a:ext cx="720000" cy="172947"/>
            </a:xfrm>
            <a:prstGeom prst="bentConnector2">
              <a:avLst/>
            </a:prstGeom>
            <a:ln w="381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Isosceles Triangle 23">
              <a:extLst>
                <a:ext uri="{FF2B5EF4-FFF2-40B4-BE49-F238E27FC236}">
                  <a16:creationId xmlns:a16="http://schemas.microsoft.com/office/drawing/2014/main" id="{0A04B8F7-C874-4041-A9FC-93F1619D647A}"/>
                </a:ext>
              </a:extLst>
            </p:cNvPr>
            <p:cNvSpPr/>
            <p:nvPr/>
          </p:nvSpPr>
          <p:spPr>
            <a:xfrm rot="16200000">
              <a:off x="2376253" y="2325827"/>
              <a:ext cx="206567" cy="141149"/>
            </a:xfrm>
            <a:prstGeom prst="triangle">
              <a:avLst/>
            </a:prstGeom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C1ADC72A-4C73-2449-B2AE-613B2E8F60D8}"/>
                </a:ext>
              </a:extLst>
            </p:cNvPr>
            <p:cNvSpPr/>
            <p:nvPr/>
          </p:nvSpPr>
          <p:spPr>
            <a:xfrm rot="5400000">
              <a:off x="2158381" y="1670169"/>
              <a:ext cx="380839" cy="735197"/>
            </a:xfrm>
            <a:prstGeom prst="roundRect">
              <a:avLst/>
            </a:prstGeom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8" name="Group 12">
            <a:extLst>
              <a:ext uri="{FF2B5EF4-FFF2-40B4-BE49-F238E27FC236}">
                <a16:creationId xmlns:a16="http://schemas.microsoft.com/office/drawing/2014/main" id="{493D251A-DDDF-6246-8918-698104B8F365}"/>
              </a:ext>
            </a:extLst>
          </p:cNvPr>
          <p:cNvGrpSpPr/>
          <p:nvPr/>
        </p:nvGrpSpPr>
        <p:grpSpPr>
          <a:xfrm rot="16200000">
            <a:off x="825352" y="1524996"/>
            <a:ext cx="1371600" cy="613852"/>
            <a:chOff x="3245649" y="1709063"/>
            <a:chExt cx="1677149" cy="827638"/>
          </a:xfrm>
        </p:grpSpPr>
        <p:sp>
          <p:nvSpPr>
            <p:cNvPr id="19" name="Isosceles Triangle 13">
              <a:extLst>
                <a:ext uri="{FF2B5EF4-FFF2-40B4-BE49-F238E27FC236}">
                  <a16:creationId xmlns:a16="http://schemas.microsoft.com/office/drawing/2014/main" id="{F8CC4709-0BAA-264A-8B95-B9F220D7C4D5}"/>
                </a:ext>
              </a:extLst>
            </p:cNvPr>
            <p:cNvSpPr/>
            <p:nvPr/>
          </p:nvSpPr>
          <p:spPr>
            <a:xfrm rot="16200000">
              <a:off x="4605244" y="2362843"/>
              <a:ext cx="206567" cy="141149"/>
            </a:xfrm>
            <a:prstGeom prst="triangle">
              <a:avLst/>
            </a:prstGeom>
            <a:ln w="381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prstClr val="black"/>
                </a:solidFill>
              </a:endParaRPr>
            </a:p>
          </p:txBody>
        </p:sp>
        <p:cxnSp>
          <p:nvCxnSpPr>
            <p:cNvPr id="20" name="Shape 8">
              <a:extLst>
                <a:ext uri="{FF2B5EF4-FFF2-40B4-BE49-F238E27FC236}">
                  <a16:creationId xmlns:a16="http://schemas.microsoft.com/office/drawing/2014/main" id="{186020B6-B301-1D4B-90AB-071690AF0DF6}"/>
                </a:ext>
              </a:extLst>
            </p:cNvPr>
            <p:cNvCxnSpPr/>
            <p:nvPr/>
          </p:nvCxnSpPr>
          <p:spPr>
            <a:xfrm rot="16200000" flipH="1">
              <a:off x="3230649" y="2003589"/>
              <a:ext cx="720002" cy="130949"/>
            </a:xfrm>
            <a:prstGeom prst="bentConnector2">
              <a:avLst/>
            </a:prstGeom>
            <a:ln w="381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Isosceles Triangle 15">
              <a:extLst>
                <a:ext uri="{FF2B5EF4-FFF2-40B4-BE49-F238E27FC236}">
                  <a16:creationId xmlns:a16="http://schemas.microsoft.com/office/drawing/2014/main" id="{3E949BE6-71F9-C047-AE19-16FB33E9DCCE}"/>
                </a:ext>
              </a:extLst>
            </p:cNvPr>
            <p:cNvSpPr/>
            <p:nvPr/>
          </p:nvSpPr>
          <p:spPr>
            <a:xfrm rot="16200000">
              <a:off x="3623415" y="2358491"/>
              <a:ext cx="206567" cy="141149"/>
            </a:xfrm>
            <a:prstGeom prst="triangle">
              <a:avLst/>
            </a:prstGeom>
            <a:ln w="381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prstClr val="black"/>
                </a:solidFill>
              </a:endParaRPr>
            </a:p>
          </p:txBody>
        </p:sp>
        <p:cxnSp>
          <p:nvCxnSpPr>
            <p:cNvPr id="23" name="Shape 14">
              <a:extLst>
                <a:ext uri="{FF2B5EF4-FFF2-40B4-BE49-F238E27FC236}">
                  <a16:creationId xmlns:a16="http://schemas.microsoft.com/office/drawing/2014/main" id="{4205D809-F4BE-7C48-B762-A376AD2F7A24}"/>
                </a:ext>
              </a:extLst>
            </p:cNvPr>
            <p:cNvCxnSpPr/>
            <p:nvPr/>
          </p:nvCxnSpPr>
          <p:spPr>
            <a:xfrm rot="16200000" flipH="1">
              <a:off x="4212478" y="2003589"/>
              <a:ext cx="720000" cy="130949"/>
            </a:xfrm>
            <a:prstGeom prst="bentConnector2">
              <a:avLst/>
            </a:prstGeom>
            <a:ln w="381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ounded Rectangle 23">
              <a:extLst>
                <a:ext uri="{FF2B5EF4-FFF2-40B4-BE49-F238E27FC236}">
                  <a16:creationId xmlns:a16="http://schemas.microsoft.com/office/drawing/2014/main" id="{F14D08DD-A45A-0D47-87A1-EF89E7B1117D}"/>
                </a:ext>
              </a:extLst>
            </p:cNvPr>
            <p:cNvSpPr/>
            <p:nvPr/>
          </p:nvSpPr>
          <p:spPr>
            <a:xfrm rot="5400000">
              <a:off x="3893804" y="1199192"/>
              <a:ext cx="380839" cy="1677149"/>
            </a:xfrm>
            <a:prstGeom prst="roundRect">
              <a:avLst/>
            </a:prstGeom>
            <a:ln w="38100"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prstClr val="black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7C3BA781-9B5A-444B-83DE-83B17CC321E4}"/>
                  </a:ext>
                </a:extLst>
              </p:cNvPr>
              <p:cNvSpPr txBox="1"/>
              <p:nvPr/>
            </p:nvSpPr>
            <p:spPr>
              <a:xfrm>
                <a:off x="4186249" y="1219200"/>
                <a:ext cx="4495800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7C3BA781-9B5A-444B-83DE-83B17CC321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6249" y="1219200"/>
                <a:ext cx="4495800" cy="430887"/>
              </a:xfrm>
              <a:prstGeom prst="rect">
                <a:avLst/>
              </a:prstGeom>
              <a:blipFill>
                <a:blip r:embed="rId4"/>
                <a:stretch>
                  <a:fillRect l="-2817" b="-205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>
            <a:extLst>
              <a:ext uri="{FF2B5EF4-FFF2-40B4-BE49-F238E27FC236}">
                <a16:creationId xmlns:a16="http://schemas.microsoft.com/office/drawing/2014/main" id="{DF09ED51-A9F5-7E4E-BEFE-7DD1A423375A}"/>
              </a:ext>
            </a:extLst>
          </p:cNvPr>
          <p:cNvSpPr txBox="1"/>
          <p:nvPr/>
        </p:nvSpPr>
        <p:spPr>
          <a:xfrm>
            <a:off x="381000" y="2667000"/>
            <a:ext cx="78218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cs typeface="Trebuchet MS"/>
              </a:rPr>
              <a:t>What should we transmit on each antenna?  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1E48037-42B0-6849-BFF3-CB074F64D0DE}"/>
              </a:ext>
            </a:extLst>
          </p:cNvPr>
          <p:cNvSpPr txBox="1"/>
          <p:nvPr/>
        </p:nvSpPr>
        <p:spPr>
          <a:xfrm>
            <a:off x="376249" y="3258007"/>
            <a:ext cx="830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cs typeface="Trebuchet MS"/>
              </a:rPr>
              <a:t>Option 2:  Maximum Ratio Combining (MRC)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1AB0CA65-F3D7-204F-B436-6FDEDCED1B5B}"/>
                  </a:ext>
                </a:extLst>
              </p:cNvPr>
              <p:cNvSpPr txBox="1"/>
              <p:nvPr/>
            </p:nvSpPr>
            <p:spPr>
              <a:xfrm>
                <a:off x="553117" y="3886631"/>
                <a:ext cx="3633132" cy="100925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8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800" b="0" i="1" smtClean="0">
                                              <a:latin typeface="Cambria Math" panose="02040503050406030204" pitchFamily="18" charset="0"/>
                                            </a:rPr>
                                            <m:t>h</m:t>
                                          </m:r>
                                        </m:e>
                                        <m:sub>
                                          <m:r>
                                            <a:rPr lang="en-US" sz="2800" b="0" i="1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8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800" b="0" i="1" smtClean="0">
                                              <a:latin typeface="Cambria Math" panose="02040503050406030204" pitchFamily="18" charset="0"/>
                                            </a:rPr>
                                            <m:t>h</m:t>
                                          </m:r>
                                        </m:e>
                                        <m:sub>
                                          <m:r>
                                            <a:rPr lang="en-US" sz="28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1AB0CA65-F3D7-204F-B436-6FDEDCED1B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117" y="3886631"/>
                <a:ext cx="3633132" cy="1009251"/>
              </a:xfrm>
              <a:prstGeom prst="rect">
                <a:avLst/>
              </a:prstGeom>
              <a:blipFill>
                <a:blip r:embed="rId5"/>
                <a:stretch>
                  <a:fillRect l="-2439" b="-3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CB2078E2-B828-6F4F-943C-70DE27905788}"/>
              </a:ext>
            </a:extLst>
          </p:cNvPr>
          <p:cNvCxnSpPr>
            <a:cxnSpLocks/>
          </p:cNvCxnSpPr>
          <p:nvPr/>
        </p:nvCxnSpPr>
        <p:spPr>
          <a:xfrm>
            <a:off x="1828800" y="1524000"/>
            <a:ext cx="155448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CA8358AB-A0BA-CE4A-859D-A3D0D31BCD24}"/>
                  </a:ext>
                </a:extLst>
              </p:cNvPr>
              <p:cNvSpPr txBox="1"/>
              <p:nvPr/>
            </p:nvSpPr>
            <p:spPr>
              <a:xfrm>
                <a:off x="2284099" y="1143000"/>
                <a:ext cx="37433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CA8358AB-A0BA-CE4A-859D-A3D0D31BCD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4099" y="1143000"/>
                <a:ext cx="374333" cy="369332"/>
              </a:xfrm>
              <a:prstGeom prst="rect">
                <a:avLst/>
              </a:prstGeom>
              <a:blipFill>
                <a:blip r:embed="rId6"/>
                <a:stretch>
                  <a:fillRect l="-24138" r="-6897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A65478E7-2860-2445-AFE5-CDEFF0F1CDCC}"/>
              </a:ext>
            </a:extLst>
          </p:cNvPr>
          <p:cNvCxnSpPr>
            <a:cxnSpLocks/>
          </p:cNvCxnSpPr>
          <p:nvPr/>
        </p:nvCxnSpPr>
        <p:spPr>
          <a:xfrm flipV="1">
            <a:off x="1818078" y="1735855"/>
            <a:ext cx="1565202" cy="55326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079C468A-58AA-5844-9272-8BC03A9FA9A5}"/>
                  </a:ext>
                </a:extLst>
              </p:cNvPr>
              <p:cNvSpPr txBox="1"/>
              <p:nvPr/>
            </p:nvSpPr>
            <p:spPr>
              <a:xfrm>
                <a:off x="2467602" y="2017504"/>
                <a:ext cx="38145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079C468A-58AA-5844-9272-8BC03A9FA9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7602" y="2017504"/>
                <a:ext cx="381450" cy="369332"/>
              </a:xfrm>
              <a:prstGeom prst="rect">
                <a:avLst/>
              </a:prstGeom>
              <a:blipFill>
                <a:blip r:embed="rId7"/>
                <a:stretch>
                  <a:fillRect l="-16129" r="-6452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24546EEF-F72D-C140-B4BD-2A3FED866B0F}"/>
                  </a:ext>
                </a:extLst>
              </p:cNvPr>
              <p:cNvSpPr/>
              <p:nvPr/>
            </p:nvSpPr>
            <p:spPr>
              <a:xfrm>
                <a:off x="581888" y="1141748"/>
                <a:ext cx="69429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>
                    <a:solidFill>
                      <a:prstClr val="black"/>
                    </a:solidFill>
                    <a:cs typeface="Trebuchet MS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prstClr val="black"/>
                    </a:solidFill>
                  </a:rPr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24546EEF-F72D-C140-B4BD-2A3FED866B0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888" y="1141748"/>
                <a:ext cx="694293" cy="523220"/>
              </a:xfrm>
              <a:prstGeom prst="rect">
                <a:avLst/>
              </a:prstGeom>
              <a:blipFill>
                <a:blip r:embed="rId8"/>
                <a:stretch>
                  <a:fillRect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EB32B9F8-3D3B-614B-BA17-E76C36162AB0}"/>
                  </a:ext>
                </a:extLst>
              </p:cNvPr>
              <p:cNvSpPr/>
              <p:nvPr/>
            </p:nvSpPr>
            <p:spPr>
              <a:xfrm>
                <a:off x="597192" y="1973964"/>
                <a:ext cx="702565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>
                    <a:solidFill>
                      <a:prstClr val="black"/>
                    </a:solidFill>
                    <a:cs typeface="Trebuchet MS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prstClr val="black"/>
                    </a:solidFill>
                  </a:rPr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EB32B9F8-3D3B-614B-BA17-E76C36162AB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192" y="1973964"/>
                <a:ext cx="702565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14A9A2E6-2AB6-FB47-8EDD-5532C849A461}"/>
                  </a:ext>
                </a:extLst>
              </p:cNvPr>
              <p:cNvSpPr txBox="1"/>
              <p:nvPr/>
            </p:nvSpPr>
            <p:spPr>
              <a:xfrm>
                <a:off x="4953000" y="3877741"/>
                <a:ext cx="3633132" cy="102880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8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800" b="0" i="1" smtClean="0">
                                              <a:latin typeface="Cambria Math" panose="02040503050406030204" pitchFamily="18" charset="0"/>
                                            </a:rPr>
                                            <m:t>h</m:t>
                                          </m:r>
                                        </m:e>
                                        <m:sub>
                                          <m:r>
                                            <a:rPr lang="en-US" sz="2800" b="0" i="1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8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800" b="0" i="1" smtClean="0">
                                              <a:latin typeface="Cambria Math" panose="02040503050406030204" pitchFamily="18" charset="0"/>
                                            </a:rPr>
                                            <m:t>h</m:t>
                                          </m:r>
                                        </m:e>
                                        <m:sub>
                                          <m:r>
                                            <a:rPr lang="en-US" sz="28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14A9A2E6-2AB6-FB47-8EDD-5532C849A4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000" y="3877741"/>
                <a:ext cx="3633132" cy="1028808"/>
              </a:xfrm>
              <a:prstGeom prst="rect">
                <a:avLst/>
              </a:prstGeom>
              <a:blipFill>
                <a:blip r:embed="rId10"/>
                <a:stretch>
                  <a:fillRect l="-2091" b="-36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E60B22EC-A966-B240-82B5-5B4B72B77193}"/>
                  </a:ext>
                </a:extLst>
              </p:cNvPr>
              <p:cNvSpPr txBox="1"/>
              <p:nvPr/>
            </p:nvSpPr>
            <p:spPr>
              <a:xfrm>
                <a:off x="508126" y="5124610"/>
                <a:ext cx="8603240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𝑇𝑜𝑡𝑎𝑙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𝑇𝑋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𝑃𝑜𝑤𝑒𝑟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l-GR" sz="2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l-GR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800" b="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E60B22EC-A966-B240-82B5-5B4B72B771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126" y="5124610"/>
                <a:ext cx="8603240" cy="430887"/>
              </a:xfrm>
              <a:prstGeom prst="rect">
                <a:avLst/>
              </a:prstGeom>
              <a:blipFill>
                <a:blip r:embed="rId11"/>
                <a:stretch>
                  <a:fillRect l="-1473" t="-8571" b="-34286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7D30E033-56C1-2A49-B015-67DAD054BE73}"/>
                  </a:ext>
                </a:extLst>
              </p:cNvPr>
              <p:cNvSpPr/>
              <p:nvPr/>
            </p:nvSpPr>
            <p:spPr>
              <a:xfrm>
                <a:off x="2885159" y="5585568"/>
                <a:ext cx="6222088" cy="10273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8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e>
                                    <m:sub>
                                      <m:r>
                                        <a:rPr lang="en-US" sz="28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8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e>
                                    <m:sub>
                                      <m:r>
                                        <a:rPr lang="en-US" sz="28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8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e>
                                    <m:sub>
                                      <m:r>
                                        <a:rPr lang="en-US" sz="28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r>
                        <a:rPr lang="en-US" sz="2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8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e>
                                    <m:sub>
                                      <m:r>
                                        <a:rPr lang="en-US" sz="28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8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e>
                                    <m:sub>
                                      <m:r>
                                        <a:rPr lang="en-US" sz="28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8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e>
                                    <m:sub>
                                      <m:r>
                                        <a:rPr lang="en-US" sz="28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7D30E033-56C1-2A49-B015-67DAD054BE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5159" y="5585568"/>
                <a:ext cx="6222088" cy="1027397"/>
              </a:xfrm>
              <a:prstGeom prst="rect">
                <a:avLst/>
              </a:prstGeom>
              <a:blipFill>
                <a:blip r:embed="rId12"/>
                <a:stretch>
                  <a:fillRect b="-12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529477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39967"/>
          </a:xfrm>
        </p:spPr>
        <p:txBody>
          <a:bodyPr>
            <a:noAutofit/>
          </a:bodyPr>
          <a:lstStyle/>
          <a:p>
            <a:r>
              <a:rPr lang="en-US" sz="4400" b="0" dirty="0">
                <a:solidFill>
                  <a:schemeClr val="tx2"/>
                </a:solidFill>
              </a:rPr>
              <a:t>Transmitter Diversity</a:t>
            </a:r>
          </a:p>
        </p:txBody>
      </p:sp>
      <p:grpSp>
        <p:nvGrpSpPr>
          <p:cNvPr id="5" name="Group 40">
            <a:extLst>
              <a:ext uri="{FF2B5EF4-FFF2-40B4-BE49-F238E27FC236}">
                <a16:creationId xmlns:a16="http://schemas.microsoft.com/office/drawing/2014/main" id="{842FAC5B-A53A-4540-97C3-AE1E61A1C786}"/>
              </a:ext>
            </a:extLst>
          </p:cNvPr>
          <p:cNvGrpSpPr/>
          <p:nvPr/>
        </p:nvGrpSpPr>
        <p:grpSpPr>
          <a:xfrm rot="5400000" flipH="1">
            <a:off x="3441835" y="1129919"/>
            <a:ext cx="601251" cy="610620"/>
            <a:chOff x="1981202" y="1676401"/>
            <a:chExt cx="735197" cy="823284"/>
          </a:xfrm>
        </p:grpSpPr>
        <p:cxnSp>
          <p:nvCxnSpPr>
            <p:cNvPr id="6" name="Shape 22">
              <a:extLst>
                <a:ext uri="{FF2B5EF4-FFF2-40B4-BE49-F238E27FC236}">
                  <a16:creationId xmlns:a16="http://schemas.microsoft.com/office/drawing/2014/main" id="{8E26A368-8E55-A643-BF90-23C863686928}"/>
                </a:ext>
              </a:extLst>
            </p:cNvPr>
            <p:cNvCxnSpPr/>
            <p:nvPr/>
          </p:nvCxnSpPr>
          <p:spPr>
            <a:xfrm rot="16200000" flipH="1">
              <a:off x="1962488" y="1949927"/>
              <a:ext cx="720000" cy="172947"/>
            </a:xfrm>
            <a:prstGeom prst="bentConnector2">
              <a:avLst/>
            </a:prstGeom>
            <a:ln w="381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Isosceles Triangle 23">
              <a:extLst>
                <a:ext uri="{FF2B5EF4-FFF2-40B4-BE49-F238E27FC236}">
                  <a16:creationId xmlns:a16="http://schemas.microsoft.com/office/drawing/2014/main" id="{0A04B8F7-C874-4041-A9FC-93F1619D647A}"/>
                </a:ext>
              </a:extLst>
            </p:cNvPr>
            <p:cNvSpPr/>
            <p:nvPr/>
          </p:nvSpPr>
          <p:spPr>
            <a:xfrm rot="16200000">
              <a:off x="2376253" y="2325827"/>
              <a:ext cx="206567" cy="141149"/>
            </a:xfrm>
            <a:prstGeom prst="triangle">
              <a:avLst/>
            </a:prstGeom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C1ADC72A-4C73-2449-B2AE-613B2E8F60D8}"/>
                </a:ext>
              </a:extLst>
            </p:cNvPr>
            <p:cNvSpPr/>
            <p:nvPr/>
          </p:nvSpPr>
          <p:spPr>
            <a:xfrm rot="5400000">
              <a:off x="2158381" y="1670169"/>
              <a:ext cx="380839" cy="735197"/>
            </a:xfrm>
            <a:prstGeom prst="roundRect">
              <a:avLst/>
            </a:prstGeom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8" name="Group 12">
            <a:extLst>
              <a:ext uri="{FF2B5EF4-FFF2-40B4-BE49-F238E27FC236}">
                <a16:creationId xmlns:a16="http://schemas.microsoft.com/office/drawing/2014/main" id="{493D251A-DDDF-6246-8918-698104B8F365}"/>
              </a:ext>
            </a:extLst>
          </p:cNvPr>
          <p:cNvGrpSpPr/>
          <p:nvPr/>
        </p:nvGrpSpPr>
        <p:grpSpPr>
          <a:xfrm rot="16200000">
            <a:off x="825352" y="1524996"/>
            <a:ext cx="1371600" cy="613852"/>
            <a:chOff x="3245649" y="1709063"/>
            <a:chExt cx="1677149" cy="827638"/>
          </a:xfrm>
        </p:grpSpPr>
        <p:sp>
          <p:nvSpPr>
            <p:cNvPr id="19" name="Isosceles Triangle 13">
              <a:extLst>
                <a:ext uri="{FF2B5EF4-FFF2-40B4-BE49-F238E27FC236}">
                  <a16:creationId xmlns:a16="http://schemas.microsoft.com/office/drawing/2014/main" id="{F8CC4709-0BAA-264A-8B95-B9F220D7C4D5}"/>
                </a:ext>
              </a:extLst>
            </p:cNvPr>
            <p:cNvSpPr/>
            <p:nvPr/>
          </p:nvSpPr>
          <p:spPr>
            <a:xfrm rot="16200000">
              <a:off x="4605244" y="2362843"/>
              <a:ext cx="206567" cy="141149"/>
            </a:xfrm>
            <a:prstGeom prst="triangle">
              <a:avLst/>
            </a:prstGeom>
            <a:ln w="381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prstClr val="black"/>
                </a:solidFill>
              </a:endParaRPr>
            </a:p>
          </p:txBody>
        </p:sp>
        <p:cxnSp>
          <p:nvCxnSpPr>
            <p:cNvPr id="20" name="Shape 8">
              <a:extLst>
                <a:ext uri="{FF2B5EF4-FFF2-40B4-BE49-F238E27FC236}">
                  <a16:creationId xmlns:a16="http://schemas.microsoft.com/office/drawing/2014/main" id="{186020B6-B301-1D4B-90AB-071690AF0DF6}"/>
                </a:ext>
              </a:extLst>
            </p:cNvPr>
            <p:cNvCxnSpPr/>
            <p:nvPr/>
          </p:nvCxnSpPr>
          <p:spPr>
            <a:xfrm rot="16200000" flipH="1">
              <a:off x="3230649" y="2003589"/>
              <a:ext cx="720002" cy="130949"/>
            </a:xfrm>
            <a:prstGeom prst="bentConnector2">
              <a:avLst/>
            </a:prstGeom>
            <a:ln w="381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Isosceles Triangle 15">
              <a:extLst>
                <a:ext uri="{FF2B5EF4-FFF2-40B4-BE49-F238E27FC236}">
                  <a16:creationId xmlns:a16="http://schemas.microsoft.com/office/drawing/2014/main" id="{3E949BE6-71F9-C047-AE19-16FB33E9DCCE}"/>
                </a:ext>
              </a:extLst>
            </p:cNvPr>
            <p:cNvSpPr/>
            <p:nvPr/>
          </p:nvSpPr>
          <p:spPr>
            <a:xfrm rot="16200000">
              <a:off x="3623415" y="2358491"/>
              <a:ext cx="206567" cy="141149"/>
            </a:xfrm>
            <a:prstGeom prst="triangle">
              <a:avLst/>
            </a:prstGeom>
            <a:ln w="381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prstClr val="black"/>
                </a:solidFill>
              </a:endParaRPr>
            </a:p>
          </p:txBody>
        </p:sp>
        <p:cxnSp>
          <p:nvCxnSpPr>
            <p:cNvPr id="23" name="Shape 14">
              <a:extLst>
                <a:ext uri="{FF2B5EF4-FFF2-40B4-BE49-F238E27FC236}">
                  <a16:creationId xmlns:a16="http://schemas.microsoft.com/office/drawing/2014/main" id="{4205D809-F4BE-7C48-B762-A376AD2F7A24}"/>
                </a:ext>
              </a:extLst>
            </p:cNvPr>
            <p:cNvCxnSpPr/>
            <p:nvPr/>
          </p:nvCxnSpPr>
          <p:spPr>
            <a:xfrm rot="16200000" flipH="1">
              <a:off x="4212478" y="2003589"/>
              <a:ext cx="720000" cy="130949"/>
            </a:xfrm>
            <a:prstGeom prst="bentConnector2">
              <a:avLst/>
            </a:prstGeom>
            <a:ln w="381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ounded Rectangle 23">
              <a:extLst>
                <a:ext uri="{FF2B5EF4-FFF2-40B4-BE49-F238E27FC236}">
                  <a16:creationId xmlns:a16="http://schemas.microsoft.com/office/drawing/2014/main" id="{F14D08DD-A45A-0D47-87A1-EF89E7B1117D}"/>
                </a:ext>
              </a:extLst>
            </p:cNvPr>
            <p:cNvSpPr/>
            <p:nvPr/>
          </p:nvSpPr>
          <p:spPr>
            <a:xfrm rot="5400000">
              <a:off x="3893804" y="1199192"/>
              <a:ext cx="380839" cy="1677149"/>
            </a:xfrm>
            <a:prstGeom prst="roundRect">
              <a:avLst/>
            </a:prstGeom>
            <a:ln w="38100"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prstClr val="black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7C3BA781-9B5A-444B-83DE-83B17CC321E4}"/>
                  </a:ext>
                </a:extLst>
              </p:cNvPr>
              <p:cNvSpPr txBox="1"/>
              <p:nvPr/>
            </p:nvSpPr>
            <p:spPr>
              <a:xfrm>
                <a:off x="4186249" y="1219200"/>
                <a:ext cx="4495800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7C3BA781-9B5A-444B-83DE-83B17CC321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6249" y="1219200"/>
                <a:ext cx="4495800" cy="430887"/>
              </a:xfrm>
              <a:prstGeom prst="rect">
                <a:avLst/>
              </a:prstGeom>
              <a:blipFill>
                <a:blip r:embed="rId4"/>
                <a:stretch>
                  <a:fillRect l="-2817" b="-205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>
            <a:extLst>
              <a:ext uri="{FF2B5EF4-FFF2-40B4-BE49-F238E27FC236}">
                <a16:creationId xmlns:a16="http://schemas.microsoft.com/office/drawing/2014/main" id="{DF09ED51-A9F5-7E4E-BEFE-7DD1A423375A}"/>
              </a:ext>
            </a:extLst>
          </p:cNvPr>
          <p:cNvSpPr txBox="1"/>
          <p:nvPr/>
        </p:nvSpPr>
        <p:spPr>
          <a:xfrm>
            <a:off x="381000" y="2667000"/>
            <a:ext cx="78218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cs typeface="Trebuchet MS"/>
              </a:rPr>
              <a:t>What should we transmit on each antenna?  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1E48037-42B0-6849-BFF3-CB074F64D0DE}"/>
              </a:ext>
            </a:extLst>
          </p:cNvPr>
          <p:cNvSpPr txBox="1"/>
          <p:nvPr/>
        </p:nvSpPr>
        <p:spPr>
          <a:xfrm>
            <a:off x="376249" y="3258007"/>
            <a:ext cx="830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cs typeface="Trebuchet MS"/>
              </a:rPr>
              <a:t>Option 2:  Maximum Ratio Combining (MRC)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1AB0CA65-F3D7-204F-B436-6FDEDCED1B5B}"/>
                  </a:ext>
                </a:extLst>
              </p:cNvPr>
              <p:cNvSpPr txBox="1"/>
              <p:nvPr/>
            </p:nvSpPr>
            <p:spPr>
              <a:xfrm>
                <a:off x="553117" y="3886631"/>
                <a:ext cx="3633132" cy="100925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8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800" b="0" i="1" smtClean="0">
                                              <a:latin typeface="Cambria Math" panose="02040503050406030204" pitchFamily="18" charset="0"/>
                                            </a:rPr>
                                            <m:t>h</m:t>
                                          </m:r>
                                        </m:e>
                                        <m:sub>
                                          <m:r>
                                            <a:rPr lang="en-US" sz="2800" b="0" i="1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8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800" b="0" i="1" smtClean="0">
                                              <a:latin typeface="Cambria Math" panose="02040503050406030204" pitchFamily="18" charset="0"/>
                                            </a:rPr>
                                            <m:t>h</m:t>
                                          </m:r>
                                        </m:e>
                                        <m:sub>
                                          <m:r>
                                            <a:rPr lang="en-US" sz="28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1AB0CA65-F3D7-204F-B436-6FDEDCED1B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117" y="3886631"/>
                <a:ext cx="3633132" cy="1009251"/>
              </a:xfrm>
              <a:prstGeom prst="rect">
                <a:avLst/>
              </a:prstGeom>
              <a:blipFill>
                <a:blip r:embed="rId5"/>
                <a:stretch>
                  <a:fillRect l="-2439" b="-3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CB2078E2-B828-6F4F-943C-70DE27905788}"/>
              </a:ext>
            </a:extLst>
          </p:cNvPr>
          <p:cNvCxnSpPr>
            <a:cxnSpLocks/>
          </p:cNvCxnSpPr>
          <p:nvPr/>
        </p:nvCxnSpPr>
        <p:spPr>
          <a:xfrm>
            <a:off x="1828800" y="1524000"/>
            <a:ext cx="155448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CA8358AB-A0BA-CE4A-859D-A3D0D31BCD24}"/>
                  </a:ext>
                </a:extLst>
              </p:cNvPr>
              <p:cNvSpPr txBox="1"/>
              <p:nvPr/>
            </p:nvSpPr>
            <p:spPr>
              <a:xfrm>
                <a:off x="2284099" y="1143000"/>
                <a:ext cx="37433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CA8358AB-A0BA-CE4A-859D-A3D0D31BCD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4099" y="1143000"/>
                <a:ext cx="374333" cy="369332"/>
              </a:xfrm>
              <a:prstGeom prst="rect">
                <a:avLst/>
              </a:prstGeom>
              <a:blipFill>
                <a:blip r:embed="rId6"/>
                <a:stretch>
                  <a:fillRect l="-24138" r="-6897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A65478E7-2860-2445-AFE5-CDEFF0F1CDCC}"/>
              </a:ext>
            </a:extLst>
          </p:cNvPr>
          <p:cNvCxnSpPr>
            <a:cxnSpLocks/>
          </p:cNvCxnSpPr>
          <p:nvPr/>
        </p:nvCxnSpPr>
        <p:spPr>
          <a:xfrm flipV="1">
            <a:off x="1818078" y="1735855"/>
            <a:ext cx="1565202" cy="55326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079C468A-58AA-5844-9272-8BC03A9FA9A5}"/>
                  </a:ext>
                </a:extLst>
              </p:cNvPr>
              <p:cNvSpPr txBox="1"/>
              <p:nvPr/>
            </p:nvSpPr>
            <p:spPr>
              <a:xfrm>
                <a:off x="2467602" y="2017504"/>
                <a:ext cx="38145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079C468A-58AA-5844-9272-8BC03A9FA9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7602" y="2017504"/>
                <a:ext cx="381450" cy="369332"/>
              </a:xfrm>
              <a:prstGeom prst="rect">
                <a:avLst/>
              </a:prstGeom>
              <a:blipFill>
                <a:blip r:embed="rId7"/>
                <a:stretch>
                  <a:fillRect l="-16129" r="-6452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24546EEF-F72D-C140-B4BD-2A3FED866B0F}"/>
                  </a:ext>
                </a:extLst>
              </p:cNvPr>
              <p:cNvSpPr/>
              <p:nvPr/>
            </p:nvSpPr>
            <p:spPr>
              <a:xfrm>
                <a:off x="581888" y="1141748"/>
                <a:ext cx="69429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>
                    <a:solidFill>
                      <a:prstClr val="black"/>
                    </a:solidFill>
                    <a:cs typeface="Trebuchet MS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prstClr val="black"/>
                    </a:solidFill>
                  </a:rPr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24546EEF-F72D-C140-B4BD-2A3FED866B0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888" y="1141748"/>
                <a:ext cx="694293" cy="523220"/>
              </a:xfrm>
              <a:prstGeom prst="rect">
                <a:avLst/>
              </a:prstGeom>
              <a:blipFill>
                <a:blip r:embed="rId8"/>
                <a:stretch>
                  <a:fillRect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EB32B9F8-3D3B-614B-BA17-E76C36162AB0}"/>
                  </a:ext>
                </a:extLst>
              </p:cNvPr>
              <p:cNvSpPr/>
              <p:nvPr/>
            </p:nvSpPr>
            <p:spPr>
              <a:xfrm>
                <a:off x="597192" y="1973964"/>
                <a:ext cx="702565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>
                    <a:solidFill>
                      <a:prstClr val="black"/>
                    </a:solidFill>
                    <a:cs typeface="Trebuchet MS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prstClr val="black"/>
                    </a:solidFill>
                  </a:rPr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EB32B9F8-3D3B-614B-BA17-E76C36162AB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192" y="1973964"/>
                <a:ext cx="702565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14A9A2E6-2AB6-FB47-8EDD-5532C849A461}"/>
                  </a:ext>
                </a:extLst>
              </p:cNvPr>
              <p:cNvSpPr txBox="1"/>
              <p:nvPr/>
            </p:nvSpPr>
            <p:spPr>
              <a:xfrm>
                <a:off x="4953000" y="3877741"/>
                <a:ext cx="3633132" cy="102880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8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800" b="0" i="1" smtClean="0">
                                              <a:latin typeface="Cambria Math" panose="02040503050406030204" pitchFamily="18" charset="0"/>
                                            </a:rPr>
                                            <m:t>h</m:t>
                                          </m:r>
                                        </m:e>
                                        <m:sub>
                                          <m:r>
                                            <a:rPr lang="en-US" sz="2800" b="0" i="1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8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800" b="0" i="1" smtClean="0">
                                              <a:latin typeface="Cambria Math" panose="02040503050406030204" pitchFamily="18" charset="0"/>
                                            </a:rPr>
                                            <m:t>h</m:t>
                                          </m:r>
                                        </m:e>
                                        <m:sub>
                                          <m:r>
                                            <a:rPr lang="en-US" sz="28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14A9A2E6-2AB6-FB47-8EDD-5532C849A4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000" y="3877741"/>
                <a:ext cx="3633132" cy="1028808"/>
              </a:xfrm>
              <a:prstGeom prst="rect">
                <a:avLst/>
              </a:prstGeom>
              <a:blipFill>
                <a:blip r:embed="rId10"/>
                <a:stretch>
                  <a:fillRect l="-2091" b="-36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E60B22EC-A966-B240-82B5-5B4B72B77193}"/>
                  </a:ext>
                </a:extLst>
              </p:cNvPr>
              <p:cNvSpPr txBox="1"/>
              <p:nvPr/>
            </p:nvSpPr>
            <p:spPr>
              <a:xfrm>
                <a:off x="540760" y="5257800"/>
                <a:ext cx="8603240" cy="102880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  <m:t>h</m:t>
                                          </m:r>
                                        </m:e>
                                        <m:sub>
                                          <m: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  <m:t>h</m:t>
                                          </m:r>
                                        </m:e>
                                        <m:sub>
                                          <m: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  <m:t>h</m:t>
                                          </m:r>
                                        </m:e>
                                        <m:sub>
                                          <m: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  <m:t>h</m:t>
                                          </m:r>
                                        </m:e>
                                        <m:sub>
                                          <m: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  <m:r>
                        <a:rPr lang="en-US" sz="28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E60B22EC-A966-B240-82B5-5B4B72B771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760" y="5257800"/>
                <a:ext cx="8603240" cy="1028808"/>
              </a:xfrm>
              <a:prstGeom prst="rect">
                <a:avLst/>
              </a:prstGeom>
              <a:blipFill>
                <a:blip r:embed="rId11"/>
                <a:stretch>
                  <a:fillRect l="-1475" b="-24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4219988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39967"/>
          </a:xfrm>
        </p:spPr>
        <p:txBody>
          <a:bodyPr>
            <a:noAutofit/>
          </a:bodyPr>
          <a:lstStyle/>
          <a:p>
            <a:r>
              <a:rPr lang="en-US" sz="4400" b="0" dirty="0">
                <a:solidFill>
                  <a:schemeClr val="tx2"/>
                </a:solidFill>
              </a:rPr>
              <a:t>Transmitter Diversity</a:t>
            </a:r>
          </a:p>
        </p:txBody>
      </p:sp>
      <p:grpSp>
        <p:nvGrpSpPr>
          <p:cNvPr id="5" name="Group 40">
            <a:extLst>
              <a:ext uri="{FF2B5EF4-FFF2-40B4-BE49-F238E27FC236}">
                <a16:creationId xmlns:a16="http://schemas.microsoft.com/office/drawing/2014/main" id="{842FAC5B-A53A-4540-97C3-AE1E61A1C786}"/>
              </a:ext>
            </a:extLst>
          </p:cNvPr>
          <p:cNvGrpSpPr/>
          <p:nvPr/>
        </p:nvGrpSpPr>
        <p:grpSpPr>
          <a:xfrm rot="5400000" flipH="1">
            <a:off x="3441835" y="1129919"/>
            <a:ext cx="601251" cy="610620"/>
            <a:chOff x="1981202" y="1676401"/>
            <a:chExt cx="735197" cy="823284"/>
          </a:xfrm>
        </p:grpSpPr>
        <p:cxnSp>
          <p:nvCxnSpPr>
            <p:cNvPr id="6" name="Shape 22">
              <a:extLst>
                <a:ext uri="{FF2B5EF4-FFF2-40B4-BE49-F238E27FC236}">
                  <a16:creationId xmlns:a16="http://schemas.microsoft.com/office/drawing/2014/main" id="{8E26A368-8E55-A643-BF90-23C863686928}"/>
                </a:ext>
              </a:extLst>
            </p:cNvPr>
            <p:cNvCxnSpPr/>
            <p:nvPr/>
          </p:nvCxnSpPr>
          <p:spPr>
            <a:xfrm rot="16200000" flipH="1">
              <a:off x="1962488" y="1949927"/>
              <a:ext cx="720000" cy="172947"/>
            </a:xfrm>
            <a:prstGeom prst="bentConnector2">
              <a:avLst/>
            </a:prstGeom>
            <a:ln w="381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Isosceles Triangle 23">
              <a:extLst>
                <a:ext uri="{FF2B5EF4-FFF2-40B4-BE49-F238E27FC236}">
                  <a16:creationId xmlns:a16="http://schemas.microsoft.com/office/drawing/2014/main" id="{0A04B8F7-C874-4041-A9FC-93F1619D647A}"/>
                </a:ext>
              </a:extLst>
            </p:cNvPr>
            <p:cNvSpPr/>
            <p:nvPr/>
          </p:nvSpPr>
          <p:spPr>
            <a:xfrm rot="16200000">
              <a:off x="2376253" y="2325827"/>
              <a:ext cx="206567" cy="141149"/>
            </a:xfrm>
            <a:prstGeom prst="triangle">
              <a:avLst/>
            </a:prstGeom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C1ADC72A-4C73-2449-B2AE-613B2E8F60D8}"/>
                </a:ext>
              </a:extLst>
            </p:cNvPr>
            <p:cNvSpPr/>
            <p:nvPr/>
          </p:nvSpPr>
          <p:spPr>
            <a:xfrm rot="5400000">
              <a:off x="2158381" y="1670169"/>
              <a:ext cx="380839" cy="735197"/>
            </a:xfrm>
            <a:prstGeom prst="roundRect">
              <a:avLst/>
            </a:prstGeom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8" name="Group 12">
            <a:extLst>
              <a:ext uri="{FF2B5EF4-FFF2-40B4-BE49-F238E27FC236}">
                <a16:creationId xmlns:a16="http://schemas.microsoft.com/office/drawing/2014/main" id="{493D251A-DDDF-6246-8918-698104B8F365}"/>
              </a:ext>
            </a:extLst>
          </p:cNvPr>
          <p:cNvGrpSpPr/>
          <p:nvPr/>
        </p:nvGrpSpPr>
        <p:grpSpPr>
          <a:xfrm rot="16200000">
            <a:off x="825352" y="1524996"/>
            <a:ext cx="1371600" cy="613852"/>
            <a:chOff x="3245649" y="1709063"/>
            <a:chExt cx="1677149" cy="827638"/>
          </a:xfrm>
        </p:grpSpPr>
        <p:sp>
          <p:nvSpPr>
            <p:cNvPr id="19" name="Isosceles Triangle 13">
              <a:extLst>
                <a:ext uri="{FF2B5EF4-FFF2-40B4-BE49-F238E27FC236}">
                  <a16:creationId xmlns:a16="http://schemas.microsoft.com/office/drawing/2014/main" id="{F8CC4709-0BAA-264A-8B95-B9F220D7C4D5}"/>
                </a:ext>
              </a:extLst>
            </p:cNvPr>
            <p:cNvSpPr/>
            <p:nvPr/>
          </p:nvSpPr>
          <p:spPr>
            <a:xfrm rot="16200000">
              <a:off x="4605244" y="2362843"/>
              <a:ext cx="206567" cy="141149"/>
            </a:xfrm>
            <a:prstGeom prst="triangle">
              <a:avLst/>
            </a:prstGeom>
            <a:ln w="381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prstClr val="black"/>
                </a:solidFill>
              </a:endParaRPr>
            </a:p>
          </p:txBody>
        </p:sp>
        <p:cxnSp>
          <p:nvCxnSpPr>
            <p:cNvPr id="20" name="Shape 8">
              <a:extLst>
                <a:ext uri="{FF2B5EF4-FFF2-40B4-BE49-F238E27FC236}">
                  <a16:creationId xmlns:a16="http://schemas.microsoft.com/office/drawing/2014/main" id="{186020B6-B301-1D4B-90AB-071690AF0DF6}"/>
                </a:ext>
              </a:extLst>
            </p:cNvPr>
            <p:cNvCxnSpPr/>
            <p:nvPr/>
          </p:nvCxnSpPr>
          <p:spPr>
            <a:xfrm rot="16200000" flipH="1">
              <a:off x="3230649" y="2003589"/>
              <a:ext cx="720002" cy="130949"/>
            </a:xfrm>
            <a:prstGeom prst="bentConnector2">
              <a:avLst/>
            </a:prstGeom>
            <a:ln w="381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Isosceles Triangle 15">
              <a:extLst>
                <a:ext uri="{FF2B5EF4-FFF2-40B4-BE49-F238E27FC236}">
                  <a16:creationId xmlns:a16="http://schemas.microsoft.com/office/drawing/2014/main" id="{3E949BE6-71F9-C047-AE19-16FB33E9DCCE}"/>
                </a:ext>
              </a:extLst>
            </p:cNvPr>
            <p:cNvSpPr/>
            <p:nvPr/>
          </p:nvSpPr>
          <p:spPr>
            <a:xfrm rot="16200000">
              <a:off x="3623415" y="2358491"/>
              <a:ext cx="206567" cy="141149"/>
            </a:xfrm>
            <a:prstGeom prst="triangle">
              <a:avLst/>
            </a:prstGeom>
            <a:ln w="381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prstClr val="black"/>
                </a:solidFill>
              </a:endParaRPr>
            </a:p>
          </p:txBody>
        </p:sp>
        <p:cxnSp>
          <p:nvCxnSpPr>
            <p:cNvPr id="23" name="Shape 14">
              <a:extLst>
                <a:ext uri="{FF2B5EF4-FFF2-40B4-BE49-F238E27FC236}">
                  <a16:creationId xmlns:a16="http://schemas.microsoft.com/office/drawing/2014/main" id="{4205D809-F4BE-7C48-B762-A376AD2F7A24}"/>
                </a:ext>
              </a:extLst>
            </p:cNvPr>
            <p:cNvCxnSpPr/>
            <p:nvPr/>
          </p:nvCxnSpPr>
          <p:spPr>
            <a:xfrm rot="16200000" flipH="1">
              <a:off x="4212478" y="2003589"/>
              <a:ext cx="720000" cy="130949"/>
            </a:xfrm>
            <a:prstGeom prst="bentConnector2">
              <a:avLst/>
            </a:prstGeom>
            <a:ln w="381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ounded Rectangle 23">
              <a:extLst>
                <a:ext uri="{FF2B5EF4-FFF2-40B4-BE49-F238E27FC236}">
                  <a16:creationId xmlns:a16="http://schemas.microsoft.com/office/drawing/2014/main" id="{F14D08DD-A45A-0D47-87A1-EF89E7B1117D}"/>
                </a:ext>
              </a:extLst>
            </p:cNvPr>
            <p:cNvSpPr/>
            <p:nvPr/>
          </p:nvSpPr>
          <p:spPr>
            <a:xfrm rot="5400000">
              <a:off x="3893804" y="1199192"/>
              <a:ext cx="380839" cy="1677149"/>
            </a:xfrm>
            <a:prstGeom prst="roundRect">
              <a:avLst/>
            </a:prstGeom>
            <a:ln w="38100"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prstClr val="black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7C3BA781-9B5A-444B-83DE-83B17CC321E4}"/>
                  </a:ext>
                </a:extLst>
              </p:cNvPr>
              <p:cNvSpPr txBox="1"/>
              <p:nvPr/>
            </p:nvSpPr>
            <p:spPr>
              <a:xfrm>
                <a:off x="4186249" y="1219200"/>
                <a:ext cx="4495800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7C3BA781-9B5A-444B-83DE-83B17CC321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6249" y="1219200"/>
                <a:ext cx="4495800" cy="430887"/>
              </a:xfrm>
              <a:prstGeom prst="rect">
                <a:avLst/>
              </a:prstGeom>
              <a:blipFill>
                <a:blip r:embed="rId4"/>
                <a:stretch>
                  <a:fillRect l="-2817" b="-205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>
            <a:extLst>
              <a:ext uri="{FF2B5EF4-FFF2-40B4-BE49-F238E27FC236}">
                <a16:creationId xmlns:a16="http://schemas.microsoft.com/office/drawing/2014/main" id="{DF09ED51-A9F5-7E4E-BEFE-7DD1A423375A}"/>
              </a:ext>
            </a:extLst>
          </p:cNvPr>
          <p:cNvSpPr txBox="1"/>
          <p:nvPr/>
        </p:nvSpPr>
        <p:spPr>
          <a:xfrm>
            <a:off x="381000" y="2667000"/>
            <a:ext cx="78218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cs typeface="Trebuchet MS"/>
              </a:rPr>
              <a:t>What should we transmit on each antenna?  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1E48037-42B0-6849-BFF3-CB074F64D0DE}"/>
              </a:ext>
            </a:extLst>
          </p:cNvPr>
          <p:cNvSpPr txBox="1"/>
          <p:nvPr/>
        </p:nvSpPr>
        <p:spPr>
          <a:xfrm>
            <a:off x="376249" y="3258007"/>
            <a:ext cx="830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cs typeface="Trebuchet MS"/>
              </a:rPr>
              <a:t>Option 2:  Maximum Ratio Combining (MRC)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1AB0CA65-F3D7-204F-B436-6FDEDCED1B5B}"/>
                  </a:ext>
                </a:extLst>
              </p:cNvPr>
              <p:cNvSpPr txBox="1"/>
              <p:nvPr/>
            </p:nvSpPr>
            <p:spPr>
              <a:xfrm>
                <a:off x="553117" y="3886631"/>
                <a:ext cx="3633132" cy="100925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8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800" b="0" i="1" smtClean="0">
                                              <a:latin typeface="Cambria Math" panose="02040503050406030204" pitchFamily="18" charset="0"/>
                                            </a:rPr>
                                            <m:t>h</m:t>
                                          </m:r>
                                        </m:e>
                                        <m:sub>
                                          <m:r>
                                            <a:rPr lang="en-US" sz="2800" b="0" i="1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8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800" b="0" i="1" smtClean="0">
                                              <a:latin typeface="Cambria Math" panose="02040503050406030204" pitchFamily="18" charset="0"/>
                                            </a:rPr>
                                            <m:t>h</m:t>
                                          </m:r>
                                        </m:e>
                                        <m:sub>
                                          <m:r>
                                            <a:rPr lang="en-US" sz="28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1AB0CA65-F3D7-204F-B436-6FDEDCED1B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117" y="3886631"/>
                <a:ext cx="3633132" cy="1009251"/>
              </a:xfrm>
              <a:prstGeom prst="rect">
                <a:avLst/>
              </a:prstGeom>
              <a:blipFill>
                <a:blip r:embed="rId5"/>
                <a:stretch>
                  <a:fillRect l="-2439" b="-3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CB2078E2-B828-6F4F-943C-70DE27905788}"/>
              </a:ext>
            </a:extLst>
          </p:cNvPr>
          <p:cNvCxnSpPr>
            <a:cxnSpLocks/>
          </p:cNvCxnSpPr>
          <p:nvPr/>
        </p:nvCxnSpPr>
        <p:spPr>
          <a:xfrm>
            <a:off x="1828800" y="1524000"/>
            <a:ext cx="155448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CA8358AB-A0BA-CE4A-859D-A3D0D31BCD24}"/>
                  </a:ext>
                </a:extLst>
              </p:cNvPr>
              <p:cNvSpPr txBox="1"/>
              <p:nvPr/>
            </p:nvSpPr>
            <p:spPr>
              <a:xfrm>
                <a:off x="2284099" y="1143000"/>
                <a:ext cx="37433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CA8358AB-A0BA-CE4A-859D-A3D0D31BCD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4099" y="1143000"/>
                <a:ext cx="374333" cy="369332"/>
              </a:xfrm>
              <a:prstGeom prst="rect">
                <a:avLst/>
              </a:prstGeom>
              <a:blipFill>
                <a:blip r:embed="rId6"/>
                <a:stretch>
                  <a:fillRect l="-24138" r="-6897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A65478E7-2860-2445-AFE5-CDEFF0F1CDCC}"/>
              </a:ext>
            </a:extLst>
          </p:cNvPr>
          <p:cNvCxnSpPr>
            <a:cxnSpLocks/>
          </p:cNvCxnSpPr>
          <p:nvPr/>
        </p:nvCxnSpPr>
        <p:spPr>
          <a:xfrm flipV="1">
            <a:off x="1818078" y="1735855"/>
            <a:ext cx="1565202" cy="55326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079C468A-58AA-5844-9272-8BC03A9FA9A5}"/>
                  </a:ext>
                </a:extLst>
              </p:cNvPr>
              <p:cNvSpPr txBox="1"/>
              <p:nvPr/>
            </p:nvSpPr>
            <p:spPr>
              <a:xfrm>
                <a:off x="2467602" y="2017504"/>
                <a:ext cx="38145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079C468A-58AA-5844-9272-8BC03A9FA9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7602" y="2017504"/>
                <a:ext cx="381450" cy="369332"/>
              </a:xfrm>
              <a:prstGeom prst="rect">
                <a:avLst/>
              </a:prstGeom>
              <a:blipFill>
                <a:blip r:embed="rId7"/>
                <a:stretch>
                  <a:fillRect l="-16129" r="-6452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24546EEF-F72D-C140-B4BD-2A3FED866B0F}"/>
                  </a:ext>
                </a:extLst>
              </p:cNvPr>
              <p:cNvSpPr/>
              <p:nvPr/>
            </p:nvSpPr>
            <p:spPr>
              <a:xfrm>
                <a:off x="581888" y="1141748"/>
                <a:ext cx="69429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>
                    <a:solidFill>
                      <a:prstClr val="black"/>
                    </a:solidFill>
                    <a:cs typeface="Trebuchet MS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prstClr val="black"/>
                    </a:solidFill>
                  </a:rPr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24546EEF-F72D-C140-B4BD-2A3FED866B0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888" y="1141748"/>
                <a:ext cx="694293" cy="523220"/>
              </a:xfrm>
              <a:prstGeom prst="rect">
                <a:avLst/>
              </a:prstGeom>
              <a:blipFill>
                <a:blip r:embed="rId8"/>
                <a:stretch>
                  <a:fillRect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EB32B9F8-3D3B-614B-BA17-E76C36162AB0}"/>
                  </a:ext>
                </a:extLst>
              </p:cNvPr>
              <p:cNvSpPr/>
              <p:nvPr/>
            </p:nvSpPr>
            <p:spPr>
              <a:xfrm>
                <a:off x="597192" y="1973964"/>
                <a:ext cx="702565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>
                    <a:solidFill>
                      <a:prstClr val="black"/>
                    </a:solidFill>
                    <a:cs typeface="Trebuchet MS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prstClr val="black"/>
                    </a:solidFill>
                  </a:rPr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EB32B9F8-3D3B-614B-BA17-E76C36162AB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192" y="1973964"/>
                <a:ext cx="702565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14A9A2E6-2AB6-FB47-8EDD-5532C849A461}"/>
                  </a:ext>
                </a:extLst>
              </p:cNvPr>
              <p:cNvSpPr txBox="1"/>
              <p:nvPr/>
            </p:nvSpPr>
            <p:spPr>
              <a:xfrm>
                <a:off x="4953000" y="3877741"/>
                <a:ext cx="3633132" cy="102880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8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800" b="0" i="1" smtClean="0">
                                              <a:latin typeface="Cambria Math" panose="02040503050406030204" pitchFamily="18" charset="0"/>
                                            </a:rPr>
                                            <m:t>h</m:t>
                                          </m:r>
                                        </m:e>
                                        <m:sub>
                                          <m:r>
                                            <a:rPr lang="en-US" sz="2800" b="0" i="1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8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800" b="0" i="1" smtClean="0">
                                              <a:latin typeface="Cambria Math" panose="02040503050406030204" pitchFamily="18" charset="0"/>
                                            </a:rPr>
                                            <m:t>h</m:t>
                                          </m:r>
                                        </m:e>
                                        <m:sub>
                                          <m:r>
                                            <a:rPr lang="en-US" sz="28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14A9A2E6-2AB6-FB47-8EDD-5532C849A4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000" y="3877741"/>
                <a:ext cx="3633132" cy="1028808"/>
              </a:xfrm>
              <a:prstGeom prst="rect">
                <a:avLst/>
              </a:prstGeom>
              <a:blipFill>
                <a:blip r:embed="rId10"/>
                <a:stretch>
                  <a:fillRect l="-2091" b="-36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E60B22EC-A966-B240-82B5-5B4B72B77193}"/>
                  </a:ext>
                </a:extLst>
              </p:cNvPr>
              <p:cNvSpPr txBox="1"/>
              <p:nvPr/>
            </p:nvSpPr>
            <p:spPr>
              <a:xfrm>
                <a:off x="540760" y="5172287"/>
                <a:ext cx="3878840" cy="104547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e>
                                    <m:sub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e>
                                    <m:sub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  <m:t>h</m:t>
                                          </m:r>
                                        </m:e>
                                        <m:sub>
                                          <m: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  <m:t>h</m:t>
                                          </m:r>
                                        </m:e>
                                        <m:sub>
                                          <m: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E60B22EC-A966-B240-82B5-5B4B72B771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760" y="5172287"/>
                <a:ext cx="3878840" cy="1045479"/>
              </a:xfrm>
              <a:prstGeom prst="rect">
                <a:avLst/>
              </a:prstGeom>
              <a:blipFill>
                <a:blip r:embed="rId11"/>
                <a:stretch>
                  <a:fillRect l="-3268" r="-327"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A58D6FF1-DC79-3445-B662-0C81F9D0EAB8}"/>
                  </a:ext>
                </a:extLst>
              </p:cNvPr>
              <p:cNvSpPr txBox="1"/>
              <p:nvPr/>
            </p:nvSpPr>
            <p:spPr>
              <a:xfrm>
                <a:off x="4529149" y="5372597"/>
                <a:ext cx="3878840" cy="64485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  <m:t>h</m:t>
                                          </m:r>
                                        </m:e>
                                        <m:sub>
                                          <m: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  <m:t>h</m:t>
                                          </m:r>
                                        </m:e>
                                        <m:sub>
                                          <m: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A58D6FF1-DC79-3445-B662-0C81F9D0EA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9149" y="5372597"/>
                <a:ext cx="3878840" cy="644857"/>
              </a:xfrm>
              <a:prstGeom prst="rect">
                <a:avLst/>
              </a:prstGeom>
              <a:blipFill>
                <a:blip r:embed="rId12"/>
                <a:stretch>
                  <a:fillRect l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361400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39967"/>
          </a:xfrm>
        </p:spPr>
        <p:txBody>
          <a:bodyPr>
            <a:noAutofit/>
          </a:bodyPr>
          <a:lstStyle/>
          <a:p>
            <a:r>
              <a:rPr lang="en-US" sz="4400" b="0" dirty="0">
                <a:solidFill>
                  <a:schemeClr val="tx2"/>
                </a:solidFill>
              </a:rPr>
              <a:t>Transmitter Diversity</a:t>
            </a:r>
          </a:p>
        </p:txBody>
      </p:sp>
      <p:grpSp>
        <p:nvGrpSpPr>
          <p:cNvPr id="5" name="Group 40">
            <a:extLst>
              <a:ext uri="{FF2B5EF4-FFF2-40B4-BE49-F238E27FC236}">
                <a16:creationId xmlns:a16="http://schemas.microsoft.com/office/drawing/2014/main" id="{842FAC5B-A53A-4540-97C3-AE1E61A1C786}"/>
              </a:ext>
            </a:extLst>
          </p:cNvPr>
          <p:cNvGrpSpPr/>
          <p:nvPr/>
        </p:nvGrpSpPr>
        <p:grpSpPr>
          <a:xfrm rot="5400000" flipH="1">
            <a:off x="3441835" y="1129919"/>
            <a:ext cx="601251" cy="610620"/>
            <a:chOff x="1981202" y="1676401"/>
            <a:chExt cx="735197" cy="823284"/>
          </a:xfrm>
        </p:grpSpPr>
        <p:cxnSp>
          <p:nvCxnSpPr>
            <p:cNvPr id="6" name="Shape 22">
              <a:extLst>
                <a:ext uri="{FF2B5EF4-FFF2-40B4-BE49-F238E27FC236}">
                  <a16:creationId xmlns:a16="http://schemas.microsoft.com/office/drawing/2014/main" id="{8E26A368-8E55-A643-BF90-23C863686928}"/>
                </a:ext>
              </a:extLst>
            </p:cNvPr>
            <p:cNvCxnSpPr/>
            <p:nvPr/>
          </p:nvCxnSpPr>
          <p:spPr>
            <a:xfrm rot="16200000" flipH="1">
              <a:off x="1962488" y="1949927"/>
              <a:ext cx="720000" cy="172947"/>
            </a:xfrm>
            <a:prstGeom prst="bentConnector2">
              <a:avLst/>
            </a:prstGeom>
            <a:ln w="381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Isosceles Triangle 23">
              <a:extLst>
                <a:ext uri="{FF2B5EF4-FFF2-40B4-BE49-F238E27FC236}">
                  <a16:creationId xmlns:a16="http://schemas.microsoft.com/office/drawing/2014/main" id="{0A04B8F7-C874-4041-A9FC-93F1619D647A}"/>
                </a:ext>
              </a:extLst>
            </p:cNvPr>
            <p:cNvSpPr/>
            <p:nvPr/>
          </p:nvSpPr>
          <p:spPr>
            <a:xfrm rot="16200000">
              <a:off x="2376253" y="2325827"/>
              <a:ext cx="206567" cy="141149"/>
            </a:xfrm>
            <a:prstGeom prst="triangle">
              <a:avLst/>
            </a:prstGeom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C1ADC72A-4C73-2449-B2AE-613B2E8F60D8}"/>
                </a:ext>
              </a:extLst>
            </p:cNvPr>
            <p:cNvSpPr/>
            <p:nvPr/>
          </p:nvSpPr>
          <p:spPr>
            <a:xfrm rot="5400000">
              <a:off x="2158381" y="1670169"/>
              <a:ext cx="380839" cy="735197"/>
            </a:xfrm>
            <a:prstGeom prst="roundRect">
              <a:avLst/>
            </a:prstGeom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8" name="Group 12">
            <a:extLst>
              <a:ext uri="{FF2B5EF4-FFF2-40B4-BE49-F238E27FC236}">
                <a16:creationId xmlns:a16="http://schemas.microsoft.com/office/drawing/2014/main" id="{493D251A-DDDF-6246-8918-698104B8F365}"/>
              </a:ext>
            </a:extLst>
          </p:cNvPr>
          <p:cNvGrpSpPr/>
          <p:nvPr/>
        </p:nvGrpSpPr>
        <p:grpSpPr>
          <a:xfrm rot="16200000">
            <a:off x="825352" y="1524996"/>
            <a:ext cx="1371600" cy="613852"/>
            <a:chOff x="3245649" y="1709063"/>
            <a:chExt cx="1677149" cy="827638"/>
          </a:xfrm>
        </p:grpSpPr>
        <p:sp>
          <p:nvSpPr>
            <p:cNvPr id="19" name="Isosceles Triangle 13">
              <a:extLst>
                <a:ext uri="{FF2B5EF4-FFF2-40B4-BE49-F238E27FC236}">
                  <a16:creationId xmlns:a16="http://schemas.microsoft.com/office/drawing/2014/main" id="{F8CC4709-0BAA-264A-8B95-B9F220D7C4D5}"/>
                </a:ext>
              </a:extLst>
            </p:cNvPr>
            <p:cNvSpPr/>
            <p:nvPr/>
          </p:nvSpPr>
          <p:spPr>
            <a:xfrm rot="16200000">
              <a:off x="4605244" y="2362843"/>
              <a:ext cx="206567" cy="141149"/>
            </a:xfrm>
            <a:prstGeom prst="triangle">
              <a:avLst/>
            </a:prstGeom>
            <a:ln w="381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prstClr val="black"/>
                </a:solidFill>
              </a:endParaRPr>
            </a:p>
          </p:txBody>
        </p:sp>
        <p:cxnSp>
          <p:nvCxnSpPr>
            <p:cNvPr id="20" name="Shape 8">
              <a:extLst>
                <a:ext uri="{FF2B5EF4-FFF2-40B4-BE49-F238E27FC236}">
                  <a16:creationId xmlns:a16="http://schemas.microsoft.com/office/drawing/2014/main" id="{186020B6-B301-1D4B-90AB-071690AF0DF6}"/>
                </a:ext>
              </a:extLst>
            </p:cNvPr>
            <p:cNvCxnSpPr/>
            <p:nvPr/>
          </p:nvCxnSpPr>
          <p:spPr>
            <a:xfrm rot="16200000" flipH="1">
              <a:off x="3230649" y="2003589"/>
              <a:ext cx="720002" cy="130949"/>
            </a:xfrm>
            <a:prstGeom prst="bentConnector2">
              <a:avLst/>
            </a:prstGeom>
            <a:ln w="381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Isosceles Triangle 15">
              <a:extLst>
                <a:ext uri="{FF2B5EF4-FFF2-40B4-BE49-F238E27FC236}">
                  <a16:creationId xmlns:a16="http://schemas.microsoft.com/office/drawing/2014/main" id="{3E949BE6-71F9-C047-AE19-16FB33E9DCCE}"/>
                </a:ext>
              </a:extLst>
            </p:cNvPr>
            <p:cNvSpPr/>
            <p:nvPr/>
          </p:nvSpPr>
          <p:spPr>
            <a:xfrm rot="16200000">
              <a:off x="3623415" y="2358491"/>
              <a:ext cx="206567" cy="141149"/>
            </a:xfrm>
            <a:prstGeom prst="triangle">
              <a:avLst/>
            </a:prstGeom>
            <a:ln w="381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prstClr val="black"/>
                </a:solidFill>
              </a:endParaRPr>
            </a:p>
          </p:txBody>
        </p:sp>
        <p:cxnSp>
          <p:nvCxnSpPr>
            <p:cNvPr id="23" name="Shape 14">
              <a:extLst>
                <a:ext uri="{FF2B5EF4-FFF2-40B4-BE49-F238E27FC236}">
                  <a16:creationId xmlns:a16="http://schemas.microsoft.com/office/drawing/2014/main" id="{4205D809-F4BE-7C48-B762-A376AD2F7A24}"/>
                </a:ext>
              </a:extLst>
            </p:cNvPr>
            <p:cNvCxnSpPr/>
            <p:nvPr/>
          </p:nvCxnSpPr>
          <p:spPr>
            <a:xfrm rot="16200000" flipH="1">
              <a:off x="4212478" y="2003589"/>
              <a:ext cx="720000" cy="130949"/>
            </a:xfrm>
            <a:prstGeom prst="bentConnector2">
              <a:avLst/>
            </a:prstGeom>
            <a:ln w="381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ounded Rectangle 23">
              <a:extLst>
                <a:ext uri="{FF2B5EF4-FFF2-40B4-BE49-F238E27FC236}">
                  <a16:creationId xmlns:a16="http://schemas.microsoft.com/office/drawing/2014/main" id="{F14D08DD-A45A-0D47-87A1-EF89E7B1117D}"/>
                </a:ext>
              </a:extLst>
            </p:cNvPr>
            <p:cNvSpPr/>
            <p:nvPr/>
          </p:nvSpPr>
          <p:spPr>
            <a:xfrm rot="5400000">
              <a:off x="3893804" y="1199192"/>
              <a:ext cx="380839" cy="1677149"/>
            </a:xfrm>
            <a:prstGeom prst="roundRect">
              <a:avLst/>
            </a:prstGeom>
            <a:ln w="38100"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prstClr val="black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7C3BA781-9B5A-444B-83DE-83B17CC321E4}"/>
                  </a:ext>
                </a:extLst>
              </p:cNvPr>
              <p:cNvSpPr txBox="1"/>
              <p:nvPr/>
            </p:nvSpPr>
            <p:spPr>
              <a:xfrm>
                <a:off x="4186249" y="1219200"/>
                <a:ext cx="4495800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7C3BA781-9B5A-444B-83DE-83B17CC321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6249" y="1219200"/>
                <a:ext cx="4495800" cy="430887"/>
              </a:xfrm>
              <a:prstGeom prst="rect">
                <a:avLst/>
              </a:prstGeom>
              <a:blipFill>
                <a:blip r:embed="rId4"/>
                <a:stretch>
                  <a:fillRect l="-2817" b="-205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>
            <a:extLst>
              <a:ext uri="{FF2B5EF4-FFF2-40B4-BE49-F238E27FC236}">
                <a16:creationId xmlns:a16="http://schemas.microsoft.com/office/drawing/2014/main" id="{DF09ED51-A9F5-7E4E-BEFE-7DD1A423375A}"/>
              </a:ext>
            </a:extLst>
          </p:cNvPr>
          <p:cNvSpPr txBox="1"/>
          <p:nvPr/>
        </p:nvSpPr>
        <p:spPr>
          <a:xfrm>
            <a:off x="381000" y="2667000"/>
            <a:ext cx="78218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cs typeface="Trebuchet MS"/>
              </a:rPr>
              <a:t>What should we transmit on each antenna?  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1E48037-42B0-6849-BFF3-CB074F64D0DE}"/>
              </a:ext>
            </a:extLst>
          </p:cNvPr>
          <p:cNvSpPr txBox="1"/>
          <p:nvPr/>
        </p:nvSpPr>
        <p:spPr>
          <a:xfrm>
            <a:off x="376249" y="3258007"/>
            <a:ext cx="830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cs typeface="Trebuchet MS"/>
              </a:rPr>
              <a:t>Option 2:  Maximum Ratio Combining (MRC)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CB2078E2-B828-6F4F-943C-70DE27905788}"/>
              </a:ext>
            </a:extLst>
          </p:cNvPr>
          <p:cNvCxnSpPr>
            <a:cxnSpLocks/>
          </p:cNvCxnSpPr>
          <p:nvPr/>
        </p:nvCxnSpPr>
        <p:spPr>
          <a:xfrm>
            <a:off x="1828800" y="1524000"/>
            <a:ext cx="155448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CA8358AB-A0BA-CE4A-859D-A3D0D31BCD24}"/>
                  </a:ext>
                </a:extLst>
              </p:cNvPr>
              <p:cNvSpPr txBox="1"/>
              <p:nvPr/>
            </p:nvSpPr>
            <p:spPr>
              <a:xfrm>
                <a:off x="2284099" y="1143000"/>
                <a:ext cx="37433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CA8358AB-A0BA-CE4A-859D-A3D0D31BCD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4099" y="1143000"/>
                <a:ext cx="374333" cy="369332"/>
              </a:xfrm>
              <a:prstGeom prst="rect">
                <a:avLst/>
              </a:prstGeom>
              <a:blipFill>
                <a:blip r:embed="rId5"/>
                <a:stretch>
                  <a:fillRect l="-24138" r="-6897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A65478E7-2860-2445-AFE5-CDEFF0F1CDCC}"/>
              </a:ext>
            </a:extLst>
          </p:cNvPr>
          <p:cNvCxnSpPr>
            <a:cxnSpLocks/>
          </p:cNvCxnSpPr>
          <p:nvPr/>
        </p:nvCxnSpPr>
        <p:spPr>
          <a:xfrm flipV="1">
            <a:off x="1818078" y="1735855"/>
            <a:ext cx="1565202" cy="55326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079C468A-58AA-5844-9272-8BC03A9FA9A5}"/>
                  </a:ext>
                </a:extLst>
              </p:cNvPr>
              <p:cNvSpPr txBox="1"/>
              <p:nvPr/>
            </p:nvSpPr>
            <p:spPr>
              <a:xfrm>
                <a:off x="2467602" y="2017504"/>
                <a:ext cx="38145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079C468A-58AA-5844-9272-8BC03A9FA9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7602" y="2017504"/>
                <a:ext cx="381450" cy="369332"/>
              </a:xfrm>
              <a:prstGeom prst="rect">
                <a:avLst/>
              </a:prstGeom>
              <a:blipFill>
                <a:blip r:embed="rId6"/>
                <a:stretch>
                  <a:fillRect l="-16129" r="-6452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24546EEF-F72D-C140-B4BD-2A3FED866B0F}"/>
                  </a:ext>
                </a:extLst>
              </p:cNvPr>
              <p:cNvSpPr/>
              <p:nvPr/>
            </p:nvSpPr>
            <p:spPr>
              <a:xfrm>
                <a:off x="581888" y="1141748"/>
                <a:ext cx="69429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>
                    <a:solidFill>
                      <a:prstClr val="black"/>
                    </a:solidFill>
                    <a:cs typeface="Trebuchet MS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prstClr val="black"/>
                    </a:solidFill>
                  </a:rPr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24546EEF-F72D-C140-B4BD-2A3FED866B0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888" y="1141748"/>
                <a:ext cx="694293" cy="523220"/>
              </a:xfrm>
              <a:prstGeom prst="rect">
                <a:avLst/>
              </a:prstGeom>
              <a:blipFill>
                <a:blip r:embed="rId7"/>
                <a:stretch>
                  <a:fillRect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EB32B9F8-3D3B-614B-BA17-E76C36162AB0}"/>
                  </a:ext>
                </a:extLst>
              </p:cNvPr>
              <p:cNvSpPr/>
              <p:nvPr/>
            </p:nvSpPr>
            <p:spPr>
              <a:xfrm>
                <a:off x="597192" y="1973964"/>
                <a:ext cx="702565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>
                    <a:solidFill>
                      <a:prstClr val="black"/>
                    </a:solidFill>
                    <a:cs typeface="Trebuchet MS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prstClr val="black"/>
                    </a:solidFill>
                  </a:rPr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EB32B9F8-3D3B-614B-BA17-E76C36162AB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192" y="1973964"/>
                <a:ext cx="702565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A58D6FF1-DC79-3445-B662-0C81F9D0EAB8}"/>
                  </a:ext>
                </a:extLst>
              </p:cNvPr>
              <p:cNvSpPr txBox="1"/>
              <p:nvPr/>
            </p:nvSpPr>
            <p:spPr>
              <a:xfrm>
                <a:off x="540760" y="4005856"/>
                <a:ext cx="4674189" cy="64485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  <m:t>h</m:t>
                                          </m:r>
                                        </m:e>
                                        <m:sub>
                                          <m: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  <m:t>h</m:t>
                                          </m:r>
                                        </m:e>
                                        <m:sub>
                                          <m: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A58D6FF1-DC79-3445-B662-0C81F9D0EA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760" y="4005856"/>
                <a:ext cx="4674189" cy="644857"/>
              </a:xfrm>
              <a:prstGeom prst="rect">
                <a:avLst/>
              </a:prstGeom>
              <a:blipFill>
                <a:blip r:embed="rId9"/>
                <a:stretch>
                  <a:fillRect l="-27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681A0BA3-FD65-8D4F-A5A6-49F1C0EE5A42}"/>
                  </a:ext>
                </a:extLst>
              </p:cNvPr>
              <p:cNvSpPr txBox="1"/>
              <p:nvPr/>
            </p:nvSpPr>
            <p:spPr>
              <a:xfrm>
                <a:off x="558736" y="4876800"/>
                <a:ext cx="6299264" cy="80663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𝑆𝑁𝑅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e>
                                    <m:sub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e>
                                    <m:sub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num>
                        <m:den>
                          <m:sSup>
                            <m:sSup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681A0BA3-FD65-8D4F-A5A6-49F1C0EE5A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736" y="4876800"/>
                <a:ext cx="6299264" cy="806631"/>
              </a:xfrm>
              <a:prstGeom prst="rect">
                <a:avLst/>
              </a:prstGeom>
              <a:blipFill>
                <a:blip r:embed="rId10"/>
                <a:stretch>
                  <a:fillRect l="-1811" b="-78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28">
            <a:extLst>
              <a:ext uri="{FF2B5EF4-FFF2-40B4-BE49-F238E27FC236}">
                <a16:creationId xmlns:a16="http://schemas.microsoft.com/office/drawing/2014/main" id="{A0422F5B-8EFA-0446-8DEA-74927CDBAE1E}"/>
              </a:ext>
            </a:extLst>
          </p:cNvPr>
          <p:cNvSpPr txBox="1"/>
          <p:nvPr/>
        </p:nvSpPr>
        <p:spPr>
          <a:xfrm>
            <a:off x="4489428" y="5087509"/>
            <a:ext cx="4638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cs typeface="Trebuchet MS"/>
                <a:sym typeface="Wingdings" pitchFamily="2" charset="2"/>
              </a:rPr>
              <a:t> Similar SNR Gain to RX Diversity</a:t>
            </a:r>
            <a:endParaRPr lang="en-US" sz="2400" dirty="0">
              <a:solidFill>
                <a:srgbClr val="FF0000"/>
              </a:solidFill>
              <a:cs typeface="Trebuchet MS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749CB9C5-AC68-DA44-9730-2BBEDABC64CF}"/>
              </a:ext>
            </a:extLst>
          </p:cNvPr>
          <p:cNvSpPr/>
          <p:nvPr/>
        </p:nvSpPr>
        <p:spPr>
          <a:xfrm>
            <a:off x="0" y="5847702"/>
            <a:ext cx="9144000" cy="93130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dirty="0">
                <a:solidFill>
                  <a:schemeClr val="bg1"/>
                </a:solidFill>
                <a:cs typeface="Trebuchet MS"/>
              </a:rPr>
              <a:t>Caveat: MRC at TX Requires Feedback from the Receiver!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E603D0A9-83E7-904A-9F17-6145A43A684B}"/>
                  </a:ext>
                </a:extLst>
              </p14:cNvPr>
              <p14:cNvContentPartPr/>
              <p14:nvPr/>
            </p14:nvContentPartPr>
            <p14:xfrm>
              <a:off x="4334400" y="2358000"/>
              <a:ext cx="360" cy="3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E603D0A9-83E7-904A-9F17-6145A43A684B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325040" y="2348640"/>
                <a:ext cx="19080" cy="19080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036942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39967"/>
          </a:xfrm>
        </p:spPr>
        <p:txBody>
          <a:bodyPr>
            <a:noAutofit/>
          </a:bodyPr>
          <a:lstStyle/>
          <a:p>
            <a:r>
              <a:rPr lang="en-US" sz="4400" b="0" dirty="0">
                <a:solidFill>
                  <a:schemeClr val="tx2"/>
                </a:solidFill>
              </a:rPr>
              <a:t>Transmitter Diversity</a:t>
            </a:r>
          </a:p>
        </p:txBody>
      </p:sp>
      <p:grpSp>
        <p:nvGrpSpPr>
          <p:cNvPr id="5" name="Group 40">
            <a:extLst>
              <a:ext uri="{FF2B5EF4-FFF2-40B4-BE49-F238E27FC236}">
                <a16:creationId xmlns:a16="http://schemas.microsoft.com/office/drawing/2014/main" id="{842FAC5B-A53A-4540-97C3-AE1E61A1C786}"/>
              </a:ext>
            </a:extLst>
          </p:cNvPr>
          <p:cNvGrpSpPr/>
          <p:nvPr/>
        </p:nvGrpSpPr>
        <p:grpSpPr>
          <a:xfrm rot="5400000" flipH="1">
            <a:off x="3441835" y="1129919"/>
            <a:ext cx="601251" cy="610620"/>
            <a:chOff x="1981202" y="1676401"/>
            <a:chExt cx="735197" cy="823284"/>
          </a:xfrm>
        </p:grpSpPr>
        <p:cxnSp>
          <p:nvCxnSpPr>
            <p:cNvPr id="6" name="Shape 22">
              <a:extLst>
                <a:ext uri="{FF2B5EF4-FFF2-40B4-BE49-F238E27FC236}">
                  <a16:creationId xmlns:a16="http://schemas.microsoft.com/office/drawing/2014/main" id="{8E26A368-8E55-A643-BF90-23C863686928}"/>
                </a:ext>
              </a:extLst>
            </p:cNvPr>
            <p:cNvCxnSpPr/>
            <p:nvPr/>
          </p:nvCxnSpPr>
          <p:spPr>
            <a:xfrm rot="16200000" flipH="1">
              <a:off x="1962488" y="1949927"/>
              <a:ext cx="720000" cy="172947"/>
            </a:xfrm>
            <a:prstGeom prst="bentConnector2">
              <a:avLst/>
            </a:prstGeom>
            <a:ln w="381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Isosceles Triangle 23">
              <a:extLst>
                <a:ext uri="{FF2B5EF4-FFF2-40B4-BE49-F238E27FC236}">
                  <a16:creationId xmlns:a16="http://schemas.microsoft.com/office/drawing/2014/main" id="{0A04B8F7-C874-4041-A9FC-93F1619D647A}"/>
                </a:ext>
              </a:extLst>
            </p:cNvPr>
            <p:cNvSpPr/>
            <p:nvPr/>
          </p:nvSpPr>
          <p:spPr>
            <a:xfrm rot="16200000">
              <a:off x="2376253" y="2325827"/>
              <a:ext cx="206567" cy="141149"/>
            </a:xfrm>
            <a:prstGeom prst="triangle">
              <a:avLst/>
            </a:prstGeom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C1ADC72A-4C73-2449-B2AE-613B2E8F60D8}"/>
                </a:ext>
              </a:extLst>
            </p:cNvPr>
            <p:cNvSpPr/>
            <p:nvPr/>
          </p:nvSpPr>
          <p:spPr>
            <a:xfrm rot="5400000">
              <a:off x="2158381" y="1670169"/>
              <a:ext cx="380839" cy="735197"/>
            </a:xfrm>
            <a:prstGeom prst="roundRect">
              <a:avLst/>
            </a:prstGeom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8" name="Group 12">
            <a:extLst>
              <a:ext uri="{FF2B5EF4-FFF2-40B4-BE49-F238E27FC236}">
                <a16:creationId xmlns:a16="http://schemas.microsoft.com/office/drawing/2014/main" id="{493D251A-DDDF-6246-8918-698104B8F365}"/>
              </a:ext>
            </a:extLst>
          </p:cNvPr>
          <p:cNvGrpSpPr/>
          <p:nvPr/>
        </p:nvGrpSpPr>
        <p:grpSpPr>
          <a:xfrm rot="16200000">
            <a:off x="825352" y="1524996"/>
            <a:ext cx="1371600" cy="613852"/>
            <a:chOff x="3245649" y="1709063"/>
            <a:chExt cx="1677149" cy="827638"/>
          </a:xfrm>
        </p:grpSpPr>
        <p:sp>
          <p:nvSpPr>
            <p:cNvPr id="19" name="Isosceles Triangle 13">
              <a:extLst>
                <a:ext uri="{FF2B5EF4-FFF2-40B4-BE49-F238E27FC236}">
                  <a16:creationId xmlns:a16="http://schemas.microsoft.com/office/drawing/2014/main" id="{F8CC4709-0BAA-264A-8B95-B9F220D7C4D5}"/>
                </a:ext>
              </a:extLst>
            </p:cNvPr>
            <p:cNvSpPr/>
            <p:nvPr/>
          </p:nvSpPr>
          <p:spPr>
            <a:xfrm rot="16200000">
              <a:off x="4605244" y="2362843"/>
              <a:ext cx="206567" cy="141149"/>
            </a:xfrm>
            <a:prstGeom prst="triangle">
              <a:avLst/>
            </a:prstGeom>
            <a:ln w="381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prstClr val="black"/>
                </a:solidFill>
              </a:endParaRPr>
            </a:p>
          </p:txBody>
        </p:sp>
        <p:cxnSp>
          <p:nvCxnSpPr>
            <p:cNvPr id="20" name="Shape 8">
              <a:extLst>
                <a:ext uri="{FF2B5EF4-FFF2-40B4-BE49-F238E27FC236}">
                  <a16:creationId xmlns:a16="http://schemas.microsoft.com/office/drawing/2014/main" id="{186020B6-B301-1D4B-90AB-071690AF0DF6}"/>
                </a:ext>
              </a:extLst>
            </p:cNvPr>
            <p:cNvCxnSpPr/>
            <p:nvPr/>
          </p:nvCxnSpPr>
          <p:spPr>
            <a:xfrm rot="16200000" flipH="1">
              <a:off x="3230649" y="2003589"/>
              <a:ext cx="720002" cy="130949"/>
            </a:xfrm>
            <a:prstGeom prst="bentConnector2">
              <a:avLst/>
            </a:prstGeom>
            <a:ln w="381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Isosceles Triangle 15">
              <a:extLst>
                <a:ext uri="{FF2B5EF4-FFF2-40B4-BE49-F238E27FC236}">
                  <a16:creationId xmlns:a16="http://schemas.microsoft.com/office/drawing/2014/main" id="{3E949BE6-71F9-C047-AE19-16FB33E9DCCE}"/>
                </a:ext>
              </a:extLst>
            </p:cNvPr>
            <p:cNvSpPr/>
            <p:nvPr/>
          </p:nvSpPr>
          <p:spPr>
            <a:xfrm rot="16200000">
              <a:off x="3623415" y="2358491"/>
              <a:ext cx="206567" cy="141149"/>
            </a:xfrm>
            <a:prstGeom prst="triangle">
              <a:avLst/>
            </a:prstGeom>
            <a:ln w="381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prstClr val="black"/>
                </a:solidFill>
              </a:endParaRPr>
            </a:p>
          </p:txBody>
        </p:sp>
        <p:cxnSp>
          <p:nvCxnSpPr>
            <p:cNvPr id="23" name="Shape 14">
              <a:extLst>
                <a:ext uri="{FF2B5EF4-FFF2-40B4-BE49-F238E27FC236}">
                  <a16:creationId xmlns:a16="http://schemas.microsoft.com/office/drawing/2014/main" id="{4205D809-F4BE-7C48-B762-A376AD2F7A24}"/>
                </a:ext>
              </a:extLst>
            </p:cNvPr>
            <p:cNvCxnSpPr/>
            <p:nvPr/>
          </p:nvCxnSpPr>
          <p:spPr>
            <a:xfrm rot="16200000" flipH="1">
              <a:off x="4212478" y="2003589"/>
              <a:ext cx="720000" cy="130949"/>
            </a:xfrm>
            <a:prstGeom prst="bentConnector2">
              <a:avLst/>
            </a:prstGeom>
            <a:ln w="381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ounded Rectangle 23">
              <a:extLst>
                <a:ext uri="{FF2B5EF4-FFF2-40B4-BE49-F238E27FC236}">
                  <a16:creationId xmlns:a16="http://schemas.microsoft.com/office/drawing/2014/main" id="{F14D08DD-A45A-0D47-87A1-EF89E7B1117D}"/>
                </a:ext>
              </a:extLst>
            </p:cNvPr>
            <p:cNvSpPr/>
            <p:nvPr/>
          </p:nvSpPr>
          <p:spPr>
            <a:xfrm rot="5400000">
              <a:off x="3893804" y="1199192"/>
              <a:ext cx="380839" cy="1677149"/>
            </a:xfrm>
            <a:prstGeom prst="roundRect">
              <a:avLst/>
            </a:prstGeom>
            <a:ln w="38100"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prstClr val="black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7C3BA781-9B5A-444B-83DE-83B17CC321E4}"/>
                  </a:ext>
                </a:extLst>
              </p:cNvPr>
              <p:cNvSpPr txBox="1"/>
              <p:nvPr/>
            </p:nvSpPr>
            <p:spPr>
              <a:xfrm>
                <a:off x="4186249" y="1219200"/>
                <a:ext cx="4495800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7C3BA781-9B5A-444B-83DE-83B17CC321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6249" y="1219200"/>
                <a:ext cx="4495800" cy="430887"/>
              </a:xfrm>
              <a:prstGeom prst="rect">
                <a:avLst/>
              </a:prstGeom>
              <a:blipFill>
                <a:blip r:embed="rId4"/>
                <a:stretch>
                  <a:fillRect l="-2817" b="-205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>
            <a:extLst>
              <a:ext uri="{FF2B5EF4-FFF2-40B4-BE49-F238E27FC236}">
                <a16:creationId xmlns:a16="http://schemas.microsoft.com/office/drawing/2014/main" id="{DF09ED51-A9F5-7E4E-BEFE-7DD1A423375A}"/>
              </a:ext>
            </a:extLst>
          </p:cNvPr>
          <p:cNvSpPr txBox="1"/>
          <p:nvPr/>
        </p:nvSpPr>
        <p:spPr>
          <a:xfrm>
            <a:off x="381000" y="2667000"/>
            <a:ext cx="78218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cs typeface="Trebuchet MS"/>
              </a:rPr>
              <a:t>What should we transmit on each antenna?  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1E48037-42B0-6849-BFF3-CB074F64D0DE}"/>
              </a:ext>
            </a:extLst>
          </p:cNvPr>
          <p:cNvSpPr txBox="1"/>
          <p:nvPr/>
        </p:nvSpPr>
        <p:spPr>
          <a:xfrm>
            <a:off x="376249" y="3258007"/>
            <a:ext cx="830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cs typeface="Trebuchet MS"/>
              </a:rPr>
              <a:t>Solution:  Use Space-Time Codes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CB2078E2-B828-6F4F-943C-70DE27905788}"/>
              </a:ext>
            </a:extLst>
          </p:cNvPr>
          <p:cNvCxnSpPr>
            <a:cxnSpLocks/>
          </p:cNvCxnSpPr>
          <p:nvPr/>
        </p:nvCxnSpPr>
        <p:spPr>
          <a:xfrm>
            <a:off x="1828800" y="1524000"/>
            <a:ext cx="155448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CA8358AB-A0BA-CE4A-859D-A3D0D31BCD24}"/>
                  </a:ext>
                </a:extLst>
              </p:cNvPr>
              <p:cNvSpPr txBox="1"/>
              <p:nvPr/>
            </p:nvSpPr>
            <p:spPr>
              <a:xfrm>
                <a:off x="2284099" y="1143000"/>
                <a:ext cx="37433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CA8358AB-A0BA-CE4A-859D-A3D0D31BCD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4099" y="1143000"/>
                <a:ext cx="374333" cy="369332"/>
              </a:xfrm>
              <a:prstGeom prst="rect">
                <a:avLst/>
              </a:prstGeom>
              <a:blipFill>
                <a:blip r:embed="rId5"/>
                <a:stretch>
                  <a:fillRect l="-24138" r="-6897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A65478E7-2860-2445-AFE5-CDEFF0F1CDCC}"/>
              </a:ext>
            </a:extLst>
          </p:cNvPr>
          <p:cNvCxnSpPr>
            <a:cxnSpLocks/>
          </p:cNvCxnSpPr>
          <p:nvPr/>
        </p:nvCxnSpPr>
        <p:spPr>
          <a:xfrm flipV="1">
            <a:off x="1818078" y="1735855"/>
            <a:ext cx="1565202" cy="55326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079C468A-58AA-5844-9272-8BC03A9FA9A5}"/>
                  </a:ext>
                </a:extLst>
              </p:cNvPr>
              <p:cNvSpPr txBox="1"/>
              <p:nvPr/>
            </p:nvSpPr>
            <p:spPr>
              <a:xfrm>
                <a:off x="2467602" y="2017504"/>
                <a:ext cx="38145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079C468A-58AA-5844-9272-8BC03A9FA9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7602" y="2017504"/>
                <a:ext cx="381450" cy="369332"/>
              </a:xfrm>
              <a:prstGeom prst="rect">
                <a:avLst/>
              </a:prstGeom>
              <a:blipFill>
                <a:blip r:embed="rId6"/>
                <a:stretch>
                  <a:fillRect l="-16129" r="-6452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24546EEF-F72D-C140-B4BD-2A3FED866B0F}"/>
                  </a:ext>
                </a:extLst>
              </p:cNvPr>
              <p:cNvSpPr/>
              <p:nvPr/>
            </p:nvSpPr>
            <p:spPr>
              <a:xfrm>
                <a:off x="581888" y="1141748"/>
                <a:ext cx="69429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>
                    <a:solidFill>
                      <a:prstClr val="black"/>
                    </a:solidFill>
                    <a:cs typeface="Trebuchet MS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prstClr val="black"/>
                    </a:solidFill>
                  </a:rPr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24546EEF-F72D-C140-B4BD-2A3FED866B0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888" y="1141748"/>
                <a:ext cx="694293" cy="523220"/>
              </a:xfrm>
              <a:prstGeom prst="rect">
                <a:avLst/>
              </a:prstGeom>
              <a:blipFill>
                <a:blip r:embed="rId7"/>
                <a:stretch>
                  <a:fillRect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EB32B9F8-3D3B-614B-BA17-E76C36162AB0}"/>
                  </a:ext>
                </a:extLst>
              </p:cNvPr>
              <p:cNvSpPr/>
              <p:nvPr/>
            </p:nvSpPr>
            <p:spPr>
              <a:xfrm>
                <a:off x="597192" y="1973964"/>
                <a:ext cx="702565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>
                    <a:solidFill>
                      <a:prstClr val="black"/>
                    </a:solidFill>
                    <a:cs typeface="Trebuchet MS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prstClr val="black"/>
                    </a:solidFill>
                  </a:rPr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EB32B9F8-3D3B-614B-BA17-E76C36162AB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192" y="1973964"/>
                <a:ext cx="702565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EF485CE7-04C9-8B41-8A64-DE1777C05DB3}"/>
              </a:ext>
            </a:extLst>
          </p:cNvPr>
          <p:cNvCxnSpPr>
            <a:cxnSpLocks/>
          </p:cNvCxnSpPr>
          <p:nvPr/>
        </p:nvCxnSpPr>
        <p:spPr>
          <a:xfrm>
            <a:off x="1405808" y="6143887"/>
            <a:ext cx="3318592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E80AB008-4180-9D4A-9911-5A85E4E1B390}"/>
                  </a:ext>
                </a:extLst>
              </p:cNvPr>
              <p:cNvSpPr/>
              <p:nvPr/>
            </p:nvSpPr>
            <p:spPr>
              <a:xfrm>
                <a:off x="122869" y="4658380"/>
                <a:ext cx="133389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>
                    <a:solidFill>
                      <a:prstClr val="black"/>
                    </a:solidFill>
                    <a:cs typeface="Trebuchet MS"/>
                  </a:rPr>
                  <a:t>TX1: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prstClr val="black"/>
                    </a:solidFill>
                  </a:rPr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E80AB008-4180-9D4A-9911-5A85E4E1B39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869" y="4658380"/>
                <a:ext cx="1333891" cy="523220"/>
              </a:xfrm>
              <a:prstGeom prst="rect">
                <a:avLst/>
              </a:prstGeom>
              <a:blipFill>
                <a:blip r:embed="rId9"/>
                <a:stretch>
                  <a:fillRect l="-8491" t="-11905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9888B53F-E2A9-FE49-B313-2A0BF2C1181D}"/>
                  </a:ext>
                </a:extLst>
              </p:cNvPr>
              <p:cNvSpPr/>
              <p:nvPr/>
            </p:nvSpPr>
            <p:spPr>
              <a:xfrm>
                <a:off x="122869" y="5532599"/>
                <a:ext cx="134216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>
                    <a:solidFill>
                      <a:prstClr val="black"/>
                    </a:solidFill>
                    <a:cs typeface="Trebuchet MS"/>
                  </a:rPr>
                  <a:t>TX2: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prstClr val="black"/>
                    </a:solidFill>
                  </a:rPr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9888B53F-E2A9-FE49-B313-2A0BF2C1181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869" y="5532599"/>
                <a:ext cx="1342162" cy="523220"/>
              </a:xfrm>
              <a:prstGeom prst="rect">
                <a:avLst/>
              </a:prstGeom>
              <a:blipFill>
                <a:blip r:embed="rId10"/>
                <a:stretch>
                  <a:fillRect l="-8491" t="-11905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65756174-D426-CE4C-A0FB-D0D97A819698}"/>
              </a:ext>
            </a:extLst>
          </p:cNvPr>
          <p:cNvCxnSpPr>
            <a:cxnSpLocks/>
          </p:cNvCxnSpPr>
          <p:nvPr/>
        </p:nvCxnSpPr>
        <p:spPr>
          <a:xfrm flipV="1">
            <a:off x="1405808" y="4572000"/>
            <a:ext cx="0" cy="157188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BD7E71E1-621F-0D4F-B8C1-18C8C452E5CE}"/>
                  </a:ext>
                </a:extLst>
              </p:cNvPr>
              <p:cNvSpPr/>
              <p:nvPr/>
            </p:nvSpPr>
            <p:spPr>
              <a:xfrm>
                <a:off x="1405808" y="6334780"/>
                <a:ext cx="108228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BD7E71E1-621F-0D4F-B8C1-18C8C452E5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5808" y="6334780"/>
                <a:ext cx="1082284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6C02BBD7-AE02-7B47-A60D-C6377E854F96}"/>
                  </a:ext>
                </a:extLst>
              </p:cNvPr>
              <p:cNvSpPr/>
              <p:nvPr/>
            </p:nvSpPr>
            <p:spPr>
              <a:xfrm>
                <a:off x="3312429" y="6334780"/>
                <a:ext cx="108228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6C02BBD7-AE02-7B47-A60D-C6377E854F9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2429" y="6334780"/>
                <a:ext cx="1082284" cy="5232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15E87473-BDF2-E746-B632-80121A66D8C6}"/>
                  </a:ext>
                </a:extLst>
              </p:cNvPr>
              <p:cNvSpPr/>
              <p:nvPr/>
            </p:nvSpPr>
            <p:spPr>
              <a:xfrm>
                <a:off x="1730418" y="4667950"/>
                <a:ext cx="91832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15E87473-BDF2-E746-B632-80121A66D8C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0418" y="4667950"/>
                <a:ext cx="918328" cy="52322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B063DBE5-4259-794A-B9FA-3EC945255E39}"/>
                  </a:ext>
                </a:extLst>
              </p:cNvPr>
              <p:cNvSpPr/>
              <p:nvPr/>
            </p:nvSpPr>
            <p:spPr>
              <a:xfrm>
                <a:off x="1750082" y="5539606"/>
                <a:ext cx="91691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B063DBE5-4259-794A-B9FA-3EC945255E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0082" y="5539606"/>
                <a:ext cx="916918" cy="52322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823AD588-DE99-4D49-8500-107B2218D93C}"/>
                  </a:ext>
                </a:extLst>
              </p:cNvPr>
              <p:cNvSpPr/>
              <p:nvPr/>
            </p:nvSpPr>
            <p:spPr>
              <a:xfrm>
                <a:off x="3415630" y="4701124"/>
                <a:ext cx="91832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823AD588-DE99-4D49-8500-107B2218D93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5630" y="4701124"/>
                <a:ext cx="918328" cy="52322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3998D860-232B-934E-A655-EF75939704EB}"/>
                  </a:ext>
                </a:extLst>
              </p:cNvPr>
              <p:cNvSpPr/>
              <p:nvPr/>
            </p:nvSpPr>
            <p:spPr>
              <a:xfrm>
                <a:off x="3435294" y="5572780"/>
                <a:ext cx="91832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3998D860-232B-934E-A655-EF75939704E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5294" y="5572780"/>
                <a:ext cx="918328" cy="52322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TextBox 46">
            <a:extLst>
              <a:ext uri="{FF2B5EF4-FFF2-40B4-BE49-F238E27FC236}">
                <a16:creationId xmlns:a16="http://schemas.microsoft.com/office/drawing/2014/main" id="{5C7CB012-1688-724C-B561-AEAA915E15AA}"/>
              </a:ext>
            </a:extLst>
          </p:cNvPr>
          <p:cNvSpPr txBox="1"/>
          <p:nvPr/>
        </p:nvSpPr>
        <p:spPr>
          <a:xfrm>
            <a:off x="122869" y="3940408"/>
            <a:ext cx="95364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cs typeface="Trebuchet MS"/>
              </a:rPr>
              <a:t>MRC codes across space only (Requires Channel Feedback):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A4C881AA-47AF-0C4E-8432-60F665CD4B40}"/>
                  </a:ext>
                </a:extLst>
              </p:cNvPr>
              <p:cNvSpPr/>
              <p:nvPr/>
            </p:nvSpPr>
            <p:spPr>
              <a:xfrm>
                <a:off x="5257800" y="4490385"/>
                <a:ext cx="3313664" cy="110158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2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sz="28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8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8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h</m:t>
                                          </m:r>
                                        </m:e>
                                        <m:sub>
                                          <m:r>
                                            <a:rPr lang="en-US" sz="28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sz="2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2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sz="28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8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8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h</m:t>
                                          </m:r>
                                        </m:e>
                                        <m:sub>
                                          <m:r>
                                            <a:rPr lang="en-US" sz="28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sz="2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A4C881AA-47AF-0C4E-8432-60F665CD4B4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7800" y="4490385"/>
                <a:ext cx="3313664" cy="1101584"/>
              </a:xfrm>
              <a:prstGeom prst="rect">
                <a:avLst/>
              </a:prstGeom>
              <a:blipFill>
                <a:blip r:embed="rId17"/>
                <a:stretch>
                  <a:fillRect b="-11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38316A02-7958-7645-B80B-ACB987420F03}"/>
                  </a:ext>
                </a:extLst>
              </p:cNvPr>
              <p:cNvSpPr/>
              <p:nvPr/>
            </p:nvSpPr>
            <p:spPr>
              <a:xfrm>
                <a:off x="5310872" y="5593273"/>
                <a:ext cx="3410101" cy="11020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2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sz="28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8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8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h</m:t>
                                          </m:r>
                                        </m:e>
                                        <m:sub>
                                          <m:r>
                                            <a:rPr lang="en-US" sz="28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sz="2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2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sz="28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8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8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h</m:t>
                                          </m:r>
                                        </m:e>
                                        <m:sub>
                                          <m:r>
                                            <a:rPr lang="en-US" sz="28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sz="2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38316A02-7958-7645-B80B-ACB987420F0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0872" y="5593273"/>
                <a:ext cx="3410101" cy="1102033"/>
              </a:xfrm>
              <a:prstGeom prst="rect">
                <a:avLst/>
              </a:prstGeom>
              <a:blipFill>
                <a:blip r:embed="rId18"/>
                <a:stretch>
                  <a:fillRect b="-11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D997021D-A77E-8344-A42D-0E68B2AE57CD}"/>
                  </a:ext>
                </a:extLst>
              </p:cNvPr>
              <p:cNvSpPr/>
              <p:nvPr/>
            </p:nvSpPr>
            <p:spPr>
              <a:xfrm>
                <a:off x="1366801" y="5518091"/>
                <a:ext cx="64838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D997021D-A77E-8344-A42D-0E68B2AE57C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6801" y="5518091"/>
                <a:ext cx="648383" cy="523220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0CA354CE-7C87-4247-AB10-FEE881E24CEB}"/>
                  </a:ext>
                </a:extLst>
              </p:cNvPr>
              <p:cNvSpPr/>
              <p:nvPr/>
            </p:nvSpPr>
            <p:spPr>
              <a:xfrm>
                <a:off x="3048000" y="5563002"/>
                <a:ext cx="64838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0CA354CE-7C87-4247-AB10-FEE881E24CE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0" y="5563002"/>
                <a:ext cx="648383" cy="523220"/>
              </a:xfrm>
              <a:prstGeom prst="rect">
                <a:avLst/>
              </a:prstGeom>
              <a:blipFill>
                <a:blip r:embed="rId20"/>
                <a:stretch>
                  <a:fillRect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7AE34C02-E792-3F4F-AB07-40D8A6937F0D}"/>
                  </a:ext>
                </a:extLst>
              </p:cNvPr>
              <p:cNvSpPr/>
              <p:nvPr/>
            </p:nvSpPr>
            <p:spPr>
              <a:xfrm>
                <a:off x="1338862" y="4665634"/>
                <a:ext cx="64011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7AE34C02-E792-3F4F-AB07-40D8A6937F0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8862" y="4665634"/>
                <a:ext cx="640112" cy="523220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A3B0B8CC-3D3D-904A-BBCB-DB07A9995737}"/>
                  </a:ext>
                </a:extLst>
              </p:cNvPr>
              <p:cNvSpPr/>
              <p:nvPr/>
            </p:nvSpPr>
            <p:spPr>
              <a:xfrm>
                <a:off x="3048000" y="4682726"/>
                <a:ext cx="64011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A3B0B8CC-3D3D-904A-BBCB-DB07A999573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0" y="4682726"/>
                <a:ext cx="640112" cy="523220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602832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5" grpId="0"/>
      <p:bldP spid="12" grpId="0"/>
      <p:bldP spid="42" grpId="0"/>
      <p:bldP spid="43" grpId="0"/>
      <p:bldP spid="44" grpId="0"/>
      <p:bldP spid="45" grpId="0"/>
      <p:bldP spid="46" grpId="0"/>
      <p:bldP spid="47" grpId="0"/>
      <p:bldP spid="16" grpId="0"/>
      <p:bldP spid="59" grpId="0"/>
      <p:bldP spid="21" grpId="0"/>
      <p:bldP spid="60" grpId="0"/>
      <p:bldP spid="61" grpId="0"/>
      <p:bldP spid="6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39967"/>
          </a:xfrm>
        </p:spPr>
        <p:txBody>
          <a:bodyPr>
            <a:noAutofit/>
          </a:bodyPr>
          <a:lstStyle/>
          <a:p>
            <a:r>
              <a:rPr lang="en-US" sz="4400" b="0" dirty="0">
                <a:solidFill>
                  <a:schemeClr val="tx2"/>
                </a:solidFill>
              </a:rPr>
              <a:t>Transmitter Diversity</a:t>
            </a:r>
          </a:p>
        </p:txBody>
      </p:sp>
      <p:grpSp>
        <p:nvGrpSpPr>
          <p:cNvPr id="5" name="Group 40">
            <a:extLst>
              <a:ext uri="{FF2B5EF4-FFF2-40B4-BE49-F238E27FC236}">
                <a16:creationId xmlns:a16="http://schemas.microsoft.com/office/drawing/2014/main" id="{842FAC5B-A53A-4540-97C3-AE1E61A1C786}"/>
              </a:ext>
            </a:extLst>
          </p:cNvPr>
          <p:cNvGrpSpPr/>
          <p:nvPr/>
        </p:nvGrpSpPr>
        <p:grpSpPr>
          <a:xfrm rot="5400000" flipH="1">
            <a:off x="3441835" y="1129919"/>
            <a:ext cx="601251" cy="610620"/>
            <a:chOff x="1981202" y="1676401"/>
            <a:chExt cx="735197" cy="823284"/>
          </a:xfrm>
        </p:grpSpPr>
        <p:cxnSp>
          <p:nvCxnSpPr>
            <p:cNvPr id="6" name="Shape 22">
              <a:extLst>
                <a:ext uri="{FF2B5EF4-FFF2-40B4-BE49-F238E27FC236}">
                  <a16:creationId xmlns:a16="http://schemas.microsoft.com/office/drawing/2014/main" id="{8E26A368-8E55-A643-BF90-23C863686928}"/>
                </a:ext>
              </a:extLst>
            </p:cNvPr>
            <p:cNvCxnSpPr/>
            <p:nvPr/>
          </p:nvCxnSpPr>
          <p:spPr>
            <a:xfrm rot="16200000" flipH="1">
              <a:off x="1962488" y="1949927"/>
              <a:ext cx="720000" cy="172947"/>
            </a:xfrm>
            <a:prstGeom prst="bentConnector2">
              <a:avLst/>
            </a:prstGeom>
            <a:ln w="381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Isosceles Triangle 23">
              <a:extLst>
                <a:ext uri="{FF2B5EF4-FFF2-40B4-BE49-F238E27FC236}">
                  <a16:creationId xmlns:a16="http://schemas.microsoft.com/office/drawing/2014/main" id="{0A04B8F7-C874-4041-A9FC-93F1619D647A}"/>
                </a:ext>
              </a:extLst>
            </p:cNvPr>
            <p:cNvSpPr/>
            <p:nvPr/>
          </p:nvSpPr>
          <p:spPr>
            <a:xfrm rot="16200000">
              <a:off x="2376253" y="2325827"/>
              <a:ext cx="206567" cy="141149"/>
            </a:xfrm>
            <a:prstGeom prst="triangle">
              <a:avLst/>
            </a:prstGeom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C1ADC72A-4C73-2449-B2AE-613B2E8F60D8}"/>
                </a:ext>
              </a:extLst>
            </p:cNvPr>
            <p:cNvSpPr/>
            <p:nvPr/>
          </p:nvSpPr>
          <p:spPr>
            <a:xfrm rot="5400000">
              <a:off x="2158381" y="1670169"/>
              <a:ext cx="380839" cy="735197"/>
            </a:xfrm>
            <a:prstGeom prst="roundRect">
              <a:avLst/>
            </a:prstGeom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8" name="Group 12">
            <a:extLst>
              <a:ext uri="{FF2B5EF4-FFF2-40B4-BE49-F238E27FC236}">
                <a16:creationId xmlns:a16="http://schemas.microsoft.com/office/drawing/2014/main" id="{493D251A-DDDF-6246-8918-698104B8F365}"/>
              </a:ext>
            </a:extLst>
          </p:cNvPr>
          <p:cNvGrpSpPr/>
          <p:nvPr/>
        </p:nvGrpSpPr>
        <p:grpSpPr>
          <a:xfrm rot="16200000">
            <a:off x="825352" y="1524996"/>
            <a:ext cx="1371600" cy="613852"/>
            <a:chOff x="3245649" y="1709063"/>
            <a:chExt cx="1677149" cy="827638"/>
          </a:xfrm>
        </p:grpSpPr>
        <p:sp>
          <p:nvSpPr>
            <p:cNvPr id="19" name="Isosceles Triangle 13">
              <a:extLst>
                <a:ext uri="{FF2B5EF4-FFF2-40B4-BE49-F238E27FC236}">
                  <a16:creationId xmlns:a16="http://schemas.microsoft.com/office/drawing/2014/main" id="{F8CC4709-0BAA-264A-8B95-B9F220D7C4D5}"/>
                </a:ext>
              </a:extLst>
            </p:cNvPr>
            <p:cNvSpPr/>
            <p:nvPr/>
          </p:nvSpPr>
          <p:spPr>
            <a:xfrm rot="16200000">
              <a:off x="4605244" y="2362843"/>
              <a:ext cx="206567" cy="141149"/>
            </a:xfrm>
            <a:prstGeom prst="triangle">
              <a:avLst/>
            </a:prstGeom>
            <a:ln w="381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prstClr val="black"/>
                </a:solidFill>
              </a:endParaRPr>
            </a:p>
          </p:txBody>
        </p:sp>
        <p:cxnSp>
          <p:nvCxnSpPr>
            <p:cNvPr id="20" name="Shape 8">
              <a:extLst>
                <a:ext uri="{FF2B5EF4-FFF2-40B4-BE49-F238E27FC236}">
                  <a16:creationId xmlns:a16="http://schemas.microsoft.com/office/drawing/2014/main" id="{186020B6-B301-1D4B-90AB-071690AF0DF6}"/>
                </a:ext>
              </a:extLst>
            </p:cNvPr>
            <p:cNvCxnSpPr/>
            <p:nvPr/>
          </p:nvCxnSpPr>
          <p:spPr>
            <a:xfrm rot="16200000" flipH="1">
              <a:off x="3230649" y="2003589"/>
              <a:ext cx="720002" cy="130949"/>
            </a:xfrm>
            <a:prstGeom prst="bentConnector2">
              <a:avLst/>
            </a:prstGeom>
            <a:ln w="381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Isosceles Triangle 15">
              <a:extLst>
                <a:ext uri="{FF2B5EF4-FFF2-40B4-BE49-F238E27FC236}">
                  <a16:creationId xmlns:a16="http://schemas.microsoft.com/office/drawing/2014/main" id="{3E949BE6-71F9-C047-AE19-16FB33E9DCCE}"/>
                </a:ext>
              </a:extLst>
            </p:cNvPr>
            <p:cNvSpPr/>
            <p:nvPr/>
          </p:nvSpPr>
          <p:spPr>
            <a:xfrm rot="16200000">
              <a:off x="3623415" y="2358491"/>
              <a:ext cx="206567" cy="141149"/>
            </a:xfrm>
            <a:prstGeom prst="triangle">
              <a:avLst/>
            </a:prstGeom>
            <a:ln w="381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prstClr val="black"/>
                </a:solidFill>
              </a:endParaRPr>
            </a:p>
          </p:txBody>
        </p:sp>
        <p:cxnSp>
          <p:nvCxnSpPr>
            <p:cNvPr id="23" name="Shape 14">
              <a:extLst>
                <a:ext uri="{FF2B5EF4-FFF2-40B4-BE49-F238E27FC236}">
                  <a16:creationId xmlns:a16="http://schemas.microsoft.com/office/drawing/2014/main" id="{4205D809-F4BE-7C48-B762-A376AD2F7A24}"/>
                </a:ext>
              </a:extLst>
            </p:cNvPr>
            <p:cNvCxnSpPr/>
            <p:nvPr/>
          </p:nvCxnSpPr>
          <p:spPr>
            <a:xfrm rot="16200000" flipH="1">
              <a:off x="4212478" y="2003589"/>
              <a:ext cx="720000" cy="130949"/>
            </a:xfrm>
            <a:prstGeom prst="bentConnector2">
              <a:avLst/>
            </a:prstGeom>
            <a:ln w="381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ounded Rectangle 23">
              <a:extLst>
                <a:ext uri="{FF2B5EF4-FFF2-40B4-BE49-F238E27FC236}">
                  <a16:creationId xmlns:a16="http://schemas.microsoft.com/office/drawing/2014/main" id="{F14D08DD-A45A-0D47-87A1-EF89E7B1117D}"/>
                </a:ext>
              </a:extLst>
            </p:cNvPr>
            <p:cNvSpPr/>
            <p:nvPr/>
          </p:nvSpPr>
          <p:spPr>
            <a:xfrm rot="5400000">
              <a:off x="3893804" y="1199192"/>
              <a:ext cx="380839" cy="1677149"/>
            </a:xfrm>
            <a:prstGeom prst="roundRect">
              <a:avLst/>
            </a:prstGeom>
            <a:ln w="38100"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prstClr val="black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7C3BA781-9B5A-444B-83DE-83B17CC321E4}"/>
                  </a:ext>
                </a:extLst>
              </p:cNvPr>
              <p:cNvSpPr txBox="1"/>
              <p:nvPr/>
            </p:nvSpPr>
            <p:spPr>
              <a:xfrm>
                <a:off x="4186249" y="1219200"/>
                <a:ext cx="4495800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7C3BA781-9B5A-444B-83DE-83B17CC321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6249" y="1219200"/>
                <a:ext cx="4495800" cy="430887"/>
              </a:xfrm>
              <a:prstGeom prst="rect">
                <a:avLst/>
              </a:prstGeom>
              <a:blipFill>
                <a:blip r:embed="rId4"/>
                <a:stretch>
                  <a:fillRect l="-2817" b="-205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>
            <a:extLst>
              <a:ext uri="{FF2B5EF4-FFF2-40B4-BE49-F238E27FC236}">
                <a16:creationId xmlns:a16="http://schemas.microsoft.com/office/drawing/2014/main" id="{DF09ED51-A9F5-7E4E-BEFE-7DD1A423375A}"/>
              </a:ext>
            </a:extLst>
          </p:cNvPr>
          <p:cNvSpPr txBox="1"/>
          <p:nvPr/>
        </p:nvSpPr>
        <p:spPr>
          <a:xfrm>
            <a:off x="381000" y="2667000"/>
            <a:ext cx="78218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cs typeface="Trebuchet MS"/>
              </a:rPr>
              <a:t>What should we transmit on each antenna?  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CB2078E2-B828-6F4F-943C-70DE27905788}"/>
              </a:ext>
            </a:extLst>
          </p:cNvPr>
          <p:cNvCxnSpPr>
            <a:cxnSpLocks/>
          </p:cNvCxnSpPr>
          <p:nvPr/>
        </p:nvCxnSpPr>
        <p:spPr>
          <a:xfrm>
            <a:off x="1828800" y="1524000"/>
            <a:ext cx="155448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CA8358AB-A0BA-CE4A-859D-A3D0D31BCD24}"/>
                  </a:ext>
                </a:extLst>
              </p:cNvPr>
              <p:cNvSpPr txBox="1"/>
              <p:nvPr/>
            </p:nvSpPr>
            <p:spPr>
              <a:xfrm>
                <a:off x="2284099" y="1143000"/>
                <a:ext cx="37433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CA8358AB-A0BA-CE4A-859D-A3D0D31BCD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4099" y="1143000"/>
                <a:ext cx="374333" cy="369332"/>
              </a:xfrm>
              <a:prstGeom prst="rect">
                <a:avLst/>
              </a:prstGeom>
              <a:blipFill>
                <a:blip r:embed="rId5"/>
                <a:stretch>
                  <a:fillRect l="-24138" r="-6897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A65478E7-2860-2445-AFE5-CDEFF0F1CDCC}"/>
              </a:ext>
            </a:extLst>
          </p:cNvPr>
          <p:cNvCxnSpPr>
            <a:cxnSpLocks/>
          </p:cNvCxnSpPr>
          <p:nvPr/>
        </p:nvCxnSpPr>
        <p:spPr>
          <a:xfrm flipV="1">
            <a:off x="1818078" y="1735855"/>
            <a:ext cx="1565202" cy="55326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079C468A-58AA-5844-9272-8BC03A9FA9A5}"/>
                  </a:ext>
                </a:extLst>
              </p:cNvPr>
              <p:cNvSpPr txBox="1"/>
              <p:nvPr/>
            </p:nvSpPr>
            <p:spPr>
              <a:xfrm>
                <a:off x="2467602" y="2017504"/>
                <a:ext cx="38145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079C468A-58AA-5844-9272-8BC03A9FA9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7602" y="2017504"/>
                <a:ext cx="381450" cy="369332"/>
              </a:xfrm>
              <a:prstGeom prst="rect">
                <a:avLst/>
              </a:prstGeom>
              <a:blipFill>
                <a:blip r:embed="rId6"/>
                <a:stretch>
                  <a:fillRect l="-16129" r="-6452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24546EEF-F72D-C140-B4BD-2A3FED866B0F}"/>
                  </a:ext>
                </a:extLst>
              </p:cNvPr>
              <p:cNvSpPr/>
              <p:nvPr/>
            </p:nvSpPr>
            <p:spPr>
              <a:xfrm>
                <a:off x="581888" y="1141748"/>
                <a:ext cx="69429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>
                    <a:solidFill>
                      <a:prstClr val="black"/>
                    </a:solidFill>
                    <a:cs typeface="Trebuchet MS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prstClr val="black"/>
                    </a:solidFill>
                  </a:rPr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24546EEF-F72D-C140-B4BD-2A3FED866B0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888" y="1141748"/>
                <a:ext cx="694293" cy="523220"/>
              </a:xfrm>
              <a:prstGeom prst="rect">
                <a:avLst/>
              </a:prstGeom>
              <a:blipFill>
                <a:blip r:embed="rId7"/>
                <a:stretch>
                  <a:fillRect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EB32B9F8-3D3B-614B-BA17-E76C36162AB0}"/>
                  </a:ext>
                </a:extLst>
              </p:cNvPr>
              <p:cNvSpPr/>
              <p:nvPr/>
            </p:nvSpPr>
            <p:spPr>
              <a:xfrm>
                <a:off x="597192" y="1973964"/>
                <a:ext cx="702565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>
                    <a:solidFill>
                      <a:prstClr val="black"/>
                    </a:solidFill>
                    <a:cs typeface="Trebuchet MS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prstClr val="black"/>
                    </a:solidFill>
                  </a:rPr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EB32B9F8-3D3B-614B-BA17-E76C36162AB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192" y="1973964"/>
                <a:ext cx="702565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EF485CE7-04C9-8B41-8A64-DE1777C05DB3}"/>
              </a:ext>
            </a:extLst>
          </p:cNvPr>
          <p:cNvCxnSpPr>
            <a:cxnSpLocks/>
          </p:cNvCxnSpPr>
          <p:nvPr/>
        </p:nvCxnSpPr>
        <p:spPr>
          <a:xfrm>
            <a:off x="1371600" y="6143887"/>
            <a:ext cx="289560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E80AB008-4180-9D4A-9911-5A85E4E1B390}"/>
                  </a:ext>
                </a:extLst>
              </p:cNvPr>
              <p:cNvSpPr/>
              <p:nvPr/>
            </p:nvSpPr>
            <p:spPr>
              <a:xfrm>
                <a:off x="122869" y="4658380"/>
                <a:ext cx="133389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>
                    <a:solidFill>
                      <a:prstClr val="black"/>
                    </a:solidFill>
                    <a:cs typeface="Trebuchet MS"/>
                  </a:rPr>
                  <a:t>TX1: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prstClr val="black"/>
                    </a:solidFill>
                  </a:rPr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E80AB008-4180-9D4A-9911-5A85E4E1B39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869" y="4658380"/>
                <a:ext cx="1333891" cy="523220"/>
              </a:xfrm>
              <a:prstGeom prst="rect">
                <a:avLst/>
              </a:prstGeom>
              <a:blipFill>
                <a:blip r:embed="rId9"/>
                <a:stretch>
                  <a:fillRect l="-8491" t="-11905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9888B53F-E2A9-FE49-B313-2A0BF2C1181D}"/>
                  </a:ext>
                </a:extLst>
              </p:cNvPr>
              <p:cNvSpPr/>
              <p:nvPr/>
            </p:nvSpPr>
            <p:spPr>
              <a:xfrm>
                <a:off x="122869" y="5532599"/>
                <a:ext cx="134216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>
                    <a:solidFill>
                      <a:prstClr val="black"/>
                    </a:solidFill>
                    <a:cs typeface="Trebuchet MS"/>
                  </a:rPr>
                  <a:t>TX2: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prstClr val="black"/>
                    </a:solidFill>
                  </a:rPr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9888B53F-E2A9-FE49-B313-2A0BF2C1181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869" y="5532599"/>
                <a:ext cx="1342162" cy="523220"/>
              </a:xfrm>
              <a:prstGeom prst="rect">
                <a:avLst/>
              </a:prstGeom>
              <a:blipFill>
                <a:blip r:embed="rId10"/>
                <a:stretch>
                  <a:fillRect l="-8491" t="-11905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65756174-D426-CE4C-A0FB-D0D97A819698}"/>
              </a:ext>
            </a:extLst>
          </p:cNvPr>
          <p:cNvCxnSpPr>
            <a:cxnSpLocks/>
          </p:cNvCxnSpPr>
          <p:nvPr/>
        </p:nvCxnSpPr>
        <p:spPr>
          <a:xfrm flipV="1">
            <a:off x="1371600" y="4572000"/>
            <a:ext cx="0" cy="157188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BD7E71E1-621F-0D4F-B8C1-18C8C452E5CE}"/>
                  </a:ext>
                </a:extLst>
              </p:cNvPr>
              <p:cNvSpPr/>
              <p:nvPr/>
            </p:nvSpPr>
            <p:spPr>
              <a:xfrm>
                <a:off x="1295400" y="6334780"/>
                <a:ext cx="108228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BD7E71E1-621F-0D4F-B8C1-18C8C452E5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0" y="6334780"/>
                <a:ext cx="1082284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6C02BBD7-AE02-7B47-A60D-C6377E854F96}"/>
                  </a:ext>
                </a:extLst>
              </p:cNvPr>
              <p:cNvSpPr/>
              <p:nvPr/>
            </p:nvSpPr>
            <p:spPr>
              <a:xfrm>
                <a:off x="2914659" y="6334780"/>
                <a:ext cx="108228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6C02BBD7-AE02-7B47-A60D-C6377E854F9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4659" y="6334780"/>
                <a:ext cx="1082284" cy="5232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15E87473-BDF2-E746-B632-80121A66D8C6}"/>
                  </a:ext>
                </a:extLst>
              </p:cNvPr>
              <p:cNvSpPr/>
              <p:nvPr/>
            </p:nvSpPr>
            <p:spPr>
              <a:xfrm>
                <a:off x="1489792" y="4667950"/>
                <a:ext cx="91832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15E87473-BDF2-E746-B632-80121A66D8C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9792" y="4667950"/>
                <a:ext cx="918328" cy="52322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B063DBE5-4259-794A-B9FA-3EC945255E39}"/>
                  </a:ext>
                </a:extLst>
              </p:cNvPr>
              <p:cNvSpPr/>
              <p:nvPr/>
            </p:nvSpPr>
            <p:spPr>
              <a:xfrm>
                <a:off x="1509456" y="5539606"/>
                <a:ext cx="91832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B063DBE5-4259-794A-B9FA-3EC945255E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9456" y="5539606"/>
                <a:ext cx="918328" cy="52322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823AD588-DE99-4D49-8500-107B2218D93C}"/>
                  </a:ext>
                </a:extLst>
              </p:cNvPr>
              <p:cNvSpPr/>
              <p:nvPr/>
            </p:nvSpPr>
            <p:spPr>
              <a:xfrm>
                <a:off x="2667000" y="4716569"/>
                <a:ext cx="133632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823AD588-DE99-4D49-8500-107B2218D93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7000" y="4716569"/>
                <a:ext cx="1336328" cy="52322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3998D860-232B-934E-A655-EF75939704EB}"/>
                  </a:ext>
                </a:extLst>
              </p:cNvPr>
              <p:cNvSpPr/>
              <p:nvPr/>
            </p:nvSpPr>
            <p:spPr>
              <a:xfrm>
                <a:off x="2889052" y="5572780"/>
                <a:ext cx="106862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3998D860-232B-934E-A655-EF75939704E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9052" y="5572780"/>
                <a:ext cx="1068626" cy="52322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TextBox 46">
            <a:extLst>
              <a:ext uri="{FF2B5EF4-FFF2-40B4-BE49-F238E27FC236}">
                <a16:creationId xmlns:a16="http://schemas.microsoft.com/office/drawing/2014/main" id="{5C7CB012-1688-724C-B561-AEAA915E15AA}"/>
              </a:ext>
            </a:extLst>
          </p:cNvPr>
          <p:cNvSpPr txBox="1"/>
          <p:nvPr/>
        </p:nvSpPr>
        <p:spPr>
          <a:xfrm>
            <a:off x="377873" y="3900539"/>
            <a:ext cx="5767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prstClr val="black"/>
                </a:solidFill>
                <a:cs typeface="Trebuchet MS"/>
              </a:rPr>
              <a:t>Alamouti</a:t>
            </a:r>
            <a:r>
              <a:rPr lang="en-US" sz="2800" dirty="0">
                <a:solidFill>
                  <a:prstClr val="black"/>
                </a:solidFill>
                <a:cs typeface="Trebuchet MS"/>
              </a:rPr>
              <a:t> Codes: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5D0F4B2D-C86C-2342-8FC1-58DE66F4A09E}"/>
                  </a:ext>
                </a:extLst>
              </p:cNvPr>
              <p:cNvSpPr txBox="1"/>
              <p:nvPr/>
            </p:nvSpPr>
            <p:spPr>
              <a:xfrm>
                <a:off x="4800600" y="4860581"/>
                <a:ext cx="3657600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[1]=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[1]+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[2]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5D0F4B2D-C86C-2342-8FC1-58DE66F4A0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0600" y="4860581"/>
                <a:ext cx="3657600" cy="430887"/>
              </a:xfrm>
              <a:prstGeom prst="rect">
                <a:avLst/>
              </a:prstGeom>
              <a:blipFill>
                <a:blip r:embed="rId17"/>
                <a:stretch>
                  <a:fillRect l="-3114" r="-1384" b="-3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C45EA94B-F4E0-214F-A84D-2B591DE9C2B5}"/>
                  </a:ext>
                </a:extLst>
              </p:cNvPr>
              <p:cNvSpPr txBox="1"/>
              <p:nvPr/>
            </p:nvSpPr>
            <p:spPr>
              <a:xfrm>
                <a:off x="4806778" y="5512713"/>
                <a:ext cx="4434145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[2]+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[1]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C45EA94B-F4E0-214F-A84D-2B591DE9C2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6778" y="5512713"/>
                <a:ext cx="4434145" cy="430887"/>
              </a:xfrm>
              <a:prstGeom prst="rect">
                <a:avLst/>
              </a:prstGeom>
              <a:blipFill>
                <a:blip r:embed="rId18"/>
                <a:stretch>
                  <a:fillRect l="-2564" b="-3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TextBox 49">
            <a:extLst>
              <a:ext uri="{FF2B5EF4-FFF2-40B4-BE49-F238E27FC236}">
                <a16:creationId xmlns:a16="http://schemas.microsoft.com/office/drawing/2014/main" id="{4F4C9E83-EA88-894F-A519-CC859F4F9F7F}"/>
              </a:ext>
            </a:extLst>
          </p:cNvPr>
          <p:cNvSpPr txBox="1"/>
          <p:nvPr/>
        </p:nvSpPr>
        <p:spPr>
          <a:xfrm>
            <a:off x="376249" y="3258007"/>
            <a:ext cx="830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cs typeface="Trebuchet MS"/>
              </a:rPr>
              <a:t>Solution:  Use Space-Time Codes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35099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/>
      <p:bldP spid="45" grpId="0"/>
      <p:bldP spid="46" grpId="0"/>
      <p:bldP spid="47" grpId="0"/>
      <p:bldP spid="48" grpId="0"/>
      <p:bldP spid="4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39967"/>
          </a:xfrm>
        </p:spPr>
        <p:txBody>
          <a:bodyPr>
            <a:noAutofit/>
          </a:bodyPr>
          <a:lstStyle/>
          <a:p>
            <a:r>
              <a:rPr lang="en-US" sz="4400" b="0" dirty="0">
                <a:solidFill>
                  <a:schemeClr val="tx2"/>
                </a:solidFill>
              </a:rPr>
              <a:t>Transmitter Diversity</a:t>
            </a:r>
          </a:p>
        </p:txBody>
      </p:sp>
      <p:grpSp>
        <p:nvGrpSpPr>
          <p:cNvPr id="5" name="Group 40">
            <a:extLst>
              <a:ext uri="{FF2B5EF4-FFF2-40B4-BE49-F238E27FC236}">
                <a16:creationId xmlns:a16="http://schemas.microsoft.com/office/drawing/2014/main" id="{842FAC5B-A53A-4540-97C3-AE1E61A1C786}"/>
              </a:ext>
            </a:extLst>
          </p:cNvPr>
          <p:cNvGrpSpPr/>
          <p:nvPr/>
        </p:nvGrpSpPr>
        <p:grpSpPr>
          <a:xfrm rot="5400000" flipH="1">
            <a:off x="3441835" y="1129919"/>
            <a:ext cx="601251" cy="610620"/>
            <a:chOff x="1981202" y="1676401"/>
            <a:chExt cx="735197" cy="823284"/>
          </a:xfrm>
        </p:grpSpPr>
        <p:cxnSp>
          <p:nvCxnSpPr>
            <p:cNvPr id="6" name="Shape 22">
              <a:extLst>
                <a:ext uri="{FF2B5EF4-FFF2-40B4-BE49-F238E27FC236}">
                  <a16:creationId xmlns:a16="http://schemas.microsoft.com/office/drawing/2014/main" id="{8E26A368-8E55-A643-BF90-23C863686928}"/>
                </a:ext>
              </a:extLst>
            </p:cNvPr>
            <p:cNvCxnSpPr/>
            <p:nvPr/>
          </p:nvCxnSpPr>
          <p:spPr>
            <a:xfrm rot="16200000" flipH="1">
              <a:off x="1962488" y="1949927"/>
              <a:ext cx="720000" cy="172947"/>
            </a:xfrm>
            <a:prstGeom prst="bentConnector2">
              <a:avLst/>
            </a:prstGeom>
            <a:ln w="381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Isosceles Triangle 23">
              <a:extLst>
                <a:ext uri="{FF2B5EF4-FFF2-40B4-BE49-F238E27FC236}">
                  <a16:creationId xmlns:a16="http://schemas.microsoft.com/office/drawing/2014/main" id="{0A04B8F7-C874-4041-A9FC-93F1619D647A}"/>
                </a:ext>
              </a:extLst>
            </p:cNvPr>
            <p:cNvSpPr/>
            <p:nvPr/>
          </p:nvSpPr>
          <p:spPr>
            <a:xfrm rot="16200000">
              <a:off x="2376253" y="2325827"/>
              <a:ext cx="206567" cy="141149"/>
            </a:xfrm>
            <a:prstGeom prst="triangle">
              <a:avLst/>
            </a:prstGeom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C1ADC72A-4C73-2449-B2AE-613B2E8F60D8}"/>
                </a:ext>
              </a:extLst>
            </p:cNvPr>
            <p:cNvSpPr/>
            <p:nvPr/>
          </p:nvSpPr>
          <p:spPr>
            <a:xfrm rot="5400000">
              <a:off x="2158381" y="1670169"/>
              <a:ext cx="380839" cy="735197"/>
            </a:xfrm>
            <a:prstGeom prst="roundRect">
              <a:avLst/>
            </a:prstGeom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8" name="Group 12">
            <a:extLst>
              <a:ext uri="{FF2B5EF4-FFF2-40B4-BE49-F238E27FC236}">
                <a16:creationId xmlns:a16="http://schemas.microsoft.com/office/drawing/2014/main" id="{493D251A-DDDF-6246-8918-698104B8F365}"/>
              </a:ext>
            </a:extLst>
          </p:cNvPr>
          <p:cNvGrpSpPr/>
          <p:nvPr/>
        </p:nvGrpSpPr>
        <p:grpSpPr>
          <a:xfrm rot="16200000">
            <a:off x="825352" y="1524996"/>
            <a:ext cx="1371600" cy="613852"/>
            <a:chOff x="3245649" y="1709063"/>
            <a:chExt cx="1677149" cy="827638"/>
          </a:xfrm>
        </p:grpSpPr>
        <p:sp>
          <p:nvSpPr>
            <p:cNvPr id="19" name="Isosceles Triangle 13">
              <a:extLst>
                <a:ext uri="{FF2B5EF4-FFF2-40B4-BE49-F238E27FC236}">
                  <a16:creationId xmlns:a16="http://schemas.microsoft.com/office/drawing/2014/main" id="{F8CC4709-0BAA-264A-8B95-B9F220D7C4D5}"/>
                </a:ext>
              </a:extLst>
            </p:cNvPr>
            <p:cNvSpPr/>
            <p:nvPr/>
          </p:nvSpPr>
          <p:spPr>
            <a:xfrm rot="16200000">
              <a:off x="4605244" y="2362843"/>
              <a:ext cx="206567" cy="141149"/>
            </a:xfrm>
            <a:prstGeom prst="triangle">
              <a:avLst/>
            </a:prstGeom>
            <a:ln w="381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prstClr val="black"/>
                </a:solidFill>
              </a:endParaRPr>
            </a:p>
          </p:txBody>
        </p:sp>
        <p:cxnSp>
          <p:nvCxnSpPr>
            <p:cNvPr id="20" name="Shape 8">
              <a:extLst>
                <a:ext uri="{FF2B5EF4-FFF2-40B4-BE49-F238E27FC236}">
                  <a16:creationId xmlns:a16="http://schemas.microsoft.com/office/drawing/2014/main" id="{186020B6-B301-1D4B-90AB-071690AF0DF6}"/>
                </a:ext>
              </a:extLst>
            </p:cNvPr>
            <p:cNvCxnSpPr/>
            <p:nvPr/>
          </p:nvCxnSpPr>
          <p:spPr>
            <a:xfrm rot="16200000" flipH="1">
              <a:off x="3230649" y="2003589"/>
              <a:ext cx="720002" cy="130949"/>
            </a:xfrm>
            <a:prstGeom prst="bentConnector2">
              <a:avLst/>
            </a:prstGeom>
            <a:ln w="381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Isosceles Triangle 15">
              <a:extLst>
                <a:ext uri="{FF2B5EF4-FFF2-40B4-BE49-F238E27FC236}">
                  <a16:creationId xmlns:a16="http://schemas.microsoft.com/office/drawing/2014/main" id="{3E949BE6-71F9-C047-AE19-16FB33E9DCCE}"/>
                </a:ext>
              </a:extLst>
            </p:cNvPr>
            <p:cNvSpPr/>
            <p:nvPr/>
          </p:nvSpPr>
          <p:spPr>
            <a:xfrm rot="16200000">
              <a:off x="3623415" y="2358491"/>
              <a:ext cx="206567" cy="141149"/>
            </a:xfrm>
            <a:prstGeom prst="triangle">
              <a:avLst/>
            </a:prstGeom>
            <a:ln w="381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prstClr val="black"/>
                </a:solidFill>
              </a:endParaRPr>
            </a:p>
          </p:txBody>
        </p:sp>
        <p:cxnSp>
          <p:nvCxnSpPr>
            <p:cNvPr id="23" name="Shape 14">
              <a:extLst>
                <a:ext uri="{FF2B5EF4-FFF2-40B4-BE49-F238E27FC236}">
                  <a16:creationId xmlns:a16="http://schemas.microsoft.com/office/drawing/2014/main" id="{4205D809-F4BE-7C48-B762-A376AD2F7A24}"/>
                </a:ext>
              </a:extLst>
            </p:cNvPr>
            <p:cNvCxnSpPr/>
            <p:nvPr/>
          </p:nvCxnSpPr>
          <p:spPr>
            <a:xfrm rot="16200000" flipH="1">
              <a:off x="4212478" y="2003589"/>
              <a:ext cx="720000" cy="130949"/>
            </a:xfrm>
            <a:prstGeom prst="bentConnector2">
              <a:avLst/>
            </a:prstGeom>
            <a:ln w="381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ounded Rectangle 23">
              <a:extLst>
                <a:ext uri="{FF2B5EF4-FFF2-40B4-BE49-F238E27FC236}">
                  <a16:creationId xmlns:a16="http://schemas.microsoft.com/office/drawing/2014/main" id="{F14D08DD-A45A-0D47-87A1-EF89E7B1117D}"/>
                </a:ext>
              </a:extLst>
            </p:cNvPr>
            <p:cNvSpPr/>
            <p:nvPr/>
          </p:nvSpPr>
          <p:spPr>
            <a:xfrm rot="5400000">
              <a:off x="3893804" y="1199192"/>
              <a:ext cx="380839" cy="1677149"/>
            </a:xfrm>
            <a:prstGeom prst="roundRect">
              <a:avLst/>
            </a:prstGeom>
            <a:ln w="38100"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prstClr val="black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7C3BA781-9B5A-444B-83DE-83B17CC321E4}"/>
                  </a:ext>
                </a:extLst>
              </p:cNvPr>
              <p:cNvSpPr txBox="1"/>
              <p:nvPr/>
            </p:nvSpPr>
            <p:spPr>
              <a:xfrm>
                <a:off x="4186249" y="1219200"/>
                <a:ext cx="4495800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7C3BA781-9B5A-444B-83DE-83B17CC321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6249" y="1219200"/>
                <a:ext cx="4495800" cy="430887"/>
              </a:xfrm>
              <a:prstGeom prst="rect">
                <a:avLst/>
              </a:prstGeom>
              <a:blipFill>
                <a:blip r:embed="rId4"/>
                <a:stretch>
                  <a:fillRect l="-2817" b="-205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>
            <a:extLst>
              <a:ext uri="{FF2B5EF4-FFF2-40B4-BE49-F238E27FC236}">
                <a16:creationId xmlns:a16="http://schemas.microsoft.com/office/drawing/2014/main" id="{DF09ED51-A9F5-7E4E-BEFE-7DD1A423375A}"/>
              </a:ext>
            </a:extLst>
          </p:cNvPr>
          <p:cNvSpPr txBox="1"/>
          <p:nvPr/>
        </p:nvSpPr>
        <p:spPr>
          <a:xfrm>
            <a:off x="381000" y="2667000"/>
            <a:ext cx="78218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cs typeface="Trebuchet MS"/>
              </a:rPr>
              <a:t>What should we transmit on each antenna?  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CB2078E2-B828-6F4F-943C-70DE27905788}"/>
              </a:ext>
            </a:extLst>
          </p:cNvPr>
          <p:cNvCxnSpPr>
            <a:cxnSpLocks/>
          </p:cNvCxnSpPr>
          <p:nvPr/>
        </p:nvCxnSpPr>
        <p:spPr>
          <a:xfrm>
            <a:off x="1828800" y="1524000"/>
            <a:ext cx="155448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CA8358AB-A0BA-CE4A-859D-A3D0D31BCD24}"/>
                  </a:ext>
                </a:extLst>
              </p:cNvPr>
              <p:cNvSpPr txBox="1"/>
              <p:nvPr/>
            </p:nvSpPr>
            <p:spPr>
              <a:xfrm>
                <a:off x="2284099" y="1143000"/>
                <a:ext cx="37433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CA8358AB-A0BA-CE4A-859D-A3D0D31BCD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4099" y="1143000"/>
                <a:ext cx="374333" cy="369332"/>
              </a:xfrm>
              <a:prstGeom prst="rect">
                <a:avLst/>
              </a:prstGeom>
              <a:blipFill>
                <a:blip r:embed="rId5"/>
                <a:stretch>
                  <a:fillRect l="-24138" r="-6897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A65478E7-2860-2445-AFE5-CDEFF0F1CDCC}"/>
              </a:ext>
            </a:extLst>
          </p:cNvPr>
          <p:cNvCxnSpPr>
            <a:cxnSpLocks/>
          </p:cNvCxnSpPr>
          <p:nvPr/>
        </p:nvCxnSpPr>
        <p:spPr>
          <a:xfrm flipV="1">
            <a:off x="1818078" y="1735855"/>
            <a:ext cx="1565202" cy="55326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079C468A-58AA-5844-9272-8BC03A9FA9A5}"/>
                  </a:ext>
                </a:extLst>
              </p:cNvPr>
              <p:cNvSpPr txBox="1"/>
              <p:nvPr/>
            </p:nvSpPr>
            <p:spPr>
              <a:xfrm>
                <a:off x="2467602" y="2017504"/>
                <a:ext cx="38145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079C468A-58AA-5844-9272-8BC03A9FA9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7602" y="2017504"/>
                <a:ext cx="381450" cy="369332"/>
              </a:xfrm>
              <a:prstGeom prst="rect">
                <a:avLst/>
              </a:prstGeom>
              <a:blipFill>
                <a:blip r:embed="rId6"/>
                <a:stretch>
                  <a:fillRect l="-16129" r="-6452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24546EEF-F72D-C140-B4BD-2A3FED866B0F}"/>
                  </a:ext>
                </a:extLst>
              </p:cNvPr>
              <p:cNvSpPr/>
              <p:nvPr/>
            </p:nvSpPr>
            <p:spPr>
              <a:xfrm>
                <a:off x="581888" y="1141748"/>
                <a:ext cx="69429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>
                    <a:solidFill>
                      <a:prstClr val="black"/>
                    </a:solidFill>
                    <a:cs typeface="Trebuchet MS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prstClr val="black"/>
                    </a:solidFill>
                  </a:rPr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24546EEF-F72D-C140-B4BD-2A3FED866B0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888" y="1141748"/>
                <a:ext cx="694293" cy="523220"/>
              </a:xfrm>
              <a:prstGeom prst="rect">
                <a:avLst/>
              </a:prstGeom>
              <a:blipFill>
                <a:blip r:embed="rId7"/>
                <a:stretch>
                  <a:fillRect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EB32B9F8-3D3B-614B-BA17-E76C36162AB0}"/>
                  </a:ext>
                </a:extLst>
              </p:cNvPr>
              <p:cNvSpPr/>
              <p:nvPr/>
            </p:nvSpPr>
            <p:spPr>
              <a:xfrm>
                <a:off x="597192" y="1973964"/>
                <a:ext cx="702565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>
                    <a:solidFill>
                      <a:prstClr val="black"/>
                    </a:solidFill>
                    <a:cs typeface="Trebuchet MS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prstClr val="black"/>
                    </a:solidFill>
                  </a:rPr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EB32B9F8-3D3B-614B-BA17-E76C36162AB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192" y="1973964"/>
                <a:ext cx="702565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TextBox 46">
            <a:extLst>
              <a:ext uri="{FF2B5EF4-FFF2-40B4-BE49-F238E27FC236}">
                <a16:creationId xmlns:a16="http://schemas.microsoft.com/office/drawing/2014/main" id="{5C7CB012-1688-724C-B561-AEAA915E15AA}"/>
              </a:ext>
            </a:extLst>
          </p:cNvPr>
          <p:cNvSpPr txBox="1"/>
          <p:nvPr/>
        </p:nvSpPr>
        <p:spPr>
          <a:xfrm>
            <a:off x="377873" y="3732429"/>
            <a:ext cx="5767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prstClr val="black"/>
                </a:solidFill>
                <a:cs typeface="Trebuchet MS"/>
              </a:rPr>
              <a:t>Alamouti</a:t>
            </a:r>
            <a:r>
              <a:rPr lang="en-US" sz="2800" dirty="0">
                <a:solidFill>
                  <a:prstClr val="black"/>
                </a:solidFill>
                <a:cs typeface="Trebuchet MS"/>
              </a:rPr>
              <a:t> Codes: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5D0F4B2D-C86C-2342-8FC1-58DE66F4A09E}"/>
                  </a:ext>
                </a:extLst>
              </p:cNvPr>
              <p:cNvSpPr txBox="1"/>
              <p:nvPr/>
            </p:nvSpPr>
            <p:spPr>
              <a:xfrm>
                <a:off x="457200" y="4369238"/>
                <a:ext cx="3657600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[1]=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[1]+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[2]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5D0F4B2D-C86C-2342-8FC1-58DE66F4A0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4369238"/>
                <a:ext cx="3657600" cy="430887"/>
              </a:xfrm>
              <a:prstGeom prst="rect">
                <a:avLst/>
              </a:prstGeom>
              <a:blipFill>
                <a:blip r:embed="rId9"/>
                <a:stretch>
                  <a:fillRect l="-3472" r="-1042" b="-3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C45EA94B-F4E0-214F-A84D-2B591DE9C2B5}"/>
                  </a:ext>
                </a:extLst>
              </p:cNvPr>
              <p:cNvSpPr txBox="1"/>
              <p:nvPr/>
            </p:nvSpPr>
            <p:spPr>
              <a:xfrm>
                <a:off x="4745627" y="4369237"/>
                <a:ext cx="4434145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[2]+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[1]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C45EA94B-F4E0-214F-A84D-2B591DE9C2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5627" y="4369237"/>
                <a:ext cx="4434145" cy="430887"/>
              </a:xfrm>
              <a:prstGeom prst="rect">
                <a:avLst/>
              </a:prstGeom>
              <a:blipFill>
                <a:blip r:embed="rId10"/>
                <a:stretch>
                  <a:fillRect l="-2857" b="-3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1AF3D622-4C87-424E-8CD9-E831EE70D4C7}"/>
                  </a:ext>
                </a:extLst>
              </p:cNvPr>
              <p:cNvSpPr/>
              <p:nvPr/>
            </p:nvSpPr>
            <p:spPr>
              <a:xfrm>
                <a:off x="376249" y="5089691"/>
                <a:ext cx="288373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en-US" sz="2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2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p>
                        <m:sSupPr>
                          <m:ctrlP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1AF3D622-4C87-424E-8CD9-E831EE70D4C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249" y="5089691"/>
                <a:ext cx="2883738" cy="523220"/>
              </a:xfrm>
              <a:prstGeom prst="rect">
                <a:avLst/>
              </a:prstGeom>
              <a:blipFill>
                <a:blip r:embed="rId11"/>
                <a:stretch>
                  <a:fillRect b="-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62ACD90E-30B7-1F4C-98D4-4E8E597C87E4}"/>
                  </a:ext>
                </a:extLst>
              </p:cNvPr>
              <p:cNvSpPr/>
              <p:nvPr/>
            </p:nvSpPr>
            <p:spPr>
              <a:xfrm>
                <a:off x="3189363" y="5089690"/>
                <a:ext cx="380386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sSub>
                        <m:sSubPr>
                          <m:ctrlP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2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sSub>
                        <m:sSubPr>
                          <m:ctrlP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62ACD90E-30B7-1F4C-98D4-4E8E597C87E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9363" y="5089690"/>
                <a:ext cx="3803862" cy="523220"/>
              </a:xfrm>
              <a:prstGeom prst="rect">
                <a:avLst/>
              </a:prstGeom>
              <a:blipFill>
                <a:blip r:embed="rId12"/>
                <a:stretch>
                  <a:fillRect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A998074F-409C-AB4B-BAE4-1B1E3D61DF1C}"/>
                  </a:ext>
                </a:extLst>
              </p:cNvPr>
              <p:cNvSpPr/>
              <p:nvPr/>
            </p:nvSpPr>
            <p:spPr>
              <a:xfrm>
                <a:off x="3233214" y="5634165"/>
                <a:ext cx="385208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Sup>
                        <m:sSubSupPr>
                          <m:ctrlP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en-US" sz="2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en-US" sz="2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Sup>
                        <m:sSubSupPr>
                          <m:ctrlP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en-US" sz="2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A998074F-409C-AB4B-BAE4-1B1E3D61DF1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3214" y="5634165"/>
                <a:ext cx="3852080" cy="523220"/>
              </a:xfrm>
              <a:prstGeom prst="rect">
                <a:avLst/>
              </a:prstGeom>
              <a:blipFill>
                <a:blip r:embed="rId13"/>
                <a:stretch>
                  <a:fillRect b="-24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273B09EB-A961-D04C-A7B8-EB11313F51F6}"/>
                  </a:ext>
                </a:extLst>
              </p:cNvPr>
              <p:cNvSpPr/>
              <p:nvPr/>
            </p:nvSpPr>
            <p:spPr>
              <a:xfrm>
                <a:off x="3329562" y="6182380"/>
                <a:ext cx="352346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8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e>
                                    <m:sub>
                                      <m:r>
                                        <a:rPr lang="en-US" sz="28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8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e>
                                    <m:sub>
                                      <m:r>
                                        <a:rPr lang="en-US" sz="28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273B09EB-A961-D04C-A7B8-EB11313F51F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9562" y="6182380"/>
                <a:ext cx="3523464" cy="52322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28">
            <a:extLst>
              <a:ext uri="{FF2B5EF4-FFF2-40B4-BE49-F238E27FC236}">
                <a16:creationId xmlns:a16="http://schemas.microsoft.com/office/drawing/2014/main" id="{214900CB-67F7-6E42-A2C0-CBE8ECC04276}"/>
              </a:ext>
            </a:extLst>
          </p:cNvPr>
          <p:cNvSpPr txBox="1"/>
          <p:nvPr/>
        </p:nvSpPr>
        <p:spPr>
          <a:xfrm>
            <a:off x="376249" y="3258007"/>
            <a:ext cx="830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cs typeface="Trebuchet MS"/>
              </a:rPr>
              <a:t>Solution:  Use Space-Time Codes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FE35492A-46D9-3140-BA64-E8872F07BAEA}"/>
              </a:ext>
            </a:extLst>
          </p:cNvPr>
          <p:cNvCxnSpPr>
            <a:cxnSpLocks/>
          </p:cNvCxnSpPr>
          <p:nvPr/>
        </p:nvCxnSpPr>
        <p:spPr>
          <a:xfrm flipV="1">
            <a:off x="3897283" y="5723396"/>
            <a:ext cx="1208117" cy="43399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E5A76338-DB21-004A-8ECF-AE0A527FF7E6}"/>
              </a:ext>
            </a:extLst>
          </p:cNvPr>
          <p:cNvCxnSpPr>
            <a:cxnSpLocks/>
          </p:cNvCxnSpPr>
          <p:nvPr/>
        </p:nvCxnSpPr>
        <p:spPr>
          <a:xfrm flipV="1">
            <a:off x="5469042" y="5115281"/>
            <a:ext cx="1208117" cy="43399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00982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0" grpId="0"/>
      <p:bldP spid="51" grpId="0"/>
      <p:bldP spid="5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39967"/>
          </a:xfrm>
        </p:spPr>
        <p:txBody>
          <a:bodyPr>
            <a:noAutofit/>
          </a:bodyPr>
          <a:lstStyle/>
          <a:p>
            <a:r>
              <a:rPr lang="en-US" sz="4400" b="0" dirty="0">
                <a:solidFill>
                  <a:schemeClr val="tx2"/>
                </a:solidFill>
              </a:rPr>
              <a:t>Transmitter Diversity</a:t>
            </a:r>
          </a:p>
        </p:txBody>
      </p:sp>
      <p:grpSp>
        <p:nvGrpSpPr>
          <p:cNvPr id="5" name="Group 40">
            <a:extLst>
              <a:ext uri="{FF2B5EF4-FFF2-40B4-BE49-F238E27FC236}">
                <a16:creationId xmlns:a16="http://schemas.microsoft.com/office/drawing/2014/main" id="{842FAC5B-A53A-4540-97C3-AE1E61A1C786}"/>
              </a:ext>
            </a:extLst>
          </p:cNvPr>
          <p:cNvGrpSpPr/>
          <p:nvPr/>
        </p:nvGrpSpPr>
        <p:grpSpPr>
          <a:xfrm rot="5400000" flipH="1">
            <a:off x="3441835" y="1129919"/>
            <a:ext cx="601251" cy="610620"/>
            <a:chOff x="1981202" y="1676401"/>
            <a:chExt cx="735197" cy="823284"/>
          </a:xfrm>
        </p:grpSpPr>
        <p:cxnSp>
          <p:nvCxnSpPr>
            <p:cNvPr id="6" name="Shape 22">
              <a:extLst>
                <a:ext uri="{FF2B5EF4-FFF2-40B4-BE49-F238E27FC236}">
                  <a16:creationId xmlns:a16="http://schemas.microsoft.com/office/drawing/2014/main" id="{8E26A368-8E55-A643-BF90-23C863686928}"/>
                </a:ext>
              </a:extLst>
            </p:cNvPr>
            <p:cNvCxnSpPr/>
            <p:nvPr/>
          </p:nvCxnSpPr>
          <p:spPr>
            <a:xfrm rot="16200000" flipH="1">
              <a:off x="1962488" y="1949927"/>
              <a:ext cx="720000" cy="172947"/>
            </a:xfrm>
            <a:prstGeom prst="bentConnector2">
              <a:avLst/>
            </a:prstGeom>
            <a:ln w="381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Isosceles Triangle 23">
              <a:extLst>
                <a:ext uri="{FF2B5EF4-FFF2-40B4-BE49-F238E27FC236}">
                  <a16:creationId xmlns:a16="http://schemas.microsoft.com/office/drawing/2014/main" id="{0A04B8F7-C874-4041-A9FC-93F1619D647A}"/>
                </a:ext>
              </a:extLst>
            </p:cNvPr>
            <p:cNvSpPr/>
            <p:nvPr/>
          </p:nvSpPr>
          <p:spPr>
            <a:xfrm rot="16200000">
              <a:off x="2376253" y="2325827"/>
              <a:ext cx="206567" cy="141149"/>
            </a:xfrm>
            <a:prstGeom prst="triangle">
              <a:avLst/>
            </a:prstGeom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C1ADC72A-4C73-2449-B2AE-613B2E8F60D8}"/>
                </a:ext>
              </a:extLst>
            </p:cNvPr>
            <p:cNvSpPr/>
            <p:nvPr/>
          </p:nvSpPr>
          <p:spPr>
            <a:xfrm rot="5400000">
              <a:off x="2158381" y="1670169"/>
              <a:ext cx="380839" cy="735197"/>
            </a:xfrm>
            <a:prstGeom prst="roundRect">
              <a:avLst/>
            </a:prstGeom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8" name="Group 12">
            <a:extLst>
              <a:ext uri="{FF2B5EF4-FFF2-40B4-BE49-F238E27FC236}">
                <a16:creationId xmlns:a16="http://schemas.microsoft.com/office/drawing/2014/main" id="{493D251A-DDDF-6246-8918-698104B8F365}"/>
              </a:ext>
            </a:extLst>
          </p:cNvPr>
          <p:cNvGrpSpPr/>
          <p:nvPr/>
        </p:nvGrpSpPr>
        <p:grpSpPr>
          <a:xfrm rot="16200000">
            <a:off x="825352" y="1524996"/>
            <a:ext cx="1371600" cy="613852"/>
            <a:chOff x="3245649" y="1709063"/>
            <a:chExt cx="1677149" cy="827638"/>
          </a:xfrm>
        </p:grpSpPr>
        <p:sp>
          <p:nvSpPr>
            <p:cNvPr id="19" name="Isosceles Triangle 13">
              <a:extLst>
                <a:ext uri="{FF2B5EF4-FFF2-40B4-BE49-F238E27FC236}">
                  <a16:creationId xmlns:a16="http://schemas.microsoft.com/office/drawing/2014/main" id="{F8CC4709-0BAA-264A-8B95-B9F220D7C4D5}"/>
                </a:ext>
              </a:extLst>
            </p:cNvPr>
            <p:cNvSpPr/>
            <p:nvPr/>
          </p:nvSpPr>
          <p:spPr>
            <a:xfrm rot="16200000">
              <a:off x="4605244" y="2362843"/>
              <a:ext cx="206567" cy="141149"/>
            </a:xfrm>
            <a:prstGeom prst="triangle">
              <a:avLst/>
            </a:prstGeom>
            <a:ln w="381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prstClr val="black"/>
                </a:solidFill>
              </a:endParaRPr>
            </a:p>
          </p:txBody>
        </p:sp>
        <p:cxnSp>
          <p:nvCxnSpPr>
            <p:cNvPr id="20" name="Shape 8">
              <a:extLst>
                <a:ext uri="{FF2B5EF4-FFF2-40B4-BE49-F238E27FC236}">
                  <a16:creationId xmlns:a16="http://schemas.microsoft.com/office/drawing/2014/main" id="{186020B6-B301-1D4B-90AB-071690AF0DF6}"/>
                </a:ext>
              </a:extLst>
            </p:cNvPr>
            <p:cNvCxnSpPr/>
            <p:nvPr/>
          </p:nvCxnSpPr>
          <p:spPr>
            <a:xfrm rot="16200000" flipH="1">
              <a:off x="3230649" y="2003589"/>
              <a:ext cx="720002" cy="130949"/>
            </a:xfrm>
            <a:prstGeom prst="bentConnector2">
              <a:avLst/>
            </a:prstGeom>
            <a:ln w="381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Isosceles Triangle 15">
              <a:extLst>
                <a:ext uri="{FF2B5EF4-FFF2-40B4-BE49-F238E27FC236}">
                  <a16:creationId xmlns:a16="http://schemas.microsoft.com/office/drawing/2014/main" id="{3E949BE6-71F9-C047-AE19-16FB33E9DCCE}"/>
                </a:ext>
              </a:extLst>
            </p:cNvPr>
            <p:cNvSpPr/>
            <p:nvPr/>
          </p:nvSpPr>
          <p:spPr>
            <a:xfrm rot="16200000">
              <a:off x="3623415" y="2358491"/>
              <a:ext cx="206567" cy="141149"/>
            </a:xfrm>
            <a:prstGeom prst="triangle">
              <a:avLst/>
            </a:prstGeom>
            <a:ln w="381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prstClr val="black"/>
                </a:solidFill>
              </a:endParaRPr>
            </a:p>
          </p:txBody>
        </p:sp>
        <p:cxnSp>
          <p:nvCxnSpPr>
            <p:cNvPr id="23" name="Shape 14">
              <a:extLst>
                <a:ext uri="{FF2B5EF4-FFF2-40B4-BE49-F238E27FC236}">
                  <a16:creationId xmlns:a16="http://schemas.microsoft.com/office/drawing/2014/main" id="{4205D809-F4BE-7C48-B762-A376AD2F7A24}"/>
                </a:ext>
              </a:extLst>
            </p:cNvPr>
            <p:cNvCxnSpPr/>
            <p:nvPr/>
          </p:nvCxnSpPr>
          <p:spPr>
            <a:xfrm rot="16200000" flipH="1">
              <a:off x="4212478" y="2003589"/>
              <a:ext cx="720000" cy="130949"/>
            </a:xfrm>
            <a:prstGeom prst="bentConnector2">
              <a:avLst/>
            </a:prstGeom>
            <a:ln w="381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ounded Rectangle 23">
              <a:extLst>
                <a:ext uri="{FF2B5EF4-FFF2-40B4-BE49-F238E27FC236}">
                  <a16:creationId xmlns:a16="http://schemas.microsoft.com/office/drawing/2014/main" id="{F14D08DD-A45A-0D47-87A1-EF89E7B1117D}"/>
                </a:ext>
              </a:extLst>
            </p:cNvPr>
            <p:cNvSpPr/>
            <p:nvPr/>
          </p:nvSpPr>
          <p:spPr>
            <a:xfrm rot="5400000">
              <a:off x="3893804" y="1199192"/>
              <a:ext cx="380839" cy="1677149"/>
            </a:xfrm>
            <a:prstGeom prst="roundRect">
              <a:avLst/>
            </a:prstGeom>
            <a:ln w="38100"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prstClr val="black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7C3BA781-9B5A-444B-83DE-83B17CC321E4}"/>
                  </a:ext>
                </a:extLst>
              </p:cNvPr>
              <p:cNvSpPr txBox="1"/>
              <p:nvPr/>
            </p:nvSpPr>
            <p:spPr>
              <a:xfrm>
                <a:off x="4186249" y="1219200"/>
                <a:ext cx="4495800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7C3BA781-9B5A-444B-83DE-83B17CC321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6249" y="1219200"/>
                <a:ext cx="4495800" cy="430887"/>
              </a:xfrm>
              <a:prstGeom prst="rect">
                <a:avLst/>
              </a:prstGeom>
              <a:blipFill>
                <a:blip r:embed="rId4"/>
                <a:stretch>
                  <a:fillRect l="-2817" b="-205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>
            <a:extLst>
              <a:ext uri="{FF2B5EF4-FFF2-40B4-BE49-F238E27FC236}">
                <a16:creationId xmlns:a16="http://schemas.microsoft.com/office/drawing/2014/main" id="{DF09ED51-A9F5-7E4E-BEFE-7DD1A423375A}"/>
              </a:ext>
            </a:extLst>
          </p:cNvPr>
          <p:cNvSpPr txBox="1"/>
          <p:nvPr/>
        </p:nvSpPr>
        <p:spPr>
          <a:xfrm>
            <a:off x="381000" y="2667000"/>
            <a:ext cx="78218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cs typeface="Trebuchet MS"/>
              </a:rPr>
              <a:t>What should we transmit on each antenna?  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CB2078E2-B828-6F4F-943C-70DE27905788}"/>
              </a:ext>
            </a:extLst>
          </p:cNvPr>
          <p:cNvCxnSpPr>
            <a:cxnSpLocks/>
          </p:cNvCxnSpPr>
          <p:nvPr/>
        </p:nvCxnSpPr>
        <p:spPr>
          <a:xfrm>
            <a:off x="1828800" y="1524000"/>
            <a:ext cx="155448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CA8358AB-A0BA-CE4A-859D-A3D0D31BCD24}"/>
                  </a:ext>
                </a:extLst>
              </p:cNvPr>
              <p:cNvSpPr txBox="1"/>
              <p:nvPr/>
            </p:nvSpPr>
            <p:spPr>
              <a:xfrm>
                <a:off x="2284099" y="1143000"/>
                <a:ext cx="37433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CA8358AB-A0BA-CE4A-859D-A3D0D31BCD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4099" y="1143000"/>
                <a:ext cx="374333" cy="369332"/>
              </a:xfrm>
              <a:prstGeom prst="rect">
                <a:avLst/>
              </a:prstGeom>
              <a:blipFill>
                <a:blip r:embed="rId5"/>
                <a:stretch>
                  <a:fillRect l="-24138" r="-6897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A65478E7-2860-2445-AFE5-CDEFF0F1CDCC}"/>
              </a:ext>
            </a:extLst>
          </p:cNvPr>
          <p:cNvCxnSpPr>
            <a:cxnSpLocks/>
          </p:cNvCxnSpPr>
          <p:nvPr/>
        </p:nvCxnSpPr>
        <p:spPr>
          <a:xfrm flipV="1">
            <a:off x="1818078" y="1735855"/>
            <a:ext cx="1565202" cy="55326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079C468A-58AA-5844-9272-8BC03A9FA9A5}"/>
                  </a:ext>
                </a:extLst>
              </p:cNvPr>
              <p:cNvSpPr txBox="1"/>
              <p:nvPr/>
            </p:nvSpPr>
            <p:spPr>
              <a:xfrm>
                <a:off x="2467602" y="2017504"/>
                <a:ext cx="38145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079C468A-58AA-5844-9272-8BC03A9FA9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7602" y="2017504"/>
                <a:ext cx="381450" cy="369332"/>
              </a:xfrm>
              <a:prstGeom prst="rect">
                <a:avLst/>
              </a:prstGeom>
              <a:blipFill>
                <a:blip r:embed="rId6"/>
                <a:stretch>
                  <a:fillRect l="-16129" r="-6452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24546EEF-F72D-C140-B4BD-2A3FED866B0F}"/>
                  </a:ext>
                </a:extLst>
              </p:cNvPr>
              <p:cNvSpPr/>
              <p:nvPr/>
            </p:nvSpPr>
            <p:spPr>
              <a:xfrm>
                <a:off x="581888" y="1141748"/>
                <a:ext cx="69429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>
                    <a:solidFill>
                      <a:prstClr val="black"/>
                    </a:solidFill>
                    <a:cs typeface="Trebuchet MS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prstClr val="black"/>
                    </a:solidFill>
                  </a:rPr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24546EEF-F72D-C140-B4BD-2A3FED866B0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888" y="1141748"/>
                <a:ext cx="694293" cy="523220"/>
              </a:xfrm>
              <a:prstGeom prst="rect">
                <a:avLst/>
              </a:prstGeom>
              <a:blipFill>
                <a:blip r:embed="rId7"/>
                <a:stretch>
                  <a:fillRect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EB32B9F8-3D3B-614B-BA17-E76C36162AB0}"/>
                  </a:ext>
                </a:extLst>
              </p:cNvPr>
              <p:cNvSpPr/>
              <p:nvPr/>
            </p:nvSpPr>
            <p:spPr>
              <a:xfrm>
                <a:off x="597192" y="1973964"/>
                <a:ext cx="702565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>
                    <a:solidFill>
                      <a:prstClr val="black"/>
                    </a:solidFill>
                    <a:cs typeface="Trebuchet MS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prstClr val="black"/>
                    </a:solidFill>
                  </a:rPr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EB32B9F8-3D3B-614B-BA17-E76C36162AB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192" y="1973964"/>
                <a:ext cx="702565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TextBox 46">
            <a:extLst>
              <a:ext uri="{FF2B5EF4-FFF2-40B4-BE49-F238E27FC236}">
                <a16:creationId xmlns:a16="http://schemas.microsoft.com/office/drawing/2014/main" id="{5C7CB012-1688-724C-B561-AEAA915E15AA}"/>
              </a:ext>
            </a:extLst>
          </p:cNvPr>
          <p:cNvSpPr txBox="1"/>
          <p:nvPr/>
        </p:nvSpPr>
        <p:spPr>
          <a:xfrm>
            <a:off x="377873" y="3732429"/>
            <a:ext cx="5767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prstClr val="black"/>
                </a:solidFill>
                <a:cs typeface="Trebuchet MS"/>
              </a:rPr>
              <a:t>Alamouti</a:t>
            </a:r>
            <a:r>
              <a:rPr lang="en-US" sz="2800" dirty="0">
                <a:solidFill>
                  <a:prstClr val="black"/>
                </a:solidFill>
                <a:cs typeface="Trebuchet MS"/>
              </a:rPr>
              <a:t> Codes: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5D0F4B2D-C86C-2342-8FC1-58DE66F4A09E}"/>
                  </a:ext>
                </a:extLst>
              </p:cNvPr>
              <p:cNvSpPr txBox="1"/>
              <p:nvPr/>
            </p:nvSpPr>
            <p:spPr>
              <a:xfrm>
                <a:off x="457200" y="4369238"/>
                <a:ext cx="3657600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[1]=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[1]+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[2]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5D0F4B2D-C86C-2342-8FC1-58DE66F4A0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4369238"/>
                <a:ext cx="3657600" cy="430887"/>
              </a:xfrm>
              <a:prstGeom prst="rect">
                <a:avLst/>
              </a:prstGeom>
              <a:blipFill>
                <a:blip r:embed="rId9"/>
                <a:stretch>
                  <a:fillRect l="-3472" r="-1042" b="-3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C45EA94B-F4E0-214F-A84D-2B591DE9C2B5}"/>
                  </a:ext>
                </a:extLst>
              </p:cNvPr>
              <p:cNvSpPr txBox="1"/>
              <p:nvPr/>
            </p:nvSpPr>
            <p:spPr>
              <a:xfrm>
                <a:off x="4745627" y="4369237"/>
                <a:ext cx="4434145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[2]+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[1]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C45EA94B-F4E0-214F-A84D-2B591DE9C2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5627" y="4369237"/>
                <a:ext cx="4434145" cy="430887"/>
              </a:xfrm>
              <a:prstGeom prst="rect">
                <a:avLst/>
              </a:prstGeom>
              <a:blipFill>
                <a:blip r:embed="rId10"/>
                <a:stretch>
                  <a:fillRect l="-2857" b="-3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1AF3D622-4C87-424E-8CD9-E831EE70D4C7}"/>
                  </a:ext>
                </a:extLst>
              </p:cNvPr>
              <p:cNvSpPr/>
              <p:nvPr/>
            </p:nvSpPr>
            <p:spPr>
              <a:xfrm>
                <a:off x="376249" y="5089691"/>
                <a:ext cx="2980175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en-US" sz="2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2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p>
                        <m:sSupPr>
                          <m:ctrlP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1AF3D622-4C87-424E-8CD9-E831EE70D4C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249" y="5089691"/>
                <a:ext cx="2980175" cy="523220"/>
              </a:xfrm>
              <a:prstGeom prst="rect">
                <a:avLst/>
              </a:prstGeom>
              <a:blipFill>
                <a:blip r:embed="rId11"/>
                <a:stretch>
                  <a:fillRect b="-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62ACD90E-30B7-1F4C-98D4-4E8E597C87E4}"/>
                  </a:ext>
                </a:extLst>
              </p:cNvPr>
              <p:cNvSpPr/>
              <p:nvPr/>
            </p:nvSpPr>
            <p:spPr>
              <a:xfrm>
                <a:off x="3189363" y="5089690"/>
                <a:ext cx="3900298" cy="5326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sSub>
                        <m:sSubPr>
                          <m:ctrlP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2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sSub>
                        <m:sSubPr>
                          <m:ctrlP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62ACD90E-30B7-1F4C-98D4-4E8E597C87E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9363" y="5089690"/>
                <a:ext cx="3900298" cy="532646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A998074F-409C-AB4B-BAE4-1B1E3D61DF1C}"/>
                  </a:ext>
                </a:extLst>
              </p:cNvPr>
              <p:cNvSpPr/>
              <p:nvPr/>
            </p:nvSpPr>
            <p:spPr>
              <a:xfrm>
                <a:off x="3233214" y="5634165"/>
                <a:ext cx="380052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Sup>
                        <m:sSubSupPr>
                          <m:ctrlP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en-US" sz="2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en-US" sz="2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Sup>
                        <m:sSubSupPr>
                          <m:ctrlP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en-US" sz="2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A998074F-409C-AB4B-BAE4-1B1E3D61DF1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3214" y="5634165"/>
                <a:ext cx="3800528" cy="523220"/>
              </a:xfrm>
              <a:prstGeom prst="rect">
                <a:avLst/>
              </a:prstGeom>
              <a:blipFill>
                <a:blip r:embed="rId13"/>
                <a:stretch>
                  <a:fillRect b="-24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273B09EB-A961-D04C-A7B8-EB11313F51F6}"/>
                  </a:ext>
                </a:extLst>
              </p:cNvPr>
              <p:cNvSpPr/>
              <p:nvPr/>
            </p:nvSpPr>
            <p:spPr>
              <a:xfrm>
                <a:off x="3329562" y="6182380"/>
                <a:ext cx="365491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8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e>
                                    <m:sub>
                                      <m:r>
                                        <a:rPr lang="en-US" sz="28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8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e>
                                    <m:sub>
                                      <m:r>
                                        <a:rPr lang="en-US" sz="28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273B09EB-A961-D04C-A7B8-EB11313F51F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9562" y="6182380"/>
                <a:ext cx="3654911" cy="52322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28">
            <a:extLst>
              <a:ext uri="{FF2B5EF4-FFF2-40B4-BE49-F238E27FC236}">
                <a16:creationId xmlns:a16="http://schemas.microsoft.com/office/drawing/2014/main" id="{8E33FE82-C42B-B345-9F59-B5CFAE7C8C3A}"/>
              </a:ext>
            </a:extLst>
          </p:cNvPr>
          <p:cNvSpPr txBox="1"/>
          <p:nvPr/>
        </p:nvSpPr>
        <p:spPr>
          <a:xfrm>
            <a:off x="376249" y="3258007"/>
            <a:ext cx="830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cs typeface="Trebuchet MS"/>
              </a:rPr>
              <a:t>Solution:  Use Space-Time Codes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2AE39BE7-46CB-F14A-964F-A6A8A250C649}"/>
              </a:ext>
            </a:extLst>
          </p:cNvPr>
          <p:cNvCxnSpPr>
            <a:cxnSpLocks/>
          </p:cNvCxnSpPr>
          <p:nvPr/>
        </p:nvCxnSpPr>
        <p:spPr>
          <a:xfrm flipV="1">
            <a:off x="5486400" y="5650903"/>
            <a:ext cx="1208117" cy="43399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A2FA7940-85EC-AA4E-9ED3-129B35368233}"/>
              </a:ext>
            </a:extLst>
          </p:cNvPr>
          <p:cNvCxnSpPr>
            <a:cxnSpLocks/>
          </p:cNvCxnSpPr>
          <p:nvPr/>
        </p:nvCxnSpPr>
        <p:spPr>
          <a:xfrm flipV="1">
            <a:off x="3802609" y="5093499"/>
            <a:ext cx="1208117" cy="43399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583639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0" grpId="0"/>
      <p:bldP spid="51" grpId="0"/>
      <p:bldP spid="5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39967"/>
          </a:xfrm>
        </p:spPr>
        <p:txBody>
          <a:bodyPr>
            <a:noAutofit/>
          </a:bodyPr>
          <a:lstStyle/>
          <a:p>
            <a:r>
              <a:rPr lang="en-US" sz="4400" b="0" dirty="0">
                <a:solidFill>
                  <a:schemeClr val="tx2"/>
                </a:solidFill>
              </a:rPr>
              <a:t>Transmitter Diversity</a:t>
            </a:r>
          </a:p>
        </p:txBody>
      </p:sp>
      <p:grpSp>
        <p:nvGrpSpPr>
          <p:cNvPr id="5" name="Group 40">
            <a:extLst>
              <a:ext uri="{FF2B5EF4-FFF2-40B4-BE49-F238E27FC236}">
                <a16:creationId xmlns:a16="http://schemas.microsoft.com/office/drawing/2014/main" id="{842FAC5B-A53A-4540-97C3-AE1E61A1C786}"/>
              </a:ext>
            </a:extLst>
          </p:cNvPr>
          <p:cNvGrpSpPr/>
          <p:nvPr/>
        </p:nvGrpSpPr>
        <p:grpSpPr>
          <a:xfrm rot="5400000" flipH="1">
            <a:off x="3441835" y="1129919"/>
            <a:ext cx="601251" cy="610620"/>
            <a:chOff x="1981202" y="1676401"/>
            <a:chExt cx="735197" cy="823284"/>
          </a:xfrm>
        </p:grpSpPr>
        <p:cxnSp>
          <p:nvCxnSpPr>
            <p:cNvPr id="6" name="Shape 22">
              <a:extLst>
                <a:ext uri="{FF2B5EF4-FFF2-40B4-BE49-F238E27FC236}">
                  <a16:creationId xmlns:a16="http://schemas.microsoft.com/office/drawing/2014/main" id="{8E26A368-8E55-A643-BF90-23C863686928}"/>
                </a:ext>
              </a:extLst>
            </p:cNvPr>
            <p:cNvCxnSpPr/>
            <p:nvPr/>
          </p:nvCxnSpPr>
          <p:spPr>
            <a:xfrm rot="16200000" flipH="1">
              <a:off x="1962488" y="1949927"/>
              <a:ext cx="720000" cy="172947"/>
            </a:xfrm>
            <a:prstGeom prst="bentConnector2">
              <a:avLst/>
            </a:prstGeom>
            <a:ln w="381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Isosceles Triangle 23">
              <a:extLst>
                <a:ext uri="{FF2B5EF4-FFF2-40B4-BE49-F238E27FC236}">
                  <a16:creationId xmlns:a16="http://schemas.microsoft.com/office/drawing/2014/main" id="{0A04B8F7-C874-4041-A9FC-93F1619D647A}"/>
                </a:ext>
              </a:extLst>
            </p:cNvPr>
            <p:cNvSpPr/>
            <p:nvPr/>
          </p:nvSpPr>
          <p:spPr>
            <a:xfrm rot="16200000">
              <a:off x="2376253" y="2325827"/>
              <a:ext cx="206567" cy="141149"/>
            </a:xfrm>
            <a:prstGeom prst="triangle">
              <a:avLst/>
            </a:prstGeom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C1ADC72A-4C73-2449-B2AE-613B2E8F60D8}"/>
                </a:ext>
              </a:extLst>
            </p:cNvPr>
            <p:cNvSpPr/>
            <p:nvPr/>
          </p:nvSpPr>
          <p:spPr>
            <a:xfrm rot="5400000">
              <a:off x="2158381" y="1670169"/>
              <a:ext cx="380839" cy="735197"/>
            </a:xfrm>
            <a:prstGeom prst="roundRect">
              <a:avLst/>
            </a:prstGeom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8" name="Group 12">
            <a:extLst>
              <a:ext uri="{FF2B5EF4-FFF2-40B4-BE49-F238E27FC236}">
                <a16:creationId xmlns:a16="http://schemas.microsoft.com/office/drawing/2014/main" id="{493D251A-DDDF-6246-8918-698104B8F365}"/>
              </a:ext>
            </a:extLst>
          </p:cNvPr>
          <p:cNvGrpSpPr/>
          <p:nvPr/>
        </p:nvGrpSpPr>
        <p:grpSpPr>
          <a:xfrm rot="16200000">
            <a:off x="825352" y="1524996"/>
            <a:ext cx="1371600" cy="613852"/>
            <a:chOff x="3245649" y="1709063"/>
            <a:chExt cx="1677149" cy="827638"/>
          </a:xfrm>
        </p:grpSpPr>
        <p:sp>
          <p:nvSpPr>
            <p:cNvPr id="19" name="Isosceles Triangle 13">
              <a:extLst>
                <a:ext uri="{FF2B5EF4-FFF2-40B4-BE49-F238E27FC236}">
                  <a16:creationId xmlns:a16="http://schemas.microsoft.com/office/drawing/2014/main" id="{F8CC4709-0BAA-264A-8B95-B9F220D7C4D5}"/>
                </a:ext>
              </a:extLst>
            </p:cNvPr>
            <p:cNvSpPr/>
            <p:nvPr/>
          </p:nvSpPr>
          <p:spPr>
            <a:xfrm rot="16200000">
              <a:off x="4605244" y="2362843"/>
              <a:ext cx="206567" cy="141149"/>
            </a:xfrm>
            <a:prstGeom prst="triangle">
              <a:avLst/>
            </a:prstGeom>
            <a:ln w="381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prstClr val="black"/>
                </a:solidFill>
              </a:endParaRPr>
            </a:p>
          </p:txBody>
        </p:sp>
        <p:cxnSp>
          <p:nvCxnSpPr>
            <p:cNvPr id="20" name="Shape 8">
              <a:extLst>
                <a:ext uri="{FF2B5EF4-FFF2-40B4-BE49-F238E27FC236}">
                  <a16:creationId xmlns:a16="http://schemas.microsoft.com/office/drawing/2014/main" id="{186020B6-B301-1D4B-90AB-071690AF0DF6}"/>
                </a:ext>
              </a:extLst>
            </p:cNvPr>
            <p:cNvCxnSpPr/>
            <p:nvPr/>
          </p:nvCxnSpPr>
          <p:spPr>
            <a:xfrm rot="16200000" flipH="1">
              <a:off x="3230649" y="2003589"/>
              <a:ext cx="720002" cy="130949"/>
            </a:xfrm>
            <a:prstGeom prst="bentConnector2">
              <a:avLst/>
            </a:prstGeom>
            <a:ln w="381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Isosceles Triangle 15">
              <a:extLst>
                <a:ext uri="{FF2B5EF4-FFF2-40B4-BE49-F238E27FC236}">
                  <a16:creationId xmlns:a16="http://schemas.microsoft.com/office/drawing/2014/main" id="{3E949BE6-71F9-C047-AE19-16FB33E9DCCE}"/>
                </a:ext>
              </a:extLst>
            </p:cNvPr>
            <p:cNvSpPr/>
            <p:nvPr/>
          </p:nvSpPr>
          <p:spPr>
            <a:xfrm rot="16200000">
              <a:off x="3623415" y="2358491"/>
              <a:ext cx="206567" cy="141149"/>
            </a:xfrm>
            <a:prstGeom prst="triangle">
              <a:avLst/>
            </a:prstGeom>
            <a:ln w="381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prstClr val="black"/>
                </a:solidFill>
              </a:endParaRPr>
            </a:p>
          </p:txBody>
        </p:sp>
        <p:cxnSp>
          <p:nvCxnSpPr>
            <p:cNvPr id="23" name="Shape 14">
              <a:extLst>
                <a:ext uri="{FF2B5EF4-FFF2-40B4-BE49-F238E27FC236}">
                  <a16:creationId xmlns:a16="http://schemas.microsoft.com/office/drawing/2014/main" id="{4205D809-F4BE-7C48-B762-A376AD2F7A24}"/>
                </a:ext>
              </a:extLst>
            </p:cNvPr>
            <p:cNvCxnSpPr/>
            <p:nvPr/>
          </p:nvCxnSpPr>
          <p:spPr>
            <a:xfrm rot="16200000" flipH="1">
              <a:off x="4212478" y="2003589"/>
              <a:ext cx="720000" cy="130949"/>
            </a:xfrm>
            <a:prstGeom prst="bentConnector2">
              <a:avLst/>
            </a:prstGeom>
            <a:ln w="381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ounded Rectangle 23">
              <a:extLst>
                <a:ext uri="{FF2B5EF4-FFF2-40B4-BE49-F238E27FC236}">
                  <a16:creationId xmlns:a16="http://schemas.microsoft.com/office/drawing/2014/main" id="{F14D08DD-A45A-0D47-87A1-EF89E7B1117D}"/>
                </a:ext>
              </a:extLst>
            </p:cNvPr>
            <p:cNvSpPr/>
            <p:nvPr/>
          </p:nvSpPr>
          <p:spPr>
            <a:xfrm rot="5400000">
              <a:off x="3893804" y="1199192"/>
              <a:ext cx="380839" cy="1677149"/>
            </a:xfrm>
            <a:prstGeom prst="roundRect">
              <a:avLst/>
            </a:prstGeom>
            <a:ln w="38100"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prstClr val="black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7C3BA781-9B5A-444B-83DE-83B17CC321E4}"/>
                  </a:ext>
                </a:extLst>
              </p:cNvPr>
              <p:cNvSpPr txBox="1"/>
              <p:nvPr/>
            </p:nvSpPr>
            <p:spPr>
              <a:xfrm>
                <a:off x="4186249" y="1219200"/>
                <a:ext cx="4495800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7C3BA781-9B5A-444B-83DE-83B17CC321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6249" y="1219200"/>
                <a:ext cx="4495800" cy="430887"/>
              </a:xfrm>
              <a:prstGeom prst="rect">
                <a:avLst/>
              </a:prstGeom>
              <a:blipFill>
                <a:blip r:embed="rId4"/>
                <a:stretch>
                  <a:fillRect l="-2817" b="-205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>
            <a:extLst>
              <a:ext uri="{FF2B5EF4-FFF2-40B4-BE49-F238E27FC236}">
                <a16:creationId xmlns:a16="http://schemas.microsoft.com/office/drawing/2014/main" id="{DF09ED51-A9F5-7E4E-BEFE-7DD1A423375A}"/>
              </a:ext>
            </a:extLst>
          </p:cNvPr>
          <p:cNvSpPr txBox="1"/>
          <p:nvPr/>
        </p:nvSpPr>
        <p:spPr>
          <a:xfrm>
            <a:off x="381000" y="2667000"/>
            <a:ext cx="78218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cs typeface="Trebuchet MS"/>
              </a:rPr>
              <a:t>What should we transmit on each antenna?  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CB2078E2-B828-6F4F-943C-70DE27905788}"/>
              </a:ext>
            </a:extLst>
          </p:cNvPr>
          <p:cNvCxnSpPr>
            <a:cxnSpLocks/>
          </p:cNvCxnSpPr>
          <p:nvPr/>
        </p:nvCxnSpPr>
        <p:spPr>
          <a:xfrm>
            <a:off x="1828800" y="1524000"/>
            <a:ext cx="155448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CA8358AB-A0BA-CE4A-859D-A3D0D31BCD24}"/>
                  </a:ext>
                </a:extLst>
              </p:cNvPr>
              <p:cNvSpPr txBox="1"/>
              <p:nvPr/>
            </p:nvSpPr>
            <p:spPr>
              <a:xfrm>
                <a:off x="2284099" y="1143000"/>
                <a:ext cx="37433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CA8358AB-A0BA-CE4A-859D-A3D0D31BCD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4099" y="1143000"/>
                <a:ext cx="374333" cy="369332"/>
              </a:xfrm>
              <a:prstGeom prst="rect">
                <a:avLst/>
              </a:prstGeom>
              <a:blipFill>
                <a:blip r:embed="rId5"/>
                <a:stretch>
                  <a:fillRect l="-24138" r="-6897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A65478E7-2860-2445-AFE5-CDEFF0F1CDCC}"/>
              </a:ext>
            </a:extLst>
          </p:cNvPr>
          <p:cNvCxnSpPr>
            <a:cxnSpLocks/>
          </p:cNvCxnSpPr>
          <p:nvPr/>
        </p:nvCxnSpPr>
        <p:spPr>
          <a:xfrm flipV="1">
            <a:off x="1818078" y="1735855"/>
            <a:ext cx="1565202" cy="55326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079C468A-58AA-5844-9272-8BC03A9FA9A5}"/>
                  </a:ext>
                </a:extLst>
              </p:cNvPr>
              <p:cNvSpPr txBox="1"/>
              <p:nvPr/>
            </p:nvSpPr>
            <p:spPr>
              <a:xfrm>
                <a:off x="2467602" y="2017504"/>
                <a:ext cx="38145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079C468A-58AA-5844-9272-8BC03A9FA9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7602" y="2017504"/>
                <a:ext cx="381450" cy="369332"/>
              </a:xfrm>
              <a:prstGeom prst="rect">
                <a:avLst/>
              </a:prstGeom>
              <a:blipFill>
                <a:blip r:embed="rId6"/>
                <a:stretch>
                  <a:fillRect l="-16129" r="-6452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24546EEF-F72D-C140-B4BD-2A3FED866B0F}"/>
                  </a:ext>
                </a:extLst>
              </p:cNvPr>
              <p:cNvSpPr/>
              <p:nvPr/>
            </p:nvSpPr>
            <p:spPr>
              <a:xfrm>
                <a:off x="581888" y="1141748"/>
                <a:ext cx="69429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>
                    <a:solidFill>
                      <a:prstClr val="black"/>
                    </a:solidFill>
                    <a:cs typeface="Trebuchet MS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prstClr val="black"/>
                    </a:solidFill>
                  </a:rPr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24546EEF-F72D-C140-B4BD-2A3FED866B0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888" y="1141748"/>
                <a:ext cx="694293" cy="523220"/>
              </a:xfrm>
              <a:prstGeom prst="rect">
                <a:avLst/>
              </a:prstGeom>
              <a:blipFill>
                <a:blip r:embed="rId7"/>
                <a:stretch>
                  <a:fillRect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EB32B9F8-3D3B-614B-BA17-E76C36162AB0}"/>
                  </a:ext>
                </a:extLst>
              </p:cNvPr>
              <p:cNvSpPr/>
              <p:nvPr/>
            </p:nvSpPr>
            <p:spPr>
              <a:xfrm>
                <a:off x="597192" y="1973964"/>
                <a:ext cx="702565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>
                    <a:solidFill>
                      <a:prstClr val="black"/>
                    </a:solidFill>
                    <a:cs typeface="Trebuchet MS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prstClr val="black"/>
                    </a:solidFill>
                  </a:rPr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EB32B9F8-3D3B-614B-BA17-E76C36162AB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192" y="1973964"/>
                <a:ext cx="702565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EF485CE7-04C9-8B41-8A64-DE1777C05DB3}"/>
              </a:ext>
            </a:extLst>
          </p:cNvPr>
          <p:cNvCxnSpPr>
            <a:cxnSpLocks/>
          </p:cNvCxnSpPr>
          <p:nvPr/>
        </p:nvCxnSpPr>
        <p:spPr>
          <a:xfrm>
            <a:off x="1371600" y="6143887"/>
            <a:ext cx="289560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E80AB008-4180-9D4A-9911-5A85E4E1B390}"/>
                  </a:ext>
                </a:extLst>
              </p:cNvPr>
              <p:cNvSpPr/>
              <p:nvPr/>
            </p:nvSpPr>
            <p:spPr>
              <a:xfrm>
                <a:off x="122869" y="4658380"/>
                <a:ext cx="133389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>
                    <a:solidFill>
                      <a:prstClr val="black"/>
                    </a:solidFill>
                    <a:cs typeface="Trebuchet MS"/>
                  </a:rPr>
                  <a:t>TX1: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prstClr val="black"/>
                    </a:solidFill>
                  </a:rPr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E80AB008-4180-9D4A-9911-5A85E4E1B39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869" y="4658380"/>
                <a:ext cx="1333891" cy="523220"/>
              </a:xfrm>
              <a:prstGeom prst="rect">
                <a:avLst/>
              </a:prstGeom>
              <a:blipFill>
                <a:blip r:embed="rId9"/>
                <a:stretch>
                  <a:fillRect l="-8491" t="-11905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9888B53F-E2A9-FE49-B313-2A0BF2C1181D}"/>
                  </a:ext>
                </a:extLst>
              </p:cNvPr>
              <p:cNvSpPr/>
              <p:nvPr/>
            </p:nvSpPr>
            <p:spPr>
              <a:xfrm>
                <a:off x="122869" y="5532599"/>
                <a:ext cx="134216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>
                    <a:solidFill>
                      <a:prstClr val="black"/>
                    </a:solidFill>
                    <a:cs typeface="Trebuchet MS"/>
                  </a:rPr>
                  <a:t>TX2: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prstClr val="black"/>
                    </a:solidFill>
                  </a:rPr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9888B53F-E2A9-FE49-B313-2A0BF2C1181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869" y="5532599"/>
                <a:ext cx="1342162" cy="523220"/>
              </a:xfrm>
              <a:prstGeom prst="rect">
                <a:avLst/>
              </a:prstGeom>
              <a:blipFill>
                <a:blip r:embed="rId10"/>
                <a:stretch>
                  <a:fillRect l="-8491" t="-11905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65756174-D426-CE4C-A0FB-D0D97A819698}"/>
              </a:ext>
            </a:extLst>
          </p:cNvPr>
          <p:cNvCxnSpPr>
            <a:cxnSpLocks/>
          </p:cNvCxnSpPr>
          <p:nvPr/>
        </p:nvCxnSpPr>
        <p:spPr>
          <a:xfrm flipV="1">
            <a:off x="1371600" y="4572000"/>
            <a:ext cx="0" cy="157188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BD7E71E1-621F-0D4F-B8C1-18C8C452E5CE}"/>
                  </a:ext>
                </a:extLst>
              </p:cNvPr>
              <p:cNvSpPr/>
              <p:nvPr/>
            </p:nvSpPr>
            <p:spPr>
              <a:xfrm>
                <a:off x="1295400" y="6334780"/>
                <a:ext cx="108228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BD7E71E1-621F-0D4F-B8C1-18C8C452E5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0" y="6334780"/>
                <a:ext cx="1082284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6C02BBD7-AE02-7B47-A60D-C6377E854F96}"/>
                  </a:ext>
                </a:extLst>
              </p:cNvPr>
              <p:cNvSpPr/>
              <p:nvPr/>
            </p:nvSpPr>
            <p:spPr>
              <a:xfrm>
                <a:off x="2914659" y="6334780"/>
                <a:ext cx="108228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6C02BBD7-AE02-7B47-A60D-C6377E854F9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4659" y="6334780"/>
                <a:ext cx="1082284" cy="5232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15E87473-BDF2-E746-B632-80121A66D8C6}"/>
                  </a:ext>
                </a:extLst>
              </p:cNvPr>
              <p:cNvSpPr/>
              <p:nvPr/>
            </p:nvSpPr>
            <p:spPr>
              <a:xfrm>
                <a:off x="1489792" y="4667950"/>
                <a:ext cx="91832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15E87473-BDF2-E746-B632-80121A66D8C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9792" y="4667950"/>
                <a:ext cx="918328" cy="52322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B063DBE5-4259-794A-B9FA-3EC945255E39}"/>
                  </a:ext>
                </a:extLst>
              </p:cNvPr>
              <p:cNvSpPr/>
              <p:nvPr/>
            </p:nvSpPr>
            <p:spPr>
              <a:xfrm>
                <a:off x="1509456" y="5539606"/>
                <a:ext cx="91832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B063DBE5-4259-794A-B9FA-3EC945255E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9456" y="5539606"/>
                <a:ext cx="918328" cy="52322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823AD588-DE99-4D49-8500-107B2218D93C}"/>
                  </a:ext>
                </a:extLst>
              </p:cNvPr>
              <p:cNvSpPr/>
              <p:nvPr/>
            </p:nvSpPr>
            <p:spPr>
              <a:xfrm>
                <a:off x="2667000" y="4716569"/>
                <a:ext cx="133632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823AD588-DE99-4D49-8500-107B2218D93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7000" y="4716569"/>
                <a:ext cx="1336328" cy="52322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3998D860-232B-934E-A655-EF75939704EB}"/>
                  </a:ext>
                </a:extLst>
              </p:cNvPr>
              <p:cNvSpPr/>
              <p:nvPr/>
            </p:nvSpPr>
            <p:spPr>
              <a:xfrm>
                <a:off x="2889052" y="5572780"/>
                <a:ext cx="106862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3998D860-232B-934E-A655-EF75939704E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9052" y="5572780"/>
                <a:ext cx="1068626" cy="52322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TextBox 46">
            <a:extLst>
              <a:ext uri="{FF2B5EF4-FFF2-40B4-BE49-F238E27FC236}">
                <a16:creationId xmlns:a16="http://schemas.microsoft.com/office/drawing/2014/main" id="{5C7CB012-1688-724C-B561-AEAA915E15AA}"/>
              </a:ext>
            </a:extLst>
          </p:cNvPr>
          <p:cNvSpPr txBox="1"/>
          <p:nvPr/>
        </p:nvSpPr>
        <p:spPr>
          <a:xfrm>
            <a:off x="377873" y="3900539"/>
            <a:ext cx="5767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prstClr val="black"/>
                </a:solidFill>
                <a:cs typeface="Trebuchet MS"/>
              </a:rPr>
              <a:t>Alamouti</a:t>
            </a:r>
            <a:r>
              <a:rPr lang="en-US" sz="2800" dirty="0">
                <a:solidFill>
                  <a:prstClr val="black"/>
                </a:solidFill>
                <a:cs typeface="Trebuchet MS"/>
              </a:rPr>
              <a:t> Codes: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F87173E2-F43B-3D48-8563-A6C35DC23555}"/>
                  </a:ext>
                </a:extLst>
              </p:cNvPr>
              <p:cNvSpPr/>
              <p:nvPr/>
            </p:nvSpPr>
            <p:spPr>
              <a:xfrm>
                <a:off x="4498530" y="4175536"/>
                <a:ext cx="288373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en-US" sz="2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2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p>
                        <m:sSupPr>
                          <m:ctrlP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F87173E2-F43B-3D48-8563-A6C35DC2355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8530" y="4175536"/>
                <a:ext cx="2883738" cy="523220"/>
              </a:xfrm>
              <a:prstGeom prst="rect">
                <a:avLst/>
              </a:prstGeom>
              <a:blipFill>
                <a:blip r:embed="rId17"/>
                <a:stretch>
                  <a:fillRect b="-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078D0FF4-F305-BA4D-BDE0-C29EE747BBC6}"/>
                  </a:ext>
                </a:extLst>
              </p:cNvPr>
              <p:cNvSpPr/>
              <p:nvPr/>
            </p:nvSpPr>
            <p:spPr>
              <a:xfrm>
                <a:off x="5620536" y="4748680"/>
                <a:ext cx="352346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8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e>
                                    <m:sub>
                                      <m:r>
                                        <a:rPr lang="en-US" sz="28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8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e>
                                    <m:sub>
                                      <m:r>
                                        <a:rPr lang="en-US" sz="28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078D0FF4-F305-BA4D-BDE0-C29EE747BBC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0536" y="4748680"/>
                <a:ext cx="3523464" cy="523220"/>
              </a:xfrm>
              <a:prstGeom prst="rect">
                <a:avLst/>
              </a:prstGeom>
              <a:blipFill>
                <a:blip r:embed="rId18"/>
                <a:stretch>
                  <a:fillRect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E67C7B36-AE23-A544-A20A-6FD47FA0AD26}"/>
                  </a:ext>
                </a:extLst>
              </p:cNvPr>
              <p:cNvSpPr/>
              <p:nvPr/>
            </p:nvSpPr>
            <p:spPr>
              <a:xfrm>
                <a:off x="4465687" y="5534349"/>
                <a:ext cx="2980175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en-US" sz="2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2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p>
                        <m:sSupPr>
                          <m:ctrlP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E67C7B36-AE23-A544-A20A-6FD47FA0AD2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5687" y="5534349"/>
                <a:ext cx="2980175" cy="523220"/>
              </a:xfrm>
              <a:prstGeom prst="rect">
                <a:avLst/>
              </a:prstGeom>
              <a:blipFill>
                <a:blip r:embed="rId19"/>
                <a:stretch>
                  <a:fillRect b="-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CD860965-72B1-0C4E-A991-7A20EDD25262}"/>
                  </a:ext>
                </a:extLst>
              </p:cNvPr>
              <p:cNvSpPr/>
              <p:nvPr/>
            </p:nvSpPr>
            <p:spPr>
              <a:xfrm>
                <a:off x="5594240" y="6182380"/>
                <a:ext cx="365491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8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e>
                                    <m:sub>
                                      <m:r>
                                        <a:rPr lang="en-US" sz="28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8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e>
                                    <m:sub>
                                      <m:r>
                                        <a:rPr lang="en-US" sz="28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CD860965-72B1-0C4E-A991-7A20EDD2526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4240" y="6182380"/>
                <a:ext cx="3654911" cy="523220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TextBox 47">
            <a:extLst>
              <a:ext uri="{FF2B5EF4-FFF2-40B4-BE49-F238E27FC236}">
                <a16:creationId xmlns:a16="http://schemas.microsoft.com/office/drawing/2014/main" id="{0128BDCE-46BC-EA40-8512-342B8F77EDE8}"/>
              </a:ext>
            </a:extLst>
          </p:cNvPr>
          <p:cNvSpPr txBox="1"/>
          <p:nvPr/>
        </p:nvSpPr>
        <p:spPr>
          <a:xfrm>
            <a:off x="376249" y="3258007"/>
            <a:ext cx="830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cs typeface="Trebuchet MS"/>
              </a:rPr>
              <a:t>Solution:  Use Space-Time Codes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3D79F6E8-7854-499F-BA88-21249CAACDCC}"/>
                  </a:ext>
                </a:extLst>
              </p14:cNvPr>
              <p14:cNvContentPartPr/>
              <p14:nvPr/>
            </p14:nvContentPartPr>
            <p14:xfrm>
              <a:off x="1496880" y="5110200"/>
              <a:ext cx="7443360" cy="17391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3D79F6E8-7854-499F-BA88-21249CAACDCC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487520" y="5100840"/>
                <a:ext cx="7462080" cy="1757880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063242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39967"/>
          </a:xfrm>
        </p:spPr>
        <p:txBody>
          <a:bodyPr>
            <a:noAutofit/>
          </a:bodyPr>
          <a:lstStyle/>
          <a:p>
            <a:r>
              <a:rPr lang="en-US" sz="4400" b="0" dirty="0">
                <a:solidFill>
                  <a:schemeClr val="tx2"/>
                </a:solidFill>
              </a:rPr>
              <a:t>MIMO: Multiple TX-RX streams</a:t>
            </a:r>
          </a:p>
        </p:txBody>
      </p:sp>
      <p:grpSp>
        <p:nvGrpSpPr>
          <p:cNvPr id="58" name="Group 12">
            <a:extLst>
              <a:ext uri="{FF2B5EF4-FFF2-40B4-BE49-F238E27FC236}">
                <a16:creationId xmlns:a16="http://schemas.microsoft.com/office/drawing/2014/main" id="{65A82636-1303-4647-8E72-E21A436D8B15}"/>
              </a:ext>
            </a:extLst>
          </p:cNvPr>
          <p:cNvGrpSpPr/>
          <p:nvPr/>
        </p:nvGrpSpPr>
        <p:grpSpPr>
          <a:xfrm rot="16200000">
            <a:off x="1068926" y="1434825"/>
            <a:ext cx="1371600" cy="613852"/>
            <a:chOff x="3245649" y="1709063"/>
            <a:chExt cx="1677149" cy="827638"/>
          </a:xfrm>
        </p:grpSpPr>
        <p:sp>
          <p:nvSpPr>
            <p:cNvPr id="59" name="Isosceles Triangle 13">
              <a:extLst>
                <a:ext uri="{FF2B5EF4-FFF2-40B4-BE49-F238E27FC236}">
                  <a16:creationId xmlns:a16="http://schemas.microsoft.com/office/drawing/2014/main" id="{2D950E8A-4461-5444-AA41-F984466211AB}"/>
                </a:ext>
              </a:extLst>
            </p:cNvPr>
            <p:cNvSpPr/>
            <p:nvPr/>
          </p:nvSpPr>
          <p:spPr>
            <a:xfrm rot="16200000">
              <a:off x="4605244" y="2362843"/>
              <a:ext cx="206567" cy="141149"/>
            </a:xfrm>
            <a:prstGeom prst="triangle">
              <a:avLst/>
            </a:prstGeom>
            <a:ln w="381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prstClr val="black"/>
                </a:solidFill>
              </a:endParaRPr>
            </a:p>
          </p:txBody>
        </p:sp>
        <p:cxnSp>
          <p:nvCxnSpPr>
            <p:cNvPr id="60" name="Shape 8">
              <a:extLst>
                <a:ext uri="{FF2B5EF4-FFF2-40B4-BE49-F238E27FC236}">
                  <a16:creationId xmlns:a16="http://schemas.microsoft.com/office/drawing/2014/main" id="{F5CB3F01-3AF4-D346-A53D-9DC8ABB822EB}"/>
                </a:ext>
              </a:extLst>
            </p:cNvPr>
            <p:cNvCxnSpPr/>
            <p:nvPr/>
          </p:nvCxnSpPr>
          <p:spPr>
            <a:xfrm rot="16200000" flipH="1">
              <a:off x="3230649" y="2003589"/>
              <a:ext cx="720002" cy="130949"/>
            </a:xfrm>
            <a:prstGeom prst="bentConnector2">
              <a:avLst/>
            </a:prstGeom>
            <a:ln w="381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Isosceles Triangle 15">
              <a:extLst>
                <a:ext uri="{FF2B5EF4-FFF2-40B4-BE49-F238E27FC236}">
                  <a16:creationId xmlns:a16="http://schemas.microsoft.com/office/drawing/2014/main" id="{B97A60DA-98B2-3B46-8E7D-D69827A03857}"/>
                </a:ext>
              </a:extLst>
            </p:cNvPr>
            <p:cNvSpPr/>
            <p:nvPr/>
          </p:nvSpPr>
          <p:spPr>
            <a:xfrm rot="16200000">
              <a:off x="3623415" y="2358491"/>
              <a:ext cx="206567" cy="141149"/>
            </a:xfrm>
            <a:prstGeom prst="triangle">
              <a:avLst/>
            </a:prstGeom>
            <a:ln w="381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prstClr val="black"/>
                </a:solidFill>
              </a:endParaRPr>
            </a:p>
          </p:txBody>
        </p:sp>
        <p:cxnSp>
          <p:nvCxnSpPr>
            <p:cNvPr id="66" name="Shape 14">
              <a:extLst>
                <a:ext uri="{FF2B5EF4-FFF2-40B4-BE49-F238E27FC236}">
                  <a16:creationId xmlns:a16="http://schemas.microsoft.com/office/drawing/2014/main" id="{511A0330-EDAF-8149-90E7-7FF5E6229D62}"/>
                </a:ext>
              </a:extLst>
            </p:cNvPr>
            <p:cNvCxnSpPr/>
            <p:nvPr/>
          </p:nvCxnSpPr>
          <p:spPr>
            <a:xfrm rot="16200000" flipH="1">
              <a:off x="4212478" y="2003589"/>
              <a:ext cx="720000" cy="130949"/>
            </a:xfrm>
            <a:prstGeom prst="bentConnector2">
              <a:avLst/>
            </a:prstGeom>
            <a:ln w="381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Rounded Rectangle 67">
              <a:extLst>
                <a:ext uri="{FF2B5EF4-FFF2-40B4-BE49-F238E27FC236}">
                  <a16:creationId xmlns:a16="http://schemas.microsoft.com/office/drawing/2014/main" id="{03A232E4-F200-6240-BA27-3EE412A1847A}"/>
                </a:ext>
              </a:extLst>
            </p:cNvPr>
            <p:cNvSpPr/>
            <p:nvPr/>
          </p:nvSpPr>
          <p:spPr>
            <a:xfrm rot="5400000">
              <a:off x="3893804" y="1199192"/>
              <a:ext cx="380839" cy="1677149"/>
            </a:xfrm>
            <a:prstGeom prst="roundRect">
              <a:avLst/>
            </a:prstGeom>
            <a:ln w="38100"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prstClr val="black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9565F32-6DF5-7948-B048-9DA7676F1F35}"/>
                  </a:ext>
                </a:extLst>
              </p:cNvPr>
              <p:cNvSpPr txBox="1"/>
              <p:nvPr/>
            </p:nvSpPr>
            <p:spPr>
              <a:xfrm>
                <a:off x="975117" y="1062003"/>
                <a:ext cx="36490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9565F32-6DF5-7948-B048-9DA7676F1F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5117" y="1062003"/>
                <a:ext cx="364908" cy="369332"/>
              </a:xfrm>
              <a:prstGeom prst="rect">
                <a:avLst/>
              </a:prstGeom>
              <a:blipFill>
                <a:blip r:embed="rId4"/>
                <a:stretch>
                  <a:fillRect l="-10000" r="-3333" b="-137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B4E32700-38FB-3340-A192-A2D5697DD6D8}"/>
                  </a:ext>
                </a:extLst>
              </p:cNvPr>
              <p:cNvSpPr txBox="1"/>
              <p:nvPr/>
            </p:nvSpPr>
            <p:spPr>
              <a:xfrm>
                <a:off x="975117" y="1733597"/>
                <a:ext cx="37202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B4E32700-38FB-3340-A192-A2D5697DD6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5117" y="1733597"/>
                <a:ext cx="372025" cy="369332"/>
              </a:xfrm>
              <a:prstGeom prst="rect">
                <a:avLst/>
              </a:prstGeom>
              <a:blipFill>
                <a:blip r:embed="rId5"/>
                <a:stretch>
                  <a:fillRect l="-10000" r="-6667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0B6AB4C9-EEFA-8340-86D8-E5E88A44DFF8}"/>
                  </a:ext>
                </a:extLst>
              </p:cNvPr>
              <p:cNvSpPr txBox="1"/>
              <p:nvPr/>
            </p:nvSpPr>
            <p:spPr>
              <a:xfrm>
                <a:off x="4885971" y="1100024"/>
                <a:ext cx="36663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0B6AB4C9-EEFA-8340-86D8-E5E88A44DF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5971" y="1100024"/>
                <a:ext cx="366639" cy="369332"/>
              </a:xfrm>
              <a:prstGeom prst="rect">
                <a:avLst/>
              </a:prstGeom>
              <a:blipFill>
                <a:blip r:embed="rId6"/>
                <a:stretch>
                  <a:fillRect l="-16667" r="-3333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8FBB0336-63BC-A342-8074-B5F3C6CD6832}"/>
                  </a:ext>
                </a:extLst>
              </p:cNvPr>
              <p:cNvSpPr txBox="1"/>
              <p:nvPr/>
            </p:nvSpPr>
            <p:spPr>
              <a:xfrm>
                <a:off x="4885971" y="1970351"/>
                <a:ext cx="37375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8FBB0336-63BC-A342-8074-B5F3C6CD68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5971" y="1970351"/>
                <a:ext cx="373757" cy="369332"/>
              </a:xfrm>
              <a:prstGeom prst="rect">
                <a:avLst/>
              </a:prstGeom>
              <a:blipFill>
                <a:blip r:embed="rId7"/>
                <a:stretch>
                  <a:fillRect l="-16667" r="-6667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2" name="Group 12">
            <a:extLst>
              <a:ext uri="{FF2B5EF4-FFF2-40B4-BE49-F238E27FC236}">
                <a16:creationId xmlns:a16="http://schemas.microsoft.com/office/drawing/2014/main" id="{A3718309-A994-DA41-B4B1-836C2019F191}"/>
              </a:ext>
            </a:extLst>
          </p:cNvPr>
          <p:cNvGrpSpPr/>
          <p:nvPr/>
        </p:nvGrpSpPr>
        <p:grpSpPr>
          <a:xfrm rot="5400000" flipH="1">
            <a:off x="3812126" y="1434825"/>
            <a:ext cx="1371600" cy="613852"/>
            <a:chOff x="3245649" y="1709063"/>
            <a:chExt cx="1677149" cy="827638"/>
          </a:xfrm>
        </p:grpSpPr>
        <p:sp>
          <p:nvSpPr>
            <p:cNvPr id="33" name="Isosceles Triangle 13">
              <a:extLst>
                <a:ext uri="{FF2B5EF4-FFF2-40B4-BE49-F238E27FC236}">
                  <a16:creationId xmlns:a16="http://schemas.microsoft.com/office/drawing/2014/main" id="{13E0E8DB-FA56-3B45-A695-BE6A377CAF2E}"/>
                </a:ext>
              </a:extLst>
            </p:cNvPr>
            <p:cNvSpPr/>
            <p:nvPr/>
          </p:nvSpPr>
          <p:spPr>
            <a:xfrm rot="16200000">
              <a:off x="4605244" y="2362843"/>
              <a:ext cx="206567" cy="141149"/>
            </a:xfrm>
            <a:prstGeom prst="triangle">
              <a:avLst/>
            </a:prstGeom>
            <a:ln w="381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prstClr val="black"/>
                </a:solidFill>
              </a:endParaRPr>
            </a:p>
          </p:txBody>
        </p:sp>
        <p:cxnSp>
          <p:nvCxnSpPr>
            <p:cNvPr id="34" name="Shape 8">
              <a:extLst>
                <a:ext uri="{FF2B5EF4-FFF2-40B4-BE49-F238E27FC236}">
                  <a16:creationId xmlns:a16="http://schemas.microsoft.com/office/drawing/2014/main" id="{D851F5D9-DB0C-2A48-8B20-7683B6FC7A90}"/>
                </a:ext>
              </a:extLst>
            </p:cNvPr>
            <p:cNvCxnSpPr/>
            <p:nvPr/>
          </p:nvCxnSpPr>
          <p:spPr>
            <a:xfrm rot="16200000" flipH="1">
              <a:off x="3230649" y="2003589"/>
              <a:ext cx="720002" cy="130949"/>
            </a:xfrm>
            <a:prstGeom prst="bentConnector2">
              <a:avLst/>
            </a:prstGeom>
            <a:ln w="381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Isosceles Triangle 15">
              <a:extLst>
                <a:ext uri="{FF2B5EF4-FFF2-40B4-BE49-F238E27FC236}">
                  <a16:creationId xmlns:a16="http://schemas.microsoft.com/office/drawing/2014/main" id="{B228601E-61D0-8345-BA11-0E4471D8A592}"/>
                </a:ext>
              </a:extLst>
            </p:cNvPr>
            <p:cNvSpPr/>
            <p:nvPr/>
          </p:nvSpPr>
          <p:spPr>
            <a:xfrm rot="16200000">
              <a:off x="3623415" y="2358491"/>
              <a:ext cx="206567" cy="141149"/>
            </a:xfrm>
            <a:prstGeom prst="triangle">
              <a:avLst/>
            </a:prstGeom>
            <a:ln w="381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prstClr val="black"/>
                </a:solidFill>
              </a:endParaRPr>
            </a:p>
          </p:txBody>
        </p:sp>
        <p:cxnSp>
          <p:nvCxnSpPr>
            <p:cNvPr id="36" name="Shape 14">
              <a:extLst>
                <a:ext uri="{FF2B5EF4-FFF2-40B4-BE49-F238E27FC236}">
                  <a16:creationId xmlns:a16="http://schemas.microsoft.com/office/drawing/2014/main" id="{01025A01-63DB-8B4A-8F0B-518A3B3C4A58}"/>
                </a:ext>
              </a:extLst>
            </p:cNvPr>
            <p:cNvCxnSpPr/>
            <p:nvPr/>
          </p:nvCxnSpPr>
          <p:spPr>
            <a:xfrm rot="16200000" flipH="1">
              <a:off x="4212478" y="2003589"/>
              <a:ext cx="720000" cy="130949"/>
            </a:xfrm>
            <a:prstGeom prst="bentConnector2">
              <a:avLst/>
            </a:prstGeom>
            <a:ln w="381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Rounded Rectangle 36">
              <a:extLst>
                <a:ext uri="{FF2B5EF4-FFF2-40B4-BE49-F238E27FC236}">
                  <a16:creationId xmlns:a16="http://schemas.microsoft.com/office/drawing/2014/main" id="{6A3B98ED-AE3D-C743-A047-CED08E48A424}"/>
                </a:ext>
              </a:extLst>
            </p:cNvPr>
            <p:cNvSpPr/>
            <p:nvPr/>
          </p:nvSpPr>
          <p:spPr>
            <a:xfrm rot="5400000">
              <a:off x="3893804" y="1199192"/>
              <a:ext cx="380839" cy="1677149"/>
            </a:xfrm>
            <a:prstGeom prst="roundRect">
              <a:avLst/>
            </a:prstGeom>
            <a:ln w="38100"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prstClr val="black"/>
                </a:solidFill>
              </a:endParaRPr>
            </a:p>
          </p:txBody>
        </p:sp>
      </p:grp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32FD3E8F-562A-9E4F-9FD4-3CC09564B29F}"/>
              </a:ext>
            </a:extLst>
          </p:cNvPr>
          <p:cNvCxnSpPr/>
          <p:nvPr/>
        </p:nvCxnSpPr>
        <p:spPr>
          <a:xfrm>
            <a:off x="1981818" y="1395995"/>
            <a:ext cx="2270582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DCEB03CE-AA36-7C49-929D-0965F08E3C2C}"/>
                  </a:ext>
                </a:extLst>
              </p:cNvPr>
              <p:cNvSpPr txBox="1"/>
              <p:nvPr/>
            </p:nvSpPr>
            <p:spPr>
              <a:xfrm>
                <a:off x="2519049" y="1020391"/>
                <a:ext cx="42306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DCEB03CE-AA36-7C49-929D-0965F08E3C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9049" y="1020391"/>
                <a:ext cx="423065" cy="307777"/>
              </a:xfrm>
              <a:prstGeom prst="rect">
                <a:avLst/>
              </a:prstGeom>
              <a:blipFill>
                <a:blip r:embed="rId8"/>
                <a:stretch>
                  <a:fillRect l="-11429" r="-2857" b="-1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AEF968B4-9610-2142-8FFF-E43222EAD26A}"/>
                  </a:ext>
                </a:extLst>
              </p:cNvPr>
              <p:cNvSpPr txBox="1"/>
              <p:nvPr/>
            </p:nvSpPr>
            <p:spPr>
              <a:xfrm>
                <a:off x="5297699" y="1100024"/>
                <a:ext cx="1103101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AEF968B4-9610-2142-8FFF-E43222EAD2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7699" y="1100024"/>
                <a:ext cx="1103101" cy="369332"/>
              </a:xfrm>
              <a:prstGeom prst="rect">
                <a:avLst/>
              </a:prstGeom>
              <a:blipFill>
                <a:blip r:embed="rId9"/>
                <a:stretch>
                  <a:fillRect l="-5682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82922B64-C074-0047-AD85-4C7173569250}"/>
                  </a:ext>
                </a:extLst>
              </p:cNvPr>
              <p:cNvSpPr txBox="1"/>
              <p:nvPr/>
            </p:nvSpPr>
            <p:spPr>
              <a:xfrm>
                <a:off x="6445889" y="1100024"/>
                <a:ext cx="1103101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82922B64-C074-0047-AD85-4C71735692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5889" y="1100024"/>
                <a:ext cx="1103101" cy="369332"/>
              </a:xfrm>
              <a:prstGeom prst="rect">
                <a:avLst/>
              </a:prstGeom>
              <a:blipFill>
                <a:blip r:embed="rId10"/>
                <a:stretch>
                  <a:fillRect l="-9195" t="-6667" b="-3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A44EEA64-49B9-E24A-8F42-E524379D186C}"/>
                  </a:ext>
                </a:extLst>
              </p:cNvPr>
              <p:cNvSpPr txBox="1"/>
              <p:nvPr/>
            </p:nvSpPr>
            <p:spPr>
              <a:xfrm>
                <a:off x="5297699" y="1970351"/>
                <a:ext cx="1103101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21</m:t>
                          </m:r>
                        </m:sub>
                      </m:sSub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A44EEA64-49B9-E24A-8F42-E524379D18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7699" y="1970351"/>
                <a:ext cx="1103101" cy="369332"/>
              </a:xfrm>
              <a:prstGeom prst="rect">
                <a:avLst/>
              </a:prstGeom>
              <a:blipFill>
                <a:blip r:embed="rId11"/>
                <a:stretch>
                  <a:fillRect l="-5682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DA474886-68CF-EE4D-98EE-1C7969C8D6E7}"/>
                  </a:ext>
                </a:extLst>
              </p:cNvPr>
              <p:cNvSpPr txBox="1"/>
              <p:nvPr/>
            </p:nvSpPr>
            <p:spPr>
              <a:xfrm>
                <a:off x="6445889" y="1970351"/>
                <a:ext cx="1103101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22</m:t>
                          </m:r>
                        </m:sub>
                      </m:sSub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DA474886-68CF-EE4D-98EE-1C7969C8D6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5889" y="1970351"/>
                <a:ext cx="1103101" cy="369332"/>
              </a:xfrm>
              <a:prstGeom prst="rect">
                <a:avLst/>
              </a:prstGeom>
              <a:blipFill>
                <a:blip r:embed="rId12"/>
                <a:stretch>
                  <a:fillRect l="-9195" t="-3333" b="-3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F59EBEBF-B712-F64F-A375-030DC4570446}"/>
              </a:ext>
            </a:extLst>
          </p:cNvPr>
          <p:cNvCxnSpPr>
            <a:cxnSpLocks/>
          </p:cNvCxnSpPr>
          <p:nvPr/>
        </p:nvCxnSpPr>
        <p:spPr>
          <a:xfrm flipV="1">
            <a:off x="1981818" y="1469356"/>
            <a:ext cx="2289015" cy="72959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F2BAD1C7-AE08-E944-9D58-5FD7700084B3}"/>
                  </a:ext>
                </a:extLst>
              </p:cNvPr>
              <p:cNvSpPr txBox="1"/>
              <p:nvPr/>
            </p:nvSpPr>
            <p:spPr>
              <a:xfrm>
                <a:off x="2057400" y="1755522"/>
                <a:ext cx="42306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F2BAD1C7-AE08-E944-9D58-5FD7700084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400" y="1755522"/>
                <a:ext cx="423065" cy="307777"/>
              </a:xfrm>
              <a:prstGeom prst="rect">
                <a:avLst/>
              </a:prstGeom>
              <a:blipFill>
                <a:blip r:embed="rId13"/>
                <a:stretch>
                  <a:fillRect l="-14706" r="-2941" b="-1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6AAE3A36-33DC-EF44-9D5A-31D822685AFF}"/>
              </a:ext>
            </a:extLst>
          </p:cNvPr>
          <p:cNvCxnSpPr>
            <a:cxnSpLocks/>
          </p:cNvCxnSpPr>
          <p:nvPr/>
        </p:nvCxnSpPr>
        <p:spPr>
          <a:xfrm>
            <a:off x="1967823" y="2198950"/>
            <a:ext cx="2284577" cy="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D503483D-82AD-8444-94D6-7585E9C02411}"/>
                  </a:ext>
                </a:extLst>
              </p:cNvPr>
              <p:cNvSpPr txBox="1"/>
              <p:nvPr/>
            </p:nvSpPr>
            <p:spPr>
              <a:xfrm>
                <a:off x="2360844" y="2194739"/>
                <a:ext cx="42902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22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D503483D-82AD-8444-94D6-7585E9C024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0844" y="2194739"/>
                <a:ext cx="429027" cy="307777"/>
              </a:xfrm>
              <a:prstGeom prst="rect">
                <a:avLst/>
              </a:prstGeom>
              <a:blipFill>
                <a:blip r:embed="rId14"/>
                <a:stretch>
                  <a:fillRect l="-14286" r="-2857"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3B5F42C2-8137-1941-9F76-D43ED3290228}"/>
              </a:ext>
            </a:extLst>
          </p:cNvPr>
          <p:cNvCxnSpPr>
            <a:cxnSpLocks/>
          </p:cNvCxnSpPr>
          <p:nvPr/>
        </p:nvCxnSpPr>
        <p:spPr>
          <a:xfrm>
            <a:off x="1981817" y="1402267"/>
            <a:ext cx="2243928" cy="71992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6AD2C070-428C-D44B-BB5B-EC5738F1A7FE}"/>
                  </a:ext>
                </a:extLst>
              </p:cNvPr>
              <p:cNvSpPr txBox="1"/>
              <p:nvPr/>
            </p:nvSpPr>
            <p:spPr>
              <a:xfrm>
                <a:off x="2035919" y="1383252"/>
                <a:ext cx="42902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21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6AD2C070-428C-D44B-BB5B-EC5738F1A7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5919" y="1383252"/>
                <a:ext cx="429028" cy="307777"/>
              </a:xfrm>
              <a:prstGeom prst="rect">
                <a:avLst/>
              </a:prstGeom>
              <a:blipFill>
                <a:blip r:embed="rId15"/>
                <a:stretch>
                  <a:fillRect l="-11429" r="-2857"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7" name="Group 56">
            <a:extLst>
              <a:ext uri="{FF2B5EF4-FFF2-40B4-BE49-F238E27FC236}">
                <a16:creationId xmlns:a16="http://schemas.microsoft.com/office/drawing/2014/main" id="{1A83D57B-3B34-7A4D-84C0-38EDFF304FB4}"/>
              </a:ext>
            </a:extLst>
          </p:cNvPr>
          <p:cNvGrpSpPr/>
          <p:nvPr/>
        </p:nvGrpSpPr>
        <p:grpSpPr>
          <a:xfrm>
            <a:off x="1458924" y="2745777"/>
            <a:ext cx="91440" cy="1143000"/>
            <a:chOff x="2667000" y="4572000"/>
            <a:chExt cx="91440" cy="1143000"/>
          </a:xfrm>
        </p:grpSpPr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8ED306A6-44E6-A44A-A72C-1092735870BD}"/>
                </a:ext>
              </a:extLst>
            </p:cNvPr>
            <p:cNvCxnSpPr/>
            <p:nvPr/>
          </p:nvCxnSpPr>
          <p:spPr>
            <a:xfrm>
              <a:off x="2667000" y="4572000"/>
              <a:ext cx="91440" cy="0"/>
            </a:xfrm>
            <a:prstGeom prst="line">
              <a:avLst/>
            </a:pr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09DF8B76-DA5B-2D41-A492-D84F81E7BAC6}"/>
                </a:ext>
              </a:extLst>
            </p:cNvPr>
            <p:cNvCxnSpPr/>
            <p:nvPr/>
          </p:nvCxnSpPr>
          <p:spPr>
            <a:xfrm>
              <a:off x="2667000" y="4572000"/>
              <a:ext cx="0" cy="1143000"/>
            </a:xfrm>
            <a:prstGeom prst="line">
              <a:avLst/>
            </a:pr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299715FB-D848-BA42-A454-6BBD05A9BCA7}"/>
                </a:ext>
              </a:extLst>
            </p:cNvPr>
            <p:cNvCxnSpPr/>
            <p:nvPr/>
          </p:nvCxnSpPr>
          <p:spPr>
            <a:xfrm>
              <a:off x="2667000" y="5705573"/>
              <a:ext cx="91440" cy="0"/>
            </a:xfrm>
            <a:prstGeom prst="line">
              <a:avLst/>
            </a:pr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38115B33-7115-6445-BDBA-65AF8984B67E}"/>
                  </a:ext>
                </a:extLst>
              </p:cNvPr>
              <p:cNvSpPr txBox="1"/>
              <p:nvPr/>
            </p:nvSpPr>
            <p:spPr>
              <a:xfrm>
                <a:off x="1498575" y="2745777"/>
                <a:ext cx="36663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38115B33-7115-6445-BDBA-65AF8984B6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8575" y="2745777"/>
                <a:ext cx="366639" cy="369332"/>
              </a:xfrm>
              <a:prstGeom prst="rect">
                <a:avLst/>
              </a:prstGeom>
              <a:blipFill>
                <a:blip r:embed="rId16"/>
                <a:stretch>
                  <a:fillRect l="-16667" r="-3333" b="-24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AEF8A49A-C656-794A-8D27-33B559D68024}"/>
                  </a:ext>
                </a:extLst>
              </p:cNvPr>
              <p:cNvSpPr txBox="1"/>
              <p:nvPr/>
            </p:nvSpPr>
            <p:spPr>
              <a:xfrm>
                <a:off x="1509789" y="3361965"/>
                <a:ext cx="37375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AEF8A49A-C656-794A-8D27-33B559D680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9789" y="3361965"/>
                <a:ext cx="373757" cy="369332"/>
              </a:xfrm>
              <a:prstGeom prst="rect">
                <a:avLst/>
              </a:prstGeom>
              <a:blipFill>
                <a:blip r:embed="rId17"/>
                <a:stretch>
                  <a:fillRect l="-16667" r="-6667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3" name="Group 72">
            <a:extLst>
              <a:ext uri="{FF2B5EF4-FFF2-40B4-BE49-F238E27FC236}">
                <a16:creationId xmlns:a16="http://schemas.microsoft.com/office/drawing/2014/main" id="{2A690FD0-5C73-0047-9F88-972C852C399A}"/>
              </a:ext>
            </a:extLst>
          </p:cNvPr>
          <p:cNvGrpSpPr/>
          <p:nvPr/>
        </p:nvGrpSpPr>
        <p:grpSpPr>
          <a:xfrm flipH="1">
            <a:off x="1778964" y="2748354"/>
            <a:ext cx="91440" cy="1143000"/>
            <a:chOff x="2667000" y="4572000"/>
            <a:chExt cx="91440" cy="1143000"/>
          </a:xfrm>
        </p:grpSpPr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FC019C60-C0C1-5146-A1CD-E83D32A6175E}"/>
                </a:ext>
              </a:extLst>
            </p:cNvPr>
            <p:cNvCxnSpPr/>
            <p:nvPr/>
          </p:nvCxnSpPr>
          <p:spPr>
            <a:xfrm>
              <a:off x="2667000" y="4572000"/>
              <a:ext cx="91440" cy="0"/>
            </a:xfrm>
            <a:prstGeom prst="line">
              <a:avLst/>
            </a:pr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1DB1F2C9-C0E9-0340-9BD5-DB71FA54CE4F}"/>
                </a:ext>
              </a:extLst>
            </p:cNvPr>
            <p:cNvCxnSpPr/>
            <p:nvPr/>
          </p:nvCxnSpPr>
          <p:spPr>
            <a:xfrm>
              <a:off x="2667000" y="4572000"/>
              <a:ext cx="0" cy="1143000"/>
            </a:xfrm>
            <a:prstGeom prst="line">
              <a:avLst/>
            </a:pr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C567DC39-AB7E-DD46-8441-4F5F4823C708}"/>
                </a:ext>
              </a:extLst>
            </p:cNvPr>
            <p:cNvCxnSpPr/>
            <p:nvPr/>
          </p:nvCxnSpPr>
          <p:spPr>
            <a:xfrm>
              <a:off x="2667000" y="5705573"/>
              <a:ext cx="91440" cy="0"/>
            </a:xfrm>
            <a:prstGeom prst="line">
              <a:avLst/>
            </a:pr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299DB724-613D-9A4A-9A5B-F99ED462886F}"/>
                  </a:ext>
                </a:extLst>
              </p:cNvPr>
              <p:cNvSpPr txBox="1"/>
              <p:nvPr/>
            </p:nvSpPr>
            <p:spPr>
              <a:xfrm>
                <a:off x="1974986" y="3111869"/>
                <a:ext cx="320039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299DB724-613D-9A4A-9A5B-F99ED46288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4986" y="3111869"/>
                <a:ext cx="320039" cy="369332"/>
              </a:xfrm>
              <a:prstGeom prst="rect">
                <a:avLst/>
              </a:prstGeom>
              <a:blipFill>
                <a:blip r:embed="rId18"/>
                <a:stretch>
                  <a:fillRect l="-2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8" name="Group 77">
            <a:extLst>
              <a:ext uri="{FF2B5EF4-FFF2-40B4-BE49-F238E27FC236}">
                <a16:creationId xmlns:a16="http://schemas.microsoft.com/office/drawing/2014/main" id="{2AC74354-3793-8C44-B5DA-C1C6E7EC9CF9}"/>
              </a:ext>
            </a:extLst>
          </p:cNvPr>
          <p:cNvGrpSpPr/>
          <p:nvPr/>
        </p:nvGrpSpPr>
        <p:grpSpPr>
          <a:xfrm>
            <a:off x="2344942" y="2743200"/>
            <a:ext cx="91440" cy="1143000"/>
            <a:chOff x="2667000" y="4572000"/>
            <a:chExt cx="91440" cy="1143000"/>
          </a:xfrm>
        </p:grpSpPr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732F842A-B2F9-4F4E-B40F-1B5FA8EDAF3A}"/>
                </a:ext>
              </a:extLst>
            </p:cNvPr>
            <p:cNvCxnSpPr/>
            <p:nvPr/>
          </p:nvCxnSpPr>
          <p:spPr>
            <a:xfrm>
              <a:off x="2667000" y="4572000"/>
              <a:ext cx="91440" cy="0"/>
            </a:xfrm>
            <a:prstGeom prst="line">
              <a:avLst/>
            </a:pr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58FCD12E-46E0-8949-A9A7-1162CD8B8569}"/>
                </a:ext>
              </a:extLst>
            </p:cNvPr>
            <p:cNvCxnSpPr/>
            <p:nvPr/>
          </p:nvCxnSpPr>
          <p:spPr>
            <a:xfrm>
              <a:off x="2667000" y="4572000"/>
              <a:ext cx="0" cy="1143000"/>
            </a:xfrm>
            <a:prstGeom prst="line">
              <a:avLst/>
            </a:pr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62663EBC-B281-7041-8452-6E1B1D4B02E3}"/>
                </a:ext>
              </a:extLst>
            </p:cNvPr>
            <p:cNvCxnSpPr/>
            <p:nvPr/>
          </p:nvCxnSpPr>
          <p:spPr>
            <a:xfrm>
              <a:off x="2667000" y="5705573"/>
              <a:ext cx="91440" cy="0"/>
            </a:xfrm>
            <a:prstGeom prst="line">
              <a:avLst/>
            </a:pr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B6ED1586-E70C-8746-BA59-B86A025EA7D9}"/>
                  </a:ext>
                </a:extLst>
              </p:cNvPr>
              <p:cNvSpPr txBox="1"/>
              <p:nvPr/>
            </p:nvSpPr>
            <p:spPr>
              <a:xfrm>
                <a:off x="2384593" y="2754868"/>
                <a:ext cx="50417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B6ED1586-E70C-8746-BA59-B86A025EA7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4593" y="2754868"/>
                <a:ext cx="504177" cy="369332"/>
              </a:xfrm>
              <a:prstGeom prst="rect">
                <a:avLst/>
              </a:prstGeom>
              <a:blipFill>
                <a:blip r:embed="rId19"/>
                <a:stretch>
                  <a:fillRect l="-15000" r="-5000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76112B2B-4905-C64D-B0A2-CE2C1C13E591}"/>
                  </a:ext>
                </a:extLst>
              </p:cNvPr>
              <p:cNvSpPr txBox="1"/>
              <p:nvPr/>
            </p:nvSpPr>
            <p:spPr>
              <a:xfrm>
                <a:off x="2395807" y="3431577"/>
                <a:ext cx="51129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76112B2B-4905-C64D-B0A2-CE2C1C13E5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5807" y="3431577"/>
                <a:ext cx="511294" cy="369332"/>
              </a:xfrm>
              <a:prstGeom prst="rect">
                <a:avLst/>
              </a:prstGeom>
              <a:blipFill>
                <a:blip r:embed="rId20"/>
                <a:stretch>
                  <a:fillRect l="-14634" r="-2439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4" name="Group 83">
            <a:extLst>
              <a:ext uri="{FF2B5EF4-FFF2-40B4-BE49-F238E27FC236}">
                <a16:creationId xmlns:a16="http://schemas.microsoft.com/office/drawing/2014/main" id="{9DC6625C-9E6A-E74B-892B-098558137C2C}"/>
              </a:ext>
            </a:extLst>
          </p:cNvPr>
          <p:cNvGrpSpPr/>
          <p:nvPr/>
        </p:nvGrpSpPr>
        <p:grpSpPr>
          <a:xfrm flipH="1">
            <a:off x="3379164" y="2745777"/>
            <a:ext cx="91440" cy="1143000"/>
            <a:chOff x="2667000" y="4572000"/>
            <a:chExt cx="91440" cy="1143000"/>
          </a:xfrm>
        </p:grpSpPr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7EC8DAD6-43AC-FE44-8DBA-F33C7C5936EF}"/>
                </a:ext>
              </a:extLst>
            </p:cNvPr>
            <p:cNvCxnSpPr/>
            <p:nvPr/>
          </p:nvCxnSpPr>
          <p:spPr>
            <a:xfrm>
              <a:off x="2667000" y="4572000"/>
              <a:ext cx="91440" cy="0"/>
            </a:xfrm>
            <a:prstGeom prst="line">
              <a:avLst/>
            </a:pr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76FDAB06-4EA1-C34A-B738-F6BD7F0B151D}"/>
                </a:ext>
              </a:extLst>
            </p:cNvPr>
            <p:cNvCxnSpPr/>
            <p:nvPr/>
          </p:nvCxnSpPr>
          <p:spPr>
            <a:xfrm>
              <a:off x="2667000" y="4572000"/>
              <a:ext cx="0" cy="1143000"/>
            </a:xfrm>
            <a:prstGeom prst="line">
              <a:avLst/>
            </a:pr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869CBB4D-FCC1-3F40-AB3E-564170F7C493}"/>
                </a:ext>
              </a:extLst>
            </p:cNvPr>
            <p:cNvCxnSpPr/>
            <p:nvPr/>
          </p:nvCxnSpPr>
          <p:spPr>
            <a:xfrm>
              <a:off x="2667000" y="5705573"/>
              <a:ext cx="91440" cy="0"/>
            </a:xfrm>
            <a:prstGeom prst="line">
              <a:avLst/>
            </a:pr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BADCB7BA-C8A2-474E-9F55-4151F71ADC91}"/>
                  </a:ext>
                </a:extLst>
              </p:cNvPr>
              <p:cNvSpPr txBox="1"/>
              <p:nvPr/>
            </p:nvSpPr>
            <p:spPr>
              <a:xfrm>
                <a:off x="2932856" y="2757445"/>
                <a:ext cx="50417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BADCB7BA-C8A2-474E-9F55-4151F71ADC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2856" y="2757445"/>
                <a:ext cx="504177" cy="369332"/>
              </a:xfrm>
              <a:prstGeom prst="rect">
                <a:avLst/>
              </a:prstGeom>
              <a:blipFill>
                <a:blip r:embed="rId21"/>
                <a:stretch>
                  <a:fillRect l="-12195" r="-2439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7259190E-637F-3449-BA00-35C2866596A8}"/>
                  </a:ext>
                </a:extLst>
              </p:cNvPr>
              <p:cNvSpPr txBox="1"/>
              <p:nvPr/>
            </p:nvSpPr>
            <p:spPr>
              <a:xfrm>
                <a:off x="2944070" y="3434154"/>
                <a:ext cx="51129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7259190E-637F-3449-BA00-35C2866596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4070" y="3434154"/>
                <a:ext cx="511294" cy="369332"/>
              </a:xfrm>
              <a:prstGeom prst="rect">
                <a:avLst/>
              </a:prstGeom>
              <a:blipFill>
                <a:blip r:embed="rId22"/>
                <a:stretch>
                  <a:fillRect l="-12195" r="-4878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0" name="Group 89">
            <a:extLst>
              <a:ext uri="{FF2B5EF4-FFF2-40B4-BE49-F238E27FC236}">
                <a16:creationId xmlns:a16="http://schemas.microsoft.com/office/drawing/2014/main" id="{949A7C53-7B65-7A43-8988-0306B5CCBF4B}"/>
              </a:ext>
            </a:extLst>
          </p:cNvPr>
          <p:cNvGrpSpPr/>
          <p:nvPr/>
        </p:nvGrpSpPr>
        <p:grpSpPr>
          <a:xfrm>
            <a:off x="3607764" y="2745777"/>
            <a:ext cx="91440" cy="1143000"/>
            <a:chOff x="2667000" y="4572000"/>
            <a:chExt cx="91440" cy="1143000"/>
          </a:xfrm>
        </p:grpSpPr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4039C684-FE16-AB40-87BF-E8F6A9FC822A}"/>
                </a:ext>
              </a:extLst>
            </p:cNvPr>
            <p:cNvCxnSpPr/>
            <p:nvPr/>
          </p:nvCxnSpPr>
          <p:spPr>
            <a:xfrm>
              <a:off x="2667000" y="4572000"/>
              <a:ext cx="91440" cy="0"/>
            </a:xfrm>
            <a:prstGeom prst="line">
              <a:avLst/>
            </a:pr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CA9E8F51-DE86-5F47-BBEB-F6C194C8E7CB}"/>
                </a:ext>
              </a:extLst>
            </p:cNvPr>
            <p:cNvCxnSpPr/>
            <p:nvPr/>
          </p:nvCxnSpPr>
          <p:spPr>
            <a:xfrm>
              <a:off x="2667000" y="4572000"/>
              <a:ext cx="0" cy="1143000"/>
            </a:xfrm>
            <a:prstGeom prst="line">
              <a:avLst/>
            </a:pr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8845DBCC-FC2F-2D43-A891-4BFCC16DDCA7}"/>
                </a:ext>
              </a:extLst>
            </p:cNvPr>
            <p:cNvCxnSpPr/>
            <p:nvPr/>
          </p:nvCxnSpPr>
          <p:spPr>
            <a:xfrm>
              <a:off x="2667000" y="5705573"/>
              <a:ext cx="91440" cy="0"/>
            </a:xfrm>
            <a:prstGeom prst="line">
              <a:avLst/>
            </a:pr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FE3BA649-FAD3-CB43-AE6C-229C6F58473A}"/>
                  </a:ext>
                </a:extLst>
              </p:cNvPr>
              <p:cNvSpPr txBox="1"/>
              <p:nvPr/>
            </p:nvSpPr>
            <p:spPr>
              <a:xfrm>
                <a:off x="3647415" y="2745777"/>
                <a:ext cx="36490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FE3BA649-FAD3-CB43-AE6C-229C6F5847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7415" y="2745777"/>
                <a:ext cx="364907" cy="369332"/>
              </a:xfrm>
              <a:prstGeom prst="rect">
                <a:avLst/>
              </a:prstGeom>
              <a:blipFill>
                <a:blip r:embed="rId23"/>
                <a:stretch>
                  <a:fillRect l="-6667" r="-3333" b="-17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460551CD-EB25-8446-AA15-0772886A00F3}"/>
                  </a:ext>
                </a:extLst>
              </p:cNvPr>
              <p:cNvSpPr txBox="1"/>
              <p:nvPr/>
            </p:nvSpPr>
            <p:spPr>
              <a:xfrm>
                <a:off x="3658629" y="3361965"/>
                <a:ext cx="37202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460551CD-EB25-8446-AA15-0772886A00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8629" y="3361965"/>
                <a:ext cx="372025" cy="369332"/>
              </a:xfrm>
              <a:prstGeom prst="rect">
                <a:avLst/>
              </a:prstGeom>
              <a:blipFill>
                <a:blip r:embed="rId24"/>
                <a:stretch>
                  <a:fillRect l="-10345" r="-6897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4" name="Group 103">
            <a:extLst>
              <a:ext uri="{FF2B5EF4-FFF2-40B4-BE49-F238E27FC236}">
                <a16:creationId xmlns:a16="http://schemas.microsoft.com/office/drawing/2014/main" id="{88EC0943-860E-174D-BB63-819718B995A2}"/>
              </a:ext>
            </a:extLst>
          </p:cNvPr>
          <p:cNvGrpSpPr/>
          <p:nvPr/>
        </p:nvGrpSpPr>
        <p:grpSpPr>
          <a:xfrm flipH="1">
            <a:off x="3927804" y="2748354"/>
            <a:ext cx="91440" cy="1143000"/>
            <a:chOff x="2667000" y="4572000"/>
            <a:chExt cx="91440" cy="1143000"/>
          </a:xfrm>
        </p:grpSpPr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3B716342-5F2C-DE43-91CF-928649501873}"/>
                </a:ext>
              </a:extLst>
            </p:cNvPr>
            <p:cNvCxnSpPr/>
            <p:nvPr/>
          </p:nvCxnSpPr>
          <p:spPr>
            <a:xfrm>
              <a:off x="2667000" y="4572000"/>
              <a:ext cx="91440" cy="0"/>
            </a:xfrm>
            <a:prstGeom prst="line">
              <a:avLst/>
            </a:pr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65EDAB03-A4B1-5F4C-9DB5-7EA70050ADAD}"/>
                </a:ext>
              </a:extLst>
            </p:cNvPr>
            <p:cNvCxnSpPr/>
            <p:nvPr/>
          </p:nvCxnSpPr>
          <p:spPr>
            <a:xfrm>
              <a:off x="2667000" y="4572000"/>
              <a:ext cx="0" cy="1143000"/>
            </a:xfrm>
            <a:prstGeom prst="line">
              <a:avLst/>
            </a:pr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E5114484-0D32-3840-A5E9-14B8B8CC081E}"/>
                </a:ext>
              </a:extLst>
            </p:cNvPr>
            <p:cNvCxnSpPr/>
            <p:nvPr/>
          </p:nvCxnSpPr>
          <p:spPr>
            <a:xfrm>
              <a:off x="2667000" y="5705573"/>
              <a:ext cx="91440" cy="0"/>
            </a:xfrm>
            <a:prstGeom prst="line">
              <a:avLst/>
            </a:pr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450D3990-1711-444E-8FBA-14BBB4082E4F}"/>
                  </a:ext>
                </a:extLst>
              </p:cNvPr>
              <p:cNvSpPr txBox="1"/>
              <p:nvPr/>
            </p:nvSpPr>
            <p:spPr>
              <a:xfrm>
                <a:off x="4172342" y="3111869"/>
                <a:ext cx="320039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450D3990-1711-444E-8FBA-14BBB4082E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2342" y="3111869"/>
                <a:ext cx="320039" cy="369332"/>
              </a:xfrm>
              <a:prstGeom prst="rect">
                <a:avLst/>
              </a:prstGeom>
              <a:blipFill>
                <a:blip r:embed="rId25"/>
                <a:stretch>
                  <a:fillRect l="-30769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9" name="Group 108">
            <a:extLst>
              <a:ext uri="{FF2B5EF4-FFF2-40B4-BE49-F238E27FC236}">
                <a16:creationId xmlns:a16="http://schemas.microsoft.com/office/drawing/2014/main" id="{29A7C8C7-0B84-BE4B-84B9-803812DD39C7}"/>
              </a:ext>
            </a:extLst>
          </p:cNvPr>
          <p:cNvGrpSpPr/>
          <p:nvPr/>
        </p:nvGrpSpPr>
        <p:grpSpPr>
          <a:xfrm>
            <a:off x="4556474" y="2745777"/>
            <a:ext cx="91440" cy="1143000"/>
            <a:chOff x="2667000" y="4572000"/>
            <a:chExt cx="91440" cy="1143000"/>
          </a:xfrm>
        </p:grpSpPr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F348AF96-46D7-AA45-BCB8-FB332EB95E70}"/>
                </a:ext>
              </a:extLst>
            </p:cNvPr>
            <p:cNvCxnSpPr/>
            <p:nvPr/>
          </p:nvCxnSpPr>
          <p:spPr>
            <a:xfrm>
              <a:off x="2667000" y="4572000"/>
              <a:ext cx="91440" cy="0"/>
            </a:xfrm>
            <a:prstGeom prst="line">
              <a:avLst/>
            </a:pr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82F09FAE-4885-F945-854F-D3A914D9B0FA}"/>
                </a:ext>
              </a:extLst>
            </p:cNvPr>
            <p:cNvCxnSpPr/>
            <p:nvPr/>
          </p:nvCxnSpPr>
          <p:spPr>
            <a:xfrm>
              <a:off x="2667000" y="4572000"/>
              <a:ext cx="0" cy="1143000"/>
            </a:xfrm>
            <a:prstGeom prst="line">
              <a:avLst/>
            </a:pr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31B141CB-525F-474D-8648-D9BB265D1539}"/>
                </a:ext>
              </a:extLst>
            </p:cNvPr>
            <p:cNvCxnSpPr/>
            <p:nvPr/>
          </p:nvCxnSpPr>
          <p:spPr>
            <a:xfrm>
              <a:off x="2667000" y="5705573"/>
              <a:ext cx="91440" cy="0"/>
            </a:xfrm>
            <a:prstGeom prst="line">
              <a:avLst/>
            </a:pr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TextBox 112">
                <a:extLst>
                  <a:ext uri="{FF2B5EF4-FFF2-40B4-BE49-F238E27FC236}">
                    <a16:creationId xmlns:a16="http://schemas.microsoft.com/office/drawing/2014/main" id="{9B651C45-8CC8-934B-8917-8F66AA726A91}"/>
                  </a:ext>
                </a:extLst>
              </p:cNvPr>
              <p:cNvSpPr txBox="1"/>
              <p:nvPr/>
            </p:nvSpPr>
            <p:spPr>
              <a:xfrm>
                <a:off x="4596125" y="2745777"/>
                <a:ext cx="38074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3" name="TextBox 112">
                <a:extLst>
                  <a:ext uri="{FF2B5EF4-FFF2-40B4-BE49-F238E27FC236}">
                    <a16:creationId xmlns:a16="http://schemas.microsoft.com/office/drawing/2014/main" id="{9B651C45-8CC8-934B-8917-8F66AA726A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6125" y="2745777"/>
                <a:ext cx="380745" cy="369332"/>
              </a:xfrm>
              <a:prstGeom prst="rect">
                <a:avLst/>
              </a:prstGeom>
              <a:blipFill>
                <a:blip r:embed="rId26"/>
                <a:stretch>
                  <a:fillRect l="-6452" r="-3226" b="-17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TextBox 113">
                <a:extLst>
                  <a:ext uri="{FF2B5EF4-FFF2-40B4-BE49-F238E27FC236}">
                    <a16:creationId xmlns:a16="http://schemas.microsoft.com/office/drawing/2014/main" id="{D4523F6D-FFF9-F940-95E7-8158E47DE8B4}"/>
                  </a:ext>
                </a:extLst>
              </p:cNvPr>
              <p:cNvSpPr txBox="1"/>
              <p:nvPr/>
            </p:nvSpPr>
            <p:spPr>
              <a:xfrm>
                <a:off x="4607339" y="3361965"/>
                <a:ext cx="38786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4" name="TextBox 113">
                <a:extLst>
                  <a:ext uri="{FF2B5EF4-FFF2-40B4-BE49-F238E27FC236}">
                    <a16:creationId xmlns:a16="http://schemas.microsoft.com/office/drawing/2014/main" id="{D4523F6D-FFF9-F940-95E7-8158E47DE8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7339" y="3361965"/>
                <a:ext cx="387863" cy="369332"/>
              </a:xfrm>
              <a:prstGeom prst="rect">
                <a:avLst/>
              </a:prstGeom>
              <a:blipFill>
                <a:blip r:embed="rId27"/>
                <a:stretch>
                  <a:fillRect l="-6452" r="-6452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5" name="Group 114">
            <a:extLst>
              <a:ext uri="{FF2B5EF4-FFF2-40B4-BE49-F238E27FC236}">
                <a16:creationId xmlns:a16="http://schemas.microsoft.com/office/drawing/2014/main" id="{8CF325DE-D1DF-6F48-B033-B0F4808E00C9}"/>
              </a:ext>
            </a:extLst>
          </p:cNvPr>
          <p:cNvGrpSpPr/>
          <p:nvPr/>
        </p:nvGrpSpPr>
        <p:grpSpPr>
          <a:xfrm flipH="1">
            <a:off x="4876514" y="2748354"/>
            <a:ext cx="91440" cy="1143000"/>
            <a:chOff x="2667000" y="4572000"/>
            <a:chExt cx="91440" cy="1143000"/>
          </a:xfrm>
        </p:grpSpPr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3D3A5D7B-5B6D-5D4B-9478-617FD75FCD3D}"/>
                </a:ext>
              </a:extLst>
            </p:cNvPr>
            <p:cNvCxnSpPr/>
            <p:nvPr/>
          </p:nvCxnSpPr>
          <p:spPr>
            <a:xfrm>
              <a:off x="2667000" y="4572000"/>
              <a:ext cx="91440" cy="0"/>
            </a:xfrm>
            <a:prstGeom prst="line">
              <a:avLst/>
            </a:pr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BF2C49DA-1903-D142-9A61-D01B5850ACAB}"/>
                </a:ext>
              </a:extLst>
            </p:cNvPr>
            <p:cNvCxnSpPr/>
            <p:nvPr/>
          </p:nvCxnSpPr>
          <p:spPr>
            <a:xfrm>
              <a:off x="2667000" y="4572000"/>
              <a:ext cx="0" cy="1143000"/>
            </a:xfrm>
            <a:prstGeom prst="line">
              <a:avLst/>
            </a:pr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E8A9BC07-2518-CD4F-B5C6-109A9F5F59B4}"/>
                </a:ext>
              </a:extLst>
            </p:cNvPr>
            <p:cNvCxnSpPr/>
            <p:nvPr/>
          </p:nvCxnSpPr>
          <p:spPr>
            <a:xfrm>
              <a:off x="2667000" y="5705573"/>
              <a:ext cx="91440" cy="0"/>
            </a:xfrm>
            <a:prstGeom prst="line">
              <a:avLst/>
            </a:pr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TextBox 118">
                <a:extLst>
                  <a:ext uri="{FF2B5EF4-FFF2-40B4-BE49-F238E27FC236}">
                    <a16:creationId xmlns:a16="http://schemas.microsoft.com/office/drawing/2014/main" id="{4500E4F0-7DA2-6F44-A00C-20AF65A98D39}"/>
                  </a:ext>
                </a:extLst>
              </p:cNvPr>
              <p:cNvSpPr txBox="1"/>
              <p:nvPr/>
            </p:nvSpPr>
            <p:spPr>
              <a:xfrm>
                <a:off x="6161161" y="3044997"/>
                <a:ext cx="158056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𝐲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𝐇𝐱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𝐧</m:t>
                      </m:r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119" name="TextBox 118">
                <a:extLst>
                  <a:ext uri="{FF2B5EF4-FFF2-40B4-BE49-F238E27FC236}">
                    <a16:creationId xmlns:a16="http://schemas.microsoft.com/office/drawing/2014/main" id="{4500E4F0-7DA2-6F44-A00C-20AF65A98D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1161" y="3044997"/>
                <a:ext cx="1580561" cy="369332"/>
              </a:xfrm>
              <a:prstGeom prst="rect">
                <a:avLst/>
              </a:prstGeom>
              <a:blipFill>
                <a:blip r:embed="rId28"/>
                <a:stretch>
                  <a:fillRect l="-3968" r="-1587" b="-24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ight Arrow 12">
            <a:extLst>
              <a:ext uri="{FF2B5EF4-FFF2-40B4-BE49-F238E27FC236}">
                <a16:creationId xmlns:a16="http://schemas.microsoft.com/office/drawing/2014/main" id="{FEFA325C-A582-F344-BD89-C45C087634FE}"/>
              </a:ext>
            </a:extLst>
          </p:cNvPr>
          <p:cNvSpPr/>
          <p:nvPr/>
        </p:nvSpPr>
        <p:spPr>
          <a:xfrm>
            <a:off x="5428274" y="3114746"/>
            <a:ext cx="488389" cy="319708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0" name="TextBox 119">
                <a:extLst>
                  <a:ext uri="{FF2B5EF4-FFF2-40B4-BE49-F238E27FC236}">
                    <a16:creationId xmlns:a16="http://schemas.microsoft.com/office/drawing/2014/main" id="{3FCE5CF4-E218-5C46-905F-0C5518733362}"/>
                  </a:ext>
                </a:extLst>
              </p:cNvPr>
              <p:cNvSpPr txBox="1"/>
              <p:nvPr/>
            </p:nvSpPr>
            <p:spPr>
              <a:xfrm>
                <a:off x="838200" y="4038600"/>
                <a:ext cx="6858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prstClr val="black"/>
                    </a:solidFill>
                    <a:cs typeface="Trebuchet MS"/>
                  </a:rPr>
                  <a:t>How to recover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prstClr val="black"/>
                    </a:solidFill>
                    <a:cs typeface="Trebuchet MS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prstClr val="black"/>
                    </a:solidFill>
                    <a:cs typeface="Trebuchet MS"/>
                  </a:rPr>
                  <a:t>? </a:t>
                </a:r>
              </a:p>
            </p:txBody>
          </p:sp>
        </mc:Choice>
        <mc:Fallback xmlns="">
          <p:sp>
            <p:nvSpPr>
              <p:cNvPr id="120" name="TextBox 119">
                <a:extLst>
                  <a:ext uri="{FF2B5EF4-FFF2-40B4-BE49-F238E27FC236}">
                    <a16:creationId xmlns:a16="http://schemas.microsoft.com/office/drawing/2014/main" id="{3FCE5CF4-E218-5C46-905F-0C55187333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4038600"/>
                <a:ext cx="6858000" cy="523220"/>
              </a:xfrm>
              <a:prstGeom prst="rect">
                <a:avLst/>
              </a:prstGeom>
              <a:blipFill>
                <a:blip r:embed="rId29"/>
                <a:stretch>
                  <a:fillRect l="-1664" t="-11905" b="-30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1" name="TextBox 120">
                <a:extLst>
                  <a:ext uri="{FF2B5EF4-FFF2-40B4-BE49-F238E27FC236}">
                    <a16:creationId xmlns:a16="http://schemas.microsoft.com/office/drawing/2014/main" id="{6CC71BDD-E8FB-8441-8654-0078610F8659}"/>
                  </a:ext>
                </a:extLst>
              </p:cNvPr>
              <p:cNvSpPr txBox="1"/>
              <p:nvPr/>
            </p:nvSpPr>
            <p:spPr>
              <a:xfrm>
                <a:off x="864109" y="4654419"/>
                <a:ext cx="782188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prstClr val="black"/>
                    </a:solidFill>
                    <a:cs typeface="Trebuchet MS"/>
                  </a:rPr>
                  <a:t>Estimate </a:t>
                </a:r>
                <a14:m>
                  <m:oMath xmlns:m="http://schemas.openxmlformats.org/officeDocument/2006/math">
                    <m:r>
                      <a:rPr lang="en-US" sz="2800" b="1" i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rebuchet MS"/>
                      </a:rPr>
                      <m:t>𝐇</m:t>
                    </m:r>
                  </m:oMath>
                </a14:m>
                <a:r>
                  <a:rPr lang="en-US" sz="2800" dirty="0">
                    <a:solidFill>
                      <a:prstClr val="black"/>
                    </a:solidFill>
                    <a:cs typeface="Trebuchet MS"/>
                  </a:rPr>
                  <a:t>, compute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rebuchet MS"/>
                          </a:rPr>
                        </m:ctrlPr>
                      </m:sSupPr>
                      <m:e>
                        <m:r>
                          <a:rPr lang="en-US" sz="2800" b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rebuchet MS"/>
                          </a:rPr>
                          <m:t>𝐇</m:t>
                        </m:r>
                      </m:e>
                      <m:sup>
                        <m:r>
                          <a:rPr lang="en-US" sz="2800" b="0" i="0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rebuchet MS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prstClr val="black"/>
                    </a:solidFill>
                    <a:cs typeface="Trebuchet MS"/>
                  </a:rPr>
                  <a:t> and invert the channel!</a:t>
                </a:r>
              </a:p>
            </p:txBody>
          </p:sp>
        </mc:Choice>
        <mc:Fallback xmlns="">
          <p:sp>
            <p:nvSpPr>
              <p:cNvPr id="121" name="TextBox 120">
                <a:extLst>
                  <a:ext uri="{FF2B5EF4-FFF2-40B4-BE49-F238E27FC236}">
                    <a16:creationId xmlns:a16="http://schemas.microsoft.com/office/drawing/2014/main" id="{6CC71BDD-E8FB-8441-8654-0078610F86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4109" y="4654419"/>
                <a:ext cx="7821881" cy="523220"/>
              </a:xfrm>
              <a:prstGeom prst="rect">
                <a:avLst/>
              </a:prstGeom>
              <a:blipFill>
                <a:blip r:embed="rId30"/>
                <a:stretch>
                  <a:fillRect l="-1459" t="-9302" b="-279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2" name="TextBox 121">
                <a:extLst>
                  <a:ext uri="{FF2B5EF4-FFF2-40B4-BE49-F238E27FC236}">
                    <a16:creationId xmlns:a16="http://schemas.microsoft.com/office/drawing/2014/main" id="{A2588317-3D8B-364A-9245-4791A0BAFBB5}"/>
                  </a:ext>
                </a:extLst>
              </p:cNvPr>
              <p:cNvSpPr txBox="1"/>
              <p:nvPr/>
            </p:nvSpPr>
            <p:spPr>
              <a:xfrm>
                <a:off x="1542147" y="5403564"/>
                <a:ext cx="5448286" cy="37766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</m:acc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𝐇</m:t>
                          </m:r>
                        </m:e>
                        <m:sup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𝐲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𝐇</m:t>
                          </m:r>
                        </m:e>
                        <m:sup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𝐇𝐱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𝐇</m:t>
                          </m:r>
                        </m:e>
                        <m:sup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𝐧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𝐱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𝐇</m:t>
                          </m:r>
                        </m:e>
                        <m:sup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𝐧</m:t>
                      </m:r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122" name="TextBox 121">
                <a:extLst>
                  <a:ext uri="{FF2B5EF4-FFF2-40B4-BE49-F238E27FC236}">
                    <a16:creationId xmlns:a16="http://schemas.microsoft.com/office/drawing/2014/main" id="{A2588317-3D8B-364A-9245-4791A0BAFB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2147" y="5403564"/>
                <a:ext cx="5448286" cy="377667"/>
              </a:xfrm>
              <a:prstGeom prst="rect">
                <a:avLst/>
              </a:prstGeom>
              <a:blipFill>
                <a:blip r:embed="rId31"/>
                <a:stretch>
                  <a:fillRect r="-465" b="-22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3" name="TextBox 122">
            <a:extLst>
              <a:ext uri="{FF2B5EF4-FFF2-40B4-BE49-F238E27FC236}">
                <a16:creationId xmlns:a16="http://schemas.microsoft.com/office/drawing/2014/main" id="{50519EAE-90EC-F648-BB35-B86E8CE18EDB}"/>
              </a:ext>
            </a:extLst>
          </p:cNvPr>
          <p:cNvSpPr txBox="1"/>
          <p:nvPr/>
        </p:nvSpPr>
        <p:spPr>
          <a:xfrm>
            <a:off x="0" y="5920294"/>
            <a:ext cx="9144000" cy="52322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cs typeface="Trebuchet MS"/>
              </a:rPr>
              <a:t>Transmit 2 packets at the same time!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46055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9" grpId="0"/>
      <p:bldP spid="30" grpId="0"/>
      <p:bldP spid="31" grpId="0"/>
      <p:bldP spid="38" grpId="0"/>
      <p:bldP spid="39" grpId="0"/>
      <p:bldP spid="40" grpId="0"/>
      <p:bldP spid="41" grpId="0"/>
      <p:bldP spid="42" grpId="0"/>
      <p:bldP spid="45" grpId="0"/>
      <p:bldP spid="50" grpId="0"/>
      <p:bldP spid="54" grpId="0"/>
      <p:bldP spid="71" grpId="0"/>
      <p:bldP spid="72" grpId="0"/>
      <p:bldP spid="77" grpId="0"/>
      <p:bldP spid="82" grpId="0"/>
      <p:bldP spid="83" grpId="0"/>
      <p:bldP spid="88" grpId="0"/>
      <p:bldP spid="89" grpId="0"/>
      <p:bldP spid="102" grpId="0"/>
      <p:bldP spid="103" grpId="0"/>
      <p:bldP spid="108" grpId="0"/>
      <p:bldP spid="113" grpId="0"/>
      <p:bldP spid="114" grpId="0"/>
      <p:bldP spid="119" grpId="0"/>
      <p:bldP spid="13" grpId="0" animBg="1"/>
      <p:bldP spid="120" grpId="0"/>
      <p:bldP spid="121" grpId="0"/>
      <p:bldP spid="122" grpId="0"/>
      <p:bldP spid="12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39967"/>
          </a:xfrm>
        </p:spPr>
        <p:txBody>
          <a:bodyPr>
            <a:noAutofit/>
          </a:bodyPr>
          <a:lstStyle/>
          <a:p>
            <a:r>
              <a:rPr lang="en-US" sz="4400" b="0" dirty="0">
                <a:solidFill>
                  <a:schemeClr val="tx2"/>
                </a:solidFill>
              </a:rPr>
              <a:t>MIMO</a:t>
            </a:r>
            <a:r>
              <a:rPr lang="en-US" sz="4400" dirty="0">
                <a:solidFill>
                  <a:schemeClr val="tx2"/>
                </a:solidFill>
              </a:rPr>
              <a:t> Gains</a:t>
            </a:r>
            <a:endParaRPr lang="en-US" sz="4400" b="0" dirty="0">
              <a:solidFill>
                <a:schemeClr val="tx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4" name="TextBox 153">
                <a:extLst>
                  <a:ext uri="{FF2B5EF4-FFF2-40B4-BE49-F238E27FC236}">
                    <a16:creationId xmlns:a16="http://schemas.microsoft.com/office/drawing/2014/main" id="{E9AD923D-2CDD-374B-9A24-03E234E22B33}"/>
                  </a:ext>
                </a:extLst>
              </p:cNvPr>
              <p:cNvSpPr txBox="1"/>
              <p:nvPr/>
            </p:nvSpPr>
            <p:spPr>
              <a:xfrm>
                <a:off x="609600" y="1189672"/>
                <a:ext cx="7924800" cy="196977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3200" b="1" dirty="0">
                    <a:solidFill>
                      <a:srgbClr val="C00000"/>
                    </a:solidFill>
                  </a:rPr>
                  <a:t>Multiplexing Gain: 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en-US" sz="3200" dirty="0"/>
                  <a:t>Send multiple packets at the same time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3200" dirty="0"/>
                  <a:t> MIMO </a:t>
                </a:r>
                <a:r>
                  <a:rPr lang="en-US" sz="3200" dirty="0">
                    <a:sym typeface="Wingdings" pitchFamily="2" charset="2"/>
                  </a:rPr>
                  <a:t>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3200" dirty="0">
                    <a:sym typeface="Wingdings" pitchFamily="2" charset="2"/>
                  </a:rPr>
                  <a:t> more packets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en-US" sz="3200" dirty="0">
                    <a:sym typeface="Wingdings" pitchFamily="2" charset="2"/>
                  </a:rPr>
                  <a:t>Data Rate: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𝑁</m:t>
                    </m:r>
                    <m:func>
                      <m:func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2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𝑆𝑁𝑅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</m:d>
                      </m:e>
                    </m:func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154" name="TextBox 153">
                <a:extLst>
                  <a:ext uri="{FF2B5EF4-FFF2-40B4-BE49-F238E27FC236}">
                    <a16:creationId xmlns:a16="http://schemas.microsoft.com/office/drawing/2014/main" id="{E9AD923D-2CDD-374B-9A24-03E234E22B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1189672"/>
                <a:ext cx="7924800" cy="1969770"/>
              </a:xfrm>
              <a:prstGeom prst="rect">
                <a:avLst/>
              </a:prstGeom>
              <a:blipFill>
                <a:blip r:embed="rId4"/>
                <a:stretch>
                  <a:fillRect l="-3205" t="-5769" b="-102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F78FD72E-9A42-BB44-9632-AA4525E7B1F1}"/>
                  </a:ext>
                </a:extLst>
              </p:cNvPr>
              <p:cNvSpPr txBox="1"/>
              <p:nvPr/>
            </p:nvSpPr>
            <p:spPr>
              <a:xfrm>
                <a:off x="609600" y="4050030"/>
                <a:ext cx="7924800" cy="196977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3200" b="1" dirty="0">
                    <a:solidFill>
                      <a:srgbClr val="C00000"/>
                    </a:solidFill>
                  </a:rPr>
                  <a:t>Diversity Gain: 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en-US" sz="3200" dirty="0"/>
                  <a:t>Increase SNR of the received packets</a:t>
                </a:r>
                <a:endParaRPr lang="en-US" sz="3200" dirty="0">
                  <a:sym typeface="Wingdings" pitchFamily="2" charset="2"/>
                </a:endParaRP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3200" dirty="0"/>
                  <a:t> MIMO </a:t>
                </a:r>
                <a:r>
                  <a:rPr lang="en-US" sz="3200" dirty="0">
                    <a:sym typeface="Wingdings" pitchFamily="2" charset="2"/>
                  </a:rPr>
                  <a:t>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×</m:t>
                    </m:r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sSupPr>
                      <m:e>
                        <m:func>
                          <m:func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3200" b="0" i="0" smtClean="0"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  <m:t>𝑁</m:t>
                            </m:r>
                          </m:e>
                        </m:func>
                      </m:e>
                      <m:sup>
                        <m:r>
                          <a:rPr lang="en-US" sz="3200" b="0" i="0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200" dirty="0"/>
                  <a:t> data rate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en-US" sz="3200" dirty="0"/>
                  <a:t>Data Rate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  <m:func>
                      <m:func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20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𝑆𝑁𝑅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×</m:t>
                            </m:r>
                            <m:sSup>
                              <m:sSupPr>
                                <m:ctrlP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e>
                              <m:sup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e>
                    </m:func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F78FD72E-9A42-BB44-9632-AA4525E7B1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4050030"/>
                <a:ext cx="7924800" cy="1969770"/>
              </a:xfrm>
              <a:prstGeom prst="rect">
                <a:avLst/>
              </a:prstGeom>
              <a:blipFill>
                <a:blip r:embed="rId5"/>
                <a:stretch>
                  <a:fillRect l="-3205" t="-5769" b="-108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42EF21DD-B859-5F4E-BEDB-0907874FE8ED}"/>
                  </a:ext>
                </a:extLst>
              </p14:cNvPr>
              <p14:cNvContentPartPr/>
              <p14:nvPr/>
            </p14:nvContentPartPr>
            <p14:xfrm>
              <a:off x="4977720" y="2406600"/>
              <a:ext cx="360" cy="3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42EF21DD-B859-5F4E-BEDB-0907874FE8ED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968360" y="2397240"/>
                <a:ext cx="19080" cy="19080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774824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1707AF-7A35-D288-3E63-85A6EC5B26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MIMO Gains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EA5E036-285B-0B90-9E59-7DAD7C01CAB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04800" y="1124744"/>
                <a:ext cx="8686800" cy="5328592"/>
              </a:xfrm>
            </p:spPr>
            <p:txBody>
              <a:bodyPr>
                <a:normAutofit/>
              </a:bodyPr>
              <a:lstStyle/>
              <a:p>
                <a:r>
                  <a:rPr lang="en-CH" sz="2400" dirty="0"/>
                  <a:t>Multipath is essential for MIMO</a:t>
                </a:r>
              </a:p>
              <a:p>
                <a:pPr lvl="1"/>
                <a:r>
                  <a:rPr lang="en-CH" sz="2400" dirty="0"/>
                  <a:t>More Multipath </a:t>
                </a:r>
                <a:r>
                  <a:rPr lang="en-CH" sz="2400" dirty="0">
                    <a:sym typeface="Wingdings" pitchFamily="2" charset="2"/>
                  </a:rPr>
                  <a:t> More Diversity </a:t>
                </a:r>
              </a:p>
              <a:p>
                <a:pPr lvl="1"/>
                <a:r>
                  <a:rPr lang="en-CH" sz="2400" dirty="0">
                    <a:sym typeface="Wingdings" pitchFamily="2" charset="2"/>
                  </a:rPr>
                  <a:t>More Multipath  More Degress of Freedom</a:t>
                </a:r>
              </a:p>
              <a:p>
                <a:pPr marL="0" indent="0">
                  <a:buNone/>
                </a:pPr>
                <a:endParaRPr lang="en-CH" sz="2800" dirty="0">
                  <a:sym typeface="Wingdings" pitchFamily="2" charset="2"/>
                </a:endParaRPr>
              </a:p>
              <a:p>
                <a:r>
                  <a:rPr lang="en-CH" sz="2400" dirty="0">
                    <a:sym typeface="Wingdings" pitchFamily="2" charset="2"/>
                  </a:rPr>
                  <a:t>Condition Number of Matrix </a:t>
                </a:r>
                <a14:m>
                  <m:oMath xmlns:m="http://schemas.openxmlformats.org/officeDocument/2006/math">
                    <m:r>
                      <a:rPr lang="en-US" sz="2400" b="1" i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rebuchet MS"/>
                      </a:rPr>
                      <m:t>𝐇</m:t>
                    </m:r>
                    <m:r>
                      <a:rPr lang="en-US" sz="2400" b="1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rebuchet MS"/>
                      </a:rPr>
                      <m:t> </m:t>
                    </m:r>
                  </m:oMath>
                </a14:m>
                <a:endParaRPr lang="en-GB" sz="2400" b="0" i="0" dirty="0">
                  <a:solidFill>
                    <a:srgbClr val="474747"/>
                  </a:solidFill>
                  <a:effectLst/>
                  <a:latin typeface="Google Sans"/>
                </a:endParaRPr>
              </a:p>
              <a:p>
                <a:pPr lvl="1"/>
                <a:r>
                  <a:rPr lang="en-GB" sz="2400" dirty="0"/>
                  <a:t>A measure of how close a matrix is to being singular</a:t>
                </a:r>
              </a:p>
              <a:p>
                <a:pPr lvl="1"/>
                <a:r>
                  <a:rPr lang="en-GB" sz="2400" dirty="0"/>
                  <a:t>A matrix with large condition number is nearly singular </a:t>
                </a:r>
                <a:r>
                  <a:rPr lang="en-GB" sz="2400" dirty="0">
                    <a:sym typeface="Wingdings" pitchFamily="2" charset="2"/>
                  </a:rPr>
                  <a:t> Unstable MIMO system, high noise amplification, not enough degrees of freedom. </a:t>
                </a:r>
                <a:endParaRPr lang="en-GB" sz="2400" dirty="0"/>
              </a:p>
              <a:p>
                <a:pPr lvl="1"/>
                <a:r>
                  <a:rPr lang="en-GB" sz="2400" dirty="0"/>
                  <a:t>A matrix with condition number close to 1 is far from being singular. </a:t>
                </a:r>
                <a:endParaRPr lang="en-CH" sz="2400" dirty="0">
                  <a:sym typeface="Wingdings" pitchFamily="2" charset="2"/>
                </a:endParaRPr>
              </a:p>
              <a:p>
                <a:pPr marL="0" indent="0">
                  <a:buNone/>
                </a:pPr>
                <a:endParaRPr lang="en-CH" sz="2400" dirty="0">
                  <a:sym typeface="Wingdings" pitchFamily="2" charset="2"/>
                </a:endParaRPr>
              </a:p>
              <a:p>
                <a:pPr marL="0" indent="0">
                  <a:buNone/>
                </a:pPr>
                <a:endParaRPr lang="en-CH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EA5E036-285B-0B90-9E59-7DAD7C01CAB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1124744"/>
                <a:ext cx="8686800" cy="5328592"/>
              </a:xfrm>
              <a:blipFill>
                <a:blip r:embed="rId2"/>
                <a:stretch>
                  <a:fillRect l="-1023" t="-950" b="-713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21150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6C5B0FDB-97D5-1D48-83A2-872891BE54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31" y="381000"/>
            <a:ext cx="9144000" cy="1013313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8B82387-D218-2B4E-AC16-0DEF45F62982}"/>
              </a:ext>
            </a:extLst>
          </p:cNvPr>
          <p:cNvSpPr/>
          <p:nvPr/>
        </p:nvSpPr>
        <p:spPr>
          <a:xfrm>
            <a:off x="1752600" y="11668"/>
            <a:ext cx="6248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4D4D4D"/>
                </a:solidFill>
                <a:latin typeface="Roboto"/>
              </a:rPr>
              <a:t>Here is a link to the full MCS Table: ​</a:t>
            </a:r>
            <a:r>
              <a:rPr lang="en-US" dirty="0">
                <a:solidFill>
                  <a:srgbClr val="3596D3"/>
                </a:solidFill>
                <a:latin typeface="Roboto"/>
                <a:hlinkClick r:id="rId3"/>
              </a:rPr>
              <a:t>http://bit.ly/2G0DIcD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21EE5B27-5A3B-8141-9971-95DB6E9A6503}"/>
                  </a:ext>
                </a:extLst>
              </p14:cNvPr>
              <p14:cNvContentPartPr/>
              <p14:nvPr/>
            </p14:nvContentPartPr>
            <p14:xfrm>
              <a:off x="811440" y="2498400"/>
              <a:ext cx="93960" cy="42440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21EE5B27-5A3B-8141-9971-95DB6E9A650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02080" y="2489040"/>
                <a:ext cx="112680" cy="4262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522862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39967"/>
          </a:xfrm>
        </p:spPr>
        <p:txBody>
          <a:bodyPr>
            <a:noAutofit/>
          </a:bodyPr>
          <a:lstStyle/>
          <a:p>
            <a:pPr algn="ctr"/>
            <a:r>
              <a:rPr lang="en-US" dirty="0"/>
              <a:t>MIMO: Multiple TX-RX streams</a:t>
            </a:r>
          </a:p>
        </p:txBody>
      </p:sp>
      <p:grpSp>
        <p:nvGrpSpPr>
          <p:cNvPr id="32" name="Group 12">
            <a:extLst>
              <a:ext uri="{FF2B5EF4-FFF2-40B4-BE49-F238E27FC236}">
                <a16:creationId xmlns:a16="http://schemas.microsoft.com/office/drawing/2014/main" id="{A3718309-A994-DA41-B4B1-836C2019F191}"/>
              </a:ext>
            </a:extLst>
          </p:cNvPr>
          <p:cNvGrpSpPr>
            <a:grpSpLocks noChangeAspect="1"/>
          </p:cNvGrpSpPr>
          <p:nvPr/>
        </p:nvGrpSpPr>
        <p:grpSpPr>
          <a:xfrm rot="5400000" flipH="1">
            <a:off x="7234932" y="1941579"/>
            <a:ext cx="1152144" cy="515636"/>
            <a:chOff x="3245649" y="1709063"/>
            <a:chExt cx="1677149" cy="827638"/>
          </a:xfrm>
        </p:grpSpPr>
        <p:sp>
          <p:nvSpPr>
            <p:cNvPr id="33" name="Isosceles Triangle 13">
              <a:extLst>
                <a:ext uri="{FF2B5EF4-FFF2-40B4-BE49-F238E27FC236}">
                  <a16:creationId xmlns:a16="http://schemas.microsoft.com/office/drawing/2014/main" id="{13E0E8DB-FA56-3B45-A695-BE6A377CAF2E}"/>
                </a:ext>
              </a:extLst>
            </p:cNvPr>
            <p:cNvSpPr/>
            <p:nvPr/>
          </p:nvSpPr>
          <p:spPr>
            <a:xfrm rot="16200000">
              <a:off x="4605244" y="2362843"/>
              <a:ext cx="206567" cy="141149"/>
            </a:xfrm>
            <a:prstGeom prst="triangle">
              <a:avLst/>
            </a:prstGeom>
            <a:ln w="381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prstClr val="black"/>
                </a:solidFill>
              </a:endParaRPr>
            </a:p>
          </p:txBody>
        </p:sp>
        <p:cxnSp>
          <p:nvCxnSpPr>
            <p:cNvPr id="34" name="Shape 8">
              <a:extLst>
                <a:ext uri="{FF2B5EF4-FFF2-40B4-BE49-F238E27FC236}">
                  <a16:creationId xmlns:a16="http://schemas.microsoft.com/office/drawing/2014/main" id="{D851F5D9-DB0C-2A48-8B20-7683B6FC7A90}"/>
                </a:ext>
              </a:extLst>
            </p:cNvPr>
            <p:cNvCxnSpPr/>
            <p:nvPr/>
          </p:nvCxnSpPr>
          <p:spPr>
            <a:xfrm rot="16200000" flipH="1">
              <a:off x="3230649" y="2003589"/>
              <a:ext cx="720002" cy="130949"/>
            </a:xfrm>
            <a:prstGeom prst="bentConnector2">
              <a:avLst/>
            </a:prstGeom>
            <a:ln w="381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Isosceles Triangle 15">
              <a:extLst>
                <a:ext uri="{FF2B5EF4-FFF2-40B4-BE49-F238E27FC236}">
                  <a16:creationId xmlns:a16="http://schemas.microsoft.com/office/drawing/2014/main" id="{B228601E-61D0-8345-BA11-0E4471D8A592}"/>
                </a:ext>
              </a:extLst>
            </p:cNvPr>
            <p:cNvSpPr/>
            <p:nvPr/>
          </p:nvSpPr>
          <p:spPr>
            <a:xfrm rot="16200000">
              <a:off x="3623415" y="2358491"/>
              <a:ext cx="206567" cy="141149"/>
            </a:xfrm>
            <a:prstGeom prst="triangle">
              <a:avLst/>
            </a:prstGeom>
            <a:ln w="381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prstClr val="black"/>
                </a:solidFill>
              </a:endParaRPr>
            </a:p>
          </p:txBody>
        </p:sp>
        <p:cxnSp>
          <p:nvCxnSpPr>
            <p:cNvPr id="36" name="Shape 14">
              <a:extLst>
                <a:ext uri="{FF2B5EF4-FFF2-40B4-BE49-F238E27FC236}">
                  <a16:creationId xmlns:a16="http://schemas.microsoft.com/office/drawing/2014/main" id="{01025A01-63DB-8B4A-8F0B-518A3B3C4A58}"/>
                </a:ext>
              </a:extLst>
            </p:cNvPr>
            <p:cNvCxnSpPr/>
            <p:nvPr/>
          </p:nvCxnSpPr>
          <p:spPr>
            <a:xfrm rot="16200000" flipH="1">
              <a:off x="4212478" y="2003589"/>
              <a:ext cx="720000" cy="130949"/>
            </a:xfrm>
            <a:prstGeom prst="bentConnector2">
              <a:avLst/>
            </a:prstGeom>
            <a:ln w="381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Rounded Rectangle 36">
              <a:extLst>
                <a:ext uri="{FF2B5EF4-FFF2-40B4-BE49-F238E27FC236}">
                  <a16:creationId xmlns:a16="http://schemas.microsoft.com/office/drawing/2014/main" id="{6A3B98ED-AE3D-C743-A047-CED08E48A424}"/>
                </a:ext>
              </a:extLst>
            </p:cNvPr>
            <p:cNvSpPr/>
            <p:nvPr/>
          </p:nvSpPr>
          <p:spPr>
            <a:xfrm rot="5400000">
              <a:off x="3893804" y="1199192"/>
              <a:ext cx="380839" cy="1677149"/>
            </a:xfrm>
            <a:prstGeom prst="roundRect">
              <a:avLst/>
            </a:prstGeom>
            <a:ln w="38100">
              <a:solidFill>
                <a:schemeClr val="accent3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prstClr val="black"/>
                </a:solidFill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7D83E88F-8B0F-704D-BC9D-5E56E7C39748}"/>
              </a:ext>
            </a:extLst>
          </p:cNvPr>
          <p:cNvGrpSpPr/>
          <p:nvPr/>
        </p:nvGrpSpPr>
        <p:grpSpPr>
          <a:xfrm>
            <a:off x="1546860" y="1480338"/>
            <a:ext cx="505179" cy="1208986"/>
            <a:chOff x="1785285" y="1876755"/>
            <a:chExt cx="561310" cy="1343318"/>
          </a:xfrm>
        </p:grpSpPr>
        <p:sp>
          <p:nvSpPr>
            <p:cNvPr id="124" name="Isosceles Triangle 13">
              <a:extLst>
                <a:ext uri="{FF2B5EF4-FFF2-40B4-BE49-F238E27FC236}">
                  <a16:creationId xmlns:a16="http://schemas.microsoft.com/office/drawing/2014/main" id="{CC2F1419-9EFB-9841-B8E8-A4C6BFBBFCD9}"/>
                </a:ext>
              </a:extLst>
            </p:cNvPr>
            <p:cNvSpPr/>
            <p:nvPr/>
          </p:nvSpPr>
          <p:spPr>
            <a:xfrm rot="10800000">
              <a:off x="2206024" y="1985450"/>
              <a:ext cx="139937" cy="105434"/>
            </a:xfrm>
            <a:prstGeom prst="triangle">
              <a:avLst/>
            </a:prstGeom>
            <a:ln w="38100"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prstClr val="black"/>
                </a:solidFill>
              </a:endParaRPr>
            </a:p>
          </p:txBody>
        </p:sp>
        <p:cxnSp>
          <p:nvCxnSpPr>
            <p:cNvPr id="125" name="Shape 32">
              <a:extLst>
                <a:ext uri="{FF2B5EF4-FFF2-40B4-BE49-F238E27FC236}">
                  <a16:creationId xmlns:a16="http://schemas.microsoft.com/office/drawing/2014/main" id="{2663BBBE-5342-5645-90E3-1556A1B5B7C4}"/>
                </a:ext>
              </a:extLst>
            </p:cNvPr>
            <p:cNvCxnSpPr/>
            <p:nvPr/>
          </p:nvCxnSpPr>
          <p:spPr>
            <a:xfrm rot="10800000" flipH="1">
              <a:off x="1785285" y="2090884"/>
              <a:ext cx="487758" cy="97816"/>
            </a:xfrm>
            <a:prstGeom prst="bentConnector2">
              <a:avLst/>
            </a:prstGeom>
            <a:ln w="38100"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9" name="Isosceles Triangle 13">
              <a:extLst>
                <a:ext uri="{FF2B5EF4-FFF2-40B4-BE49-F238E27FC236}">
                  <a16:creationId xmlns:a16="http://schemas.microsoft.com/office/drawing/2014/main" id="{0D623760-B5D2-8540-AE83-E3008EABBDAE}"/>
                </a:ext>
              </a:extLst>
            </p:cNvPr>
            <p:cNvSpPr/>
            <p:nvPr/>
          </p:nvSpPr>
          <p:spPr>
            <a:xfrm rot="10800000">
              <a:off x="2206658" y="2402416"/>
              <a:ext cx="139937" cy="105434"/>
            </a:xfrm>
            <a:prstGeom prst="triangle">
              <a:avLst/>
            </a:prstGeom>
            <a:ln w="38100"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prstClr val="black"/>
                </a:solidFill>
              </a:endParaRPr>
            </a:p>
          </p:txBody>
        </p:sp>
        <p:cxnSp>
          <p:nvCxnSpPr>
            <p:cNvPr id="130" name="Shape 39">
              <a:extLst>
                <a:ext uri="{FF2B5EF4-FFF2-40B4-BE49-F238E27FC236}">
                  <a16:creationId xmlns:a16="http://schemas.microsoft.com/office/drawing/2014/main" id="{0138F464-1B37-5945-B369-635528D27DAA}"/>
                </a:ext>
              </a:extLst>
            </p:cNvPr>
            <p:cNvCxnSpPr/>
            <p:nvPr/>
          </p:nvCxnSpPr>
          <p:spPr>
            <a:xfrm rot="10800000" flipH="1">
              <a:off x="1785919" y="2943105"/>
              <a:ext cx="487758" cy="97815"/>
            </a:xfrm>
            <a:prstGeom prst="bentConnector2">
              <a:avLst/>
            </a:prstGeom>
            <a:ln w="38100"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1" name="Isosceles Triangle 15">
              <a:extLst>
                <a:ext uri="{FF2B5EF4-FFF2-40B4-BE49-F238E27FC236}">
                  <a16:creationId xmlns:a16="http://schemas.microsoft.com/office/drawing/2014/main" id="{84423B41-74B3-E34A-802F-02117B0A1B80}"/>
                </a:ext>
              </a:extLst>
            </p:cNvPr>
            <p:cNvSpPr/>
            <p:nvPr/>
          </p:nvSpPr>
          <p:spPr>
            <a:xfrm rot="10800000">
              <a:off x="2203710" y="2837670"/>
              <a:ext cx="139937" cy="105434"/>
            </a:xfrm>
            <a:prstGeom prst="triangle">
              <a:avLst/>
            </a:prstGeom>
            <a:ln w="38100"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prstClr val="black"/>
                </a:solidFill>
              </a:endParaRPr>
            </a:p>
          </p:txBody>
        </p:sp>
        <p:cxnSp>
          <p:nvCxnSpPr>
            <p:cNvPr id="136" name="Shape 45">
              <a:extLst>
                <a:ext uri="{FF2B5EF4-FFF2-40B4-BE49-F238E27FC236}">
                  <a16:creationId xmlns:a16="http://schemas.microsoft.com/office/drawing/2014/main" id="{FC07D2D2-C9B5-AD4A-82A1-7AF966B168CD}"/>
                </a:ext>
              </a:extLst>
            </p:cNvPr>
            <p:cNvCxnSpPr/>
            <p:nvPr/>
          </p:nvCxnSpPr>
          <p:spPr>
            <a:xfrm rot="10800000" flipH="1">
              <a:off x="1785919" y="2507850"/>
              <a:ext cx="487758" cy="97816"/>
            </a:xfrm>
            <a:prstGeom prst="bentConnector2">
              <a:avLst/>
            </a:prstGeom>
            <a:ln w="38100"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8" name="Rounded Rectangle 137">
              <a:extLst>
                <a:ext uri="{FF2B5EF4-FFF2-40B4-BE49-F238E27FC236}">
                  <a16:creationId xmlns:a16="http://schemas.microsoft.com/office/drawing/2014/main" id="{44CEC4DA-E85C-E041-942A-84B0D011ABB4}"/>
                </a:ext>
              </a:extLst>
            </p:cNvPr>
            <p:cNvSpPr/>
            <p:nvPr/>
          </p:nvSpPr>
          <p:spPr>
            <a:xfrm>
              <a:off x="1879600" y="1876755"/>
              <a:ext cx="243465" cy="1343318"/>
            </a:xfrm>
            <a:prstGeom prst="roundRect">
              <a:avLst/>
            </a:prstGeom>
            <a:ln w="38100">
              <a:solidFill>
                <a:srgbClr val="C00000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prstClr val="black"/>
                </a:solidFill>
              </a:endParaRPr>
            </a:p>
          </p:txBody>
        </p:sp>
      </p:grpSp>
      <p:sp>
        <p:nvSpPr>
          <p:cNvPr id="155" name="TextBox 154">
            <a:extLst>
              <a:ext uri="{FF2B5EF4-FFF2-40B4-BE49-F238E27FC236}">
                <a16:creationId xmlns:a16="http://schemas.microsoft.com/office/drawing/2014/main" id="{B5FE9EC3-DCBB-064A-AD3A-5C0B9F2E7EEC}"/>
              </a:ext>
            </a:extLst>
          </p:cNvPr>
          <p:cNvSpPr txBox="1"/>
          <p:nvPr/>
        </p:nvSpPr>
        <p:spPr>
          <a:xfrm>
            <a:off x="45720" y="889812"/>
            <a:ext cx="49597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C00000"/>
                </a:solidFill>
                <a:cs typeface="Trebuchet MS"/>
              </a:rPr>
              <a:t>WiFi</a:t>
            </a:r>
            <a:r>
              <a:rPr lang="en-US" sz="2800" dirty="0">
                <a:solidFill>
                  <a:srgbClr val="C00000"/>
                </a:solidFill>
                <a:cs typeface="Trebuchet MS"/>
              </a:rPr>
              <a:t> Access Points 2 to 8 MIMO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3262C065-E9FA-8B44-9D7C-6E74A6130513}"/>
              </a:ext>
            </a:extLst>
          </p:cNvPr>
          <p:cNvSpPr txBox="1"/>
          <p:nvPr/>
        </p:nvSpPr>
        <p:spPr>
          <a:xfrm>
            <a:off x="5088869" y="889812"/>
            <a:ext cx="40601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accent1"/>
                </a:solidFill>
                <a:cs typeface="Trebuchet MS"/>
              </a:rPr>
              <a:t>WiFi</a:t>
            </a:r>
            <a:r>
              <a:rPr lang="en-US" sz="2800" dirty="0">
                <a:solidFill>
                  <a:schemeClr val="accent1"/>
                </a:solidFill>
                <a:cs typeface="Trebuchet MS"/>
              </a:rPr>
              <a:t> Devices 1 to 2 MIMO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0DF5E8D-7CA9-9143-A726-9BA39F9783D1}"/>
              </a:ext>
            </a:extLst>
          </p:cNvPr>
          <p:cNvGrpSpPr/>
          <p:nvPr/>
        </p:nvGrpSpPr>
        <p:grpSpPr>
          <a:xfrm>
            <a:off x="5838686" y="1853610"/>
            <a:ext cx="576428" cy="639875"/>
            <a:chOff x="5485191" y="2362201"/>
            <a:chExt cx="640476" cy="710972"/>
          </a:xfrm>
        </p:grpSpPr>
        <p:cxnSp>
          <p:nvCxnSpPr>
            <p:cNvPr id="157" name="Shape 24">
              <a:extLst>
                <a:ext uri="{FF2B5EF4-FFF2-40B4-BE49-F238E27FC236}">
                  <a16:creationId xmlns:a16="http://schemas.microsoft.com/office/drawing/2014/main" id="{0DCC46E9-3A27-0146-8F6A-9CEEED032235}"/>
                </a:ext>
              </a:extLst>
            </p:cNvPr>
            <p:cNvCxnSpPr/>
            <p:nvPr/>
          </p:nvCxnSpPr>
          <p:spPr>
            <a:xfrm rot="10800000">
              <a:off x="5565667" y="2490458"/>
              <a:ext cx="560000" cy="146227"/>
            </a:xfrm>
            <a:prstGeom prst="bentConnector2">
              <a:avLst/>
            </a:prstGeom>
            <a:ln w="381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8" name="Isosceles Triangle 25">
              <a:extLst>
                <a:ext uri="{FF2B5EF4-FFF2-40B4-BE49-F238E27FC236}">
                  <a16:creationId xmlns:a16="http://schemas.microsoft.com/office/drawing/2014/main" id="{C2F9AB31-9244-454F-AB85-8702068B2AF9}"/>
                </a:ext>
              </a:extLst>
            </p:cNvPr>
            <p:cNvSpPr/>
            <p:nvPr/>
          </p:nvSpPr>
          <p:spPr>
            <a:xfrm rot="10800000">
              <a:off x="5485191" y="2362201"/>
              <a:ext cx="170231" cy="128259"/>
            </a:xfrm>
            <a:prstGeom prst="triangle">
              <a:avLst/>
            </a:prstGeom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159" name="Rounded Rectangle 158">
              <a:extLst>
                <a:ext uri="{FF2B5EF4-FFF2-40B4-BE49-F238E27FC236}">
                  <a16:creationId xmlns:a16="http://schemas.microsoft.com/office/drawing/2014/main" id="{6832FD50-259E-514C-86D3-E4C6E8279C10}"/>
                </a:ext>
              </a:extLst>
            </p:cNvPr>
            <p:cNvSpPr/>
            <p:nvPr/>
          </p:nvSpPr>
          <p:spPr>
            <a:xfrm>
              <a:off x="5700272" y="2405114"/>
              <a:ext cx="313848" cy="668059"/>
            </a:xfrm>
            <a:prstGeom prst="roundRect">
              <a:avLst/>
            </a:prstGeom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60" name="Group 12">
            <a:extLst>
              <a:ext uri="{FF2B5EF4-FFF2-40B4-BE49-F238E27FC236}">
                <a16:creationId xmlns:a16="http://schemas.microsoft.com/office/drawing/2014/main" id="{A55372C4-EFF5-BC4A-BC02-0F7EF41BD1F6}"/>
              </a:ext>
            </a:extLst>
          </p:cNvPr>
          <p:cNvGrpSpPr>
            <a:grpSpLocks noChangeAspect="1"/>
          </p:cNvGrpSpPr>
          <p:nvPr/>
        </p:nvGrpSpPr>
        <p:grpSpPr>
          <a:xfrm rot="16200000">
            <a:off x="95296" y="1800498"/>
            <a:ext cx="1152144" cy="515636"/>
            <a:chOff x="3245649" y="1709063"/>
            <a:chExt cx="1677149" cy="827638"/>
          </a:xfrm>
        </p:grpSpPr>
        <p:sp>
          <p:nvSpPr>
            <p:cNvPr id="161" name="Isosceles Triangle 13">
              <a:extLst>
                <a:ext uri="{FF2B5EF4-FFF2-40B4-BE49-F238E27FC236}">
                  <a16:creationId xmlns:a16="http://schemas.microsoft.com/office/drawing/2014/main" id="{378B2369-1F62-394D-8380-144C5EE75D80}"/>
                </a:ext>
              </a:extLst>
            </p:cNvPr>
            <p:cNvSpPr/>
            <p:nvPr/>
          </p:nvSpPr>
          <p:spPr>
            <a:xfrm rot="16200000">
              <a:off x="4605244" y="2362843"/>
              <a:ext cx="206567" cy="141149"/>
            </a:xfrm>
            <a:prstGeom prst="triangle">
              <a:avLst/>
            </a:prstGeom>
            <a:ln w="381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prstClr val="black"/>
                </a:solidFill>
              </a:endParaRPr>
            </a:p>
          </p:txBody>
        </p:sp>
        <p:cxnSp>
          <p:nvCxnSpPr>
            <p:cNvPr id="162" name="Shape 8">
              <a:extLst>
                <a:ext uri="{FF2B5EF4-FFF2-40B4-BE49-F238E27FC236}">
                  <a16:creationId xmlns:a16="http://schemas.microsoft.com/office/drawing/2014/main" id="{32D48349-8A3E-2845-8261-CE9CDFA34A4D}"/>
                </a:ext>
              </a:extLst>
            </p:cNvPr>
            <p:cNvCxnSpPr/>
            <p:nvPr/>
          </p:nvCxnSpPr>
          <p:spPr>
            <a:xfrm rot="16200000" flipH="1">
              <a:off x="3230649" y="2003589"/>
              <a:ext cx="720002" cy="130949"/>
            </a:xfrm>
            <a:prstGeom prst="bentConnector2">
              <a:avLst/>
            </a:prstGeom>
            <a:ln w="381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3" name="Isosceles Triangle 15">
              <a:extLst>
                <a:ext uri="{FF2B5EF4-FFF2-40B4-BE49-F238E27FC236}">
                  <a16:creationId xmlns:a16="http://schemas.microsoft.com/office/drawing/2014/main" id="{AFF5782D-14AF-AA4A-B69C-4B97F3C189A7}"/>
                </a:ext>
              </a:extLst>
            </p:cNvPr>
            <p:cNvSpPr/>
            <p:nvPr/>
          </p:nvSpPr>
          <p:spPr>
            <a:xfrm rot="16200000">
              <a:off x="3623415" y="2358491"/>
              <a:ext cx="206567" cy="141149"/>
            </a:xfrm>
            <a:prstGeom prst="triangle">
              <a:avLst/>
            </a:prstGeom>
            <a:ln w="381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prstClr val="black"/>
                </a:solidFill>
              </a:endParaRPr>
            </a:p>
          </p:txBody>
        </p:sp>
        <p:cxnSp>
          <p:nvCxnSpPr>
            <p:cNvPr id="164" name="Shape 14">
              <a:extLst>
                <a:ext uri="{FF2B5EF4-FFF2-40B4-BE49-F238E27FC236}">
                  <a16:creationId xmlns:a16="http://schemas.microsoft.com/office/drawing/2014/main" id="{2347D82B-619D-FE4E-9B86-FC2E16A3DA9D}"/>
                </a:ext>
              </a:extLst>
            </p:cNvPr>
            <p:cNvCxnSpPr/>
            <p:nvPr/>
          </p:nvCxnSpPr>
          <p:spPr>
            <a:xfrm rot="16200000" flipH="1">
              <a:off x="4212478" y="2003589"/>
              <a:ext cx="720000" cy="130949"/>
            </a:xfrm>
            <a:prstGeom prst="bentConnector2">
              <a:avLst/>
            </a:prstGeom>
            <a:ln w="381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5" name="Rounded Rectangle 164">
              <a:extLst>
                <a:ext uri="{FF2B5EF4-FFF2-40B4-BE49-F238E27FC236}">
                  <a16:creationId xmlns:a16="http://schemas.microsoft.com/office/drawing/2014/main" id="{3A83E81C-0C8C-5C4C-B39A-27EA43F01888}"/>
                </a:ext>
              </a:extLst>
            </p:cNvPr>
            <p:cNvSpPr/>
            <p:nvPr/>
          </p:nvSpPr>
          <p:spPr>
            <a:xfrm rot="5400000">
              <a:off x="3893804" y="1199192"/>
              <a:ext cx="380839" cy="1677149"/>
            </a:xfrm>
            <a:prstGeom prst="roundRect">
              <a:avLst/>
            </a:prstGeom>
            <a:ln w="38100">
              <a:solidFill>
                <a:schemeClr val="accent3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prstClr val="black"/>
                </a:solidFill>
              </a:endParaRPr>
            </a:p>
          </p:txBody>
        </p:sp>
      </p:grpSp>
      <p:sp>
        <p:nvSpPr>
          <p:cNvPr id="180" name="TextBox 179">
            <a:extLst>
              <a:ext uri="{FF2B5EF4-FFF2-40B4-BE49-F238E27FC236}">
                <a16:creationId xmlns:a16="http://schemas.microsoft.com/office/drawing/2014/main" id="{2032D0CC-49DC-1142-A2D4-7C7E6CB0B249}"/>
              </a:ext>
            </a:extLst>
          </p:cNvPr>
          <p:cNvSpPr txBox="1"/>
          <p:nvPr/>
        </p:nvSpPr>
        <p:spPr>
          <a:xfrm>
            <a:off x="5256491" y="2867821"/>
            <a:ext cx="406017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11480" indent="-411480">
              <a:buFont typeface="Arial" panose="020B0604020202020204" pitchFamily="34" charset="0"/>
              <a:buChar char="•"/>
            </a:pPr>
            <a:r>
              <a:rPr lang="en-US" sz="2520" dirty="0">
                <a:cs typeface="Trebuchet MS"/>
              </a:rPr>
              <a:t>Power</a:t>
            </a:r>
          </a:p>
          <a:p>
            <a:pPr marL="411480" indent="-411480">
              <a:buFont typeface="Arial" panose="020B0604020202020204" pitchFamily="34" charset="0"/>
              <a:buChar char="•"/>
            </a:pPr>
            <a:r>
              <a:rPr lang="en-US" sz="2520" dirty="0">
                <a:cs typeface="Trebuchet MS"/>
              </a:rPr>
              <a:t>Form Factor &amp; Antenna Separation</a:t>
            </a:r>
          </a:p>
          <a:p>
            <a:pPr marL="411480" indent="-411480">
              <a:buFont typeface="Arial" panose="020B0604020202020204" pitchFamily="34" charset="0"/>
              <a:buChar char="•"/>
            </a:pPr>
            <a:r>
              <a:rPr lang="en-US" sz="2520" dirty="0">
                <a:cs typeface="Trebuchet MS"/>
              </a:rPr>
              <a:t>Most mobile phones support 2 MIMO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B123F0D-E4B6-264A-BA58-046167FEE651}"/>
              </a:ext>
            </a:extLst>
          </p:cNvPr>
          <p:cNvGrpSpPr/>
          <p:nvPr/>
        </p:nvGrpSpPr>
        <p:grpSpPr>
          <a:xfrm>
            <a:off x="2742360" y="1476049"/>
            <a:ext cx="505179" cy="1563624"/>
            <a:chOff x="2440600" y="1827858"/>
            <a:chExt cx="561310" cy="1737360"/>
          </a:xfrm>
        </p:grpSpPr>
        <p:sp>
          <p:nvSpPr>
            <p:cNvPr id="173" name="Isosceles Triangle 13">
              <a:extLst>
                <a:ext uri="{FF2B5EF4-FFF2-40B4-BE49-F238E27FC236}">
                  <a16:creationId xmlns:a16="http://schemas.microsoft.com/office/drawing/2014/main" id="{4730FF17-6619-0949-B155-47668A47E9F1}"/>
                </a:ext>
              </a:extLst>
            </p:cNvPr>
            <p:cNvSpPr/>
            <p:nvPr/>
          </p:nvSpPr>
          <p:spPr>
            <a:xfrm rot="10800000">
              <a:off x="2861339" y="1936553"/>
              <a:ext cx="139937" cy="105434"/>
            </a:xfrm>
            <a:prstGeom prst="triangle">
              <a:avLst/>
            </a:prstGeom>
            <a:ln w="38100">
              <a:solidFill>
                <a:srgbClr val="7030A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prstClr val="black"/>
                </a:solidFill>
              </a:endParaRPr>
            </a:p>
          </p:txBody>
        </p:sp>
        <p:cxnSp>
          <p:nvCxnSpPr>
            <p:cNvPr id="174" name="Shape 32">
              <a:extLst>
                <a:ext uri="{FF2B5EF4-FFF2-40B4-BE49-F238E27FC236}">
                  <a16:creationId xmlns:a16="http://schemas.microsoft.com/office/drawing/2014/main" id="{E622BEA0-2B09-F549-BDCC-81CD44F99355}"/>
                </a:ext>
              </a:extLst>
            </p:cNvPr>
            <p:cNvCxnSpPr/>
            <p:nvPr/>
          </p:nvCxnSpPr>
          <p:spPr>
            <a:xfrm rot="10800000" flipH="1">
              <a:off x="2440600" y="2041987"/>
              <a:ext cx="487758" cy="97816"/>
            </a:xfrm>
            <a:prstGeom prst="bentConnector2">
              <a:avLst/>
            </a:prstGeom>
            <a:ln w="38100">
              <a:solidFill>
                <a:srgbClr val="7030A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5" name="Isosceles Triangle 13">
              <a:extLst>
                <a:ext uri="{FF2B5EF4-FFF2-40B4-BE49-F238E27FC236}">
                  <a16:creationId xmlns:a16="http://schemas.microsoft.com/office/drawing/2014/main" id="{01D0359C-AFBC-414F-ABFF-CFD4AF766638}"/>
                </a:ext>
              </a:extLst>
            </p:cNvPr>
            <p:cNvSpPr/>
            <p:nvPr/>
          </p:nvSpPr>
          <p:spPr>
            <a:xfrm rot="10800000">
              <a:off x="2861973" y="2353519"/>
              <a:ext cx="139937" cy="105434"/>
            </a:xfrm>
            <a:prstGeom prst="triangle">
              <a:avLst/>
            </a:prstGeom>
            <a:ln w="38100">
              <a:solidFill>
                <a:srgbClr val="7030A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prstClr val="black"/>
                </a:solidFill>
              </a:endParaRPr>
            </a:p>
          </p:txBody>
        </p:sp>
        <p:cxnSp>
          <p:nvCxnSpPr>
            <p:cNvPr id="176" name="Shape 39">
              <a:extLst>
                <a:ext uri="{FF2B5EF4-FFF2-40B4-BE49-F238E27FC236}">
                  <a16:creationId xmlns:a16="http://schemas.microsoft.com/office/drawing/2014/main" id="{089C2123-2485-E149-BED3-7702BD76767F}"/>
                </a:ext>
              </a:extLst>
            </p:cNvPr>
            <p:cNvCxnSpPr/>
            <p:nvPr/>
          </p:nvCxnSpPr>
          <p:spPr>
            <a:xfrm rot="10800000" flipH="1">
              <a:off x="2441234" y="2894208"/>
              <a:ext cx="487758" cy="97815"/>
            </a:xfrm>
            <a:prstGeom prst="bentConnector2">
              <a:avLst/>
            </a:prstGeom>
            <a:ln w="38100">
              <a:solidFill>
                <a:srgbClr val="7030A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7" name="Isosceles Triangle 15">
              <a:extLst>
                <a:ext uri="{FF2B5EF4-FFF2-40B4-BE49-F238E27FC236}">
                  <a16:creationId xmlns:a16="http://schemas.microsoft.com/office/drawing/2014/main" id="{A54AD6CD-859D-424C-9531-F782602E3C22}"/>
                </a:ext>
              </a:extLst>
            </p:cNvPr>
            <p:cNvSpPr/>
            <p:nvPr/>
          </p:nvSpPr>
          <p:spPr>
            <a:xfrm rot="10800000">
              <a:off x="2859025" y="2788773"/>
              <a:ext cx="139937" cy="105434"/>
            </a:xfrm>
            <a:prstGeom prst="triangle">
              <a:avLst/>
            </a:prstGeom>
            <a:ln w="38100">
              <a:solidFill>
                <a:srgbClr val="7030A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prstClr val="black"/>
                </a:solidFill>
              </a:endParaRPr>
            </a:p>
          </p:txBody>
        </p:sp>
        <p:cxnSp>
          <p:nvCxnSpPr>
            <p:cNvPr id="178" name="Shape 45">
              <a:extLst>
                <a:ext uri="{FF2B5EF4-FFF2-40B4-BE49-F238E27FC236}">
                  <a16:creationId xmlns:a16="http://schemas.microsoft.com/office/drawing/2014/main" id="{C62831FB-29A3-3641-BD03-153BF1375707}"/>
                </a:ext>
              </a:extLst>
            </p:cNvPr>
            <p:cNvCxnSpPr/>
            <p:nvPr/>
          </p:nvCxnSpPr>
          <p:spPr>
            <a:xfrm rot="10800000" flipH="1">
              <a:off x="2441234" y="2458953"/>
              <a:ext cx="487758" cy="97816"/>
            </a:xfrm>
            <a:prstGeom prst="bentConnector2">
              <a:avLst/>
            </a:prstGeom>
            <a:ln w="38100">
              <a:solidFill>
                <a:srgbClr val="7030A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AB40EFBA-18B5-5F48-88C9-C84D10756F88}"/>
                </a:ext>
              </a:extLst>
            </p:cNvPr>
            <p:cNvGrpSpPr/>
            <p:nvPr/>
          </p:nvGrpSpPr>
          <p:grpSpPr>
            <a:xfrm>
              <a:off x="2441234" y="3149550"/>
              <a:ext cx="557728" cy="203250"/>
              <a:chOff x="2413001" y="3124200"/>
              <a:chExt cx="557728" cy="203250"/>
            </a:xfrm>
          </p:grpSpPr>
          <p:cxnSp>
            <p:nvCxnSpPr>
              <p:cNvPr id="181" name="Shape 39">
                <a:extLst>
                  <a:ext uri="{FF2B5EF4-FFF2-40B4-BE49-F238E27FC236}">
                    <a16:creationId xmlns:a16="http://schemas.microsoft.com/office/drawing/2014/main" id="{D2CFA4BC-D6C1-4F43-BECB-56B0F90AD82F}"/>
                  </a:ext>
                </a:extLst>
              </p:cNvPr>
              <p:cNvCxnSpPr/>
              <p:nvPr/>
            </p:nvCxnSpPr>
            <p:spPr>
              <a:xfrm rot="10800000" flipH="1">
                <a:off x="2413001" y="3229635"/>
                <a:ext cx="487758" cy="97815"/>
              </a:xfrm>
              <a:prstGeom prst="bentConnector2">
                <a:avLst/>
              </a:prstGeom>
              <a:ln w="38100">
                <a:solidFill>
                  <a:srgbClr val="7030A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2" name="Isosceles Triangle 15">
                <a:extLst>
                  <a:ext uri="{FF2B5EF4-FFF2-40B4-BE49-F238E27FC236}">
                    <a16:creationId xmlns:a16="http://schemas.microsoft.com/office/drawing/2014/main" id="{B610C5E6-A75C-0145-8876-F47A9415797C}"/>
                  </a:ext>
                </a:extLst>
              </p:cNvPr>
              <p:cNvSpPr/>
              <p:nvPr/>
            </p:nvSpPr>
            <p:spPr>
              <a:xfrm rot="10800000">
                <a:off x="2830792" y="3124200"/>
                <a:ext cx="139937" cy="105434"/>
              </a:xfrm>
              <a:prstGeom prst="triangle">
                <a:avLst/>
              </a:prstGeom>
              <a:ln w="38100">
                <a:solidFill>
                  <a:srgbClr val="7030A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79" name="Rounded Rectangle 178">
              <a:extLst>
                <a:ext uri="{FF2B5EF4-FFF2-40B4-BE49-F238E27FC236}">
                  <a16:creationId xmlns:a16="http://schemas.microsoft.com/office/drawing/2014/main" id="{8D6F57EC-AC8C-CE48-8C0B-2CB566A2ED46}"/>
                </a:ext>
              </a:extLst>
            </p:cNvPr>
            <p:cNvSpPr/>
            <p:nvPr/>
          </p:nvSpPr>
          <p:spPr>
            <a:xfrm>
              <a:off x="2534915" y="1827858"/>
              <a:ext cx="243465" cy="1737360"/>
            </a:xfrm>
            <a:prstGeom prst="roundRect">
              <a:avLst/>
            </a:prstGeom>
            <a:ln w="38100">
              <a:solidFill>
                <a:srgbClr val="7030A0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prstClr val="black"/>
                </a:solidFill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1E2D9D86-87F2-4A44-B4E4-E261144E338A}"/>
              </a:ext>
            </a:extLst>
          </p:cNvPr>
          <p:cNvGrpSpPr/>
          <p:nvPr/>
        </p:nvGrpSpPr>
        <p:grpSpPr>
          <a:xfrm>
            <a:off x="3927447" y="1472828"/>
            <a:ext cx="509577" cy="2962656"/>
            <a:chOff x="3614495" y="1830850"/>
            <a:chExt cx="566197" cy="3291840"/>
          </a:xfrm>
        </p:grpSpPr>
        <p:sp>
          <p:nvSpPr>
            <p:cNvPr id="183" name="Isosceles Triangle 13">
              <a:extLst>
                <a:ext uri="{FF2B5EF4-FFF2-40B4-BE49-F238E27FC236}">
                  <a16:creationId xmlns:a16="http://schemas.microsoft.com/office/drawing/2014/main" id="{9409BF60-C0AD-0C40-BE1A-66B04054239F}"/>
                </a:ext>
              </a:extLst>
            </p:cNvPr>
            <p:cNvSpPr/>
            <p:nvPr/>
          </p:nvSpPr>
          <p:spPr>
            <a:xfrm rot="10800000">
              <a:off x="4035234" y="1939545"/>
              <a:ext cx="139937" cy="105434"/>
            </a:xfrm>
            <a:prstGeom prst="triangl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prstClr val="black"/>
                </a:solidFill>
              </a:endParaRPr>
            </a:p>
          </p:txBody>
        </p:sp>
        <p:cxnSp>
          <p:nvCxnSpPr>
            <p:cNvPr id="184" name="Shape 32">
              <a:extLst>
                <a:ext uri="{FF2B5EF4-FFF2-40B4-BE49-F238E27FC236}">
                  <a16:creationId xmlns:a16="http://schemas.microsoft.com/office/drawing/2014/main" id="{E52D8066-CC6E-8E42-8CCC-30156E27431F}"/>
                </a:ext>
              </a:extLst>
            </p:cNvPr>
            <p:cNvCxnSpPr/>
            <p:nvPr/>
          </p:nvCxnSpPr>
          <p:spPr>
            <a:xfrm rot="10800000" flipH="1">
              <a:off x="3614495" y="2044979"/>
              <a:ext cx="487758" cy="97816"/>
            </a:xfrm>
            <a:prstGeom prst="bentConnector2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5" name="Isosceles Triangle 13">
              <a:extLst>
                <a:ext uri="{FF2B5EF4-FFF2-40B4-BE49-F238E27FC236}">
                  <a16:creationId xmlns:a16="http://schemas.microsoft.com/office/drawing/2014/main" id="{16B1588F-2D85-694C-AEC1-B28D43A0199A}"/>
                </a:ext>
              </a:extLst>
            </p:cNvPr>
            <p:cNvSpPr/>
            <p:nvPr/>
          </p:nvSpPr>
          <p:spPr>
            <a:xfrm rot="10800000">
              <a:off x="4035868" y="2356511"/>
              <a:ext cx="139937" cy="105434"/>
            </a:xfrm>
            <a:prstGeom prst="triangl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prstClr val="black"/>
                </a:solidFill>
              </a:endParaRPr>
            </a:p>
          </p:txBody>
        </p:sp>
        <p:cxnSp>
          <p:nvCxnSpPr>
            <p:cNvPr id="186" name="Shape 39">
              <a:extLst>
                <a:ext uri="{FF2B5EF4-FFF2-40B4-BE49-F238E27FC236}">
                  <a16:creationId xmlns:a16="http://schemas.microsoft.com/office/drawing/2014/main" id="{4B940902-B866-FD46-A978-4FFA4A5DEC34}"/>
                </a:ext>
              </a:extLst>
            </p:cNvPr>
            <p:cNvCxnSpPr/>
            <p:nvPr/>
          </p:nvCxnSpPr>
          <p:spPr>
            <a:xfrm rot="10800000" flipH="1">
              <a:off x="3615129" y="2897200"/>
              <a:ext cx="487758" cy="97815"/>
            </a:xfrm>
            <a:prstGeom prst="bentConnector2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7" name="Isosceles Triangle 15">
              <a:extLst>
                <a:ext uri="{FF2B5EF4-FFF2-40B4-BE49-F238E27FC236}">
                  <a16:creationId xmlns:a16="http://schemas.microsoft.com/office/drawing/2014/main" id="{403E4F57-46A6-864E-B3B3-26AD576ACBE9}"/>
                </a:ext>
              </a:extLst>
            </p:cNvPr>
            <p:cNvSpPr/>
            <p:nvPr/>
          </p:nvSpPr>
          <p:spPr>
            <a:xfrm rot="10800000">
              <a:off x="4032920" y="2791765"/>
              <a:ext cx="139937" cy="105434"/>
            </a:xfrm>
            <a:prstGeom prst="triangl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prstClr val="black"/>
                </a:solidFill>
              </a:endParaRPr>
            </a:p>
          </p:txBody>
        </p:sp>
        <p:cxnSp>
          <p:nvCxnSpPr>
            <p:cNvPr id="188" name="Shape 45">
              <a:extLst>
                <a:ext uri="{FF2B5EF4-FFF2-40B4-BE49-F238E27FC236}">
                  <a16:creationId xmlns:a16="http://schemas.microsoft.com/office/drawing/2014/main" id="{C82AD4ED-1C51-7648-9F43-2CBD3821C94E}"/>
                </a:ext>
              </a:extLst>
            </p:cNvPr>
            <p:cNvCxnSpPr/>
            <p:nvPr/>
          </p:nvCxnSpPr>
          <p:spPr>
            <a:xfrm rot="10800000" flipH="1">
              <a:off x="3615129" y="2461945"/>
              <a:ext cx="487758" cy="97816"/>
            </a:xfrm>
            <a:prstGeom prst="bentConnector2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9" name="Group 188">
              <a:extLst>
                <a:ext uri="{FF2B5EF4-FFF2-40B4-BE49-F238E27FC236}">
                  <a16:creationId xmlns:a16="http://schemas.microsoft.com/office/drawing/2014/main" id="{576C5229-B955-EA44-8304-4FA4A0486FE8}"/>
                </a:ext>
              </a:extLst>
            </p:cNvPr>
            <p:cNvGrpSpPr/>
            <p:nvPr/>
          </p:nvGrpSpPr>
          <p:grpSpPr>
            <a:xfrm>
              <a:off x="3615129" y="3152542"/>
              <a:ext cx="557728" cy="203250"/>
              <a:chOff x="2413001" y="3124200"/>
              <a:chExt cx="557728" cy="203250"/>
            </a:xfrm>
          </p:grpSpPr>
          <p:cxnSp>
            <p:nvCxnSpPr>
              <p:cNvPr id="190" name="Shape 39">
                <a:extLst>
                  <a:ext uri="{FF2B5EF4-FFF2-40B4-BE49-F238E27FC236}">
                    <a16:creationId xmlns:a16="http://schemas.microsoft.com/office/drawing/2014/main" id="{BCA8E66D-C658-634D-BA48-CC0635190417}"/>
                  </a:ext>
                </a:extLst>
              </p:cNvPr>
              <p:cNvCxnSpPr/>
              <p:nvPr/>
            </p:nvCxnSpPr>
            <p:spPr>
              <a:xfrm rot="10800000" flipH="1">
                <a:off x="2413001" y="3229635"/>
                <a:ext cx="487758" cy="97815"/>
              </a:xfrm>
              <a:prstGeom prst="bentConnector2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1" name="Isosceles Triangle 15">
                <a:extLst>
                  <a:ext uri="{FF2B5EF4-FFF2-40B4-BE49-F238E27FC236}">
                    <a16:creationId xmlns:a16="http://schemas.microsoft.com/office/drawing/2014/main" id="{1230C8DC-C425-CD4E-90E4-D24D07C2F9AA}"/>
                  </a:ext>
                </a:extLst>
              </p:cNvPr>
              <p:cNvSpPr/>
              <p:nvPr/>
            </p:nvSpPr>
            <p:spPr>
              <a:xfrm rot="10800000">
                <a:off x="2830792" y="3124200"/>
                <a:ext cx="139937" cy="105434"/>
              </a:xfrm>
              <a:prstGeom prst="triangl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93" name="Isosceles Triangle 13">
              <a:extLst>
                <a:ext uri="{FF2B5EF4-FFF2-40B4-BE49-F238E27FC236}">
                  <a16:creationId xmlns:a16="http://schemas.microsoft.com/office/drawing/2014/main" id="{C94A2248-6610-1143-8E45-E91CD872B9A0}"/>
                </a:ext>
              </a:extLst>
            </p:cNvPr>
            <p:cNvSpPr/>
            <p:nvPr/>
          </p:nvSpPr>
          <p:spPr>
            <a:xfrm rot="10800000">
              <a:off x="4040121" y="3531181"/>
              <a:ext cx="139937" cy="105434"/>
            </a:xfrm>
            <a:prstGeom prst="triangl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prstClr val="black"/>
                </a:solidFill>
              </a:endParaRPr>
            </a:p>
          </p:txBody>
        </p:sp>
        <p:cxnSp>
          <p:nvCxnSpPr>
            <p:cNvPr id="194" name="Shape 32">
              <a:extLst>
                <a:ext uri="{FF2B5EF4-FFF2-40B4-BE49-F238E27FC236}">
                  <a16:creationId xmlns:a16="http://schemas.microsoft.com/office/drawing/2014/main" id="{58C1D918-08A5-2F4F-8C4B-3DC9067C28B7}"/>
                </a:ext>
              </a:extLst>
            </p:cNvPr>
            <p:cNvCxnSpPr/>
            <p:nvPr/>
          </p:nvCxnSpPr>
          <p:spPr>
            <a:xfrm rot="10800000" flipH="1">
              <a:off x="3619382" y="3636615"/>
              <a:ext cx="487758" cy="97816"/>
            </a:xfrm>
            <a:prstGeom prst="bentConnector2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5" name="Isosceles Triangle 13">
              <a:extLst>
                <a:ext uri="{FF2B5EF4-FFF2-40B4-BE49-F238E27FC236}">
                  <a16:creationId xmlns:a16="http://schemas.microsoft.com/office/drawing/2014/main" id="{211AD0EC-0F4D-B04C-B02C-7088D4B84FFA}"/>
                </a:ext>
              </a:extLst>
            </p:cNvPr>
            <p:cNvSpPr/>
            <p:nvPr/>
          </p:nvSpPr>
          <p:spPr>
            <a:xfrm rot="10800000">
              <a:off x="4040755" y="3948147"/>
              <a:ext cx="139937" cy="105434"/>
            </a:xfrm>
            <a:prstGeom prst="triangl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prstClr val="black"/>
                </a:solidFill>
              </a:endParaRPr>
            </a:p>
          </p:txBody>
        </p:sp>
        <p:cxnSp>
          <p:nvCxnSpPr>
            <p:cNvPr id="196" name="Shape 39">
              <a:extLst>
                <a:ext uri="{FF2B5EF4-FFF2-40B4-BE49-F238E27FC236}">
                  <a16:creationId xmlns:a16="http://schemas.microsoft.com/office/drawing/2014/main" id="{D4889188-C6F5-3348-B4C3-E052A626F6C4}"/>
                </a:ext>
              </a:extLst>
            </p:cNvPr>
            <p:cNvCxnSpPr/>
            <p:nvPr/>
          </p:nvCxnSpPr>
          <p:spPr>
            <a:xfrm rot="10800000" flipH="1">
              <a:off x="3620016" y="4488836"/>
              <a:ext cx="487758" cy="97815"/>
            </a:xfrm>
            <a:prstGeom prst="bentConnector2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7" name="Isosceles Triangle 15">
              <a:extLst>
                <a:ext uri="{FF2B5EF4-FFF2-40B4-BE49-F238E27FC236}">
                  <a16:creationId xmlns:a16="http://schemas.microsoft.com/office/drawing/2014/main" id="{594D2CD1-FE76-AC4B-B848-6006A38668A0}"/>
                </a:ext>
              </a:extLst>
            </p:cNvPr>
            <p:cNvSpPr/>
            <p:nvPr/>
          </p:nvSpPr>
          <p:spPr>
            <a:xfrm rot="10800000">
              <a:off x="4037807" y="4383401"/>
              <a:ext cx="139937" cy="105434"/>
            </a:xfrm>
            <a:prstGeom prst="triangl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prstClr val="black"/>
                </a:solidFill>
              </a:endParaRPr>
            </a:p>
          </p:txBody>
        </p:sp>
        <p:cxnSp>
          <p:nvCxnSpPr>
            <p:cNvPr id="198" name="Shape 45">
              <a:extLst>
                <a:ext uri="{FF2B5EF4-FFF2-40B4-BE49-F238E27FC236}">
                  <a16:creationId xmlns:a16="http://schemas.microsoft.com/office/drawing/2014/main" id="{3D5CC148-09D9-5C47-80CC-A584F481839F}"/>
                </a:ext>
              </a:extLst>
            </p:cNvPr>
            <p:cNvCxnSpPr/>
            <p:nvPr/>
          </p:nvCxnSpPr>
          <p:spPr>
            <a:xfrm rot="10800000" flipH="1">
              <a:off x="3620016" y="4053581"/>
              <a:ext cx="487758" cy="97816"/>
            </a:xfrm>
            <a:prstGeom prst="bentConnector2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9" name="Group 198">
              <a:extLst>
                <a:ext uri="{FF2B5EF4-FFF2-40B4-BE49-F238E27FC236}">
                  <a16:creationId xmlns:a16="http://schemas.microsoft.com/office/drawing/2014/main" id="{F43D1353-9927-E24F-832D-5E64E60D85D1}"/>
                </a:ext>
              </a:extLst>
            </p:cNvPr>
            <p:cNvGrpSpPr/>
            <p:nvPr/>
          </p:nvGrpSpPr>
          <p:grpSpPr>
            <a:xfrm>
              <a:off x="3620016" y="4744178"/>
              <a:ext cx="557728" cy="203250"/>
              <a:chOff x="2413001" y="3124200"/>
              <a:chExt cx="557728" cy="203250"/>
            </a:xfrm>
          </p:grpSpPr>
          <p:cxnSp>
            <p:nvCxnSpPr>
              <p:cNvPr id="200" name="Shape 39">
                <a:extLst>
                  <a:ext uri="{FF2B5EF4-FFF2-40B4-BE49-F238E27FC236}">
                    <a16:creationId xmlns:a16="http://schemas.microsoft.com/office/drawing/2014/main" id="{4E115F28-DE01-6D4D-837B-20345169D368}"/>
                  </a:ext>
                </a:extLst>
              </p:cNvPr>
              <p:cNvCxnSpPr/>
              <p:nvPr/>
            </p:nvCxnSpPr>
            <p:spPr>
              <a:xfrm rot="10800000" flipH="1">
                <a:off x="2413001" y="3229635"/>
                <a:ext cx="487758" cy="97815"/>
              </a:xfrm>
              <a:prstGeom prst="bentConnector2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1" name="Isosceles Triangle 15">
                <a:extLst>
                  <a:ext uri="{FF2B5EF4-FFF2-40B4-BE49-F238E27FC236}">
                    <a16:creationId xmlns:a16="http://schemas.microsoft.com/office/drawing/2014/main" id="{80B5721B-D381-D148-9103-FA046D860780}"/>
                  </a:ext>
                </a:extLst>
              </p:cNvPr>
              <p:cNvSpPr/>
              <p:nvPr/>
            </p:nvSpPr>
            <p:spPr>
              <a:xfrm rot="10800000">
                <a:off x="2830792" y="3124200"/>
                <a:ext cx="139937" cy="105434"/>
              </a:xfrm>
              <a:prstGeom prst="triangl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92" name="Rounded Rectangle 191">
              <a:extLst>
                <a:ext uri="{FF2B5EF4-FFF2-40B4-BE49-F238E27FC236}">
                  <a16:creationId xmlns:a16="http://schemas.microsoft.com/office/drawing/2014/main" id="{4E6A9C9D-2613-0C49-8E9E-349B90C9071B}"/>
                </a:ext>
              </a:extLst>
            </p:cNvPr>
            <p:cNvSpPr/>
            <p:nvPr/>
          </p:nvSpPr>
          <p:spPr>
            <a:xfrm>
              <a:off x="3708810" y="1830850"/>
              <a:ext cx="243465" cy="3291840"/>
            </a:xfrm>
            <a:prstGeom prst="roundRect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prstClr val="black"/>
                </a:solidFill>
              </a:endParaRPr>
            </a:p>
          </p:txBody>
        </p:sp>
      </p:grpSp>
      <p:pic>
        <p:nvPicPr>
          <p:cNvPr id="202" name="Picture 201">
            <a:extLst>
              <a:ext uri="{FF2B5EF4-FFF2-40B4-BE49-F238E27FC236}">
                <a16:creationId xmlns:a16="http://schemas.microsoft.com/office/drawing/2014/main" id="{DD3F5BDA-9197-784B-8AF9-360C48958D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138" y="2675168"/>
            <a:ext cx="822960" cy="822960"/>
          </a:xfrm>
          <a:prstGeom prst="rect">
            <a:avLst/>
          </a:prstGeom>
        </p:spPr>
      </p:pic>
      <p:pic>
        <p:nvPicPr>
          <p:cNvPr id="203" name="Picture 202">
            <a:extLst>
              <a:ext uri="{FF2B5EF4-FFF2-40B4-BE49-F238E27FC236}">
                <a16:creationId xmlns:a16="http://schemas.microsoft.com/office/drawing/2014/main" id="{9C85B9E2-D620-7040-AF6B-D3069024DC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27334" y="2822289"/>
            <a:ext cx="905256" cy="905256"/>
          </a:xfrm>
          <a:prstGeom prst="rect">
            <a:avLst/>
          </a:prstGeom>
        </p:spPr>
      </p:pic>
      <p:pic>
        <p:nvPicPr>
          <p:cNvPr id="204" name="Picture 203">
            <a:extLst>
              <a:ext uri="{FF2B5EF4-FFF2-40B4-BE49-F238E27FC236}">
                <a16:creationId xmlns:a16="http://schemas.microsoft.com/office/drawing/2014/main" id="{577377A2-684D-EE4D-B691-2EBAE7281A8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6400"/>
          <a:stretch/>
        </p:blipFill>
        <p:spPr>
          <a:xfrm>
            <a:off x="2405092" y="3257244"/>
            <a:ext cx="1152144" cy="963192"/>
          </a:xfrm>
          <a:prstGeom prst="rect">
            <a:avLst/>
          </a:prstGeom>
        </p:spPr>
      </p:pic>
      <p:pic>
        <p:nvPicPr>
          <p:cNvPr id="205" name="Picture 204">
            <a:extLst>
              <a:ext uri="{FF2B5EF4-FFF2-40B4-BE49-F238E27FC236}">
                <a16:creationId xmlns:a16="http://schemas.microsoft.com/office/drawing/2014/main" id="{23D63230-1EAB-964D-8E4F-FB4F31C6B399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2500" r="12500"/>
          <a:stretch/>
        </p:blipFill>
        <p:spPr>
          <a:xfrm>
            <a:off x="3557236" y="4593504"/>
            <a:ext cx="1207008" cy="90525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7723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39967"/>
          </a:xfrm>
        </p:spPr>
        <p:txBody>
          <a:bodyPr>
            <a:noAutofit/>
          </a:bodyPr>
          <a:lstStyle/>
          <a:p>
            <a:r>
              <a:rPr lang="en-US" sz="4400" b="0" dirty="0">
                <a:solidFill>
                  <a:schemeClr val="tx2"/>
                </a:solidFill>
              </a:rPr>
              <a:t>MIMO</a:t>
            </a:r>
          </a:p>
        </p:txBody>
      </p:sp>
      <p:grpSp>
        <p:nvGrpSpPr>
          <p:cNvPr id="58" name="Group 12">
            <a:extLst>
              <a:ext uri="{FF2B5EF4-FFF2-40B4-BE49-F238E27FC236}">
                <a16:creationId xmlns:a16="http://schemas.microsoft.com/office/drawing/2014/main" id="{65A82636-1303-4647-8E72-E21A436D8B15}"/>
              </a:ext>
            </a:extLst>
          </p:cNvPr>
          <p:cNvGrpSpPr/>
          <p:nvPr/>
        </p:nvGrpSpPr>
        <p:grpSpPr>
          <a:xfrm rot="16200000">
            <a:off x="1068926" y="1434825"/>
            <a:ext cx="1371600" cy="613852"/>
            <a:chOff x="3245649" y="1709063"/>
            <a:chExt cx="1677149" cy="827638"/>
          </a:xfrm>
        </p:grpSpPr>
        <p:sp>
          <p:nvSpPr>
            <p:cNvPr id="59" name="Isosceles Triangle 13">
              <a:extLst>
                <a:ext uri="{FF2B5EF4-FFF2-40B4-BE49-F238E27FC236}">
                  <a16:creationId xmlns:a16="http://schemas.microsoft.com/office/drawing/2014/main" id="{2D950E8A-4461-5444-AA41-F984466211AB}"/>
                </a:ext>
              </a:extLst>
            </p:cNvPr>
            <p:cNvSpPr/>
            <p:nvPr/>
          </p:nvSpPr>
          <p:spPr>
            <a:xfrm rot="16200000">
              <a:off x="4605244" y="2362843"/>
              <a:ext cx="206567" cy="141149"/>
            </a:xfrm>
            <a:prstGeom prst="triangle">
              <a:avLst/>
            </a:prstGeom>
            <a:ln w="381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prstClr val="black"/>
                </a:solidFill>
              </a:endParaRPr>
            </a:p>
          </p:txBody>
        </p:sp>
        <p:cxnSp>
          <p:nvCxnSpPr>
            <p:cNvPr id="60" name="Shape 8">
              <a:extLst>
                <a:ext uri="{FF2B5EF4-FFF2-40B4-BE49-F238E27FC236}">
                  <a16:creationId xmlns:a16="http://schemas.microsoft.com/office/drawing/2014/main" id="{F5CB3F01-3AF4-D346-A53D-9DC8ABB822EB}"/>
                </a:ext>
              </a:extLst>
            </p:cNvPr>
            <p:cNvCxnSpPr/>
            <p:nvPr/>
          </p:nvCxnSpPr>
          <p:spPr>
            <a:xfrm rot="16200000" flipH="1">
              <a:off x="3230649" y="2003589"/>
              <a:ext cx="720002" cy="130949"/>
            </a:xfrm>
            <a:prstGeom prst="bentConnector2">
              <a:avLst/>
            </a:prstGeom>
            <a:ln w="381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Isosceles Triangle 15">
              <a:extLst>
                <a:ext uri="{FF2B5EF4-FFF2-40B4-BE49-F238E27FC236}">
                  <a16:creationId xmlns:a16="http://schemas.microsoft.com/office/drawing/2014/main" id="{B97A60DA-98B2-3B46-8E7D-D69827A03857}"/>
                </a:ext>
              </a:extLst>
            </p:cNvPr>
            <p:cNvSpPr/>
            <p:nvPr/>
          </p:nvSpPr>
          <p:spPr>
            <a:xfrm rot="16200000">
              <a:off x="3623415" y="2358491"/>
              <a:ext cx="206567" cy="141149"/>
            </a:xfrm>
            <a:prstGeom prst="triangle">
              <a:avLst/>
            </a:prstGeom>
            <a:ln w="381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prstClr val="black"/>
                </a:solidFill>
              </a:endParaRPr>
            </a:p>
          </p:txBody>
        </p:sp>
        <p:cxnSp>
          <p:nvCxnSpPr>
            <p:cNvPr id="66" name="Shape 14">
              <a:extLst>
                <a:ext uri="{FF2B5EF4-FFF2-40B4-BE49-F238E27FC236}">
                  <a16:creationId xmlns:a16="http://schemas.microsoft.com/office/drawing/2014/main" id="{511A0330-EDAF-8149-90E7-7FF5E6229D62}"/>
                </a:ext>
              </a:extLst>
            </p:cNvPr>
            <p:cNvCxnSpPr/>
            <p:nvPr/>
          </p:nvCxnSpPr>
          <p:spPr>
            <a:xfrm rot="16200000" flipH="1">
              <a:off x="4212478" y="2003589"/>
              <a:ext cx="720000" cy="130949"/>
            </a:xfrm>
            <a:prstGeom prst="bentConnector2">
              <a:avLst/>
            </a:prstGeom>
            <a:ln w="381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Rounded Rectangle 67">
              <a:extLst>
                <a:ext uri="{FF2B5EF4-FFF2-40B4-BE49-F238E27FC236}">
                  <a16:creationId xmlns:a16="http://schemas.microsoft.com/office/drawing/2014/main" id="{03A232E4-F200-6240-BA27-3EE412A1847A}"/>
                </a:ext>
              </a:extLst>
            </p:cNvPr>
            <p:cNvSpPr/>
            <p:nvPr/>
          </p:nvSpPr>
          <p:spPr>
            <a:xfrm rot="5400000">
              <a:off x="3893804" y="1199192"/>
              <a:ext cx="380839" cy="1677149"/>
            </a:xfrm>
            <a:prstGeom prst="roundRect">
              <a:avLst/>
            </a:prstGeom>
            <a:ln w="38100"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prstClr val="black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9565F32-6DF5-7948-B048-9DA7676F1F35}"/>
                  </a:ext>
                </a:extLst>
              </p:cNvPr>
              <p:cNvSpPr txBox="1"/>
              <p:nvPr/>
            </p:nvSpPr>
            <p:spPr>
              <a:xfrm>
                <a:off x="975117" y="1062003"/>
                <a:ext cx="36490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9565F32-6DF5-7948-B048-9DA7676F1F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5117" y="1062003"/>
                <a:ext cx="364908" cy="369332"/>
              </a:xfrm>
              <a:prstGeom prst="rect">
                <a:avLst/>
              </a:prstGeom>
              <a:blipFill>
                <a:blip r:embed="rId4"/>
                <a:stretch>
                  <a:fillRect l="-10000" r="-3333" b="-137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B4E32700-38FB-3340-A192-A2D5697DD6D8}"/>
                  </a:ext>
                </a:extLst>
              </p:cNvPr>
              <p:cNvSpPr txBox="1"/>
              <p:nvPr/>
            </p:nvSpPr>
            <p:spPr>
              <a:xfrm>
                <a:off x="975117" y="1733597"/>
                <a:ext cx="37202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B4E32700-38FB-3340-A192-A2D5697DD6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5117" y="1733597"/>
                <a:ext cx="372025" cy="369332"/>
              </a:xfrm>
              <a:prstGeom prst="rect">
                <a:avLst/>
              </a:prstGeom>
              <a:blipFill>
                <a:blip r:embed="rId5"/>
                <a:stretch>
                  <a:fillRect l="-10000" r="-6667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0B6AB4C9-EEFA-8340-86D8-E5E88A44DFF8}"/>
                  </a:ext>
                </a:extLst>
              </p:cNvPr>
              <p:cNvSpPr txBox="1"/>
              <p:nvPr/>
            </p:nvSpPr>
            <p:spPr>
              <a:xfrm>
                <a:off x="4885971" y="1100024"/>
                <a:ext cx="36663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0B6AB4C9-EEFA-8340-86D8-E5E88A44DF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5971" y="1100024"/>
                <a:ext cx="366639" cy="369332"/>
              </a:xfrm>
              <a:prstGeom prst="rect">
                <a:avLst/>
              </a:prstGeom>
              <a:blipFill>
                <a:blip r:embed="rId6"/>
                <a:stretch>
                  <a:fillRect l="-16667" r="-3333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8FBB0336-63BC-A342-8074-B5F3C6CD6832}"/>
                  </a:ext>
                </a:extLst>
              </p:cNvPr>
              <p:cNvSpPr txBox="1"/>
              <p:nvPr/>
            </p:nvSpPr>
            <p:spPr>
              <a:xfrm>
                <a:off x="4885971" y="1970351"/>
                <a:ext cx="37375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8FBB0336-63BC-A342-8074-B5F3C6CD68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5971" y="1970351"/>
                <a:ext cx="373757" cy="369332"/>
              </a:xfrm>
              <a:prstGeom prst="rect">
                <a:avLst/>
              </a:prstGeom>
              <a:blipFill>
                <a:blip r:embed="rId7"/>
                <a:stretch>
                  <a:fillRect l="-16667" r="-6667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2" name="Group 12">
            <a:extLst>
              <a:ext uri="{FF2B5EF4-FFF2-40B4-BE49-F238E27FC236}">
                <a16:creationId xmlns:a16="http://schemas.microsoft.com/office/drawing/2014/main" id="{A3718309-A994-DA41-B4B1-836C2019F191}"/>
              </a:ext>
            </a:extLst>
          </p:cNvPr>
          <p:cNvGrpSpPr/>
          <p:nvPr/>
        </p:nvGrpSpPr>
        <p:grpSpPr>
          <a:xfrm rot="5400000" flipH="1">
            <a:off x="3812126" y="1434825"/>
            <a:ext cx="1371600" cy="613852"/>
            <a:chOff x="3245649" y="1709063"/>
            <a:chExt cx="1677149" cy="827638"/>
          </a:xfrm>
        </p:grpSpPr>
        <p:sp>
          <p:nvSpPr>
            <p:cNvPr id="33" name="Isosceles Triangle 13">
              <a:extLst>
                <a:ext uri="{FF2B5EF4-FFF2-40B4-BE49-F238E27FC236}">
                  <a16:creationId xmlns:a16="http://schemas.microsoft.com/office/drawing/2014/main" id="{13E0E8DB-FA56-3B45-A695-BE6A377CAF2E}"/>
                </a:ext>
              </a:extLst>
            </p:cNvPr>
            <p:cNvSpPr/>
            <p:nvPr/>
          </p:nvSpPr>
          <p:spPr>
            <a:xfrm rot="16200000">
              <a:off x="4605244" y="2362843"/>
              <a:ext cx="206567" cy="141149"/>
            </a:xfrm>
            <a:prstGeom prst="triangle">
              <a:avLst/>
            </a:prstGeom>
            <a:ln w="381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prstClr val="black"/>
                </a:solidFill>
              </a:endParaRPr>
            </a:p>
          </p:txBody>
        </p:sp>
        <p:cxnSp>
          <p:nvCxnSpPr>
            <p:cNvPr id="34" name="Shape 8">
              <a:extLst>
                <a:ext uri="{FF2B5EF4-FFF2-40B4-BE49-F238E27FC236}">
                  <a16:creationId xmlns:a16="http://schemas.microsoft.com/office/drawing/2014/main" id="{D851F5D9-DB0C-2A48-8B20-7683B6FC7A90}"/>
                </a:ext>
              </a:extLst>
            </p:cNvPr>
            <p:cNvCxnSpPr/>
            <p:nvPr/>
          </p:nvCxnSpPr>
          <p:spPr>
            <a:xfrm rot="16200000" flipH="1">
              <a:off x="3230649" y="2003589"/>
              <a:ext cx="720002" cy="130949"/>
            </a:xfrm>
            <a:prstGeom prst="bentConnector2">
              <a:avLst/>
            </a:prstGeom>
            <a:ln w="381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Isosceles Triangle 15">
              <a:extLst>
                <a:ext uri="{FF2B5EF4-FFF2-40B4-BE49-F238E27FC236}">
                  <a16:creationId xmlns:a16="http://schemas.microsoft.com/office/drawing/2014/main" id="{B228601E-61D0-8345-BA11-0E4471D8A592}"/>
                </a:ext>
              </a:extLst>
            </p:cNvPr>
            <p:cNvSpPr/>
            <p:nvPr/>
          </p:nvSpPr>
          <p:spPr>
            <a:xfrm rot="16200000">
              <a:off x="3623415" y="2358491"/>
              <a:ext cx="206567" cy="141149"/>
            </a:xfrm>
            <a:prstGeom prst="triangle">
              <a:avLst/>
            </a:prstGeom>
            <a:ln w="381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prstClr val="black"/>
                </a:solidFill>
              </a:endParaRPr>
            </a:p>
          </p:txBody>
        </p:sp>
        <p:cxnSp>
          <p:nvCxnSpPr>
            <p:cNvPr id="36" name="Shape 14">
              <a:extLst>
                <a:ext uri="{FF2B5EF4-FFF2-40B4-BE49-F238E27FC236}">
                  <a16:creationId xmlns:a16="http://schemas.microsoft.com/office/drawing/2014/main" id="{01025A01-63DB-8B4A-8F0B-518A3B3C4A58}"/>
                </a:ext>
              </a:extLst>
            </p:cNvPr>
            <p:cNvCxnSpPr/>
            <p:nvPr/>
          </p:nvCxnSpPr>
          <p:spPr>
            <a:xfrm rot="16200000" flipH="1">
              <a:off x="4212478" y="2003589"/>
              <a:ext cx="720000" cy="130949"/>
            </a:xfrm>
            <a:prstGeom prst="bentConnector2">
              <a:avLst/>
            </a:prstGeom>
            <a:ln w="381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Rounded Rectangle 36">
              <a:extLst>
                <a:ext uri="{FF2B5EF4-FFF2-40B4-BE49-F238E27FC236}">
                  <a16:creationId xmlns:a16="http://schemas.microsoft.com/office/drawing/2014/main" id="{6A3B98ED-AE3D-C743-A047-CED08E48A424}"/>
                </a:ext>
              </a:extLst>
            </p:cNvPr>
            <p:cNvSpPr/>
            <p:nvPr/>
          </p:nvSpPr>
          <p:spPr>
            <a:xfrm rot="5400000">
              <a:off x="3893804" y="1199192"/>
              <a:ext cx="380839" cy="1677149"/>
            </a:xfrm>
            <a:prstGeom prst="roundRect">
              <a:avLst/>
            </a:prstGeom>
            <a:ln w="38100"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prstClr val="black"/>
                </a:solidFill>
              </a:endParaRPr>
            </a:p>
          </p:txBody>
        </p:sp>
      </p:grp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32FD3E8F-562A-9E4F-9FD4-3CC09564B29F}"/>
              </a:ext>
            </a:extLst>
          </p:cNvPr>
          <p:cNvCxnSpPr/>
          <p:nvPr/>
        </p:nvCxnSpPr>
        <p:spPr>
          <a:xfrm>
            <a:off x="1981818" y="1395995"/>
            <a:ext cx="2270582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DCEB03CE-AA36-7C49-929D-0965F08E3C2C}"/>
                  </a:ext>
                </a:extLst>
              </p:cNvPr>
              <p:cNvSpPr txBox="1"/>
              <p:nvPr/>
            </p:nvSpPr>
            <p:spPr>
              <a:xfrm>
                <a:off x="2519049" y="1020391"/>
                <a:ext cx="42306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DCEB03CE-AA36-7C49-929D-0965F08E3C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9049" y="1020391"/>
                <a:ext cx="423065" cy="307777"/>
              </a:xfrm>
              <a:prstGeom prst="rect">
                <a:avLst/>
              </a:prstGeom>
              <a:blipFill>
                <a:blip r:embed="rId8"/>
                <a:stretch>
                  <a:fillRect l="-11429" r="-2857" b="-1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AEF968B4-9610-2142-8FFF-E43222EAD26A}"/>
                  </a:ext>
                </a:extLst>
              </p:cNvPr>
              <p:cNvSpPr txBox="1"/>
              <p:nvPr/>
            </p:nvSpPr>
            <p:spPr>
              <a:xfrm>
                <a:off x="5297699" y="1100024"/>
                <a:ext cx="1103101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AEF968B4-9610-2142-8FFF-E43222EAD2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7699" y="1100024"/>
                <a:ext cx="1103101" cy="369332"/>
              </a:xfrm>
              <a:prstGeom prst="rect">
                <a:avLst/>
              </a:prstGeom>
              <a:blipFill>
                <a:blip r:embed="rId9"/>
                <a:stretch>
                  <a:fillRect l="-5682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82922B64-C074-0047-AD85-4C7173569250}"/>
                  </a:ext>
                </a:extLst>
              </p:cNvPr>
              <p:cNvSpPr txBox="1"/>
              <p:nvPr/>
            </p:nvSpPr>
            <p:spPr>
              <a:xfrm>
                <a:off x="6445889" y="1100024"/>
                <a:ext cx="1103101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82922B64-C074-0047-AD85-4C71735692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5889" y="1100024"/>
                <a:ext cx="1103101" cy="369332"/>
              </a:xfrm>
              <a:prstGeom prst="rect">
                <a:avLst/>
              </a:prstGeom>
              <a:blipFill>
                <a:blip r:embed="rId10"/>
                <a:stretch>
                  <a:fillRect l="-9195" t="-6667" b="-3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A44EEA64-49B9-E24A-8F42-E524379D186C}"/>
                  </a:ext>
                </a:extLst>
              </p:cNvPr>
              <p:cNvSpPr txBox="1"/>
              <p:nvPr/>
            </p:nvSpPr>
            <p:spPr>
              <a:xfrm>
                <a:off x="5297699" y="1970351"/>
                <a:ext cx="1103101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21</m:t>
                          </m:r>
                        </m:sub>
                      </m:sSub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A44EEA64-49B9-E24A-8F42-E524379D18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7699" y="1970351"/>
                <a:ext cx="1103101" cy="369332"/>
              </a:xfrm>
              <a:prstGeom prst="rect">
                <a:avLst/>
              </a:prstGeom>
              <a:blipFill>
                <a:blip r:embed="rId11"/>
                <a:stretch>
                  <a:fillRect l="-5682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DA474886-68CF-EE4D-98EE-1C7969C8D6E7}"/>
                  </a:ext>
                </a:extLst>
              </p:cNvPr>
              <p:cNvSpPr txBox="1"/>
              <p:nvPr/>
            </p:nvSpPr>
            <p:spPr>
              <a:xfrm>
                <a:off x="6445889" y="1970351"/>
                <a:ext cx="1103101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22</m:t>
                          </m:r>
                        </m:sub>
                      </m:sSub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DA474886-68CF-EE4D-98EE-1C7969C8D6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5889" y="1970351"/>
                <a:ext cx="1103101" cy="369332"/>
              </a:xfrm>
              <a:prstGeom prst="rect">
                <a:avLst/>
              </a:prstGeom>
              <a:blipFill>
                <a:blip r:embed="rId12"/>
                <a:stretch>
                  <a:fillRect l="-9195" t="-3333" b="-3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F59EBEBF-B712-F64F-A375-030DC4570446}"/>
              </a:ext>
            </a:extLst>
          </p:cNvPr>
          <p:cNvCxnSpPr>
            <a:cxnSpLocks/>
          </p:cNvCxnSpPr>
          <p:nvPr/>
        </p:nvCxnSpPr>
        <p:spPr>
          <a:xfrm flipV="1">
            <a:off x="1981818" y="1469356"/>
            <a:ext cx="2289015" cy="72959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F2BAD1C7-AE08-E944-9D58-5FD7700084B3}"/>
                  </a:ext>
                </a:extLst>
              </p:cNvPr>
              <p:cNvSpPr txBox="1"/>
              <p:nvPr/>
            </p:nvSpPr>
            <p:spPr>
              <a:xfrm>
                <a:off x="2057400" y="1755522"/>
                <a:ext cx="42306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F2BAD1C7-AE08-E944-9D58-5FD7700084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400" y="1755522"/>
                <a:ext cx="423065" cy="307777"/>
              </a:xfrm>
              <a:prstGeom prst="rect">
                <a:avLst/>
              </a:prstGeom>
              <a:blipFill>
                <a:blip r:embed="rId13"/>
                <a:stretch>
                  <a:fillRect l="-14706" r="-2941" b="-1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6AAE3A36-33DC-EF44-9D5A-31D822685AFF}"/>
              </a:ext>
            </a:extLst>
          </p:cNvPr>
          <p:cNvCxnSpPr>
            <a:cxnSpLocks/>
          </p:cNvCxnSpPr>
          <p:nvPr/>
        </p:nvCxnSpPr>
        <p:spPr>
          <a:xfrm>
            <a:off x="1967823" y="2198950"/>
            <a:ext cx="2284577" cy="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D503483D-82AD-8444-94D6-7585E9C02411}"/>
                  </a:ext>
                </a:extLst>
              </p:cNvPr>
              <p:cNvSpPr txBox="1"/>
              <p:nvPr/>
            </p:nvSpPr>
            <p:spPr>
              <a:xfrm>
                <a:off x="2360844" y="2194739"/>
                <a:ext cx="42902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22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D503483D-82AD-8444-94D6-7585E9C024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0844" y="2194739"/>
                <a:ext cx="429027" cy="307777"/>
              </a:xfrm>
              <a:prstGeom prst="rect">
                <a:avLst/>
              </a:prstGeom>
              <a:blipFill>
                <a:blip r:embed="rId14"/>
                <a:stretch>
                  <a:fillRect l="-14286" r="-2857"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3B5F42C2-8137-1941-9F76-D43ED3290228}"/>
              </a:ext>
            </a:extLst>
          </p:cNvPr>
          <p:cNvCxnSpPr>
            <a:cxnSpLocks/>
          </p:cNvCxnSpPr>
          <p:nvPr/>
        </p:nvCxnSpPr>
        <p:spPr>
          <a:xfrm>
            <a:off x="1981817" y="1402267"/>
            <a:ext cx="2243928" cy="71992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6AD2C070-428C-D44B-BB5B-EC5738F1A7FE}"/>
                  </a:ext>
                </a:extLst>
              </p:cNvPr>
              <p:cNvSpPr txBox="1"/>
              <p:nvPr/>
            </p:nvSpPr>
            <p:spPr>
              <a:xfrm>
                <a:off x="2035919" y="1383252"/>
                <a:ext cx="42902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21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6AD2C070-428C-D44B-BB5B-EC5738F1A7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5919" y="1383252"/>
                <a:ext cx="429028" cy="307777"/>
              </a:xfrm>
              <a:prstGeom prst="rect">
                <a:avLst/>
              </a:prstGeom>
              <a:blipFill>
                <a:blip r:embed="rId15"/>
                <a:stretch>
                  <a:fillRect l="-11429" r="-2857"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TextBox 118">
                <a:extLst>
                  <a:ext uri="{FF2B5EF4-FFF2-40B4-BE49-F238E27FC236}">
                    <a16:creationId xmlns:a16="http://schemas.microsoft.com/office/drawing/2014/main" id="{4500E4F0-7DA2-6F44-A00C-20AF65A98D39}"/>
                  </a:ext>
                </a:extLst>
              </p:cNvPr>
              <p:cNvSpPr txBox="1"/>
              <p:nvPr/>
            </p:nvSpPr>
            <p:spPr>
              <a:xfrm>
                <a:off x="1447799" y="3123413"/>
                <a:ext cx="184505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0" smtClean="0">
                          <a:latin typeface="Cambria Math" panose="02040503050406030204" pitchFamily="18" charset="0"/>
                        </a:rPr>
                        <m:t>𝐲</m:t>
                      </m:r>
                      <m:r>
                        <a:rPr lang="en-US" sz="2800" b="1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1" i="0" smtClean="0">
                          <a:latin typeface="Cambria Math" panose="02040503050406030204" pitchFamily="18" charset="0"/>
                        </a:rPr>
                        <m:t>𝐇𝐱</m:t>
                      </m:r>
                      <m:r>
                        <a:rPr lang="en-US" sz="2800" b="1" i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1" i="0" smtClean="0">
                          <a:latin typeface="Cambria Math" panose="02040503050406030204" pitchFamily="18" charset="0"/>
                        </a:rPr>
                        <m:t>𝐧</m:t>
                      </m:r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119" name="TextBox 118">
                <a:extLst>
                  <a:ext uri="{FF2B5EF4-FFF2-40B4-BE49-F238E27FC236}">
                    <a16:creationId xmlns:a16="http://schemas.microsoft.com/office/drawing/2014/main" id="{4500E4F0-7DA2-6F44-A00C-20AF65A98D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799" y="3123413"/>
                <a:ext cx="1845057" cy="430887"/>
              </a:xfrm>
              <a:prstGeom prst="rect">
                <a:avLst/>
              </a:prstGeom>
              <a:blipFill>
                <a:blip r:embed="rId16"/>
                <a:stretch>
                  <a:fillRect l="-4110" r="-2055" b="-2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E610E94F-0819-3046-99E7-E668075FD483}"/>
                  </a:ext>
                </a:extLst>
              </p:cNvPr>
              <p:cNvSpPr txBox="1"/>
              <p:nvPr/>
            </p:nvSpPr>
            <p:spPr>
              <a:xfrm>
                <a:off x="1447799" y="3924808"/>
                <a:ext cx="6360844" cy="44063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b="1" i="0" smtClean="0"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</m:acc>
                      <m:r>
                        <a:rPr lang="en-US" sz="2800" b="1" i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1" i="0" smtClean="0">
                              <a:latin typeface="Cambria Math" panose="02040503050406030204" pitchFamily="18" charset="0"/>
                            </a:rPr>
                            <m:t>𝐇</m:t>
                          </m:r>
                        </m:e>
                        <m:sup>
                          <m:r>
                            <a:rPr lang="en-US" sz="2800" b="1" i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1" i="0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  <m:r>
                        <a:rPr lang="en-US" sz="2800" b="1" i="0" smtClean="0">
                          <a:latin typeface="Cambria Math" panose="02040503050406030204" pitchFamily="18" charset="0"/>
                        </a:rPr>
                        <m:t>𝐲</m:t>
                      </m:r>
                      <m:r>
                        <a:rPr lang="en-US" sz="2800" b="1" i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1" i="0" smtClean="0">
                              <a:latin typeface="Cambria Math" panose="02040503050406030204" pitchFamily="18" charset="0"/>
                            </a:rPr>
                            <m:t>𝐇</m:t>
                          </m:r>
                        </m:e>
                        <m:sup>
                          <m:r>
                            <a:rPr lang="en-US" sz="2800" b="1" i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1" i="0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  <m:r>
                        <a:rPr lang="en-US" sz="2800" b="1" i="0" smtClean="0">
                          <a:latin typeface="Cambria Math" panose="02040503050406030204" pitchFamily="18" charset="0"/>
                        </a:rPr>
                        <m:t>𝐇𝐱</m:t>
                      </m:r>
                      <m:r>
                        <a:rPr lang="en-US" sz="2800" b="1" i="0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1" i="0" smtClean="0">
                              <a:latin typeface="Cambria Math" panose="02040503050406030204" pitchFamily="18" charset="0"/>
                            </a:rPr>
                            <m:t>𝐇</m:t>
                          </m:r>
                        </m:e>
                        <m:sup>
                          <m:r>
                            <a:rPr lang="en-US" sz="2800" b="1" i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1" i="0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  <m:r>
                        <a:rPr lang="en-US" sz="2800" b="1" i="0" smtClean="0">
                          <a:latin typeface="Cambria Math" panose="02040503050406030204" pitchFamily="18" charset="0"/>
                        </a:rPr>
                        <m:t>𝐧</m:t>
                      </m:r>
                      <m:r>
                        <a:rPr lang="en-US" sz="2800" b="1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1" i="0" smtClean="0">
                          <a:latin typeface="Cambria Math" panose="02040503050406030204" pitchFamily="18" charset="0"/>
                        </a:rPr>
                        <m:t>𝐱</m:t>
                      </m:r>
                      <m:r>
                        <a:rPr lang="en-US" sz="2800" b="1" i="0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1" i="0" smtClean="0">
                              <a:latin typeface="Cambria Math" panose="02040503050406030204" pitchFamily="18" charset="0"/>
                            </a:rPr>
                            <m:t>𝐇</m:t>
                          </m:r>
                        </m:e>
                        <m:sup>
                          <m:r>
                            <a:rPr lang="en-US" sz="2800" b="1" i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1" i="0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  <m:r>
                        <a:rPr lang="en-US" sz="2800" b="1" i="0" smtClean="0">
                          <a:latin typeface="Cambria Math" panose="02040503050406030204" pitchFamily="18" charset="0"/>
                        </a:rPr>
                        <m:t>𝐧</m:t>
                      </m:r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E610E94F-0819-3046-99E7-E668075FD4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799" y="3924808"/>
                <a:ext cx="6360844" cy="440633"/>
              </a:xfrm>
              <a:prstGeom prst="rect">
                <a:avLst/>
              </a:prstGeom>
              <a:blipFill>
                <a:blip r:embed="rId17"/>
                <a:stretch>
                  <a:fillRect l="-199" r="-199" b="-2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982099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/>
      <p:bldP spid="4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39967"/>
          </a:xfrm>
        </p:spPr>
        <p:txBody>
          <a:bodyPr>
            <a:noAutofit/>
          </a:bodyPr>
          <a:lstStyle/>
          <a:p>
            <a:r>
              <a:rPr lang="en-US" sz="4400" b="0" dirty="0">
                <a:solidFill>
                  <a:schemeClr val="tx2"/>
                </a:solidFill>
              </a:rPr>
              <a:t>Multi-User MIMO</a:t>
            </a:r>
          </a:p>
        </p:txBody>
      </p:sp>
      <p:grpSp>
        <p:nvGrpSpPr>
          <p:cNvPr id="58" name="Group 12">
            <a:extLst>
              <a:ext uri="{FF2B5EF4-FFF2-40B4-BE49-F238E27FC236}">
                <a16:creationId xmlns:a16="http://schemas.microsoft.com/office/drawing/2014/main" id="{65A82636-1303-4647-8E72-E21A436D8B15}"/>
              </a:ext>
            </a:extLst>
          </p:cNvPr>
          <p:cNvGrpSpPr/>
          <p:nvPr/>
        </p:nvGrpSpPr>
        <p:grpSpPr>
          <a:xfrm rot="16200000">
            <a:off x="1068926" y="1434825"/>
            <a:ext cx="1371600" cy="613852"/>
            <a:chOff x="3245649" y="1709063"/>
            <a:chExt cx="1677149" cy="827638"/>
          </a:xfrm>
        </p:grpSpPr>
        <p:sp>
          <p:nvSpPr>
            <p:cNvPr id="59" name="Isosceles Triangle 13">
              <a:extLst>
                <a:ext uri="{FF2B5EF4-FFF2-40B4-BE49-F238E27FC236}">
                  <a16:creationId xmlns:a16="http://schemas.microsoft.com/office/drawing/2014/main" id="{2D950E8A-4461-5444-AA41-F984466211AB}"/>
                </a:ext>
              </a:extLst>
            </p:cNvPr>
            <p:cNvSpPr/>
            <p:nvPr/>
          </p:nvSpPr>
          <p:spPr>
            <a:xfrm rot="16200000">
              <a:off x="4605244" y="2362843"/>
              <a:ext cx="206567" cy="141149"/>
            </a:xfrm>
            <a:prstGeom prst="triangle">
              <a:avLst/>
            </a:prstGeom>
            <a:ln w="381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prstClr val="black"/>
                </a:solidFill>
              </a:endParaRPr>
            </a:p>
          </p:txBody>
        </p:sp>
        <p:cxnSp>
          <p:nvCxnSpPr>
            <p:cNvPr id="60" name="Shape 8">
              <a:extLst>
                <a:ext uri="{FF2B5EF4-FFF2-40B4-BE49-F238E27FC236}">
                  <a16:creationId xmlns:a16="http://schemas.microsoft.com/office/drawing/2014/main" id="{F5CB3F01-3AF4-D346-A53D-9DC8ABB822EB}"/>
                </a:ext>
              </a:extLst>
            </p:cNvPr>
            <p:cNvCxnSpPr/>
            <p:nvPr/>
          </p:nvCxnSpPr>
          <p:spPr>
            <a:xfrm rot="16200000" flipH="1">
              <a:off x="3230649" y="2003589"/>
              <a:ext cx="720002" cy="130949"/>
            </a:xfrm>
            <a:prstGeom prst="bentConnector2">
              <a:avLst/>
            </a:prstGeom>
            <a:ln w="381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Isosceles Triangle 15">
              <a:extLst>
                <a:ext uri="{FF2B5EF4-FFF2-40B4-BE49-F238E27FC236}">
                  <a16:creationId xmlns:a16="http://schemas.microsoft.com/office/drawing/2014/main" id="{B97A60DA-98B2-3B46-8E7D-D69827A03857}"/>
                </a:ext>
              </a:extLst>
            </p:cNvPr>
            <p:cNvSpPr/>
            <p:nvPr/>
          </p:nvSpPr>
          <p:spPr>
            <a:xfrm rot="16200000">
              <a:off x="3623415" y="2358491"/>
              <a:ext cx="206567" cy="141149"/>
            </a:xfrm>
            <a:prstGeom prst="triangle">
              <a:avLst/>
            </a:prstGeom>
            <a:ln w="381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prstClr val="black"/>
                </a:solidFill>
              </a:endParaRPr>
            </a:p>
          </p:txBody>
        </p:sp>
        <p:cxnSp>
          <p:nvCxnSpPr>
            <p:cNvPr id="66" name="Shape 14">
              <a:extLst>
                <a:ext uri="{FF2B5EF4-FFF2-40B4-BE49-F238E27FC236}">
                  <a16:creationId xmlns:a16="http://schemas.microsoft.com/office/drawing/2014/main" id="{511A0330-EDAF-8149-90E7-7FF5E6229D62}"/>
                </a:ext>
              </a:extLst>
            </p:cNvPr>
            <p:cNvCxnSpPr/>
            <p:nvPr/>
          </p:nvCxnSpPr>
          <p:spPr>
            <a:xfrm rot="16200000" flipH="1">
              <a:off x="4212478" y="2003589"/>
              <a:ext cx="720000" cy="130949"/>
            </a:xfrm>
            <a:prstGeom prst="bentConnector2">
              <a:avLst/>
            </a:prstGeom>
            <a:ln w="381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Rounded Rectangle 67">
              <a:extLst>
                <a:ext uri="{FF2B5EF4-FFF2-40B4-BE49-F238E27FC236}">
                  <a16:creationId xmlns:a16="http://schemas.microsoft.com/office/drawing/2014/main" id="{03A232E4-F200-6240-BA27-3EE412A1847A}"/>
                </a:ext>
              </a:extLst>
            </p:cNvPr>
            <p:cNvSpPr/>
            <p:nvPr/>
          </p:nvSpPr>
          <p:spPr>
            <a:xfrm rot="5400000">
              <a:off x="3893804" y="1199192"/>
              <a:ext cx="380839" cy="1677149"/>
            </a:xfrm>
            <a:prstGeom prst="roundRect">
              <a:avLst/>
            </a:prstGeom>
            <a:ln w="38100"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prstClr val="black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9565F32-6DF5-7948-B048-9DA7676F1F35}"/>
                  </a:ext>
                </a:extLst>
              </p:cNvPr>
              <p:cNvSpPr txBox="1"/>
              <p:nvPr/>
            </p:nvSpPr>
            <p:spPr>
              <a:xfrm>
                <a:off x="975117" y="1062003"/>
                <a:ext cx="36490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9565F32-6DF5-7948-B048-9DA7676F1F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5117" y="1062003"/>
                <a:ext cx="364908" cy="369332"/>
              </a:xfrm>
              <a:prstGeom prst="rect">
                <a:avLst/>
              </a:prstGeom>
              <a:blipFill>
                <a:blip r:embed="rId4"/>
                <a:stretch>
                  <a:fillRect l="-10000" r="-3333" b="-137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B4E32700-38FB-3340-A192-A2D5697DD6D8}"/>
                  </a:ext>
                </a:extLst>
              </p:cNvPr>
              <p:cNvSpPr txBox="1"/>
              <p:nvPr/>
            </p:nvSpPr>
            <p:spPr>
              <a:xfrm>
                <a:off x="975117" y="1733597"/>
                <a:ext cx="37202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B4E32700-38FB-3340-A192-A2D5697DD6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5117" y="1733597"/>
                <a:ext cx="372025" cy="369332"/>
              </a:xfrm>
              <a:prstGeom prst="rect">
                <a:avLst/>
              </a:prstGeom>
              <a:blipFill>
                <a:blip r:embed="rId5"/>
                <a:stretch>
                  <a:fillRect l="-10000" r="-6667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0B6AB4C9-EEFA-8340-86D8-E5E88A44DFF8}"/>
                  </a:ext>
                </a:extLst>
              </p:cNvPr>
              <p:cNvSpPr txBox="1"/>
              <p:nvPr/>
            </p:nvSpPr>
            <p:spPr>
              <a:xfrm>
                <a:off x="4885971" y="1100024"/>
                <a:ext cx="36663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0B6AB4C9-EEFA-8340-86D8-E5E88A44DF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5971" y="1100024"/>
                <a:ext cx="366639" cy="369332"/>
              </a:xfrm>
              <a:prstGeom prst="rect">
                <a:avLst/>
              </a:prstGeom>
              <a:blipFill>
                <a:blip r:embed="rId6"/>
                <a:stretch>
                  <a:fillRect l="-16667" r="-3333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8FBB0336-63BC-A342-8074-B5F3C6CD6832}"/>
                  </a:ext>
                </a:extLst>
              </p:cNvPr>
              <p:cNvSpPr txBox="1"/>
              <p:nvPr/>
            </p:nvSpPr>
            <p:spPr>
              <a:xfrm>
                <a:off x="4885971" y="1970351"/>
                <a:ext cx="37375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8FBB0336-63BC-A342-8074-B5F3C6CD68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5971" y="1970351"/>
                <a:ext cx="373757" cy="369332"/>
              </a:xfrm>
              <a:prstGeom prst="rect">
                <a:avLst/>
              </a:prstGeom>
              <a:blipFill>
                <a:blip r:embed="rId7"/>
                <a:stretch>
                  <a:fillRect l="-16667" r="-6667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32FD3E8F-562A-9E4F-9FD4-3CC09564B29F}"/>
              </a:ext>
            </a:extLst>
          </p:cNvPr>
          <p:cNvCxnSpPr/>
          <p:nvPr/>
        </p:nvCxnSpPr>
        <p:spPr>
          <a:xfrm>
            <a:off x="1981818" y="1395995"/>
            <a:ext cx="2270582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DCEB03CE-AA36-7C49-929D-0965F08E3C2C}"/>
                  </a:ext>
                </a:extLst>
              </p:cNvPr>
              <p:cNvSpPr txBox="1"/>
              <p:nvPr/>
            </p:nvSpPr>
            <p:spPr>
              <a:xfrm>
                <a:off x="2519049" y="1020391"/>
                <a:ext cx="42306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DCEB03CE-AA36-7C49-929D-0965F08E3C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9049" y="1020391"/>
                <a:ext cx="423065" cy="307777"/>
              </a:xfrm>
              <a:prstGeom prst="rect">
                <a:avLst/>
              </a:prstGeom>
              <a:blipFill>
                <a:blip r:embed="rId8"/>
                <a:stretch>
                  <a:fillRect l="-11429" r="-2857" b="-1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AEF968B4-9610-2142-8FFF-E43222EAD26A}"/>
                  </a:ext>
                </a:extLst>
              </p:cNvPr>
              <p:cNvSpPr txBox="1"/>
              <p:nvPr/>
            </p:nvSpPr>
            <p:spPr>
              <a:xfrm>
                <a:off x="5297699" y="1100024"/>
                <a:ext cx="1103101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AEF968B4-9610-2142-8FFF-E43222EAD2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7699" y="1100024"/>
                <a:ext cx="1103101" cy="369332"/>
              </a:xfrm>
              <a:prstGeom prst="rect">
                <a:avLst/>
              </a:prstGeom>
              <a:blipFill>
                <a:blip r:embed="rId9"/>
                <a:stretch>
                  <a:fillRect l="-5682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82922B64-C074-0047-AD85-4C7173569250}"/>
                  </a:ext>
                </a:extLst>
              </p:cNvPr>
              <p:cNvSpPr txBox="1"/>
              <p:nvPr/>
            </p:nvSpPr>
            <p:spPr>
              <a:xfrm>
                <a:off x="6445889" y="1100024"/>
                <a:ext cx="1103101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82922B64-C074-0047-AD85-4C71735692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5889" y="1100024"/>
                <a:ext cx="1103101" cy="369332"/>
              </a:xfrm>
              <a:prstGeom prst="rect">
                <a:avLst/>
              </a:prstGeom>
              <a:blipFill>
                <a:blip r:embed="rId10"/>
                <a:stretch>
                  <a:fillRect l="-9195" t="-6667" b="-3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A44EEA64-49B9-E24A-8F42-E524379D186C}"/>
                  </a:ext>
                </a:extLst>
              </p:cNvPr>
              <p:cNvSpPr txBox="1"/>
              <p:nvPr/>
            </p:nvSpPr>
            <p:spPr>
              <a:xfrm>
                <a:off x="5297699" y="1970351"/>
                <a:ext cx="1103101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21</m:t>
                          </m:r>
                        </m:sub>
                      </m:sSub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A44EEA64-49B9-E24A-8F42-E524379D18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7699" y="1970351"/>
                <a:ext cx="1103101" cy="369332"/>
              </a:xfrm>
              <a:prstGeom prst="rect">
                <a:avLst/>
              </a:prstGeom>
              <a:blipFill>
                <a:blip r:embed="rId11"/>
                <a:stretch>
                  <a:fillRect l="-5682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DA474886-68CF-EE4D-98EE-1C7969C8D6E7}"/>
                  </a:ext>
                </a:extLst>
              </p:cNvPr>
              <p:cNvSpPr txBox="1"/>
              <p:nvPr/>
            </p:nvSpPr>
            <p:spPr>
              <a:xfrm>
                <a:off x="6445889" y="1970351"/>
                <a:ext cx="1103101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22</m:t>
                          </m:r>
                        </m:sub>
                      </m:sSub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DA474886-68CF-EE4D-98EE-1C7969C8D6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5889" y="1970351"/>
                <a:ext cx="1103101" cy="369332"/>
              </a:xfrm>
              <a:prstGeom prst="rect">
                <a:avLst/>
              </a:prstGeom>
              <a:blipFill>
                <a:blip r:embed="rId12"/>
                <a:stretch>
                  <a:fillRect l="-9195" t="-3333" b="-3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F59EBEBF-B712-F64F-A375-030DC4570446}"/>
              </a:ext>
            </a:extLst>
          </p:cNvPr>
          <p:cNvCxnSpPr>
            <a:cxnSpLocks/>
          </p:cNvCxnSpPr>
          <p:nvPr/>
        </p:nvCxnSpPr>
        <p:spPr>
          <a:xfrm flipV="1">
            <a:off x="1981818" y="1469356"/>
            <a:ext cx="2289015" cy="72959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F2BAD1C7-AE08-E944-9D58-5FD7700084B3}"/>
                  </a:ext>
                </a:extLst>
              </p:cNvPr>
              <p:cNvSpPr txBox="1"/>
              <p:nvPr/>
            </p:nvSpPr>
            <p:spPr>
              <a:xfrm>
                <a:off x="2057400" y="1755522"/>
                <a:ext cx="42306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F2BAD1C7-AE08-E944-9D58-5FD7700084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400" y="1755522"/>
                <a:ext cx="423065" cy="307777"/>
              </a:xfrm>
              <a:prstGeom prst="rect">
                <a:avLst/>
              </a:prstGeom>
              <a:blipFill>
                <a:blip r:embed="rId13"/>
                <a:stretch>
                  <a:fillRect l="-14706" r="-2941" b="-1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6AAE3A36-33DC-EF44-9D5A-31D822685AFF}"/>
              </a:ext>
            </a:extLst>
          </p:cNvPr>
          <p:cNvCxnSpPr>
            <a:cxnSpLocks/>
          </p:cNvCxnSpPr>
          <p:nvPr/>
        </p:nvCxnSpPr>
        <p:spPr>
          <a:xfrm>
            <a:off x="1967823" y="2198950"/>
            <a:ext cx="2284577" cy="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D503483D-82AD-8444-94D6-7585E9C02411}"/>
                  </a:ext>
                </a:extLst>
              </p:cNvPr>
              <p:cNvSpPr txBox="1"/>
              <p:nvPr/>
            </p:nvSpPr>
            <p:spPr>
              <a:xfrm>
                <a:off x="2360844" y="2194739"/>
                <a:ext cx="42902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22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D503483D-82AD-8444-94D6-7585E9C024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0844" y="2194739"/>
                <a:ext cx="429027" cy="307777"/>
              </a:xfrm>
              <a:prstGeom prst="rect">
                <a:avLst/>
              </a:prstGeom>
              <a:blipFill>
                <a:blip r:embed="rId14"/>
                <a:stretch>
                  <a:fillRect l="-14286" r="-2857"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3B5F42C2-8137-1941-9F76-D43ED3290228}"/>
              </a:ext>
            </a:extLst>
          </p:cNvPr>
          <p:cNvCxnSpPr>
            <a:cxnSpLocks/>
          </p:cNvCxnSpPr>
          <p:nvPr/>
        </p:nvCxnSpPr>
        <p:spPr>
          <a:xfrm>
            <a:off x="1981817" y="1402267"/>
            <a:ext cx="2243928" cy="71992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6AD2C070-428C-D44B-BB5B-EC5738F1A7FE}"/>
                  </a:ext>
                </a:extLst>
              </p:cNvPr>
              <p:cNvSpPr txBox="1"/>
              <p:nvPr/>
            </p:nvSpPr>
            <p:spPr>
              <a:xfrm>
                <a:off x="2035919" y="1383252"/>
                <a:ext cx="42902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21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6AD2C070-428C-D44B-BB5B-EC5738F1A7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5919" y="1383252"/>
                <a:ext cx="429028" cy="307777"/>
              </a:xfrm>
              <a:prstGeom prst="rect">
                <a:avLst/>
              </a:prstGeom>
              <a:blipFill>
                <a:blip r:embed="rId15"/>
                <a:stretch>
                  <a:fillRect l="-11429" r="-2857"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4" name="Group 40">
            <a:extLst>
              <a:ext uri="{FF2B5EF4-FFF2-40B4-BE49-F238E27FC236}">
                <a16:creationId xmlns:a16="http://schemas.microsoft.com/office/drawing/2014/main" id="{ED4484A9-6E65-8D46-A007-6AEC77E25EF9}"/>
              </a:ext>
            </a:extLst>
          </p:cNvPr>
          <p:cNvGrpSpPr/>
          <p:nvPr/>
        </p:nvGrpSpPr>
        <p:grpSpPr>
          <a:xfrm rot="5400000" flipH="1">
            <a:off x="4219612" y="941358"/>
            <a:ext cx="601251" cy="610620"/>
            <a:chOff x="1981202" y="1676401"/>
            <a:chExt cx="735197" cy="823284"/>
          </a:xfrm>
        </p:grpSpPr>
        <p:cxnSp>
          <p:nvCxnSpPr>
            <p:cNvPr id="95" name="Shape 22">
              <a:extLst>
                <a:ext uri="{FF2B5EF4-FFF2-40B4-BE49-F238E27FC236}">
                  <a16:creationId xmlns:a16="http://schemas.microsoft.com/office/drawing/2014/main" id="{75D23E30-8CAC-6D46-AD01-F37CAAAFD136}"/>
                </a:ext>
              </a:extLst>
            </p:cNvPr>
            <p:cNvCxnSpPr/>
            <p:nvPr/>
          </p:nvCxnSpPr>
          <p:spPr>
            <a:xfrm rot="16200000" flipH="1">
              <a:off x="1962488" y="1949927"/>
              <a:ext cx="720000" cy="172947"/>
            </a:xfrm>
            <a:prstGeom prst="bentConnector2">
              <a:avLst/>
            </a:prstGeom>
            <a:ln w="381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Isosceles Triangle 23">
              <a:extLst>
                <a:ext uri="{FF2B5EF4-FFF2-40B4-BE49-F238E27FC236}">
                  <a16:creationId xmlns:a16="http://schemas.microsoft.com/office/drawing/2014/main" id="{DD960A92-889C-174D-BA53-918CB3278364}"/>
                </a:ext>
              </a:extLst>
            </p:cNvPr>
            <p:cNvSpPr/>
            <p:nvPr/>
          </p:nvSpPr>
          <p:spPr>
            <a:xfrm rot="16200000">
              <a:off x="2376253" y="2325827"/>
              <a:ext cx="206567" cy="141149"/>
            </a:xfrm>
            <a:prstGeom prst="triangle">
              <a:avLst/>
            </a:prstGeom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97" name="Rounded Rectangle 96">
              <a:extLst>
                <a:ext uri="{FF2B5EF4-FFF2-40B4-BE49-F238E27FC236}">
                  <a16:creationId xmlns:a16="http://schemas.microsoft.com/office/drawing/2014/main" id="{08D78D09-14EE-CD48-BE96-EB496C878546}"/>
                </a:ext>
              </a:extLst>
            </p:cNvPr>
            <p:cNvSpPr/>
            <p:nvPr/>
          </p:nvSpPr>
          <p:spPr>
            <a:xfrm rot="5400000">
              <a:off x="2158381" y="1670169"/>
              <a:ext cx="380839" cy="735197"/>
            </a:xfrm>
            <a:prstGeom prst="roundRect">
              <a:avLst/>
            </a:prstGeom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98" name="Group 40">
            <a:extLst>
              <a:ext uri="{FF2B5EF4-FFF2-40B4-BE49-F238E27FC236}">
                <a16:creationId xmlns:a16="http://schemas.microsoft.com/office/drawing/2014/main" id="{5145661E-B2CD-634B-823A-EE3751762EDB}"/>
              </a:ext>
            </a:extLst>
          </p:cNvPr>
          <p:cNvGrpSpPr/>
          <p:nvPr/>
        </p:nvGrpSpPr>
        <p:grpSpPr>
          <a:xfrm rot="5400000" flipH="1">
            <a:off x="4195685" y="1797618"/>
            <a:ext cx="601251" cy="610620"/>
            <a:chOff x="1981202" y="1676401"/>
            <a:chExt cx="735197" cy="823284"/>
          </a:xfrm>
        </p:grpSpPr>
        <p:cxnSp>
          <p:nvCxnSpPr>
            <p:cNvPr id="99" name="Shape 22">
              <a:extLst>
                <a:ext uri="{FF2B5EF4-FFF2-40B4-BE49-F238E27FC236}">
                  <a16:creationId xmlns:a16="http://schemas.microsoft.com/office/drawing/2014/main" id="{C2E402F7-E4D6-6B4C-9CB4-459FB38FA3BF}"/>
                </a:ext>
              </a:extLst>
            </p:cNvPr>
            <p:cNvCxnSpPr/>
            <p:nvPr/>
          </p:nvCxnSpPr>
          <p:spPr>
            <a:xfrm rot="16200000" flipH="1">
              <a:off x="1962488" y="1949927"/>
              <a:ext cx="720000" cy="172947"/>
            </a:xfrm>
            <a:prstGeom prst="bentConnector2">
              <a:avLst/>
            </a:prstGeom>
            <a:ln w="381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0" name="Isosceles Triangle 23">
              <a:extLst>
                <a:ext uri="{FF2B5EF4-FFF2-40B4-BE49-F238E27FC236}">
                  <a16:creationId xmlns:a16="http://schemas.microsoft.com/office/drawing/2014/main" id="{78790BD4-014D-0B4E-87F9-9577881077F9}"/>
                </a:ext>
              </a:extLst>
            </p:cNvPr>
            <p:cNvSpPr/>
            <p:nvPr/>
          </p:nvSpPr>
          <p:spPr>
            <a:xfrm rot="16200000">
              <a:off x="2376253" y="2325827"/>
              <a:ext cx="206567" cy="141149"/>
            </a:xfrm>
            <a:prstGeom prst="triangle">
              <a:avLst/>
            </a:prstGeom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101" name="Rounded Rectangle 100">
              <a:extLst>
                <a:ext uri="{FF2B5EF4-FFF2-40B4-BE49-F238E27FC236}">
                  <a16:creationId xmlns:a16="http://schemas.microsoft.com/office/drawing/2014/main" id="{F0C83EFC-E077-7141-B6CF-2D120B16027E}"/>
                </a:ext>
              </a:extLst>
            </p:cNvPr>
            <p:cNvSpPr/>
            <p:nvPr/>
          </p:nvSpPr>
          <p:spPr>
            <a:xfrm rot="5400000">
              <a:off x="2158381" y="1670169"/>
              <a:ext cx="380839" cy="735197"/>
            </a:xfrm>
            <a:prstGeom prst="roundRect">
              <a:avLst/>
            </a:prstGeom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prstClr val="black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4" name="TextBox 123">
                <a:extLst>
                  <a:ext uri="{FF2B5EF4-FFF2-40B4-BE49-F238E27FC236}">
                    <a16:creationId xmlns:a16="http://schemas.microsoft.com/office/drawing/2014/main" id="{1AB55957-9619-E849-BE3E-976FBA88280B}"/>
                  </a:ext>
                </a:extLst>
              </p:cNvPr>
              <p:cNvSpPr txBox="1"/>
              <p:nvPr/>
            </p:nvSpPr>
            <p:spPr>
              <a:xfrm>
                <a:off x="1447799" y="3123413"/>
                <a:ext cx="184505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0" smtClean="0">
                          <a:latin typeface="Cambria Math" panose="02040503050406030204" pitchFamily="18" charset="0"/>
                        </a:rPr>
                        <m:t>𝐲</m:t>
                      </m:r>
                      <m:r>
                        <a:rPr lang="en-US" sz="2800" b="1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1" i="0" smtClean="0">
                          <a:latin typeface="Cambria Math" panose="02040503050406030204" pitchFamily="18" charset="0"/>
                        </a:rPr>
                        <m:t>𝐇𝐱</m:t>
                      </m:r>
                      <m:r>
                        <a:rPr lang="en-US" sz="2800" b="1" i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1" i="0" smtClean="0">
                          <a:latin typeface="Cambria Math" panose="02040503050406030204" pitchFamily="18" charset="0"/>
                        </a:rPr>
                        <m:t>𝐧</m:t>
                      </m:r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124" name="TextBox 123">
                <a:extLst>
                  <a:ext uri="{FF2B5EF4-FFF2-40B4-BE49-F238E27FC236}">
                    <a16:creationId xmlns:a16="http://schemas.microsoft.com/office/drawing/2014/main" id="{1AB55957-9619-E849-BE3E-976FBA8828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799" y="3123413"/>
                <a:ext cx="1845057" cy="430887"/>
              </a:xfrm>
              <a:prstGeom prst="rect">
                <a:avLst/>
              </a:prstGeom>
              <a:blipFill>
                <a:blip r:embed="rId16"/>
                <a:stretch>
                  <a:fillRect l="-4110" r="-2055" b="-2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5" name="TextBox 124">
                <a:extLst>
                  <a:ext uri="{FF2B5EF4-FFF2-40B4-BE49-F238E27FC236}">
                    <a16:creationId xmlns:a16="http://schemas.microsoft.com/office/drawing/2014/main" id="{6A7C1279-FB84-5748-911E-F36D98BFDFA7}"/>
                  </a:ext>
                </a:extLst>
              </p:cNvPr>
              <p:cNvSpPr txBox="1"/>
              <p:nvPr/>
            </p:nvSpPr>
            <p:spPr>
              <a:xfrm>
                <a:off x="1447799" y="3924808"/>
                <a:ext cx="6360844" cy="44063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b="1" i="0" smtClean="0"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</m:acc>
                      <m:r>
                        <a:rPr lang="en-US" sz="2800" b="1" i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1" i="0" smtClean="0">
                              <a:latin typeface="Cambria Math" panose="02040503050406030204" pitchFamily="18" charset="0"/>
                            </a:rPr>
                            <m:t>𝐇</m:t>
                          </m:r>
                        </m:e>
                        <m:sup>
                          <m:r>
                            <a:rPr lang="en-US" sz="2800" b="1" i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1" i="0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  <m:r>
                        <a:rPr lang="en-US" sz="2800" b="1" i="0" smtClean="0">
                          <a:latin typeface="Cambria Math" panose="02040503050406030204" pitchFamily="18" charset="0"/>
                        </a:rPr>
                        <m:t>𝐲</m:t>
                      </m:r>
                      <m:r>
                        <a:rPr lang="en-US" sz="2800" b="1" i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1" i="0" smtClean="0">
                              <a:latin typeface="Cambria Math" panose="02040503050406030204" pitchFamily="18" charset="0"/>
                            </a:rPr>
                            <m:t>𝐇</m:t>
                          </m:r>
                        </m:e>
                        <m:sup>
                          <m:r>
                            <a:rPr lang="en-US" sz="2800" b="1" i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1" i="0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  <m:r>
                        <a:rPr lang="en-US" sz="2800" b="1" i="0" smtClean="0">
                          <a:latin typeface="Cambria Math" panose="02040503050406030204" pitchFamily="18" charset="0"/>
                        </a:rPr>
                        <m:t>𝐇𝐱</m:t>
                      </m:r>
                      <m:r>
                        <a:rPr lang="en-US" sz="2800" b="1" i="0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1" i="0" smtClean="0">
                              <a:latin typeface="Cambria Math" panose="02040503050406030204" pitchFamily="18" charset="0"/>
                            </a:rPr>
                            <m:t>𝐇</m:t>
                          </m:r>
                        </m:e>
                        <m:sup>
                          <m:r>
                            <a:rPr lang="en-US" sz="2800" b="1" i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1" i="0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  <m:r>
                        <a:rPr lang="en-US" sz="2800" b="1" i="0" smtClean="0">
                          <a:latin typeface="Cambria Math" panose="02040503050406030204" pitchFamily="18" charset="0"/>
                        </a:rPr>
                        <m:t>𝐧</m:t>
                      </m:r>
                      <m:r>
                        <a:rPr lang="en-US" sz="2800" b="1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1" i="0" smtClean="0">
                          <a:latin typeface="Cambria Math" panose="02040503050406030204" pitchFamily="18" charset="0"/>
                        </a:rPr>
                        <m:t>𝐱</m:t>
                      </m:r>
                      <m:r>
                        <a:rPr lang="en-US" sz="2800" b="1" i="0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1" i="0" smtClean="0">
                              <a:latin typeface="Cambria Math" panose="02040503050406030204" pitchFamily="18" charset="0"/>
                            </a:rPr>
                            <m:t>𝐇</m:t>
                          </m:r>
                        </m:e>
                        <m:sup>
                          <m:r>
                            <a:rPr lang="en-US" sz="2800" b="1" i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1" i="0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  <m:r>
                        <a:rPr lang="en-US" sz="2800" b="1" i="0" smtClean="0">
                          <a:latin typeface="Cambria Math" panose="02040503050406030204" pitchFamily="18" charset="0"/>
                        </a:rPr>
                        <m:t>𝐧</m:t>
                      </m:r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125" name="TextBox 124">
                <a:extLst>
                  <a:ext uri="{FF2B5EF4-FFF2-40B4-BE49-F238E27FC236}">
                    <a16:creationId xmlns:a16="http://schemas.microsoft.com/office/drawing/2014/main" id="{6A7C1279-FB84-5748-911E-F36D98BFDF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799" y="3924808"/>
                <a:ext cx="6360844" cy="440633"/>
              </a:xfrm>
              <a:prstGeom prst="rect">
                <a:avLst/>
              </a:prstGeom>
              <a:blipFill>
                <a:blip r:embed="rId17"/>
                <a:stretch>
                  <a:fillRect l="-199" r="-199" b="-2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6" name="Rectangle 125">
            <a:extLst>
              <a:ext uri="{FF2B5EF4-FFF2-40B4-BE49-F238E27FC236}">
                <a16:creationId xmlns:a16="http://schemas.microsoft.com/office/drawing/2014/main" id="{88B671FF-4B14-EA41-9D6C-79D5B479CE55}"/>
              </a:ext>
            </a:extLst>
          </p:cNvPr>
          <p:cNvSpPr/>
          <p:nvPr/>
        </p:nvSpPr>
        <p:spPr>
          <a:xfrm>
            <a:off x="-14474" y="4935552"/>
            <a:ext cx="9144000" cy="146524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dirty="0">
                <a:solidFill>
                  <a:schemeClr val="bg1"/>
                </a:solidFill>
                <a:cs typeface="Trebuchet MS"/>
              </a:rPr>
              <a:t>Does not work. Receivers do not have access to each other’s signals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99565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39967"/>
          </a:xfrm>
        </p:spPr>
        <p:txBody>
          <a:bodyPr>
            <a:noAutofit/>
          </a:bodyPr>
          <a:lstStyle/>
          <a:p>
            <a:r>
              <a:rPr lang="en-US" sz="4400" b="0" dirty="0">
                <a:solidFill>
                  <a:schemeClr val="tx2"/>
                </a:solidFill>
              </a:rPr>
              <a:t>Precoding </a:t>
            </a:r>
          </a:p>
        </p:txBody>
      </p:sp>
      <p:grpSp>
        <p:nvGrpSpPr>
          <p:cNvPr id="58" name="Group 12">
            <a:extLst>
              <a:ext uri="{FF2B5EF4-FFF2-40B4-BE49-F238E27FC236}">
                <a16:creationId xmlns:a16="http://schemas.microsoft.com/office/drawing/2014/main" id="{65A82636-1303-4647-8E72-E21A436D8B15}"/>
              </a:ext>
            </a:extLst>
          </p:cNvPr>
          <p:cNvGrpSpPr/>
          <p:nvPr/>
        </p:nvGrpSpPr>
        <p:grpSpPr>
          <a:xfrm rot="16200000">
            <a:off x="1068926" y="1434825"/>
            <a:ext cx="1371600" cy="613852"/>
            <a:chOff x="3245649" y="1709063"/>
            <a:chExt cx="1677149" cy="827638"/>
          </a:xfrm>
        </p:grpSpPr>
        <p:sp>
          <p:nvSpPr>
            <p:cNvPr id="59" name="Isosceles Triangle 13">
              <a:extLst>
                <a:ext uri="{FF2B5EF4-FFF2-40B4-BE49-F238E27FC236}">
                  <a16:creationId xmlns:a16="http://schemas.microsoft.com/office/drawing/2014/main" id="{2D950E8A-4461-5444-AA41-F984466211AB}"/>
                </a:ext>
              </a:extLst>
            </p:cNvPr>
            <p:cNvSpPr/>
            <p:nvPr/>
          </p:nvSpPr>
          <p:spPr>
            <a:xfrm rot="16200000">
              <a:off x="4605244" y="2362843"/>
              <a:ext cx="206567" cy="141149"/>
            </a:xfrm>
            <a:prstGeom prst="triangle">
              <a:avLst/>
            </a:prstGeom>
            <a:ln w="381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prstClr val="black"/>
                </a:solidFill>
              </a:endParaRPr>
            </a:p>
          </p:txBody>
        </p:sp>
        <p:cxnSp>
          <p:nvCxnSpPr>
            <p:cNvPr id="60" name="Shape 8">
              <a:extLst>
                <a:ext uri="{FF2B5EF4-FFF2-40B4-BE49-F238E27FC236}">
                  <a16:creationId xmlns:a16="http://schemas.microsoft.com/office/drawing/2014/main" id="{F5CB3F01-3AF4-D346-A53D-9DC8ABB822EB}"/>
                </a:ext>
              </a:extLst>
            </p:cNvPr>
            <p:cNvCxnSpPr/>
            <p:nvPr/>
          </p:nvCxnSpPr>
          <p:spPr>
            <a:xfrm rot="16200000" flipH="1">
              <a:off x="3230649" y="2003589"/>
              <a:ext cx="720002" cy="130949"/>
            </a:xfrm>
            <a:prstGeom prst="bentConnector2">
              <a:avLst/>
            </a:prstGeom>
            <a:ln w="381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Isosceles Triangle 15">
              <a:extLst>
                <a:ext uri="{FF2B5EF4-FFF2-40B4-BE49-F238E27FC236}">
                  <a16:creationId xmlns:a16="http://schemas.microsoft.com/office/drawing/2014/main" id="{B97A60DA-98B2-3B46-8E7D-D69827A03857}"/>
                </a:ext>
              </a:extLst>
            </p:cNvPr>
            <p:cNvSpPr/>
            <p:nvPr/>
          </p:nvSpPr>
          <p:spPr>
            <a:xfrm rot="16200000">
              <a:off x="3623415" y="2358491"/>
              <a:ext cx="206567" cy="141149"/>
            </a:xfrm>
            <a:prstGeom prst="triangle">
              <a:avLst/>
            </a:prstGeom>
            <a:ln w="381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prstClr val="black"/>
                </a:solidFill>
              </a:endParaRPr>
            </a:p>
          </p:txBody>
        </p:sp>
        <p:cxnSp>
          <p:nvCxnSpPr>
            <p:cNvPr id="66" name="Shape 14">
              <a:extLst>
                <a:ext uri="{FF2B5EF4-FFF2-40B4-BE49-F238E27FC236}">
                  <a16:creationId xmlns:a16="http://schemas.microsoft.com/office/drawing/2014/main" id="{511A0330-EDAF-8149-90E7-7FF5E6229D62}"/>
                </a:ext>
              </a:extLst>
            </p:cNvPr>
            <p:cNvCxnSpPr/>
            <p:nvPr/>
          </p:nvCxnSpPr>
          <p:spPr>
            <a:xfrm rot="16200000" flipH="1">
              <a:off x="4212478" y="2003589"/>
              <a:ext cx="720000" cy="130949"/>
            </a:xfrm>
            <a:prstGeom prst="bentConnector2">
              <a:avLst/>
            </a:prstGeom>
            <a:ln w="381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Rounded Rectangle 67">
              <a:extLst>
                <a:ext uri="{FF2B5EF4-FFF2-40B4-BE49-F238E27FC236}">
                  <a16:creationId xmlns:a16="http://schemas.microsoft.com/office/drawing/2014/main" id="{03A232E4-F200-6240-BA27-3EE412A1847A}"/>
                </a:ext>
              </a:extLst>
            </p:cNvPr>
            <p:cNvSpPr/>
            <p:nvPr/>
          </p:nvSpPr>
          <p:spPr>
            <a:xfrm rot="5400000">
              <a:off x="3893804" y="1199192"/>
              <a:ext cx="380839" cy="1677149"/>
            </a:xfrm>
            <a:prstGeom prst="roundRect">
              <a:avLst/>
            </a:prstGeom>
            <a:ln w="38100"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prstClr val="black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9565F32-6DF5-7948-B048-9DA7676F1F35}"/>
                  </a:ext>
                </a:extLst>
              </p:cNvPr>
              <p:cNvSpPr txBox="1"/>
              <p:nvPr/>
            </p:nvSpPr>
            <p:spPr>
              <a:xfrm>
                <a:off x="975117" y="1062003"/>
                <a:ext cx="36490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9565F32-6DF5-7948-B048-9DA7676F1F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5117" y="1062003"/>
                <a:ext cx="364908" cy="369332"/>
              </a:xfrm>
              <a:prstGeom prst="rect">
                <a:avLst/>
              </a:prstGeom>
              <a:blipFill>
                <a:blip r:embed="rId4"/>
                <a:stretch>
                  <a:fillRect l="-10000" r="-3333" b="-137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B4E32700-38FB-3340-A192-A2D5697DD6D8}"/>
                  </a:ext>
                </a:extLst>
              </p:cNvPr>
              <p:cNvSpPr txBox="1"/>
              <p:nvPr/>
            </p:nvSpPr>
            <p:spPr>
              <a:xfrm>
                <a:off x="975117" y="1733597"/>
                <a:ext cx="37202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B4E32700-38FB-3340-A192-A2D5697DD6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5117" y="1733597"/>
                <a:ext cx="372025" cy="369332"/>
              </a:xfrm>
              <a:prstGeom prst="rect">
                <a:avLst/>
              </a:prstGeom>
              <a:blipFill>
                <a:blip r:embed="rId5"/>
                <a:stretch>
                  <a:fillRect l="-10000" r="-6667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0B6AB4C9-EEFA-8340-86D8-E5E88A44DFF8}"/>
                  </a:ext>
                </a:extLst>
              </p:cNvPr>
              <p:cNvSpPr txBox="1"/>
              <p:nvPr/>
            </p:nvSpPr>
            <p:spPr>
              <a:xfrm>
                <a:off x="4885971" y="1100024"/>
                <a:ext cx="36663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0B6AB4C9-EEFA-8340-86D8-E5E88A44DF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5971" y="1100024"/>
                <a:ext cx="366639" cy="369332"/>
              </a:xfrm>
              <a:prstGeom prst="rect">
                <a:avLst/>
              </a:prstGeom>
              <a:blipFill>
                <a:blip r:embed="rId6"/>
                <a:stretch>
                  <a:fillRect l="-16667" r="-3333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8FBB0336-63BC-A342-8074-B5F3C6CD6832}"/>
                  </a:ext>
                </a:extLst>
              </p:cNvPr>
              <p:cNvSpPr txBox="1"/>
              <p:nvPr/>
            </p:nvSpPr>
            <p:spPr>
              <a:xfrm>
                <a:off x="4885971" y="1970351"/>
                <a:ext cx="37375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8FBB0336-63BC-A342-8074-B5F3C6CD68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5971" y="1970351"/>
                <a:ext cx="373757" cy="369332"/>
              </a:xfrm>
              <a:prstGeom prst="rect">
                <a:avLst/>
              </a:prstGeom>
              <a:blipFill>
                <a:blip r:embed="rId7"/>
                <a:stretch>
                  <a:fillRect l="-16667" r="-6667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32FD3E8F-562A-9E4F-9FD4-3CC09564B29F}"/>
              </a:ext>
            </a:extLst>
          </p:cNvPr>
          <p:cNvCxnSpPr/>
          <p:nvPr/>
        </p:nvCxnSpPr>
        <p:spPr>
          <a:xfrm>
            <a:off x="1981818" y="1395995"/>
            <a:ext cx="2270582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DCEB03CE-AA36-7C49-929D-0965F08E3C2C}"/>
                  </a:ext>
                </a:extLst>
              </p:cNvPr>
              <p:cNvSpPr txBox="1"/>
              <p:nvPr/>
            </p:nvSpPr>
            <p:spPr>
              <a:xfrm>
                <a:off x="2519049" y="1020391"/>
                <a:ext cx="42306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DCEB03CE-AA36-7C49-929D-0965F08E3C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9049" y="1020391"/>
                <a:ext cx="423065" cy="307777"/>
              </a:xfrm>
              <a:prstGeom prst="rect">
                <a:avLst/>
              </a:prstGeom>
              <a:blipFill>
                <a:blip r:embed="rId8"/>
                <a:stretch>
                  <a:fillRect l="-11429" r="-2857" b="-1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AEF968B4-9610-2142-8FFF-E43222EAD26A}"/>
                  </a:ext>
                </a:extLst>
              </p:cNvPr>
              <p:cNvSpPr txBox="1"/>
              <p:nvPr/>
            </p:nvSpPr>
            <p:spPr>
              <a:xfrm>
                <a:off x="5297699" y="1100024"/>
                <a:ext cx="1103101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AEF968B4-9610-2142-8FFF-E43222EAD2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7699" y="1100024"/>
                <a:ext cx="1103101" cy="369332"/>
              </a:xfrm>
              <a:prstGeom prst="rect">
                <a:avLst/>
              </a:prstGeom>
              <a:blipFill>
                <a:blip r:embed="rId9"/>
                <a:stretch>
                  <a:fillRect l="-5682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82922B64-C074-0047-AD85-4C7173569250}"/>
                  </a:ext>
                </a:extLst>
              </p:cNvPr>
              <p:cNvSpPr txBox="1"/>
              <p:nvPr/>
            </p:nvSpPr>
            <p:spPr>
              <a:xfrm>
                <a:off x="6445889" y="1100024"/>
                <a:ext cx="1103101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82922B64-C074-0047-AD85-4C71735692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5889" y="1100024"/>
                <a:ext cx="1103101" cy="369332"/>
              </a:xfrm>
              <a:prstGeom prst="rect">
                <a:avLst/>
              </a:prstGeom>
              <a:blipFill>
                <a:blip r:embed="rId10"/>
                <a:stretch>
                  <a:fillRect l="-9195" t="-6667" b="-3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A44EEA64-49B9-E24A-8F42-E524379D186C}"/>
                  </a:ext>
                </a:extLst>
              </p:cNvPr>
              <p:cNvSpPr txBox="1"/>
              <p:nvPr/>
            </p:nvSpPr>
            <p:spPr>
              <a:xfrm>
                <a:off x="5297699" y="1970351"/>
                <a:ext cx="1103101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21</m:t>
                          </m:r>
                        </m:sub>
                      </m:sSub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A44EEA64-49B9-E24A-8F42-E524379D18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7699" y="1970351"/>
                <a:ext cx="1103101" cy="369332"/>
              </a:xfrm>
              <a:prstGeom prst="rect">
                <a:avLst/>
              </a:prstGeom>
              <a:blipFill>
                <a:blip r:embed="rId11"/>
                <a:stretch>
                  <a:fillRect l="-5682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DA474886-68CF-EE4D-98EE-1C7969C8D6E7}"/>
                  </a:ext>
                </a:extLst>
              </p:cNvPr>
              <p:cNvSpPr txBox="1"/>
              <p:nvPr/>
            </p:nvSpPr>
            <p:spPr>
              <a:xfrm>
                <a:off x="6445889" y="1970351"/>
                <a:ext cx="1103101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22</m:t>
                          </m:r>
                        </m:sub>
                      </m:sSub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DA474886-68CF-EE4D-98EE-1C7969C8D6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5889" y="1970351"/>
                <a:ext cx="1103101" cy="369332"/>
              </a:xfrm>
              <a:prstGeom prst="rect">
                <a:avLst/>
              </a:prstGeom>
              <a:blipFill>
                <a:blip r:embed="rId12"/>
                <a:stretch>
                  <a:fillRect l="-9195" t="-3333" b="-3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F59EBEBF-B712-F64F-A375-030DC4570446}"/>
              </a:ext>
            </a:extLst>
          </p:cNvPr>
          <p:cNvCxnSpPr>
            <a:cxnSpLocks/>
          </p:cNvCxnSpPr>
          <p:nvPr/>
        </p:nvCxnSpPr>
        <p:spPr>
          <a:xfrm flipV="1">
            <a:off x="1981818" y="1469356"/>
            <a:ext cx="2289015" cy="72959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F2BAD1C7-AE08-E944-9D58-5FD7700084B3}"/>
                  </a:ext>
                </a:extLst>
              </p:cNvPr>
              <p:cNvSpPr txBox="1"/>
              <p:nvPr/>
            </p:nvSpPr>
            <p:spPr>
              <a:xfrm>
                <a:off x="2057400" y="1755522"/>
                <a:ext cx="42306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F2BAD1C7-AE08-E944-9D58-5FD7700084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400" y="1755522"/>
                <a:ext cx="423065" cy="307777"/>
              </a:xfrm>
              <a:prstGeom prst="rect">
                <a:avLst/>
              </a:prstGeom>
              <a:blipFill>
                <a:blip r:embed="rId13"/>
                <a:stretch>
                  <a:fillRect l="-14706" r="-2941" b="-1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6AAE3A36-33DC-EF44-9D5A-31D822685AFF}"/>
              </a:ext>
            </a:extLst>
          </p:cNvPr>
          <p:cNvCxnSpPr>
            <a:cxnSpLocks/>
          </p:cNvCxnSpPr>
          <p:nvPr/>
        </p:nvCxnSpPr>
        <p:spPr>
          <a:xfrm>
            <a:off x="1967823" y="2198950"/>
            <a:ext cx="2284577" cy="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D503483D-82AD-8444-94D6-7585E9C02411}"/>
                  </a:ext>
                </a:extLst>
              </p:cNvPr>
              <p:cNvSpPr txBox="1"/>
              <p:nvPr/>
            </p:nvSpPr>
            <p:spPr>
              <a:xfrm>
                <a:off x="2360844" y="2194739"/>
                <a:ext cx="42902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22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D503483D-82AD-8444-94D6-7585E9C024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0844" y="2194739"/>
                <a:ext cx="429027" cy="307777"/>
              </a:xfrm>
              <a:prstGeom prst="rect">
                <a:avLst/>
              </a:prstGeom>
              <a:blipFill>
                <a:blip r:embed="rId14"/>
                <a:stretch>
                  <a:fillRect l="-14286" r="-2857"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3B5F42C2-8137-1941-9F76-D43ED3290228}"/>
              </a:ext>
            </a:extLst>
          </p:cNvPr>
          <p:cNvCxnSpPr>
            <a:cxnSpLocks/>
          </p:cNvCxnSpPr>
          <p:nvPr/>
        </p:nvCxnSpPr>
        <p:spPr>
          <a:xfrm>
            <a:off x="1981817" y="1402267"/>
            <a:ext cx="2243928" cy="71992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6AD2C070-428C-D44B-BB5B-EC5738F1A7FE}"/>
                  </a:ext>
                </a:extLst>
              </p:cNvPr>
              <p:cNvSpPr txBox="1"/>
              <p:nvPr/>
            </p:nvSpPr>
            <p:spPr>
              <a:xfrm>
                <a:off x="2035919" y="1383252"/>
                <a:ext cx="42902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21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6AD2C070-428C-D44B-BB5B-EC5738F1A7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5919" y="1383252"/>
                <a:ext cx="429028" cy="307777"/>
              </a:xfrm>
              <a:prstGeom prst="rect">
                <a:avLst/>
              </a:prstGeom>
              <a:blipFill>
                <a:blip r:embed="rId15"/>
                <a:stretch>
                  <a:fillRect l="-11429" r="-2857"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4" name="Group 40">
            <a:extLst>
              <a:ext uri="{FF2B5EF4-FFF2-40B4-BE49-F238E27FC236}">
                <a16:creationId xmlns:a16="http://schemas.microsoft.com/office/drawing/2014/main" id="{ED4484A9-6E65-8D46-A007-6AEC77E25EF9}"/>
              </a:ext>
            </a:extLst>
          </p:cNvPr>
          <p:cNvGrpSpPr/>
          <p:nvPr/>
        </p:nvGrpSpPr>
        <p:grpSpPr>
          <a:xfrm rot="5400000" flipH="1">
            <a:off x="4219612" y="941358"/>
            <a:ext cx="601251" cy="610620"/>
            <a:chOff x="1981202" y="1676401"/>
            <a:chExt cx="735197" cy="823284"/>
          </a:xfrm>
        </p:grpSpPr>
        <p:cxnSp>
          <p:nvCxnSpPr>
            <p:cNvPr id="95" name="Shape 22">
              <a:extLst>
                <a:ext uri="{FF2B5EF4-FFF2-40B4-BE49-F238E27FC236}">
                  <a16:creationId xmlns:a16="http://schemas.microsoft.com/office/drawing/2014/main" id="{75D23E30-8CAC-6D46-AD01-F37CAAAFD136}"/>
                </a:ext>
              </a:extLst>
            </p:cNvPr>
            <p:cNvCxnSpPr/>
            <p:nvPr/>
          </p:nvCxnSpPr>
          <p:spPr>
            <a:xfrm rot="16200000" flipH="1">
              <a:off x="1962488" y="1949927"/>
              <a:ext cx="720000" cy="172947"/>
            </a:xfrm>
            <a:prstGeom prst="bentConnector2">
              <a:avLst/>
            </a:prstGeom>
            <a:ln w="381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Isosceles Triangle 23">
              <a:extLst>
                <a:ext uri="{FF2B5EF4-FFF2-40B4-BE49-F238E27FC236}">
                  <a16:creationId xmlns:a16="http://schemas.microsoft.com/office/drawing/2014/main" id="{DD960A92-889C-174D-BA53-918CB3278364}"/>
                </a:ext>
              </a:extLst>
            </p:cNvPr>
            <p:cNvSpPr/>
            <p:nvPr/>
          </p:nvSpPr>
          <p:spPr>
            <a:xfrm rot="16200000">
              <a:off x="2376253" y="2325827"/>
              <a:ext cx="206567" cy="141149"/>
            </a:xfrm>
            <a:prstGeom prst="triangle">
              <a:avLst/>
            </a:prstGeom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97" name="Rounded Rectangle 96">
              <a:extLst>
                <a:ext uri="{FF2B5EF4-FFF2-40B4-BE49-F238E27FC236}">
                  <a16:creationId xmlns:a16="http://schemas.microsoft.com/office/drawing/2014/main" id="{08D78D09-14EE-CD48-BE96-EB496C878546}"/>
                </a:ext>
              </a:extLst>
            </p:cNvPr>
            <p:cNvSpPr/>
            <p:nvPr/>
          </p:nvSpPr>
          <p:spPr>
            <a:xfrm rot="5400000">
              <a:off x="2158381" y="1670169"/>
              <a:ext cx="380839" cy="735197"/>
            </a:xfrm>
            <a:prstGeom prst="roundRect">
              <a:avLst/>
            </a:prstGeom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98" name="Group 40">
            <a:extLst>
              <a:ext uri="{FF2B5EF4-FFF2-40B4-BE49-F238E27FC236}">
                <a16:creationId xmlns:a16="http://schemas.microsoft.com/office/drawing/2014/main" id="{5145661E-B2CD-634B-823A-EE3751762EDB}"/>
              </a:ext>
            </a:extLst>
          </p:cNvPr>
          <p:cNvGrpSpPr/>
          <p:nvPr/>
        </p:nvGrpSpPr>
        <p:grpSpPr>
          <a:xfrm rot="5400000" flipH="1">
            <a:off x="4195685" y="1797618"/>
            <a:ext cx="601251" cy="610620"/>
            <a:chOff x="1981202" y="1676401"/>
            <a:chExt cx="735197" cy="823284"/>
          </a:xfrm>
        </p:grpSpPr>
        <p:cxnSp>
          <p:nvCxnSpPr>
            <p:cNvPr id="99" name="Shape 22">
              <a:extLst>
                <a:ext uri="{FF2B5EF4-FFF2-40B4-BE49-F238E27FC236}">
                  <a16:creationId xmlns:a16="http://schemas.microsoft.com/office/drawing/2014/main" id="{C2E402F7-E4D6-6B4C-9CB4-459FB38FA3BF}"/>
                </a:ext>
              </a:extLst>
            </p:cNvPr>
            <p:cNvCxnSpPr/>
            <p:nvPr/>
          </p:nvCxnSpPr>
          <p:spPr>
            <a:xfrm rot="16200000" flipH="1">
              <a:off x="1962488" y="1949927"/>
              <a:ext cx="720000" cy="172947"/>
            </a:xfrm>
            <a:prstGeom prst="bentConnector2">
              <a:avLst/>
            </a:prstGeom>
            <a:ln w="381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0" name="Isosceles Triangle 23">
              <a:extLst>
                <a:ext uri="{FF2B5EF4-FFF2-40B4-BE49-F238E27FC236}">
                  <a16:creationId xmlns:a16="http://schemas.microsoft.com/office/drawing/2014/main" id="{78790BD4-014D-0B4E-87F9-9577881077F9}"/>
                </a:ext>
              </a:extLst>
            </p:cNvPr>
            <p:cNvSpPr/>
            <p:nvPr/>
          </p:nvSpPr>
          <p:spPr>
            <a:xfrm rot="16200000">
              <a:off x="2376253" y="2325827"/>
              <a:ext cx="206567" cy="141149"/>
            </a:xfrm>
            <a:prstGeom prst="triangle">
              <a:avLst/>
            </a:prstGeom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101" name="Rounded Rectangle 100">
              <a:extLst>
                <a:ext uri="{FF2B5EF4-FFF2-40B4-BE49-F238E27FC236}">
                  <a16:creationId xmlns:a16="http://schemas.microsoft.com/office/drawing/2014/main" id="{F0C83EFC-E077-7141-B6CF-2D120B16027E}"/>
                </a:ext>
              </a:extLst>
            </p:cNvPr>
            <p:cNvSpPr/>
            <p:nvPr/>
          </p:nvSpPr>
          <p:spPr>
            <a:xfrm rot="5400000">
              <a:off x="2158381" y="1670169"/>
              <a:ext cx="380839" cy="735197"/>
            </a:xfrm>
            <a:prstGeom prst="roundRect">
              <a:avLst/>
            </a:prstGeom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prstClr val="black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4" name="TextBox 123">
                <a:extLst>
                  <a:ext uri="{FF2B5EF4-FFF2-40B4-BE49-F238E27FC236}">
                    <a16:creationId xmlns:a16="http://schemas.microsoft.com/office/drawing/2014/main" id="{1AB55957-9619-E849-BE3E-976FBA88280B}"/>
                  </a:ext>
                </a:extLst>
              </p:cNvPr>
              <p:cNvSpPr txBox="1"/>
              <p:nvPr/>
            </p:nvSpPr>
            <p:spPr>
              <a:xfrm>
                <a:off x="762000" y="3505200"/>
                <a:ext cx="7504811" cy="5035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3200" dirty="0"/>
                  <a:t>Receive: </a:t>
                </a:r>
                <a14:m>
                  <m:oMath xmlns:m="http://schemas.openxmlformats.org/officeDocument/2006/math">
                    <m:r>
                      <a:rPr lang="en-US" sz="3200" b="1" i="0" smtClean="0">
                        <a:latin typeface="Cambria Math" panose="02040503050406030204" pitchFamily="18" charset="0"/>
                      </a:rPr>
                      <m:t>𝐲</m:t>
                    </m:r>
                    <m:r>
                      <a:rPr lang="en-US" sz="3200" b="1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1" i="0" smtClean="0">
                        <a:latin typeface="Cambria Math" panose="02040503050406030204" pitchFamily="18" charset="0"/>
                      </a:rPr>
                      <m:t>𝐇</m:t>
                    </m:r>
                    <m:acc>
                      <m:accPr>
                        <m:chr m:val="̃"/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b="1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acc>
                    <m:r>
                      <a:rPr lang="en-US" sz="3200" b="1" i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200" b="1" i="0" smtClean="0">
                        <a:latin typeface="Cambria Math" panose="02040503050406030204" pitchFamily="18" charset="0"/>
                      </a:rPr>
                      <m:t>𝐧</m:t>
                    </m:r>
                    <m:r>
                      <a:rPr lang="en-US" sz="3200" b="1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1">
                        <a:latin typeface="Cambria Math" panose="02040503050406030204" pitchFamily="18" charset="0"/>
                      </a:rPr>
                      <m:t>𝐇</m:t>
                    </m:r>
                    <m:sSup>
                      <m:sSup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>
                            <a:latin typeface="Cambria Math" panose="02040503050406030204" pitchFamily="18" charset="0"/>
                          </a:rPr>
                          <m:t>𝐇</m:t>
                        </m:r>
                      </m:e>
                      <m:sup>
                        <m:r>
                          <a:rPr lang="en-US" sz="3200" b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b="1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  <m:r>
                      <a:rPr lang="en-US" sz="3200" b="1"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US" sz="3200" b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200" b="1">
                        <a:latin typeface="Cambria Math" panose="02040503050406030204" pitchFamily="18" charset="0"/>
                      </a:rPr>
                      <m:t>𝐧</m:t>
                    </m:r>
                    <m:r>
                      <a:rPr lang="en-US" sz="3200" b="1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1"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US" sz="3200" b="1" i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200" b="1" i="0" smtClean="0">
                        <a:latin typeface="Cambria Math" panose="02040503050406030204" pitchFamily="18" charset="0"/>
                      </a:rPr>
                      <m:t>𝐧</m:t>
                    </m:r>
                  </m:oMath>
                </a14:m>
                <a:endParaRPr lang="en-US" sz="3200" b="1" dirty="0"/>
              </a:p>
            </p:txBody>
          </p:sp>
        </mc:Choice>
        <mc:Fallback xmlns="">
          <p:sp>
            <p:nvSpPr>
              <p:cNvPr id="124" name="TextBox 123">
                <a:extLst>
                  <a:ext uri="{FF2B5EF4-FFF2-40B4-BE49-F238E27FC236}">
                    <a16:creationId xmlns:a16="http://schemas.microsoft.com/office/drawing/2014/main" id="{1AB55957-9619-E849-BE3E-976FBA8828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3505200"/>
                <a:ext cx="7504811" cy="503599"/>
              </a:xfrm>
              <a:prstGeom prst="rect">
                <a:avLst/>
              </a:prstGeom>
              <a:blipFill>
                <a:blip r:embed="rId16"/>
                <a:stretch>
                  <a:fillRect l="-3384" t="-22500" r="-338" b="-4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5" name="TextBox 124">
                <a:extLst>
                  <a:ext uri="{FF2B5EF4-FFF2-40B4-BE49-F238E27FC236}">
                    <a16:creationId xmlns:a16="http://schemas.microsoft.com/office/drawing/2014/main" id="{6A7C1279-FB84-5748-911E-F36D98BFDFA7}"/>
                  </a:ext>
                </a:extLst>
              </p:cNvPr>
              <p:cNvSpPr txBox="1"/>
              <p:nvPr/>
            </p:nvSpPr>
            <p:spPr>
              <a:xfrm>
                <a:off x="790743" y="2743200"/>
                <a:ext cx="2721899" cy="5035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3200" dirty="0"/>
                  <a:t>Send: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32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b="1" i="0" smtClean="0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acc>
                    <m:r>
                      <a:rPr lang="en-US" sz="3200" b="1" i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32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 i="0" smtClean="0">
                            <a:latin typeface="Cambria Math" panose="02040503050406030204" pitchFamily="18" charset="0"/>
                          </a:rPr>
                          <m:t>𝐇</m:t>
                        </m:r>
                      </m:e>
                      <m:sup>
                        <m:r>
                          <a:rPr lang="en-US" sz="3200" b="1" i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b="1" i="0" smtClean="0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  <m:r>
                      <a:rPr lang="en-US" sz="3200" b="1" i="0" smtClean="0">
                        <a:latin typeface="Cambria Math" panose="02040503050406030204" pitchFamily="18" charset="0"/>
                      </a:rPr>
                      <m:t>𝐱</m:t>
                    </m:r>
                  </m:oMath>
                </a14:m>
                <a:endParaRPr lang="en-US" sz="3200" b="1" dirty="0"/>
              </a:p>
            </p:txBody>
          </p:sp>
        </mc:Choice>
        <mc:Fallback xmlns="">
          <p:sp>
            <p:nvSpPr>
              <p:cNvPr id="125" name="TextBox 124">
                <a:extLst>
                  <a:ext uri="{FF2B5EF4-FFF2-40B4-BE49-F238E27FC236}">
                    <a16:creationId xmlns:a16="http://schemas.microsoft.com/office/drawing/2014/main" id="{6A7C1279-FB84-5748-911E-F36D98BFDF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743" y="2743200"/>
                <a:ext cx="2721899" cy="503599"/>
              </a:xfrm>
              <a:prstGeom prst="rect">
                <a:avLst/>
              </a:prstGeom>
              <a:blipFill>
                <a:blip r:embed="rId17"/>
                <a:stretch>
                  <a:fillRect l="-8333" t="-22500" r="-2315" b="-4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Rectangle 34">
            <a:extLst>
              <a:ext uri="{FF2B5EF4-FFF2-40B4-BE49-F238E27FC236}">
                <a16:creationId xmlns:a16="http://schemas.microsoft.com/office/drawing/2014/main" id="{A9A374D2-71AB-4D4F-8834-FFF6F70A8F93}"/>
              </a:ext>
            </a:extLst>
          </p:cNvPr>
          <p:cNvSpPr/>
          <p:nvPr/>
        </p:nvSpPr>
        <p:spPr>
          <a:xfrm>
            <a:off x="0" y="4419600"/>
            <a:ext cx="9144000" cy="93130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dirty="0">
                <a:solidFill>
                  <a:schemeClr val="bg1"/>
                </a:solidFill>
                <a:cs typeface="Trebuchet MS"/>
              </a:rPr>
              <a:t>Also known as Beamforming or Zero-Forcing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B37319A-1972-C245-9099-38EB55A3B030}"/>
              </a:ext>
            </a:extLst>
          </p:cNvPr>
          <p:cNvSpPr txBox="1"/>
          <p:nvPr/>
        </p:nvSpPr>
        <p:spPr>
          <a:xfrm>
            <a:off x="2202426" y="5798421"/>
            <a:ext cx="4710200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3200" dirty="0"/>
              <a:t>Requires Channel Feedback!</a:t>
            </a:r>
            <a:endParaRPr lang="en-US" sz="32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17378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" grpId="0"/>
      <p:bldP spid="125" grpId="0"/>
      <p:bldP spid="35" grpId="0" animBg="1"/>
      <p:bldP spid="37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39967"/>
          </a:xfrm>
        </p:spPr>
        <p:txBody>
          <a:bodyPr>
            <a:noAutofit/>
          </a:bodyPr>
          <a:lstStyle/>
          <a:p>
            <a:r>
              <a:rPr lang="en-US" sz="4400" b="0" dirty="0">
                <a:solidFill>
                  <a:schemeClr val="tx2"/>
                </a:solidFill>
              </a:rPr>
              <a:t>What about distributed transmitters?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9565F32-6DF5-7948-B048-9DA7676F1F35}"/>
                  </a:ext>
                </a:extLst>
              </p:cNvPr>
              <p:cNvSpPr txBox="1"/>
              <p:nvPr/>
            </p:nvSpPr>
            <p:spPr>
              <a:xfrm>
                <a:off x="975117" y="1062003"/>
                <a:ext cx="36490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9565F32-6DF5-7948-B048-9DA7676F1F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5117" y="1062003"/>
                <a:ext cx="364908" cy="369332"/>
              </a:xfrm>
              <a:prstGeom prst="rect">
                <a:avLst/>
              </a:prstGeom>
              <a:blipFill>
                <a:blip r:embed="rId4"/>
                <a:stretch>
                  <a:fillRect l="-10000" r="-3333" b="-137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B4E32700-38FB-3340-A192-A2D5697DD6D8}"/>
                  </a:ext>
                </a:extLst>
              </p:cNvPr>
              <p:cNvSpPr txBox="1"/>
              <p:nvPr/>
            </p:nvSpPr>
            <p:spPr>
              <a:xfrm>
                <a:off x="975117" y="1733597"/>
                <a:ext cx="37202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B4E32700-38FB-3340-A192-A2D5697DD6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5117" y="1733597"/>
                <a:ext cx="372025" cy="369332"/>
              </a:xfrm>
              <a:prstGeom prst="rect">
                <a:avLst/>
              </a:prstGeom>
              <a:blipFill>
                <a:blip r:embed="rId5"/>
                <a:stretch>
                  <a:fillRect l="-10000" r="-6667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0B6AB4C9-EEFA-8340-86D8-E5E88A44DFF8}"/>
                  </a:ext>
                </a:extLst>
              </p:cNvPr>
              <p:cNvSpPr txBox="1"/>
              <p:nvPr/>
            </p:nvSpPr>
            <p:spPr>
              <a:xfrm>
                <a:off x="4885971" y="1100024"/>
                <a:ext cx="36663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0B6AB4C9-EEFA-8340-86D8-E5E88A44DF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5971" y="1100024"/>
                <a:ext cx="366639" cy="369332"/>
              </a:xfrm>
              <a:prstGeom prst="rect">
                <a:avLst/>
              </a:prstGeom>
              <a:blipFill>
                <a:blip r:embed="rId6"/>
                <a:stretch>
                  <a:fillRect l="-16667" r="-3333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8FBB0336-63BC-A342-8074-B5F3C6CD6832}"/>
                  </a:ext>
                </a:extLst>
              </p:cNvPr>
              <p:cNvSpPr txBox="1"/>
              <p:nvPr/>
            </p:nvSpPr>
            <p:spPr>
              <a:xfrm>
                <a:off x="4885971" y="1970351"/>
                <a:ext cx="37375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8FBB0336-63BC-A342-8074-B5F3C6CD68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5971" y="1970351"/>
                <a:ext cx="373757" cy="369332"/>
              </a:xfrm>
              <a:prstGeom prst="rect">
                <a:avLst/>
              </a:prstGeom>
              <a:blipFill>
                <a:blip r:embed="rId7"/>
                <a:stretch>
                  <a:fillRect l="-16667" r="-6667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32FD3E8F-562A-9E4F-9FD4-3CC09564B29F}"/>
              </a:ext>
            </a:extLst>
          </p:cNvPr>
          <p:cNvCxnSpPr/>
          <p:nvPr/>
        </p:nvCxnSpPr>
        <p:spPr>
          <a:xfrm>
            <a:off x="1981818" y="1395995"/>
            <a:ext cx="2270582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DCEB03CE-AA36-7C49-929D-0965F08E3C2C}"/>
                  </a:ext>
                </a:extLst>
              </p:cNvPr>
              <p:cNvSpPr txBox="1"/>
              <p:nvPr/>
            </p:nvSpPr>
            <p:spPr>
              <a:xfrm>
                <a:off x="2519049" y="1020391"/>
                <a:ext cx="42306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DCEB03CE-AA36-7C49-929D-0965F08E3C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9049" y="1020391"/>
                <a:ext cx="423065" cy="307777"/>
              </a:xfrm>
              <a:prstGeom prst="rect">
                <a:avLst/>
              </a:prstGeom>
              <a:blipFill>
                <a:blip r:embed="rId8"/>
                <a:stretch>
                  <a:fillRect l="-11429" r="-2857" b="-1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AEF968B4-9610-2142-8FFF-E43222EAD26A}"/>
                  </a:ext>
                </a:extLst>
              </p:cNvPr>
              <p:cNvSpPr txBox="1"/>
              <p:nvPr/>
            </p:nvSpPr>
            <p:spPr>
              <a:xfrm>
                <a:off x="5297699" y="1100024"/>
                <a:ext cx="1103101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AEF968B4-9610-2142-8FFF-E43222EAD2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7699" y="1100024"/>
                <a:ext cx="1103101" cy="369332"/>
              </a:xfrm>
              <a:prstGeom prst="rect">
                <a:avLst/>
              </a:prstGeom>
              <a:blipFill>
                <a:blip r:embed="rId9"/>
                <a:stretch>
                  <a:fillRect l="-5682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82922B64-C074-0047-AD85-4C7173569250}"/>
                  </a:ext>
                </a:extLst>
              </p:cNvPr>
              <p:cNvSpPr txBox="1"/>
              <p:nvPr/>
            </p:nvSpPr>
            <p:spPr>
              <a:xfrm>
                <a:off x="6445889" y="1100024"/>
                <a:ext cx="1103101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82922B64-C074-0047-AD85-4C71735692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5889" y="1100024"/>
                <a:ext cx="1103101" cy="369332"/>
              </a:xfrm>
              <a:prstGeom prst="rect">
                <a:avLst/>
              </a:prstGeom>
              <a:blipFill>
                <a:blip r:embed="rId10"/>
                <a:stretch>
                  <a:fillRect l="-9195" t="-6667" b="-3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A44EEA64-49B9-E24A-8F42-E524379D186C}"/>
                  </a:ext>
                </a:extLst>
              </p:cNvPr>
              <p:cNvSpPr txBox="1"/>
              <p:nvPr/>
            </p:nvSpPr>
            <p:spPr>
              <a:xfrm>
                <a:off x="5297699" y="1970351"/>
                <a:ext cx="1103101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21</m:t>
                          </m:r>
                        </m:sub>
                      </m:sSub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A44EEA64-49B9-E24A-8F42-E524379D18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7699" y="1970351"/>
                <a:ext cx="1103101" cy="369332"/>
              </a:xfrm>
              <a:prstGeom prst="rect">
                <a:avLst/>
              </a:prstGeom>
              <a:blipFill>
                <a:blip r:embed="rId11"/>
                <a:stretch>
                  <a:fillRect l="-5682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DA474886-68CF-EE4D-98EE-1C7969C8D6E7}"/>
                  </a:ext>
                </a:extLst>
              </p:cNvPr>
              <p:cNvSpPr txBox="1"/>
              <p:nvPr/>
            </p:nvSpPr>
            <p:spPr>
              <a:xfrm>
                <a:off x="6445889" y="1970351"/>
                <a:ext cx="1103101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22</m:t>
                          </m:r>
                        </m:sub>
                      </m:sSub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DA474886-68CF-EE4D-98EE-1C7969C8D6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5889" y="1970351"/>
                <a:ext cx="1103101" cy="369332"/>
              </a:xfrm>
              <a:prstGeom prst="rect">
                <a:avLst/>
              </a:prstGeom>
              <a:blipFill>
                <a:blip r:embed="rId12"/>
                <a:stretch>
                  <a:fillRect l="-9195" t="-3333" b="-3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F59EBEBF-B712-F64F-A375-030DC4570446}"/>
              </a:ext>
            </a:extLst>
          </p:cNvPr>
          <p:cNvCxnSpPr>
            <a:cxnSpLocks/>
          </p:cNvCxnSpPr>
          <p:nvPr/>
        </p:nvCxnSpPr>
        <p:spPr>
          <a:xfrm flipV="1">
            <a:off x="1981818" y="1469356"/>
            <a:ext cx="2289015" cy="72959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F2BAD1C7-AE08-E944-9D58-5FD7700084B3}"/>
                  </a:ext>
                </a:extLst>
              </p:cNvPr>
              <p:cNvSpPr txBox="1"/>
              <p:nvPr/>
            </p:nvSpPr>
            <p:spPr>
              <a:xfrm>
                <a:off x="2057400" y="1755522"/>
                <a:ext cx="42306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F2BAD1C7-AE08-E944-9D58-5FD7700084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400" y="1755522"/>
                <a:ext cx="423065" cy="307777"/>
              </a:xfrm>
              <a:prstGeom prst="rect">
                <a:avLst/>
              </a:prstGeom>
              <a:blipFill>
                <a:blip r:embed="rId13"/>
                <a:stretch>
                  <a:fillRect l="-14706" r="-2941" b="-1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6AAE3A36-33DC-EF44-9D5A-31D822685AFF}"/>
              </a:ext>
            </a:extLst>
          </p:cNvPr>
          <p:cNvCxnSpPr>
            <a:cxnSpLocks/>
          </p:cNvCxnSpPr>
          <p:nvPr/>
        </p:nvCxnSpPr>
        <p:spPr>
          <a:xfrm>
            <a:off x="1967823" y="2198950"/>
            <a:ext cx="2284577" cy="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D503483D-82AD-8444-94D6-7585E9C02411}"/>
                  </a:ext>
                </a:extLst>
              </p:cNvPr>
              <p:cNvSpPr txBox="1"/>
              <p:nvPr/>
            </p:nvSpPr>
            <p:spPr>
              <a:xfrm>
                <a:off x="2360844" y="2194739"/>
                <a:ext cx="42902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22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D503483D-82AD-8444-94D6-7585E9C024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0844" y="2194739"/>
                <a:ext cx="429027" cy="307777"/>
              </a:xfrm>
              <a:prstGeom prst="rect">
                <a:avLst/>
              </a:prstGeom>
              <a:blipFill>
                <a:blip r:embed="rId14"/>
                <a:stretch>
                  <a:fillRect l="-14286" r="-2857"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3B5F42C2-8137-1941-9F76-D43ED3290228}"/>
              </a:ext>
            </a:extLst>
          </p:cNvPr>
          <p:cNvCxnSpPr>
            <a:cxnSpLocks/>
          </p:cNvCxnSpPr>
          <p:nvPr/>
        </p:nvCxnSpPr>
        <p:spPr>
          <a:xfrm>
            <a:off x="1981817" y="1402267"/>
            <a:ext cx="2243928" cy="71992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6AD2C070-428C-D44B-BB5B-EC5738F1A7FE}"/>
                  </a:ext>
                </a:extLst>
              </p:cNvPr>
              <p:cNvSpPr txBox="1"/>
              <p:nvPr/>
            </p:nvSpPr>
            <p:spPr>
              <a:xfrm>
                <a:off x="2035919" y="1383252"/>
                <a:ext cx="42902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21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6AD2C070-428C-D44B-BB5B-EC5738F1A7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5919" y="1383252"/>
                <a:ext cx="429028" cy="307777"/>
              </a:xfrm>
              <a:prstGeom prst="rect">
                <a:avLst/>
              </a:prstGeom>
              <a:blipFill>
                <a:blip r:embed="rId15"/>
                <a:stretch>
                  <a:fillRect l="-11429" r="-2857"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4" name="Group 40">
            <a:extLst>
              <a:ext uri="{FF2B5EF4-FFF2-40B4-BE49-F238E27FC236}">
                <a16:creationId xmlns:a16="http://schemas.microsoft.com/office/drawing/2014/main" id="{ED4484A9-6E65-8D46-A007-6AEC77E25EF9}"/>
              </a:ext>
            </a:extLst>
          </p:cNvPr>
          <p:cNvGrpSpPr/>
          <p:nvPr/>
        </p:nvGrpSpPr>
        <p:grpSpPr>
          <a:xfrm rot="5400000" flipH="1">
            <a:off x="4219612" y="941358"/>
            <a:ext cx="601251" cy="610620"/>
            <a:chOff x="1981202" y="1676401"/>
            <a:chExt cx="735197" cy="823284"/>
          </a:xfrm>
        </p:grpSpPr>
        <p:cxnSp>
          <p:nvCxnSpPr>
            <p:cNvPr id="95" name="Shape 22">
              <a:extLst>
                <a:ext uri="{FF2B5EF4-FFF2-40B4-BE49-F238E27FC236}">
                  <a16:creationId xmlns:a16="http://schemas.microsoft.com/office/drawing/2014/main" id="{75D23E30-8CAC-6D46-AD01-F37CAAAFD136}"/>
                </a:ext>
              </a:extLst>
            </p:cNvPr>
            <p:cNvCxnSpPr/>
            <p:nvPr/>
          </p:nvCxnSpPr>
          <p:spPr>
            <a:xfrm rot="16200000" flipH="1">
              <a:off x="1962488" y="1949927"/>
              <a:ext cx="720000" cy="172947"/>
            </a:xfrm>
            <a:prstGeom prst="bentConnector2">
              <a:avLst/>
            </a:prstGeom>
            <a:ln w="381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Isosceles Triangle 23">
              <a:extLst>
                <a:ext uri="{FF2B5EF4-FFF2-40B4-BE49-F238E27FC236}">
                  <a16:creationId xmlns:a16="http://schemas.microsoft.com/office/drawing/2014/main" id="{DD960A92-889C-174D-BA53-918CB3278364}"/>
                </a:ext>
              </a:extLst>
            </p:cNvPr>
            <p:cNvSpPr/>
            <p:nvPr/>
          </p:nvSpPr>
          <p:spPr>
            <a:xfrm rot="16200000">
              <a:off x="2376253" y="2325827"/>
              <a:ext cx="206567" cy="141149"/>
            </a:xfrm>
            <a:prstGeom prst="triangle">
              <a:avLst/>
            </a:prstGeom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97" name="Rounded Rectangle 96">
              <a:extLst>
                <a:ext uri="{FF2B5EF4-FFF2-40B4-BE49-F238E27FC236}">
                  <a16:creationId xmlns:a16="http://schemas.microsoft.com/office/drawing/2014/main" id="{08D78D09-14EE-CD48-BE96-EB496C878546}"/>
                </a:ext>
              </a:extLst>
            </p:cNvPr>
            <p:cNvSpPr/>
            <p:nvPr/>
          </p:nvSpPr>
          <p:spPr>
            <a:xfrm rot="5400000">
              <a:off x="2158381" y="1670169"/>
              <a:ext cx="380839" cy="735197"/>
            </a:xfrm>
            <a:prstGeom prst="roundRect">
              <a:avLst/>
            </a:prstGeom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98" name="Group 40">
            <a:extLst>
              <a:ext uri="{FF2B5EF4-FFF2-40B4-BE49-F238E27FC236}">
                <a16:creationId xmlns:a16="http://schemas.microsoft.com/office/drawing/2014/main" id="{5145661E-B2CD-634B-823A-EE3751762EDB}"/>
              </a:ext>
            </a:extLst>
          </p:cNvPr>
          <p:cNvGrpSpPr/>
          <p:nvPr/>
        </p:nvGrpSpPr>
        <p:grpSpPr>
          <a:xfrm rot="5400000" flipH="1">
            <a:off x="4195685" y="1797618"/>
            <a:ext cx="601251" cy="610620"/>
            <a:chOff x="1981202" y="1676401"/>
            <a:chExt cx="735197" cy="823284"/>
          </a:xfrm>
        </p:grpSpPr>
        <p:cxnSp>
          <p:nvCxnSpPr>
            <p:cNvPr id="99" name="Shape 22">
              <a:extLst>
                <a:ext uri="{FF2B5EF4-FFF2-40B4-BE49-F238E27FC236}">
                  <a16:creationId xmlns:a16="http://schemas.microsoft.com/office/drawing/2014/main" id="{C2E402F7-E4D6-6B4C-9CB4-459FB38FA3BF}"/>
                </a:ext>
              </a:extLst>
            </p:cNvPr>
            <p:cNvCxnSpPr/>
            <p:nvPr/>
          </p:nvCxnSpPr>
          <p:spPr>
            <a:xfrm rot="16200000" flipH="1">
              <a:off x="1962488" y="1949927"/>
              <a:ext cx="720000" cy="172947"/>
            </a:xfrm>
            <a:prstGeom prst="bentConnector2">
              <a:avLst/>
            </a:prstGeom>
            <a:ln w="381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0" name="Isosceles Triangle 23">
              <a:extLst>
                <a:ext uri="{FF2B5EF4-FFF2-40B4-BE49-F238E27FC236}">
                  <a16:creationId xmlns:a16="http://schemas.microsoft.com/office/drawing/2014/main" id="{78790BD4-014D-0B4E-87F9-9577881077F9}"/>
                </a:ext>
              </a:extLst>
            </p:cNvPr>
            <p:cNvSpPr/>
            <p:nvPr/>
          </p:nvSpPr>
          <p:spPr>
            <a:xfrm rot="16200000">
              <a:off x="2376253" y="2325827"/>
              <a:ext cx="206567" cy="141149"/>
            </a:xfrm>
            <a:prstGeom prst="triangle">
              <a:avLst/>
            </a:prstGeom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101" name="Rounded Rectangle 100">
              <a:extLst>
                <a:ext uri="{FF2B5EF4-FFF2-40B4-BE49-F238E27FC236}">
                  <a16:creationId xmlns:a16="http://schemas.microsoft.com/office/drawing/2014/main" id="{F0C83EFC-E077-7141-B6CF-2D120B16027E}"/>
                </a:ext>
              </a:extLst>
            </p:cNvPr>
            <p:cNvSpPr/>
            <p:nvPr/>
          </p:nvSpPr>
          <p:spPr>
            <a:xfrm rot="5400000">
              <a:off x="2158381" y="1670169"/>
              <a:ext cx="380839" cy="735197"/>
            </a:xfrm>
            <a:prstGeom prst="roundRect">
              <a:avLst/>
            </a:prstGeom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prstClr val="black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4" name="TextBox 123">
                <a:extLst>
                  <a:ext uri="{FF2B5EF4-FFF2-40B4-BE49-F238E27FC236}">
                    <a16:creationId xmlns:a16="http://schemas.microsoft.com/office/drawing/2014/main" id="{1AB55957-9619-E849-BE3E-976FBA88280B}"/>
                  </a:ext>
                </a:extLst>
              </p:cNvPr>
              <p:cNvSpPr txBox="1"/>
              <p:nvPr/>
            </p:nvSpPr>
            <p:spPr>
              <a:xfrm>
                <a:off x="762000" y="3594152"/>
                <a:ext cx="7504811" cy="5035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3200" dirty="0"/>
                  <a:t>Receive: </a:t>
                </a:r>
                <a14:m>
                  <m:oMath xmlns:m="http://schemas.openxmlformats.org/officeDocument/2006/math">
                    <m:r>
                      <a:rPr lang="en-US" sz="3200" b="1" i="0" smtClean="0">
                        <a:latin typeface="Cambria Math" panose="02040503050406030204" pitchFamily="18" charset="0"/>
                      </a:rPr>
                      <m:t>𝐲</m:t>
                    </m:r>
                    <m:r>
                      <a:rPr lang="en-US" sz="3200" b="1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1" i="0" smtClean="0">
                        <a:latin typeface="Cambria Math" panose="02040503050406030204" pitchFamily="18" charset="0"/>
                      </a:rPr>
                      <m:t>𝐇</m:t>
                    </m:r>
                    <m:acc>
                      <m:accPr>
                        <m:chr m:val="̃"/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b="1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acc>
                    <m:r>
                      <a:rPr lang="en-US" sz="3200" b="1" i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200" b="1" i="0" smtClean="0">
                        <a:latin typeface="Cambria Math" panose="02040503050406030204" pitchFamily="18" charset="0"/>
                      </a:rPr>
                      <m:t>𝐧</m:t>
                    </m:r>
                    <m:r>
                      <a:rPr lang="en-US" sz="3200" b="1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1">
                        <a:latin typeface="Cambria Math" panose="02040503050406030204" pitchFamily="18" charset="0"/>
                      </a:rPr>
                      <m:t>𝐇</m:t>
                    </m:r>
                    <m:sSup>
                      <m:sSup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>
                            <a:latin typeface="Cambria Math" panose="02040503050406030204" pitchFamily="18" charset="0"/>
                          </a:rPr>
                          <m:t>𝐇</m:t>
                        </m:r>
                      </m:e>
                      <m:sup>
                        <m:r>
                          <a:rPr lang="en-US" sz="3200" b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b="1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  <m:r>
                      <a:rPr lang="en-US" sz="3200" b="1"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US" sz="3200" b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200" b="1">
                        <a:latin typeface="Cambria Math" panose="02040503050406030204" pitchFamily="18" charset="0"/>
                      </a:rPr>
                      <m:t>𝐧</m:t>
                    </m:r>
                    <m:r>
                      <a:rPr lang="en-US" sz="3200" b="1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1"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US" sz="3200" b="1" i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200" b="1" i="0" smtClean="0">
                        <a:latin typeface="Cambria Math" panose="02040503050406030204" pitchFamily="18" charset="0"/>
                      </a:rPr>
                      <m:t>𝐧</m:t>
                    </m:r>
                  </m:oMath>
                </a14:m>
                <a:endParaRPr lang="en-US" sz="3200" b="1" dirty="0"/>
              </a:p>
            </p:txBody>
          </p:sp>
        </mc:Choice>
        <mc:Fallback xmlns="">
          <p:sp>
            <p:nvSpPr>
              <p:cNvPr id="124" name="TextBox 123">
                <a:extLst>
                  <a:ext uri="{FF2B5EF4-FFF2-40B4-BE49-F238E27FC236}">
                    <a16:creationId xmlns:a16="http://schemas.microsoft.com/office/drawing/2014/main" id="{1AB55957-9619-E849-BE3E-976FBA8828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3594152"/>
                <a:ext cx="7504811" cy="503599"/>
              </a:xfrm>
              <a:prstGeom prst="rect">
                <a:avLst/>
              </a:prstGeom>
              <a:blipFill>
                <a:blip r:embed="rId16"/>
                <a:stretch>
                  <a:fillRect l="-3384" t="-19512" r="-338" b="-439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5" name="TextBox 124">
                <a:extLst>
                  <a:ext uri="{FF2B5EF4-FFF2-40B4-BE49-F238E27FC236}">
                    <a16:creationId xmlns:a16="http://schemas.microsoft.com/office/drawing/2014/main" id="{6A7C1279-FB84-5748-911E-F36D98BFDFA7}"/>
                  </a:ext>
                </a:extLst>
              </p:cNvPr>
              <p:cNvSpPr txBox="1"/>
              <p:nvPr/>
            </p:nvSpPr>
            <p:spPr>
              <a:xfrm>
                <a:off x="790743" y="2743200"/>
                <a:ext cx="2721899" cy="5035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3200" dirty="0"/>
                  <a:t>Send: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32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b="1" i="0" smtClean="0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acc>
                    <m:r>
                      <a:rPr lang="en-US" sz="3200" b="1" i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32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 i="0" smtClean="0">
                            <a:latin typeface="Cambria Math" panose="02040503050406030204" pitchFamily="18" charset="0"/>
                          </a:rPr>
                          <m:t>𝐇</m:t>
                        </m:r>
                      </m:e>
                      <m:sup>
                        <m:r>
                          <a:rPr lang="en-US" sz="3200" b="1" i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b="1" i="0" smtClean="0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  <m:r>
                      <a:rPr lang="en-US" sz="3200" b="1" i="0" smtClean="0">
                        <a:latin typeface="Cambria Math" panose="02040503050406030204" pitchFamily="18" charset="0"/>
                      </a:rPr>
                      <m:t>𝐱</m:t>
                    </m:r>
                  </m:oMath>
                </a14:m>
                <a:endParaRPr lang="en-US" sz="3200" b="1" dirty="0"/>
              </a:p>
            </p:txBody>
          </p:sp>
        </mc:Choice>
        <mc:Fallback xmlns="">
          <p:sp>
            <p:nvSpPr>
              <p:cNvPr id="125" name="TextBox 124">
                <a:extLst>
                  <a:ext uri="{FF2B5EF4-FFF2-40B4-BE49-F238E27FC236}">
                    <a16:creationId xmlns:a16="http://schemas.microsoft.com/office/drawing/2014/main" id="{6A7C1279-FB84-5748-911E-F36D98BFDF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743" y="2743200"/>
                <a:ext cx="2721899" cy="503599"/>
              </a:xfrm>
              <a:prstGeom prst="rect">
                <a:avLst/>
              </a:prstGeom>
              <a:blipFill>
                <a:blip r:embed="rId17"/>
                <a:stretch>
                  <a:fillRect l="-8333" t="-22500" r="-2315" b="-4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6" name="Group 40">
            <a:extLst>
              <a:ext uri="{FF2B5EF4-FFF2-40B4-BE49-F238E27FC236}">
                <a16:creationId xmlns:a16="http://schemas.microsoft.com/office/drawing/2014/main" id="{CFE6D044-9D8B-2141-A5B3-405D7A16393F}"/>
              </a:ext>
            </a:extLst>
          </p:cNvPr>
          <p:cNvGrpSpPr/>
          <p:nvPr/>
        </p:nvGrpSpPr>
        <p:grpSpPr>
          <a:xfrm rot="16200000">
            <a:off x="1440380" y="952173"/>
            <a:ext cx="601251" cy="610620"/>
            <a:chOff x="1981202" y="1676401"/>
            <a:chExt cx="735197" cy="823284"/>
          </a:xfrm>
        </p:grpSpPr>
        <p:cxnSp>
          <p:nvCxnSpPr>
            <p:cNvPr id="37" name="Shape 22">
              <a:extLst>
                <a:ext uri="{FF2B5EF4-FFF2-40B4-BE49-F238E27FC236}">
                  <a16:creationId xmlns:a16="http://schemas.microsoft.com/office/drawing/2014/main" id="{953A56D0-79B9-A540-BFB8-2D7C54A18823}"/>
                </a:ext>
              </a:extLst>
            </p:cNvPr>
            <p:cNvCxnSpPr/>
            <p:nvPr/>
          </p:nvCxnSpPr>
          <p:spPr>
            <a:xfrm rot="16200000" flipH="1">
              <a:off x="1962488" y="1949927"/>
              <a:ext cx="720000" cy="172947"/>
            </a:xfrm>
            <a:prstGeom prst="bentConnector2">
              <a:avLst/>
            </a:prstGeom>
            <a:ln w="381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Isosceles Triangle 23">
              <a:extLst>
                <a:ext uri="{FF2B5EF4-FFF2-40B4-BE49-F238E27FC236}">
                  <a16:creationId xmlns:a16="http://schemas.microsoft.com/office/drawing/2014/main" id="{B4FD3464-7EDF-8047-87B4-D2554581A46E}"/>
                </a:ext>
              </a:extLst>
            </p:cNvPr>
            <p:cNvSpPr/>
            <p:nvPr/>
          </p:nvSpPr>
          <p:spPr>
            <a:xfrm rot="16200000">
              <a:off x="2376253" y="2325827"/>
              <a:ext cx="206567" cy="141149"/>
            </a:xfrm>
            <a:prstGeom prst="triangle">
              <a:avLst/>
            </a:prstGeom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47" name="Rounded Rectangle 46">
              <a:extLst>
                <a:ext uri="{FF2B5EF4-FFF2-40B4-BE49-F238E27FC236}">
                  <a16:creationId xmlns:a16="http://schemas.microsoft.com/office/drawing/2014/main" id="{971CF4D9-E58B-C84B-BB22-2A4A9EDBB0D0}"/>
                </a:ext>
              </a:extLst>
            </p:cNvPr>
            <p:cNvSpPr/>
            <p:nvPr/>
          </p:nvSpPr>
          <p:spPr>
            <a:xfrm rot="5400000">
              <a:off x="2158381" y="1670169"/>
              <a:ext cx="380839" cy="735197"/>
            </a:xfrm>
            <a:prstGeom prst="roundRect">
              <a:avLst/>
            </a:prstGeom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48" name="Group 40">
            <a:extLst>
              <a:ext uri="{FF2B5EF4-FFF2-40B4-BE49-F238E27FC236}">
                <a16:creationId xmlns:a16="http://schemas.microsoft.com/office/drawing/2014/main" id="{D87D6E8B-FDBA-B846-BAFE-1A5F7DAFAC1D}"/>
              </a:ext>
            </a:extLst>
          </p:cNvPr>
          <p:cNvGrpSpPr/>
          <p:nvPr/>
        </p:nvGrpSpPr>
        <p:grpSpPr>
          <a:xfrm rot="16200000">
            <a:off x="1416453" y="1808433"/>
            <a:ext cx="601251" cy="610620"/>
            <a:chOff x="1981202" y="1676401"/>
            <a:chExt cx="735197" cy="823284"/>
          </a:xfrm>
        </p:grpSpPr>
        <p:cxnSp>
          <p:nvCxnSpPr>
            <p:cNvPr id="49" name="Shape 22">
              <a:extLst>
                <a:ext uri="{FF2B5EF4-FFF2-40B4-BE49-F238E27FC236}">
                  <a16:creationId xmlns:a16="http://schemas.microsoft.com/office/drawing/2014/main" id="{D435ED11-C7CD-F947-B125-2D92947F8444}"/>
                </a:ext>
              </a:extLst>
            </p:cNvPr>
            <p:cNvCxnSpPr/>
            <p:nvPr/>
          </p:nvCxnSpPr>
          <p:spPr>
            <a:xfrm rot="16200000" flipH="1">
              <a:off x="1962488" y="1949927"/>
              <a:ext cx="720000" cy="172947"/>
            </a:xfrm>
            <a:prstGeom prst="bentConnector2">
              <a:avLst/>
            </a:prstGeom>
            <a:ln w="381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Isosceles Triangle 23">
              <a:extLst>
                <a:ext uri="{FF2B5EF4-FFF2-40B4-BE49-F238E27FC236}">
                  <a16:creationId xmlns:a16="http://schemas.microsoft.com/office/drawing/2014/main" id="{AD5105CD-F7D2-0649-A30B-0114AFD4328F}"/>
                </a:ext>
              </a:extLst>
            </p:cNvPr>
            <p:cNvSpPr/>
            <p:nvPr/>
          </p:nvSpPr>
          <p:spPr>
            <a:xfrm rot="16200000">
              <a:off x="2376253" y="2325827"/>
              <a:ext cx="206567" cy="141149"/>
            </a:xfrm>
            <a:prstGeom prst="triangle">
              <a:avLst/>
            </a:prstGeom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53" name="Rounded Rectangle 52">
              <a:extLst>
                <a:ext uri="{FF2B5EF4-FFF2-40B4-BE49-F238E27FC236}">
                  <a16:creationId xmlns:a16="http://schemas.microsoft.com/office/drawing/2014/main" id="{823F08A6-0460-4943-B17F-91FBF4A9EC01}"/>
                </a:ext>
              </a:extLst>
            </p:cNvPr>
            <p:cNvSpPr/>
            <p:nvPr/>
          </p:nvSpPr>
          <p:spPr>
            <a:xfrm rot="5400000">
              <a:off x="2158381" y="1670169"/>
              <a:ext cx="380839" cy="735197"/>
            </a:xfrm>
            <a:prstGeom prst="roundRect">
              <a:avLst/>
            </a:prstGeom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prstClr val="black"/>
                </a:solidFill>
              </a:endParaRPr>
            </a:p>
          </p:txBody>
        </p:sp>
      </p:grpSp>
      <p:sp>
        <p:nvSpPr>
          <p:cNvPr id="55" name="Rectangle 54">
            <a:extLst>
              <a:ext uri="{FF2B5EF4-FFF2-40B4-BE49-F238E27FC236}">
                <a16:creationId xmlns:a16="http://schemas.microsoft.com/office/drawing/2014/main" id="{B30BC3A1-2F9D-D440-87D3-033540B8E925}"/>
              </a:ext>
            </a:extLst>
          </p:cNvPr>
          <p:cNvSpPr/>
          <p:nvPr/>
        </p:nvSpPr>
        <p:spPr>
          <a:xfrm>
            <a:off x="0" y="4343400"/>
            <a:ext cx="9144000" cy="112234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dirty="0">
                <a:solidFill>
                  <a:schemeClr val="bg1"/>
                </a:solidFill>
                <a:cs typeface="Trebuchet MS"/>
              </a:rPr>
              <a:t>Does not work. Transmitters do not have access to each other’s signals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EF68F0B5-618B-B545-8751-72A5F3B040A2}"/>
              </a:ext>
            </a:extLst>
          </p:cNvPr>
          <p:cNvSpPr/>
          <p:nvPr/>
        </p:nvSpPr>
        <p:spPr>
          <a:xfrm>
            <a:off x="0" y="5507056"/>
            <a:ext cx="9144000" cy="11223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dirty="0">
                <a:solidFill>
                  <a:schemeClr val="tx1"/>
                </a:solidFill>
                <a:cs typeface="Trebuchet MS"/>
              </a:rPr>
              <a:t>False: what if transmitters are APs connected over Ethernet?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96298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5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39967"/>
          </a:xfrm>
        </p:spPr>
        <p:txBody>
          <a:bodyPr>
            <a:noAutofit/>
          </a:bodyPr>
          <a:lstStyle/>
          <a:p>
            <a:r>
              <a:rPr lang="en-US" sz="4400" b="0" dirty="0">
                <a:solidFill>
                  <a:schemeClr val="tx2"/>
                </a:solidFill>
              </a:rPr>
              <a:t>Clock Synchronization in MIMO</a:t>
            </a:r>
          </a:p>
        </p:txBody>
      </p:sp>
      <p:grpSp>
        <p:nvGrpSpPr>
          <p:cNvPr id="85" name="Group 12">
            <a:extLst>
              <a:ext uri="{FF2B5EF4-FFF2-40B4-BE49-F238E27FC236}">
                <a16:creationId xmlns:a16="http://schemas.microsoft.com/office/drawing/2014/main" id="{1E6122F0-E024-7341-A2C3-57364F8F3829}"/>
              </a:ext>
            </a:extLst>
          </p:cNvPr>
          <p:cNvGrpSpPr/>
          <p:nvPr/>
        </p:nvGrpSpPr>
        <p:grpSpPr>
          <a:xfrm rot="16200000">
            <a:off x="2211926" y="1423562"/>
            <a:ext cx="1371600" cy="613852"/>
            <a:chOff x="3245649" y="1709063"/>
            <a:chExt cx="1677149" cy="827638"/>
          </a:xfrm>
        </p:grpSpPr>
        <p:sp>
          <p:nvSpPr>
            <p:cNvPr id="86" name="Isosceles Triangle 13">
              <a:extLst>
                <a:ext uri="{FF2B5EF4-FFF2-40B4-BE49-F238E27FC236}">
                  <a16:creationId xmlns:a16="http://schemas.microsoft.com/office/drawing/2014/main" id="{5C64F8BD-5AAE-6748-A739-68238DB031B8}"/>
                </a:ext>
              </a:extLst>
            </p:cNvPr>
            <p:cNvSpPr/>
            <p:nvPr/>
          </p:nvSpPr>
          <p:spPr>
            <a:xfrm rot="16200000">
              <a:off x="4605244" y="2362843"/>
              <a:ext cx="206567" cy="141149"/>
            </a:xfrm>
            <a:prstGeom prst="triangle">
              <a:avLst/>
            </a:prstGeom>
            <a:ln w="381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prstClr val="black"/>
                </a:solidFill>
              </a:endParaRPr>
            </a:p>
          </p:txBody>
        </p:sp>
        <p:cxnSp>
          <p:nvCxnSpPr>
            <p:cNvPr id="87" name="Shape 8">
              <a:extLst>
                <a:ext uri="{FF2B5EF4-FFF2-40B4-BE49-F238E27FC236}">
                  <a16:creationId xmlns:a16="http://schemas.microsoft.com/office/drawing/2014/main" id="{F00350DE-05B3-A648-A9E4-0FADEDDFF715}"/>
                </a:ext>
              </a:extLst>
            </p:cNvPr>
            <p:cNvCxnSpPr/>
            <p:nvPr/>
          </p:nvCxnSpPr>
          <p:spPr>
            <a:xfrm rot="16200000" flipH="1">
              <a:off x="3230649" y="2003589"/>
              <a:ext cx="720002" cy="130949"/>
            </a:xfrm>
            <a:prstGeom prst="bentConnector2">
              <a:avLst/>
            </a:prstGeom>
            <a:ln w="381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Isosceles Triangle 15">
              <a:extLst>
                <a:ext uri="{FF2B5EF4-FFF2-40B4-BE49-F238E27FC236}">
                  <a16:creationId xmlns:a16="http://schemas.microsoft.com/office/drawing/2014/main" id="{0BCEBD68-9BDC-9144-9F40-892B1AE77676}"/>
                </a:ext>
              </a:extLst>
            </p:cNvPr>
            <p:cNvSpPr/>
            <p:nvPr/>
          </p:nvSpPr>
          <p:spPr>
            <a:xfrm rot="16200000">
              <a:off x="3623415" y="2358491"/>
              <a:ext cx="206567" cy="141149"/>
            </a:xfrm>
            <a:prstGeom prst="triangle">
              <a:avLst/>
            </a:prstGeom>
            <a:ln w="381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prstClr val="black"/>
                </a:solidFill>
              </a:endParaRPr>
            </a:p>
          </p:txBody>
        </p:sp>
        <p:cxnSp>
          <p:nvCxnSpPr>
            <p:cNvPr id="89" name="Shape 14">
              <a:extLst>
                <a:ext uri="{FF2B5EF4-FFF2-40B4-BE49-F238E27FC236}">
                  <a16:creationId xmlns:a16="http://schemas.microsoft.com/office/drawing/2014/main" id="{47563999-C82F-EE43-98CA-3430BCEE6984}"/>
                </a:ext>
              </a:extLst>
            </p:cNvPr>
            <p:cNvCxnSpPr/>
            <p:nvPr/>
          </p:nvCxnSpPr>
          <p:spPr>
            <a:xfrm rot="16200000" flipH="1">
              <a:off x="4212478" y="2003589"/>
              <a:ext cx="720000" cy="130949"/>
            </a:xfrm>
            <a:prstGeom prst="bentConnector2">
              <a:avLst/>
            </a:prstGeom>
            <a:ln w="381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Rounded Rectangle 89">
              <a:extLst>
                <a:ext uri="{FF2B5EF4-FFF2-40B4-BE49-F238E27FC236}">
                  <a16:creationId xmlns:a16="http://schemas.microsoft.com/office/drawing/2014/main" id="{133E0843-50D9-484E-8ACA-7BFD66F669B0}"/>
                </a:ext>
              </a:extLst>
            </p:cNvPr>
            <p:cNvSpPr/>
            <p:nvPr/>
          </p:nvSpPr>
          <p:spPr>
            <a:xfrm rot="5400000">
              <a:off x="3893804" y="1199192"/>
              <a:ext cx="380839" cy="1677149"/>
            </a:xfrm>
            <a:prstGeom prst="roundRect">
              <a:avLst/>
            </a:prstGeom>
            <a:ln w="38100"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prstClr val="black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2B7A5C24-58A6-464C-BC82-E21E1A913656}"/>
                  </a:ext>
                </a:extLst>
              </p:cNvPr>
              <p:cNvSpPr txBox="1"/>
              <p:nvPr/>
            </p:nvSpPr>
            <p:spPr>
              <a:xfrm>
                <a:off x="2118117" y="1050740"/>
                <a:ext cx="36490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2B7A5C24-58A6-464C-BC82-E21E1A9136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8117" y="1050740"/>
                <a:ext cx="364908" cy="369332"/>
              </a:xfrm>
              <a:prstGeom prst="rect">
                <a:avLst/>
              </a:prstGeom>
              <a:blipFill>
                <a:blip r:embed="rId4"/>
                <a:stretch>
                  <a:fillRect l="-10000" r="-3333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D116CC33-B4B3-8F43-96F2-3113AB6FAE01}"/>
                  </a:ext>
                </a:extLst>
              </p:cNvPr>
              <p:cNvSpPr txBox="1"/>
              <p:nvPr/>
            </p:nvSpPr>
            <p:spPr>
              <a:xfrm>
                <a:off x="2118117" y="1722334"/>
                <a:ext cx="37202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D116CC33-B4B3-8F43-96F2-3113AB6FAE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8117" y="1722334"/>
                <a:ext cx="372025" cy="369332"/>
              </a:xfrm>
              <a:prstGeom prst="rect">
                <a:avLst/>
              </a:prstGeom>
              <a:blipFill>
                <a:blip r:embed="rId5"/>
                <a:stretch>
                  <a:fillRect l="-10000" r="-3333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A995FF5F-DAFC-784E-A606-226583D21D34}"/>
                  </a:ext>
                </a:extLst>
              </p:cNvPr>
              <p:cNvSpPr txBox="1"/>
              <p:nvPr/>
            </p:nvSpPr>
            <p:spPr>
              <a:xfrm>
                <a:off x="6037783" y="1128483"/>
                <a:ext cx="36663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A995FF5F-DAFC-784E-A606-226583D21D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7783" y="1128483"/>
                <a:ext cx="366639" cy="369332"/>
              </a:xfrm>
              <a:prstGeom prst="rect">
                <a:avLst/>
              </a:prstGeom>
              <a:blipFill>
                <a:blip r:embed="rId6"/>
                <a:stretch>
                  <a:fillRect l="-16667" r="-3333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939CA17D-5423-3E4F-A644-5F4AE93FC2B0}"/>
                  </a:ext>
                </a:extLst>
              </p:cNvPr>
              <p:cNvSpPr txBox="1"/>
              <p:nvPr/>
            </p:nvSpPr>
            <p:spPr>
              <a:xfrm>
                <a:off x="6037783" y="1998810"/>
                <a:ext cx="37375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939CA17D-5423-3E4F-A644-5F4AE93FC2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7783" y="1998810"/>
                <a:ext cx="373757" cy="369332"/>
              </a:xfrm>
              <a:prstGeom prst="rect">
                <a:avLst/>
              </a:prstGeom>
              <a:blipFill>
                <a:blip r:embed="rId7"/>
                <a:stretch>
                  <a:fillRect l="-16129" r="-3226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3" name="Group 12">
            <a:extLst>
              <a:ext uri="{FF2B5EF4-FFF2-40B4-BE49-F238E27FC236}">
                <a16:creationId xmlns:a16="http://schemas.microsoft.com/office/drawing/2014/main" id="{A5DFA6AC-EFE5-AC4C-B59F-2EFC885900A4}"/>
              </a:ext>
            </a:extLst>
          </p:cNvPr>
          <p:cNvGrpSpPr/>
          <p:nvPr/>
        </p:nvGrpSpPr>
        <p:grpSpPr>
          <a:xfrm rot="5400000" flipH="1">
            <a:off x="4955126" y="1423562"/>
            <a:ext cx="1371600" cy="613852"/>
            <a:chOff x="3245649" y="1709063"/>
            <a:chExt cx="1677149" cy="827638"/>
          </a:xfrm>
        </p:grpSpPr>
        <p:sp>
          <p:nvSpPr>
            <p:cNvPr id="104" name="Isosceles Triangle 13">
              <a:extLst>
                <a:ext uri="{FF2B5EF4-FFF2-40B4-BE49-F238E27FC236}">
                  <a16:creationId xmlns:a16="http://schemas.microsoft.com/office/drawing/2014/main" id="{8C8F8787-E195-9048-B677-52AC07A17C70}"/>
                </a:ext>
              </a:extLst>
            </p:cNvPr>
            <p:cNvSpPr/>
            <p:nvPr/>
          </p:nvSpPr>
          <p:spPr>
            <a:xfrm rot="16200000">
              <a:off x="4605244" y="2362843"/>
              <a:ext cx="206567" cy="141149"/>
            </a:xfrm>
            <a:prstGeom prst="triangle">
              <a:avLst/>
            </a:prstGeom>
            <a:ln w="381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prstClr val="black"/>
                </a:solidFill>
              </a:endParaRPr>
            </a:p>
          </p:txBody>
        </p:sp>
        <p:cxnSp>
          <p:nvCxnSpPr>
            <p:cNvPr id="105" name="Shape 8">
              <a:extLst>
                <a:ext uri="{FF2B5EF4-FFF2-40B4-BE49-F238E27FC236}">
                  <a16:creationId xmlns:a16="http://schemas.microsoft.com/office/drawing/2014/main" id="{664405D6-6630-7043-8984-64219CA584F7}"/>
                </a:ext>
              </a:extLst>
            </p:cNvPr>
            <p:cNvCxnSpPr/>
            <p:nvPr/>
          </p:nvCxnSpPr>
          <p:spPr>
            <a:xfrm rot="16200000" flipH="1">
              <a:off x="3230649" y="2003589"/>
              <a:ext cx="720002" cy="130949"/>
            </a:xfrm>
            <a:prstGeom prst="bentConnector2">
              <a:avLst/>
            </a:prstGeom>
            <a:ln w="381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6" name="Isosceles Triangle 15">
              <a:extLst>
                <a:ext uri="{FF2B5EF4-FFF2-40B4-BE49-F238E27FC236}">
                  <a16:creationId xmlns:a16="http://schemas.microsoft.com/office/drawing/2014/main" id="{50ABE779-C20D-9D40-A261-F9A19C725A3D}"/>
                </a:ext>
              </a:extLst>
            </p:cNvPr>
            <p:cNvSpPr/>
            <p:nvPr/>
          </p:nvSpPr>
          <p:spPr>
            <a:xfrm rot="16200000">
              <a:off x="3623415" y="2358491"/>
              <a:ext cx="206567" cy="141149"/>
            </a:xfrm>
            <a:prstGeom prst="triangle">
              <a:avLst/>
            </a:prstGeom>
            <a:ln w="381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prstClr val="black"/>
                </a:solidFill>
              </a:endParaRPr>
            </a:p>
          </p:txBody>
        </p:sp>
        <p:cxnSp>
          <p:nvCxnSpPr>
            <p:cNvPr id="107" name="Shape 14">
              <a:extLst>
                <a:ext uri="{FF2B5EF4-FFF2-40B4-BE49-F238E27FC236}">
                  <a16:creationId xmlns:a16="http://schemas.microsoft.com/office/drawing/2014/main" id="{F750980B-9783-644C-AC8C-D481E33395E8}"/>
                </a:ext>
              </a:extLst>
            </p:cNvPr>
            <p:cNvCxnSpPr/>
            <p:nvPr/>
          </p:nvCxnSpPr>
          <p:spPr>
            <a:xfrm rot="16200000" flipH="1">
              <a:off x="4212478" y="2003589"/>
              <a:ext cx="720000" cy="130949"/>
            </a:xfrm>
            <a:prstGeom prst="bentConnector2">
              <a:avLst/>
            </a:prstGeom>
            <a:ln w="381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8" name="Rounded Rectangle 107">
              <a:extLst>
                <a:ext uri="{FF2B5EF4-FFF2-40B4-BE49-F238E27FC236}">
                  <a16:creationId xmlns:a16="http://schemas.microsoft.com/office/drawing/2014/main" id="{6AD50F5D-0643-854F-B29F-19979D369555}"/>
                </a:ext>
              </a:extLst>
            </p:cNvPr>
            <p:cNvSpPr/>
            <p:nvPr/>
          </p:nvSpPr>
          <p:spPr>
            <a:xfrm rot="5400000">
              <a:off x="3893804" y="1199192"/>
              <a:ext cx="380839" cy="1677149"/>
            </a:xfrm>
            <a:prstGeom prst="roundRect">
              <a:avLst/>
            </a:prstGeom>
            <a:ln w="38100"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prstClr val="black"/>
                </a:solidFill>
              </a:endParaRPr>
            </a:p>
          </p:txBody>
        </p:sp>
      </p:grpSp>
      <p:cxnSp>
        <p:nvCxnSpPr>
          <p:cNvPr id="109" name="Straight Arrow Connector 108">
            <a:extLst>
              <a:ext uri="{FF2B5EF4-FFF2-40B4-BE49-F238E27FC236}">
                <a16:creationId xmlns:a16="http://schemas.microsoft.com/office/drawing/2014/main" id="{B4CFCE54-1485-C749-BB44-AFB6F5A88D56}"/>
              </a:ext>
            </a:extLst>
          </p:cNvPr>
          <p:cNvCxnSpPr/>
          <p:nvPr/>
        </p:nvCxnSpPr>
        <p:spPr>
          <a:xfrm>
            <a:off x="3124818" y="1384732"/>
            <a:ext cx="2270582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379DD259-EAAA-E24A-AEC5-A9594BA2446E}"/>
                  </a:ext>
                </a:extLst>
              </p:cNvPr>
              <p:cNvSpPr txBox="1"/>
              <p:nvPr/>
            </p:nvSpPr>
            <p:spPr>
              <a:xfrm>
                <a:off x="3662049" y="1009128"/>
                <a:ext cx="42306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379DD259-EAAA-E24A-AEC5-A9594BA244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2049" y="1009128"/>
                <a:ext cx="423065" cy="307777"/>
              </a:xfrm>
              <a:prstGeom prst="rect">
                <a:avLst/>
              </a:prstGeom>
              <a:blipFill>
                <a:blip r:embed="rId8"/>
                <a:stretch>
                  <a:fillRect l="-14706" r="-2941" b="-1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F50FB98F-5111-EC49-B2A6-38DFB76F2796}"/>
                  </a:ext>
                </a:extLst>
              </p:cNvPr>
              <p:cNvSpPr txBox="1"/>
              <p:nvPr/>
            </p:nvSpPr>
            <p:spPr>
              <a:xfrm>
                <a:off x="2573266" y="3006214"/>
                <a:ext cx="1103101" cy="38311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11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F50FB98F-5111-EC49-B2A6-38DFB76F27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3266" y="3006214"/>
                <a:ext cx="1103101" cy="383118"/>
              </a:xfrm>
              <a:prstGeom prst="rect">
                <a:avLst/>
              </a:prstGeom>
              <a:blipFill>
                <a:blip r:embed="rId9"/>
                <a:stretch>
                  <a:fillRect l="-5747" r="-116092" b="-129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3F5981D5-ABEA-A842-BB02-555D337FFA16}"/>
                  </a:ext>
                </a:extLst>
              </p:cNvPr>
              <p:cNvSpPr txBox="1"/>
              <p:nvPr/>
            </p:nvSpPr>
            <p:spPr>
              <a:xfrm>
                <a:off x="5097204" y="3007144"/>
                <a:ext cx="1103101" cy="38125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Δ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3F5981D5-ABEA-A842-BB02-555D337FFA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7204" y="3007144"/>
                <a:ext cx="1103101" cy="381258"/>
              </a:xfrm>
              <a:prstGeom prst="rect">
                <a:avLst/>
              </a:prstGeom>
              <a:blipFill>
                <a:blip r:embed="rId10"/>
                <a:stretch>
                  <a:fillRect l="-7955" t="-3226" r="-113636" b="-354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TextBox 112">
                <a:extLst>
                  <a:ext uri="{FF2B5EF4-FFF2-40B4-BE49-F238E27FC236}">
                    <a16:creationId xmlns:a16="http://schemas.microsoft.com/office/drawing/2014/main" id="{148C818B-109F-1046-96B9-D93258A25A9A}"/>
                  </a:ext>
                </a:extLst>
              </p:cNvPr>
              <p:cNvSpPr txBox="1"/>
              <p:nvPr/>
            </p:nvSpPr>
            <p:spPr>
              <a:xfrm>
                <a:off x="2573266" y="3848541"/>
                <a:ext cx="1103101" cy="38125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21</m:t>
                          </m:r>
                        </m:sub>
                      </m:sSub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Δ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3" name="TextBox 112">
                <a:extLst>
                  <a:ext uri="{FF2B5EF4-FFF2-40B4-BE49-F238E27FC236}">
                    <a16:creationId xmlns:a16="http://schemas.microsoft.com/office/drawing/2014/main" id="{148C818B-109F-1046-96B9-D93258A25A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3266" y="3848541"/>
                <a:ext cx="1103101" cy="381258"/>
              </a:xfrm>
              <a:prstGeom prst="rect">
                <a:avLst/>
              </a:prstGeom>
              <a:blipFill>
                <a:blip r:embed="rId11"/>
                <a:stretch>
                  <a:fillRect l="-5747" r="-117241" b="-129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TextBox 113">
                <a:extLst>
                  <a:ext uri="{FF2B5EF4-FFF2-40B4-BE49-F238E27FC236}">
                    <a16:creationId xmlns:a16="http://schemas.microsoft.com/office/drawing/2014/main" id="{44DA0EC0-934E-FB4E-92D4-37E5F2387813}"/>
                  </a:ext>
                </a:extLst>
              </p:cNvPr>
              <p:cNvSpPr txBox="1"/>
              <p:nvPr/>
            </p:nvSpPr>
            <p:spPr>
              <a:xfrm>
                <a:off x="5118001" y="3856602"/>
                <a:ext cx="1103101" cy="38125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22</m:t>
                          </m:r>
                        </m:sub>
                      </m:sSub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Δ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22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4" name="TextBox 113">
                <a:extLst>
                  <a:ext uri="{FF2B5EF4-FFF2-40B4-BE49-F238E27FC236}">
                    <a16:creationId xmlns:a16="http://schemas.microsoft.com/office/drawing/2014/main" id="{44DA0EC0-934E-FB4E-92D4-37E5F23878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8001" y="3856602"/>
                <a:ext cx="1103101" cy="381258"/>
              </a:xfrm>
              <a:prstGeom prst="rect">
                <a:avLst/>
              </a:prstGeom>
              <a:blipFill>
                <a:blip r:embed="rId12"/>
                <a:stretch>
                  <a:fillRect l="-7955" t="-3226" r="-113636" b="-354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5" name="Straight Arrow Connector 114">
            <a:extLst>
              <a:ext uri="{FF2B5EF4-FFF2-40B4-BE49-F238E27FC236}">
                <a16:creationId xmlns:a16="http://schemas.microsoft.com/office/drawing/2014/main" id="{94A36706-03D6-A541-9BD8-0DC548E176C4}"/>
              </a:ext>
            </a:extLst>
          </p:cNvPr>
          <p:cNvCxnSpPr>
            <a:cxnSpLocks/>
          </p:cNvCxnSpPr>
          <p:nvPr/>
        </p:nvCxnSpPr>
        <p:spPr>
          <a:xfrm flipV="1">
            <a:off x="3124818" y="1458093"/>
            <a:ext cx="2289015" cy="72959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6" name="TextBox 115">
                <a:extLst>
                  <a:ext uri="{FF2B5EF4-FFF2-40B4-BE49-F238E27FC236}">
                    <a16:creationId xmlns:a16="http://schemas.microsoft.com/office/drawing/2014/main" id="{E3F2427C-CF32-3E40-B10D-A0D647EB22EB}"/>
                  </a:ext>
                </a:extLst>
              </p:cNvPr>
              <p:cNvSpPr txBox="1"/>
              <p:nvPr/>
            </p:nvSpPr>
            <p:spPr>
              <a:xfrm>
                <a:off x="3200400" y="1744259"/>
                <a:ext cx="42306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16" name="TextBox 115">
                <a:extLst>
                  <a:ext uri="{FF2B5EF4-FFF2-40B4-BE49-F238E27FC236}">
                    <a16:creationId xmlns:a16="http://schemas.microsoft.com/office/drawing/2014/main" id="{E3F2427C-CF32-3E40-B10D-A0D647EB22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0400" y="1744259"/>
                <a:ext cx="423065" cy="307777"/>
              </a:xfrm>
              <a:prstGeom prst="rect">
                <a:avLst/>
              </a:prstGeom>
              <a:blipFill>
                <a:blip r:embed="rId13"/>
                <a:stretch>
                  <a:fillRect l="-15152" r="-3030" b="-1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7" name="Straight Arrow Connector 116">
            <a:extLst>
              <a:ext uri="{FF2B5EF4-FFF2-40B4-BE49-F238E27FC236}">
                <a16:creationId xmlns:a16="http://schemas.microsoft.com/office/drawing/2014/main" id="{9C264EEB-6A23-7B4A-87A3-A9FD3F326D69}"/>
              </a:ext>
            </a:extLst>
          </p:cNvPr>
          <p:cNvCxnSpPr>
            <a:cxnSpLocks/>
          </p:cNvCxnSpPr>
          <p:nvPr/>
        </p:nvCxnSpPr>
        <p:spPr>
          <a:xfrm>
            <a:off x="3110823" y="2187687"/>
            <a:ext cx="2284577" cy="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8" name="TextBox 117">
                <a:extLst>
                  <a:ext uri="{FF2B5EF4-FFF2-40B4-BE49-F238E27FC236}">
                    <a16:creationId xmlns:a16="http://schemas.microsoft.com/office/drawing/2014/main" id="{B890BE31-27B1-DB49-9EBA-45E08DCA6875}"/>
                  </a:ext>
                </a:extLst>
              </p:cNvPr>
              <p:cNvSpPr txBox="1"/>
              <p:nvPr/>
            </p:nvSpPr>
            <p:spPr>
              <a:xfrm>
                <a:off x="3503844" y="2183476"/>
                <a:ext cx="42902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22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18" name="TextBox 117">
                <a:extLst>
                  <a:ext uri="{FF2B5EF4-FFF2-40B4-BE49-F238E27FC236}">
                    <a16:creationId xmlns:a16="http://schemas.microsoft.com/office/drawing/2014/main" id="{B890BE31-27B1-DB49-9EBA-45E08DCA68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3844" y="2183476"/>
                <a:ext cx="429027" cy="307777"/>
              </a:xfrm>
              <a:prstGeom prst="rect">
                <a:avLst/>
              </a:prstGeom>
              <a:blipFill>
                <a:blip r:embed="rId14"/>
                <a:stretch>
                  <a:fillRect l="-14706" r="-2941"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9" name="Straight Arrow Connector 118">
            <a:extLst>
              <a:ext uri="{FF2B5EF4-FFF2-40B4-BE49-F238E27FC236}">
                <a16:creationId xmlns:a16="http://schemas.microsoft.com/office/drawing/2014/main" id="{162D2CAE-49AB-914F-B790-FA94EB9B9711}"/>
              </a:ext>
            </a:extLst>
          </p:cNvPr>
          <p:cNvCxnSpPr>
            <a:cxnSpLocks/>
          </p:cNvCxnSpPr>
          <p:nvPr/>
        </p:nvCxnSpPr>
        <p:spPr>
          <a:xfrm>
            <a:off x="3124817" y="1391004"/>
            <a:ext cx="2243928" cy="71992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0" name="TextBox 119">
                <a:extLst>
                  <a:ext uri="{FF2B5EF4-FFF2-40B4-BE49-F238E27FC236}">
                    <a16:creationId xmlns:a16="http://schemas.microsoft.com/office/drawing/2014/main" id="{AC9AB8DB-AB02-5D41-854C-74CD4384236D}"/>
                  </a:ext>
                </a:extLst>
              </p:cNvPr>
              <p:cNvSpPr txBox="1"/>
              <p:nvPr/>
            </p:nvSpPr>
            <p:spPr>
              <a:xfrm>
                <a:off x="3178919" y="1371989"/>
                <a:ext cx="42902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21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20" name="TextBox 119">
                <a:extLst>
                  <a:ext uri="{FF2B5EF4-FFF2-40B4-BE49-F238E27FC236}">
                    <a16:creationId xmlns:a16="http://schemas.microsoft.com/office/drawing/2014/main" id="{AC9AB8DB-AB02-5D41-854C-74CD438423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8919" y="1371989"/>
                <a:ext cx="429028" cy="307777"/>
              </a:xfrm>
              <a:prstGeom prst="rect">
                <a:avLst/>
              </a:prstGeom>
              <a:blipFill>
                <a:blip r:embed="rId15"/>
                <a:stretch>
                  <a:fillRect l="-11429" r="-2857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589DFF10-C501-3844-B089-C9295CAFB6A8}"/>
                  </a:ext>
                </a:extLst>
              </p:cNvPr>
              <p:cNvSpPr txBox="1"/>
              <p:nvPr/>
            </p:nvSpPr>
            <p:spPr>
              <a:xfrm>
                <a:off x="2199509" y="3013107"/>
                <a:ext cx="36663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589DFF10-C501-3844-B089-C9295CAFB6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9509" y="3013107"/>
                <a:ext cx="366639" cy="369332"/>
              </a:xfrm>
              <a:prstGeom prst="rect">
                <a:avLst/>
              </a:prstGeom>
              <a:blipFill>
                <a:blip r:embed="rId16"/>
                <a:stretch>
                  <a:fillRect l="-16667" r="-6667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26919F13-E0D2-A64B-8B5C-3A658AC19886}"/>
                  </a:ext>
                </a:extLst>
              </p:cNvPr>
              <p:cNvSpPr txBox="1"/>
              <p:nvPr/>
            </p:nvSpPr>
            <p:spPr>
              <a:xfrm>
                <a:off x="2199509" y="3821668"/>
                <a:ext cx="37375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26919F13-E0D2-A64B-8B5C-3A658AC198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9509" y="3821668"/>
                <a:ext cx="373757" cy="369332"/>
              </a:xfrm>
              <a:prstGeom prst="rect">
                <a:avLst/>
              </a:prstGeom>
              <a:blipFill>
                <a:blip r:embed="rId17"/>
                <a:stretch>
                  <a:fillRect l="-16129" r="-3226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3" name="Group 32">
            <a:extLst>
              <a:ext uri="{FF2B5EF4-FFF2-40B4-BE49-F238E27FC236}">
                <a16:creationId xmlns:a16="http://schemas.microsoft.com/office/drawing/2014/main" id="{97A9A282-B455-214A-B894-AB0A35C74F8A}"/>
              </a:ext>
            </a:extLst>
          </p:cNvPr>
          <p:cNvGrpSpPr/>
          <p:nvPr/>
        </p:nvGrpSpPr>
        <p:grpSpPr>
          <a:xfrm>
            <a:off x="2327604" y="4931160"/>
            <a:ext cx="91440" cy="1143000"/>
            <a:chOff x="2667000" y="4572000"/>
            <a:chExt cx="91440" cy="1143000"/>
          </a:xfrm>
        </p:grpSpPr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1934C650-BFD8-634D-BA86-B7181C2549D0}"/>
                </a:ext>
              </a:extLst>
            </p:cNvPr>
            <p:cNvCxnSpPr/>
            <p:nvPr/>
          </p:nvCxnSpPr>
          <p:spPr>
            <a:xfrm>
              <a:off x="2667000" y="4572000"/>
              <a:ext cx="91440" cy="0"/>
            </a:xfrm>
            <a:prstGeom prst="line">
              <a:avLst/>
            </a:pr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0D1E08AB-F46E-CC43-8E1C-FCA1730F0F84}"/>
                </a:ext>
              </a:extLst>
            </p:cNvPr>
            <p:cNvCxnSpPr/>
            <p:nvPr/>
          </p:nvCxnSpPr>
          <p:spPr>
            <a:xfrm>
              <a:off x="2667000" y="4572000"/>
              <a:ext cx="0" cy="1143000"/>
            </a:xfrm>
            <a:prstGeom prst="line">
              <a:avLst/>
            </a:pr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E71F10BD-B8E2-F547-89CF-B9AF3745CAC3}"/>
                </a:ext>
              </a:extLst>
            </p:cNvPr>
            <p:cNvCxnSpPr/>
            <p:nvPr/>
          </p:nvCxnSpPr>
          <p:spPr>
            <a:xfrm>
              <a:off x="2667000" y="5705573"/>
              <a:ext cx="91440" cy="0"/>
            </a:xfrm>
            <a:prstGeom prst="line">
              <a:avLst/>
            </a:pr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69CAA0B3-4C58-DD40-9EDC-F123B4CCF6F3}"/>
                  </a:ext>
                </a:extLst>
              </p:cNvPr>
              <p:cNvSpPr txBox="1"/>
              <p:nvPr/>
            </p:nvSpPr>
            <p:spPr>
              <a:xfrm>
                <a:off x="2367255" y="4931160"/>
                <a:ext cx="36663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69CAA0B3-4C58-DD40-9EDC-F123B4CCF6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7255" y="4931160"/>
                <a:ext cx="366639" cy="369332"/>
              </a:xfrm>
              <a:prstGeom prst="rect">
                <a:avLst/>
              </a:prstGeom>
              <a:blipFill>
                <a:blip r:embed="rId18"/>
                <a:stretch>
                  <a:fillRect l="-16667" r="-3333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BC2DFB7F-E65D-7140-B953-B45CB5EF4F74}"/>
                  </a:ext>
                </a:extLst>
              </p:cNvPr>
              <p:cNvSpPr txBox="1"/>
              <p:nvPr/>
            </p:nvSpPr>
            <p:spPr>
              <a:xfrm>
                <a:off x="2378469" y="5547348"/>
                <a:ext cx="37375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BC2DFB7F-E65D-7140-B953-B45CB5EF4F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8469" y="5547348"/>
                <a:ext cx="373757" cy="369332"/>
              </a:xfrm>
              <a:prstGeom prst="rect">
                <a:avLst/>
              </a:prstGeom>
              <a:blipFill>
                <a:blip r:embed="rId17"/>
                <a:stretch>
                  <a:fillRect l="-16129" r="-3226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9" name="Group 38">
            <a:extLst>
              <a:ext uri="{FF2B5EF4-FFF2-40B4-BE49-F238E27FC236}">
                <a16:creationId xmlns:a16="http://schemas.microsoft.com/office/drawing/2014/main" id="{6AC56814-BF75-E248-8413-0F0EE838E67D}"/>
              </a:ext>
            </a:extLst>
          </p:cNvPr>
          <p:cNvGrpSpPr/>
          <p:nvPr/>
        </p:nvGrpSpPr>
        <p:grpSpPr>
          <a:xfrm flipH="1">
            <a:off x="2647644" y="4933737"/>
            <a:ext cx="91440" cy="1143000"/>
            <a:chOff x="2667000" y="4572000"/>
            <a:chExt cx="91440" cy="1143000"/>
          </a:xfrm>
        </p:grpSpPr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D059438A-6E18-7C45-8A29-98000106F383}"/>
                </a:ext>
              </a:extLst>
            </p:cNvPr>
            <p:cNvCxnSpPr/>
            <p:nvPr/>
          </p:nvCxnSpPr>
          <p:spPr>
            <a:xfrm>
              <a:off x="2667000" y="4572000"/>
              <a:ext cx="91440" cy="0"/>
            </a:xfrm>
            <a:prstGeom prst="line">
              <a:avLst/>
            </a:pr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8610D3FA-D088-6B48-A442-ACC4FFE53BAD}"/>
                </a:ext>
              </a:extLst>
            </p:cNvPr>
            <p:cNvCxnSpPr/>
            <p:nvPr/>
          </p:nvCxnSpPr>
          <p:spPr>
            <a:xfrm>
              <a:off x="2667000" y="4572000"/>
              <a:ext cx="0" cy="1143000"/>
            </a:xfrm>
            <a:prstGeom prst="line">
              <a:avLst/>
            </a:pr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501DD4D2-EA75-A747-8DB1-C748AD584F28}"/>
                </a:ext>
              </a:extLst>
            </p:cNvPr>
            <p:cNvCxnSpPr/>
            <p:nvPr/>
          </p:nvCxnSpPr>
          <p:spPr>
            <a:xfrm>
              <a:off x="2667000" y="5705573"/>
              <a:ext cx="91440" cy="0"/>
            </a:xfrm>
            <a:prstGeom prst="line">
              <a:avLst/>
            </a:pr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2D51B30A-3B71-4045-B016-27FA2BA4B808}"/>
                  </a:ext>
                </a:extLst>
              </p:cNvPr>
              <p:cNvSpPr txBox="1"/>
              <p:nvPr/>
            </p:nvSpPr>
            <p:spPr>
              <a:xfrm>
                <a:off x="2843666" y="5297252"/>
                <a:ext cx="320039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2D51B30A-3B71-4045-B016-27FA2BA4B8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3666" y="5297252"/>
                <a:ext cx="320039" cy="369332"/>
              </a:xfrm>
              <a:prstGeom prst="rect">
                <a:avLst/>
              </a:prstGeom>
              <a:blipFill>
                <a:blip r:embed="rId19"/>
                <a:stretch>
                  <a:fillRect l="-1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4" name="Group 43">
            <a:extLst>
              <a:ext uri="{FF2B5EF4-FFF2-40B4-BE49-F238E27FC236}">
                <a16:creationId xmlns:a16="http://schemas.microsoft.com/office/drawing/2014/main" id="{7981430B-EB4D-5741-A418-152C27388DE5}"/>
              </a:ext>
            </a:extLst>
          </p:cNvPr>
          <p:cNvGrpSpPr/>
          <p:nvPr/>
        </p:nvGrpSpPr>
        <p:grpSpPr>
          <a:xfrm>
            <a:off x="3213622" y="4928583"/>
            <a:ext cx="91440" cy="1143000"/>
            <a:chOff x="2667000" y="4572000"/>
            <a:chExt cx="91440" cy="1143000"/>
          </a:xfrm>
        </p:grpSpPr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79930C4E-B247-AF4B-8C59-F25264C40AC3}"/>
                </a:ext>
              </a:extLst>
            </p:cNvPr>
            <p:cNvCxnSpPr/>
            <p:nvPr/>
          </p:nvCxnSpPr>
          <p:spPr>
            <a:xfrm>
              <a:off x="2667000" y="4572000"/>
              <a:ext cx="91440" cy="0"/>
            </a:xfrm>
            <a:prstGeom prst="line">
              <a:avLst/>
            </a:pr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10ADD989-7D96-0941-A7DF-EE5E8FB1EC5D}"/>
                </a:ext>
              </a:extLst>
            </p:cNvPr>
            <p:cNvCxnSpPr/>
            <p:nvPr/>
          </p:nvCxnSpPr>
          <p:spPr>
            <a:xfrm>
              <a:off x="2667000" y="4572000"/>
              <a:ext cx="0" cy="1143000"/>
            </a:xfrm>
            <a:prstGeom prst="line">
              <a:avLst/>
            </a:pr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6BD0C775-6E40-1B42-843B-568C25B908B2}"/>
                </a:ext>
              </a:extLst>
            </p:cNvPr>
            <p:cNvCxnSpPr/>
            <p:nvPr/>
          </p:nvCxnSpPr>
          <p:spPr>
            <a:xfrm>
              <a:off x="2667000" y="5705573"/>
              <a:ext cx="91440" cy="0"/>
            </a:xfrm>
            <a:prstGeom prst="line">
              <a:avLst/>
            </a:pr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9E209AFD-2222-F840-BE1E-2CC3DDE7F6FF}"/>
                  </a:ext>
                </a:extLst>
              </p:cNvPr>
              <p:cNvSpPr txBox="1"/>
              <p:nvPr/>
            </p:nvSpPr>
            <p:spPr>
              <a:xfrm>
                <a:off x="3253273" y="4940251"/>
                <a:ext cx="50417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9E209AFD-2222-F840-BE1E-2CC3DDE7F6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3273" y="4940251"/>
                <a:ext cx="504177" cy="369332"/>
              </a:xfrm>
              <a:prstGeom prst="rect">
                <a:avLst/>
              </a:prstGeom>
              <a:blipFill>
                <a:blip r:embed="rId20"/>
                <a:stretch>
                  <a:fillRect l="-12195" r="-2439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E9C1E251-EC68-A842-9581-E61090140392}"/>
                  </a:ext>
                </a:extLst>
              </p:cNvPr>
              <p:cNvSpPr txBox="1"/>
              <p:nvPr/>
            </p:nvSpPr>
            <p:spPr>
              <a:xfrm>
                <a:off x="3264487" y="5616960"/>
                <a:ext cx="51129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E9C1E251-EC68-A842-9581-E610901403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4487" y="5616960"/>
                <a:ext cx="511294" cy="369332"/>
              </a:xfrm>
              <a:prstGeom prst="rect">
                <a:avLst/>
              </a:prstGeom>
              <a:blipFill>
                <a:blip r:embed="rId21"/>
                <a:stretch>
                  <a:fillRect l="-12195" r="-4878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0" name="Group 49">
            <a:extLst>
              <a:ext uri="{FF2B5EF4-FFF2-40B4-BE49-F238E27FC236}">
                <a16:creationId xmlns:a16="http://schemas.microsoft.com/office/drawing/2014/main" id="{490754B4-9DD5-AF40-BB6D-C21E938B213E}"/>
              </a:ext>
            </a:extLst>
          </p:cNvPr>
          <p:cNvGrpSpPr/>
          <p:nvPr/>
        </p:nvGrpSpPr>
        <p:grpSpPr>
          <a:xfrm flipH="1">
            <a:off x="4247844" y="4931160"/>
            <a:ext cx="91440" cy="1143000"/>
            <a:chOff x="2667000" y="4572000"/>
            <a:chExt cx="91440" cy="1143000"/>
          </a:xfrm>
        </p:grpSpPr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62971B11-80F7-7243-836D-C1CDC129AC54}"/>
                </a:ext>
              </a:extLst>
            </p:cNvPr>
            <p:cNvCxnSpPr/>
            <p:nvPr/>
          </p:nvCxnSpPr>
          <p:spPr>
            <a:xfrm>
              <a:off x="2667000" y="4572000"/>
              <a:ext cx="91440" cy="0"/>
            </a:xfrm>
            <a:prstGeom prst="line">
              <a:avLst/>
            </a:pr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EE4C76A9-8915-E84A-B5EB-5893DCDA85D8}"/>
                </a:ext>
              </a:extLst>
            </p:cNvPr>
            <p:cNvCxnSpPr/>
            <p:nvPr/>
          </p:nvCxnSpPr>
          <p:spPr>
            <a:xfrm>
              <a:off x="2667000" y="4572000"/>
              <a:ext cx="0" cy="1143000"/>
            </a:xfrm>
            <a:prstGeom prst="line">
              <a:avLst/>
            </a:pr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07D17A56-5343-9545-B472-8B4995EDFE61}"/>
                </a:ext>
              </a:extLst>
            </p:cNvPr>
            <p:cNvCxnSpPr/>
            <p:nvPr/>
          </p:nvCxnSpPr>
          <p:spPr>
            <a:xfrm>
              <a:off x="2667000" y="5705573"/>
              <a:ext cx="91440" cy="0"/>
            </a:xfrm>
            <a:prstGeom prst="line">
              <a:avLst/>
            </a:pr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10899D99-D978-5149-A013-DDD2682E37CD}"/>
                  </a:ext>
                </a:extLst>
              </p:cNvPr>
              <p:cNvSpPr txBox="1"/>
              <p:nvPr/>
            </p:nvSpPr>
            <p:spPr>
              <a:xfrm>
                <a:off x="3801536" y="4942828"/>
                <a:ext cx="50417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10899D99-D978-5149-A013-DDD2682E37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1536" y="4942828"/>
                <a:ext cx="504177" cy="369332"/>
              </a:xfrm>
              <a:prstGeom prst="rect">
                <a:avLst/>
              </a:prstGeom>
              <a:blipFill>
                <a:blip r:embed="rId22"/>
                <a:stretch>
                  <a:fillRect l="-12195" r="-2439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2CB0150A-F644-6442-A558-16136F560741}"/>
                  </a:ext>
                </a:extLst>
              </p:cNvPr>
              <p:cNvSpPr txBox="1"/>
              <p:nvPr/>
            </p:nvSpPr>
            <p:spPr>
              <a:xfrm>
                <a:off x="3812750" y="5619537"/>
                <a:ext cx="51129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2CB0150A-F644-6442-A558-16136F5607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2750" y="5619537"/>
                <a:ext cx="511294" cy="369332"/>
              </a:xfrm>
              <a:prstGeom prst="rect">
                <a:avLst/>
              </a:prstGeom>
              <a:blipFill>
                <a:blip r:embed="rId23"/>
                <a:stretch>
                  <a:fillRect l="-15000" r="-5000" b="-129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6" name="Group 55">
            <a:extLst>
              <a:ext uri="{FF2B5EF4-FFF2-40B4-BE49-F238E27FC236}">
                <a16:creationId xmlns:a16="http://schemas.microsoft.com/office/drawing/2014/main" id="{4EB62E55-34DB-EF4B-B1EC-993489535D02}"/>
              </a:ext>
            </a:extLst>
          </p:cNvPr>
          <p:cNvGrpSpPr/>
          <p:nvPr/>
        </p:nvGrpSpPr>
        <p:grpSpPr>
          <a:xfrm>
            <a:off x="4476444" y="4931160"/>
            <a:ext cx="91440" cy="1143000"/>
            <a:chOff x="2667000" y="4572000"/>
            <a:chExt cx="91440" cy="1143000"/>
          </a:xfrm>
        </p:grpSpPr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078FCF3C-15C0-554E-8591-08760756FADB}"/>
                </a:ext>
              </a:extLst>
            </p:cNvPr>
            <p:cNvCxnSpPr/>
            <p:nvPr/>
          </p:nvCxnSpPr>
          <p:spPr>
            <a:xfrm>
              <a:off x="2667000" y="4572000"/>
              <a:ext cx="91440" cy="0"/>
            </a:xfrm>
            <a:prstGeom prst="line">
              <a:avLst/>
            </a:pr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460FFCEC-A4CE-6847-BDB1-64015D902E2B}"/>
                </a:ext>
              </a:extLst>
            </p:cNvPr>
            <p:cNvCxnSpPr/>
            <p:nvPr/>
          </p:nvCxnSpPr>
          <p:spPr>
            <a:xfrm>
              <a:off x="2667000" y="4572000"/>
              <a:ext cx="0" cy="1143000"/>
            </a:xfrm>
            <a:prstGeom prst="line">
              <a:avLst/>
            </a:pr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D40DA49F-28CF-5141-97FC-B37BA446D7EB}"/>
                </a:ext>
              </a:extLst>
            </p:cNvPr>
            <p:cNvCxnSpPr/>
            <p:nvPr/>
          </p:nvCxnSpPr>
          <p:spPr>
            <a:xfrm>
              <a:off x="2667000" y="5705573"/>
              <a:ext cx="91440" cy="0"/>
            </a:xfrm>
            <a:prstGeom prst="line">
              <a:avLst/>
            </a:pr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E782400D-582F-6948-891D-115155CE7C9E}"/>
                  </a:ext>
                </a:extLst>
              </p:cNvPr>
              <p:cNvSpPr txBox="1"/>
              <p:nvPr/>
            </p:nvSpPr>
            <p:spPr>
              <a:xfrm>
                <a:off x="4516095" y="4931160"/>
                <a:ext cx="36490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E782400D-582F-6948-891D-115155CE7C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6095" y="4931160"/>
                <a:ext cx="364907" cy="369332"/>
              </a:xfrm>
              <a:prstGeom prst="rect">
                <a:avLst/>
              </a:prstGeom>
              <a:blipFill>
                <a:blip r:embed="rId24"/>
                <a:stretch>
                  <a:fillRect l="-10345" r="-6897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63214CD8-2C82-7E4B-A658-B408753D3335}"/>
                  </a:ext>
                </a:extLst>
              </p:cNvPr>
              <p:cNvSpPr txBox="1"/>
              <p:nvPr/>
            </p:nvSpPr>
            <p:spPr>
              <a:xfrm>
                <a:off x="4527309" y="5547348"/>
                <a:ext cx="37202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63214CD8-2C82-7E4B-A658-B408753D33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7309" y="5547348"/>
                <a:ext cx="372025" cy="369332"/>
              </a:xfrm>
              <a:prstGeom prst="rect">
                <a:avLst/>
              </a:prstGeom>
              <a:blipFill>
                <a:blip r:embed="rId25"/>
                <a:stretch>
                  <a:fillRect l="-6452" r="-3226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2" name="Group 61">
            <a:extLst>
              <a:ext uri="{FF2B5EF4-FFF2-40B4-BE49-F238E27FC236}">
                <a16:creationId xmlns:a16="http://schemas.microsoft.com/office/drawing/2014/main" id="{A40D2FA4-6A99-F847-8167-BEAD1A44B4C2}"/>
              </a:ext>
            </a:extLst>
          </p:cNvPr>
          <p:cNvGrpSpPr/>
          <p:nvPr/>
        </p:nvGrpSpPr>
        <p:grpSpPr>
          <a:xfrm flipH="1">
            <a:off x="4796484" y="4933737"/>
            <a:ext cx="91440" cy="1143000"/>
            <a:chOff x="2667000" y="4572000"/>
            <a:chExt cx="91440" cy="1143000"/>
          </a:xfrm>
        </p:grpSpPr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9241DE3A-4210-9245-9941-7D93A69D0F27}"/>
                </a:ext>
              </a:extLst>
            </p:cNvPr>
            <p:cNvCxnSpPr/>
            <p:nvPr/>
          </p:nvCxnSpPr>
          <p:spPr>
            <a:xfrm>
              <a:off x="2667000" y="4572000"/>
              <a:ext cx="91440" cy="0"/>
            </a:xfrm>
            <a:prstGeom prst="line">
              <a:avLst/>
            </a:pr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CFD9F4D8-B25C-D642-9AC8-CE0C659555AA}"/>
                </a:ext>
              </a:extLst>
            </p:cNvPr>
            <p:cNvCxnSpPr/>
            <p:nvPr/>
          </p:nvCxnSpPr>
          <p:spPr>
            <a:xfrm>
              <a:off x="2667000" y="4572000"/>
              <a:ext cx="0" cy="1143000"/>
            </a:xfrm>
            <a:prstGeom prst="line">
              <a:avLst/>
            </a:pr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491A5D58-7B02-7B43-9D59-531640B54AF2}"/>
                </a:ext>
              </a:extLst>
            </p:cNvPr>
            <p:cNvCxnSpPr/>
            <p:nvPr/>
          </p:nvCxnSpPr>
          <p:spPr>
            <a:xfrm>
              <a:off x="2667000" y="5705573"/>
              <a:ext cx="91440" cy="0"/>
            </a:xfrm>
            <a:prstGeom prst="line">
              <a:avLst/>
            </a:pr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E65FC730-E08C-BF4F-9703-61A352C51977}"/>
                  </a:ext>
                </a:extLst>
              </p:cNvPr>
              <p:cNvSpPr txBox="1"/>
              <p:nvPr/>
            </p:nvSpPr>
            <p:spPr>
              <a:xfrm>
                <a:off x="5041022" y="5297252"/>
                <a:ext cx="320039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E65FC730-E08C-BF4F-9703-61A352C519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1022" y="5297252"/>
                <a:ext cx="320039" cy="369332"/>
              </a:xfrm>
              <a:prstGeom prst="rect">
                <a:avLst/>
              </a:prstGeom>
              <a:blipFill>
                <a:blip r:embed="rId26"/>
                <a:stretch>
                  <a:fillRect l="-26923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7" name="Group 66">
            <a:extLst>
              <a:ext uri="{FF2B5EF4-FFF2-40B4-BE49-F238E27FC236}">
                <a16:creationId xmlns:a16="http://schemas.microsoft.com/office/drawing/2014/main" id="{B10E8D2E-139E-DA4E-9272-C2264460D490}"/>
              </a:ext>
            </a:extLst>
          </p:cNvPr>
          <p:cNvGrpSpPr/>
          <p:nvPr/>
        </p:nvGrpSpPr>
        <p:grpSpPr>
          <a:xfrm>
            <a:off x="5425154" y="4931160"/>
            <a:ext cx="91440" cy="1143000"/>
            <a:chOff x="2667000" y="4572000"/>
            <a:chExt cx="91440" cy="1143000"/>
          </a:xfrm>
        </p:grpSpPr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AFE0EF41-8872-684E-8D4E-547FC8E623B8}"/>
                </a:ext>
              </a:extLst>
            </p:cNvPr>
            <p:cNvCxnSpPr/>
            <p:nvPr/>
          </p:nvCxnSpPr>
          <p:spPr>
            <a:xfrm>
              <a:off x="2667000" y="4572000"/>
              <a:ext cx="91440" cy="0"/>
            </a:xfrm>
            <a:prstGeom prst="line">
              <a:avLst/>
            </a:pr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B6186FB9-BB02-6B4B-905A-78E2E2DE2E59}"/>
                </a:ext>
              </a:extLst>
            </p:cNvPr>
            <p:cNvCxnSpPr/>
            <p:nvPr/>
          </p:nvCxnSpPr>
          <p:spPr>
            <a:xfrm>
              <a:off x="2667000" y="4572000"/>
              <a:ext cx="0" cy="1143000"/>
            </a:xfrm>
            <a:prstGeom prst="line">
              <a:avLst/>
            </a:pr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98A0CC4B-C326-4A4A-A725-3D84670B6514}"/>
                </a:ext>
              </a:extLst>
            </p:cNvPr>
            <p:cNvCxnSpPr/>
            <p:nvPr/>
          </p:nvCxnSpPr>
          <p:spPr>
            <a:xfrm>
              <a:off x="2667000" y="5705573"/>
              <a:ext cx="91440" cy="0"/>
            </a:xfrm>
            <a:prstGeom prst="line">
              <a:avLst/>
            </a:pr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F115D16A-5C4A-FB43-9FED-485DA9D4ECE9}"/>
                  </a:ext>
                </a:extLst>
              </p:cNvPr>
              <p:cNvSpPr txBox="1"/>
              <p:nvPr/>
            </p:nvSpPr>
            <p:spPr>
              <a:xfrm>
                <a:off x="5464805" y="4931160"/>
                <a:ext cx="38074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F115D16A-5C4A-FB43-9FED-485DA9D4EC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4805" y="4931160"/>
                <a:ext cx="380745" cy="369332"/>
              </a:xfrm>
              <a:prstGeom prst="rect">
                <a:avLst/>
              </a:prstGeom>
              <a:blipFill>
                <a:blip r:embed="rId27"/>
                <a:stretch>
                  <a:fillRect l="-6452" r="-6452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1CFC5D16-4453-E043-8E51-0CCCAF6E5D69}"/>
                  </a:ext>
                </a:extLst>
              </p:cNvPr>
              <p:cNvSpPr txBox="1"/>
              <p:nvPr/>
            </p:nvSpPr>
            <p:spPr>
              <a:xfrm>
                <a:off x="5476019" y="5547348"/>
                <a:ext cx="38786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1CFC5D16-4453-E043-8E51-0CCCAF6E5D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6019" y="5547348"/>
                <a:ext cx="387863" cy="369332"/>
              </a:xfrm>
              <a:prstGeom prst="rect">
                <a:avLst/>
              </a:prstGeom>
              <a:blipFill>
                <a:blip r:embed="rId28"/>
                <a:stretch>
                  <a:fillRect l="-6250" r="-3125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3" name="Group 72">
            <a:extLst>
              <a:ext uri="{FF2B5EF4-FFF2-40B4-BE49-F238E27FC236}">
                <a16:creationId xmlns:a16="http://schemas.microsoft.com/office/drawing/2014/main" id="{65999ED8-FF8C-4D40-A9B5-36B0798253D6}"/>
              </a:ext>
            </a:extLst>
          </p:cNvPr>
          <p:cNvGrpSpPr/>
          <p:nvPr/>
        </p:nvGrpSpPr>
        <p:grpSpPr>
          <a:xfrm flipH="1">
            <a:off x="5745194" y="4933737"/>
            <a:ext cx="91440" cy="1143000"/>
            <a:chOff x="2667000" y="4572000"/>
            <a:chExt cx="91440" cy="1143000"/>
          </a:xfrm>
        </p:grpSpPr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8CE329A4-F0E7-E34E-94E0-9CB90DAC97CD}"/>
                </a:ext>
              </a:extLst>
            </p:cNvPr>
            <p:cNvCxnSpPr/>
            <p:nvPr/>
          </p:nvCxnSpPr>
          <p:spPr>
            <a:xfrm>
              <a:off x="2667000" y="4572000"/>
              <a:ext cx="91440" cy="0"/>
            </a:xfrm>
            <a:prstGeom prst="line">
              <a:avLst/>
            </a:pr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EDE51D2B-1A3D-104D-A4D2-09C2C47D657B}"/>
                </a:ext>
              </a:extLst>
            </p:cNvPr>
            <p:cNvCxnSpPr/>
            <p:nvPr/>
          </p:nvCxnSpPr>
          <p:spPr>
            <a:xfrm>
              <a:off x="2667000" y="4572000"/>
              <a:ext cx="0" cy="1143000"/>
            </a:xfrm>
            <a:prstGeom prst="line">
              <a:avLst/>
            </a:pr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DC77564C-B674-F34A-A5B6-3B1EE1023B12}"/>
                </a:ext>
              </a:extLst>
            </p:cNvPr>
            <p:cNvCxnSpPr/>
            <p:nvPr/>
          </p:nvCxnSpPr>
          <p:spPr>
            <a:xfrm>
              <a:off x="2667000" y="5705573"/>
              <a:ext cx="91440" cy="0"/>
            </a:xfrm>
            <a:prstGeom prst="line">
              <a:avLst/>
            </a:pr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63812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" grpId="0"/>
      <p:bldP spid="112" grpId="0"/>
      <p:bldP spid="113" grpId="0"/>
      <p:bldP spid="114" grpId="0"/>
      <p:bldP spid="31" grpId="0"/>
      <p:bldP spid="32" grpId="0"/>
      <p:bldP spid="37" grpId="0"/>
      <p:bldP spid="38" grpId="0"/>
      <p:bldP spid="43" grpId="0"/>
      <p:bldP spid="48" grpId="0"/>
      <p:bldP spid="49" grpId="0"/>
      <p:bldP spid="54" grpId="0"/>
      <p:bldP spid="55" grpId="0"/>
      <p:bldP spid="60" grpId="0"/>
      <p:bldP spid="61" grpId="0"/>
      <p:bldP spid="66" grpId="0"/>
      <p:bldP spid="71" grpId="0"/>
      <p:bldP spid="7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39967"/>
          </a:xfrm>
        </p:spPr>
        <p:txBody>
          <a:bodyPr>
            <a:noAutofit/>
          </a:bodyPr>
          <a:lstStyle/>
          <a:p>
            <a:r>
              <a:rPr lang="en-US" sz="4400" b="0" dirty="0">
                <a:solidFill>
                  <a:schemeClr val="tx2"/>
                </a:solidFill>
              </a:rPr>
              <a:t>Clock Synchronization in MIMO</a:t>
            </a:r>
          </a:p>
        </p:txBody>
      </p:sp>
      <p:grpSp>
        <p:nvGrpSpPr>
          <p:cNvPr id="85" name="Group 12">
            <a:extLst>
              <a:ext uri="{FF2B5EF4-FFF2-40B4-BE49-F238E27FC236}">
                <a16:creationId xmlns:a16="http://schemas.microsoft.com/office/drawing/2014/main" id="{1E6122F0-E024-7341-A2C3-57364F8F3829}"/>
              </a:ext>
            </a:extLst>
          </p:cNvPr>
          <p:cNvGrpSpPr/>
          <p:nvPr/>
        </p:nvGrpSpPr>
        <p:grpSpPr>
          <a:xfrm rot="16200000">
            <a:off x="2211926" y="1423562"/>
            <a:ext cx="1371600" cy="613852"/>
            <a:chOff x="3245649" y="1709063"/>
            <a:chExt cx="1677149" cy="827638"/>
          </a:xfrm>
        </p:grpSpPr>
        <p:sp>
          <p:nvSpPr>
            <p:cNvPr id="86" name="Isosceles Triangle 13">
              <a:extLst>
                <a:ext uri="{FF2B5EF4-FFF2-40B4-BE49-F238E27FC236}">
                  <a16:creationId xmlns:a16="http://schemas.microsoft.com/office/drawing/2014/main" id="{5C64F8BD-5AAE-6748-A739-68238DB031B8}"/>
                </a:ext>
              </a:extLst>
            </p:cNvPr>
            <p:cNvSpPr/>
            <p:nvPr/>
          </p:nvSpPr>
          <p:spPr>
            <a:xfrm rot="16200000">
              <a:off x="4605244" y="2362843"/>
              <a:ext cx="206567" cy="141149"/>
            </a:xfrm>
            <a:prstGeom prst="triangle">
              <a:avLst/>
            </a:prstGeom>
            <a:ln w="381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prstClr val="black"/>
                </a:solidFill>
              </a:endParaRPr>
            </a:p>
          </p:txBody>
        </p:sp>
        <p:cxnSp>
          <p:nvCxnSpPr>
            <p:cNvPr id="87" name="Shape 8">
              <a:extLst>
                <a:ext uri="{FF2B5EF4-FFF2-40B4-BE49-F238E27FC236}">
                  <a16:creationId xmlns:a16="http://schemas.microsoft.com/office/drawing/2014/main" id="{F00350DE-05B3-A648-A9E4-0FADEDDFF715}"/>
                </a:ext>
              </a:extLst>
            </p:cNvPr>
            <p:cNvCxnSpPr/>
            <p:nvPr/>
          </p:nvCxnSpPr>
          <p:spPr>
            <a:xfrm rot="16200000" flipH="1">
              <a:off x="3230649" y="2003589"/>
              <a:ext cx="720002" cy="130949"/>
            </a:xfrm>
            <a:prstGeom prst="bentConnector2">
              <a:avLst/>
            </a:prstGeom>
            <a:ln w="381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Isosceles Triangle 15">
              <a:extLst>
                <a:ext uri="{FF2B5EF4-FFF2-40B4-BE49-F238E27FC236}">
                  <a16:creationId xmlns:a16="http://schemas.microsoft.com/office/drawing/2014/main" id="{0BCEBD68-9BDC-9144-9F40-892B1AE77676}"/>
                </a:ext>
              </a:extLst>
            </p:cNvPr>
            <p:cNvSpPr/>
            <p:nvPr/>
          </p:nvSpPr>
          <p:spPr>
            <a:xfrm rot="16200000">
              <a:off x="3623415" y="2358491"/>
              <a:ext cx="206567" cy="141149"/>
            </a:xfrm>
            <a:prstGeom prst="triangle">
              <a:avLst/>
            </a:prstGeom>
            <a:ln w="381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prstClr val="black"/>
                </a:solidFill>
              </a:endParaRPr>
            </a:p>
          </p:txBody>
        </p:sp>
        <p:cxnSp>
          <p:nvCxnSpPr>
            <p:cNvPr id="89" name="Shape 14">
              <a:extLst>
                <a:ext uri="{FF2B5EF4-FFF2-40B4-BE49-F238E27FC236}">
                  <a16:creationId xmlns:a16="http://schemas.microsoft.com/office/drawing/2014/main" id="{47563999-C82F-EE43-98CA-3430BCEE6984}"/>
                </a:ext>
              </a:extLst>
            </p:cNvPr>
            <p:cNvCxnSpPr/>
            <p:nvPr/>
          </p:nvCxnSpPr>
          <p:spPr>
            <a:xfrm rot="16200000" flipH="1">
              <a:off x="4212478" y="2003589"/>
              <a:ext cx="720000" cy="130949"/>
            </a:xfrm>
            <a:prstGeom prst="bentConnector2">
              <a:avLst/>
            </a:prstGeom>
            <a:ln w="381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Rounded Rectangle 89">
              <a:extLst>
                <a:ext uri="{FF2B5EF4-FFF2-40B4-BE49-F238E27FC236}">
                  <a16:creationId xmlns:a16="http://schemas.microsoft.com/office/drawing/2014/main" id="{133E0843-50D9-484E-8ACA-7BFD66F669B0}"/>
                </a:ext>
              </a:extLst>
            </p:cNvPr>
            <p:cNvSpPr/>
            <p:nvPr/>
          </p:nvSpPr>
          <p:spPr>
            <a:xfrm rot="5400000">
              <a:off x="3893804" y="1199192"/>
              <a:ext cx="380839" cy="1677149"/>
            </a:xfrm>
            <a:prstGeom prst="roundRect">
              <a:avLst/>
            </a:prstGeom>
            <a:ln w="38100"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prstClr val="black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2B7A5C24-58A6-464C-BC82-E21E1A913656}"/>
                  </a:ext>
                </a:extLst>
              </p:cNvPr>
              <p:cNvSpPr txBox="1"/>
              <p:nvPr/>
            </p:nvSpPr>
            <p:spPr>
              <a:xfrm>
                <a:off x="2118117" y="1050740"/>
                <a:ext cx="36490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2B7A5C24-58A6-464C-BC82-E21E1A9136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8117" y="1050740"/>
                <a:ext cx="364908" cy="369332"/>
              </a:xfrm>
              <a:prstGeom prst="rect">
                <a:avLst/>
              </a:prstGeom>
              <a:blipFill>
                <a:blip r:embed="rId4"/>
                <a:stretch>
                  <a:fillRect l="-10000" r="-3333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D116CC33-B4B3-8F43-96F2-3113AB6FAE01}"/>
                  </a:ext>
                </a:extLst>
              </p:cNvPr>
              <p:cNvSpPr txBox="1"/>
              <p:nvPr/>
            </p:nvSpPr>
            <p:spPr>
              <a:xfrm>
                <a:off x="2118117" y="1722334"/>
                <a:ext cx="37202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D116CC33-B4B3-8F43-96F2-3113AB6FAE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8117" y="1722334"/>
                <a:ext cx="372025" cy="369332"/>
              </a:xfrm>
              <a:prstGeom prst="rect">
                <a:avLst/>
              </a:prstGeom>
              <a:blipFill>
                <a:blip r:embed="rId5"/>
                <a:stretch>
                  <a:fillRect l="-10000" r="-3333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A995FF5F-DAFC-784E-A606-226583D21D34}"/>
                  </a:ext>
                </a:extLst>
              </p:cNvPr>
              <p:cNvSpPr txBox="1"/>
              <p:nvPr/>
            </p:nvSpPr>
            <p:spPr>
              <a:xfrm>
                <a:off x="6037783" y="1128483"/>
                <a:ext cx="36663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A995FF5F-DAFC-784E-A606-226583D21D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7783" y="1128483"/>
                <a:ext cx="366639" cy="369332"/>
              </a:xfrm>
              <a:prstGeom prst="rect">
                <a:avLst/>
              </a:prstGeom>
              <a:blipFill>
                <a:blip r:embed="rId6"/>
                <a:stretch>
                  <a:fillRect l="-16667" r="-3333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939CA17D-5423-3E4F-A644-5F4AE93FC2B0}"/>
                  </a:ext>
                </a:extLst>
              </p:cNvPr>
              <p:cNvSpPr txBox="1"/>
              <p:nvPr/>
            </p:nvSpPr>
            <p:spPr>
              <a:xfrm>
                <a:off x="6037783" y="1998810"/>
                <a:ext cx="37375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939CA17D-5423-3E4F-A644-5F4AE93FC2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7783" y="1998810"/>
                <a:ext cx="373757" cy="369332"/>
              </a:xfrm>
              <a:prstGeom prst="rect">
                <a:avLst/>
              </a:prstGeom>
              <a:blipFill>
                <a:blip r:embed="rId7"/>
                <a:stretch>
                  <a:fillRect l="-16129" r="-3226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3" name="Group 12">
            <a:extLst>
              <a:ext uri="{FF2B5EF4-FFF2-40B4-BE49-F238E27FC236}">
                <a16:creationId xmlns:a16="http://schemas.microsoft.com/office/drawing/2014/main" id="{A5DFA6AC-EFE5-AC4C-B59F-2EFC885900A4}"/>
              </a:ext>
            </a:extLst>
          </p:cNvPr>
          <p:cNvGrpSpPr/>
          <p:nvPr/>
        </p:nvGrpSpPr>
        <p:grpSpPr>
          <a:xfrm rot="5400000" flipH="1">
            <a:off x="4955126" y="1423562"/>
            <a:ext cx="1371600" cy="613852"/>
            <a:chOff x="3245649" y="1709063"/>
            <a:chExt cx="1677149" cy="827638"/>
          </a:xfrm>
        </p:grpSpPr>
        <p:sp>
          <p:nvSpPr>
            <p:cNvPr id="104" name="Isosceles Triangle 13">
              <a:extLst>
                <a:ext uri="{FF2B5EF4-FFF2-40B4-BE49-F238E27FC236}">
                  <a16:creationId xmlns:a16="http://schemas.microsoft.com/office/drawing/2014/main" id="{8C8F8787-E195-9048-B677-52AC07A17C70}"/>
                </a:ext>
              </a:extLst>
            </p:cNvPr>
            <p:cNvSpPr/>
            <p:nvPr/>
          </p:nvSpPr>
          <p:spPr>
            <a:xfrm rot="16200000">
              <a:off x="4605244" y="2362843"/>
              <a:ext cx="206567" cy="141149"/>
            </a:xfrm>
            <a:prstGeom prst="triangle">
              <a:avLst/>
            </a:prstGeom>
            <a:ln w="381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prstClr val="black"/>
                </a:solidFill>
              </a:endParaRPr>
            </a:p>
          </p:txBody>
        </p:sp>
        <p:cxnSp>
          <p:nvCxnSpPr>
            <p:cNvPr id="105" name="Shape 8">
              <a:extLst>
                <a:ext uri="{FF2B5EF4-FFF2-40B4-BE49-F238E27FC236}">
                  <a16:creationId xmlns:a16="http://schemas.microsoft.com/office/drawing/2014/main" id="{664405D6-6630-7043-8984-64219CA584F7}"/>
                </a:ext>
              </a:extLst>
            </p:cNvPr>
            <p:cNvCxnSpPr/>
            <p:nvPr/>
          </p:nvCxnSpPr>
          <p:spPr>
            <a:xfrm rot="16200000" flipH="1">
              <a:off x="3230649" y="2003589"/>
              <a:ext cx="720002" cy="130949"/>
            </a:xfrm>
            <a:prstGeom prst="bentConnector2">
              <a:avLst/>
            </a:prstGeom>
            <a:ln w="381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6" name="Isosceles Triangle 15">
              <a:extLst>
                <a:ext uri="{FF2B5EF4-FFF2-40B4-BE49-F238E27FC236}">
                  <a16:creationId xmlns:a16="http://schemas.microsoft.com/office/drawing/2014/main" id="{50ABE779-C20D-9D40-A261-F9A19C725A3D}"/>
                </a:ext>
              </a:extLst>
            </p:cNvPr>
            <p:cNvSpPr/>
            <p:nvPr/>
          </p:nvSpPr>
          <p:spPr>
            <a:xfrm rot="16200000">
              <a:off x="3623415" y="2358491"/>
              <a:ext cx="206567" cy="141149"/>
            </a:xfrm>
            <a:prstGeom prst="triangle">
              <a:avLst/>
            </a:prstGeom>
            <a:ln w="381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prstClr val="black"/>
                </a:solidFill>
              </a:endParaRPr>
            </a:p>
          </p:txBody>
        </p:sp>
        <p:cxnSp>
          <p:nvCxnSpPr>
            <p:cNvPr id="107" name="Shape 14">
              <a:extLst>
                <a:ext uri="{FF2B5EF4-FFF2-40B4-BE49-F238E27FC236}">
                  <a16:creationId xmlns:a16="http://schemas.microsoft.com/office/drawing/2014/main" id="{F750980B-9783-644C-AC8C-D481E33395E8}"/>
                </a:ext>
              </a:extLst>
            </p:cNvPr>
            <p:cNvCxnSpPr/>
            <p:nvPr/>
          </p:nvCxnSpPr>
          <p:spPr>
            <a:xfrm rot="16200000" flipH="1">
              <a:off x="4212478" y="2003589"/>
              <a:ext cx="720000" cy="130949"/>
            </a:xfrm>
            <a:prstGeom prst="bentConnector2">
              <a:avLst/>
            </a:prstGeom>
            <a:ln w="381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8" name="Rounded Rectangle 107">
              <a:extLst>
                <a:ext uri="{FF2B5EF4-FFF2-40B4-BE49-F238E27FC236}">
                  <a16:creationId xmlns:a16="http://schemas.microsoft.com/office/drawing/2014/main" id="{6AD50F5D-0643-854F-B29F-19979D369555}"/>
                </a:ext>
              </a:extLst>
            </p:cNvPr>
            <p:cNvSpPr/>
            <p:nvPr/>
          </p:nvSpPr>
          <p:spPr>
            <a:xfrm rot="5400000">
              <a:off x="3893804" y="1199192"/>
              <a:ext cx="380839" cy="1677149"/>
            </a:xfrm>
            <a:prstGeom prst="roundRect">
              <a:avLst/>
            </a:prstGeom>
            <a:ln w="38100"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prstClr val="black"/>
                </a:solidFill>
              </a:endParaRPr>
            </a:p>
          </p:txBody>
        </p:sp>
      </p:grpSp>
      <p:cxnSp>
        <p:nvCxnSpPr>
          <p:cNvPr id="109" name="Straight Arrow Connector 108">
            <a:extLst>
              <a:ext uri="{FF2B5EF4-FFF2-40B4-BE49-F238E27FC236}">
                <a16:creationId xmlns:a16="http://schemas.microsoft.com/office/drawing/2014/main" id="{B4CFCE54-1485-C749-BB44-AFB6F5A88D56}"/>
              </a:ext>
            </a:extLst>
          </p:cNvPr>
          <p:cNvCxnSpPr/>
          <p:nvPr/>
        </p:nvCxnSpPr>
        <p:spPr>
          <a:xfrm>
            <a:off x="3124818" y="1384732"/>
            <a:ext cx="2270582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379DD259-EAAA-E24A-AEC5-A9594BA2446E}"/>
                  </a:ext>
                </a:extLst>
              </p:cNvPr>
              <p:cNvSpPr txBox="1"/>
              <p:nvPr/>
            </p:nvSpPr>
            <p:spPr>
              <a:xfrm>
                <a:off x="3662049" y="1009128"/>
                <a:ext cx="42306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379DD259-EAAA-E24A-AEC5-A9594BA244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2049" y="1009128"/>
                <a:ext cx="423065" cy="307777"/>
              </a:xfrm>
              <a:prstGeom prst="rect">
                <a:avLst/>
              </a:prstGeom>
              <a:blipFill>
                <a:blip r:embed="rId8"/>
                <a:stretch>
                  <a:fillRect l="-14706" r="-2941" b="-1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5" name="Straight Arrow Connector 114">
            <a:extLst>
              <a:ext uri="{FF2B5EF4-FFF2-40B4-BE49-F238E27FC236}">
                <a16:creationId xmlns:a16="http://schemas.microsoft.com/office/drawing/2014/main" id="{94A36706-03D6-A541-9BD8-0DC548E176C4}"/>
              </a:ext>
            </a:extLst>
          </p:cNvPr>
          <p:cNvCxnSpPr>
            <a:cxnSpLocks/>
          </p:cNvCxnSpPr>
          <p:nvPr/>
        </p:nvCxnSpPr>
        <p:spPr>
          <a:xfrm flipV="1">
            <a:off x="3124818" y="1458093"/>
            <a:ext cx="2289015" cy="72959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6" name="TextBox 115">
                <a:extLst>
                  <a:ext uri="{FF2B5EF4-FFF2-40B4-BE49-F238E27FC236}">
                    <a16:creationId xmlns:a16="http://schemas.microsoft.com/office/drawing/2014/main" id="{E3F2427C-CF32-3E40-B10D-A0D647EB22EB}"/>
                  </a:ext>
                </a:extLst>
              </p:cNvPr>
              <p:cNvSpPr txBox="1"/>
              <p:nvPr/>
            </p:nvSpPr>
            <p:spPr>
              <a:xfrm>
                <a:off x="3200400" y="1744259"/>
                <a:ext cx="42306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16" name="TextBox 115">
                <a:extLst>
                  <a:ext uri="{FF2B5EF4-FFF2-40B4-BE49-F238E27FC236}">
                    <a16:creationId xmlns:a16="http://schemas.microsoft.com/office/drawing/2014/main" id="{E3F2427C-CF32-3E40-B10D-A0D647EB22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0400" y="1744259"/>
                <a:ext cx="423065" cy="307777"/>
              </a:xfrm>
              <a:prstGeom prst="rect">
                <a:avLst/>
              </a:prstGeom>
              <a:blipFill>
                <a:blip r:embed="rId9"/>
                <a:stretch>
                  <a:fillRect l="-15152" r="-3030" b="-1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7" name="Straight Arrow Connector 116">
            <a:extLst>
              <a:ext uri="{FF2B5EF4-FFF2-40B4-BE49-F238E27FC236}">
                <a16:creationId xmlns:a16="http://schemas.microsoft.com/office/drawing/2014/main" id="{9C264EEB-6A23-7B4A-87A3-A9FD3F326D69}"/>
              </a:ext>
            </a:extLst>
          </p:cNvPr>
          <p:cNvCxnSpPr>
            <a:cxnSpLocks/>
          </p:cNvCxnSpPr>
          <p:nvPr/>
        </p:nvCxnSpPr>
        <p:spPr>
          <a:xfrm>
            <a:off x="3110823" y="2187687"/>
            <a:ext cx="2284577" cy="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8" name="TextBox 117">
                <a:extLst>
                  <a:ext uri="{FF2B5EF4-FFF2-40B4-BE49-F238E27FC236}">
                    <a16:creationId xmlns:a16="http://schemas.microsoft.com/office/drawing/2014/main" id="{B890BE31-27B1-DB49-9EBA-45E08DCA6875}"/>
                  </a:ext>
                </a:extLst>
              </p:cNvPr>
              <p:cNvSpPr txBox="1"/>
              <p:nvPr/>
            </p:nvSpPr>
            <p:spPr>
              <a:xfrm>
                <a:off x="3503844" y="2183476"/>
                <a:ext cx="42902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22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18" name="TextBox 117">
                <a:extLst>
                  <a:ext uri="{FF2B5EF4-FFF2-40B4-BE49-F238E27FC236}">
                    <a16:creationId xmlns:a16="http://schemas.microsoft.com/office/drawing/2014/main" id="{B890BE31-27B1-DB49-9EBA-45E08DCA68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3844" y="2183476"/>
                <a:ext cx="429027" cy="307777"/>
              </a:xfrm>
              <a:prstGeom prst="rect">
                <a:avLst/>
              </a:prstGeom>
              <a:blipFill>
                <a:blip r:embed="rId10"/>
                <a:stretch>
                  <a:fillRect l="-14706" r="-2941"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9" name="Straight Arrow Connector 118">
            <a:extLst>
              <a:ext uri="{FF2B5EF4-FFF2-40B4-BE49-F238E27FC236}">
                <a16:creationId xmlns:a16="http://schemas.microsoft.com/office/drawing/2014/main" id="{162D2CAE-49AB-914F-B790-FA94EB9B9711}"/>
              </a:ext>
            </a:extLst>
          </p:cNvPr>
          <p:cNvCxnSpPr>
            <a:cxnSpLocks/>
          </p:cNvCxnSpPr>
          <p:nvPr/>
        </p:nvCxnSpPr>
        <p:spPr>
          <a:xfrm>
            <a:off x="3124817" y="1391004"/>
            <a:ext cx="2243928" cy="71992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0" name="TextBox 119">
                <a:extLst>
                  <a:ext uri="{FF2B5EF4-FFF2-40B4-BE49-F238E27FC236}">
                    <a16:creationId xmlns:a16="http://schemas.microsoft.com/office/drawing/2014/main" id="{AC9AB8DB-AB02-5D41-854C-74CD4384236D}"/>
                  </a:ext>
                </a:extLst>
              </p:cNvPr>
              <p:cNvSpPr txBox="1"/>
              <p:nvPr/>
            </p:nvSpPr>
            <p:spPr>
              <a:xfrm>
                <a:off x="3178919" y="1371989"/>
                <a:ext cx="42902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21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20" name="TextBox 119">
                <a:extLst>
                  <a:ext uri="{FF2B5EF4-FFF2-40B4-BE49-F238E27FC236}">
                    <a16:creationId xmlns:a16="http://schemas.microsoft.com/office/drawing/2014/main" id="{AC9AB8DB-AB02-5D41-854C-74CD438423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8919" y="1371989"/>
                <a:ext cx="429028" cy="307777"/>
              </a:xfrm>
              <a:prstGeom prst="rect">
                <a:avLst/>
              </a:prstGeom>
              <a:blipFill>
                <a:blip r:embed="rId11"/>
                <a:stretch>
                  <a:fillRect l="-11429" r="-2857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3" name="Group 32">
            <a:extLst>
              <a:ext uri="{FF2B5EF4-FFF2-40B4-BE49-F238E27FC236}">
                <a16:creationId xmlns:a16="http://schemas.microsoft.com/office/drawing/2014/main" id="{97A9A282-B455-214A-B894-AB0A35C74F8A}"/>
              </a:ext>
            </a:extLst>
          </p:cNvPr>
          <p:cNvGrpSpPr/>
          <p:nvPr/>
        </p:nvGrpSpPr>
        <p:grpSpPr>
          <a:xfrm>
            <a:off x="1143000" y="2701084"/>
            <a:ext cx="91440" cy="1143000"/>
            <a:chOff x="2667000" y="4572000"/>
            <a:chExt cx="91440" cy="1143000"/>
          </a:xfrm>
        </p:grpSpPr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1934C650-BFD8-634D-BA86-B7181C2549D0}"/>
                </a:ext>
              </a:extLst>
            </p:cNvPr>
            <p:cNvCxnSpPr/>
            <p:nvPr/>
          </p:nvCxnSpPr>
          <p:spPr>
            <a:xfrm>
              <a:off x="2667000" y="4572000"/>
              <a:ext cx="91440" cy="0"/>
            </a:xfrm>
            <a:prstGeom prst="line">
              <a:avLst/>
            </a:pr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0D1E08AB-F46E-CC43-8E1C-FCA1730F0F84}"/>
                </a:ext>
              </a:extLst>
            </p:cNvPr>
            <p:cNvCxnSpPr/>
            <p:nvPr/>
          </p:nvCxnSpPr>
          <p:spPr>
            <a:xfrm>
              <a:off x="2667000" y="4572000"/>
              <a:ext cx="0" cy="1143000"/>
            </a:xfrm>
            <a:prstGeom prst="line">
              <a:avLst/>
            </a:pr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E71F10BD-B8E2-F547-89CF-B9AF3745CAC3}"/>
                </a:ext>
              </a:extLst>
            </p:cNvPr>
            <p:cNvCxnSpPr/>
            <p:nvPr/>
          </p:nvCxnSpPr>
          <p:spPr>
            <a:xfrm>
              <a:off x="2667000" y="5705573"/>
              <a:ext cx="91440" cy="0"/>
            </a:xfrm>
            <a:prstGeom prst="line">
              <a:avLst/>
            </a:pr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69CAA0B3-4C58-DD40-9EDC-F123B4CCF6F3}"/>
                  </a:ext>
                </a:extLst>
              </p:cNvPr>
              <p:cNvSpPr txBox="1"/>
              <p:nvPr/>
            </p:nvSpPr>
            <p:spPr>
              <a:xfrm>
                <a:off x="1182651" y="2701084"/>
                <a:ext cx="36663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69CAA0B3-4C58-DD40-9EDC-F123B4CCF6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2651" y="2701084"/>
                <a:ext cx="366639" cy="369332"/>
              </a:xfrm>
              <a:prstGeom prst="rect">
                <a:avLst/>
              </a:prstGeom>
              <a:blipFill>
                <a:blip r:embed="rId12"/>
                <a:stretch>
                  <a:fillRect l="-16667" r="-3333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BC2DFB7F-E65D-7140-B953-B45CB5EF4F74}"/>
                  </a:ext>
                </a:extLst>
              </p:cNvPr>
              <p:cNvSpPr txBox="1"/>
              <p:nvPr/>
            </p:nvSpPr>
            <p:spPr>
              <a:xfrm>
                <a:off x="1193865" y="3317272"/>
                <a:ext cx="37375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BC2DFB7F-E65D-7140-B953-B45CB5EF4F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3865" y="3317272"/>
                <a:ext cx="373757" cy="369332"/>
              </a:xfrm>
              <a:prstGeom prst="rect">
                <a:avLst/>
              </a:prstGeom>
              <a:blipFill>
                <a:blip r:embed="rId13"/>
                <a:stretch>
                  <a:fillRect l="-16667" r="-6667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9" name="Group 38">
            <a:extLst>
              <a:ext uri="{FF2B5EF4-FFF2-40B4-BE49-F238E27FC236}">
                <a16:creationId xmlns:a16="http://schemas.microsoft.com/office/drawing/2014/main" id="{6AC56814-BF75-E248-8413-0F0EE838E67D}"/>
              </a:ext>
            </a:extLst>
          </p:cNvPr>
          <p:cNvGrpSpPr/>
          <p:nvPr/>
        </p:nvGrpSpPr>
        <p:grpSpPr>
          <a:xfrm flipH="1">
            <a:off x="1463040" y="2703661"/>
            <a:ext cx="91440" cy="1143000"/>
            <a:chOff x="2667000" y="4572000"/>
            <a:chExt cx="91440" cy="1143000"/>
          </a:xfrm>
        </p:grpSpPr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D059438A-6E18-7C45-8A29-98000106F383}"/>
                </a:ext>
              </a:extLst>
            </p:cNvPr>
            <p:cNvCxnSpPr/>
            <p:nvPr/>
          </p:nvCxnSpPr>
          <p:spPr>
            <a:xfrm>
              <a:off x="2667000" y="4572000"/>
              <a:ext cx="91440" cy="0"/>
            </a:xfrm>
            <a:prstGeom prst="line">
              <a:avLst/>
            </a:pr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8610D3FA-D088-6B48-A442-ACC4FFE53BAD}"/>
                </a:ext>
              </a:extLst>
            </p:cNvPr>
            <p:cNvCxnSpPr/>
            <p:nvPr/>
          </p:nvCxnSpPr>
          <p:spPr>
            <a:xfrm>
              <a:off x="2667000" y="4572000"/>
              <a:ext cx="0" cy="1143000"/>
            </a:xfrm>
            <a:prstGeom prst="line">
              <a:avLst/>
            </a:pr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501DD4D2-EA75-A747-8DB1-C748AD584F28}"/>
                </a:ext>
              </a:extLst>
            </p:cNvPr>
            <p:cNvCxnSpPr/>
            <p:nvPr/>
          </p:nvCxnSpPr>
          <p:spPr>
            <a:xfrm>
              <a:off x="2667000" y="5705573"/>
              <a:ext cx="91440" cy="0"/>
            </a:xfrm>
            <a:prstGeom prst="line">
              <a:avLst/>
            </a:pr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2D51B30A-3B71-4045-B016-27FA2BA4B808}"/>
                  </a:ext>
                </a:extLst>
              </p:cNvPr>
              <p:cNvSpPr txBox="1"/>
              <p:nvPr/>
            </p:nvSpPr>
            <p:spPr>
              <a:xfrm>
                <a:off x="1659062" y="3067176"/>
                <a:ext cx="320039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2D51B30A-3B71-4045-B016-27FA2BA4B8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9062" y="3067176"/>
                <a:ext cx="320039" cy="369332"/>
              </a:xfrm>
              <a:prstGeom prst="rect">
                <a:avLst/>
              </a:prstGeom>
              <a:blipFill>
                <a:blip r:embed="rId14"/>
                <a:stretch>
                  <a:fillRect l="-1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4" name="Group 43">
            <a:extLst>
              <a:ext uri="{FF2B5EF4-FFF2-40B4-BE49-F238E27FC236}">
                <a16:creationId xmlns:a16="http://schemas.microsoft.com/office/drawing/2014/main" id="{7981430B-EB4D-5741-A418-152C27388DE5}"/>
              </a:ext>
            </a:extLst>
          </p:cNvPr>
          <p:cNvGrpSpPr/>
          <p:nvPr/>
        </p:nvGrpSpPr>
        <p:grpSpPr>
          <a:xfrm>
            <a:off x="2029018" y="2698507"/>
            <a:ext cx="91440" cy="1143000"/>
            <a:chOff x="2667000" y="4572000"/>
            <a:chExt cx="91440" cy="1143000"/>
          </a:xfrm>
        </p:grpSpPr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79930C4E-B247-AF4B-8C59-F25264C40AC3}"/>
                </a:ext>
              </a:extLst>
            </p:cNvPr>
            <p:cNvCxnSpPr/>
            <p:nvPr/>
          </p:nvCxnSpPr>
          <p:spPr>
            <a:xfrm>
              <a:off x="2667000" y="4572000"/>
              <a:ext cx="91440" cy="0"/>
            </a:xfrm>
            <a:prstGeom prst="line">
              <a:avLst/>
            </a:pr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10ADD989-7D96-0941-A7DF-EE5E8FB1EC5D}"/>
                </a:ext>
              </a:extLst>
            </p:cNvPr>
            <p:cNvCxnSpPr/>
            <p:nvPr/>
          </p:nvCxnSpPr>
          <p:spPr>
            <a:xfrm>
              <a:off x="2667000" y="4572000"/>
              <a:ext cx="0" cy="1143000"/>
            </a:xfrm>
            <a:prstGeom prst="line">
              <a:avLst/>
            </a:pr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6BD0C775-6E40-1B42-843B-568C25B908B2}"/>
                </a:ext>
              </a:extLst>
            </p:cNvPr>
            <p:cNvCxnSpPr/>
            <p:nvPr/>
          </p:nvCxnSpPr>
          <p:spPr>
            <a:xfrm>
              <a:off x="2667000" y="5705573"/>
              <a:ext cx="91440" cy="0"/>
            </a:xfrm>
            <a:prstGeom prst="line">
              <a:avLst/>
            </a:pr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9E209AFD-2222-F840-BE1E-2CC3DDE7F6FF}"/>
                  </a:ext>
                </a:extLst>
              </p:cNvPr>
              <p:cNvSpPr txBox="1"/>
              <p:nvPr/>
            </p:nvSpPr>
            <p:spPr>
              <a:xfrm>
                <a:off x="2068669" y="2710175"/>
                <a:ext cx="1811650" cy="3812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sub>
                    </m:sSub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𝜋</m:t>
                        </m:r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Δ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11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9E209AFD-2222-F840-BE1E-2CC3DDE7F6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8669" y="2710175"/>
                <a:ext cx="1811650" cy="381258"/>
              </a:xfrm>
              <a:prstGeom prst="rect">
                <a:avLst/>
              </a:prstGeom>
              <a:blipFill>
                <a:blip r:embed="rId15"/>
                <a:stretch>
                  <a:fillRect l="-5556" r="-1389" b="-161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E9C1E251-EC68-A842-9581-E61090140392}"/>
                  </a:ext>
                </a:extLst>
              </p:cNvPr>
              <p:cNvSpPr txBox="1"/>
              <p:nvPr/>
            </p:nvSpPr>
            <p:spPr>
              <a:xfrm>
                <a:off x="2079883" y="3386884"/>
                <a:ext cx="1818768" cy="3812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21</m:t>
                          </m:r>
                        </m:sub>
                      </m:sSub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Δ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E9C1E251-EC68-A842-9581-E610901403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9883" y="3386884"/>
                <a:ext cx="1818768" cy="381258"/>
              </a:xfrm>
              <a:prstGeom prst="rect">
                <a:avLst/>
              </a:prstGeom>
              <a:blipFill>
                <a:blip r:embed="rId16"/>
                <a:stretch>
                  <a:fillRect l="-3472" t="-3226" b="-129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0" name="Group 49">
            <a:extLst>
              <a:ext uri="{FF2B5EF4-FFF2-40B4-BE49-F238E27FC236}">
                <a16:creationId xmlns:a16="http://schemas.microsoft.com/office/drawing/2014/main" id="{490754B4-9DD5-AF40-BB6D-C21E938B213E}"/>
              </a:ext>
            </a:extLst>
          </p:cNvPr>
          <p:cNvGrpSpPr/>
          <p:nvPr/>
        </p:nvGrpSpPr>
        <p:grpSpPr>
          <a:xfrm flipH="1">
            <a:off x="6003962" y="2701084"/>
            <a:ext cx="91440" cy="1143000"/>
            <a:chOff x="2667000" y="4572000"/>
            <a:chExt cx="91440" cy="1143000"/>
          </a:xfrm>
        </p:grpSpPr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62971B11-80F7-7243-836D-C1CDC129AC54}"/>
                </a:ext>
              </a:extLst>
            </p:cNvPr>
            <p:cNvCxnSpPr/>
            <p:nvPr/>
          </p:nvCxnSpPr>
          <p:spPr>
            <a:xfrm>
              <a:off x="2667000" y="4572000"/>
              <a:ext cx="91440" cy="0"/>
            </a:xfrm>
            <a:prstGeom prst="line">
              <a:avLst/>
            </a:pr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EE4C76A9-8915-E84A-B5EB-5893DCDA85D8}"/>
                </a:ext>
              </a:extLst>
            </p:cNvPr>
            <p:cNvCxnSpPr/>
            <p:nvPr/>
          </p:nvCxnSpPr>
          <p:spPr>
            <a:xfrm>
              <a:off x="2667000" y="4572000"/>
              <a:ext cx="0" cy="1143000"/>
            </a:xfrm>
            <a:prstGeom prst="line">
              <a:avLst/>
            </a:pr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07D17A56-5343-9545-B472-8B4995EDFE61}"/>
                </a:ext>
              </a:extLst>
            </p:cNvPr>
            <p:cNvCxnSpPr/>
            <p:nvPr/>
          </p:nvCxnSpPr>
          <p:spPr>
            <a:xfrm>
              <a:off x="2667000" y="5705573"/>
              <a:ext cx="91440" cy="0"/>
            </a:xfrm>
            <a:prstGeom prst="line">
              <a:avLst/>
            </a:pr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10899D99-D978-5149-A013-DDD2682E37CD}"/>
                  </a:ext>
                </a:extLst>
              </p:cNvPr>
              <p:cNvSpPr txBox="1"/>
              <p:nvPr/>
            </p:nvSpPr>
            <p:spPr>
              <a:xfrm>
                <a:off x="4191000" y="2712752"/>
                <a:ext cx="1811650" cy="3812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Δ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10899D99-D978-5149-A013-DDD2682E37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000" y="2712752"/>
                <a:ext cx="1811650" cy="381258"/>
              </a:xfrm>
              <a:prstGeom prst="rect">
                <a:avLst/>
              </a:prstGeom>
              <a:blipFill>
                <a:blip r:embed="rId17"/>
                <a:stretch>
                  <a:fillRect l="-3472" t="-3226" b="-129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2CB0150A-F644-6442-A558-16136F560741}"/>
                  </a:ext>
                </a:extLst>
              </p:cNvPr>
              <p:cNvSpPr txBox="1"/>
              <p:nvPr/>
            </p:nvSpPr>
            <p:spPr>
              <a:xfrm>
                <a:off x="4202214" y="3389461"/>
                <a:ext cx="1818768" cy="3812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22</m:t>
                          </m:r>
                        </m:sub>
                      </m:sSub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Δ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22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2CB0150A-F644-6442-A558-16136F5607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2214" y="3389461"/>
                <a:ext cx="1818768" cy="381258"/>
              </a:xfrm>
              <a:prstGeom prst="rect">
                <a:avLst/>
              </a:prstGeom>
              <a:blipFill>
                <a:blip r:embed="rId18"/>
                <a:stretch>
                  <a:fillRect l="-3472" t="-3226" b="-129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6" name="Group 55">
            <a:extLst>
              <a:ext uri="{FF2B5EF4-FFF2-40B4-BE49-F238E27FC236}">
                <a16:creationId xmlns:a16="http://schemas.microsoft.com/office/drawing/2014/main" id="{4EB62E55-34DB-EF4B-B1EC-993489535D02}"/>
              </a:ext>
            </a:extLst>
          </p:cNvPr>
          <p:cNvGrpSpPr/>
          <p:nvPr/>
        </p:nvGrpSpPr>
        <p:grpSpPr>
          <a:xfrm>
            <a:off x="6232562" y="2701084"/>
            <a:ext cx="91440" cy="1143000"/>
            <a:chOff x="2667000" y="4572000"/>
            <a:chExt cx="91440" cy="1143000"/>
          </a:xfrm>
        </p:grpSpPr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078FCF3C-15C0-554E-8591-08760756FADB}"/>
                </a:ext>
              </a:extLst>
            </p:cNvPr>
            <p:cNvCxnSpPr/>
            <p:nvPr/>
          </p:nvCxnSpPr>
          <p:spPr>
            <a:xfrm>
              <a:off x="2667000" y="4572000"/>
              <a:ext cx="91440" cy="0"/>
            </a:xfrm>
            <a:prstGeom prst="line">
              <a:avLst/>
            </a:pr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460FFCEC-A4CE-6847-BDB1-64015D902E2B}"/>
                </a:ext>
              </a:extLst>
            </p:cNvPr>
            <p:cNvCxnSpPr/>
            <p:nvPr/>
          </p:nvCxnSpPr>
          <p:spPr>
            <a:xfrm>
              <a:off x="2667000" y="4572000"/>
              <a:ext cx="0" cy="1143000"/>
            </a:xfrm>
            <a:prstGeom prst="line">
              <a:avLst/>
            </a:pr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D40DA49F-28CF-5141-97FC-B37BA446D7EB}"/>
                </a:ext>
              </a:extLst>
            </p:cNvPr>
            <p:cNvCxnSpPr/>
            <p:nvPr/>
          </p:nvCxnSpPr>
          <p:spPr>
            <a:xfrm>
              <a:off x="2667000" y="5705573"/>
              <a:ext cx="91440" cy="0"/>
            </a:xfrm>
            <a:prstGeom prst="line">
              <a:avLst/>
            </a:pr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E782400D-582F-6948-891D-115155CE7C9E}"/>
                  </a:ext>
                </a:extLst>
              </p:cNvPr>
              <p:cNvSpPr txBox="1"/>
              <p:nvPr/>
            </p:nvSpPr>
            <p:spPr>
              <a:xfrm>
                <a:off x="6272213" y="2701084"/>
                <a:ext cx="36490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E782400D-582F-6948-891D-115155CE7C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2213" y="2701084"/>
                <a:ext cx="364907" cy="369332"/>
              </a:xfrm>
              <a:prstGeom prst="rect">
                <a:avLst/>
              </a:prstGeom>
              <a:blipFill>
                <a:blip r:embed="rId19"/>
                <a:stretch>
                  <a:fillRect l="-6667" r="-3333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63214CD8-2C82-7E4B-A658-B408753D3335}"/>
                  </a:ext>
                </a:extLst>
              </p:cNvPr>
              <p:cNvSpPr txBox="1"/>
              <p:nvPr/>
            </p:nvSpPr>
            <p:spPr>
              <a:xfrm>
                <a:off x="6283427" y="3317272"/>
                <a:ext cx="37202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63214CD8-2C82-7E4B-A658-B408753D33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3427" y="3317272"/>
                <a:ext cx="372025" cy="369332"/>
              </a:xfrm>
              <a:prstGeom prst="rect">
                <a:avLst/>
              </a:prstGeom>
              <a:blipFill>
                <a:blip r:embed="rId20"/>
                <a:stretch>
                  <a:fillRect l="-6667" r="-6667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2" name="Group 61">
            <a:extLst>
              <a:ext uri="{FF2B5EF4-FFF2-40B4-BE49-F238E27FC236}">
                <a16:creationId xmlns:a16="http://schemas.microsoft.com/office/drawing/2014/main" id="{A40D2FA4-6A99-F847-8167-BEAD1A44B4C2}"/>
              </a:ext>
            </a:extLst>
          </p:cNvPr>
          <p:cNvGrpSpPr/>
          <p:nvPr/>
        </p:nvGrpSpPr>
        <p:grpSpPr>
          <a:xfrm flipH="1">
            <a:off x="6552602" y="2703661"/>
            <a:ext cx="91440" cy="1143000"/>
            <a:chOff x="2667000" y="4572000"/>
            <a:chExt cx="91440" cy="1143000"/>
          </a:xfrm>
        </p:grpSpPr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9241DE3A-4210-9245-9941-7D93A69D0F27}"/>
                </a:ext>
              </a:extLst>
            </p:cNvPr>
            <p:cNvCxnSpPr/>
            <p:nvPr/>
          </p:nvCxnSpPr>
          <p:spPr>
            <a:xfrm>
              <a:off x="2667000" y="4572000"/>
              <a:ext cx="91440" cy="0"/>
            </a:xfrm>
            <a:prstGeom prst="line">
              <a:avLst/>
            </a:pr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CFD9F4D8-B25C-D642-9AC8-CE0C659555AA}"/>
                </a:ext>
              </a:extLst>
            </p:cNvPr>
            <p:cNvCxnSpPr/>
            <p:nvPr/>
          </p:nvCxnSpPr>
          <p:spPr>
            <a:xfrm>
              <a:off x="2667000" y="4572000"/>
              <a:ext cx="0" cy="1143000"/>
            </a:xfrm>
            <a:prstGeom prst="line">
              <a:avLst/>
            </a:pr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491A5D58-7B02-7B43-9D59-531640B54AF2}"/>
                </a:ext>
              </a:extLst>
            </p:cNvPr>
            <p:cNvCxnSpPr/>
            <p:nvPr/>
          </p:nvCxnSpPr>
          <p:spPr>
            <a:xfrm>
              <a:off x="2667000" y="5705573"/>
              <a:ext cx="91440" cy="0"/>
            </a:xfrm>
            <a:prstGeom prst="line">
              <a:avLst/>
            </a:pr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E65FC730-E08C-BF4F-9703-61A352C51977}"/>
                  </a:ext>
                </a:extLst>
              </p:cNvPr>
              <p:cNvSpPr txBox="1"/>
              <p:nvPr/>
            </p:nvSpPr>
            <p:spPr>
              <a:xfrm>
                <a:off x="6797140" y="3067176"/>
                <a:ext cx="320039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E65FC730-E08C-BF4F-9703-61A352C519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7140" y="3067176"/>
                <a:ext cx="320039" cy="369332"/>
              </a:xfrm>
              <a:prstGeom prst="rect">
                <a:avLst/>
              </a:prstGeom>
              <a:blipFill>
                <a:blip r:embed="rId21"/>
                <a:stretch>
                  <a:fillRect l="-26923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7" name="Group 66">
            <a:extLst>
              <a:ext uri="{FF2B5EF4-FFF2-40B4-BE49-F238E27FC236}">
                <a16:creationId xmlns:a16="http://schemas.microsoft.com/office/drawing/2014/main" id="{B10E8D2E-139E-DA4E-9272-C2264460D490}"/>
              </a:ext>
            </a:extLst>
          </p:cNvPr>
          <p:cNvGrpSpPr/>
          <p:nvPr/>
        </p:nvGrpSpPr>
        <p:grpSpPr>
          <a:xfrm>
            <a:off x="7181272" y="2701084"/>
            <a:ext cx="91440" cy="1143000"/>
            <a:chOff x="2667000" y="4572000"/>
            <a:chExt cx="91440" cy="1143000"/>
          </a:xfrm>
        </p:grpSpPr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AFE0EF41-8872-684E-8D4E-547FC8E623B8}"/>
                </a:ext>
              </a:extLst>
            </p:cNvPr>
            <p:cNvCxnSpPr/>
            <p:nvPr/>
          </p:nvCxnSpPr>
          <p:spPr>
            <a:xfrm>
              <a:off x="2667000" y="4572000"/>
              <a:ext cx="91440" cy="0"/>
            </a:xfrm>
            <a:prstGeom prst="line">
              <a:avLst/>
            </a:pr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B6186FB9-BB02-6B4B-905A-78E2E2DE2E59}"/>
                </a:ext>
              </a:extLst>
            </p:cNvPr>
            <p:cNvCxnSpPr/>
            <p:nvPr/>
          </p:nvCxnSpPr>
          <p:spPr>
            <a:xfrm>
              <a:off x="2667000" y="4572000"/>
              <a:ext cx="0" cy="1143000"/>
            </a:xfrm>
            <a:prstGeom prst="line">
              <a:avLst/>
            </a:pr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98A0CC4B-C326-4A4A-A725-3D84670B6514}"/>
                </a:ext>
              </a:extLst>
            </p:cNvPr>
            <p:cNvCxnSpPr/>
            <p:nvPr/>
          </p:nvCxnSpPr>
          <p:spPr>
            <a:xfrm>
              <a:off x="2667000" y="5705573"/>
              <a:ext cx="91440" cy="0"/>
            </a:xfrm>
            <a:prstGeom prst="line">
              <a:avLst/>
            </a:pr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F115D16A-5C4A-FB43-9FED-485DA9D4ECE9}"/>
                  </a:ext>
                </a:extLst>
              </p:cNvPr>
              <p:cNvSpPr txBox="1"/>
              <p:nvPr/>
            </p:nvSpPr>
            <p:spPr>
              <a:xfrm>
                <a:off x="7220923" y="2701084"/>
                <a:ext cx="38074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F115D16A-5C4A-FB43-9FED-485DA9D4EC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0923" y="2701084"/>
                <a:ext cx="380745" cy="369332"/>
              </a:xfrm>
              <a:prstGeom prst="rect">
                <a:avLst/>
              </a:prstGeom>
              <a:blipFill>
                <a:blip r:embed="rId22"/>
                <a:stretch>
                  <a:fillRect l="-9677" r="-3226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1CFC5D16-4453-E043-8E51-0CCCAF6E5D69}"/>
                  </a:ext>
                </a:extLst>
              </p:cNvPr>
              <p:cNvSpPr txBox="1"/>
              <p:nvPr/>
            </p:nvSpPr>
            <p:spPr>
              <a:xfrm>
                <a:off x="7232137" y="3317272"/>
                <a:ext cx="38786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1CFC5D16-4453-E043-8E51-0CCCAF6E5D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2137" y="3317272"/>
                <a:ext cx="387863" cy="369332"/>
              </a:xfrm>
              <a:prstGeom prst="rect">
                <a:avLst/>
              </a:prstGeom>
              <a:blipFill>
                <a:blip r:embed="rId23"/>
                <a:stretch>
                  <a:fillRect l="-6250" r="-3125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3" name="Group 72">
            <a:extLst>
              <a:ext uri="{FF2B5EF4-FFF2-40B4-BE49-F238E27FC236}">
                <a16:creationId xmlns:a16="http://schemas.microsoft.com/office/drawing/2014/main" id="{65999ED8-FF8C-4D40-A9B5-36B0798253D6}"/>
              </a:ext>
            </a:extLst>
          </p:cNvPr>
          <p:cNvGrpSpPr/>
          <p:nvPr/>
        </p:nvGrpSpPr>
        <p:grpSpPr>
          <a:xfrm flipH="1">
            <a:off x="7501312" y="2703661"/>
            <a:ext cx="91440" cy="1143000"/>
            <a:chOff x="2667000" y="4572000"/>
            <a:chExt cx="91440" cy="1143000"/>
          </a:xfrm>
        </p:grpSpPr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8CE329A4-F0E7-E34E-94E0-9CB90DAC97CD}"/>
                </a:ext>
              </a:extLst>
            </p:cNvPr>
            <p:cNvCxnSpPr/>
            <p:nvPr/>
          </p:nvCxnSpPr>
          <p:spPr>
            <a:xfrm>
              <a:off x="2667000" y="4572000"/>
              <a:ext cx="91440" cy="0"/>
            </a:xfrm>
            <a:prstGeom prst="line">
              <a:avLst/>
            </a:pr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EDE51D2B-1A3D-104D-A4D2-09C2C47D657B}"/>
                </a:ext>
              </a:extLst>
            </p:cNvPr>
            <p:cNvCxnSpPr/>
            <p:nvPr/>
          </p:nvCxnSpPr>
          <p:spPr>
            <a:xfrm>
              <a:off x="2667000" y="4572000"/>
              <a:ext cx="0" cy="1143000"/>
            </a:xfrm>
            <a:prstGeom prst="line">
              <a:avLst/>
            </a:pr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DC77564C-B674-F34A-A5B6-3B1EE1023B12}"/>
                </a:ext>
              </a:extLst>
            </p:cNvPr>
            <p:cNvCxnSpPr/>
            <p:nvPr/>
          </p:nvCxnSpPr>
          <p:spPr>
            <a:xfrm>
              <a:off x="2667000" y="5705573"/>
              <a:ext cx="91440" cy="0"/>
            </a:xfrm>
            <a:prstGeom prst="line">
              <a:avLst/>
            </a:pr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41A1289D-29DE-A742-B271-1D1AAA1C53CD}"/>
                  </a:ext>
                </a:extLst>
              </p:cNvPr>
              <p:cNvSpPr/>
              <p:nvPr/>
            </p:nvSpPr>
            <p:spPr>
              <a:xfrm>
                <a:off x="0" y="3983056"/>
                <a:ext cx="9144000" cy="1122344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r>
                  <a:rPr lang="en-US" sz="3600" dirty="0">
                    <a:solidFill>
                      <a:schemeClr val="bg1"/>
                    </a:solidFill>
                    <a:cs typeface="Trebuchet MS"/>
                  </a:rPr>
                  <a:t>On chip MIMO: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>
                        <a:latin typeface="Cambria Math" panose="02040503050406030204" pitchFamily="18" charset="0"/>
                      </a:rPr>
                      <m:t>Δ</m:t>
                    </m:r>
                    <m:sSub>
                      <m:sSub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11</m:t>
                        </m:r>
                      </m:sub>
                    </m:sSub>
                  </m:oMath>
                </a14:m>
                <a:r>
                  <a:rPr lang="en-US" sz="3600" dirty="0">
                    <a:solidFill>
                      <a:schemeClr val="bg1"/>
                    </a:solidFill>
                    <a:cs typeface="Trebuchet MS"/>
                  </a:rPr>
                  <a:t>=</a:t>
                </a:r>
                <a:r>
                  <a:rPr lang="en-US" sz="36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>
                        <a:latin typeface="Cambria Math" panose="02040503050406030204" pitchFamily="18" charset="0"/>
                      </a:rPr>
                      <m:t>Δ</m:t>
                    </m:r>
                    <m:sSub>
                      <m:sSub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600" dirty="0">
                    <a:solidFill>
                      <a:schemeClr val="bg1"/>
                    </a:solidFill>
                    <a:cs typeface="Trebuchet MS"/>
                  </a:rPr>
                  <a:t>=</a:t>
                </a:r>
                <a:r>
                  <a:rPr lang="en-US" sz="36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>
                        <a:latin typeface="Cambria Math" panose="02040503050406030204" pitchFamily="18" charset="0"/>
                      </a:rPr>
                      <m:t>Δ</m:t>
                    </m:r>
                    <m:sSub>
                      <m:sSub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3600" dirty="0">
                    <a:solidFill>
                      <a:schemeClr val="bg1"/>
                    </a:solidFill>
                    <a:cs typeface="Trebuchet MS"/>
                  </a:rPr>
                  <a:t>=</a:t>
                </a:r>
                <a:r>
                  <a:rPr lang="en-US" sz="36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>
                        <a:latin typeface="Cambria Math" panose="02040503050406030204" pitchFamily="18" charset="0"/>
                      </a:rPr>
                      <m:t>Δ</m:t>
                    </m:r>
                    <m:sSub>
                      <m:sSub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22</m:t>
                        </m:r>
                      </m:sub>
                    </m:sSub>
                  </m:oMath>
                </a14:m>
                <a:r>
                  <a:rPr lang="en-US" sz="3600" dirty="0">
                    <a:solidFill>
                      <a:schemeClr val="bg1"/>
                    </a:solidFill>
                    <a:cs typeface="Trebuchet MS"/>
                  </a:rPr>
                  <a:t>=</a:t>
                </a:r>
                <a:r>
                  <a:rPr lang="en-US" sz="36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3600" dirty="0">
                    <a:solidFill>
                      <a:schemeClr val="bg1"/>
                    </a:solidFill>
                    <a:cs typeface="Trebuchet MS"/>
                  </a:rPr>
                  <a:t> </a:t>
                </a:r>
              </a:p>
            </p:txBody>
          </p:sp>
        </mc:Choice>
        <mc:Fallback xmlns=""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41A1289D-29DE-A742-B271-1D1AAA1C53C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983056"/>
                <a:ext cx="9144000" cy="1122344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8" name="Group 77">
            <a:extLst>
              <a:ext uri="{FF2B5EF4-FFF2-40B4-BE49-F238E27FC236}">
                <a16:creationId xmlns:a16="http://schemas.microsoft.com/office/drawing/2014/main" id="{299961B7-44BE-C64D-B90C-F7C0BB15013A}"/>
              </a:ext>
            </a:extLst>
          </p:cNvPr>
          <p:cNvGrpSpPr/>
          <p:nvPr/>
        </p:nvGrpSpPr>
        <p:grpSpPr>
          <a:xfrm>
            <a:off x="2331122" y="5331423"/>
            <a:ext cx="91440" cy="1143000"/>
            <a:chOff x="2667000" y="4572000"/>
            <a:chExt cx="91440" cy="1143000"/>
          </a:xfrm>
        </p:grpSpPr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CE03BDAE-4221-9147-97A6-8CE67ACA8741}"/>
                </a:ext>
              </a:extLst>
            </p:cNvPr>
            <p:cNvCxnSpPr/>
            <p:nvPr/>
          </p:nvCxnSpPr>
          <p:spPr>
            <a:xfrm>
              <a:off x="2667000" y="4572000"/>
              <a:ext cx="91440" cy="0"/>
            </a:xfrm>
            <a:prstGeom prst="line">
              <a:avLst/>
            </a:pr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52BD85D3-2B8A-FA40-A8CC-23F04AB504D7}"/>
                </a:ext>
              </a:extLst>
            </p:cNvPr>
            <p:cNvCxnSpPr/>
            <p:nvPr/>
          </p:nvCxnSpPr>
          <p:spPr>
            <a:xfrm>
              <a:off x="2667000" y="4572000"/>
              <a:ext cx="0" cy="1143000"/>
            </a:xfrm>
            <a:prstGeom prst="line">
              <a:avLst/>
            </a:pr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4CCD7D5D-3099-244B-89C9-E76E326A75C4}"/>
                </a:ext>
              </a:extLst>
            </p:cNvPr>
            <p:cNvCxnSpPr/>
            <p:nvPr/>
          </p:nvCxnSpPr>
          <p:spPr>
            <a:xfrm>
              <a:off x="2667000" y="5705573"/>
              <a:ext cx="91440" cy="0"/>
            </a:xfrm>
            <a:prstGeom prst="line">
              <a:avLst/>
            </a:pr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C84E2CEC-4659-DB48-BEEE-D39894E37E82}"/>
                  </a:ext>
                </a:extLst>
              </p:cNvPr>
              <p:cNvSpPr txBox="1"/>
              <p:nvPr/>
            </p:nvSpPr>
            <p:spPr>
              <a:xfrm>
                <a:off x="2370773" y="5331423"/>
                <a:ext cx="36663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C84E2CEC-4659-DB48-BEEE-D39894E37E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0773" y="5331423"/>
                <a:ext cx="366639" cy="369332"/>
              </a:xfrm>
              <a:prstGeom prst="rect">
                <a:avLst/>
              </a:prstGeom>
              <a:blipFill>
                <a:blip r:embed="rId25"/>
                <a:stretch>
                  <a:fillRect l="-16667" r="-3333" b="-24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1804F1CF-8DA4-EE48-84C0-4D8D1C9FE168}"/>
                  </a:ext>
                </a:extLst>
              </p:cNvPr>
              <p:cNvSpPr txBox="1"/>
              <p:nvPr/>
            </p:nvSpPr>
            <p:spPr>
              <a:xfrm>
                <a:off x="2381987" y="5947611"/>
                <a:ext cx="37375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1804F1CF-8DA4-EE48-84C0-4D8D1C9FE1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1987" y="5947611"/>
                <a:ext cx="373757" cy="369332"/>
              </a:xfrm>
              <a:prstGeom prst="rect">
                <a:avLst/>
              </a:prstGeom>
              <a:blipFill>
                <a:blip r:embed="rId26"/>
                <a:stretch>
                  <a:fillRect l="-20000" r="-3333" b="-24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4" name="Group 83">
            <a:extLst>
              <a:ext uri="{FF2B5EF4-FFF2-40B4-BE49-F238E27FC236}">
                <a16:creationId xmlns:a16="http://schemas.microsoft.com/office/drawing/2014/main" id="{DEA3A290-AC7A-FA4C-A7C8-14253F1A24FE}"/>
              </a:ext>
            </a:extLst>
          </p:cNvPr>
          <p:cNvGrpSpPr/>
          <p:nvPr/>
        </p:nvGrpSpPr>
        <p:grpSpPr>
          <a:xfrm flipH="1">
            <a:off x="2651162" y="5334000"/>
            <a:ext cx="91440" cy="1143000"/>
            <a:chOff x="2667000" y="4572000"/>
            <a:chExt cx="91440" cy="1143000"/>
          </a:xfrm>
        </p:grpSpPr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061277E2-4789-7E4F-8C14-61BCEA76524E}"/>
                </a:ext>
              </a:extLst>
            </p:cNvPr>
            <p:cNvCxnSpPr/>
            <p:nvPr/>
          </p:nvCxnSpPr>
          <p:spPr>
            <a:xfrm>
              <a:off x="2667000" y="4572000"/>
              <a:ext cx="91440" cy="0"/>
            </a:xfrm>
            <a:prstGeom prst="line">
              <a:avLst/>
            </a:pr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000A908D-5487-9B4D-A2F8-8B8D1AA5974E}"/>
                </a:ext>
              </a:extLst>
            </p:cNvPr>
            <p:cNvCxnSpPr/>
            <p:nvPr/>
          </p:nvCxnSpPr>
          <p:spPr>
            <a:xfrm>
              <a:off x="2667000" y="4572000"/>
              <a:ext cx="0" cy="1143000"/>
            </a:xfrm>
            <a:prstGeom prst="line">
              <a:avLst/>
            </a:pr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B8B6FE49-3140-7947-BE73-3836AADDF456}"/>
                </a:ext>
              </a:extLst>
            </p:cNvPr>
            <p:cNvCxnSpPr/>
            <p:nvPr/>
          </p:nvCxnSpPr>
          <p:spPr>
            <a:xfrm>
              <a:off x="2667000" y="5705573"/>
              <a:ext cx="91440" cy="0"/>
            </a:xfrm>
            <a:prstGeom prst="line">
              <a:avLst/>
            </a:pr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0D41E546-A9D3-3544-BFD4-7AEC2DD346F3}"/>
                  </a:ext>
                </a:extLst>
              </p:cNvPr>
              <p:cNvSpPr txBox="1"/>
              <p:nvPr/>
            </p:nvSpPr>
            <p:spPr>
              <a:xfrm>
                <a:off x="2847184" y="5697515"/>
                <a:ext cx="320039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0D41E546-A9D3-3544-BFD4-7AEC2DD346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7184" y="5697515"/>
                <a:ext cx="320039" cy="369332"/>
              </a:xfrm>
              <a:prstGeom prst="rect">
                <a:avLst/>
              </a:prstGeom>
              <a:blipFill>
                <a:blip r:embed="rId27"/>
                <a:stretch>
                  <a:fillRect l="-1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8" name="Group 97">
            <a:extLst>
              <a:ext uri="{FF2B5EF4-FFF2-40B4-BE49-F238E27FC236}">
                <a16:creationId xmlns:a16="http://schemas.microsoft.com/office/drawing/2014/main" id="{03CC2DAD-ACD1-EC48-89FC-791A7ED2FE6D}"/>
              </a:ext>
            </a:extLst>
          </p:cNvPr>
          <p:cNvGrpSpPr/>
          <p:nvPr/>
        </p:nvGrpSpPr>
        <p:grpSpPr>
          <a:xfrm>
            <a:off x="3217140" y="5328846"/>
            <a:ext cx="91440" cy="1143000"/>
            <a:chOff x="2667000" y="4572000"/>
            <a:chExt cx="91440" cy="1143000"/>
          </a:xfrm>
        </p:grpSpPr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799A16E2-7752-F540-9E0C-5009052B20FD}"/>
                </a:ext>
              </a:extLst>
            </p:cNvPr>
            <p:cNvCxnSpPr/>
            <p:nvPr/>
          </p:nvCxnSpPr>
          <p:spPr>
            <a:xfrm>
              <a:off x="2667000" y="4572000"/>
              <a:ext cx="91440" cy="0"/>
            </a:xfrm>
            <a:prstGeom prst="line">
              <a:avLst/>
            </a:pr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C052A223-46BE-E64C-A027-1E3A177BC11E}"/>
                </a:ext>
              </a:extLst>
            </p:cNvPr>
            <p:cNvCxnSpPr/>
            <p:nvPr/>
          </p:nvCxnSpPr>
          <p:spPr>
            <a:xfrm>
              <a:off x="2667000" y="4572000"/>
              <a:ext cx="0" cy="1143000"/>
            </a:xfrm>
            <a:prstGeom prst="line">
              <a:avLst/>
            </a:pr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A5827D76-7187-344C-8D35-F62B6E25B2FB}"/>
                </a:ext>
              </a:extLst>
            </p:cNvPr>
            <p:cNvCxnSpPr/>
            <p:nvPr/>
          </p:nvCxnSpPr>
          <p:spPr>
            <a:xfrm>
              <a:off x="2667000" y="5705573"/>
              <a:ext cx="91440" cy="0"/>
            </a:xfrm>
            <a:prstGeom prst="line">
              <a:avLst/>
            </a:pr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1" name="TextBox 120">
                <a:extLst>
                  <a:ext uri="{FF2B5EF4-FFF2-40B4-BE49-F238E27FC236}">
                    <a16:creationId xmlns:a16="http://schemas.microsoft.com/office/drawing/2014/main" id="{6B534229-CAE8-2F45-8F95-CB568FBA7E1C}"/>
                  </a:ext>
                </a:extLst>
              </p:cNvPr>
              <p:cNvSpPr txBox="1"/>
              <p:nvPr/>
            </p:nvSpPr>
            <p:spPr>
              <a:xfrm>
                <a:off x="3256791" y="5340514"/>
                <a:ext cx="50417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1" name="TextBox 120">
                <a:extLst>
                  <a:ext uri="{FF2B5EF4-FFF2-40B4-BE49-F238E27FC236}">
                    <a16:creationId xmlns:a16="http://schemas.microsoft.com/office/drawing/2014/main" id="{6B534229-CAE8-2F45-8F95-CB568FBA7E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6791" y="5340514"/>
                <a:ext cx="504177" cy="369332"/>
              </a:xfrm>
              <a:prstGeom prst="rect">
                <a:avLst/>
              </a:prstGeom>
              <a:blipFill>
                <a:blip r:embed="rId28"/>
                <a:stretch>
                  <a:fillRect l="-12195" r="-4878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2" name="TextBox 121">
                <a:extLst>
                  <a:ext uri="{FF2B5EF4-FFF2-40B4-BE49-F238E27FC236}">
                    <a16:creationId xmlns:a16="http://schemas.microsoft.com/office/drawing/2014/main" id="{DD4DE1ED-E62E-BC41-8C1A-0310A8889DC4}"/>
                  </a:ext>
                </a:extLst>
              </p:cNvPr>
              <p:cNvSpPr txBox="1"/>
              <p:nvPr/>
            </p:nvSpPr>
            <p:spPr>
              <a:xfrm>
                <a:off x="3268005" y="6017223"/>
                <a:ext cx="51129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2" name="TextBox 121">
                <a:extLst>
                  <a:ext uri="{FF2B5EF4-FFF2-40B4-BE49-F238E27FC236}">
                    <a16:creationId xmlns:a16="http://schemas.microsoft.com/office/drawing/2014/main" id="{DD4DE1ED-E62E-BC41-8C1A-0310A8889D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8005" y="6017223"/>
                <a:ext cx="511294" cy="369332"/>
              </a:xfrm>
              <a:prstGeom prst="rect">
                <a:avLst/>
              </a:prstGeom>
              <a:blipFill>
                <a:blip r:embed="rId29"/>
                <a:stretch>
                  <a:fillRect l="-11905" r="-2381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3" name="Group 122">
            <a:extLst>
              <a:ext uri="{FF2B5EF4-FFF2-40B4-BE49-F238E27FC236}">
                <a16:creationId xmlns:a16="http://schemas.microsoft.com/office/drawing/2014/main" id="{D4E124E6-5780-DB46-B591-59A0393B369A}"/>
              </a:ext>
            </a:extLst>
          </p:cNvPr>
          <p:cNvGrpSpPr/>
          <p:nvPr/>
        </p:nvGrpSpPr>
        <p:grpSpPr>
          <a:xfrm flipH="1">
            <a:off x="4251362" y="5331423"/>
            <a:ext cx="91440" cy="1143000"/>
            <a:chOff x="2667000" y="4572000"/>
            <a:chExt cx="91440" cy="1143000"/>
          </a:xfrm>
        </p:grpSpPr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7CA253F7-4D61-D042-B1AE-A5C3578A28A9}"/>
                </a:ext>
              </a:extLst>
            </p:cNvPr>
            <p:cNvCxnSpPr/>
            <p:nvPr/>
          </p:nvCxnSpPr>
          <p:spPr>
            <a:xfrm>
              <a:off x="2667000" y="4572000"/>
              <a:ext cx="91440" cy="0"/>
            </a:xfrm>
            <a:prstGeom prst="line">
              <a:avLst/>
            </a:pr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48BC3318-FB67-3B42-A52D-56A1ACEDA5F5}"/>
                </a:ext>
              </a:extLst>
            </p:cNvPr>
            <p:cNvCxnSpPr/>
            <p:nvPr/>
          </p:nvCxnSpPr>
          <p:spPr>
            <a:xfrm>
              <a:off x="2667000" y="4572000"/>
              <a:ext cx="0" cy="1143000"/>
            </a:xfrm>
            <a:prstGeom prst="line">
              <a:avLst/>
            </a:pr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3DDA7354-DFDD-DD47-91EC-EBC48232149C}"/>
                </a:ext>
              </a:extLst>
            </p:cNvPr>
            <p:cNvCxnSpPr/>
            <p:nvPr/>
          </p:nvCxnSpPr>
          <p:spPr>
            <a:xfrm>
              <a:off x="2667000" y="5705573"/>
              <a:ext cx="91440" cy="0"/>
            </a:xfrm>
            <a:prstGeom prst="line">
              <a:avLst/>
            </a:pr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7" name="TextBox 126">
                <a:extLst>
                  <a:ext uri="{FF2B5EF4-FFF2-40B4-BE49-F238E27FC236}">
                    <a16:creationId xmlns:a16="http://schemas.microsoft.com/office/drawing/2014/main" id="{2EDCA4B4-8BCB-A24B-87DD-994B8970E3E3}"/>
                  </a:ext>
                </a:extLst>
              </p:cNvPr>
              <p:cNvSpPr txBox="1"/>
              <p:nvPr/>
            </p:nvSpPr>
            <p:spPr>
              <a:xfrm>
                <a:off x="3805054" y="5343091"/>
                <a:ext cx="50417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7" name="TextBox 126">
                <a:extLst>
                  <a:ext uri="{FF2B5EF4-FFF2-40B4-BE49-F238E27FC236}">
                    <a16:creationId xmlns:a16="http://schemas.microsoft.com/office/drawing/2014/main" id="{2EDCA4B4-8BCB-A24B-87DD-994B8970E3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5054" y="5343091"/>
                <a:ext cx="504177" cy="369332"/>
              </a:xfrm>
              <a:prstGeom prst="rect">
                <a:avLst/>
              </a:prstGeom>
              <a:blipFill>
                <a:blip r:embed="rId30"/>
                <a:stretch>
                  <a:fillRect l="-17949" r="-5128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TextBox 127">
                <a:extLst>
                  <a:ext uri="{FF2B5EF4-FFF2-40B4-BE49-F238E27FC236}">
                    <a16:creationId xmlns:a16="http://schemas.microsoft.com/office/drawing/2014/main" id="{311BF10C-3304-A143-8C38-EF519E1F19D6}"/>
                  </a:ext>
                </a:extLst>
              </p:cNvPr>
              <p:cNvSpPr txBox="1"/>
              <p:nvPr/>
            </p:nvSpPr>
            <p:spPr>
              <a:xfrm>
                <a:off x="3816268" y="6019800"/>
                <a:ext cx="51129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8" name="TextBox 127">
                <a:extLst>
                  <a:ext uri="{FF2B5EF4-FFF2-40B4-BE49-F238E27FC236}">
                    <a16:creationId xmlns:a16="http://schemas.microsoft.com/office/drawing/2014/main" id="{311BF10C-3304-A143-8C38-EF519E1F19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6268" y="6019800"/>
                <a:ext cx="511294" cy="369332"/>
              </a:xfrm>
              <a:prstGeom prst="rect">
                <a:avLst/>
              </a:prstGeom>
              <a:blipFill>
                <a:blip r:embed="rId31"/>
                <a:stretch>
                  <a:fillRect l="-14634" r="-2439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9" name="Group 128">
            <a:extLst>
              <a:ext uri="{FF2B5EF4-FFF2-40B4-BE49-F238E27FC236}">
                <a16:creationId xmlns:a16="http://schemas.microsoft.com/office/drawing/2014/main" id="{BF3B7F50-AD53-324F-AB44-1BDD88248A15}"/>
              </a:ext>
            </a:extLst>
          </p:cNvPr>
          <p:cNvGrpSpPr/>
          <p:nvPr/>
        </p:nvGrpSpPr>
        <p:grpSpPr>
          <a:xfrm>
            <a:off x="4479962" y="5331423"/>
            <a:ext cx="91440" cy="1143000"/>
            <a:chOff x="2667000" y="4572000"/>
            <a:chExt cx="91440" cy="1143000"/>
          </a:xfrm>
        </p:grpSpPr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C55D68C1-FF6E-9649-B6EB-8388D2DDC1B9}"/>
                </a:ext>
              </a:extLst>
            </p:cNvPr>
            <p:cNvCxnSpPr/>
            <p:nvPr/>
          </p:nvCxnSpPr>
          <p:spPr>
            <a:xfrm>
              <a:off x="2667000" y="4572000"/>
              <a:ext cx="91440" cy="0"/>
            </a:xfrm>
            <a:prstGeom prst="line">
              <a:avLst/>
            </a:pr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A37FBA0A-AC3E-4A4F-B628-4FD4F4F92946}"/>
                </a:ext>
              </a:extLst>
            </p:cNvPr>
            <p:cNvCxnSpPr/>
            <p:nvPr/>
          </p:nvCxnSpPr>
          <p:spPr>
            <a:xfrm>
              <a:off x="2667000" y="4572000"/>
              <a:ext cx="0" cy="1143000"/>
            </a:xfrm>
            <a:prstGeom prst="line">
              <a:avLst/>
            </a:pr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DA6B8E7C-7B68-0B47-B7B2-AB5B3974EC55}"/>
                </a:ext>
              </a:extLst>
            </p:cNvPr>
            <p:cNvCxnSpPr/>
            <p:nvPr/>
          </p:nvCxnSpPr>
          <p:spPr>
            <a:xfrm>
              <a:off x="2667000" y="5705573"/>
              <a:ext cx="91440" cy="0"/>
            </a:xfrm>
            <a:prstGeom prst="line">
              <a:avLst/>
            </a:pr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3" name="TextBox 132">
                <a:extLst>
                  <a:ext uri="{FF2B5EF4-FFF2-40B4-BE49-F238E27FC236}">
                    <a16:creationId xmlns:a16="http://schemas.microsoft.com/office/drawing/2014/main" id="{0DF61281-1D58-DB47-95B5-B498B82F63FD}"/>
                  </a:ext>
                </a:extLst>
              </p:cNvPr>
              <p:cNvSpPr txBox="1"/>
              <p:nvPr/>
            </p:nvSpPr>
            <p:spPr>
              <a:xfrm>
                <a:off x="4519613" y="5331423"/>
                <a:ext cx="36490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3" name="TextBox 132">
                <a:extLst>
                  <a:ext uri="{FF2B5EF4-FFF2-40B4-BE49-F238E27FC236}">
                    <a16:creationId xmlns:a16="http://schemas.microsoft.com/office/drawing/2014/main" id="{0DF61281-1D58-DB47-95B5-B498B82F63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9613" y="5331423"/>
                <a:ext cx="364907" cy="369332"/>
              </a:xfrm>
              <a:prstGeom prst="rect">
                <a:avLst/>
              </a:prstGeom>
              <a:blipFill>
                <a:blip r:embed="rId32"/>
                <a:stretch>
                  <a:fillRect l="-10000" r="-3333" b="-137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4" name="TextBox 133">
                <a:extLst>
                  <a:ext uri="{FF2B5EF4-FFF2-40B4-BE49-F238E27FC236}">
                    <a16:creationId xmlns:a16="http://schemas.microsoft.com/office/drawing/2014/main" id="{52AC86C2-6B59-E64F-A895-E4F273720DA8}"/>
                  </a:ext>
                </a:extLst>
              </p:cNvPr>
              <p:cNvSpPr txBox="1"/>
              <p:nvPr/>
            </p:nvSpPr>
            <p:spPr>
              <a:xfrm>
                <a:off x="4530827" y="5947611"/>
                <a:ext cx="37202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4" name="TextBox 133">
                <a:extLst>
                  <a:ext uri="{FF2B5EF4-FFF2-40B4-BE49-F238E27FC236}">
                    <a16:creationId xmlns:a16="http://schemas.microsoft.com/office/drawing/2014/main" id="{52AC86C2-6B59-E64F-A895-E4F273720D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0827" y="5947611"/>
                <a:ext cx="372025" cy="369332"/>
              </a:xfrm>
              <a:prstGeom prst="rect">
                <a:avLst/>
              </a:prstGeom>
              <a:blipFill>
                <a:blip r:embed="rId5"/>
                <a:stretch>
                  <a:fillRect l="-10000" r="-3333" b="-17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5" name="Group 134">
            <a:extLst>
              <a:ext uri="{FF2B5EF4-FFF2-40B4-BE49-F238E27FC236}">
                <a16:creationId xmlns:a16="http://schemas.microsoft.com/office/drawing/2014/main" id="{1E0CDC08-F189-3C4A-AE68-06F7BF83A13C}"/>
              </a:ext>
            </a:extLst>
          </p:cNvPr>
          <p:cNvGrpSpPr/>
          <p:nvPr/>
        </p:nvGrpSpPr>
        <p:grpSpPr>
          <a:xfrm flipH="1">
            <a:off x="4800002" y="5334000"/>
            <a:ext cx="91440" cy="1143000"/>
            <a:chOff x="2667000" y="4572000"/>
            <a:chExt cx="91440" cy="1143000"/>
          </a:xfrm>
        </p:grpSpPr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54764980-C109-E546-A76C-9B311AE6DCFF}"/>
                </a:ext>
              </a:extLst>
            </p:cNvPr>
            <p:cNvCxnSpPr/>
            <p:nvPr/>
          </p:nvCxnSpPr>
          <p:spPr>
            <a:xfrm>
              <a:off x="2667000" y="4572000"/>
              <a:ext cx="91440" cy="0"/>
            </a:xfrm>
            <a:prstGeom prst="line">
              <a:avLst/>
            </a:pr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37EA8AC8-A684-FD47-971A-C5FD94732BC5}"/>
                </a:ext>
              </a:extLst>
            </p:cNvPr>
            <p:cNvCxnSpPr/>
            <p:nvPr/>
          </p:nvCxnSpPr>
          <p:spPr>
            <a:xfrm>
              <a:off x="2667000" y="4572000"/>
              <a:ext cx="0" cy="1143000"/>
            </a:xfrm>
            <a:prstGeom prst="line">
              <a:avLst/>
            </a:pr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A8CB5C37-E485-5D43-9205-C14B55DE525B}"/>
                </a:ext>
              </a:extLst>
            </p:cNvPr>
            <p:cNvCxnSpPr/>
            <p:nvPr/>
          </p:nvCxnSpPr>
          <p:spPr>
            <a:xfrm>
              <a:off x="2667000" y="5705573"/>
              <a:ext cx="91440" cy="0"/>
            </a:xfrm>
            <a:prstGeom prst="line">
              <a:avLst/>
            </a:pr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9" name="TextBox 138">
                <a:extLst>
                  <a:ext uri="{FF2B5EF4-FFF2-40B4-BE49-F238E27FC236}">
                    <a16:creationId xmlns:a16="http://schemas.microsoft.com/office/drawing/2014/main" id="{FEE01C19-DF9F-9949-9F94-8599E50DF31D}"/>
                  </a:ext>
                </a:extLst>
              </p:cNvPr>
              <p:cNvSpPr txBox="1"/>
              <p:nvPr/>
            </p:nvSpPr>
            <p:spPr>
              <a:xfrm>
                <a:off x="6248400" y="5697515"/>
                <a:ext cx="320039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9" name="TextBox 138">
                <a:extLst>
                  <a:ext uri="{FF2B5EF4-FFF2-40B4-BE49-F238E27FC236}">
                    <a16:creationId xmlns:a16="http://schemas.microsoft.com/office/drawing/2014/main" id="{FEE01C19-DF9F-9949-9F94-8599E50DF3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8400" y="5697515"/>
                <a:ext cx="320039" cy="369332"/>
              </a:xfrm>
              <a:prstGeom prst="rect">
                <a:avLst/>
              </a:prstGeom>
              <a:blipFill>
                <a:blip r:embed="rId33"/>
                <a:stretch>
                  <a:fillRect l="-32000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0" name="Group 139">
            <a:extLst>
              <a:ext uri="{FF2B5EF4-FFF2-40B4-BE49-F238E27FC236}">
                <a16:creationId xmlns:a16="http://schemas.microsoft.com/office/drawing/2014/main" id="{54BA3E6F-EDFC-844F-B9B1-D3CA8CBBEA6C}"/>
              </a:ext>
            </a:extLst>
          </p:cNvPr>
          <p:cNvGrpSpPr/>
          <p:nvPr/>
        </p:nvGrpSpPr>
        <p:grpSpPr>
          <a:xfrm>
            <a:off x="6876472" y="5331423"/>
            <a:ext cx="91440" cy="1143000"/>
            <a:chOff x="2667000" y="4572000"/>
            <a:chExt cx="91440" cy="1143000"/>
          </a:xfrm>
        </p:grpSpPr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52F52A82-8E0D-8641-B004-4A36DDD29755}"/>
                </a:ext>
              </a:extLst>
            </p:cNvPr>
            <p:cNvCxnSpPr/>
            <p:nvPr/>
          </p:nvCxnSpPr>
          <p:spPr>
            <a:xfrm>
              <a:off x="2667000" y="4572000"/>
              <a:ext cx="91440" cy="0"/>
            </a:xfrm>
            <a:prstGeom prst="line">
              <a:avLst/>
            </a:pr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05978390-2269-474D-966D-20E09F07B9D7}"/>
                </a:ext>
              </a:extLst>
            </p:cNvPr>
            <p:cNvCxnSpPr/>
            <p:nvPr/>
          </p:nvCxnSpPr>
          <p:spPr>
            <a:xfrm>
              <a:off x="2667000" y="4572000"/>
              <a:ext cx="0" cy="1143000"/>
            </a:xfrm>
            <a:prstGeom prst="line">
              <a:avLst/>
            </a:pr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354C233D-520D-254E-A469-D7F259F99058}"/>
                </a:ext>
              </a:extLst>
            </p:cNvPr>
            <p:cNvCxnSpPr/>
            <p:nvPr/>
          </p:nvCxnSpPr>
          <p:spPr>
            <a:xfrm>
              <a:off x="2667000" y="5705573"/>
              <a:ext cx="91440" cy="0"/>
            </a:xfrm>
            <a:prstGeom prst="line">
              <a:avLst/>
            </a:pr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4" name="TextBox 143">
                <a:extLst>
                  <a:ext uri="{FF2B5EF4-FFF2-40B4-BE49-F238E27FC236}">
                    <a16:creationId xmlns:a16="http://schemas.microsoft.com/office/drawing/2014/main" id="{443832A3-03B6-0E4F-B3A1-9DD303E924E4}"/>
                  </a:ext>
                </a:extLst>
              </p:cNvPr>
              <p:cNvSpPr txBox="1"/>
              <p:nvPr/>
            </p:nvSpPr>
            <p:spPr>
              <a:xfrm>
                <a:off x="6916123" y="5331423"/>
                <a:ext cx="38074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44" name="TextBox 143">
                <a:extLst>
                  <a:ext uri="{FF2B5EF4-FFF2-40B4-BE49-F238E27FC236}">
                    <a16:creationId xmlns:a16="http://schemas.microsoft.com/office/drawing/2014/main" id="{443832A3-03B6-0E4F-B3A1-9DD303E924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6123" y="5331423"/>
                <a:ext cx="380745" cy="369332"/>
              </a:xfrm>
              <a:prstGeom prst="rect">
                <a:avLst/>
              </a:prstGeom>
              <a:blipFill>
                <a:blip r:embed="rId34"/>
                <a:stretch>
                  <a:fillRect l="-9677" r="-3226" b="-137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5" name="TextBox 144">
                <a:extLst>
                  <a:ext uri="{FF2B5EF4-FFF2-40B4-BE49-F238E27FC236}">
                    <a16:creationId xmlns:a16="http://schemas.microsoft.com/office/drawing/2014/main" id="{7C04AA57-7325-4647-A75D-BF0AD8CFE17E}"/>
                  </a:ext>
                </a:extLst>
              </p:cNvPr>
              <p:cNvSpPr txBox="1"/>
              <p:nvPr/>
            </p:nvSpPr>
            <p:spPr>
              <a:xfrm>
                <a:off x="6927337" y="5947611"/>
                <a:ext cx="38786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45" name="TextBox 144">
                <a:extLst>
                  <a:ext uri="{FF2B5EF4-FFF2-40B4-BE49-F238E27FC236}">
                    <a16:creationId xmlns:a16="http://schemas.microsoft.com/office/drawing/2014/main" id="{7C04AA57-7325-4647-A75D-BF0AD8CFE1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7337" y="5947611"/>
                <a:ext cx="387863" cy="369332"/>
              </a:xfrm>
              <a:prstGeom prst="rect">
                <a:avLst/>
              </a:prstGeom>
              <a:blipFill>
                <a:blip r:embed="rId35"/>
                <a:stretch>
                  <a:fillRect l="-6250" r="-3125" b="-17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6" name="Group 145">
            <a:extLst>
              <a:ext uri="{FF2B5EF4-FFF2-40B4-BE49-F238E27FC236}">
                <a16:creationId xmlns:a16="http://schemas.microsoft.com/office/drawing/2014/main" id="{D9833832-9BCC-4949-B16B-56C0DC150DEF}"/>
              </a:ext>
            </a:extLst>
          </p:cNvPr>
          <p:cNvGrpSpPr/>
          <p:nvPr/>
        </p:nvGrpSpPr>
        <p:grpSpPr>
          <a:xfrm flipH="1">
            <a:off x="7196512" y="5334000"/>
            <a:ext cx="91440" cy="1143000"/>
            <a:chOff x="2667000" y="4572000"/>
            <a:chExt cx="91440" cy="1143000"/>
          </a:xfrm>
        </p:grpSpPr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BFA81510-CA6C-7A4B-9C70-FA07F36D0E98}"/>
                </a:ext>
              </a:extLst>
            </p:cNvPr>
            <p:cNvCxnSpPr/>
            <p:nvPr/>
          </p:nvCxnSpPr>
          <p:spPr>
            <a:xfrm>
              <a:off x="2667000" y="4572000"/>
              <a:ext cx="91440" cy="0"/>
            </a:xfrm>
            <a:prstGeom prst="line">
              <a:avLst/>
            </a:pr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>
              <a:extLst>
                <a:ext uri="{FF2B5EF4-FFF2-40B4-BE49-F238E27FC236}">
                  <a16:creationId xmlns:a16="http://schemas.microsoft.com/office/drawing/2014/main" id="{2FF2E3B5-EF8A-3D42-A008-8340E0B5752C}"/>
                </a:ext>
              </a:extLst>
            </p:cNvPr>
            <p:cNvCxnSpPr/>
            <p:nvPr/>
          </p:nvCxnSpPr>
          <p:spPr>
            <a:xfrm>
              <a:off x="2667000" y="4572000"/>
              <a:ext cx="0" cy="1143000"/>
            </a:xfrm>
            <a:prstGeom prst="line">
              <a:avLst/>
            </a:pr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id="{9EFAD5B0-9831-CF4E-93A4-336362675377}"/>
                </a:ext>
              </a:extLst>
            </p:cNvPr>
            <p:cNvCxnSpPr/>
            <p:nvPr/>
          </p:nvCxnSpPr>
          <p:spPr>
            <a:xfrm>
              <a:off x="2667000" y="5705573"/>
              <a:ext cx="91440" cy="0"/>
            </a:xfrm>
            <a:prstGeom prst="line">
              <a:avLst/>
            </a:pr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3492EA8D-9F08-7447-BBB0-DFCB7365AC03}"/>
                  </a:ext>
                </a:extLst>
              </p:cNvPr>
              <p:cNvSpPr/>
              <p:nvPr/>
            </p:nvSpPr>
            <p:spPr>
              <a:xfrm>
                <a:off x="4840578" y="5622074"/>
                <a:ext cx="1374094" cy="4735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m:rPr>
                              <m:sty m:val="p"/>
                            </m:rPr>
                            <a:rPr lang="en-US" sz="24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3492EA8D-9F08-7447-BBB0-DFCB7365AC0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0578" y="5622074"/>
                <a:ext cx="1374094" cy="473591"/>
              </a:xfrm>
              <a:prstGeom prst="rect">
                <a:avLst/>
              </a:prstGeom>
              <a:blipFill>
                <a:blip r:embed="rId3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657692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  <p:bldP spid="82" grpId="0"/>
      <p:bldP spid="83" grpId="0"/>
      <p:bldP spid="97" grpId="0"/>
      <p:bldP spid="121" grpId="0"/>
      <p:bldP spid="122" grpId="0"/>
      <p:bldP spid="127" grpId="0"/>
      <p:bldP spid="128" grpId="0"/>
      <p:bldP spid="133" grpId="0"/>
      <p:bldP spid="134" grpId="0"/>
      <p:bldP spid="139" grpId="0"/>
      <p:bldP spid="144" grpId="0"/>
      <p:bldP spid="145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Oval 94">
            <a:extLst>
              <a:ext uri="{FF2B5EF4-FFF2-40B4-BE49-F238E27FC236}">
                <a16:creationId xmlns:a16="http://schemas.microsoft.com/office/drawing/2014/main" id="{398CE491-458E-B74D-9397-BE47BC74234C}"/>
              </a:ext>
            </a:extLst>
          </p:cNvPr>
          <p:cNvSpPr/>
          <p:nvPr/>
        </p:nvSpPr>
        <p:spPr>
          <a:xfrm>
            <a:off x="2641061" y="4572000"/>
            <a:ext cx="2083339" cy="70352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39967"/>
          </a:xfrm>
        </p:spPr>
        <p:txBody>
          <a:bodyPr>
            <a:noAutofit/>
          </a:bodyPr>
          <a:lstStyle/>
          <a:p>
            <a:r>
              <a:rPr lang="en-US" sz="4400" b="0" dirty="0">
                <a:solidFill>
                  <a:schemeClr val="tx2"/>
                </a:solidFill>
              </a:rPr>
              <a:t>MIMO</a:t>
            </a:r>
            <a:r>
              <a:rPr lang="en-US" sz="4400" dirty="0">
                <a:solidFill>
                  <a:schemeClr val="tx2"/>
                </a:solidFill>
              </a:rPr>
              <a:t>: Multiple TX-RX streams</a:t>
            </a:r>
            <a:endParaRPr lang="en-US" sz="4400" b="0" dirty="0">
              <a:solidFill>
                <a:schemeClr val="tx2"/>
              </a:solidFill>
            </a:endParaRPr>
          </a:p>
        </p:txBody>
      </p:sp>
      <p:grpSp>
        <p:nvGrpSpPr>
          <p:cNvPr id="58" name="Group 12">
            <a:extLst>
              <a:ext uri="{FF2B5EF4-FFF2-40B4-BE49-F238E27FC236}">
                <a16:creationId xmlns:a16="http://schemas.microsoft.com/office/drawing/2014/main" id="{65A82636-1303-4647-8E72-E21A436D8B15}"/>
              </a:ext>
            </a:extLst>
          </p:cNvPr>
          <p:cNvGrpSpPr/>
          <p:nvPr/>
        </p:nvGrpSpPr>
        <p:grpSpPr>
          <a:xfrm rot="16200000">
            <a:off x="1068926" y="1434825"/>
            <a:ext cx="1371600" cy="613852"/>
            <a:chOff x="3245649" y="1709063"/>
            <a:chExt cx="1677149" cy="827638"/>
          </a:xfrm>
        </p:grpSpPr>
        <p:sp>
          <p:nvSpPr>
            <p:cNvPr id="59" name="Isosceles Triangle 13">
              <a:extLst>
                <a:ext uri="{FF2B5EF4-FFF2-40B4-BE49-F238E27FC236}">
                  <a16:creationId xmlns:a16="http://schemas.microsoft.com/office/drawing/2014/main" id="{2D950E8A-4461-5444-AA41-F984466211AB}"/>
                </a:ext>
              </a:extLst>
            </p:cNvPr>
            <p:cNvSpPr/>
            <p:nvPr/>
          </p:nvSpPr>
          <p:spPr>
            <a:xfrm rot="16200000">
              <a:off x="4605244" y="2362843"/>
              <a:ext cx="206567" cy="141149"/>
            </a:xfrm>
            <a:prstGeom prst="triangle">
              <a:avLst/>
            </a:prstGeom>
            <a:ln w="381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prstClr val="black"/>
                </a:solidFill>
              </a:endParaRPr>
            </a:p>
          </p:txBody>
        </p:sp>
        <p:cxnSp>
          <p:nvCxnSpPr>
            <p:cNvPr id="60" name="Shape 8">
              <a:extLst>
                <a:ext uri="{FF2B5EF4-FFF2-40B4-BE49-F238E27FC236}">
                  <a16:creationId xmlns:a16="http://schemas.microsoft.com/office/drawing/2014/main" id="{F5CB3F01-3AF4-D346-A53D-9DC8ABB822EB}"/>
                </a:ext>
              </a:extLst>
            </p:cNvPr>
            <p:cNvCxnSpPr/>
            <p:nvPr/>
          </p:nvCxnSpPr>
          <p:spPr>
            <a:xfrm rot="16200000" flipH="1">
              <a:off x="3230649" y="2003589"/>
              <a:ext cx="720002" cy="130949"/>
            </a:xfrm>
            <a:prstGeom prst="bentConnector2">
              <a:avLst/>
            </a:prstGeom>
            <a:ln w="381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Isosceles Triangle 15">
              <a:extLst>
                <a:ext uri="{FF2B5EF4-FFF2-40B4-BE49-F238E27FC236}">
                  <a16:creationId xmlns:a16="http://schemas.microsoft.com/office/drawing/2014/main" id="{B97A60DA-98B2-3B46-8E7D-D69827A03857}"/>
                </a:ext>
              </a:extLst>
            </p:cNvPr>
            <p:cNvSpPr/>
            <p:nvPr/>
          </p:nvSpPr>
          <p:spPr>
            <a:xfrm rot="16200000">
              <a:off x="3623415" y="2358491"/>
              <a:ext cx="206567" cy="141149"/>
            </a:xfrm>
            <a:prstGeom prst="triangle">
              <a:avLst/>
            </a:prstGeom>
            <a:ln w="381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prstClr val="black"/>
                </a:solidFill>
              </a:endParaRPr>
            </a:p>
          </p:txBody>
        </p:sp>
        <p:cxnSp>
          <p:nvCxnSpPr>
            <p:cNvPr id="66" name="Shape 14">
              <a:extLst>
                <a:ext uri="{FF2B5EF4-FFF2-40B4-BE49-F238E27FC236}">
                  <a16:creationId xmlns:a16="http://schemas.microsoft.com/office/drawing/2014/main" id="{511A0330-EDAF-8149-90E7-7FF5E6229D62}"/>
                </a:ext>
              </a:extLst>
            </p:cNvPr>
            <p:cNvCxnSpPr/>
            <p:nvPr/>
          </p:nvCxnSpPr>
          <p:spPr>
            <a:xfrm rot="16200000" flipH="1">
              <a:off x="4212478" y="2003589"/>
              <a:ext cx="720000" cy="130949"/>
            </a:xfrm>
            <a:prstGeom prst="bentConnector2">
              <a:avLst/>
            </a:prstGeom>
            <a:ln w="381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Rounded Rectangle 67">
              <a:extLst>
                <a:ext uri="{FF2B5EF4-FFF2-40B4-BE49-F238E27FC236}">
                  <a16:creationId xmlns:a16="http://schemas.microsoft.com/office/drawing/2014/main" id="{03A232E4-F200-6240-BA27-3EE412A1847A}"/>
                </a:ext>
              </a:extLst>
            </p:cNvPr>
            <p:cNvSpPr/>
            <p:nvPr/>
          </p:nvSpPr>
          <p:spPr>
            <a:xfrm rot="5400000">
              <a:off x="3893804" y="1199192"/>
              <a:ext cx="380839" cy="1677149"/>
            </a:xfrm>
            <a:prstGeom prst="roundRect">
              <a:avLst/>
            </a:prstGeom>
            <a:ln w="38100"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prstClr val="black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9565F32-6DF5-7948-B048-9DA7676F1F35}"/>
                  </a:ext>
                </a:extLst>
              </p:cNvPr>
              <p:cNvSpPr txBox="1"/>
              <p:nvPr/>
            </p:nvSpPr>
            <p:spPr>
              <a:xfrm>
                <a:off x="975117" y="1062003"/>
                <a:ext cx="36490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9565F32-6DF5-7948-B048-9DA7676F1F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5117" y="1062003"/>
                <a:ext cx="364908" cy="369332"/>
              </a:xfrm>
              <a:prstGeom prst="rect">
                <a:avLst/>
              </a:prstGeom>
              <a:blipFill>
                <a:blip r:embed="rId4"/>
                <a:stretch>
                  <a:fillRect l="-10000" r="-3333" b="-137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B4E32700-38FB-3340-A192-A2D5697DD6D8}"/>
                  </a:ext>
                </a:extLst>
              </p:cNvPr>
              <p:cNvSpPr txBox="1"/>
              <p:nvPr/>
            </p:nvSpPr>
            <p:spPr>
              <a:xfrm>
                <a:off x="975117" y="1733597"/>
                <a:ext cx="37202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B4E32700-38FB-3340-A192-A2D5697DD6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5117" y="1733597"/>
                <a:ext cx="372025" cy="369332"/>
              </a:xfrm>
              <a:prstGeom prst="rect">
                <a:avLst/>
              </a:prstGeom>
              <a:blipFill>
                <a:blip r:embed="rId5"/>
                <a:stretch>
                  <a:fillRect l="-10000" r="-6667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0B6AB4C9-EEFA-8340-86D8-E5E88A44DFF8}"/>
                  </a:ext>
                </a:extLst>
              </p:cNvPr>
              <p:cNvSpPr txBox="1"/>
              <p:nvPr/>
            </p:nvSpPr>
            <p:spPr>
              <a:xfrm>
                <a:off x="4885971" y="1100024"/>
                <a:ext cx="36663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0B6AB4C9-EEFA-8340-86D8-E5E88A44DF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5971" y="1100024"/>
                <a:ext cx="366639" cy="369332"/>
              </a:xfrm>
              <a:prstGeom prst="rect">
                <a:avLst/>
              </a:prstGeom>
              <a:blipFill>
                <a:blip r:embed="rId6"/>
                <a:stretch>
                  <a:fillRect l="-16667" r="-3333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8FBB0336-63BC-A342-8074-B5F3C6CD6832}"/>
                  </a:ext>
                </a:extLst>
              </p:cNvPr>
              <p:cNvSpPr txBox="1"/>
              <p:nvPr/>
            </p:nvSpPr>
            <p:spPr>
              <a:xfrm>
                <a:off x="4885971" y="1970351"/>
                <a:ext cx="37375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8FBB0336-63BC-A342-8074-B5F3C6CD68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5971" y="1970351"/>
                <a:ext cx="373757" cy="369332"/>
              </a:xfrm>
              <a:prstGeom prst="rect">
                <a:avLst/>
              </a:prstGeom>
              <a:blipFill>
                <a:blip r:embed="rId7"/>
                <a:stretch>
                  <a:fillRect l="-16667" r="-6667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2" name="Group 12">
            <a:extLst>
              <a:ext uri="{FF2B5EF4-FFF2-40B4-BE49-F238E27FC236}">
                <a16:creationId xmlns:a16="http://schemas.microsoft.com/office/drawing/2014/main" id="{A3718309-A994-DA41-B4B1-836C2019F191}"/>
              </a:ext>
            </a:extLst>
          </p:cNvPr>
          <p:cNvGrpSpPr/>
          <p:nvPr/>
        </p:nvGrpSpPr>
        <p:grpSpPr>
          <a:xfrm rot="5400000" flipH="1">
            <a:off x="3812126" y="1434825"/>
            <a:ext cx="1371600" cy="613852"/>
            <a:chOff x="3245649" y="1709063"/>
            <a:chExt cx="1677149" cy="827638"/>
          </a:xfrm>
        </p:grpSpPr>
        <p:sp>
          <p:nvSpPr>
            <p:cNvPr id="33" name="Isosceles Triangle 13">
              <a:extLst>
                <a:ext uri="{FF2B5EF4-FFF2-40B4-BE49-F238E27FC236}">
                  <a16:creationId xmlns:a16="http://schemas.microsoft.com/office/drawing/2014/main" id="{13E0E8DB-FA56-3B45-A695-BE6A377CAF2E}"/>
                </a:ext>
              </a:extLst>
            </p:cNvPr>
            <p:cNvSpPr/>
            <p:nvPr/>
          </p:nvSpPr>
          <p:spPr>
            <a:xfrm rot="16200000">
              <a:off x="4605244" y="2362843"/>
              <a:ext cx="206567" cy="141149"/>
            </a:xfrm>
            <a:prstGeom prst="triangle">
              <a:avLst/>
            </a:prstGeom>
            <a:ln w="381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prstClr val="black"/>
                </a:solidFill>
              </a:endParaRPr>
            </a:p>
          </p:txBody>
        </p:sp>
        <p:cxnSp>
          <p:nvCxnSpPr>
            <p:cNvPr id="34" name="Shape 8">
              <a:extLst>
                <a:ext uri="{FF2B5EF4-FFF2-40B4-BE49-F238E27FC236}">
                  <a16:creationId xmlns:a16="http://schemas.microsoft.com/office/drawing/2014/main" id="{D851F5D9-DB0C-2A48-8B20-7683B6FC7A90}"/>
                </a:ext>
              </a:extLst>
            </p:cNvPr>
            <p:cNvCxnSpPr/>
            <p:nvPr/>
          </p:nvCxnSpPr>
          <p:spPr>
            <a:xfrm rot="16200000" flipH="1">
              <a:off x="3230649" y="2003589"/>
              <a:ext cx="720002" cy="130949"/>
            </a:xfrm>
            <a:prstGeom prst="bentConnector2">
              <a:avLst/>
            </a:prstGeom>
            <a:ln w="381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Isosceles Triangle 15">
              <a:extLst>
                <a:ext uri="{FF2B5EF4-FFF2-40B4-BE49-F238E27FC236}">
                  <a16:creationId xmlns:a16="http://schemas.microsoft.com/office/drawing/2014/main" id="{B228601E-61D0-8345-BA11-0E4471D8A592}"/>
                </a:ext>
              </a:extLst>
            </p:cNvPr>
            <p:cNvSpPr/>
            <p:nvPr/>
          </p:nvSpPr>
          <p:spPr>
            <a:xfrm rot="16200000">
              <a:off x="3623415" y="2358491"/>
              <a:ext cx="206567" cy="141149"/>
            </a:xfrm>
            <a:prstGeom prst="triangle">
              <a:avLst/>
            </a:prstGeom>
            <a:ln w="381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prstClr val="black"/>
                </a:solidFill>
              </a:endParaRPr>
            </a:p>
          </p:txBody>
        </p:sp>
        <p:cxnSp>
          <p:nvCxnSpPr>
            <p:cNvPr id="36" name="Shape 14">
              <a:extLst>
                <a:ext uri="{FF2B5EF4-FFF2-40B4-BE49-F238E27FC236}">
                  <a16:creationId xmlns:a16="http://schemas.microsoft.com/office/drawing/2014/main" id="{01025A01-63DB-8B4A-8F0B-518A3B3C4A58}"/>
                </a:ext>
              </a:extLst>
            </p:cNvPr>
            <p:cNvCxnSpPr/>
            <p:nvPr/>
          </p:nvCxnSpPr>
          <p:spPr>
            <a:xfrm rot="16200000" flipH="1">
              <a:off x="4212478" y="2003589"/>
              <a:ext cx="720000" cy="130949"/>
            </a:xfrm>
            <a:prstGeom prst="bentConnector2">
              <a:avLst/>
            </a:prstGeom>
            <a:ln w="381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Rounded Rectangle 36">
              <a:extLst>
                <a:ext uri="{FF2B5EF4-FFF2-40B4-BE49-F238E27FC236}">
                  <a16:creationId xmlns:a16="http://schemas.microsoft.com/office/drawing/2014/main" id="{6A3B98ED-AE3D-C743-A047-CED08E48A424}"/>
                </a:ext>
              </a:extLst>
            </p:cNvPr>
            <p:cNvSpPr/>
            <p:nvPr/>
          </p:nvSpPr>
          <p:spPr>
            <a:xfrm rot="5400000">
              <a:off x="3893804" y="1199192"/>
              <a:ext cx="380839" cy="1677149"/>
            </a:xfrm>
            <a:prstGeom prst="roundRect">
              <a:avLst/>
            </a:prstGeom>
            <a:ln w="38100"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prstClr val="black"/>
                </a:solidFill>
              </a:endParaRPr>
            </a:p>
          </p:txBody>
        </p:sp>
      </p:grp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32FD3E8F-562A-9E4F-9FD4-3CC09564B29F}"/>
              </a:ext>
            </a:extLst>
          </p:cNvPr>
          <p:cNvCxnSpPr/>
          <p:nvPr/>
        </p:nvCxnSpPr>
        <p:spPr>
          <a:xfrm>
            <a:off x="1981818" y="1395995"/>
            <a:ext cx="2270582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DCEB03CE-AA36-7C49-929D-0965F08E3C2C}"/>
                  </a:ext>
                </a:extLst>
              </p:cNvPr>
              <p:cNvSpPr txBox="1"/>
              <p:nvPr/>
            </p:nvSpPr>
            <p:spPr>
              <a:xfrm>
                <a:off x="2519049" y="1020391"/>
                <a:ext cx="42306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DCEB03CE-AA36-7C49-929D-0965F08E3C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9049" y="1020391"/>
                <a:ext cx="423065" cy="307777"/>
              </a:xfrm>
              <a:prstGeom prst="rect">
                <a:avLst/>
              </a:prstGeom>
              <a:blipFill>
                <a:blip r:embed="rId8"/>
                <a:stretch>
                  <a:fillRect l="-11429" r="-2857" b="-1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AEF968B4-9610-2142-8FFF-E43222EAD26A}"/>
                  </a:ext>
                </a:extLst>
              </p:cNvPr>
              <p:cNvSpPr txBox="1"/>
              <p:nvPr/>
            </p:nvSpPr>
            <p:spPr>
              <a:xfrm>
                <a:off x="5297699" y="1100024"/>
                <a:ext cx="1103101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AEF968B4-9610-2142-8FFF-E43222EAD2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7699" y="1100024"/>
                <a:ext cx="1103101" cy="369332"/>
              </a:xfrm>
              <a:prstGeom prst="rect">
                <a:avLst/>
              </a:prstGeom>
              <a:blipFill>
                <a:blip r:embed="rId9"/>
                <a:stretch>
                  <a:fillRect l="-5682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82922B64-C074-0047-AD85-4C7173569250}"/>
                  </a:ext>
                </a:extLst>
              </p:cNvPr>
              <p:cNvSpPr txBox="1"/>
              <p:nvPr/>
            </p:nvSpPr>
            <p:spPr>
              <a:xfrm>
                <a:off x="6445889" y="1100024"/>
                <a:ext cx="1103101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82922B64-C074-0047-AD85-4C71735692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5889" y="1100024"/>
                <a:ext cx="1103101" cy="369332"/>
              </a:xfrm>
              <a:prstGeom prst="rect">
                <a:avLst/>
              </a:prstGeom>
              <a:blipFill>
                <a:blip r:embed="rId10"/>
                <a:stretch>
                  <a:fillRect l="-9195" t="-6667" b="-3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A44EEA64-49B9-E24A-8F42-E524379D186C}"/>
                  </a:ext>
                </a:extLst>
              </p:cNvPr>
              <p:cNvSpPr txBox="1"/>
              <p:nvPr/>
            </p:nvSpPr>
            <p:spPr>
              <a:xfrm>
                <a:off x="5297699" y="1970351"/>
                <a:ext cx="1103101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21</m:t>
                          </m:r>
                        </m:sub>
                      </m:sSub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A44EEA64-49B9-E24A-8F42-E524379D18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7699" y="1970351"/>
                <a:ext cx="1103101" cy="369332"/>
              </a:xfrm>
              <a:prstGeom prst="rect">
                <a:avLst/>
              </a:prstGeom>
              <a:blipFill>
                <a:blip r:embed="rId11"/>
                <a:stretch>
                  <a:fillRect l="-5682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DA474886-68CF-EE4D-98EE-1C7969C8D6E7}"/>
                  </a:ext>
                </a:extLst>
              </p:cNvPr>
              <p:cNvSpPr txBox="1"/>
              <p:nvPr/>
            </p:nvSpPr>
            <p:spPr>
              <a:xfrm>
                <a:off x="6445889" y="1970351"/>
                <a:ext cx="1103101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22</m:t>
                          </m:r>
                        </m:sub>
                      </m:sSub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DA474886-68CF-EE4D-98EE-1C7969C8D6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5889" y="1970351"/>
                <a:ext cx="1103101" cy="369332"/>
              </a:xfrm>
              <a:prstGeom prst="rect">
                <a:avLst/>
              </a:prstGeom>
              <a:blipFill>
                <a:blip r:embed="rId12"/>
                <a:stretch>
                  <a:fillRect l="-9195" t="-3333" b="-3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F59EBEBF-B712-F64F-A375-030DC4570446}"/>
              </a:ext>
            </a:extLst>
          </p:cNvPr>
          <p:cNvCxnSpPr>
            <a:cxnSpLocks/>
          </p:cNvCxnSpPr>
          <p:nvPr/>
        </p:nvCxnSpPr>
        <p:spPr>
          <a:xfrm flipV="1">
            <a:off x="1981818" y="1469356"/>
            <a:ext cx="2289015" cy="72959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F2BAD1C7-AE08-E944-9D58-5FD7700084B3}"/>
                  </a:ext>
                </a:extLst>
              </p:cNvPr>
              <p:cNvSpPr txBox="1"/>
              <p:nvPr/>
            </p:nvSpPr>
            <p:spPr>
              <a:xfrm>
                <a:off x="2057400" y="1755522"/>
                <a:ext cx="42306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F2BAD1C7-AE08-E944-9D58-5FD7700084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400" y="1755522"/>
                <a:ext cx="423065" cy="307777"/>
              </a:xfrm>
              <a:prstGeom prst="rect">
                <a:avLst/>
              </a:prstGeom>
              <a:blipFill>
                <a:blip r:embed="rId13"/>
                <a:stretch>
                  <a:fillRect l="-14706" r="-2941" b="-1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6AAE3A36-33DC-EF44-9D5A-31D822685AFF}"/>
              </a:ext>
            </a:extLst>
          </p:cNvPr>
          <p:cNvCxnSpPr>
            <a:cxnSpLocks/>
          </p:cNvCxnSpPr>
          <p:nvPr/>
        </p:nvCxnSpPr>
        <p:spPr>
          <a:xfrm>
            <a:off x="1967823" y="2198950"/>
            <a:ext cx="2284577" cy="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D503483D-82AD-8444-94D6-7585E9C02411}"/>
                  </a:ext>
                </a:extLst>
              </p:cNvPr>
              <p:cNvSpPr txBox="1"/>
              <p:nvPr/>
            </p:nvSpPr>
            <p:spPr>
              <a:xfrm>
                <a:off x="2360844" y="2194739"/>
                <a:ext cx="42902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22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D503483D-82AD-8444-94D6-7585E9C024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0844" y="2194739"/>
                <a:ext cx="429027" cy="307777"/>
              </a:xfrm>
              <a:prstGeom prst="rect">
                <a:avLst/>
              </a:prstGeom>
              <a:blipFill>
                <a:blip r:embed="rId14"/>
                <a:stretch>
                  <a:fillRect l="-14286" r="-2857"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3B5F42C2-8137-1941-9F76-D43ED3290228}"/>
              </a:ext>
            </a:extLst>
          </p:cNvPr>
          <p:cNvCxnSpPr>
            <a:cxnSpLocks/>
          </p:cNvCxnSpPr>
          <p:nvPr/>
        </p:nvCxnSpPr>
        <p:spPr>
          <a:xfrm>
            <a:off x="1981817" y="1402267"/>
            <a:ext cx="2243928" cy="71992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6AD2C070-428C-D44B-BB5B-EC5738F1A7FE}"/>
                  </a:ext>
                </a:extLst>
              </p:cNvPr>
              <p:cNvSpPr txBox="1"/>
              <p:nvPr/>
            </p:nvSpPr>
            <p:spPr>
              <a:xfrm>
                <a:off x="2035919" y="1383252"/>
                <a:ext cx="42902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21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6AD2C070-428C-D44B-BB5B-EC5738F1A7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5919" y="1383252"/>
                <a:ext cx="429028" cy="307777"/>
              </a:xfrm>
              <a:prstGeom prst="rect">
                <a:avLst/>
              </a:prstGeom>
              <a:blipFill>
                <a:blip r:embed="rId15"/>
                <a:stretch>
                  <a:fillRect l="-11429" r="-2857"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7" name="Group 56">
            <a:extLst>
              <a:ext uri="{FF2B5EF4-FFF2-40B4-BE49-F238E27FC236}">
                <a16:creationId xmlns:a16="http://schemas.microsoft.com/office/drawing/2014/main" id="{1A83D57B-3B34-7A4D-84C0-38EDFF304FB4}"/>
              </a:ext>
            </a:extLst>
          </p:cNvPr>
          <p:cNvGrpSpPr/>
          <p:nvPr/>
        </p:nvGrpSpPr>
        <p:grpSpPr>
          <a:xfrm>
            <a:off x="1458924" y="2745777"/>
            <a:ext cx="91440" cy="1143000"/>
            <a:chOff x="2667000" y="4572000"/>
            <a:chExt cx="91440" cy="1143000"/>
          </a:xfrm>
        </p:grpSpPr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8ED306A6-44E6-A44A-A72C-1092735870BD}"/>
                </a:ext>
              </a:extLst>
            </p:cNvPr>
            <p:cNvCxnSpPr/>
            <p:nvPr/>
          </p:nvCxnSpPr>
          <p:spPr>
            <a:xfrm>
              <a:off x="2667000" y="4572000"/>
              <a:ext cx="91440" cy="0"/>
            </a:xfrm>
            <a:prstGeom prst="line">
              <a:avLst/>
            </a:pr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09DF8B76-DA5B-2D41-A492-D84F81E7BAC6}"/>
                </a:ext>
              </a:extLst>
            </p:cNvPr>
            <p:cNvCxnSpPr/>
            <p:nvPr/>
          </p:nvCxnSpPr>
          <p:spPr>
            <a:xfrm>
              <a:off x="2667000" y="4572000"/>
              <a:ext cx="0" cy="1143000"/>
            </a:xfrm>
            <a:prstGeom prst="line">
              <a:avLst/>
            </a:pr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299715FB-D848-BA42-A454-6BBD05A9BCA7}"/>
                </a:ext>
              </a:extLst>
            </p:cNvPr>
            <p:cNvCxnSpPr/>
            <p:nvPr/>
          </p:nvCxnSpPr>
          <p:spPr>
            <a:xfrm>
              <a:off x="2667000" y="5705573"/>
              <a:ext cx="91440" cy="0"/>
            </a:xfrm>
            <a:prstGeom prst="line">
              <a:avLst/>
            </a:pr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38115B33-7115-6445-BDBA-65AF8984B67E}"/>
                  </a:ext>
                </a:extLst>
              </p:cNvPr>
              <p:cNvSpPr txBox="1"/>
              <p:nvPr/>
            </p:nvSpPr>
            <p:spPr>
              <a:xfrm>
                <a:off x="1498575" y="2745777"/>
                <a:ext cx="36663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38115B33-7115-6445-BDBA-65AF8984B6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8575" y="2745777"/>
                <a:ext cx="366639" cy="369332"/>
              </a:xfrm>
              <a:prstGeom prst="rect">
                <a:avLst/>
              </a:prstGeom>
              <a:blipFill>
                <a:blip r:embed="rId16"/>
                <a:stretch>
                  <a:fillRect l="-16667" r="-3333" b="-24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AEF8A49A-C656-794A-8D27-33B559D68024}"/>
                  </a:ext>
                </a:extLst>
              </p:cNvPr>
              <p:cNvSpPr txBox="1"/>
              <p:nvPr/>
            </p:nvSpPr>
            <p:spPr>
              <a:xfrm>
                <a:off x="1509789" y="3361965"/>
                <a:ext cx="37375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AEF8A49A-C656-794A-8D27-33B559D680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9789" y="3361965"/>
                <a:ext cx="373757" cy="369332"/>
              </a:xfrm>
              <a:prstGeom prst="rect">
                <a:avLst/>
              </a:prstGeom>
              <a:blipFill>
                <a:blip r:embed="rId17"/>
                <a:stretch>
                  <a:fillRect l="-16667" r="-6667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3" name="Group 72">
            <a:extLst>
              <a:ext uri="{FF2B5EF4-FFF2-40B4-BE49-F238E27FC236}">
                <a16:creationId xmlns:a16="http://schemas.microsoft.com/office/drawing/2014/main" id="{2A690FD0-5C73-0047-9F88-972C852C399A}"/>
              </a:ext>
            </a:extLst>
          </p:cNvPr>
          <p:cNvGrpSpPr/>
          <p:nvPr/>
        </p:nvGrpSpPr>
        <p:grpSpPr>
          <a:xfrm flipH="1">
            <a:off x="1778964" y="2748354"/>
            <a:ext cx="91440" cy="1143000"/>
            <a:chOff x="2667000" y="4572000"/>
            <a:chExt cx="91440" cy="1143000"/>
          </a:xfrm>
        </p:grpSpPr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FC019C60-C0C1-5146-A1CD-E83D32A6175E}"/>
                </a:ext>
              </a:extLst>
            </p:cNvPr>
            <p:cNvCxnSpPr/>
            <p:nvPr/>
          </p:nvCxnSpPr>
          <p:spPr>
            <a:xfrm>
              <a:off x="2667000" y="4572000"/>
              <a:ext cx="91440" cy="0"/>
            </a:xfrm>
            <a:prstGeom prst="line">
              <a:avLst/>
            </a:pr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1DB1F2C9-C0E9-0340-9BD5-DB71FA54CE4F}"/>
                </a:ext>
              </a:extLst>
            </p:cNvPr>
            <p:cNvCxnSpPr/>
            <p:nvPr/>
          </p:nvCxnSpPr>
          <p:spPr>
            <a:xfrm>
              <a:off x="2667000" y="4572000"/>
              <a:ext cx="0" cy="1143000"/>
            </a:xfrm>
            <a:prstGeom prst="line">
              <a:avLst/>
            </a:pr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C567DC39-AB7E-DD46-8441-4F5F4823C708}"/>
                </a:ext>
              </a:extLst>
            </p:cNvPr>
            <p:cNvCxnSpPr/>
            <p:nvPr/>
          </p:nvCxnSpPr>
          <p:spPr>
            <a:xfrm>
              <a:off x="2667000" y="5705573"/>
              <a:ext cx="91440" cy="0"/>
            </a:xfrm>
            <a:prstGeom prst="line">
              <a:avLst/>
            </a:pr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299DB724-613D-9A4A-9A5B-F99ED462886F}"/>
                  </a:ext>
                </a:extLst>
              </p:cNvPr>
              <p:cNvSpPr txBox="1"/>
              <p:nvPr/>
            </p:nvSpPr>
            <p:spPr>
              <a:xfrm>
                <a:off x="1974986" y="3111869"/>
                <a:ext cx="320039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299DB724-613D-9A4A-9A5B-F99ED46288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4986" y="3111869"/>
                <a:ext cx="320039" cy="369332"/>
              </a:xfrm>
              <a:prstGeom prst="rect">
                <a:avLst/>
              </a:prstGeom>
              <a:blipFill>
                <a:blip r:embed="rId18"/>
                <a:stretch>
                  <a:fillRect l="-2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8" name="Group 77">
            <a:extLst>
              <a:ext uri="{FF2B5EF4-FFF2-40B4-BE49-F238E27FC236}">
                <a16:creationId xmlns:a16="http://schemas.microsoft.com/office/drawing/2014/main" id="{2AC74354-3793-8C44-B5DA-C1C6E7EC9CF9}"/>
              </a:ext>
            </a:extLst>
          </p:cNvPr>
          <p:cNvGrpSpPr/>
          <p:nvPr/>
        </p:nvGrpSpPr>
        <p:grpSpPr>
          <a:xfrm>
            <a:off x="2344942" y="2743200"/>
            <a:ext cx="91440" cy="1143000"/>
            <a:chOff x="2667000" y="4572000"/>
            <a:chExt cx="91440" cy="1143000"/>
          </a:xfrm>
        </p:grpSpPr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732F842A-B2F9-4F4E-B40F-1B5FA8EDAF3A}"/>
                </a:ext>
              </a:extLst>
            </p:cNvPr>
            <p:cNvCxnSpPr/>
            <p:nvPr/>
          </p:nvCxnSpPr>
          <p:spPr>
            <a:xfrm>
              <a:off x="2667000" y="4572000"/>
              <a:ext cx="91440" cy="0"/>
            </a:xfrm>
            <a:prstGeom prst="line">
              <a:avLst/>
            </a:pr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58FCD12E-46E0-8949-A9A7-1162CD8B8569}"/>
                </a:ext>
              </a:extLst>
            </p:cNvPr>
            <p:cNvCxnSpPr/>
            <p:nvPr/>
          </p:nvCxnSpPr>
          <p:spPr>
            <a:xfrm>
              <a:off x="2667000" y="4572000"/>
              <a:ext cx="0" cy="1143000"/>
            </a:xfrm>
            <a:prstGeom prst="line">
              <a:avLst/>
            </a:pr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62663EBC-B281-7041-8452-6E1B1D4B02E3}"/>
                </a:ext>
              </a:extLst>
            </p:cNvPr>
            <p:cNvCxnSpPr/>
            <p:nvPr/>
          </p:nvCxnSpPr>
          <p:spPr>
            <a:xfrm>
              <a:off x="2667000" y="5705573"/>
              <a:ext cx="91440" cy="0"/>
            </a:xfrm>
            <a:prstGeom prst="line">
              <a:avLst/>
            </a:pr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B6ED1586-E70C-8746-BA59-B86A025EA7D9}"/>
                  </a:ext>
                </a:extLst>
              </p:cNvPr>
              <p:cNvSpPr txBox="1"/>
              <p:nvPr/>
            </p:nvSpPr>
            <p:spPr>
              <a:xfrm>
                <a:off x="2384593" y="2754868"/>
                <a:ext cx="50417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B6ED1586-E70C-8746-BA59-B86A025EA7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4593" y="2754868"/>
                <a:ext cx="504177" cy="369332"/>
              </a:xfrm>
              <a:prstGeom prst="rect">
                <a:avLst/>
              </a:prstGeom>
              <a:blipFill>
                <a:blip r:embed="rId19"/>
                <a:stretch>
                  <a:fillRect l="-15000" r="-5000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76112B2B-4905-C64D-B0A2-CE2C1C13E591}"/>
                  </a:ext>
                </a:extLst>
              </p:cNvPr>
              <p:cNvSpPr txBox="1"/>
              <p:nvPr/>
            </p:nvSpPr>
            <p:spPr>
              <a:xfrm>
                <a:off x="2395807" y="3431577"/>
                <a:ext cx="51129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76112B2B-4905-C64D-B0A2-CE2C1C13E5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5807" y="3431577"/>
                <a:ext cx="511294" cy="369332"/>
              </a:xfrm>
              <a:prstGeom prst="rect">
                <a:avLst/>
              </a:prstGeom>
              <a:blipFill>
                <a:blip r:embed="rId20"/>
                <a:stretch>
                  <a:fillRect l="-14634" r="-2439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4" name="Group 83">
            <a:extLst>
              <a:ext uri="{FF2B5EF4-FFF2-40B4-BE49-F238E27FC236}">
                <a16:creationId xmlns:a16="http://schemas.microsoft.com/office/drawing/2014/main" id="{9DC6625C-9E6A-E74B-892B-098558137C2C}"/>
              </a:ext>
            </a:extLst>
          </p:cNvPr>
          <p:cNvGrpSpPr/>
          <p:nvPr/>
        </p:nvGrpSpPr>
        <p:grpSpPr>
          <a:xfrm flipH="1">
            <a:off x="3379164" y="2745777"/>
            <a:ext cx="91440" cy="1143000"/>
            <a:chOff x="2667000" y="4572000"/>
            <a:chExt cx="91440" cy="1143000"/>
          </a:xfrm>
        </p:grpSpPr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7EC8DAD6-43AC-FE44-8DBA-F33C7C5936EF}"/>
                </a:ext>
              </a:extLst>
            </p:cNvPr>
            <p:cNvCxnSpPr/>
            <p:nvPr/>
          </p:nvCxnSpPr>
          <p:spPr>
            <a:xfrm>
              <a:off x="2667000" y="4572000"/>
              <a:ext cx="91440" cy="0"/>
            </a:xfrm>
            <a:prstGeom prst="line">
              <a:avLst/>
            </a:pr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76FDAB06-4EA1-C34A-B738-F6BD7F0B151D}"/>
                </a:ext>
              </a:extLst>
            </p:cNvPr>
            <p:cNvCxnSpPr/>
            <p:nvPr/>
          </p:nvCxnSpPr>
          <p:spPr>
            <a:xfrm>
              <a:off x="2667000" y="4572000"/>
              <a:ext cx="0" cy="1143000"/>
            </a:xfrm>
            <a:prstGeom prst="line">
              <a:avLst/>
            </a:pr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869CBB4D-FCC1-3F40-AB3E-564170F7C493}"/>
                </a:ext>
              </a:extLst>
            </p:cNvPr>
            <p:cNvCxnSpPr/>
            <p:nvPr/>
          </p:nvCxnSpPr>
          <p:spPr>
            <a:xfrm>
              <a:off x="2667000" y="5705573"/>
              <a:ext cx="91440" cy="0"/>
            </a:xfrm>
            <a:prstGeom prst="line">
              <a:avLst/>
            </a:pr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BADCB7BA-C8A2-474E-9F55-4151F71ADC91}"/>
                  </a:ext>
                </a:extLst>
              </p:cNvPr>
              <p:cNvSpPr txBox="1"/>
              <p:nvPr/>
            </p:nvSpPr>
            <p:spPr>
              <a:xfrm>
                <a:off x="2932856" y="2757445"/>
                <a:ext cx="50417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BADCB7BA-C8A2-474E-9F55-4151F71ADC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2856" y="2757445"/>
                <a:ext cx="504177" cy="369332"/>
              </a:xfrm>
              <a:prstGeom prst="rect">
                <a:avLst/>
              </a:prstGeom>
              <a:blipFill>
                <a:blip r:embed="rId21"/>
                <a:stretch>
                  <a:fillRect l="-12195" r="-2439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7259190E-637F-3449-BA00-35C2866596A8}"/>
                  </a:ext>
                </a:extLst>
              </p:cNvPr>
              <p:cNvSpPr txBox="1"/>
              <p:nvPr/>
            </p:nvSpPr>
            <p:spPr>
              <a:xfrm>
                <a:off x="2944070" y="3434154"/>
                <a:ext cx="51129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7259190E-637F-3449-BA00-35C2866596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4070" y="3434154"/>
                <a:ext cx="511294" cy="369332"/>
              </a:xfrm>
              <a:prstGeom prst="rect">
                <a:avLst/>
              </a:prstGeom>
              <a:blipFill>
                <a:blip r:embed="rId22"/>
                <a:stretch>
                  <a:fillRect l="-12195" r="-4878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0" name="Group 89">
            <a:extLst>
              <a:ext uri="{FF2B5EF4-FFF2-40B4-BE49-F238E27FC236}">
                <a16:creationId xmlns:a16="http://schemas.microsoft.com/office/drawing/2014/main" id="{949A7C53-7B65-7A43-8988-0306B5CCBF4B}"/>
              </a:ext>
            </a:extLst>
          </p:cNvPr>
          <p:cNvGrpSpPr/>
          <p:nvPr/>
        </p:nvGrpSpPr>
        <p:grpSpPr>
          <a:xfrm>
            <a:off x="3607764" y="2745777"/>
            <a:ext cx="91440" cy="1143000"/>
            <a:chOff x="2667000" y="4572000"/>
            <a:chExt cx="91440" cy="1143000"/>
          </a:xfrm>
        </p:grpSpPr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4039C684-FE16-AB40-87BF-E8F6A9FC822A}"/>
                </a:ext>
              </a:extLst>
            </p:cNvPr>
            <p:cNvCxnSpPr/>
            <p:nvPr/>
          </p:nvCxnSpPr>
          <p:spPr>
            <a:xfrm>
              <a:off x="2667000" y="4572000"/>
              <a:ext cx="91440" cy="0"/>
            </a:xfrm>
            <a:prstGeom prst="line">
              <a:avLst/>
            </a:pr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CA9E8F51-DE86-5F47-BBEB-F6C194C8E7CB}"/>
                </a:ext>
              </a:extLst>
            </p:cNvPr>
            <p:cNvCxnSpPr/>
            <p:nvPr/>
          </p:nvCxnSpPr>
          <p:spPr>
            <a:xfrm>
              <a:off x="2667000" y="4572000"/>
              <a:ext cx="0" cy="1143000"/>
            </a:xfrm>
            <a:prstGeom prst="line">
              <a:avLst/>
            </a:pr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8845DBCC-FC2F-2D43-A891-4BFCC16DDCA7}"/>
                </a:ext>
              </a:extLst>
            </p:cNvPr>
            <p:cNvCxnSpPr/>
            <p:nvPr/>
          </p:nvCxnSpPr>
          <p:spPr>
            <a:xfrm>
              <a:off x="2667000" y="5705573"/>
              <a:ext cx="91440" cy="0"/>
            </a:xfrm>
            <a:prstGeom prst="line">
              <a:avLst/>
            </a:pr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FE3BA649-FAD3-CB43-AE6C-229C6F58473A}"/>
                  </a:ext>
                </a:extLst>
              </p:cNvPr>
              <p:cNvSpPr txBox="1"/>
              <p:nvPr/>
            </p:nvSpPr>
            <p:spPr>
              <a:xfrm>
                <a:off x="3647415" y="2745777"/>
                <a:ext cx="36490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FE3BA649-FAD3-CB43-AE6C-229C6F5847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7415" y="2745777"/>
                <a:ext cx="364907" cy="369332"/>
              </a:xfrm>
              <a:prstGeom prst="rect">
                <a:avLst/>
              </a:prstGeom>
              <a:blipFill>
                <a:blip r:embed="rId23"/>
                <a:stretch>
                  <a:fillRect l="-6667" r="-3333" b="-17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460551CD-EB25-8446-AA15-0772886A00F3}"/>
                  </a:ext>
                </a:extLst>
              </p:cNvPr>
              <p:cNvSpPr txBox="1"/>
              <p:nvPr/>
            </p:nvSpPr>
            <p:spPr>
              <a:xfrm>
                <a:off x="3658629" y="3361965"/>
                <a:ext cx="37202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460551CD-EB25-8446-AA15-0772886A00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8629" y="3361965"/>
                <a:ext cx="372025" cy="369332"/>
              </a:xfrm>
              <a:prstGeom prst="rect">
                <a:avLst/>
              </a:prstGeom>
              <a:blipFill>
                <a:blip r:embed="rId24"/>
                <a:stretch>
                  <a:fillRect l="-10345" r="-6897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4" name="Group 103">
            <a:extLst>
              <a:ext uri="{FF2B5EF4-FFF2-40B4-BE49-F238E27FC236}">
                <a16:creationId xmlns:a16="http://schemas.microsoft.com/office/drawing/2014/main" id="{88EC0943-860E-174D-BB63-819718B995A2}"/>
              </a:ext>
            </a:extLst>
          </p:cNvPr>
          <p:cNvGrpSpPr/>
          <p:nvPr/>
        </p:nvGrpSpPr>
        <p:grpSpPr>
          <a:xfrm flipH="1">
            <a:off x="3927804" y="2748354"/>
            <a:ext cx="91440" cy="1143000"/>
            <a:chOff x="2667000" y="4572000"/>
            <a:chExt cx="91440" cy="1143000"/>
          </a:xfrm>
        </p:grpSpPr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3B716342-5F2C-DE43-91CF-928649501873}"/>
                </a:ext>
              </a:extLst>
            </p:cNvPr>
            <p:cNvCxnSpPr/>
            <p:nvPr/>
          </p:nvCxnSpPr>
          <p:spPr>
            <a:xfrm>
              <a:off x="2667000" y="4572000"/>
              <a:ext cx="91440" cy="0"/>
            </a:xfrm>
            <a:prstGeom prst="line">
              <a:avLst/>
            </a:pr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65EDAB03-A4B1-5F4C-9DB5-7EA70050ADAD}"/>
                </a:ext>
              </a:extLst>
            </p:cNvPr>
            <p:cNvCxnSpPr/>
            <p:nvPr/>
          </p:nvCxnSpPr>
          <p:spPr>
            <a:xfrm>
              <a:off x="2667000" y="4572000"/>
              <a:ext cx="0" cy="1143000"/>
            </a:xfrm>
            <a:prstGeom prst="line">
              <a:avLst/>
            </a:pr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E5114484-0D32-3840-A5E9-14B8B8CC081E}"/>
                </a:ext>
              </a:extLst>
            </p:cNvPr>
            <p:cNvCxnSpPr/>
            <p:nvPr/>
          </p:nvCxnSpPr>
          <p:spPr>
            <a:xfrm>
              <a:off x="2667000" y="5705573"/>
              <a:ext cx="91440" cy="0"/>
            </a:xfrm>
            <a:prstGeom prst="line">
              <a:avLst/>
            </a:pr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450D3990-1711-444E-8FBA-14BBB4082E4F}"/>
                  </a:ext>
                </a:extLst>
              </p:cNvPr>
              <p:cNvSpPr txBox="1"/>
              <p:nvPr/>
            </p:nvSpPr>
            <p:spPr>
              <a:xfrm>
                <a:off x="4172342" y="3111869"/>
                <a:ext cx="320039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450D3990-1711-444E-8FBA-14BBB4082E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2342" y="3111869"/>
                <a:ext cx="320039" cy="369332"/>
              </a:xfrm>
              <a:prstGeom prst="rect">
                <a:avLst/>
              </a:prstGeom>
              <a:blipFill>
                <a:blip r:embed="rId25"/>
                <a:stretch>
                  <a:fillRect l="-30769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9" name="Group 108">
            <a:extLst>
              <a:ext uri="{FF2B5EF4-FFF2-40B4-BE49-F238E27FC236}">
                <a16:creationId xmlns:a16="http://schemas.microsoft.com/office/drawing/2014/main" id="{29A7C8C7-0B84-BE4B-84B9-803812DD39C7}"/>
              </a:ext>
            </a:extLst>
          </p:cNvPr>
          <p:cNvGrpSpPr/>
          <p:nvPr/>
        </p:nvGrpSpPr>
        <p:grpSpPr>
          <a:xfrm>
            <a:off x="4556474" y="2745777"/>
            <a:ext cx="91440" cy="1143000"/>
            <a:chOff x="2667000" y="4572000"/>
            <a:chExt cx="91440" cy="1143000"/>
          </a:xfrm>
        </p:grpSpPr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F348AF96-46D7-AA45-BCB8-FB332EB95E70}"/>
                </a:ext>
              </a:extLst>
            </p:cNvPr>
            <p:cNvCxnSpPr/>
            <p:nvPr/>
          </p:nvCxnSpPr>
          <p:spPr>
            <a:xfrm>
              <a:off x="2667000" y="4572000"/>
              <a:ext cx="91440" cy="0"/>
            </a:xfrm>
            <a:prstGeom prst="line">
              <a:avLst/>
            </a:pr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82F09FAE-4885-F945-854F-D3A914D9B0FA}"/>
                </a:ext>
              </a:extLst>
            </p:cNvPr>
            <p:cNvCxnSpPr/>
            <p:nvPr/>
          </p:nvCxnSpPr>
          <p:spPr>
            <a:xfrm>
              <a:off x="2667000" y="4572000"/>
              <a:ext cx="0" cy="1143000"/>
            </a:xfrm>
            <a:prstGeom prst="line">
              <a:avLst/>
            </a:pr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31B141CB-525F-474D-8648-D9BB265D1539}"/>
                </a:ext>
              </a:extLst>
            </p:cNvPr>
            <p:cNvCxnSpPr/>
            <p:nvPr/>
          </p:nvCxnSpPr>
          <p:spPr>
            <a:xfrm>
              <a:off x="2667000" y="5705573"/>
              <a:ext cx="91440" cy="0"/>
            </a:xfrm>
            <a:prstGeom prst="line">
              <a:avLst/>
            </a:pr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TextBox 112">
                <a:extLst>
                  <a:ext uri="{FF2B5EF4-FFF2-40B4-BE49-F238E27FC236}">
                    <a16:creationId xmlns:a16="http://schemas.microsoft.com/office/drawing/2014/main" id="{9B651C45-8CC8-934B-8917-8F66AA726A91}"/>
                  </a:ext>
                </a:extLst>
              </p:cNvPr>
              <p:cNvSpPr txBox="1"/>
              <p:nvPr/>
            </p:nvSpPr>
            <p:spPr>
              <a:xfrm>
                <a:off x="4596125" y="2745777"/>
                <a:ext cx="38074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3" name="TextBox 112">
                <a:extLst>
                  <a:ext uri="{FF2B5EF4-FFF2-40B4-BE49-F238E27FC236}">
                    <a16:creationId xmlns:a16="http://schemas.microsoft.com/office/drawing/2014/main" id="{9B651C45-8CC8-934B-8917-8F66AA726A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6125" y="2745777"/>
                <a:ext cx="380745" cy="369332"/>
              </a:xfrm>
              <a:prstGeom prst="rect">
                <a:avLst/>
              </a:prstGeom>
              <a:blipFill>
                <a:blip r:embed="rId26"/>
                <a:stretch>
                  <a:fillRect l="-6452" r="-3226" b="-17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TextBox 113">
                <a:extLst>
                  <a:ext uri="{FF2B5EF4-FFF2-40B4-BE49-F238E27FC236}">
                    <a16:creationId xmlns:a16="http://schemas.microsoft.com/office/drawing/2014/main" id="{D4523F6D-FFF9-F940-95E7-8158E47DE8B4}"/>
                  </a:ext>
                </a:extLst>
              </p:cNvPr>
              <p:cNvSpPr txBox="1"/>
              <p:nvPr/>
            </p:nvSpPr>
            <p:spPr>
              <a:xfrm>
                <a:off x="4607339" y="3361965"/>
                <a:ext cx="38786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4" name="TextBox 113">
                <a:extLst>
                  <a:ext uri="{FF2B5EF4-FFF2-40B4-BE49-F238E27FC236}">
                    <a16:creationId xmlns:a16="http://schemas.microsoft.com/office/drawing/2014/main" id="{D4523F6D-FFF9-F940-95E7-8158E47DE8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7339" y="3361965"/>
                <a:ext cx="387863" cy="369332"/>
              </a:xfrm>
              <a:prstGeom prst="rect">
                <a:avLst/>
              </a:prstGeom>
              <a:blipFill>
                <a:blip r:embed="rId27"/>
                <a:stretch>
                  <a:fillRect l="-6452" r="-6452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5" name="Group 114">
            <a:extLst>
              <a:ext uri="{FF2B5EF4-FFF2-40B4-BE49-F238E27FC236}">
                <a16:creationId xmlns:a16="http://schemas.microsoft.com/office/drawing/2014/main" id="{8CF325DE-D1DF-6F48-B033-B0F4808E00C9}"/>
              </a:ext>
            </a:extLst>
          </p:cNvPr>
          <p:cNvGrpSpPr/>
          <p:nvPr/>
        </p:nvGrpSpPr>
        <p:grpSpPr>
          <a:xfrm flipH="1">
            <a:off x="4876514" y="2748354"/>
            <a:ext cx="91440" cy="1143000"/>
            <a:chOff x="2667000" y="4572000"/>
            <a:chExt cx="91440" cy="1143000"/>
          </a:xfrm>
        </p:grpSpPr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3D3A5D7B-5B6D-5D4B-9478-617FD75FCD3D}"/>
                </a:ext>
              </a:extLst>
            </p:cNvPr>
            <p:cNvCxnSpPr/>
            <p:nvPr/>
          </p:nvCxnSpPr>
          <p:spPr>
            <a:xfrm>
              <a:off x="2667000" y="4572000"/>
              <a:ext cx="91440" cy="0"/>
            </a:xfrm>
            <a:prstGeom prst="line">
              <a:avLst/>
            </a:pr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BF2C49DA-1903-D142-9A61-D01B5850ACAB}"/>
                </a:ext>
              </a:extLst>
            </p:cNvPr>
            <p:cNvCxnSpPr/>
            <p:nvPr/>
          </p:nvCxnSpPr>
          <p:spPr>
            <a:xfrm>
              <a:off x="2667000" y="4572000"/>
              <a:ext cx="0" cy="1143000"/>
            </a:xfrm>
            <a:prstGeom prst="line">
              <a:avLst/>
            </a:pr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E8A9BC07-2518-CD4F-B5C6-109A9F5F59B4}"/>
                </a:ext>
              </a:extLst>
            </p:cNvPr>
            <p:cNvCxnSpPr/>
            <p:nvPr/>
          </p:nvCxnSpPr>
          <p:spPr>
            <a:xfrm>
              <a:off x="2667000" y="5705573"/>
              <a:ext cx="91440" cy="0"/>
            </a:xfrm>
            <a:prstGeom prst="line">
              <a:avLst/>
            </a:pr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TextBox 118">
                <a:extLst>
                  <a:ext uri="{FF2B5EF4-FFF2-40B4-BE49-F238E27FC236}">
                    <a16:creationId xmlns:a16="http://schemas.microsoft.com/office/drawing/2014/main" id="{4500E4F0-7DA2-6F44-A00C-20AF65A98D39}"/>
                  </a:ext>
                </a:extLst>
              </p:cNvPr>
              <p:cNvSpPr txBox="1"/>
              <p:nvPr/>
            </p:nvSpPr>
            <p:spPr>
              <a:xfrm>
                <a:off x="6161161" y="3044997"/>
                <a:ext cx="158056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𝐲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𝐇𝐱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𝐧</m:t>
                      </m:r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119" name="TextBox 118">
                <a:extLst>
                  <a:ext uri="{FF2B5EF4-FFF2-40B4-BE49-F238E27FC236}">
                    <a16:creationId xmlns:a16="http://schemas.microsoft.com/office/drawing/2014/main" id="{4500E4F0-7DA2-6F44-A00C-20AF65A98D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1161" y="3044997"/>
                <a:ext cx="1580561" cy="369332"/>
              </a:xfrm>
              <a:prstGeom prst="rect">
                <a:avLst/>
              </a:prstGeom>
              <a:blipFill>
                <a:blip r:embed="rId28"/>
                <a:stretch>
                  <a:fillRect l="-3968" r="-1587" b="-24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ight Arrow 12">
            <a:extLst>
              <a:ext uri="{FF2B5EF4-FFF2-40B4-BE49-F238E27FC236}">
                <a16:creationId xmlns:a16="http://schemas.microsoft.com/office/drawing/2014/main" id="{FEFA325C-A582-F344-BD89-C45C087634FE}"/>
              </a:ext>
            </a:extLst>
          </p:cNvPr>
          <p:cNvSpPr/>
          <p:nvPr/>
        </p:nvSpPr>
        <p:spPr>
          <a:xfrm>
            <a:off x="5428274" y="3114746"/>
            <a:ext cx="488389" cy="319708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0" name="TextBox 119">
                <a:extLst>
                  <a:ext uri="{FF2B5EF4-FFF2-40B4-BE49-F238E27FC236}">
                    <a16:creationId xmlns:a16="http://schemas.microsoft.com/office/drawing/2014/main" id="{3FCE5CF4-E218-5C46-905F-0C5518733362}"/>
                  </a:ext>
                </a:extLst>
              </p:cNvPr>
              <p:cNvSpPr txBox="1"/>
              <p:nvPr/>
            </p:nvSpPr>
            <p:spPr>
              <a:xfrm>
                <a:off x="838200" y="4038600"/>
                <a:ext cx="6858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prstClr val="black"/>
                    </a:solidFill>
                    <a:cs typeface="Trebuchet MS"/>
                  </a:rPr>
                  <a:t>How to recover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prstClr val="black"/>
                    </a:solidFill>
                    <a:cs typeface="Trebuchet MS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prstClr val="black"/>
                    </a:solidFill>
                    <a:cs typeface="Trebuchet MS"/>
                  </a:rPr>
                  <a:t>? </a:t>
                </a:r>
              </a:p>
            </p:txBody>
          </p:sp>
        </mc:Choice>
        <mc:Fallback xmlns="">
          <p:sp>
            <p:nvSpPr>
              <p:cNvPr id="120" name="TextBox 119">
                <a:extLst>
                  <a:ext uri="{FF2B5EF4-FFF2-40B4-BE49-F238E27FC236}">
                    <a16:creationId xmlns:a16="http://schemas.microsoft.com/office/drawing/2014/main" id="{3FCE5CF4-E218-5C46-905F-0C55187333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4038600"/>
                <a:ext cx="6858000" cy="523220"/>
              </a:xfrm>
              <a:prstGeom prst="rect">
                <a:avLst/>
              </a:prstGeom>
              <a:blipFill>
                <a:blip r:embed="rId29"/>
                <a:stretch>
                  <a:fillRect l="-1664" t="-11905" b="-30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1" name="TextBox 120">
                <a:extLst>
                  <a:ext uri="{FF2B5EF4-FFF2-40B4-BE49-F238E27FC236}">
                    <a16:creationId xmlns:a16="http://schemas.microsoft.com/office/drawing/2014/main" id="{6CC71BDD-E8FB-8441-8654-0078610F8659}"/>
                  </a:ext>
                </a:extLst>
              </p:cNvPr>
              <p:cNvSpPr txBox="1"/>
              <p:nvPr/>
            </p:nvSpPr>
            <p:spPr>
              <a:xfrm>
                <a:off x="864109" y="4654419"/>
                <a:ext cx="782188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prstClr val="black"/>
                    </a:solidFill>
                    <a:cs typeface="Trebuchet MS"/>
                  </a:rPr>
                  <a:t>Estimate </a:t>
                </a:r>
                <a14:m>
                  <m:oMath xmlns:m="http://schemas.openxmlformats.org/officeDocument/2006/math">
                    <m:r>
                      <a:rPr lang="en-US" sz="2800" b="1" i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rebuchet MS"/>
                      </a:rPr>
                      <m:t>𝐇</m:t>
                    </m:r>
                  </m:oMath>
                </a14:m>
                <a:r>
                  <a:rPr lang="en-US" sz="2800" dirty="0">
                    <a:solidFill>
                      <a:prstClr val="black"/>
                    </a:solidFill>
                    <a:cs typeface="Trebuchet MS"/>
                  </a:rPr>
                  <a:t>, compute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rebuchet MS"/>
                          </a:rPr>
                        </m:ctrlPr>
                      </m:sSupPr>
                      <m:e>
                        <m:r>
                          <a:rPr lang="en-US" sz="2800" b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rebuchet MS"/>
                          </a:rPr>
                          <m:t>𝐇</m:t>
                        </m:r>
                      </m:e>
                      <m:sup>
                        <m:r>
                          <a:rPr lang="en-US" sz="2800" b="0" i="0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rebuchet MS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prstClr val="black"/>
                    </a:solidFill>
                    <a:cs typeface="Trebuchet MS"/>
                  </a:rPr>
                  <a:t> and invert the channel!</a:t>
                </a:r>
              </a:p>
            </p:txBody>
          </p:sp>
        </mc:Choice>
        <mc:Fallback xmlns="">
          <p:sp>
            <p:nvSpPr>
              <p:cNvPr id="121" name="TextBox 120">
                <a:extLst>
                  <a:ext uri="{FF2B5EF4-FFF2-40B4-BE49-F238E27FC236}">
                    <a16:creationId xmlns:a16="http://schemas.microsoft.com/office/drawing/2014/main" id="{6CC71BDD-E8FB-8441-8654-0078610F86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4109" y="4654419"/>
                <a:ext cx="7821881" cy="523220"/>
              </a:xfrm>
              <a:prstGeom prst="rect">
                <a:avLst/>
              </a:prstGeom>
              <a:blipFill>
                <a:blip r:embed="rId30"/>
                <a:stretch>
                  <a:fillRect l="-1459" t="-9302" b="-279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2" name="TextBox 121">
                <a:extLst>
                  <a:ext uri="{FF2B5EF4-FFF2-40B4-BE49-F238E27FC236}">
                    <a16:creationId xmlns:a16="http://schemas.microsoft.com/office/drawing/2014/main" id="{A2588317-3D8B-364A-9245-4791A0BAFBB5}"/>
                  </a:ext>
                </a:extLst>
              </p:cNvPr>
              <p:cNvSpPr txBox="1"/>
              <p:nvPr/>
            </p:nvSpPr>
            <p:spPr>
              <a:xfrm>
                <a:off x="1542147" y="5403564"/>
                <a:ext cx="5448286" cy="37766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</m:acc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𝐇</m:t>
                          </m:r>
                        </m:e>
                        <m:sup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𝐲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𝐇</m:t>
                          </m:r>
                        </m:e>
                        <m:sup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𝐇𝐱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𝐇</m:t>
                          </m:r>
                        </m:e>
                        <m:sup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𝐧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𝐱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𝐇</m:t>
                          </m:r>
                        </m:e>
                        <m:sup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𝐧</m:t>
                      </m:r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122" name="TextBox 121">
                <a:extLst>
                  <a:ext uri="{FF2B5EF4-FFF2-40B4-BE49-F238E27FC236}">
                    <a16:creationId xmlns:a16="http://schemas.microsoft.com/office/drawing/2014/main" id="{A2588317-3D8B-364A-9245-4791A0BAFB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2147" y="5403564"/>
                <a:ext cx="5448286" cy="377667"/>
              </a:xfrm>
              <a:prstGeom prst="rect">
                <a:avLst/>
              </a:prstGeom>
              <a:blipFill>
                <a:blip r:embed="rId31"/>
                <a:stretch>
                  <a:fillRect r="-465" b="-22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5">
            <a:extLst>
              <a:ext uri="{FF2B5EF4-FFF2-40B4-BE49-F238E27FC236}">
                <a16:creationId xmlns:a16="http://schemas.microsoft.com/office/drawing/2014/main" id="{F09A6174-8533-A64F-ADF6-C2458C91E267}"/>
              </a:ext>
            </a:extLst>
          </p:cNvPr>
          <p:cNvSpPr/>
          <p:nvPr/>
        </p:nvSpPr>
        <p:spPr>
          <a:xfrm>
            <a:off x="6096000" y="5325697"/>
            <a:ext cx="925439" cy="5334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4AEA37C5-DDE8-A349-A7A4-53464AB83D9C}"/>
              </a:ext>
            </a:extLst>
          </p:cNvPr>
          <p:cNvSpPr/>
          <p:nvPr/>
        </p:nvSpPr>
        <p:spPr>
          <a:xfrm>
            <a:off x="6983591" y="5524178"/>
            <a:ext cx="549362" cy="534776"/>
          </a:xfrm>
          <a:custGeom>
            <a:avLst/>
            <a:gdLst>
              <a:gd name="connsiteX0" fmla="*/ 0 w 549362"/>
              <a:gd name="connsiteY0" fmla="*/ 13476 h 332313"/>
              <a:gd name="connsiteX1" fmla="*/ 499310 w 549362"/>
              <a:gd name="connsiteY1" fmla="*/ 37539 h 332313"/>
              <a:gd name="connsiteX2" fmla="*/ 505326 w 549362"/>
              <a:gd name="connsiteY2" fmla="*/ 332313 h 332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49362" h="332313">
                <a:moveTo>
                  <a:pt x="0" y="13476"/>
                </a:moveTo>
                <a:cubicBezTo>
                  <a:pt x="207544" y="-1063"/>
                  <a:pt x="415089" y="-15601"/>
                  <a:pt x="499310" y="37539"/>
                </a:cubicBezTo>
                <a:cubicBezTo>
                  <a:pt x="583531" y="90679"/>
                  <a:pt x="544428" y="211496"/>
                  <a:pt x="505326" y="332313"/>
                </a:cubicBezTo>
              </a:path>
            </a:pathLst>
          </a:custGeom>
          <a:noFill/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BA12EBCD-4D8C-5F46-B4CC-10905C24D6B7}"/>
              </a:ext>
            </a:extLst>
          </p:cNvPr>
          <p:cNvSpPr txBox="1"/>
          <p:nvPr/>
        </p:nvSpPr>
        <p:spPr>
          <a:xfrm>
            <a:off x="5916663" y="5974271"/>
            <a:ext cx="30411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cs typeface="Trebuchet MS"/>
              </a:rPr>
              <a:t>Noise amplification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6FA7E404-A8A0-3D4E-958B-60E350ADA22D}"/>
                  </a:ext>
                </a:extLst>
              </p:cNvPr>
              <p:cNvSpPr txBox="1"/>
              <p:nvPr/>
            </p:nvSpPr>
            <p:spPr>
              <a:xfrm>
                <a:off x="5325009" y="3716896"/>
                <a:ext cx="3987370" cy="10095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FF0000"/>
                    </a:solidFill>
                    <a:cs typeface="Trebuchet MS"/>
                  </a:rPr>
                  <a:t>For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rebuchet MS"/>
                      </a:rPr>
                      <m:t>𝑁</m:t>
                    </m:r>
                  </m:oMath>
                </a14:m>
                <a:r>
                  <a:rPr lang="en-US" sz="2800" dirty="0">
                    <a:solidFill>
                      <a:srgbClr val="FF0000"/>
                    </a:solidFill>
                    <a:cs typeface="Trebuchet MS"/>
                  </a:rPr>
                  <a:t> </a:t>
                </a:r>
                <a:r>
                  <a:rPr lang="en-US" sz="2800" b="1" dirty="0">
                    <a:solidFill>
                      <a:srgbClr val="FF0000"/>
                    </a:solidFill>
                    <a:cs typeface="Trebuchet MS"/>
                  </a:rPr>
                  <a:t>antennas,</a:t>
                </a:r>
                <a:r>
                  <a:rPr lang="en-US" sz="2800" dirty="0">
                    <a:solidFill>
                      <a:srgbClr val="FF0000"/>
                    </a:solidFill>
                    <a:cs typeface="Trebuchet MS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rebuchet MS"/>
                      </a:rPr>
                      <m:t>𝐇</m:t>
                    </m:r>
                  </m:oMath>
                </a14:m>
                <a:r>
                  <a:rPr lang="en-US" sz="2800" b="1" dirty="0">
                    <a:solidFill>
                      <a:srgbClr val="FF0000"/>
                    </a:solidFill>
                    <a:cs typeface="Trebuchet MS"/>
                  </a:rPr>
                  <a:t> is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rebuchet MS"/>
                      </a:rPr>
                      <m:t>𝑁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rebuchet MS"/>
                      </a:rPr>
                      <m:t>×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rebuchet MS"/>
                      </a:rPr>
                      <m:t>𝑁</m:t>
                    </m:r>
                  </m:oMath>
                </a14:m>
                <a:r>
                  <a:rPr lang="en-US" sz="2800" dirty="0">
                    <a:solidFill>
                      <a:srgbClr val="FF0000"/>
                    </a:solidFill>
                    <a:cs typeface="Trebuchet MS"/>
                  </a:rPr>
                  <a:t> </a:t>
                </a:r>
                <a:r>
                  <a:rPr lang="en-US" sz="2800" b="1" dirty="0">
                    <a:solidFill>
                      <a:srgbClr val="FF0000"/>
                    </a:solidFill>
                    <a:cs typeface="Trebuchet MS"/>
                  </a:rPr>
                  <a:t>matrix </a:t>
                </a:r>
                <a:r>
                  <a:rPr lang="en-US" sz="2800" b="1" dirty="0">
                    <a:solidFill>
                      <a:srgbClr val="FF0000"/>
                    </a:solidFill>
                    <a:cs typeface="Trebuchet MS"/>
                    <a:sym typeface="Wingdings" pitchFamily="2" charset="2"/>
                  </a:rPr>
                  <a:t></a:t>
                </a:r>
                <a:r>
                  <a:rPr lang="en-US" sz="2800" dirty="0">
                    <a:solidFill>
                      <a:srgbClr val="FF0000"/>
                    </a:solidFill>
                    <a:cs typeface="Trebuchet MS"/>
                    <a:sym typeface="Wingdings" pitchFamily="2" charset="2"/>
                  </a:rPr>
                  <a:t> </a:t>
                </a:r>
                <a:r>
                  <a:rPr lang="en-US" sz="2800" dirty="0">
                    <a:solidFill>
                      <a:srgbClr val="FF0000"/>
                    </a:solidFill>
                    <a:cs typeface="Trebuchet MS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rebuchet MS"/>
                      </a:rPr>
                      <m:t>𝑂</m:t>
                    </m:r>
                    <m:d>
                      <m:dPr>
                        <m:ctrlPr>
                          <a:rPr lang="en-US" sz="2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rebuchet MS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rebuchet MS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rebuchet MS"/>
                              </a:rPr>
                              <m:t>𝑁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rebuchet MS"/>
                              </a:rPr>
                              <m:t>3</m:t>
                            </m:r>
                          </m:sup>
                        </m:sSup>
                      </m:e>
                    </m:d>
                  </m:oMath>
                </a14:m>
                <a:endParaRPr lang="en-US" sz="2800" dirty="0">
                  <a:solidFill>
                    <a:srgbClr val="FF0000"/>
                  </a:solidFill>
                  <a:cs typeface="Trebuchet MS"/>
                </a:endParaRPr>
              </a:p>
            </p:txBody>
          </p:sp>
        </mc:Choice>
        <mc:Fallback xmlns="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6FA7E404-A8A0-3D4E-958B-60E350ADA2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5009" y="3716896"/>
                <a:ext cx="3987370" cy="1009572"/>
              </a:xfrm>
              <a:prstGeom prst="rect">
                <a:avLst/>
              </a:prstGeom>
              <a:blipFill>
                <a:blip r:embed="rId32"/>
                <a:stretch>
                  <a:fillRect l="-3211" t="-6061" b="-1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Freeform 7">
            <a:extLst>
              <a:ext uri="{FF2B5EF4-FFF2-40B4-BE49-F238E27FC236}">
                <a16:creationId xmlns:a16="http://schemas.microsoft.com/office/drawing/2014/main" id="{4449C0AD-5E75-3942-B67F-98C68E08C31B}"/>
              </a:ext>
            </a:extLst>
          </p:cNvPr>
          <p:cNvSpPr/>
          <p:nvPr/>
        </p:nvSpPr>
        <p:spPr>
          <a:xfrm>
            <a:off x="4535905" y="4186989"/>
            <a:ext cx="902369" cy="517358"/>
          </a:xfrm>
          <a:custGeom>
            <a:avLst/>
            <a:gdLst>
              <a:gd name="connsiteX0" fmla="*/ 0 w 902369"/>
              <a:gd name="connsiteY0" fmla="*/ 517358 h 517358"/>
              <a:gd name="connsiteX1" fmla="*/ 902369 w 902369"/>
              <a:gd name="connsiteY1" fmla="*/ 0 h 517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02369" h="517358">
                <a:moveTo>
                  <a:pt x="0" y="517358"/>
                </a:moveTo>
                <a:lnTo>
                  <a:pt x="902369" y="0"/>
                </a:lnTo>
              </a:path>
            </a:pathLst>
          </a:custGeom>
          <a:noFill/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17822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 animBg="1"/>
      <p:bldP spid="7" grpId="0" animBg="1"/>
      <p:bldP spid="96" grpId="0"/>
      <p:bldP spid="97" grpId="0"/>
      <p:bldP spid="8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39967"/>
          </a:xfrm>
        </p:spPr>
        <p:txBody>
          <a:bodyPr>
            <a:noAutofit/>
          </a:bodyPr>
          <a:lstStyle/>
          <a:p>
            <a:r>
              <a:rPr lang="en-US" sz="4400" b="0" dirty="0">
                <a:solidFill>
                  <a:schemeClr val="tx2"/>
                </a:solidFill>
              </a:rPr>
              <a:t>Clock Synchronization in MIMO</a:t>
            </a:r>
          </a:p>
        </p:txBody>
      </p:sp>
      <p:grpSp>
        <p:nvGrpSpPr>
          <p:cNvPr id="85" name="Group 12">
            <a:extLst>
              <a:ext uri="{FF2B5EF4-FFF2-40B4-BE49-F238E27FC236}">
                <a16:creationId xmlns:a16="http://schemas.microsoft.com/office/drawing/2014/main" id="{1E6122F0-E024-7341-A2C3-57364F8F3829}"/>
              </a:ext>
            </a:extLst>
          </p:cNvPr>
          <p:cNvGrpSpPr/>
          <p:nvPr/>
        </p:nvGrpSpPr>
        <p:grpSpPr>
          <a:xfrm rot="16200000">
            <a:off x="2211926" y="1423562"/>
            <a:ext cx="1371600" cy="613852"/>
            <a:chOff x="3245649" y="1709063"/>
            <a:chExt cx="1677149" cy="827638"/>
          </a:xfrm>
        </p:grpSpPr>
        <p:sp>
          <p:nvSpPr>
            <p:cNvPr id="86" name="Isosceles Triangle 13">
              <a:extLst>
                <a:ext uri="{FF2B5EF4-FFF2-40B4-BE49-F238E27FC236}">
                  <a16:creationId xmlns:a16="http://schemas.microsoft.com/office/drawing/2014/main" id="{5C64F8BD-5AAE-6748-A739-68238DB031B8}"/>
                </a:ext>
              </a:extLst>
            </p:cNvPr>
            <p:cNvSpPr/>
            <p:nvPr/>
          </p:nvSpPr>
          <p:spPr>
            <a:xfrm rot="16200000">
              <a:off x="4605244" y="2362843"/>
              <a:ext cx="206567" cy="141149"/>
            </a:xfrm>
            <a:prstGeom prst="triangle">
              <a:avLst/>
            </a:prstGeom>
            <a:ln w="381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prstClr val="black"/>
                </a:solidFill>
              </a:endParaRPr>
            </a:p>
          </p:txBody>
        </p:sp>
        <p:cxnSp>
          <p:nvCxnSpPr>
            <p:cNvPr id="87" name="Shape 8">
              <a:extLst>
                <a:ext uri="{FF2B5EF4-FFF2-40B4-BE49-F238E27FC236}">
                  <a16:creationId xmlns:a16="http://schemas.microsoft.com/office/drawing/2014/main" id="{F00350DE-05B3-A648-A9E4-0FADEDDFF715}"/>
                </a:ext>
              </a:extLst>
            </p:cNvPr>
            <p:cNvCxnSpPr/>
            <p:nvPr/>
          </p:nvCxnSpPr>
          <p:spPr>
            <a:xfrm rot="16200000" flipH="1">
              <a:off x="3230649" y="2003589"/>
              <a:ext cx="720002" cy="130949"/>
            </a:xfrm>
            <a:prstGeom prst="bentConnector2">
              <a:avLst/>
            </a:prstGeom>
            <a:ln w="381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Isosceles Triangle 15">
              <a:extLst>
                <a:ext uri="{FF2B5EF4-FFF2-40B4-BE49-F238E27FC236}">
                  <a16:creationId xmlns:a16="http://schemas.microsoft.com/office/drawing/2014/main" id="{0BCEBD68-9BDC-9144-9F40-892B1AE77676}"/>
                </a:ext>
              </a:extLst>
            </p:cNvPr>
            <p:cNvSpPr/>
            <p:nvPr/>
          </p:nvSpPr>
          <p:spPr>
            <a:xfrm rot="16200000">
              <a:off x="3623415" y="2358491"/>
              <a:ext cx="206567" cy="141149"/>
            </a:xfrm>
            <a:prstGeom prst="triangle">
              <a:avLst/>
            </a:prstGeom>
            <a:ln w="381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prstClr val="black"/>
                </a:solidFill>
              </a:endParaRPr>
            </a:p>
          </p:txBody>
        </p:sp>
        <p:cxnSp>
          <p:nvCxnSpPr>
            <p:cNvPr id="89" name="Shape 14">
              <a:extLst>
                <a:ext uri="{FF2B5EF4-FFF2-40B4-BE49-F238E27FC236}">
                  <a16:creationId xmlns:a16="http://schemas.microsoft.com/office/drawing/2014/main" id="{47563999-C82F-EE43-98CA-3430BCEE6984}"/>
                </a:ext>
              </a:extLst>
            </p:cNvPr>
            <p:cNvCxnSpPr/>
            <p:nvPr/>
          </p:nvCxnSpPr>
          <p:spPr>
            <a:xfrm rot="16200000" flipH="1">
              <a:off x="4212478" y="2003589"/>
              <a:ext cx="720000" cy="130949"/>
            </a:xfrm>
            <a:prstGeom prst="bentConnector2">
              <a:avLst/>
            </a:prstGeom>
            <a:ln w="381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Rounded Rectangle 89">
              <a:extLst>
                <a:ext uri="{FF2B5EF4-FFF2-40B4-BE49-F238E27FC236}">
                  <a16:creationId xmlns:a16="http://schemas.microsoft.com/office/drawing/2014/main" id="{133E0843-50D9-484E-8ACA-7BFD66F669B0}"/>
                </a:ext>
              </a:extLst>
            </p:cNvPr>
            <p:cNvSpPr/>
            <p:nvPr/>
          </p:nvSpPr>
          <p:spPr>
            <a:xfrm rot="5400000">
              <a:off x="3893804" y="1199192"/>
              <a:ext cx="380839" cy="1677149"/>
            </a:xfrm>
            <a:prstGeom prst="roundRect">
              <a:avLst/>
            </a:prstGeom>
            <a:ln w="38100"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prstClr val="black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2B7A5C24-58A6-464C-BC82-E21E1A913656}"/>
                  </a:ext>
                </a:extLst>
              </p:cNvPr>
              <p:cNvSpPr txBox="1"/>
              <p:nvPr/>
            </p:nvSpPr>
            <p:spPr>
              <a:xfrm>
                <a:off x="2118117" y="1050740"/>
                <a:ext cx="36490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2B7A5C24-58A6-464C-BC82-E21E1A9136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8117" y="1050740"/>
                <a:ext cx="364908" cy="369332"/>
              </a:xfrm>
              <a:prstGeom prst="rect">
                <a:avLst/>
              </a:prstGeom>
              <a:blipFill>
                <a:blip r:embed="rId4"/>
                <a:stretch>
                  <a:fillRect l="-10000" r="-3333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D116CC33-B4B3-8F43-96F2-3113AB6FAE01}"/>
                  </a:ext>
                </a:extLst>
              </p:cNvPr>
              <p:cNvSpPr txBox="1"/>
              <p:nvPr/>
            </p:nvSpPr>
            <p:spPr>
              <a:xfrm>
                <a:off x="2118117" y="1722334"/>
                <a:ext cx="37202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D116CC33-B4B3-8F43-96F2-3113AB6FAE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8117" y="1722334"/>
                <a:ext cx="372025" cy="369332"/>
              </a:xfrm>
              <a:prstGeom prst="rect">
                <a:avLst/>
              </a:prstGeom>
              <a:blipFill>
                <a:blip r:embed="rId5"/>
                <a:stretch>
                  <a:fillRect l="-10000" r="-3333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A995FF5F-DAFC-784E-A606-226583D21D34}"/>
                  </a:ext>
                </a:extLst>
              </p:cNvPr>
              <p:cNvSpPr txBox="1"/>
              <p:nvPr/>
            </p:nvSpPr>
            <p:spPr>
              <a:xfrm>
                <a:off x="6037783" y="1128483"/>
                <a:ext cx="36663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A995FF5F-DAFC-784E-A606-226583D21D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7783" y="1128483"/>
                <a:ext cx="366639" cy="369332"/>
              </a:xfrm>
              <a:prstGeom prst="rect">
                <a:avLst/>
              </a:prstGeom>
              <a:blipFill>
                <a:blip r:embed="rId6"/>
                <a:stretch>
                  <a:fillRect l="-16667" r="-3333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939CA17D-5423-3E4F-A644-5F4AE93FC2B0}"/>
                  </a:ext>
                </a:extLst>
              </p:cNvPr>
              <p:cNvSpPr txBox="1"/>
              <p:nvPr/>
            </p:nvSpPr>
            <p:spPr>
              <a:xfrm>
                <a:off x="6037783" y="1998810"/>
                <a:ext cx="37375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939CA17D-5423-3E4F-A644-5F4AE93FC2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7783" y="1998810"/>
                <a:ext cx="373757" cy="369332"/>
              </a:xfrm>
              <a:prstGeom prst="rect">
                <a:avLst/>
              </a:prstGeom>
              <a:blipFill>
                <a:blip r:embed="rId7"/>
                <a:stretch>
                  <a:fillRect l="-16129" r="-3226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9" name="Straight Arrow Connector 108">
            <a:extLst>
              <a:ext uri="{FF2B5EF4-FFF2-40B4-BE49-F238E27FC236}">
                <a16:creationId xmlns:a16="http://schemas.microsoft.com/office/drawing/2014/main" id="{B4CFCE54-1485-C749-BB44-AFB6F5A88D56}"/>
              </a:ext>
            </a:extLst>
          </p:cNvPr>
          <p:cNvCxnSpPr/>
          <p:nvPr/>
        </p:nvCxnSpPr>
        <p:spPr>
          <a:xfrm>
            <a:off x="3124818" y="1384732"/>
            <a:ext cx="2270582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379DD259-EAAA-E24A-AEC5-A9594BA2446E}"/>
                  </a:ext>
                </a:extLst>
              </p:cNvPr>
              <p:cNvSpPr txBox="1"/>
              <p:nvPr/>
            </p:nvSpPr>
            <p:spPr>
              <a:xfrm>
                <a:off x="3662049" y="1009128"/>
                <a:ext cx="42306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379DD259-EAAA-E24A-AEC5-A9594BA244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2049" y="1009128"/>
                <a:ext cx="423065" cy="307777"/>
              </a:xfrm>
              <a:prstGeom prst="rect">
                <a:avLst/>
              </a:prstGeom>
              <a:blipFill>
                <a:blip r:embed="rId8"/>
                <a:stretch>
                  <a:fillRect l="-14706" r="-2941" b="-1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5" name="Straight Arrow Connector 114">
            <a:extLst>
              <a:ext uri="{FF2B5EF4-FFF2-40B4-BE49-F238E27FC236}">
                <a16:creationId xmlns:a16="http://schemas.microsoft.com/office/drawing/2014/main" id="{94A36706-03D6-A541-9BD8-0DC548E176C4}"/>
              </a:ext>
            </a:extLst>
          </p:cNvPr>
          <p:cNvCxnSpPr>
            <a:cxnSpLocks/>
          </p:cNvCxnSpPr>
          <p:nvPr/>
        </p:nvCxnSpPr>
        <p:spPr>
          <a:xfrm flipV="1">
            <a:off x="3124818" y="1458093"/>
            <a:ext cx="2289015" cy="72959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6" name="TextBox 115">
                <a:extLst>
                  <a:ext uri="{FF2B5EF4-FFF2-40B4-BE49-F238E27FC236}">
                    <a16:creationId xmlns:a16="http://schemas.microsoft.com/office/drawing/2014/main" id="{E3F2427C-CF32-3E40-B10D-A0D647EB22EB}"/>
                  </a:ext>
                </a:extLst>
              </p:cNvPr>
              <p:cNvSpPr txBox="1"/>
              <p:nvPr/>
            </p:nvSpPr>
            <p:spPr>
              <a:xfrm>
                <a:off x="3200400" y="1744259"/>
                <a:ext cx="42306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16" name="TextBox 115">
                <a:extLst>
                  <a:ext uri="{FF2B5EF4-FFF2-40B4-BE49-F238E27FC236}">
                    <a16:creationId xmlns:a16="http://schemas.microsoft.com/office/drawing/2014/main" id="{E3F2427C-CF32-3E40-B10D-A0D647EB22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0400" y="1744259"/>
                <a:ext cx="423065" cy="307777"/>
              </a:xfrm>
              <a:prstGeom prst="rect">
                <a:avLst/>
              </a:prstGeom>
              <a:blipFill>
                <a:blip r:embed="rId9"/>
                <a:stretch>
                  <a:fillRect l="-15152" r="-3030" b="-1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7" name="Straight Arrow Connector 116">
            <a:extLst>
              <a:ext uri="{FF2B5EF4-FFF2-40B4-BE49-F238E27FC236}">
                <a16:creationId xmlns:a16="http://schemas.microsoft.com/office/drawing/2014/main" id="{9C264EEB-6A23-7B4A-87A3-A9FD3F326D69}"/>
              </a:ext>
            </a:extLst>
          </p:cNvPr>
          <p:cNvCxnSpPr>
            <a:cxnSpLocks/>
          </p:cNvCxnSpPr>
          <p:nvPr/>
        </p:nvCxnSpPr>
        <p:spPr>
          <a:xfrm>
            <a:off x="3110823" y="2187687"/>
            <a:ext cx="2284577" cy="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8" name="TextBox 117">
                <a:extLst>
                  <a:ext uri="{FF2B5EF4-FFF2-40B4-BE49-F238E27FC236}">
                    <a16:creationId xmlns:a16="http://schemas.microsoft.com/office/drawing/2014/main" id="{B890BE31-27B1-DB49-9EBA-45E08DCA6875}"/>
                  </a:ext>
                </a:extLst>
              </p:cNvPr>
              <p:cNvSpPr txBox="1"/>
              <p:nvPr/>
            </p:nvSpPr>
            <p:spPr>
              <a:xfrm>
                <a:off x="3503844" y="2183476"/>
                <a:ext cx="42902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22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18" name="TextBox 117">
                <a:extLst>
                  <a:ext uri="{FF2B5EF4-FFF2-40B4-BE49-F238E27FC236}">
                    <a16:creationId xmlns:a16="http://schemas.microsoft.com/office/drawing/2014/main" id="{B890BE31-27B1-DB49-9EBA-45E08DCA68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3844" y="2183476"/>
                <a:ext cx="429027" cy="307777"/>
              </a:xfrm>
              <a:prstGeom prst="rect">
                <a:avLst/>
              </a:prstGeom>
              <a:blipFill>
                <a:blip r:embed="rId10"/>
                <a:stretch>
                  <a:fillRect l="-14706" r="-2941"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9" name="Straight Arrow Connector 118">
            <a:extLst>
              <a:ext uri="{FF2B5EF4-FFF2-40B4-BE49-F238E27FC236}">
                <a16:creationId xmlns:a16="http://schemas.microsoft.com/office/drawing/2014/main" id="{162D2CAE-49AB-914F-B790-FA94EB9B9711}"/>
              </a:ext>
            </a:extLst>
          </p:cNvPr>
          <p:cNvCxnSpPr>
            <a:cxnSpLocks/>
          </p:cNvCxnSpPr>
          <p:nvPr/>
        </p:nvCxnSpPr>
        <p:spPr>
          <a:xfrm>
            <a:off x="3124817" y="1391004"/>
            <a:ext cx="2243928" cy="71992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0" name="TextBox 119">
                <a:extLst>
                  <a:ext uri="{FF2B5EF4-FFF2-40B4-BE49-F238E27FC236}">
                    <a16:creationId xmlns:a16="http://schemas.microsoft.com/office/drawing/2014/main" id="{AC9AB8DB-AB02-5D41-854C-74CD4384236D}"/>
                  </a:ext>
                </a:extLst>
              </p:cNvPr>
              <p:cNvSpPr txBox="1"/>
              <p:nvPr/>
            </p:nvSpPr>
            <p:spPr>
              <a:xfrm>
                <a:off x="3178919" y="1371989"/>
                <a:ext cx="42902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21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20" name="TextBox 119">
                <a:extLst>
                  <a:ext uri="{FF2B5EF4-FFF2-40B4-BE49-F238E27FC236}">
                    <a16:creationId xmlns:a16="http://schemas.microsoft.com/office/drawing/2014/main" id="{AC9AB8DB-AB02-5D41-854C-74CD438423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8919" y="1371989"/>
                <a:ext cx="429028" cy="307777"/>
              </a:xfrm>
              <a:prstGeom prst="rect">
                <a:avLst/>
              </a:prstGeom>
              <a:blipFill>
                <a:blip r:embed="rId11"/>
                <a:stretch>
                  <a:fillRect l="-11429" r="-2857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3" name="Group 32">
            <a:extLst>
              <a:ext uri="{FF2B5EF4-FFF2-40B4-BE49-F238E27FC236}">
                <a16:creationId xmlns:a16="http://schemas.microsoft.com/office/drawing/2014/main" id="{97A9A282-B455-214A-B894-AB0A35C74F8A}"/>
              </a:ext>
            </a:extLst>
          </p:cNvPr>
          <p:cNvGrpSpPr/>
          <p:nvPr/>
        </p:nvGrpSpPr>
        <p:grpSpPr>
          <a:xfrm>
            <a:off x="1143000" y="2701084"/>
            <a:ext cx="91440" cy="1143000"/>
            <a:chOff x="2667000" y="4572000"/>
            <a:chExt cx="91440" cy="1143000"/>
          </a:xfrm>
        </p:grpSpPr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1934C650-BFD8-634D-BA86-B7181C2549D0}"/>
                </a:ext>
              </a:extLst>
            </p:cNvPr>
            <p:cNvCxnSpPr/>
            <p:nvPr/>
          </p:nvCxnSpPr>
          <p:spPr>
            <a:xfrm>
              <a:off x="2667000" y="4572000"/>
              <a:ext cx="91440" cy="0"/>
            </a:xfrm>
            <a:prstGeom prst="line">
              <a:avLst/>
            </a:pr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0D1E08AB-F46E-CC43-8E1C-FCA1730F0F84}"/>
                </a:ext>
              </a:extLst>
            </p:cNvPr>
            <p:cNvCxnSpPr/>
            <p:nvPr/>
          </p:nvCxnSpPr>
          <p:spPr>
            <a:xfrm>
              <a:off x="2667000" y="4572000"/>
              <a:ext cx="0" cy="1143000"/>
            </a:xfrm>
            <a:prstGeom prst="line">
              <a:avLst/>
            </a:pr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E71F10BD-B8E2-F547-89CF-B9AF3745CAC3}"/>
                </a:ext>
              </a:extLst>
            </p:cNvPr>
            <p:cNvCxnSpPr/>
            <p:nvPr/>
          </p:nvCxnSpPr>
          <p:spPr>
            <a:xfrm>
              <a:off x="2667000" y="5705573"/>
              <a:ext cx="91440" cy="0"/>
            </a:xfrm>
            <a:prstGeom prst="line">
              <a:avLst/>
            </a:pr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69CAA0B3-4C58-DD40-9EDC-F123B4CCF6F3}"/>
                  </a:ext>
                </a:extLst>
              </p:cNvPr>
              <p:cNvSpPr txBox="1"/>
              <p:nvPr/>
            </p:nvSpPr>
            <p:spPr>
              <a:xfrm>
                <a:off x="1182651" y="2701084"/>
                <a:ext cx="36663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69CAA0B3-4C58-DD40-9EDC-F123B4CCF6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2651" y="2701084"/>
                <a:ext cx="366639" cy="369332"/>
              </a:xfrm>
              <a:prstGeom prst="rect">
                <a:avLst/>
              </a:prstGeom>
              <a:blipFill>
                <a:blip r:embed="rId12"/>
                <a:stretch>
                  <a:fillRect l="-16667" r="-3333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BC2DFB7F-E65D-7140-B953-B45CB5EF4F74}"/>
                  </a:ext>
                </a:extLst>
              </p:cNvPr>
              <p:cNvSpPr txBox="1"/>
              <p:nvPr/>
            </p:nvSpPr>
            <p:spPr>
              <a:xfrm>
                <a:off x="1193865" y="3317272"/>
                <a:ext cx="37375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BC2DFB7F-E65D-7140-B953-B45CB5EF4F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3865" y="3317272"/>
                <a:ext cx="373757" cy="369332"/>
              </a:xfrm>
              <a:prstGeom prst="rect">
                <a:avLst/>
              </a:prstGeom>
              <a:blipFill>
                <a:blip r:embed="rId13"/>
                <a:stretch>
                  <a:fillRect l="-16667" r="-6667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9" name="Group 38">
            <a:extLst>
              <a:ext uri="{FF2B5EF4-FFF2-40B4-BE49-F238E27FC236}">
                <a16:creationId xmlns:a16="http://schemas.microsoft.com/office/drawing/2014/main" id="{6AC56814-BF75-E248-8413-0F0EE838E67D}"/>
              </a:ext>
            </a:extLst>
          </p:cNvPr>
          <p:cNvGrpSpPr/>
          <p:nvPr/>
        </p:nvGrpSpPr>
        <p:grpSpPr>
          <a:xfrm flipH="1">
            <a:off x="1463040" y="2703661"/>
            <a:ext cx="91440" cy="1143000"/>
            <a:chOff x="2667000" y="4572000"/>
            <a:chExt cx="91440" cy="1143000"/>
          </a:xfrm>
        </p:grpSpPr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D059438A-6E18-7C45-8A29-98000106F383}"/>
                </a:ext>
              </a:extLst>
            </p:cNvPr>
            <p:cNvCxnSpPr/>
            <p:nvPr/>
          </p:nvCxnSpPr>
          <p:spPr>
            <a:xfrm>
              <a:off x="2667000" y="4572000"/>
              <a:ext cx="91440" cy="0"/>
            </a:xfrm>
            <a:prstGeom prst="line">
              <a:avLst/>
            </a:pr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8610D3FA-D088-6B48-A442-ACC4FFE53BAD}"/>
                </a:ext>
              </a:extLst>
            </p:cNvPr>
            <p:cNvCxnSpPr/>
            <p:nvPr/>
          </p:nvCxnSpPr>
          <p:spPr>
            <a:xfrm>
              <a:off x="2667000" y="4572000"/>
              <a:ext cx="0" cy="1143000"/>
            </a:xfrm>
            <a:prstGeom prst="line">
              <a:avLst/>
            </a:pr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501DD4D2-EA75-A747-8DB1-C748AD584F28}"/>
                </a:ext>
              </a:extLst>
            </p:cNvPr>
            <p:cNvCxnSpPr/>
            <p:nvPr/>
          </p:nvCxnSpPr>
          <p:spPr>
            <a:xfrm>
              <a:off x="2667000" y="5705573"/>
              <a:ext cx="91440" cy="0"/>
            </a:xfrm>
            <a:prstGeom prst="line">
              <a:avLst/>
            </a:pr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2D51B30A-3B71-4045-B016-27FA2BA4B808}"/>
                  </a:ext>
                </a:extLst>
              </p:cNvPr>
              <p:cNvSpPr txBox="1"/>
              <p:nvPr/>
            </p:nvSpPr>
            <p:spPr>
              <a:xfrm>
                <a:off x="1659062" y="3067176"/>
                <a:ext cx="320039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2D51B30A-3B71-4045-B016-27FA2BA4B8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9062" y="3067176"/>
                <a:ext cx="320039" cy="369332"/>
              </a:xfrm>
              <a:prstGeom prst="rect">
                <a:avLst/>
              </a:prstGeom>
              <a:blipFill>
                <a:blip r:embed="rId14"/>
                <a:stretch>
                  <a:fillRect l="-1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4" name="Group 43">
            <a:extLst>
              <a:ext uri="{FF2B5EF4-FFF2-40B4-BE49-F238E27FC236}">
                <a16:creationId xmlns:a16="http://schemas.microsoft.com/office/drawing/2014/main" id="{7981430B-EB4D-5741-A418-152C27388DE5}"/>
              </a:ext>
            </a:extLst>
          </p:cNvPr>
          <p:cNvGrpSpPr/>
          <p:nvPr/>
        </p:nvGrpSpPr>
        <p:grpSpPr>
          <a:xfrm>
            <a:off x="2029018" y="2698507"/>
            <a:ext cx="91440" cy="1143000"/>
            <a:chOff x="2667000" y="4572000"/>
            <a:chExt cx="91440" cy="1143000"/>
          </a:xfrm>
        </p:grpSpPr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79930C4E-B247-AF4B-8C59-F25264C40AC3}"/>
                </a:ext>
              </a:extLst>
            </p:cNvPr>
            <p:cNvCxnSpPr/>
            <p:nvPr/>
          </p:nvCxnSpPr>
          <p:spPr>
            <a:xfrm>
              <a:off x="2667000" y="4572000"/>
              <a:ext cx="91440" cy="0"/>
            </a:xfrm>
            <a:prstGeom prst="line">
              <a:avLst/>
            </a:pr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10ADD989-7D96-0941-A7DF-EE5E8FB1EC5D}"/>
                </a:ext>
              </a:extLst>
            </p:cNvPr>
            <p:cNvCxnSpPr/>
            <p:nvPr/>
          </p:nvCxnSpPr>
          <p:spPr>
            <a:xfrm>
              <a:off x="2667000" y="4572000"/>
              <a:ext cx="0" cy="1143000"/>
            </a:xfrm>
            <a:prstGeom prst="line">
              <a:avLst/>
            </a:pr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6BD0C775-6E40-1B42-843B-568C25B908B2}"/>
                </a:ext>
              </a:extLst>
            </p:cNvPr>
            <p:cNvCxnSpPr/>
            <p:nvPr/>
          </p:nvCxnSpPr>
          <p:spPr>
            <a:xfrm>
              <a:off x="2667000" y="5705573"/>
              <a:ext cx="91440" cy="0"/>
            </a:xfrm>
            <a:prstGeom prst="line">
              <a:avLst/>
            </a:pr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9E209AFD-2222-F840-BE1E-2CC3DDE7F6FF}"/>
                  </a:ext>
                </a:extLst>
              </p:cNvPr>
              <p:cNvSpPr txBox="1"/>
              <p:nvPr/>
            </p:nvSpPr>
            <p:spPr>
              <a:xfrm>
                <a:off x="2068669" y="2710175"/>
                <a:ext cx="1811650" cy="3812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sub>
                    </m:sSub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𝜋</m:t>
                        </m:r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Δ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11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9E209AFD-2222-F840-BE1E-2CC3DDE7F6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8669" y="2710175"/>
                <a:ext cx="1811650" cy="381258"/>
              </a:xfrm>
              <a:prstGeom prst="rect">
                <a:avLst/>
              </a:prstGeom>
              <a:blipFill>
                <a:blip r:embed="rId15"/>
                <a:stretch>
                  <a:fillRect l="-5556" r="-1389" b="-161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E9C1E251-EC68-A842-9581-E61090140392}"/>
                  </a:ext>
                </a:extLst>
              </p:cNvPr>
              <p:cNvSpPr txBox="1"/>
              <p:nvPr/>
            </p:nvSpPr>
            <p:spPr>
              <a:xfrm>
                <a:off x="2079883" y="3386884"/>
                <a:ext cx="1818768" cy="3812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21</m:t>
                          </m:r>
                        </m:sub>
                      </m:sSub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Δ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E9C1E251-EC68-A842-9581-E610901403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9883" y="3386884"/>
                <a:ext cx="1818768" cy="381258"/>
              </a:xfrm>
              <a:prstGeom prst="rect">
                <a:avLst/>
              </a:prstGeom>
              <a:blipFill>
                <a:blip r:embed="rId16"/>
                <a:stretch>
                  <a:fillRect l="-3472" t="-3226" b="-129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0" name="Group 49">
            <a:extLst>
              <a:ext uri="{FF2B5EF4-FFF2-40B4-BE49-F238E27FC236}">
                <a16:creationId xmlns:a16="http://schemas.microsoft.com/office/drawing/2014/main" id="{490754B4-9DD5-AF40-BB6D-C21E938B213E}"/>
              </a:ext>
            </a:extLst>
          </p:cNvPr>
          <p:cNvGrpSpPr/>
          <p:nvPr/>
        </p:nvGrpSpPr>
        <p:grpSpPr>
          <a:xfrm flipH="1">
            <a:off x="6003962" y="2701084"/>
            <a:ext cx="91440" cy="1143000"/>
            <a:chOff x="2667000" y="4572000"/>
            <a:chExt cx="91440" cy="1143000"/>
          </a:xfrm>
        </p:grpSpPr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62971B11-80F7-7243-836D-C1CDC129AC54}"/>
                </a:ext>
              </a:extLst>
            </p:cNvPr>
            <p:cNvCxnSpPr/>
            <p:nvPr/>
          </p:nvCxnSpPr>
          <p:spPr>
            <a:xfrm>
              <a:off x="2667000" y="4572000"/>
              <a:ext cx="91440" cy="0"/>
            </a:xfrm>
            <a:prstGeom prst="line">
              <a:avLst/>
            </a:pr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EE4C76A9-8915-E84A-B5EB-5893DCDA85D8}"/>
                </a:ext>
              </a:extLst>
            </p:cNvPr>
            <p:cNvCxnSpPr/>
            <p:nvPr/>
          </p:nvCxnSpPr>
          <p:spPr>
            <a:xfrm>
              <a:off x="2667000" y="4572000"/>
              <a:ext cx="0" cy="1143000"/>
            </a:xfrm>
            <a:prstGeom prst="line">
              <a:avLst/>
            </a:pr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07D17A56-5343-9545-B472-8B4995EDFE61}"/>
                </a:ext>
              </a:extLst>
            </p:cNvPr>
            <p:cNvCxnSpPr/>
            <p:nvPr/>
          </p:nvCxnSpPr>
          <p:spPr>
            <a:xfrm>
              <a:off x="2667000" y="5705573"/>
              <a:ext cx="91440" cy="0"/>
            </a:xfrm>
            <a:prstGeom prst="line">
              <a:avLst/>
            </a:pr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10899D99-D978-5149-A013-DDD2682E37CD}"/>
                  </a:ext>
                </a:extLst>
              </p:cNvPr>
              <p:cNvSpPr txBox="1"/>
              <p:nvPr/>
            </p:nvSpPr>
            <p:spPr>
              <a:xfrm>
                <a:off x="4191000" y="2712752"/>
                <a:ext cx="1811650" cy="3812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Δ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10899D99-D978-5149-A013-DDD2682E37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000" y="2712752"/>
                <a:ext cx="1811650" cy="381258"/>
              </a:xfrm>
              <a:prstGeom prst="rect">
                <a:avLst/>
              </a:prstGeom>
              <a:blipFill>
                <a:blip r:embed="rId17"/>
                <a:stretch>
                  <a:fillRect l="-3472" t="-3226" b="-129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2CB0150A-F644-6442-A558-16136F560741}"/>
                  </a:ext>
                </a:extLst>
              </p:cNvPr>
              <p:cNvSpPr txBox="1"/>
              <p:nvPr/>
            </p:nvSpPr>
            <p:spPr>
              <a:xfrm>
                <a:off x="4202214" y="3389461"/>
                <a:ext cx="1818768" cy="3812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22</m:t>
                          </m:r>
                        </m:sub>
                      </m:sSub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Δ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22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2CB0150A-F644-6442-A558-16136F5607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2214" y="3389461"/>
                <a:ext cx="1818768" cy="381258"/>
              </a:xfrm>
              <a:prstGeom prst="rect">
                <a:avLst/>
              </a:prstGeom>
              <a:blipFill>
                <a:blip r:embed="rId18"/>
                <a:stretch>
                  <a:fillRect l="-3472" t="-3226" b="-129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6" name="Group 55">
            <a:extLst>
              <a:ext uri="{FF2B5EF4-FFF2-40B4-BE49-F238E27FC236}">
                <a16:creationId xmlns:a16="http://schemas.microsoft.com/office/drawing/2014/main" id="{4EB62E55-34DB-EF4B-B1EC-993489535D02}"/>
              </a:ext>
            </a:extLst>
          </p:cNvPr>
          <p:cNvGrpSpPr/>
          <p:nvPr/>
        </p:nvGrpSpPr>
        <p:grpSpPr>
          <a:xfrm>
            <a:off x="6232562" y="2701084"/>
            <a:ext cx="91440" cy="1143000"/>
            <a:chOff x="2667000" y="4572000"/>
            <a:chExt cx="91440" cy="1143000"/>
          </a:xfrm>
        </p:grpSpPr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078FCF3C-15C0-554E-8591-08760756FADB}"/>
                </a:ext>
              </a:extLst>
            </p:cNvPr>
            <p:cNvCxnSpPr/>
            <p:nvPr/>
          </p:nvCxnSpPr>
          <p:spPr>
            <a:xfrm>
              <a:off x="2667000" y="4572000"/>
              <a:ext cx="91440" cy="0"/>
            </a:xfrm>
            <a:prstGeom prst="line">
              <a:avLst/>
            </a:pr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460FFCEC-A4CE-6847-BDB1-64015D902E2B}"/>
                </a:ext>
              </a:extLst>
            </p:cNvPr>
            <p:cNvCxnSpPr/>
            <p:nvPr/>
          </p:nvCxnSpPr>
          <p:spPr>
            <a:xfrm>
              <a:off x="2667000" y="4572000"/>
              <a:ext cx="0" cy="1143000"/>
            </a:xfrm>
            <a:prstGeom prst="line">
              <a:avLst/>
            </a:pr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D40DA49F-28CF-5141-97FC-B37BA446D7EB}"/>
                </a:ext>
              </a:extLst>
            </p:cNvPr>
            <p:cNvCxnSpPr/>
            <p:nvPr/>
          </p:nvCxnSpPr>
          <p:spPr>
            <a:xfrm>
              <a:off x="2667000" y="5705573"/>
              <a:ext cx="91440" cy="0"/>
            </a:xfrm>
            <a:prstGeom prst="line">
              <a:avLst/>
            </a:pr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E782400D-582F-6948-891D-115155CE7C9E}"/>
                  </a:ext>
                </a:extLst>
              </p:cNvPr>
              <p:cNvSpPr txBox="1"/>
              <p:nvPr/>
            </p:nvSpPr>
            <p:spPr>
              <a:xfrm>
                <a:off x="6272213" y="2701084"/>
                <a:ext cx="36490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E782400D-582F-6948-891D-115155CE7C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2213" y="2701084"/>
                <a:ext cx="364907" cy="369332"/>
              </a:xfrm>
              <a:prstGeom prst="rect">
                <a:avLst/>
              </a:prstGeom>
              <a:blipFill>
                <a:blip r:embed="rId19"/>
                <a:stretch>
                  <a:fillRect l="-6667" r="-3333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63214CD8-2C82-7E4B-A658-B408753D3335}"/>
                  </a:ext>
                </a:extLst>
              </p:cNvPr>
              <p:cNvSpPr txBox="1"/>
              <p:nvPr/>
            </p:nvSpPr>
            <p:spPr>
              <a:xfrm>
                <a:off x="6283427" y="3317272"/>
                <a:ext cx="37202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63214CD8-2C82-7E4B-A658-B408753D33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3427" y="3317272"/>
                <a:ext cx="372025" cy="369332"/>
              </a:xfrm>
              <a:prstGeom prst="rect">
                <a:avLst/>
              </a:prstGeom>
              <a:blipFill>
                <a:blip r:embed="rId20"/>
                <a:stretch>
                  <a:fillRect l="-6667" r="-6667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2" name="Group 61">
            <a:extLst>
              <a:ext uri="{FF2B5EF4-FFF2-40B4-BE49-F238E27FC236}">
                <a16:creationId xmlns:a16="http://schemas.microsoft.com/office/drawing/2014/main" id="{A40D2FA4-6A99-F847-8167-BEAD1A44B4C2}"/>
              </a:ext>
            </a:extLst>
          </p:cNvPr>
          <p:cNvGrpSpPr/>
          <p:nvPr/>
        </p:nvGrpSpPr>
        <p:grpSpPr>
          <a:xfrm flipH="1">
            <a:off x="6552602" y="2703661"/>
            <a:ext cx="91440" cy="1143000"/>
            <a:chOff x="2667000" y="4572000"/>
            <a:chExt cx="91440" cy="1143000"/>
          </a:xfrm>
        </p:grpSpPr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9241DE3A-4210-9245-9941-7D93A69D0F27}"/>
                </a:ext>
              </a:extLst>
            </p:cNvPr>
            <p:cNvCxnSpPr/>
            <p:nvPr/>
          </p:nvCxnSpPr>
          <p:spPr>
            <a:xfrm>
              <a:off x="2667000" y="4572000"/>
              <a:ext cx="91440" cy="0"/>
            </a:xfrm>
            <a:prstGeom prst="line">
              <a:avLst/>
            </a:pr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CFD9F4D8-B25C-D642-9AC8-CE0C659555AA}"/>
                </a:ext>
              </a:extLst>
            </p:cNvPr>
            <p:cNvCxnSpPr/>
            <p:nvPr/>
          </p:nvCxnSpPr>
          <p:spPr>
            <a:xfrm>
              <a:off x="2667000" y="4572000"/>
              <a:ext cx="0" cy="1143000"/>
            </a:xfrm>
            <a:prstGeom prst="line">
              <a:avLst/>
            </a:pr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491A5D58-7B02-7B43-9D59-531640B54AF2}"/>
                </a:ext>
              </a:extLst>
            </p:cNvPr>
            <p:cNvCxnSpPr/>
            <p:nvPr/>
          </p:nvCxnSpPr>
          <p:spPr>
            <a:xfrm>
              <a:off x="2667000" y="5705573"/>
              <a:ext cx="91440" cy="0"/>
            </a:xfrm>
            <a:prstGeom prst="line">
              <a:avLst/>
            </a:pr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E65FC730-E08C-BF4F-9703-61A352C51977}"/>
                  </a:ext>
                </a:extLst>
              </p:cNvPr>
              <p:cNvSpPr txBox="1"/>
              <p:nvPr/>
            </p:nvSpPr>
            <p:spPr>
              <a:xfrm>
                <a:off x="6797140" y="3067176"/>
                <a:ext cx="320039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E65FC730-E08C-BF4F-9703-61A352C519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7140" y="3067176"/>
                <a:ext cx="320039" cy="369332"/>
              </a:xfrm>
              <a:prstGeom prst="rect">
                <a:avLst/>
              </a:prstGeom>
              <a:blipFill>
                <a:blip r:embed="rId21"/>
                <a:stretch>
                  <a:fillRect l="-26923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7" name="Group 66">
            <a:extLst>
              <a:ext uri="{FF2B5EF4-FFF2-40B4-BE49-F238E27FC236}">
                <a16:creationId xmlns:a16="http://schemas.microsoft.com/office/drawing/2014/main" id="{B10E8D2E-139E-DA4E-9272-C2264460D490}"/>
              </a:ext>
            </a:extLst>
          </p:cNvPr>
          <p:cNvGrpSpPr/>
          <p:nvPr/>
        </p:nvGrpSpPr>
        <p:grpSpPr>
          <a:xfrm>
            <a:off x="7181272" y="2701084"/>
            <a:ext cx="91440" cy="1143000"/>
            <a:chOff x="2667000" y="4572000"/>
            <a:chExt cx="91440" cy="1143000"/>
          </a:xfrm>
        </p:grpSpPr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AFE0EF41-8872-684E-8D4E-547FC8E623B8}"/>
                </a:ext>
              </a:extLst>
            </p:cNvPr>
            <p:cNvCxnSpPr/>
            <p:nvPr/>
          </p:nvCxnSpPr>
          <p:spPr>
            <a:xfrm>
              <a:off x="2667000" y="4572000"/>
              <a:ext cx="91440" cy="0"/>
            </a:xfrm>
            <a:prstGeom prst="line">
              <a:avLst/>
            </a:pr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B6186FB9-BB02-6B4B-905A-78E2E2DE2E59}"/>
                </a:ext>
              </a:extLst>
            </p:cNvPr>
            <p:cNvCxnSpPr/>
            <p:nvPr/>
          </p:nvCxnSpPr>
          <p:spPr>
            <a:xfrm>
              <a:off x="2667000" y="4572000"/>
              <a:ext cx="0" cy="1143000"/>
            </a:xfrm>
            <a:prstGeom prst="line">
              <a:avLst/>
            </a:pr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98A0CC4B-C326-4A4A-A725-3D84670B6514}"/>
                </a:ext>
              </a:extLst>
            </p:cNvPr>
            <p:cNvCxnSpPr/>
            <p:nvPr/>
          </p:nvCxnSpPr>
          <p:spPr>
            <a:xfrm>
              <a:off x="2667000" y="5705573"/>
              <a:ext cx="91440" cy="0"/>
            </a:xfrm>
            <a:prstGeom prst="line">
              <a:avLst/>
            </a:pr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F115D16A-5C4A-FB43-9FED-485DA9D4ECE9}"/>
                  </a:ext>
                </a:extLst>
              </p:cNvPr>
              <p:cNvSpPr txBox="1"/>
              <p:nvPr/>
            </p:nvSpPr>
            <p:spPr>
              <a:xfrm>
                <a:off x="7220923" y="2701084"/>
                <a:ext cx="38074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F115D16A-5C4A-FB43-9FED-485DA9D4EC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0923" y="2701084"/>
                <a:ext cx="380745" cy="369332"/>
              </a:xfrm>
              <a:prstGeom prst="rect">
                <a:avLst/>
              </a:prstGeom>
              <a:blipFill>
                <a:blip r:embed="rId22"/>
                <a:stretch>
                  <a:fillRect l="-9677" r="-3226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1CFC5D16-4453-E043-8E51-0CCCAF6E5D69}"/>
                  </a:ext>
                </a:extLst>
              </p:cNvPr>
              <p:cNvSpPr txBox="1"/>
              <p:nvPr/>
            </p:nvSpPr>
            <p:spPr>
              <a:xfrm>
                <a:off x="7232137" y="3317272"/>
                <a:ext cx="38786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1CFC5D16-4453-E043-8E51-0CCCAF6E5D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2137" y="3317272"/>
                <a:ext cx="387863" cy="369332"/>
              </a:xfrm>
              <a:prstGeom prst="rect">
                <a:avLst/>
              </a:prstGeom>
              <a:blipFill>
                <a:blip r:embed="rId23"/>
                <a:stretch>
                  <a:fillRect l="-6250" r="-3125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3" name="Group 72">
            <a:extLst>
              <a:ext uri="{FF2B5EF4-FFF2-40B4-BE49-F238E27FC236}">
                <a16:creationId xmlns:a16="http://schemas.microsoft.com/office/drawing/2014/main" id="{65999ED8-FF8C-4D40-A9B5-36B0798253D6}"/>
              </a:ext>
            </a:extLst>
          </p:cNvPr>
          <p:cNvGrpSpPr/>
          <p:nvPr/>
        </p:nvGrpSpPr>
        <p:grpSpPr>
          <a:xfrm flipH="1">
            <a:off x="7501312" y="2703661"/>
            <a:ext cx="91440" cy="1143000"/>
            <a:chOff x="2667000" y="4572000"/>
            <a:chExt cx="91440" cy="1143000"/>
          </a:xfrm>
        </p:grpSpPr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8CE329A4-F0E7-E34E-94E0-9CB90DAC97CD}"/>
                </a:ext>
              </a:extLst>
            </p:cNvPr>
            <p:cNvCxnSpPr/>
            <p:nvPr/>
          </p:nvCxnSpPr>
          <p:spPr>
            <a:xfrm>
              <a:off x="2667000" y="4572000"/>
              <a:ext cx="91440" cy="0"/>
            </a:xfrm>
            <a:prstGeom prst="line">
              <a:avLst/>
            </a:pr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EDE51D2B-1A3D-104D-A4D2-09C2C47D657B}"/>
                </a:ext>
              </a:extLst>
            </p:cNvPr>
            <p:cNvCxnSpPr/>
            <p:nvPr/>
          </p:nvCxnSpPr>
          <p:spPr>
            <a:xfrm>
              <a:off x="2667000" y="4572000"/>
              <a:ext cx="0" cy="1143000"/>
            </a:xfrm>
            <a:prstGeom prst="line">
              <a:avLst/>
            </a:pr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DC77564C-B674-F34A-A5B6-3B1EE1023B12}"/>
                </a:ext>
              </a:extLst>
            </p:cNvPr>
            <p:cNvCxnSpPr/>
            <p:nvPr/>
          </p:nvCxnSpPr>
          <p:spPr>
            <a:xfrm>
              <a:off x="2667000" y="5705573"/>
              <a:ext cx="91440" cy="0"/>
            </a:xfrm>
            <a:prstGeom prst="line">
              <a:avLst/>
            </a:pr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41A1289D-29DE-A742-B271-1D1AAA1C53CD}"/>
                  </a:ext>
                </a:extLst>
              </p:cNvPr>
              <p:cNvSpPr/>
              <p:nvPr/>
            </p:nvSpPr>
            <p:spPr>
              <a:xfrm>
                <a:off x="0" y="3983056"/>
                <a:ext cx="9144000" cy="1122344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r>
                  <a:rPr lang="en-US" sz="3600" dirty="0">
                    <a:solidFill>
                      <a:schemeClr val="bg1"/>
                    </a:solidFill>
                    <a:cs typeface="Trebuchet MS"/>
                  </a:rPr>
                  <a:t>MU-MIMO: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>
                        <a:latin typeface="Cambria Math" panose="02040503050406030204" pitchFamily="18" charset="0"/>
                      </a:rPr>
                      <m:t>Δ</m:t>
                    </m:r>
                    <m:sSub>
                      <m:sSub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11</m:t>
                        </m:r>
                      </m:sub>
                    </m:sSub>
                  </m:oMath>
                </a14:m>
                <a:r>
                  <a:rPr lang="en-US" sz="3600" dirty="0">
                    <a:solidFill>
                      <a:schemeClr val="bg1"/>
                    </a:solidFill>
                    <a:cs typeface="Trebuchet MS"/>
                  </a:rPr>
                  <a:t>=</a:t>
                </a:r>
                <a:r>
                  <a:rPr lang="en-US" sz="36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>
                        <a:latin typeface="Cambria Math" panose="02040503050406030204" pitchFamily="18" charset="0"/>
                      </a:rPr>
                      <m:t>Δ</m:t>
                    </m:r>
                    <m:sSub>
                      <m:sSub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</m:oMath>
                </a14:m>
                <a:r>
                  <a:rPr lang="en-US" sz="3600" dirty="0"/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>
                        <a:latin typeface="Cambria Math" panose="02040503050406030204" pitchFamily="18" charset="0"/>
                      </a:rPr>
                      <m:t>Δ</m:t>
                    </m:r>
                    <m:sSub>
                      <m:sSub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21</m:t>
                        </m:r>
                      </m:sub>
                    </m:sSub>
                  </m:oMath>
                </a14:m>
                <a:r>
                  <a:rPr lang="en-US" sz="3600" dirty="0">
                    <a:solidFill>
                      <a:schemeClr val="bg1"/>
                    </a:solidFill>
                    <a:cs typeface="Trebuchet MS"/>
                  </a:rPr>
                  <a:t>=</a:t>
                </a:r>
                <a:r>
                  <a:rPr lang="en-US" sz="36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>
                        <a:latin typeface="Cambria Math" panose="02040503050406030204" pitchFamily="18" charset="0"/>
                      </a:rPr>
                      <m:t>Δ</m:t>
                    </m:r>
                    <m:sSub>
                      <m:sSub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22</m:t>
                        </m:r>
                      </m:sub>
                    </m:sSub>
                  </m:oMath>
                </a14:m>
                <a:endParaRPr lang="en-US" sz="3600" dirty="0">
                  <a:solidFill>
                    <a:schemeClr val="bg1"/>
                  </a:solidFill>
                  <a:cs typeface="Trebuchet MS"/>
                </a:endParaRPr>
              </a:p>
            </p:txBody>
          </p:sp>
        </mc:Choice>
        <mc:Fallback xmlns=""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41A1289D-29DE-A742-B271-1D1AAA1C53C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983056"/>
                <a:ext cx="9144000" cy="1122344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0" name="Group 40">
            <a:extLst>
              <a:ext uri="{FF2B5EF4-FFF2-40B4-BE49-F238E27FC236}">
                <a16:creationId xmlns:a16="http://schemas.microsoft.com/office/drawing/2014/main" id="{046FC5BD-3E64-1744-A5B7-FC471E38F106}"/>
              </a:ext>
            </a:extLst>
          </p:cNvPr>
          <p:cNvGrpSpPr/>
          <p:nvPr/>
        </p:nvGrpSpPr>
        <p:grpSpPr>
          <a:xfrm rot="5400000" flipH="1">
            <a:off x="5413864" y="941358"/>
            <a:ext cx="601251" cy="610620"/>
            <a:chOff x="1981202" y="1676401"/>
            <a:chExt cx="735197" cy="823284"/>
          </a:xfrm>
        </p:grpSpPr>
        <p:cxnSp>
          <p:nvCxnSpPr>
            <p:cNvPr id="151" name="Shape 22">
              <a:extLst>
                <a:ext uri="{FF2B5EF4-FFF2-40B4-BE49-F238E27FC236}">
                  <a16:creationId xmlns:a16="http://schemas.microsoft.com/office/drawing/2014/main" id="{8807E064-E81E-0F4E-B2A6-1865D4BB00DC}"/>
                </a:ext>
              </a:extLst>
            </p:cNvPr>
            <p:cNvCxnSpPr/>
            <p:nvPr/>
          </p:nvCxnSpPr>
          <p:spPr>
            <a:xfrm rot="16200000" flipH="1">
              <a:off x="1962488" y="1949927"/>
              <a:ext cx="720000" cy="172947"/>
            </a:xfrm>
            <a:prstGeom prst="bentConnector2">
              <a:avLst/>
            </a:prstGeom>
            <a:ln w="381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2" name="Isosceles Triangle 23">
              <a:extLst>
                <a:ext uri="{FF2B5EF4-FFF2-40B4-BE49-F238E27FC236}">
                  <a16:creationId xmlns:a16="http://schemas.microsoft.com/office/drawing/2014/main" id="{5671256F-720B-314D-A925-4D7053954260}"/>
                </a:ext>
              </a:extLst>
            </p:cNvPr>
            <p:cNvSpPr/>
            <p:nvPr/>
          </p:nvSpPr>
          <p:spPr>
            <a:xfrm rot="16200000">
              <a:off x="2376253" y="2325827"/>
              <a:ext cx="206567" cy="141149"/>
            </a:xfrm>
            <a:prstGeom prst="triangle">
              <a:avLst/>
            </a:prstGeom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153" name="Rounded Rectangle 152">
              <a:extLst>
                <a:ext uri="{FF2B5EF4-FFF2-40B4-BE49-F238E27FC236}">
                  <a16:creationId xmlns:a16="http://schemas.microsoft.com/office/drawing/2014/main" id="{D105CA27-CB7F-9D47-9BB9-65B387EAE4E0}"/>
                </a:ext>
              </a:extLst>
            </p:cNvPr>
            <p:cNvSpPr/>
            <p:nvPr/>
          </p:nvSpPr>
          <p:spPr>
            <a:xfrm rot="5400000">
              <a:off x="2158381" y="1670169"/>
              <a:ext cx="380839" cy="735197"/>
            </a:xfrm>
            <a:prstGeom prst="roundRect">
              <a:avLst/>
            </a:prstGeom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54" name="Group 40">
            <a:extLst>
              <a:ext uri="{FF2B5EF4-FFF2-40B4-BE49-F238E27FC236}">
                <a16:creationId xmlns:a16="http://schemas.microsoft.com/office/drawing/2014/main" id="{764A5769-615F-1845-84A3-9AE53AD11762}"/>
              </a:ext>
            </a:extLst>
          </p:cNvPr>
          <p:cNvGrpSpPr/>
          <p:nvPr/>
        </p:nvGrpSpPr>
        <p:grpSpPr>
          <a:xfrm rot="5400000" flipH="1">
            <a:off x="5389937" y="1797618"/>
            <a:ext cx="601251" cy="610620"/>
            <a:chOff x="1981202" y="1676401"/>
            <a:chExt cx="735197" cy="823284"/>
          </a:xfrm>
        </p:grpSpPr>
        <p:cxnSp>
          <p:nvCxnSpPr>
            <p:cNvPr id="155" name="Shape 22">
              <a:extLst>
                <a:ext uri="{FF2B5EF4-FFF2-40B4-BE49-F238E27FC236}">
                  <a16:creationId xmlns:a16="http://schemas.microsoft.com/office/drawing/2014/main" id="{03CC9F93-1499-5947-860C-711566D95067}"/>
                </a:ext>
              </a:extLst>
            </p:cNvPr>
            <p:cNvCxnSpPr/>
            <p:nvPr/>
          </p:nvCxnSpPr>
          <p:spPr>
            <a:xfrm rot="16200000" flipH="1">
              <a:off x="1962488" y="1949927"/>
              <a:ext cx="720000" cy="172947"/>
            </a:xfrm>
            <a:prstGeom prst="bentConnector2">
              <a:avLst/>
            </a:prstGeom>
            <a:ln w="381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6" name="Isosceles Triangle 23">
              <a:extLst>
                <a:ext uri="{FF2B5EF4-FFF2-40B4-BE49-F238E27FC236}">
                  <a16:creationId xmlns:a16="http://schemas.microsoft.com/office/drawing/2014/main" id="{D3F65E6F-BA95-AB49-A5E7-260CFF29BC90}"/>
                </a:ext>
              </a:extLst>
            </p:cNvPr>
            <p:cNvSpPr/>
            <p:nvPr/>
          </p:nvSpPr>
          <p:spPr>
            <a:xfrm rot="16200000">
              <a:off x="2376253" y="2325827"/>
              <a:ext cx="206567" cy="141149"/>
            </a:xfrm>
            <a:prstGeom prst="triangle">
              <a:avLst/>
            </a:prstGeom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157" name="Rounded Rectangle 156">
              <a:extLst>
                <a:ext uri="{FF2B5EF4-FFF2-40B4-BE49-F238E27FC236}">
                  <a16:creationId xmlns:a16="http://schemas.microsoft.com/office/drawing/2014/main" id="{DDA52DE4-B03F-5243-8F16-F54C97159D24}"/>
                </a:ext>
              </a:extLst>
            </p:cNvPr>
            <p:cNvSpPr/>
            <p:nvPr/>
          </p:nvSpPr>
          <p:spPr>
            <a:xfrm rot="5400000">
              <a:off x="2158381" y="1670169"/>
              <a:ext cx="380839" cy="735197"/>
            </a:xfrm>
            <a:prstGeom prst="roundRect">
              <a:avLst/>
            </a:prstGeom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60" name="Group 159">
            <a:extLst>
              <a:ext uri="{FF2B5EF4-FFF2-40B4-BE49-F238E27FC236}">
                <a16:creationId xmlns:a16="http://schemas.microsoft.com/office/drawing/2014/main" id="{B9077AAB-3D7E-804F-9D48-6ADA05C461D5}"/>
              </a:ext>
            </a:extLst>
          </p:cNvPr>
          <p:cNvGrpSpPr/>
          <p:nvPr/>
        </p:nvGrpSpPr>
        <p:grpSpPr>
          <a:xfrm>
            <a:off x="1143000" y="5331423"/>
            <a:ext cx="91440" cy="1143000"/>
            <a:chOff x="2667000" y="4572000"/>
            <a:chExt cx="91440" cy="1143000"/>
          </a:xfrm>
        </p:grpSpPr>
        <p:cxnSp>
          <p:nvCxnSpPr>
            <p:cNvPr id="161" name="Straight Connector 160">
              <a:extLst>
                <a:ext uri="{FF2B5EF4-FFF2-40B4-BE49-F238E27FC236}">
                  <a16:creationId xmlns:a16="http://schemas.microsoft.com/office/drawing/2014/main" id="{DE6D7051-D5D1-3641-9A6E-B7F895A5FE8A}"/>
                </a:ext>
              </a:extLst>
            </p:cNvPr>
            <p:cNvCxnSpPr/>
            <p:nvPr/>
          </p:nvCxnSpPr>
          <p:spPr>
            <a:xfrm>
              <a:off x="2667000" y="4572000"/>
              <a:ext cx="91440" cy="0"/>
            </a:xfrm>
            <a:prstGeom prst="line">
              <a:avLst/>
            </a:pr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Connector 161">
              <a:extLst>
                <a:ext uri="{FF2B5EF4-FFF2-40B4-BE49-F238E27FC236}">
                  <a16:creationId xmlns:a16="http://schemas.microsoft.com/office/drawing/2014/main" id="{E1DA2EA4-D5D6-E040-AA6B-FB5D9862C8A4}"/>
                </a:ext>
              </a:extLst>
            </p:cNvPr>
            <p:cNvCxnSpPr/>
            <p:nvPr/>
          </p:nvCxnSpPr>
          <p:spPr>
            <a:xfrm>
              <a:off x="2667000" y="4572000"/>
              <a:ext cx="0" cy="1143000"/>
            </a:xfrm>
            <a:prstGeom prst="line">
              <a:avLst/>
            </a:pr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>
              <a:extLst>
                <a:ext uri="{FF2B5EF4-FFF2-40B4-BE49-F238E27FC236}">
                  <a16:creationId xmlns:a16="http://schemas.microsoft.com/office/drawing/2014/main" id="{0509BF1B-CA73-6246-98C0-587D34ACFADA}"/>
                </a:ext>
              </a:extLst>
            </p:cNvPr>
            <p:cNvCxnSpPr/>
            <p:nvPr/>
          </p:nvCxnSpPr>
          <p:spPr>
            <a:xfrm>
              <a:off x="2667000" y="5705573"/>
              <a:ext cx="91440" cy="0"/>
            </a:xfrm>
            <a:prstGeom prst="line">
              <a:avLst/>
            </a:pr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4" name="TextBox 163">
                <a:extLst>
                  <a:ext uri="{FF2B5EF4-FFF2-40B4-BE49-F238E27FC236}">
                    <a16:creationId xmlns:a16="http://schemas.microsoft.com/office/drawing/2014/main" id="{ED3627F9-89A5-ED45-8FAE-79CB44EE6722}"/>
                  </a:ext>
                </a:extLst>
              </p:cNvPr>
              <p:cNvSpPr txBox="1"/>
              <p:nvPr/>
            </p:nvSpPr>
            <p:spPr>
              <a:xfrm>
                <a:off x="1182651" y="5331423"/>
                <a:ext cx="36663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64" name="TextBox 163">
                <a:extLst>
                  <a:ext uri="{FF2B5EF4-FFF2-40B4-BE49-F238E27FC236}">
                    <a16:creationId xmlns:a16="http://schemas.microsoft.com/office/drawing/2014/main" id="{ED3627F9-89A5-ED45-8FAE-79CB44EE67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2651" y="5331423"/>
                <a:ext cx="366639" cy="369332"/>
              </a:xfrm>
              <a:prstGeom prst="rect">
                <a:avLst/>
              </a:prstGeom>
              <a:blipFill>
                <a:blip r:embed="rId25"/>
                <a:stretch>
                  <a:fillRect l="-16667" r="-3333" b="-24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5" name="TextBox 164">
                <a:extLst>
                  <a:ext uri="{FF2B5EF4-FFF2-40B4-BE49-F238E27FC236}">
                    <a16:creationId xmlns:a16="http://schemas.microsoft.com/office/drawing/2014/main" id="{1007D74E-B8E4-AC4F-9867-50448BC67DE6}"/>
                  </a:ext>
                </a:extLst>
              </p:cNvPr>
              <p:cNvSpPr txBox="1"/>
              <p:nvPr/>
            </p:nvSpPr>
            <p:spPr>
              <a:xfrm>
                <a:off x="1193865" y="5947611"/>
                <a:ext cx="37375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65" name="TextBox 164">
                <a:extLst>
                  <a:ext uri="{FF2B5EF4-FFF2-40B4-BE49-F238E27FC236}">
                    <a16:creationId xmlns:a16="http://schemas.microsoft.com/office/drawing/2014/main" id="{1007D74E-B8E4-AC4F-9867-50448BC67D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3865" y="5947611"/>
                <a:ext cx="373757" cy="369332"/>
              </a:xfrm>
              <a:prstGeom prst="rect">
                <a:avLst/>
              </a:prstGeom>
              <a:blipFill>
                <a:blip r:embed="rId26"/>
                <a:stretch>
                  <a:fillRect l="-16667" r="-6667" b="-24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6" name="Group 165">
            <a:extLst>
              <a:ext uri="{FF2B5EF4-FFF2-40B4-BE49-F238E27FC236}">
                <a16:creationId xmlns:a16="http://schemas.microsoft.com/office/drawing/2014/main" id="{37A357ED-E2A3-BA4A-9175-1F02B1CEF05D}"/>
              </a:ext>
            </a:extLst>
          </p:cNvPr>
          <p:cNvGrpSpPr/>
          <p:nvPr/>
        </p:nvGrpSpPr>
        <p:grpSpPr>
          <a:xfrm flipH="1">
            <a:off x="1463040" y="5334000"/>
            <a:ext cx="91440" cy="1143000"/>
            <a:chOff x="2667000" y="4572000"/>
            <a:chExt cx="91440" cy="1143000"/>
          </a:xfrm>
        </p:grpSpPr>
        <p:cxnSp>
          <p:nvCxnSpPr>
            <p:cNvPr id="167" name="Straight Connector 166">
              <a:extLst>
                <a:ext uri="{FF2B5EF4-FFF2-40B4-BE49-F238E27FC236}">
                  <a16:creationId xmlns:a16="http://schemas.microsoft.com/office/drawing/2014/main" id="{8C3BB184-7113-7C41-A2E7-B5FAAA1D4045}"/>
                </a:ext>
              </a:extLst>
            </p:cNvPr>
            <p:cNvCxnSpPr/>
            <p:nvPr/>
          </p:nvCxnSpPr>
          <p:spPr>
            <a:xfrm>
              <a:off x="2667000" y="4572000"/>
              <a:ext cx="91440" cy="0"/>
            </a:xfrm>
            <a:prstGeom prst="line">
              <a:avLst/>
            </a:pr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>
              <a:extLst>
                <a:ext uri="{FF2B5EF4-FFF2-40B4-BE49-F238E27FC236}">
                  <a16:creationId xmlns:a16="http://schemas.microsoft.com/office/drawing/2014/main" id="{D6F49ED1-DED5-5D47-9628-52DEAA086B31}"/>
                </a:ext>
              </a:extLst>
            </p:cNvPr>
            <p:cNvCxnSpPr/>
            <p:nvPr/>
          </p:nvCxnSpPr>
          <p:spPr>
            <a:xfrm>
              <a:off x="2667000" y="4572000"/>
              <a:ext cx="0" cy="1143000"/>
            </a:xfrm>
            <a:prstGeom prst="line">
              <a:avLst/>
            </a:pr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>
              <a:extLst>
                <a:ext uri="{FF2B5EF4-FFF2-40B4-BE49-F238E27FC236}">
                  <a16:creationId xmlns:a16="http://schemas.microsoft.com/office/drawing/2014/main" id="{19154FFA-05BB-8442-96D4-2DAB80FC6B3A}"/>
                </a:ext>
              </a:extLst>
            </p:cNvPr>
            <p:cNvCxnSpPr/>
            <p:nvPr/>
          </p:nvCxnSpPr>
          <p:spPr>
            <a:xfrm>
              <a:off x="2667000" y="5705573"/>
              <a:ext cx="91440" cy="0"/>
            </a:xfrm>
            <a:prstGeom prst="line">
              <a:avLst/>
            </a:pr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0" name="TextBox 169">
                <a:extLst>
                  <a:ext uri="{FF2B5EF4-FFF2-40B4-BE49-F238E27FC236}">
                    <a16:creationId xmlns:a16="http://schemas.microsoft.com/office/drawing/2014/main" id="{30C59110-B548-A54A-977A-34427E6B3279}"/>
                  </a:ext>
                </a:extLst>
              </p:cNvPr>
              <p:cNvSpPr txBox="1"/>
              <p:nvPr/>
            </p:nvSpPr>
            <p:spPr>
              <a:xfrm>
                <a:off x="1659062" y="5697515"/>
                <a:ext cx="320039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70" name="TextBox 169">
                <a:extLst>
                  <a:ext uri="{FF2B5EF4-FFF2-40B4-BE49-F238E27FC236}">
                    <a16:creationId xmlns:a16="http://schemas.microsoft.com/office/drawing/2014/main" id="{30C59110-B548-A54A-977A-34427E6B32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9062" y="5697515"/>
                <a:ext cx="320039" cy="369332"/>
              </a:xfrm>
              <a:prstGeom prst="rect">
                <a:avLst/>
              </a:prstGeom>
              <a:blipFill>
                <a:blip r:embed="rId14"/>
                <a:stretch>
                  <a:fillRect l="-1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1" name="Group 170">
            <a:extLst>
              <a:ext uri="{FF2B5EF4-FFF2-40B4-BE49-F238E27FC236}">
                <a16:creationId xmlns:a16="http://schemas.microsoft.com/office/drawing/2014/main" id="{55AF188D-E76C-B546-A2CA-F16D239E29E8}"/>
              </a:ext>
            </a:extLst>
          </p:cNvPr>
          <p:cNvGrpSpPr/>
          <p:nvPr/>
        </p:nvGrpSpPr>
        <p:grpSpPr>
          <a:xfrm>
            <a:off x="2029018" y="5328846"/>
            <a:ext cx="91440" cy="1143000"/>
            <a:chOff x="2667000" y="4572000"/>
            <a:chExt cx="91440" cy="1143000"/>
          </a:xfrm>
        </p:grpSpPr>
        <p:cxnSp>
          <p:nvCxnSpPr>
            <p:cNvPr id="172" name="Straight Connector 171">
              <a:extLst>
                <a:ext uri="{FF2B5EF4-FFF2-40B4-BE49-F238E27FC236}">
                  <a16:creationId xmlns:a16="http://schemas.microsoft.com/office/drawing/2014/main" id="{FC824D3C-66EB-AE4B-8988-C048B3F0E713}"/>
                </a:ext>
              </a:extLst>
            </p:cNvPr>
            <p:cNvCxnSpPr/>
            <p:nvPr/>
          </p:nvCxnSpPr>
          <p:spPr>
            <a:xfrm>
              <a:off x="2667000" y="4572000"/>
              <a:ext cx="91440" cy="0"/>
            </a:xfrm>
            <a:prstGeom prst="line">
              <a:avLst/>
            </a:pr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>
              <a:extLst>
                <a:ext uri="{FF2B5EF4-FFF2-40B4-BE49-F238E27FC236}">
                  <a16:creationId xmlns:a16="http://schemas.microsoft.com/office/drawing/2014/main" id="{DA2B0D4F-B782-6E40-93D2-8478574A08B9}"/>
                </a:ext>
              </a:extLst>
            </p:cNvPr>
            <p:cNvCxnSpPr/>
            <p:nvPr/>
          </p:nvCxnSpPr>
          <p:spPr>
            <a:xfrm>
              <a:off x="2667000" y="4572000"/>
              <a:ext cx="0" cy="1143000"/>
            </a:xfrm>
            <a:prstGeom prst="line">
              <a:avLst/>
            </a:pr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>
              <a:extLst>
                <a:ext uri="{FF2B5EF4-FFF2-40B4-BE49-F238E27FC236}">
                  <a16:creationId xmlns:a16="http://schemas.microsoft.com/office/drawing/2014/main" id="{F0054816-8D0B-B748-A6FE-570DCFD171EC}"/>
                </a:ext>
              </a:extLst>
            </p:cNvPr>
            <p:cNvCxnSpPr/>
            <p:nvPr/>
          </p:nvCxnSpPr>
          <p:spPr>
            <a:xfrm>
              <a:off x="2667000" y="5705573"/>
              <a:ext cx="91440" cy="0"/>
            </a:xfrm>
            <a:prstGeom prst="line">
              <a:avLst/>
            </a:pr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5" name="TextBox 174">
                <a:extLst>
                  <a:ext uri="{FF2B5EF4-FFF2-40B4-BE49-F238E27FC236}">
                    <a16:creationId xmlns:a16="http://schemas.microsoft.com/office/drawing/2014/main" id="{14110C0D-E7E9-E34E-B34D-C3B2C04885F7}"/>
                  </a:ext>
                </a:extLst>
              </p:cNvPr>
              <p:cNvSpPr txBox="1"/>
              <p:nvPr/>
            </p:nvSpPr>
            <p:spPr>
              <a:xfrm>
                <a:off x="2068669" y="5340514"/>
                <a:ext cx="1702646" cy="3812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sub>
                    </m:sSub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𝜋</m:t>
                        </m:r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Δ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75" name="TextBox 174">
                <a:extLst>
                  <a:ext uri="{FF2B5EF4-FFF2-40B4-BE49-F238E27FC236}">
                    <a16:creationId xmlns:a16="http://schemas.microsoft.com/office/drawing/2014/main" id="{14110C0D-E7E9-E34E-B34D-C3B2C04885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8669" y="5340514"/>
                <a:ext cx="1702646" cy="381258"/>
              </a:xfrm>
              <a:prstGeom prst="rect">
                <a:avLst/>
              </a:prstGeom>
              <a:blipFill>
                <a:blip r:embed="rId27"/>
                <a:stretch>
                  <a:fillRect l="-5926" t="-3226" r="-2222" b="-129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6" name="TextBox 175">
                <a:extLst>
                  <a:ext uri="{FF2B5EF4-FFF2-40B4-BE49-F238E27FC236}">
                    <a16:creationId xmlns:a16="http://schemas.microsoft.com/office/drawing/2014/main" id="{F84532BE-276D-0D42-8A02-ED75CBE7BA21}"/>
                  </a:ext>
                </a:extLst>
              </p:cNvPr>
              <p:cNvSpPr txBox="1"/>
              <p:nvPr/>
            </p:nvSpPr>
            <p:spPr>
              <a:xfrm>
                <a:off x="2079883" y="6017223"/>
                <a:ext cx="1709762" cy="3812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21</m:t>
                          </m:r>
                        </m:sub>
                      </m:sSub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Δ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76" name="TextBox 175">
                <a:extLst>
                  <a:ext uri="{FF2B5EF4-FFF2-40B4-BE49-F238E27FC236}">
                    <a16:creationId xmlns:a16="http://schemas.microsoft.com/office/drawing/2014/main" id="{F84532BE-276D-0D42-8A02-ED75CBE7BA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9883" y="6017223"/>
                <a:ext cx="1709762" cy="381258"/>
              </a:xfrm>
              <a:prstGeom prst="rect">
                <a:avLst/>
              </a:prstGeom>
              <a:blipFill>
                <a:blip r:embed="rId28"/>
                <a:stretch>
                  <a:fillRect l="-3704" t="-3226" r="-741" b="-129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7" name="Group 176">
            <a:extLst>
              <a:ext uri="{FF2B5EF4-FFF2-40B4-BE49-F238E27FC236}">
                <a16:creationId xmlns:a16="http://schemas.microsoft.com/office/drawing/2014/main" id="{6D219BAE-C01B-F341-9128-11B30689D409}"/>
              </a:ext>
            </a:extLst>
          </p:cNvPr>
          <p:cNvGrpSpPr/>
          <p:nvPr/>
        </p:nvGrpSpPr>
        <p:grpSpPr>
          <a:xfrm flipH="1">
            <a:off x="6003962" y="5331423"/>
            <a:ext cx="91440" cy="1143000"/>
            <a:chOff x="2667000" y="4572000"/>
            <a:chExt cx="91440" cy="1143000"/>
          </a:xfrm>
        </p:grpSpPr>
        <p:cxnSp>
          <p:nvCxnSpPr>
            <p:cNvPr id="178" name="Straight Connector 177">
              <a:extLst>
                <a:ext uri="{FF2B5EF4-FFF2-40B4-BE49-F238E27FC236}">
                  <a16:creationId xmlns:a16="http://schemas.microsoft.com/office/drawing/2014/main" id="{875341C3-ECD0-8545-8B6D-D179139A6523}"/>
                </a:ext>
              </a:extLst>
            </p:cNvPr>
            <p:cNvCxnSpPr/>
            <p:nvPr/>
          </p:nvCxnSpPr>
          <p:spPr>
            <a:xfrm>
              <a:off x="2667000" y="4572000"/>
              <a:ext cx="91440" cy="0"/>
            </a:xfrm>
            <a:prstGeom prst="line">
              <a:avLst/>
            </a:pr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Connector 178">
              <a:extLst>
                <a:ext uri="{FF2B5EF4-FFF2-40B4-BE49-F238E27FC236}">
                  <a16:creationId xmlns:a16="http://schemas.microsoft.com/office/drawing/2014/main" id="{1B0F6CB9-6F9C-7542-A4A7-1190C735A837}"/>
                </a:ext>
              </a:extLst>
            </p:cNvPr>
            <p:cNvCxnSpPr/>
            <p:nvPr/>
          </p:nvCxnSpPr>
          <p:spPr>
            <a:xfrm>
              <a:off x="2667000" y="4572000"/>
              <a:ext cx="0" cy="1143000"/>
            </a:xfrm>
            <a:prstGeom prst="line">
              <a:avLst/>
            </a:pr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Straight Connector 179">
              <a:extLst>
                <a:ext uri="{FF2B5EF4-FFF2-40B4-BE49-F238E27FC236}">
                  <a16:creationId xmlns:a16="http://schemas.microsoft.com/office/drawing/2014/main" id="{F135C153-C223-CC41-8CD9-BB6E6ED2F016}"/>
                </a:ext>
              </a:extLst>
            </p:cNvPr>
            <p:cNvCxnSpPr/>
            <p:nvPr/>
          </p:nvCxnSpPr>
          <p:spPr>
            <a:xfrm>
              <a:off x="2667000" y="5705573"/>
              <a:ext cx="91440" cy="0"/>
            </a:xfrm>
            <a:prstGeom prst="line">
              <a:avLst/>
            </a:pr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1" name="TextBox 180">
                <a:extLst>
                  <a:ext uri="{FF2B5EF4-FFF2-40B4-BE49-F238E27FC236}">
                    <a16:creationId xmlns:a16="http://schemas.microsoft.com/office/drawing/2014/main" id="{722706D1-E57F-8B43-B697-469475AFA66E}"/>
                  </a:ext>
                </a:extLst>
              </p:cNvPr>
              <p:cNvSpPr txBox="1"/>
              <p:nvPr/>
            </p:nvSpPr>
            <p:spPr>
              <a:xfrm>
                <a:off x="4191000" y="5343091"/>
                <a:ext cx="1702646" cy="3812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Δ</m:t>
                          </m:r>
                          <m:sSub>
                            <m:sSub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81" name="TextBox 180">
                <a:extLst>
                  <a:ext uri="{FF2B5EF4-FFF2-40B4-BE49-F238E27FC236}">
                    <a16:creationId xmlns:a16="http://schemas.microsoft.com/office/drawing/2014/main" id="{722706D1-E57F-8B43-B697-469475AFA6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000" y="5343091"/>
                <a:ext cx="1702646" cy="381258"/>
              </a:xfrm>
              <a:prstGeom prst="rect">
                <a:avLst/>
              </a:prstGeom>
              <a:blipFill>
                <a:blip r:embed="rId29"/>
                <a:stretch>
                  <a:fillRect l="-3704" r="-741" b="-129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2" name="TextBox 181">
                <a:extLst>
                  <a:ext uri="{FF2B5EF4-FFF2-40B4-BE49-F238E27FC236}">
                    <a16:creationId xmlns:a16="http://schemas.microsoft.com/office/drawing/2014/main" id="{4A785FAA-7192-214C-9641-BB3688821733}"/>
                  </a:ext>
                </a:extLst>
              </p:cNvPr>
              <p:cNvSpPr txBox="1"/>
              <p:nvPr/>
            </p:nvSpPr>
            <p:spPr>
              <a:xfrm>
                <a:off x="4202214" y="6019800"/>
                <a:ext cx="1709762" cy="3812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22</m:t>
                          </m:r>
                        </m:sub>
                      </m:sSub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Δ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82" name="TextBox 181">
                <a:extLst>
                  <a:ext uri="{FF2B5EF4-FFF2-40B4-BE49-F238E27FC236}">
                    <a16:creationId xmlns:a16="http://schemas.microsoft.com/office/drawing/2014/main" id="{4A785FAA-7192-214C-9641-BB36888217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2214" y="6019800"/>
                <a:ext cx="1709762" cy="381258"/>
              </a:xfrm>
              <a:prstGeom prst="rect">
                <a:avLst/>
              </a:prstGeom>
              <a:blipFill>
                <a:blip r:embed="rId30"/>
                <a:stretch>
                  <a:fillRect l="-3676" b="-129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3" name="Group 182">
            <a:extLst>
              <a:ext uri="{FF2B5EF4-FFF2-40B4-BE49-F238E27FC236}">
                <a16:creationId xmlns:a16="http://schemas.microsoft.com/office/drawing/2014/main" id="{5BCB4655-F4A0-E74E-86D5-9D2D5F3FBB84}"/>
              </a:ext>
            </a:extLst>
          </p:cNvPr>
          <p:cNvGrpSpPr/>
          <p:nvPr/>
        </p:nvGrpSpPr>
        <p:grpSpPr>
          <a:xfrm>
            <a:off x="6232562" y="5331423"/>
            <a:ext cx="91440" cy="1143000"/>
            <a:chOff x="2667000" y="4572000"/>
            <a:chExt cx="91440" cy="1143000"/>
          </a:xfrm>
        </p:grpSpPr>
        <p:cxnSp>
          <p:nvCxnSpPr>
            <p:cNvPr id="184" name="Straight Connector 183">
              <a:extLst>
                <a:ext uri="{FF2B5EF4-FFF2-40B4-BE49-F238E27FC236}">
                  <a16:creationId xmlns:a16="http://schemas.microsoft.com/office/drawing/2014/main" id="{51B42AB4-8875-FA4F-B232-0D500CF2946F}"/>
                </a:ext>
              </a:extLst>
            </p:cNvPr>
            <p:cNvCxnSpPr/>
            <p:nvPr/>
          </p:nvCxnSpPr>
          <p:spPr>
            <a:xfrm>
              <a:off x="2667000" y="4572000"/>
              <a:ext cx="91440" cy="0"/>
            </a:xfrm>
            <a:prstGeom prst="line">
              <a:avLst/>
            </a:pr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>
              <a:extLst>
                <a:ext uri="{FF2B5EF4-FFF2-40B4-BE49-F238E27FC236}">
                  <a16:creationId xmlns:a16="http://schemas.microsoft.com/office/drawing/2014/main" id="{99A2F92B-B433-6246-B7F6-99C85B3C92D5}"/>
                </a:ext>
              </a:extLst>
            </p:cNvPr>
            <p:cNvCxnSpPr/>
            <p:nvPr/>
          </p:nvCxnSpPr>
          <p:spPr>
            <a:xfrm>
              <a:off x="2667000" y="4572000"/>
              <a:ext cx="0" cy="1143000"/>
            </a:xfrm>
            <a:prstGeom prst="line">
              <a:avLst/>
            </a:pr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>
              <a:extLst>
                <a:ext uri="{FF2B5EF4-FFF2-40B4-BE49-F238E27FC236}">
                  <a16:creationId xmlns:a16="http://schemas.microsoft.com/office/drawing/2014/main" id="{10E4A080-2EC7-9240-B279-2099C8C91747}"/>
                </a:ext>
              </a:extLst>
            </p:cNvPr>
            <p:cNvCxnSpPr/>
            <p:nvPr/>
          </p:nvCxnSpPr>
          <p:spPr>
            <a:xfrm>
              <a:off x="2667000" y="5705573"/>
              <a:ext cx="91440" cy="0"/>
            </a:xfrm>
            <a:prstGeom prst="line">
              <a:avLst/>
            </a:pr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7" name="TextBox 186">
                <a:extLst>
                  <a:ext uri="{FF2B5EF4-FFF2-40B4-BE49-F238E27FC236}">
                    <a16:creationId xmlns:a16="http://schemas.microsoft.com/office/drawing/2014/main" id="{52608F3A-ED7C-254D-BCD4-A720E513E72E}"/>
                  </a:ext>
                </a:extLst>
              </p:cNvPr>
              <p:cNvSpPr txBox="1"/>
              <p:nvPr/>
            </p:nvSpPr>
            <p:spPr>
              <a:xfrm>
                <a:off x="6272213" y="5331423"/>
                <a:ext cx="36490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87" name="TextBox 186">
                <a:extLst>
                  <a:ext uri="{FF2B5EF4-FFF2-40B4-BE49-F238E27FC236}">
                    <a16:creationId xmlns:a16="http://schemas.microsoft.com/office/drawing/2014/main" id="{52608F3A-ED7C-254D-BCD4-A720E513E7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2213" y="5331423"/>
                <a:ext cx="364907" cy="369332"/>
              </a:xfrm>
              <a:prstGeom prst="rect">
                <a:avLst/>
              </a:prstGeom>
              <a:blipFill>
                <a:blip r:embed="rId31"/>
                <a:stretch>
                  <a:fillRect l="-6667" r="-3333" b="-137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8" name="TextBox 187">
                <a:extLst>
                  <a:ext uri="{FF2B5EF4-FFF2-40B4-BE49-F238E27FC236}">
                    <a16:creationId xmlns:a16="http://schemas.microsoft.com/office/drawing/2014/main" id="{DB1F8F45-D91B-7940-875D-1E2173266A71}"/>
                  </a:ext>
                </a:extLst>
              </p:cNvPr>
              <p:cNvSpPr txBox="1"/>
              <p:nvPr/>
            </p:nvSpPr>
            <p:spPr>
              <a:xfrm>
                <a:off x="6283427" y="5947611"/>
                <a:ext cx="37202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88" name="TextBox 187">
                <a:extLst>
                  <a:ext uri="{FF2B5EF4-FFF2-40B4-BE49-F238E27FC236}">
                    <a16:creationId xmlns:a16="http://schemas.microsoft.com/office/drawing/2014/main" id="{DB1F8F45-D91B-7940-875D-1E2173266A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3427" y="5947611"/>
                <a:ext cx="372025" cy="369332"/>
              </a:xfrm>
              <a:prstGeom prst="rect">
                <a:avLst/>
              </a:prstGeom>
              <a:blipFill>
                <a:blip r:embed="rId32"/>
                <a:stretch>
                  <a:fillRect l="-6667" r="-6667" b="-17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9" name="Group 188">
            <a:extLst>
              <a:ext uri="{FF2B5EF4-FFF2-40B4-BE49-F238E27FC236}">
                <a16:creationId xmlns:a16="http://schemas.microsoft.com/office/drawing/2014/main" id="{6037C1FC-DD1C-7046-A1C2-BFA7020E3452}"/>
              </a:ext>
            </a:extLst>
          </p:cNvPr>
          <p:cNvGrpSpPr/>
          <p:nvPr/>
        </p:nvGrpSpPr>
        <p:grpSpPr>
          <a:xfrm flipH="1">
            <a:off x="6552602" y="5334000"/>
            <a:ext cx="91440" cy="1143000"/>
            <a:chOff x="2667000" y="4572000"/>
            <a:chExt cx="91440" cy="1143000"/>
          </a:xfrm>
        </p:grpSpPr>
        <p:cxnSp>
          <p:nvCxnSpPr>
            <p:cNvPr id="190" name="Straight Connector 189">
              <a:extLst>
                <a:ext uri="{FF2B5EF4-FFF2-40B4-BE49-F238E27FC236}">
                  <a16:creationId xmlns:a16="http://schemas.microsoft.com/office/drawing/2014/main" id="{642C3B5F-8688-B149-A75A-6909096253AB}"/>
                </a:ext>
              </a:extLst>
            </p:cNvPr>
            <p:cNvCxnSpPr/>
            <p:nvPr/>
          </p:nvCxnSpPr>
          <p:spPr>
            <a:xfrm>
              <a:off x="2667000" y="4572000"/>
              <a:ext cx="91440" cy="0"/>
            </a:xfrm>
            <a:prstGeom prst="line">
              <a:avLst/>
            </a:pr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Connector 190">
              <a:extLst>
                <a:ext uri="{FF2B5EF4-FFF2-40B4-BE49-F238E27FC236}">
                  <a16:creationId xmlns:a16="http://schemas.microsoft.com/office/drawing/2014/main" id="{92C5E6DB-9DA6-A04C-84E1-A2B937768217}"/>
                </a:ext>
              </a:extLst>
            </p:cNvPr>
            <p:cNvCxnSpPr/>
            <p:nvPr/>
          </p:nvCxnSpPr>
          <p:spPr>
            <a:xfrm>
              <a:off x="2667000" y="4572000"/>
              <a:ext cx="0" cy="1143000"/>
            </a:xfrm>
            <a:prstGeom prst="line">
              <a:avLst/>
            </a:pr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Straight Connector 191">
              <a:extLst>
                <a:ext uri="{FF2B5EF4-FFF2-40B4-BE49-F238E27FC236}">
                  <a16:creationId xmlns:a16="http://schemas.microsoft.com/office/drawing/2014/main" id="{0ED56EE5-E815-A24B-A17D-71EBECA5FB19}"/>
                </a:ext>
              </a:extLst>
            </p:cNvPr>
            <p:cNvCxnSpPr/>
            <p:nvPr/>
          </p:nvCxnSpPr>
          <p:spPr>
            <a:xfrm>
              <a:off x="2667000" y="5705573"/>
              <a:ext cx="91440" cy="0"/>
            </a:xfrm>
            <a:prstGeom prst="line">
              <a:avLst/>
            </a:pr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3" name="TextBox 192">
                <a:extLst>
                  <a:ext uri="{FF2B5EF4-FFF2-40B4-BE49-F238E27FC236}">
                    <a16:creationId xmlns:a16="http://schemas.microsoft.com/office/drawing/2014/main" id="{F89CD98A-E3E3-3B4D-9394-DD2E71139FE7}"/>
                  </a:ext>
                </a:extLst>
              </p:cNvPr>
              <p:cNvSpPr txBox="1"/>
              <p:nvPr/>
            </p:nvSpPr>
            <p:spPr>
              <a:xfrm>
                <a:off x="6797140" y="5697515"/>
                <a:ext cx="320039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93" name="TextBox 192">
                <a:extLst>
                  <a:ext uri="{FF2B5EF4-FFF2-40B4-BE49-F238E27FC236}">
                    <a16:creationId xmlns:a16="http://schemas.microsoft.com/office/drawing/2014/main" id="{F89CD98A-E3E3-3B4D-9394-DD2E71139F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7140" y="5697515"/>
                <a:ext cx="320039" cy="369332"/>
              </a:xfrm>
              <a:prstGeom prst="rect">
                <a:avLst/>
              </a:prstGeom>
              <a:blipFill>
                <a:blip r:embed="rId21"/>
                <a:stretch>
                  <a:fillRect l="-26923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4" name="Group 193">
            <a:extLst>
              <a:ext uri="{FF2B5EF4-FFF2-40B4-BE49-F238E27FC236}">
                <a16:creationId xmlns:a16="http://schemas.microsoft.com/office/drawing/2014/main" id="{087415CB-54AD-1B46-BF27-10739B8D6716}"/>
              </a:ext>
            </a:extLst>
          </p:cNvPr>
          <p:cNvGrpSpPr/>
          <p:nvPr/>
        </p:nvGrpSpPr>
        <p:grpSpPr>
          <a:xfrm>
            <a:off x="7181272" y="5331423"/>
            <a:ext cx="91440" cy="1143000"/>
            <a:chOff x="2667000" y="4572000"/>
            <a:chExt cx="91440" cy="1143000"/>
          </a:xfrm>
        </p:grpSpPr>
        <p:cxnSp>
          <p:nvCxnSpPr>
            <p:cNvPr id="195" name="Straight Connector 194">
              <a:extLst>
                <a:ext uri="{FF2B5EF4-FFF2-40B4-BE49-F238E27FC236}">
                  <a16:creationId xmlns:a16="http://schemas.microsoft.com/office/drawing/2014/main" id="{6274B9E6-917E-8C48-A8A1-6717A654B339}"/>
                </a:ext>
              </a:extLst>
            </p:cNvPr>
            <p:cNvCxnSpPr/>
            <p:nvPr/>
          </p:nvCxnSpPr>
          <p:spPr>
            <a:xfrm>
              <a:off x="2667000" y="4572000"/>
              <a:ext cx="91440" cy="0"/>
            </a:xfrm>
            <a:prstGeom prst="line">
              <a:avLst/>
            </a:pr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Straight Connector 195">
              <a:extLst>
                <a:ext uri="{FF2B5EF4-FFF2-40B4-BE49-F238E27FC236}">
                  <a16:creationId xmlns:a16="http://schemas.microsoft.com/office/drawing/2014/main" id="{4CD3C31E-10B9-C241-9CF5-CFFC4F6A7006}"/>
                </a:ext>
              </a:extLst>
            </p:cNvPr>
            <p:cNvCxnSpPr/>
            <p:nvPr/>
          </p:nvCxnSpPr>
          <p:spPr>
            <a:xfrm>
              <a:off x="2667000" y="4572000"/>
              <a:ext cx="0" cy="1143000"/>
            </a:xfrm>
            <a:prstGeom prst="line">
              <a:avLst/>
            </a:pr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Straight Connector 196">
              <a:extLst>
                <a:ext uri="{FF2B5EF4-FFF2-40B4-BE49-F238E27FC236}">
                  <a16:creationId xmlns:a16="http://schemas.microsoft.com/office/drawing/2014/main" id="{B4AD6DA1-6941-9B4A-A964-94138BD0C4C8}"/>
                </a:ext>
              </a:extLst>
            </p:cNvPr>
            <p:cNvCxnSpPr/>
            <p:nvPr/>
          </p:nvCxnSpPr>
          <p:spPr>
            <a:xfrm>
              <a:off x="2667000" y="5705573"/>
              <a:ext cx="91440" cy="0"/>
            </a:xfrm>
            <a:prstGeom prst="line">
              <a:avLst/>
            </a:pr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8" name="TextBox 197">
                <a:extLst>
                  <a:ext uri="{FF2B5EF4-FFF2-40B4-BE49-F238E27FC236}">
                    <a16:creationId xmlns:a16="http://schemas.microsoft.com/office/drawing/2014/main" id="{5FE58614-B1C2-DF4C-8734-02364DC6FFFC}"/>
                  </a:ext>
                </a:extLst>
              </p:cNvPr>
              <p:cNvSpPr txBox="1"/>
              <p:nvPr/>
            </p:nvSpPr>
            <p:spPr>
              <a:xfrm>
                <a:off x="7220923" y="5331423"/>
                <a:ext cx="38074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98" name="TextBox 197">
                <a:extLst>
                  <a:ext uri="{FF2B5EF4-FFF2-40B4-BE49-F238E27FC236}">
                    <a16:creationId xmlns:a16="http://schemas.microsoft.com/office/drawing/2014/main" id="{5FE58614-B1C2-DF4C-8734-02364DC6FF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0923" y="5331423"/>
                <a:ext cx="380745" cy="369332"/>
              </a:xfrm>
              <a:prstGeom prst="rect">
                <a:avLst/>
              </a:prstGeom>
              <a:blipFill>
                <a:blip r:embed="rId33"/>
                <a:stretch>
                  <a:fillRect l="-9677" r="-3226" b="-137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9" name="TextBox 198">
                <a:extLst>
                  <a:ext uri="{FF2B5EF4-FFF2-40B4-BE49-F238E27FC236}">
                    <a16:creationId xmlns:a16="http://schemas.microsoft.com/office/drawing/2014/main" id="{4CF20A96-6E3C-7840-B9BD-55AD7D09CC86}"/>
                  </a:ext>
                </a:extLst>
              </p:cNvPr>
              <p:cNvSpPr txBox="1"/>
              <p:nvPr/>
            </p:nvSpPr>
            <p:spPr>
              <a:xfrm>
                <a:off x="7232137" y="5947611"/>
                <a:ext cx="38786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99" name="TextBox 198">
                <a:extLst>
                  <a:ext uri="{FF2B5EF4-FFF2-40B4-BE49-F238E27FC236}">
                    <a16:creationId xmlns:a16="http://schemas.microsoft.com/office/drawing/2014/main" id="{4CF20A96-6E3C-7840-B9BD-55AD7D09CC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2137" y="5947611"/>
                <a:ext cx="387863" cy="369332"/>
              </a:xfrm>
              <a:prstGeom prst="rect">
                <a:avLst/>
              </a:prstGeom>
              <a:blipFill>
                <a:blip r:embed="rId34"/>
                <a:stretch>
                  <a:fillRect l="-6250" r="-3125" b="-17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0" name="Group 199">
            <a:extLst>
              <a:ext uri="{FF2B5EF4-FFF2-40B4-BE49-F238E27FC236}">
                <a16:creationId xmlns:a16="http://schemas.microsoft.com/office/drawing/2014/main" id="{AEAC0D9E-DFE1-1746-8C4C-8E783A664357}"/>
              </a:ext>
            </a:extLst>
          </p:cNvPr>
          <p:cNvGrpSpPr/>
          <p:nvPr/>
        </p:nvGrpSpPr>
        <p:grpSpPr>
          <a:xfrm flipH="1">
            <a:off x="7501312" y="5334000"/>
            <a:ext cx="91440" cy="1143000"/>
            <a:chOff x="2667000" y="4572000"/>
            <a:chExt cx="91440" cy="1143000"/>
          </a:xfrm>
        </p:grpSpPr>
        <p:cxnSp>
          <p:nvCxnSpPr>
            <p:cNvPr id="201" name="Straight Connector 200">
              <a:extLst>
                <a:ext uri="{FF2B5EF4-FFF2-40B4-BE49-F238E27FC236}">
                  <a16:creationId xmlns:a16="http://schemas.microsoft.com/office/drawing/2014/main" id="{B3EBEB6E-F8D2-9945-A42B-ECB07524F32F}"/>
                </a:ext>
              </a:extLst>
            </p:cNvPr>
            <p:cNvCxnSpPr/>
            <p:nvPr/>
          </p:nvCxnSpPr>
          <p:spPr>
            <a:xfrm>
              <a:off x="2667000" y="4572000"/>
              <a:ext cx="91440" cy="0"/>
            </a:xfrm>
            <a:prstGeom prst="line">
              <a:avLst/>
            </a:pr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Straight Connector 201">
              <a:extLst>
                <a:ext uri="{FF2B5EF4-FFF2-40B4-BE49-F238E27FC236}">
                  <a16:creationId xmlns:a16="http://schemas.microsoft.com/office/drawing/2014/main" id="{F1E1E14B-C23A-EC4E-90C0-18EAA000F679}"/>
                </a:ext>
              </a:extLst>
            </p:cNvPr>
            <p:cNvCxnSpPr/>
            <p:nvPr/>
          </p:nvCxnSpPr>
          <p:spPr>
            <a:xfrm>
              <a:off x="2667000" y="4572000"/>
              <a:ext cx="0" cy="1143000"/>
            </a:xfrm>
            <a:prstGeom prst="line">
              <a:avLst/>
            </a:pr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Straight Connector 202">
              <a:extLst>
                <a:ext uri="{FF2B5EF4-FFF2-40B4-BE49-F238E27FC236}">
                  <a16:creationId xmlns:a16="http://schemas.microsoft.com/office/drawing/2014/main" id="{94C71D67-1860-484D-8F0C-A84F9DD2444F}"/>
                </a:ext>
              </a:extLst>
            </p:cNvPr>
            <p:cNvCxnSpPr/>
            <p:nvPr/>
          </p:nvCxnSpPr>
          <p:spPr>
            <a:xfrm>
              <a:off x="2667000" y="5705573"/>
              <a:ext cx="91440" cy="0"/>
            </a:xfrm>
            <a:prstGeom prst="line">
              <a:avLst/>
            </a:pr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464EEA10-0690-4DBE-84BC-C8919BAF0E62}"/>
                  </a:ext>
                </a:extLst>
              </p14:cNvPr>
              <p14:cNvContentPartPr/>
              <p14:nvPr/>
            </p14:nvContentPartPr>
            <p14:xfrm>
              <a:off x="5707080" y="2911680"/>
              <a:ext cx="53280" cy="237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464EEA10-0690-4DBE-84BC-C8919BAF0E62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5697720" y="2902320"/>
                <a:ext cx="72000" cy="42480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610302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  <p:bldP spid="164" grpId="0"/>
      <p:bldP spid="165" grpId="0"/>
      <p:bldP spid="170" grpId="0"/>
      <p:bldP spid="175" grpId="0"/>
      <p:bldP spid="176" grpId="0"/>
      <p:bldP spid="181" grpId="0"/>
      <p:bldP spid="182" grpId="0"/>
      <p:bldP spid="187" grpId="0"/>
      <p:bldP spid="188" grpId="0"/>
      <p:bldP spid="193" grpId="0"/>
      <p:bldP spid="198" grpId="0"/>
      <p:bldP spid="199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39967"/>
          </a:xfrm>
        </p:spPr>
        <p:txBody>
          <a:bodyPr>
            <a:noAutofit/>
          </a:bodyPr>
          <a:lstStyle/>
          <a:p>
            <a:r>
              <a:rPr lang="en-US" sz="4400" b="0" dirty="0">
                <a:solidFill>
                  <a:schemeClr val="tx2"/>
                </a:solidFill>
              </a:rPr>
              <a:t>Clock Synchronization in MIMO</a:t>
            </a:r>
          </a:p>
        </p:txBody>
      </p:sp>
      <p:grpSp>
        <p:nvGrpSpPr>
          <p:cNvPr id="85" name="Group 12">
            <a:extLst>
              <a:ext uri="{FF2B5EF4-FFF2-40B4-BE49-F238E27FC236}">
                <a16:creationId xmlns:a16="http://schemas.microsoft.com/office/drawing/2014/main" id="{1E6122F0-E024-7341-A2C3-57364F8F3829}"/>
              </a:ext>
            </a:extLst>
          </p:cNvPr>
          <p:cNvGrpSpPr/>
          <p:nvPr/>
        </p:nvGrpSpPr>
        <p:grpSpPr>
          <a:xfrm rot="16200000">
            <a:off x="2211926" y="1423562"/>
            <a:ext cx="1371600" cy="613852"/>
            <a:chOff x="3245649" y="1709063"/>
            <a:chExt cx="1677149" cy="827638"/>
          </a:xfrm>
        </p:grpSpPr>
        <p:sp>
          <p:nvSpPr>
            <p:cNvPr id="86" name="Isosceles Triangle 13">
              <a:extLst>
                <a:ext uri="{FF2B5EF4-FFF2-40B4-BE49-F238E27FC236}">
                  <a16:creationId xmlns:a16="http://schemas.microsoft.com/office/drawing/2014/main" id="{5C64F8BD-5AAE-6748-A739-68238DB031B8}"/>
                </a:ext>
              </a:extLst>
            </p:cNvPr>
            <p:cNvSpPr/>
            <p:nvPr/>
          </p:nvSpPr>
          <p:spPr>
            <a:xfrm rot="16200000">
              <a:off x="4605244" y="2362843"/>
              <a:ext cx="206567" cy="141149"/>
            </a:xfrm>
            <a:prstGeom prst="triangle">
              <a:avLst/>
            </a:prstGeom>
            <a:ln w="381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prstClr val="black"/>
                </a:solidFill>
              </a:endParaRPr>
            </a:p>
          </p:txBody>
        </p:sp>
        <p:cxnSp>
          <p:nvCxnSpPr>
            <p:cNvPr id="87" name="Shape 8">
              <a:extLst>
                <a:ext uri="{FF2B5EF4-FFF2-40B4-BE49-F238E27FC236}">
                  <a16:creationId xmlns:a16="http://schemas.microsoft.com/office/drawing/2014/main" id="{F00350DE-05B3-A648-A9E4-0FADEDDFF715}"/>
                </a:ext>
              </a:extLst>
            </p:cNvPr>
            <p:cNvCxnSpPr/>
            <p:nvPr/>
          </p:nvCxnSpPr>
          <p:spPr>
            <a:xfrm rot="16200000" flipH="1">
              <a:off x="3230649" y="2003589"/>
              <a:ext cx="720002" cy="130949"/>
            </a:xfrm>
            <a:prstGeom prst="bentConnector2">
              <a:avLst/>
            </a:prstGeom>
            <a:ln w="381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Isosceles Triangle 15">
              <a:extLst>
                <a:ext uri="{FF2B5EF4-FFF2-40B4-BE49-F238E27FC236}">
                  <a16:creationId xmlns:a16="http://schemas.microsoft.com/office/drawing/2014/main" id="{0BCEBD68-9BDC-9144-9F40-892B1AE77676}"/>
                </a:ext>
              </a:extLst>
            </p:cNvPr>
            <p:cNvSpPr/>
            <p:nvPr/>
          </p:nvSpPr>
          <p:spPr>
            <a:xfrm rot="16200000">
              <a:off x="3623415" y="2358491"/>
              <a:ext cx="206567" cy="141149"/>
            </a:xfrm>
            <a:prstGeom prst="triangle">
              <a:avLst/>
            </a:prstGeom>
            <a:ln w="381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prstClr val="black"/>
                </a:solidFill>
              </a:endParaRPr>
            </a:p>
          </p:txBody>
        </p:sp>
        <p:cxnSp>
          <p:nvCxnSpPr>
            <p:cNvPr id="89" name="Shape 14">
              <a:extLst>
                <a:ext uri="{FF2B5EF4-FFF2-40B4-BE49-F238E27FC236}">
                  <a16:creationId xmlns:a16="http://schemas.microsoft.com/office/drawing/2014/main" id="{47563999-C82F-EE43-98CA-3430BCEE6984}"/>
                </a:ext>
              </a:extLst>
            </p:cNvPr>
            <p:cNvCxnSpPr/>
            <p:nvPr/>
          </p:nvCxnSpPr>
          <p:spPr>
            <a:xfrm rot="16200000" flipH="1">
              <a:off x="4212478" y="2003589"/>
              <a:ext cx="720000" cy="130949"/>
            </a:xfrm>
            <a:prstGeom prst="bentConnector2">
              <a:avLst/>
            </a:prstGeom>
            <a:ln w="381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Rounded Rectangle 89">
              <a:extLst>
                <a:ext uri="{FF2B5EF4-FFF2-40B4-BE49-F238E27FC236}">
                  <a16:creationId xmlns:a16="http://schemas.microsoft.com/office/drawing/2014/main" id="{133E0843-50D9-484E-8ACA-7BFD66F669B0}"/>
                </a:ext>
              </a:extLst>
            </p:cNvPr>
            <p:cNvSpPr/>
            <p:nvPr/>
          </p:nvSpPr>
          <p:spPr>
            <a:xfrm rot="5400000">
              <a:off x="3893804" y="1199192"/>
              <a:ext cx="380839" cy="1677149"/>
            </a:xfrm>
            <a:prstGeom prst="roundRect">
              <a:avLst/>
            </a:prstGeom>
            <a:ln w="38100"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prstClr val="black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2B7A5C24-58A6-464C-BC82-E21E1A913656}"/>
                  </a:ext>
                </a:extLst>
              </p:cNvPr>
              <p:cNvSpPr txBox="1"/>
              <p:nvPr/>
            </p:nvSpPr>
            <p:spPr>
              <a:xfrm>
                <a:off x="2118117" y="1050740"/>
                <a:ext cx="36490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2B7A5C24-58A6-464C-BC82-E21E1A9136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8117" y="1050740"/>
                <a:ext cx="364908" cy="369332"/>
              </a:xfrm>
              <a:prstGeom prst="rect">
                <a:avLst/>
              </a:prstGeom>
              <a:blipFill>
                <a:blip r:embed="rId4"/>
                <a:stretch>
                  <a:fillRect l="-10000" r="-3333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D116CC33-B4B3-8F43-96F2-3113AB6FAE01}"/>
                  </a:ext>
                </a:extLst>
              </p:cNvPr>
              <p:cNvSpPr txBox="1"/>
              <p:nvPr/>
            </p:nvSpPr>
            <p:spPr>
              <a:xfrm>
                <a:off x="2118117" y="1722334"/>
                <a:ext cx="37202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D116CC33-B4B3-8F43-96F2-3113AB6FAE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8117" y="1722334"/>
                <a:ext cx="372025" cy="369332"/>
              </a:xfrm>
              <a:prstGeom prst="rect">
                <a:avLst/>
              </a:prstGeom>
              <a:blipFill>
                <a:blip r:embed="rId5"/>
                <a:stretch>
                  <a:fillRect l="-10000" r="-3333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A995FF5F-DAFC-784E-A606-226583D21D34}"/>
                  </a:ext>
                </a:extLst>
              </p:cNvPr>
              <p:cNvSpPr txBox="1"/>
              <p:nvPr/>
            </p:nvSpPr>
            <p:spPr>
              <a:xfrm>
                <a:off x="6037783" y="1128483"/>
                <a:ext cx="36663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A995FF5F-DAFC-784E-A606-226583D21D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7783" y="1128483"/>
                <a:ext cx="366639" cy="369332"/>
              </a:xfrm>
              <a:prstGeom prst="rect">
                <a:avLst/>
              </a:prstGeom>
              <a:blipFill>
                <a:blip r:embed="rId6"/>
                <a:stretch>
                  <a:fillRect l="-16667" r="-3333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939CA17D-5423-3E4F-A644-5F4AE93FC2B0}"/>
                  </a:ext>
                </a:extLst>
              </p:cNvPr>
              <p:cNvSpPr txBox="1"/>
              <p:nvPr/>
            </p:nvSpPr>
            <p:spPr>
              <a:xfrm>
                <a:off x="6037783" y="1998810"/>
                <a:ext cx="37375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939CA17D-5423-3E4F-A644-5F4AE93FC2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7783" y="1998810"/>
                <a:ext cx="373757" cy="369332"/>
              </a:xfrm>
              <a:prstGeom prst="rect">
                <a:avLst/>
              </a:prstGeom>
              <a:blipFill>
                <a:blip r:embed="rId7"/>
                <a:stretch>
                  <a:fillRect l="-16129" r="-3226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9" name="Straight Arrow Connector 108">
            <a:extLst>
              <a:ext uri="{FF2B5EF4-FFF2-40B4-BE49-F238E27FC236}">
                <a16:creationId xmlns:a16="http://schemas.microsoft.com/office/drawing/2014/main" id="{B4CFCE54-1485-C749-BB44-AFB6F5A88D56}"/>
              </a:ext>
            </a:extLst>
          </p:cNvPr>
          <p:cNvCxnSpPr/>
          <p:nvPr/>
        </p:nvCxnSpPr>
        <p:spPr>
          <a:xfrm>
            <a:off x="3124818" y="1384732"/>
            <a:ext cx="2270582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379DD259-EAAA-E24A-AEC5-A9594BA2446E}"/>
                  </a:ext>
                </a:extLst>
              </p:cNvPr>
              <p:cNvSpPr txBox="1"/>
              <p:nvPr/>
            </p:nvSpPr>
            <p:spPr>
              <a:xfrm>
                <a:off x="3662049" y="1009128"/>
                <a:ext cx="42306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379DD259-EAAA-E24A-AEC5-A9594BA244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2049" y="1009128"/>
                <a:ext cx="423065" cy="307777"/>
              </a:xfrm>
              <a:prstGeom prst="rect">
                <a:avLst/>
              </a:prstGeom>
              <a:blipFill>
                <a:blip r:embed="rId8"/>
                <a:stretch>
                  <a:fillRect l="-14706" r="-2941" b="-1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5" name="Straight Arrow Connector 114">
            <a:extLst>
              <a:ext uri="{FF2B5EF4-FFF2-40B4-BE49-F238E27FC236}">
                <a16:creationId xmlns:a16="http://schemas.microsoft.com/office/drawing/2014/main" id="{94A36706-03D6-A541-9BD8-0DC548E176C4}"/>
              </a:ext>
            </a:extLst>
          </p:cNvPr>
          <p:cNvCxnSpPr>
            <a:cxnSpLocks/>
          </p:cNvCxnSpPr>
          <p:nvPr/>
        </p:nvCxnSpPr>
        <p:spPr>
          <a:xfrm flipV="1">
            <a:off x="3124818" y="1458093"/>
            <a:ext cx="2289015" cy="72959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6" name="TextBox 115">
                <a:extLst>
                  <a:ext uri="{FF2B5EF4-FFF2-40B4-BE49-F238E27FC236}">
                    <a16:creationId xmlns:a16="http://schemas.microsoft.com/office/drawing/2014/main" id="{E3F2427C-CF32-3E40-B10D-A0D647EB22EB}"/>
                  </a:ext>
                </a:extLst>
              </p:cNvPr>
              <p:cNvSpPr txBox="1"/>
              <p:nvPr/>
            </p:nvSpPr>
            <p:spPr>
              <a:xfrm>
                <a:off x="3200400" y="1744259"/>
                <a:ext cx="42306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16" name="TextBox 115">
                <a:extLst>
                  <a:ext uri="{FF2B5EF4-FFF2-40B4-BE49-F238E27FC236}">
                    <a16:creationId xmlns:a16="http://schemas.microsoft.com/office/drawing/2014/main" id="{E3F2427C-CF32-3E40-B10D-A0D647EB22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0400" y="1744259"/>
                <a:ext cx="423065" cy="307777"/>
              </a:xfrm>
              <a:prstGeom prst="rect">
                <a:avLst/>
              </a:prstGeom>
              <a:blipFill>
                <a:blip r:embed="rId9"/>
                <a:stretch>
                  <a:fillRect l="-15152" r="-3030" b="-1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7" name="Straight Arrow Connector 116">
            <a:extLst>
              <a:ext uri="{FF2B5EF4-FFF2-40B4-BE49-F238E27FC236}">
                <a16:creationId xmlns:a16="http://schemas.microsoft.com/office/drawing/2014/main" id="{9C264EEB-6A23-7B4A-87A3-A9FD3F326D69}"/>
              </a:ext>
            </a:extLst>
          </p:cNvPr>
          <p:cNvCxnSpPr>
            <a:cxnSpLocks/>
          </p:cNvCxnSpPr>
          <p:nvPr/>
        </p:nvCxnSpPr>
        <p:spPr>
          <a:xfrm>
            <a:off x="3110823" y="2187687"/>
            <a:ext cx="2284577" cy="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8" name="TextBox 117">
                <a:extLst>
                  <a:ext uri="{FF2B5EF4-FFF2-40B4-BE49-F238E27FC236}">
                    <a16:creationId xmlns:a16="http://schemas.microsoft.com/office/drawing/2014/main" id="{B890BE31-27B1-DB49-9EBA-45E08DCA6875}"/>
                  </a:ext>
                </a:extLst>
              </p:cNvPr>
              <p:cNvSpPr txBox="1"/>
              <p:nvPr/>
            </p:nvSpPr>
            <p:spPr>
              <a:xfrm>
                <a:off x="3503844" y="2183476"/>
                <a:ext cx="42902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22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18" name="TextBox 117">
                <a:extLst>
                  <a:ext uri="{FF2B5EF4-FFF2-40B4-BE49-F238E27FC236}">
                    <a16:creationId xmlns:a16="http://schemas.microsoft.com/office/drawing/2014/main" id="{B890BE31-27B1-DB49-9EBA-45E08DCA68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3844" y="2183476"/>
                <a:ext cx="429027" cy="307777"/>
              </a:xfrm>
              <a:prstGeom prst="rect">
                <a:avLst/>
              </a:prstGeom>
              <a:blipFill>
                <a:blip r:embed="rId10"/>
                <a:stretch>
                  <a:fillRect l="-14706" r="-2941"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9" name="Straight Arrow Connector 118">
            <a:extLst>
              <a:ext uri="{FF2B5EF4-FFF2-40B4-BE49-F238E27FC236}">
                <a16:creationId xmlns:a16="http://schemas.microsoft.com/office/drawing/2014/main" id="{162D2CAE-49AB-914F-B790-FA94EB9B9711}"/>
              </a:ext>
            </a:extLst>
          </p:cNvPr>
          <p:cNvCxnSpPr>
            <a:cxnSpLocks/>
          </p:cNvCxnSpPr>
          <p:nvPr/>
        </p:nvCxnSpPr>
        <p:spPr>
          <a:xfrm>
            <a:off x="3124817" y="1391004"/>
            <a:ext cx="2243928" cy="71992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0" name="TextBox 119">
                <a:extLst>
                  <a:ext uri="{FF2B5EF4-FFF2-40B4-BE49-F238E27FC236}">
                    <a16:creationId xmlns:a16="http://schemas.microsoft.com/office/drawing/2014/main" id="{AC9AB8DB-AB02-5D41-854C-74CD4384236D}"/>
                  </a:ext>
                </a:extLst>
              </p:cNvPr>
              <p:cNvSpPr txBox="1"/>
              <p:nvPr/>
            </p:nvSpPr>
            <p:spPr>
              <a:xfrm>
                <a:off x="3178919" y="1371989"/>
                <a:ext cx="42902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21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20" name="TextBox 119">
                <a:extLst>
                  <a:ext uri="{FF2B5EF4-FFF2-40B4-BE49-F238E27FC236}">
                    <a16:creationId xmlns:a16="http://schemas.microsoft.com/office/drawing/2014/main" id="{AC9AB8DB-AB02-5D41-854C-74CD438423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8919" y="1371989"/>
                <a:ext cx="429028" cy="307777"/>
              </a:xfrm>
              <a:prstGeom prst="rect">
                <a:avLst/>
              </a:prstGeom>
              <a:blipFill>
                <a:blip r:embed="rId11"/>
                <a:stretch>
                  <a:fillRect l="-11429" r="-2857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3" name="Group 32">
            <a:extLst>
              <a:ext uri="{FF2B5EF4-FFF2-40B4-BE49-F238E27FC236}">
                <a16:creationId xmlns:a16="http://schemas.microsoft.com/office/drawing/2014/main" id="{97A9A282-B455-214A-B894-AB0A35C74F8A}"/>
              </a:ext>
            </a:extLst>
          </p:cNvPr>
          <p:cNvGrpSpPr/>
          <p:nvPr/>
        </p:nvGrpSpPr>
        <p:grpSpPr>
          <a:xfrm>
            <a:off x="1143000" y="2701084"/>
            <a:ext cx="91440" cy="1143000"/>
            <a:chOff x="2667000" y="4572000"/>
            <a:chExt cx="91440" cy="1143000"/>
          </a:xfrm>
        </p:grpSpPr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1934C650-BFD8-634D-BA86-B7181C2549D0}"/>
                </a:ext>
              </a:extLst>
            </p:cNvPr>
            <p:cNvCxnSpPr/>
            <p:nvPr/>
          </p:nvCxnSpPr>
          <p:spPr>
            <a:xfrm>
              <a:off x="2667000" y="4572000"/>
              <a:ext cx="91440" cy="0"/>
            </a:xfrm>
            <a:prstGeom prst="line">
              <a:avLst/>
            </a:pr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0D1E08AB-F46E-CC43-8E1C-FCA1730F0F84}"/>
                </a:ext>
              </a:extLst>
            </p:cNvPr>
            <p:cNvCxnSpPr/>
            <p:nvPr/>
          </p:nvCxnSpPr>
          <p:spPr>
            <a:xfrm>
              <a:off x="2667000" y="4572000"/>
              <a:ext cx="0" cy="1143000"/>
            </a:xfrm>
            <a:prstGeom prst="line">
              <a:avLst/>
            </a:pr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E71F10BD-B8E2-F547-89CF-B9AF3745CAC3}"/>
                </a:ext>
              </a:extLst>
            </p:cNvPr>
            <p:cNvCxnSpPr/>
            <p:nvPr/>
          </p:nvCxnSpPr>
          <p:spPr>
            <a:xfrm>
              <a:off x="2667000" y="5705573"/>
              <a:ext cx="91440" cy="0"/>
            </a:xfrm>
            <a:prstGeom prst="line">
              <a:avLst/>
            </a:pr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69CAA0B3-4C58-DD40-9EDC-F123B4CCF6F3}"/>
                  </a:ext>
                </a:extLst>
              </p:cNvPr>
              <p:cNvSpPr txBox="1"/>
              <p:nvPr/>
            </p:nvSpPr>
            <p:spPr>
              <a:xfrm>
                <a:off x="1182651" y="2701084"/>
                <a:ext cx="36663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69CAA0B3-4C58-DD40-9EDC-F123B4CCF6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2651" y="2701084"/>
                <a:ext cx="366639" cy="369332"/>
              </a:xfrm>
              <a:prstGeom prst="rect">
                <a:avLst/>
              </a:prstGeom>
              <a:blipFill>
                <a:blip r:embed="rId12"/>
                <a:stretch>
                  <a:fillRect l="-16667" r="-3333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BC2DFB7F-E65D-7140-B953-B45CB5EF4F74}"/>
                  </a:ext>
                </a:extLst>
              </p:cNvPr>
              <p:cNvSpPr txBox="1"/>
              <p:nvPr/>
            </p:nvSpPr>
            <p:spPr>
              <a:xfrm>
                <a:off x="1193865" y="3317272"/>
                <a:ext cx="37375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BC2DFB7F-E65D-7140-B953-B45CB5EF4F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3865" y="3317272"/>
                <a:ext cx="373757" cy="369332"/>
              </a:xfrm>
              <a:prstGeom prst="rect">
                <a:avLst/>
              </a:prstGeom>
              <a:blipFill>
                <a:blip r:embed="rId13"/>
                <a:stretch>
                  <a:fillRect l="-16667" r="-6667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9" name="Group 38">
            <a:extLst>
              <a:ext uri="{FF2B5EF4-FFF2-40B4-BE49-F238E27FC236}">
                <a16:creationId xmlns:a16="http://schemas.microsoft.com/office/drawing/2014/main" id="{6AC56814-BF75-E248-8413-0F0EE838E67D}"/>
              </a:ext>
            </a:extLst>
          </p:cNvPr>
          <p:cNvGrpSpPr/>
          <p:nvPr/>
        </p:nvGrpSpPr>
        <p:grpSpPr>
          <a:xfrm flipH="1">
            <a:off x="1463040" y="2703661"/>
            <a:ext cx="91440" cy="1143000"/>
            <a:chOff x="2667000" y="4572000"/>
            <a:chExt cx="91440" cy="1143000"/>
          </a:xfrm>
        </p:grpSpPr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D059438A-6E18-7C45-8A29-98000106F383}"/>
                </a:ext>
              </a:extLst>
            </p:cNvPr>
            <p:cNvCxnSpPr/>
            <p:nvPr/>
          </p:nvCxnSpPr>
          <p:spPr>
            <a:xfrm>
              <a:off x="2667000" y="4572000"/>
              <a:ext cx="91440" cy="0"/>
            </a:xfrm>
            <a:prstGeom prst="line">
              <a:avLst/>
            </a:pr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8610D3FA-D088-6B48-A442-ACC4FFE53BAD}"/>
                </a:ext>
              </a:extLst>
            </p:cNvPr>
            <p:cNvCxnSpPr/>
            <p:nvPr/>
          </p:nvCxnSpPr>
          <p:spPr>
            <a:xfrm>
              <a:off x="2667000" y="4572000"/>
              <a:ext cx="0" cy="1143000"/>
            </a:xfrm>
            <a:prstGeom prst="line">
              <a:avLst/>
            </a:pr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501DD4D2-EA75-A747-8DB1-C748AD584F28}"/>
                </a:ext>
              </a:extLst>
            </p:cNvPr>
            <p:cNvCxnSpPr/>
            <p:nvPr/>
          </p:nvCxnSpPr>
          <p:spPr>
            <a:xfrm>
              <a:off x="2667000" y="5705573"/>
              <a:ext cx="91440" cy="0"/>
            </a:xfrm>
            <a:prstGeom prst="line">
              <a:avLst/>
            </a:pr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2D51B30A-3B71-4045-B016-27FA2BA4B808}"/>
                  </a:ext>
                </a:extLst>
              </p:cNvPr>
              <p:cNvSpPr txBox="1"/>
              <p:nvPr/>
            </p:nvSpPr>
            <p:spPr>
              <a:xfrm>
                <a:off x="1659062" y="3067176"/>
                <a:ext cx="320039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2D51B30A-3B71-4045-B016-27FA2BA4B8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9062" y="3067176"/>
                <a:ext cx="320039" cy="369332"/>
              </a:xfrm>
              <a:prstGeom prst="rect">
                <a:avLst/>
              </a:prstGeom>
              <a:blipFill>
                <a:blip r:embed="rId14"/>
                <a:stretch>
                  <a:fillRect l="-1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4" name="Group 43">
            <a:extLst>
              <a:ext uri="{FF2B5EF4-FFF2-40B4-BE49-F238E27FC236}">
                <a16:creationId xmlns:a16="http://schemas.microsoft.com/office/drawing/2014/main" id="{7981430B-EB4D-5741-A418-152C27388DE5}"/>
              </a:ext>
            </a:extLst>
          </p:cNvPr>
          <p:cNvGrpSpPr/>
          <p:nvPr/>
        </p:nvGrpSpPr>
        <p:grpSpPr>
          <a:xfrm>
            <a:off x="2029018" y="2698507"/>
            <a:ext cx="91440" cy="1143000"/>
            <a:chOff x="2667000" y="4572000"/>
            <a:chExt cx="91440" cy="1143000"/>
          </a:xfrm>
        </p:grpSpPr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79930C4E-B247-AF4B-8C59-F25264C40AC3}"/>
                </a:ext>
              </a:extLst>
            </p:cNvPr>
            <p:cNvCxnSpPr/>
            <p:nvPr/>
          </p:nvCxnSpPr>
          <p:spPr>
            <a:xfrm>
              <a:off x="2667000" y="4572000"/>
              <a:ext cx="91440" cy="0"/>
            </a:xfrm>
            <a:prstGeom prst="line">
              <a:avLst/>
            </a:pr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10ADD989-7D96-0941-A7DF-EE5E8FB1EC5D}"/>
                </a:ext>
              </a:extLst>
            </p:cNvPr>
            <p:cNvCxnSpPr/>
            <p:nvPr/>
          </p:nvCxnSpPr>
          <p:spPr>
            <a:xfrm>
              <a:off x="2667000" y="4572000"/>
              <a:ext cx="0" cy="1143000"/>
            </a:xfrm>
            <a:prstGeom prst="line">
              <a:avLst/>
            </a:pr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6BD0C775-6E40-1B42-843B-568C25B908B2}"/>
                </a:ext>
              </a:extLst>
            </p:cNvPr>
            <p:cNvCxnSpPr/>
            <p:nvPr/>
          </p:nvCxnSpPr>
          <p:spPr>
            <a:xfrm>
              <a:off x="2667000" y="5705573"/>
              <a:ext cx="91440" cy="0"/>
            </a:xfrm>
            <a:prstGeom prst="line">
              <a:avLst/>
            </a:pr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9E209AFD-2222-F840-BE1E-2CC3DDE7F6FF}"/>
                  </a:ext>
                </a:extLst>
              </p:cNvPr>
              <p:cNvSpPr txBox="1"/>
              <p:nvPr/>
            </p:nvSpPr>
            <p:spPr>
              <a:xfrm>
                <a:off x="2068669" y="2710175"/>
                <a:ext cx="1811650" cy="3812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sub>
                    </m:sSub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𝜋</m:t>
                        </m:r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Δ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11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9E209AFD-2222-F840-BE1E-2CC3DDE7F6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8669" y="2710175"/>
                <a:ext cx="1811650" cy="381258"/>
              </a:xfrm>
              <a:prstGeom prst="rect">
                <a:avLst/>
              </a:prstGeom>
              <a:blipFill>
                <a:blip r:embed="rId15"/>
                <a:stretch>
                  <a:fillRect l="-5556" r="-1389" b="-161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E9C1E251-EC68-A842-9581-E61090140392}"/>
                  </a:ext>
                </a:extLst>
              </p:cNvPr>
              <p:cNvSpPr txBox="1"/>
              <p:nvPr/>
            </p:nvSpPr>
            <p:spPr>
              <a:xfrm>
                <a:off x="2079883" y="3386884"/>
                <a:ext cx="1818768" cy="3812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21</m:t>
                          </m:r>
                        </m:sub>
                      </m:sSub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Δ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E9C1E251-EC68-A842-9581-E610901403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9883" y="3386884"/>
                <a:ext cx="1818768" cy="381258"/>
              </a:xfrm>
              <a:prstGeom prst="rect">
                <a:avLst/>
              </a:prstGeom>
              <a:blipFill>
                <a:blip r:embed="rId16"/>
                <a:stretch>
                  <a:fillRect l="-3472" t="-3226" b="-129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0" name="Group 49">
            <a:extLst>
              <a:ext uri="{FF2B5EF4-FFF2-40B4-BE49-F238E27FC236}">
                <a16:creationId xmlns:a16="http://schemas.microsoft.com/office/drawing/2014/main" id="{490754B4-9DD5-AF40-BB6D-C21E938B213E}"/>
              </a:ext>
            </a:extLst>
          </p:cNvPr>
          <p:cNvGrpSpPr/>
          <p:nvPr/>
        </p:nvGrpSpPr>
        <p:grpSpPr>
          <a:xfrm flipH="1">
            <a:off x="6003962" y="2701084"/>
            <a:ext cx="91440" cy="1143000"/>
            <a:chOff x="2667000" y="4572000"/>
            <a:chExt cx="91440" cy="1143000"/>
          </a:xfrm>
        </p:grpSpPr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62971B11-80F7-7243-836D-C1CDC129AC54}"/>
                </a:ext>
              </a:extLst>
            </p:cNvPr>
            <p:cNvCxnSpPr/>
            <p:nvPr/>
          </p:nvCxnSpPr>
          <p:spPr>
            <a:xfrm>
              <a:off x="2667000" y="4572000"/>
              <a:ext cx="91440" cy="0"/>
            </a:xfrm>
            <a:prstGeom prst="line">
              <a:avLst/>
            </a:pr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EE4C76A9-8915-E84A-B5EB-5893DCDA85D8}"/>
                </a:ext>
              </a:extLst>
            </p:cNvPr>
            <p:cNvCxnSpPr/>
            <p:nvPr/>
          </p:nvCxnSpPr>
          <p:spPr>
            <a:xfrm>
              <a:off x="2667000" y="4572000"/>
              <a:ext cx="0" cy="1143000"/>
            </a:xfrm>
            <a:prstGeom prst="line">
              <a:avLst/>
            </a:pr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07D17A56-5343-9545-B472-8B4995EDFE61}"/>
                </a:ext>
              </a:extLst>
            </p:cNvPr>
            <p:cNvCxnSpPr/>
            <p:nvPr/>
          </p:nvCxnSpPr>
          <p:spPr>
            <a:xfrm>
              <a:off x="2667000" y="5705573"/>
              <a:ext cx="91440" cy="0"/>
            </a:xfrm>
            <a:prstGeom prst="line">
              <a:avLst/>
            </a:pr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10899D99-D978-5149-A013-DDD2682E37CD}"/>
                  </a:ext>
                </a:extLst>
              </p:cNvPr>
              <p:cNvSpPr txBox="1"/>
              <p:nvPr/>
            </p:nvSpPr>
            <p:spPr>
              <a:xfrm>
                <a:off x="4191000" y="2712752"/>
                <a:ext cx="1811650" cy="3812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Δ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10899D99-D978-5149-A013-DDD2682E37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000" y="2712752"/>
                <a:ext cx="1811650" cy="381258"/>
              </a:xfrm>
              <a:prstGeom prst="rect">
                <a:avLst/>
              </a:prstGeom>
              <a:blipFill>
                <a:blip r:embed="rId17"/>
                <a:stretch>
                  <a:fillRect l="-3472" t="-3226" b="-129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2CB0150A-F644-6442-A558-16136F560741}"/>
                  </a:ext>
                </a:extLst>
              </p:cNvPr>
              <p:cNvSpPr txBox="1"/>
              <p:nvPr/>
            </p:nvSpPr>
            <p:spPr>
              <a:xfrm>
                <a:off x="4202214" y="3389461"/>
                <a:ext cx="1818768" cy="3812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22</m:t>
                          </m:r>
                        </m:sub>
                      </m:sSub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Δ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22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2CB0150A-F644-6442-A558-16136F5607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2214" y="3389461"/>
                <a:ext cx="1818768" cy="381258"/>
              </a:xfrm>
              <a:prstGeom prst="rect">
                <a:avLst/>
              </a:prstGeom>
              <a:blipFill>
                <a:blip r:embed="rId18"/>
                <a:stretch>
                  <a:fillRect l="-3472" t="-3226" b="-129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6" name="Group 55">
            <a:extLst>
              <a:ext uri="{FF2B5EF4-FFF2-40B4-BE49-F238E27FC236}">
                <a16:creationId xmlns:a16="http://schemas.microsoft.com/office/drawing/2014/main" id="{4EB62E55-34DB-EF4B-B1EC-993489535D02}"/>
              </a:ext>
            </a:extLst>
          </p:cNvPr>
          <p:cNvGrpSpPr/>
          <p:nvPr/>
        </p:nvGrpSpPr>
        <p:grpSpPr>
          <a:xfrm>
            <a:off x="6232562" y="2701084"/>
            <a:ext cx="91440" cy="1143000"/>
            <a:chOff x="2667000" y="4572000"/>
            <a:chExt cx="91440" cy="1143000"/>
          </a:xfrm>
        </p:grpSpPr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078FCF3C-15C0-554E-8591-08760756FADB}"/>
                </a:ext>
              </a:extLst>
            </p:cNvPr>
            <p:cNvCxnSpPr/>
            <p:nvPr/>
          </p:nvCxnSpPr>
          <p:spPr>
            <a:xfrm>
              <a:off x="2667000" y="4572000"/>
              <a:ext cx="91440" cy="0"/>
            </a:xfrm>
            <a:prstGeom prst="line">
              <a:avLst/>
            </a:pr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460FFCEC-A4CE-6847-BDB1-64015D902E2B}"/>
                </a:ext>
              </a:extLst>
            </p:cNvPr>
            <p:cNvCxnSpPr/>
            <p:nvPr/>
          </p:nvCxnSpPr>
          <p:spPr>
            <a:xfrm>
              <a:off x="2667000" y="4572000"/>
              <a:ext cx="0" cy="1143000"/>
            </a:xfrm>
            <a:prstGeom prst="line">
              <a:avLst/>
            </a:pr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D40DA49F-28CF-5141-97FC-B37BA446D7EB}"/>
                </a:ext>
              </a:extLst>
            </p:cNvPr>
            <p:cNvCxnSpPr/>
            <p:nvPr/>
          </p:nvCxnSpPr>
          <p:spPr>
            <a:xfrm>
              <a:off x="2667000" y="5705573"/>
              <a:ext cx="91440" cy="0"/>
            </a:xfrm>
            <a:prstGeom prst="line">
              <a:avLst/>
            </a:pr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E782400D-582F-6948-891D-115155CE7C9E}"/>
                  </a:ext>
                </a:extLst>
              </p:cNvPr>
              <p:cNvSpPr txBox="1"/>
              <p:nvPr/>
            </p:nvSpPr>
            <p:spPr>
              <a:xfrm>
                <a:off x="6272213" y="2701084"/>
                <a:ext cx="36490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E782400D-582F-6948-891D-115155CE7C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2213" y="2701084"/>
                <a:ext cx="364907" cy="369332"/>
              </a:xfrm>
              <a:prstGeom prst="rect">
                <a:avLst/>
              </a:prstGeom>
              <a:blipFill>
                <a:blip r:embed="rId19"/>
                <a:stretch>
                  <a:fillRect l="-6667" r="-3333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63214CD8-2C82-7E4B-A658-B408753D3335}"/>
                  </a:ext>
                </a:extLst>
              </p:cNvPr>
              <p:cNvSpPr txBox="1"/>
              <p:nvPr/>
            </p:nvSpPr>
            <p:spPr>
              <a:xfrm>
                <a:off x="6283427" y="3317272"/>
                <a:ext cx="37202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63214CD8-2C82-7E4B-A658-B408753D33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3427" y="3317272"/>
                <a:ext cx="372025" cy="369332"/>
              </a:xfrm>
              <a:prstGeom prst="rect">
                <a:avLst/>
              </a:prstGeom>
              <a:blipFill>
                <a:blip r:embed="rId20"/>
                <a:stretch>
                  <a:fillRect l="-6667" r="-6667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2" name="Group 61">
            <a:extLst>
              <a:ext uri="{FF2B5EF4-FFF2-40B4-BE49-F238E27FC236}">
                <a16:creationId xmlns:a16="http://schemas.microsoft.com/office/drawing/2014/main" id="{A40D2FA4-6A99-F847-8167-BEAD1A44B4C2}"/>
              </a:ext>
            </a:extLst>
          </p:cNvPr>
          <p:cNvGrpSpPr/>
          <p:nvPr/>
        </p:nvGrpSpPr>
        <p:grpSpPr>
          <a:xfrm flipH="1">
            <a:off x="6552602" y="2703661"/>
            <a:ext cx="91440" cy="1143000"/>
            <a:chOff x="2667000" y="4572000"/>
            <a:chExt cx="91440" cy="1143000"/>
          </a:xfrm>
        </p:grpSpPr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9241DE3A-4210-9245-9941-7D93A69D0F27}"/>
                </a:ext>
              </a:extLst>
            </p:cNvPr>
            <p:cNvCxnSpPr/>
            <p:nvPr/>
          </p:nvCxnSpPr>
          <p:spPr>
            <a:xfrm>
              <a:off x="2667000" y="4572000"/>
              <a:ext cx="91440" cy="0"/>
            </a:xfrm>
            <a:prstGeom prst="line">
              <a:avLst/>
            </a:pr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CFD9F4D8-B25C-D642-9AC8-CE0C659555AA}"/>
                </a:ext>
              </a:extLst>
            </p:cNvPr>
            <p:cNvCxnSpPr/>
            <p:nvPr/>
          </p:nvCxnSpPr>
          <p:spPr>
            <a:xfrm>
              <a:off x="2667000" y="4572000"/>
              <a:ext cx="0" cy="1143000"/>
            </a:xfrm>
            <a:prstGeom prst="line">
              <a:avLst/>
            </a:pr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491A5D58-7B02-7B43-9D59-531640B54AF2}"/>
                </a:ext>
              </a:extLst>
            </p:cNvPr>
            <p:cNvCxnSpPr/>
            <p:nvPr/>
          </p:nvCxnSpPr>
          <p:spPr>
            <a:xfrm>
              <a:off x="2667000" y="5705573"/>
              <a:ext cx="91440" cy="0"/>
            </a:xfrm>
            <a:prstGeom prst="line">
              <a:avLst/>
            </a:pr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E65FC730-E08C-BF4F-9703-61A352C51977}"/>
                  </a:ext>
                </a:extLst>
              </p:cNvPr>
              <p:cNvSpPr txBox="1"/>
              <p:nvPr/>
            </p:nvSpPr>
            <p:spPr>
              <a:xfrm>
                <a:off x="6797140" y="3067176"/>
                <a:ext cx="320039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E65FC730-E08C-BF4F-9703-61A352C519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7140" y="3067176"/>
                <a:ext cx="320039" cy="369332"/>
              </a:xfrm>
              <a:prstGeom prst="rect">
                <a:avLst/>
              </a:prstGeom>
              <a:blipFill>
                <a:blip r:embed="rId21"/>
                <a:stretch>
                  <a:fillRect l="-26923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7" name="Group 66">
            <a:extLst>
              <a:ext uri="{FF2B5EF4-FFF2-40B4-BE49-F238E27FC236}">
                <a16:creationId xmlns:a16="http://schemas.microsoft.com/office/drawing/2014/main" id="{B10E8D2E-139E-DA4E-9272-C2264460D490}"/>
              </a:ext>
            </a:extLst>
          </p:cNvPr>
          <p:cNvGrpSpPr/>
          <p:nvPr/>
        </p:nvGrpSpPr>
        <p:grpSpPr>
          <a:xfrm>
            <a:off x="7181272" y="2701084"/>
            <a:ext cx="91440" cy="1143000"/>
            <a:chOff x="2667000" y="4572000"/>
            <a:chExt cx="91440" cy="1143000"/>
          </a:xfrm>
        </p:grpSpPr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AFE0EF41-8872-684E-8D4E-547FC8E623B8}"/>
                </a:ext>
              </a:extLst>
            </p:cNvPr>
            <p:cNvCxnSpPr/>
            <p:nvPr/>
          </p:nvCxnSpPr>
          <p:spPr>
            <a:xfrm>
              <a:off x="2667000" y="4572000"/>
              <a:ext cx="91440" cy="0"/>
            </a:xfrm>
            <a:prstGeom prst="line">
              <a:avLst/>
            </a:pr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B6186FB9-BB02-6B4B-905A-78E2E2DE2E59}"/>
                </a:ext>
              </a:extLst>
            </p:cNvPr>
            <p:cNvCxnSpPr/>
            <p:nvPr/>
          </p:nvCxnSpPr>
          <p:spPr>
            <a:xfrm>
              <a:off x="2667000" y="4572000"/>
              <a:ext cx="0" cy="1143000"/>
            </a:xfrm>
            <a:prstGeom prst="line">
              <a:avLst/>
            </a:pr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98A0CC4B-C326-4A4A-A725-3D84670B6514}"/>
                </a:ext>
              </a:extLst>
            </p:cNvPr>
            <p:cNvCxnSpPr/>
            <p:nvPr/>
          </p:nvCxnSpPr>
          <p:spPr>
            <a:xfrm>
              <a:off x="2667000" y="5705573"/>
              <a:ext cx="91440" cy="0"/>
            </a:xfrm>
            <a:prstGeom prst="line">
              <a:avLst/>
            </a:pr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F115D16A-5C4A-FB43-9FED-485DA9D4ECE9}"/>
                  </a:ext>
                </a:extLst>
              </p:cNvPr>
              <p:cNvSpPr txBox="1"/>
              <p:nvPr/>
            </p:nvSpPr>
            <p:spPr>
              <a:xfrm>
                <a:off x="7220923" y="2701084"/>
                <a:ext cx="38074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F115D16A-5C4A-FB43-9FED-485DA9D4EC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0923" y="2701084"/>
                <a:ext cx="380745" cy="369332"/>
              </a:xfrm>
              <a:prstGeom prst="rect">
                <a:avLst/>
              </a:prstGeom>
              <a:blipFill>
                <a:blip r:embed="rId22"/>
                <a:stretch>
                  <a:fillRect l="-9677" r="-3226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1CFC5D16-4453-E043-8E51-0CCCAF6E5D69}"/>
                  </a:ext>
                </a:extLst>
              </p:cNvPr>
              <p:cNvSpPr txBox="1"/>
              <p:nvPr/>
            </p:nvSpPr>
            <p:spPr>
              <a:xfrm>
                <a:off x="7232137" y="3317272"/>
                <a:ext cx="38786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1CFC5D16-4453-E043-8E51-0CCCAF6E5D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2137" y="3317272"/>
                <a:ext cx="387863" cy="369332"/>
              </a:xfrm>
              <a:prstGeom prst="rect">
                <a:avLst/>
              </a:prstGeom>
              <a:blipFill>
                <a:blip r:embed="rId23"/>
                <a:stretch>
                  <a:fillRect l="-6250" r="-3125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3" name="Group 72">
            <a:extLst>
              <a:ext uri="{FF2B5EF4-FFF2-40B4-BE49-F238E27FC236}">
                <a16:creationId xmlns:a16="http://schemas.microsoft.com/office/drawing/2014/main" id="{65999ED8-FF8C-4D40-A9B5-36B0798253D6}"/>
              </a:ext>
            </a:extLst>
          </p:cNvPr>
          <p:cNvGrpSpPr/>
          <p:nvPr/>
        </p:nvGrpSpPr>
        <p:grpSpPr>
          <a:xfrm flipH="1">
            <a:off x="7501312" y="2703661"/>
            <a:ext cx="91440" cy="1143000"/>
            <a:chOff x="2667000" y="4572000"/>
            <a:chExt cx="91440" cy="1143000"/>
          </a:xfrm>
        </p:grpSpPr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8CE329A4-F0E7-E34E-94E0-9CB90DAC97CD}"/>
                </a:ext>
              </a:extLst>
            </p:cNvPr>
            <p:cNvCxnSpPr/>
            <p:nvPr/>
          </p:nvCxnSpPr>
          <p:spPr>
            <a:xfrm>
              <a:off x="2667000" y="4572000"/>
              <a:ext cx="91440" cy="0"/>
            </a:xfrm>
            <a:prstGeom prst="line">
              <a:avLst/>
            </a:pr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EDE51D2B-1A3D-104D-A4D2-09C2C47D657B}"/>
                </a:ext>
              </a:extLst>
            </p:cNvPr>
            <p:cNvCxnSpPr/>
            <p:nvPr/>
          </p:nvCxnSpPr>
          <p:spPr>
            <a:xfrm>
              <a:off x="2667000" y="4572000"/>
              <a:ext cx="0" cy="1143000"/>
            </a:xfrm>
            <a:prstGeom prst="line">
              <a:avLst/>
            </a:pr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DC77564C-B674-F34A-A5B6-3B1EE1023B12}"/>
                </a:ext>
              </a:extLst>
            </p:cNvPr>
            <p:cNvCxnSpPr/>
            <p:nvPr/>
          </p:nvCxnSpPr>
          <p:spPr>
            <a:xfrm>
              <a:off x="2667000" y="5705573"/>
              <a:ext cx="91440" cy="0"/>
            </a:xfrm>
            <a:prstGeom prst="line">
              <a:avLst/>
            </a:pr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41A1289D-29DE-A742-B271-1D1AAA1C53CD}"/>
                  </a:ext>
                </a:extLst>
              </p:cNvPr>
              <p:cNvSpPr/>
              <p:nvPr/>
            </p:nvSpPr>
            <p:spPr>
              <a:xfrm>
                <a:off x="0" y="3983056"/>
                <a:ext cx="9144000" cy="1122344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r>
                  <a:rPr lang="en-US" sz="3600" dirty="0">
                    <a:solidFill>
                      <a:schemeClr val="bg1"/>
                    </a:solidFill>
                    <a:cs typeface="Trebuchet MS"/>
                  </a:rPr>
                  <a:t>MU-MIMO: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>
                        <a:latin typeface="Cambria Math" panose="02040503050406030204" pitchFamily="18" charset="0"/>
                      </a:rPr>
                      <m:t>Δ</m:t>
                    </m:r>
                    <m:sSub>
                      <m:sSub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11</m:t>
                        </m:r>
                      </m:sub>
                    </m:sSub>
                  </m:oMath>
                </a14:m>
                <a:r>
                  <a:rPr lang="en-US" sz="3600" dirty="0">
                    <a:solidFill>
                      <a:schemeClr val="bg1"/>
                    </a:solidFill>
                    <a:cs typeface="Trebuchet MS"/>
                  </a:rPr>
                  <a:t>=</a:t>
                </a:r>
                <a:r>
                  <a:rPr lang="en-US" sz="36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>
                        <a:latin typeface="Cambria Math" panose="02040503050406030204" pitchFamily="18" charset="0"/>
                      </a:rPr>
                      <m:t>Δ</m:t>
                    </m:r>
                    <m:sSub>
                      <m:sSub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</m:oMath>
                </a14:m>
                <a:r>
                  <a:rPr lang="en-US" sz="3600" dirty="0"/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>
                        <a:latin typeface="Cambria Math" panose="02040503050406030204" pitchFamily="18" charset="0"/>
                      </a:rPr>
                      <m:t>Δ</m:t>
                    </m:r>
                    <m:sSub>
                      <m:sSub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21</m:t>
                        </m:r>
                      </m:sub>
                    </m:sSub>
                  </m:oMath>
                </a14:m>
                <a:r>
                  <a:rPr lang="en-US" sz="3600" dirty="0">
                    <a:solidFill>
                      <a:schemeClr val="bg1"/>
                    </a:solidFill>
                    <a:cs typeface="Trebuchet MS"/>
                  </a:rPr>
                  <a:t>=</a:t>
                </a:r>
                <a:r>
                  <a:rPr lang="en-US" sz="36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>
                        <a:latin typeface="Cambria Math" panose="02040503050406030204" pitchFamily="18" charset="0"/>
                      </a:rPr>
                      <m:t>Δ</m:t>
                    </m:r>
                    <m:sSub>
                      <m:sSub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22</m:t>
                        </m:r>
                      </m:sub>
                    </m:sSub>
                  </m:oMath>
                </a14:m>
                <a:endParaRPr lang="en-US" sz="3600" dirty="0">
                  <a:solidFill>
                    <a:schemeClr val="bg1"/>
                  </a:solidFill>
                  <a:cs typeface="Trebuchet MS"/>
                </a:endParaRPr>
              </a:p>
            </p:txBody>
          </p:sp>
        </mc:Choice>
        <mc:Fallback xmlns=""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41A1289D-29DE-A742-B271-1D1AAA1C53C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983056"/>
                <a:ext cx="9144000" cy="1122344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0" name="Group 40">
            <a:extLst>
              <a:ext uri="{FF2B5EF4-FFF2-40B4-BE49-F238E27FC236}">
                <a16:creationId xmlns:a16="http://schemas.microsoft.com/office/drawing/2014/main" id="{046FC5BD-3E64-1744-A5B7-FC471E38F106}"/>
              </a:ext>
            </a:extLst>
          </p:cNvPr>
          <p:cNvGrpSpPr/>
          <p:nvPr/>
        </p:nvGrpSpPr>
        <p:grpSpPr>
          <a:xfrm rot="5400000" flipH="1">
            <a:off x="5413864" y="941358"/>
            <a:ext cx="601251" cy="610620"/>
            <a:chOff x="1981202" y="1676401"/>
            <a:chExt cx="735197" cy="823284"/>
          </a:xfrm>
        </p:grpSpPr>
        <p:cxnSp>
          <p:nvCxnSpPr>
            <p:cNvPr id="151" name="Shape 22">
              <a:extLst>
                <a:ext uri="{FF2B5EF4-FFF2-40B4-BE49-F238E27FC236}">
                  <a16:creationId xmlns:a16="http://schemas.microsoft.com/office/drawing/2014/main" id="{8807E064-E81E-0F4E-B2A6-1865D4BB00DC}"/>
                </a:ext>
              </a:extLst>
            </p:cNvPr>
            <p:cNvCxnSpPr/>
            <p:nvPr/>
          </p:nvCxnSpPr>
          <p:spPr>
            <a:xfrm rot="16200000" flipH="1">
              <a:off x="1962488" y="1949927"/>
              <a:ext cx="720000" cy="172947"/>
            </a:xfrm>
            <a:prstGeom prst="bentConnector2">
              <a:avLst/>
            </a:prstGeom>
            <a:ln w="381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2" name="Isosceles Triangle 23">
              <a:extLst>
                <a:ext uri="{FF2B5EF4-FFF2-40B4-BE49-F238E27FC236}">
                  <a16:creationId xmlns:a16="http://schemas.microsoft.com/office/drawing/2014/main" id="{5671256F-720B-314D-A925-4D7053954260}"/>
                </a:ext>
              </a:extLst>
            </p:cNvPr>
            <p:cNvSpPr/>
            <p:nvPr/>
          </p:nvSpPr>
          <p:spPr>
            <a:xfrm rot="16200000">
              <a:off x="2376253" y="2325827"/>
              <a:ext cx="206567" cy="141149"/>
            </a:xfrm>
            <a:prstGeom prst="triangle">
              <a:avLst/>
            </a:prstGeom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153" name="Rounded Rectangle 152">
              <a:extLst>
                <a:ext uri="{FF2B5EF4-FFF2-40B4-BE49-F238E27FC236}">
                  <a16:creationId xmlns:a16="http://schemas.microsoft.com/office/drawing/2014/main" id="{D105CA27-CB7F-9D47-9BB9-65B387EAE4E0}"/>
                </a:ext>
              </a:extLst>
            </p:cNvPr>
            <p:cNvSpPr/>
            <p:nvPr/>
          </p:nvSpPr>
          <p:spPr>
            <a:xfrm rot="5400000">
              <a:off x="2158381" y="1670169"/>
              <a:ext cx="380839" cy="735197"/>
            </a:xfrm>
            <a:prstGeom prst="roundRect">
              <a:avLst/>
            </a:prstGeom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54" name="Group 40">
            <a:extLst>
              <a:ext uri="{FF2B5EF4-FFF2-40B4-BE49-F238E27FC236}">
                <a16:creationId xmlns:a16="http://schemas.microsoft.com/office/drawing/2014/main" id="{764A5769-615F-1845-84A3-9AE53AD11762}"/>
              </a:ext>
            </a:extLst>
          </p:cNvPr>
          <p:cNvGrpSpPr/>
          <p:nvPr/>
        </p:nvGrpSpPr>
        <p:grpSpPr>
          <a:xfrm rot="5400000" flipH="1">
            <a:off x="5389937" y="1797618"/>
            <a:ext cx="601251" cy="610620"/>
            <a:chOff x="1981202" y="1676401"/>
            <a:chExt cx="735197" cy="823284"/>
          </a:xfrm>
        </p:grpSpPr>
        <p:cxnSp>
          <p:nvCxnSpPr>
            <p:cNvPr id="155" name="Shape 22">
              <a:extLst>
                <a:ext uri="{FF2B5EF4-FFF2-40B4-BE49-F238E27FC236}">
                  <a16:creationId xmlns:a16="http://schemas.microsoft.com/office/drawing/2014/main" id="{03CC9F93-1499-5947-860C-711566D95067}"/>
                </a:ext>
              </a:extLst>
            </p:cNvPr>
            <p:cNvCxnSpPr/>
            <p:nvPr/>
          </p:nvCxnSpPr>
          <p:spPr>
            <a:xfrm rot="16200000" flipH="1">
              <a:off x="1962488" y="1949927"/>
              <a:ext cx="720000" cy="172947"/>
            </a:xfrm>
            <a:prstGeom prst="bentConnector2">
              <a:avLst/>
            </a:prstGeom>
            <a:ln w="381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6" name="Isosceles Triangle 23">
              <a:extLst>
                <a:ext uri="{FF2B5EF4-FFF2-40B4-BE49-F238E27FC236}">
                  <a16:creationId xmlns:a16="http://schemas.microsoft.com/office/drawing/2014/main" id="{D3F65E6F-BA95-AB49-A5E7-260CFF29BC90}"/>
                </a:ext>
              </a:extLst>
            </p:cNvPr>
            <p:cNvSpPr/>
            <p:nvPr/>
          </p:nvSpPr>
          <p:spPr>
            <a:xfrm rot="16200000">
              <a:off x="2376253" y="2325827"/>
              <a:ext cx="206567" cy="141149"/>
            </a:xfrm>
            <a:prstGeom prst="triangle">
              <a:avLst/>
            </a:prstGeom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157" name="Rounded Rectangle 156">
              <a:extLst>
                <a:ext uri="{FF2B5EF4-FFF2-40B4-BE49-F238E27FC236}">
                  <a16:creationId xmlns:a16="http://schemas.microsoft.com/office/drawing/2014/main" id="{DDA52DE4-B03F-5243-8F16-F54C97159D24}"/>
                </a:ext>
              </a:extLst>
            </p:cNvPr>
            <p:cNvSpPr/>
            <p:nvPr/>
          </p:nvSpPr>
          <p:spPr>
            <a:xfrm rot="5400000">
              <a:off x="2158381" y="1670169"/>
              <a:ext cx="380839" cy="735197"/>
            </a:xfrm>
            <a:prstGeom prst="roundRect">
              <a:avLst/>
            </a:prstGeom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60" name="Group 159">
            <a:extLst>
              <a:ext uri="{FF2B5EF4-FFF2-40B4-BE49-F238E27FC236}">
                <a16:creationId xmlns:a16="http://schemas.microsoft.com/office/drawing/2014/main" id="{B9077AAB-3D7E-804F-9D48-6ADA05C461D5}"/>
              </a:ext>
            </a:extLst>
          </p:cNvPr>
          <p:cNvGrpSpPr/>
          <p:nvPr/>
        </p:nvGrpSpPr>
        <p:grpSpPr>
          <a:xfrm>
            <a:off x="1143000" y="5331423"/>
            <a:ext cx="91440" cy="1143000"/>
            <a:chOff x="2667000" y="4572000"/>
            <a:chExt cx="91440" cy="1143000"/>
          </a:xfrm>
        </p:grpSpPr>
        <p:cxnSp>
          <p:nvCxnSpPr>
            <p:cNvPr id="161" name="Straight Connector 160">
              <a:extLst>
                <a:ext uri="{FF2B5EF4-FFF2-40B4-BE49-F238E27FC236}">
                  <a16:creationId xmlns:a16="http://schemas.microsoft.com/office/drawing/2014/main" id="{DE6D7051-D5D1-3641-9A6E-B7F895A5FE8A}"/>
                </a:ext>
              </a:extLst>
            </p:cNvPr>
            <p:cNvCxnSpPr/>
            <p:nvPr/>
          </p:nvCxnSpPr>
          <p:spPr>
            <a:xfrm>
              <a:off x="2667000" y="4572000"/>
              <a:ext cx="91440" cy="0"/>
            </a:xfrm>
            <a:prstGeom prst="line">
              <a:avLst/>
            </a:pr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Connector 161">
              <a:extLst>
                <a:ext uri="{FF2B5EF4-FFF2-40B4-BE49-F238E27FC236}">
                  <a16:creationId xmlns:a16="http://schemas.microsoft.com/office/drawing/2014/main" id="{E1DA2EA4-D5D6-E040-AA6B-FB5D9862C8A4}"/>
                </a:ext>
              </a:extLst>
            </p:cNvPr>
            <p:cNvCxnSpPr/>
            <p:nvPr/>
          </p:nvCxnSpPr>
          <p:spPr>
            <a:xfrm>
              <a:off x="2667000" y="4572000"/>
              <a:ext cx="0" cy="1143000"/>
            </a:xfrm>
            <a:prstGeom prst="line">
              <a:avLst/>
            </a:pr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>
              <a:extLst>
                <a:ext uri="{FF2B5EF4-FFF2-40B4-BE49-F238E27FC236}">
                  <a16:creationId xmlns:a16="http://schemas.microsoft.com/office/drawing/2014/main" id="{0509BF1B-CA73-6246-98C0-587D34ACFADA}"/>
                </a:ext>
              </a:extLst>
            </p:cNvPr>
            <p:cNvCxnSpPr/>
            <p:nvPr/>
          </p:nvCxnSpPr>
          <p:spPr>
            <a:xfrm>
              <a:off x="2667000" y="5705573"/>
              <a:ext cx="91440" cy="0"/>
            </a:xfrm>
            <a:prstGeom prst="line">
              <a:avLst/>
            </a:pr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4" name="TextBox 163">
                <a:extLst>
                  <a:ext uri="{FF2B5EF4-FFF2-40B4-BE49-F238E27FC236}">
                    <a16:creationId xmlns:a16="http://schemas.microsoft.com/office/drawing/2014/main" id="{ED3627F9-89A5-ED45-8FAE-79CB44EE6722}"/>
                  </a:ext>
                </a:extLst>
              </p:cNvPr>
              <p:cNvSpPr txBox="1"/>
              <p:nvPr/>
            </p:nvSpPr>
            <p:spPr>
              <a:xfrm>
                <a:off x="1182651" y="5331423"/>
                <a:ext cx="36663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64" name="TextBox 163">
                <a:extLst>
                  <a:ext uri="{FF2B5EF4-FFF2-40B4-BE49-F238E27FC236}">
                    <a16:creationId xmlns:a16="http://schemas.microsoft.com/office/drawing/2014/main" id="{ED3627F9-89A5-ED45-8FAE-79CB44EE67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2651" y="5331423"/>
                <a:ext cx="366639" cy="369332"/>
              </a:xfrm>
              <a:prstGeom prst="rect">
                <a:avLst/>
              </a:prstGeom>
              <a:blipFill>
                <a:blip r:embed="rId25"/>
                <a:stretch>
                  <a:fillRect l="-16667" r="-3333" b="-24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5" name="TextBox 164">
                <a:extLst>
                  <a:ext uri="{FF2B5EF4-FFF2-40B4-BE49-F238E27FC236}">
                    <a16:creationId xmlns:a16="http://schemas.microsoft.com/office/drawing/2014/main" id="{1007D74E-B8E4-AC4F-9867-50448BC67DE6}"/>
                  </a:ext>
                </a:extLst>
              </p:cNvPr>
              <p:cNvSpPr txBox="1"/>
              <p:nvPr/>
            </p:nvSpPr>
            <p:spPr>
              <a:xfrm>
                <a:off x="1193865" y="5947611"/>
                <a:ext cx="37375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65" name="TextBox 164">
                <a:extLst>
                  <a:ext uri="{FF2B5EF4-FFF2-40B4-BE49-F238E27FC236}">
                    <a16:creationId xmlns:a16="http://schemas.microsoft.com/office/drawing/2014/main" id="{1007D74E-B8E4-AC4F-9867-50448BC67D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3865" y="5947611"/>
                <a:ext cx="373757" cy="369332"/>
              </a:xfrm>
              <a:prstGeom prst="rect">
                <a:avLst/>
              </a:prstGeom>
              <a:blipFill>
                <a:blip r:embed="rId26"/>
                <a:stretch>
                  <a:fillRect l="-16667" r="-6667" b="-24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6" name="Group 165">
            <a:extLst>
              <a:ext uri="{FF2B5EF4-FFF2-40B4-BE49-F238E27FC236}">
                <a16:creationId xmlns:a16="http://schemas.microsoft.com/office/drawing/2014/main" id="{37A357ED-E2A3-BA4A-9175-1F02B1CEF05D}"/>
              </a:ext>
            </a:extLst>
          </p:cNvPr>
          <p:cNvGrpSpPr/>
          <p:nvPr/>
        </p:nvGrpSpPr>
        <p:grpSpPr>
          <a:xfrm flipH="1">
            <a:off x="1463040" y="5334000"/>
            <a:ext cx="91440" cy="1143000"/>
            <a:chOff x="2667000" y="4572000"/>
            <a:chExt cx="91440" cy="1143000"/>
          </a:xfrm>
        </p:grpSpPr>
        <p:cxnSp>
          <p:nvCxnSpPr>
            <p:cNvPr id="167" name="Straight Connector 166">
              <a:extLst>
                <a:ext uri="{FF2B5EF4-FFF2-40B4-BE49-F238E27FC236}">
                  <a16:creationId xmlns:a16="http://schemas.microsoft.com/office/drawing/2014/main" id="{8C3BB184-7113-7C41-A2E7-B5FAAA1D4045}"/>
                </a:ext>
              </a:extLst>
            </p:cNvPr>
            <p:cNvCxnSpPr/>
            <p:nvPr/>
          </p:nvCxnSpPr>
          <p:spPr>
            <a:xfrm>
              <a:off x="2667000" y="4572000"/>
              <a:ext cx="91440" cy="0"/>
            </a:xfrm>
            <a:prstGeom prst="line">
              <a:avLst/>
            </a:pr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>
              <a:extLst>
                <a:ext uri="{FF2B5EF4-FFF2-40B4-BE49-F238E27FC236}">
                  <a16:creationId xmlns:a16="http://schemas.microsoft.com/office/drawing/2014/main" id="{D6F49ED1-DED5-5D47-9628-52DEAA086B31}"/>
                </a:ext>
              </a:extLst>
            </p:cNvPr>
            <p:cNvCxnSpPr/>
            <p:nvPr/>
          </p:nvCxnSpPr>
          <p:spPr>
            <a:xfrm>
              <a:off x="2667000" y="4572000"/>
              <a:ext cx="0" cy="1143000"/>
            </a:xfrm>
            <a:prstGeom prst="line">
              <a:avLst/>
            </a:pr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>
              <a:extLst>
                <a:ext uri="{FF2B5EF4-FFF2-40B4-BE49-F238E27FC236}">
                  <a16:creationId xmlns:a16="http://schemas.microsoft.com/office/drawing/2014/main" id="{19154FFA-05BB-8442-96D4-2DAB80FC6B3A}"/>
                </a:ext>
              </a:extLst>
            </p:cNvPr>
            <p:cNvCxnSpPr/>
            <p:nvPr/>
          </p:nvCxnSpPr>
          <p:spPr>
            <a:xfrm>
              <a:off x="2667000" y="5705573"/>
              <a:ext cx="91440" cy="0"/>
            </a:xfrm>
            <a:prstGeom prst="line">
              <a:avLst/>
            </a:pr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0" name="TextBox 169">
                <a:extLst>
                  <a:ext uri="{FF2B5EF4-FFF2-40B4-BE49-F238E27FC236}">
                    <a16:creationId xmlns:a16="http://schemas.microsoft.com/office/drawing/2014/main" id="{30C59110-B548-A54A-977A-34427E6B3279}"/>
                  </a:ext>
                </a:extLst>
              </p:cNvPr>
              <p:cNvSpPr txBox="1"/>
              <p:nvPr/>
            </p:nvSpPr>
            <p:spPr>
              <a:xfrm>
                <a:off x="1659062" y="5697515"/>
                <a:ext cx="320039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70" name="TextBox 169">
                <a:extLst>
                  <a:ext uri="{FF2B5EF4-FFF2-40B4-BE49-F238E27FC236}">
                    <a16:creationId xmlns:a16="http://schemas.microsoft.com/office/drawing/2014/main" id="{30C59110-B548-A54A-977A-34427E6B32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9062" y="5697515"/>
                <a:ext cx="320039" cy="369332"/>
              </a:xfrm>
              <a:prstGeom prst="rect">
                <a:avLst/>
              </a:prstGeom>
              <a:blipFill>
                <a:blip r:embed="rId14"/>
                <a:stretch>
                  <a:fillRect l="-1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1" name="Group 170">
            <a:extLst>
              <a:ext uri="{FF2B5EF4-FFF2-40B4-BE49-F238E27FC236}">
                <a16:creationId xmlns:a16="http://schemas.microsoft.com/office/drawing/2014/main" id="{55AF188D-E76C-B546-A2CA-F16D239E29E8}"/>
              </a:ext>
            </a:extLst>
          </p:cNvPr>
          <p:cNvGrpSpPr/>
          <p:nvPr/>
        </p:nvGrpSpPr>
        <p:grpSpPr>
          <a:xfrm>
            <a:off x="4924241" y="5328846"/>
            <a:ext cx="91440" cy="1143000"/>
            <a:chOff x="2667000" y="4572000"/>
            <a:chExt cx="91440" cy="1143000"/>
          </a:xfrm>
        </p:grpSpPr>
        <p:cxnSp>
          <p:nvCxnSpPr>
            <p:cNvPr id="172" name="Straight Connector 171">
              <a:extLst>
                <a:ext uri="{FF2B5EF4-FFF2-40B4-BE49-F238E27FC236}">
                  <a16:creationId xmlns:a16="http://schemas.microsoft.com/office/drawing/2014/main" id="{FC824D3C-66EB-AE4B-8988-C048B3F0E713}"/>
                </a:ext>
              </a:extLst>
            </p:cNvPr>
            <p:cNvCxnSpPr/>
            <p:nvPr/>
          </p:nvCxnSpPr>
          <p:spPr>
            <a:xfrm>
              <a:off x="2667000" y="4572000"/>
              <a:ext cx="91440" cy="0"/>
            </a:xfrm>
            <a:prstGeom prst="line">
              <a:avLst/>
            </a:pr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>
              <a:extLst>
                <a:ext uri="{FF2B5EF4-FFF2-40B4-BE49-F238E27FC236}">
                  <a16:creationId xmlns:a16="http://schemas.microsoft.com/office/drawing/2014/main" id="{DA2B0D4F-B782-6E40-93D2-8478574A08B9}"/>
                </a:ext>
              </a:extLst>
            </p:cNvPr>
            <p:cNvCxnSpPr/>
            <p:nvPr/>
          </p:nvCxnSpPr>
          <p:spPr>
            <a:xfrm>
              <a:off x="2667000" y="4572000"/>
              <a:ext cx="0" cy="1143000"/>
            </a:xfrm>
            <a:prstGeom prst="line">
              <a:avLst/>
            </a:pr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>
              <a:extLst>
                <a:ext uri="{FF2B5EF4-FFF2-40B4-BE49-F238E27FC236}">
                  <a16:creationId xmlns:a16="http://schemas.microsoft.com/office/drawing/2014/main" id="{F0054816-8D0B-B748-A6FE-570DCFD171EC}"/>
                </a:ext>
              </a:extLst>
            </p:cNvPr>
            <p:cNvCxnSpPr/>
            <p:nvPr/>
          </p:nvCxnSpPr>
          <p:spPr>
            <a:xfrm>
              <a:off x="2667000" y="5705573"/>
              <a:ext cx="91440" cy="0"/>
            </a:xfrm>
            <a:prstGeom prst="line">
              <a:avLst/>
            </a:pr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5" name="TextBox 174">
                <a:extLst>
                  <a:ext uri="{FF2B5EF4-FFF2-40B4-BE49-F238E27FC236}">
                    <a16:creationId xmlns:a16="http://schemas.microsoft.com/office/drawing/2014/main" id="{14110C0D-E7E9-E34E-B34D-C3B2C04885F7}"/>
                  </a:ext>
                </a:extLst>
              </p:cNvPr>
              <p:cNvSpPr txBox="1"/>
              <p:nvPr/>
            </p:nvSpPr>
            <p:spPr>
              <a:xfrm>
                <a:off x="4963892" y="5340514"/>
                <a:ext cx="50417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75" name="TextBox 174">
                <a:extLst>
                  <a:ext uri="{FF2B5EF4-FFF2-40B4-BE49-F238E27FC236}">
                    <a16:creationId xmlns:a16="http://schemas.microsoft.com/office/drawing/2014/main" id="{14110C0D-E7E9-E34E-B34D-C3B2C04885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3892" y="5340514"/>
                <a:ext cx="504177" cy="369332"/>
              </a:xfrm>
              <a:prstGeom prst="rect">
                <a:avLst/>
              </a:prstGeom>
              <a:blipFill>
                <a:blip r:embed="rId27"/>
                <a:stretch>
                  <a:fillRect l="-14634" r="-2439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6" name="TextBox 175">
                <a:extLst>
                  <a:ext uri="{FF2B5EF4-FFF2-40B4-BE49-F238E27FC236}">
                    <a16:creationId xmlns:a16="http://schemas.microsoft.com/office/drawing/2014/main" id="{F84532BE-276D-0D42-8A02-ED75CBE7BA21}"/>
                  </a:ext>
                </a:extLst>
              </p:cNvPr>
              <p:cNvSpPr txBox="1"/>
              <p:nvPr/>
            </p:nvSpPr>
            <p:spPr>
              <a:xfrm>
                <a:off x="4975106" y="6017223"/>
                <a:ext cx="51129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76" name="TextBox 175">
                <a:extLst>
                  <a:ext uri="{FF2B5EF4-FFF2-40B4-BE49-F238E27FC236}">
                    <a16:creationId xmlns:a16="http://schemas.microsoft.com/office/drawing/2014/main" id="{F84532BE-276D-0D42-8A02-ED75CBE7BA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5106" y="6017223"/>
                <a:ext cx="511294" cy="369332"/>
              </a:xfrm>
              <a:prstGeom prst="rect">
                <a:avLst/>
              </a:prstGeom>
              <a:blipFill>
                <a:blip r:embed="rId28"/>
                <a:stretch>
                  <a:fillRect l="-14634" r="-2439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7" name="Group 176">
            <a:extLst>
              <a:ext uri="{FF2B5EF4-FFF2-40B4-BE49-F238E27FC236}">
                <a16:creationId xmlns:a16="http://schemas.microsoft.com/office/drawing/2014/main" id="{6D219BAE-C01B-F341-9128-11B30689D409}"/>
              </a:ext>
            </a:extLst>
          </p:cNvPr>
          <p:cNvGrpSpPr/>
          <p:nvPr/>
        </p:nvGrpSpPr>
        <p:grpSpPr>
          <a:xfrm flipH="1">
            <a:off x="6003962" y="5331423"/>
            <a:ext cx="91440" cy="1143000"/>
            <a:chOff x="2667000" y="4572000"/>
            <a:chExt cx="91440" cy="1143000"/>
          </a:xfrm>
        </p:grpSpPr>
        <p:cxnSp>
          <p:nvCxnSpPr>
            <p:cNvPr id="178" name="Straight Connector 177">
              <a:extLst>
                <a:ext uri="{FF2B5EF4-FFF2-40B4-BE49-F238E27FC236}">
                  <a16:creationId xmlns:a16="http://schemas.microsoft.com/office/drawing/2014/main" id="{875341C3-ECD0-8545-8B6D-D179139A6523}"/>
                </a:ext>
              </a:extLst>
            </p:cNvPr>
            <p:cNvCxnSpPr/>
            <p:nvPr/>
          </p:nvCxnSpPr>
          <p:spPr>
            <a:xfrm>
              <a:off x="2667000" y="4572000"/>
              <a:ext cx="91440" cy="0"/>
            </a:xfrm>
            <a:prstGeom prst="line">
              <a:avLst/>
            </a:pr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Connector 178">
              <a:extLst>
                <a:ext uri="{FF2B5EF4-FFF2-40B4-BE49-F238E27FC236}">
                  <a16:creationId xmlns:a16="http://schemas.microsoft.com/office/drawing/2014/main" id="{1B0F6CB9-6F9C-7542-A4A7-1190C735A837}"/>
                </a:ext>
              </a:extLst>
            </p:cNvPr>
            <p:cNvCxnSpPr/>
            <p:nvPr/>
          </p:nvCxnSpPr>
          <p:spPr>
            <a:xfrm>
              <a:off x="2667000" y="4572000"/>
              <a:ext cx="0" cy="1143000"/>
            </a:xfrm>
            <a:prstGeom prst="line">
              <a:avLst/>
            </a:pr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Straight Connector 179">
              <a:extLst>
                <a:ext uri="{FF2B5EF4-FFF2-40B4-BE49-F238E27FC236}">
                  <a16:creationId xmlns:a16="http://schemas.microsoft.com/office/drawing/2014/main" id="{F135C153-C223-CC41-8CD9-BB6E6ED2F016}"/>
                </a:ext>
              </a:extLst>
            </p:cNvPr>
            <p:cNvCxnSpPr/>
            <p:nvPr/>
          </p:nvCxnSpPr>
          <p:spPr>
            <a:xfrm>
              <a:off x="2667000" y="5705573"/>
              <a:ext cx="91440" cy="0"/>
            </a:xfrm>
            <a:prstGeom prst="line">
              <a:avLst/>
            </a:pr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1" name="TextBox 180">
                <a:extLst>
                  <a:ext uri="{FF2B5EF4-FFF2-40B4-BE49-F238E27FC236}">
                    <a16:creationId xmlns:a16="http://schemas.microsoft.com/office/drawing/2014/main" id="{722706D1-E57F-8B43-B697-469475AFA66E}"/>
                  </a:ext>
                </a:extLst>
              </p:cNvPr>
              <p:cNvSpPr txBox="1"/>
              <p:nvPr/>
            </p:nvSpPr>
            <p:spPr>
              <a:xfrm>
                <a:off x="5573492" y="5343091"/>
                <a:ext cx="50417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81" name="TextBox 180">
                <a:extLst>
                  <a:ext uri="{FF2B5EF4-FFF2-40B4-BE49-F238E27FC236}">
                    <a16:creationId xmlns:a16="http://schemas.microsoft.com/office/drawing/2014/main" id="{722706D1-E57F-8B43-B697-469475AFA6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3492" y="5343091"/>
                <a:ext cx="504177" cy="369332"/>
              </a:xfrm>
              <a:prstGeom prst="rect">
                <a:avLst/>
              </a:prstGeom>
              <a:blipFill>
                <a:blip r:embed="rId29"/>
                <a:stretch>
                  <a:fillRect l="-14634" r="-2439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2" name="TextBox 181">
                <a:extLst>
                  <a:ext uri="{FF2B5EF4-FFF2-40B4-BE49-F238E27FC236}">
                    <a16:creationId xmlns:a16="http://schemas.microsoft.com/office/drawing/2014/main" id="{4A785FAA-7192-214C-9641-BB3688821733}"/>
                  </a:ext>
                </a:extLst>
              </p:cNvPr>
              <p:cNvSpPr txBox="1"/>
              <p:nvPr/>
            </p:nvSpPr>
            <p:spPr>
              <a:xfrm>
                <a:off x="5584706" y="6019800"/>
                <a:ext cx="51129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82" name="TextBox 181">
                <a:extLst>
                  <a:ext uri="{FF2B5EF4-FFF2-40B4-BE49-F238E27FC236}">
                    <a16:creationId xmlns:a16="http://schemas.microsoft.com/office/drawing/2014/main" id="{4A785FAA-7192-214C-9641-BB36888217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4706" y="6019800"/>
                <a:ext cx="511294" cy="369332"/>
              </a:xfrm>
              <a:prstGeom prst="rect">
                <a:avLst/>
              </a:prstGeom>
              <a:blipFill>
                <a:blip r:embed="rId30"/>
                <a:stretch>
                  <a:fillRect l="-14634" r="-2439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3" name="Group 182">
            <a:extLst>
              <a:ext uri="{FF2B5EF4-FFF2-40B4-BE49-F238E27FC236}">
                <a16:creationId xmlns:a16="http://schemas.microsoft.com/office/drawing/2014/main" id="{5BCB4655-F4A0-E74E-86D5-9D2D5F3FBB84}"/>
              </a:ext>
            </a:extLst>
          </p:cNvPr>
          <p:cNvGrpSpPr/>
          <p:nvPr/>
        </p:nvGrpSpPr>
        <p:grpSpPr>
          <a:xfrm>
            <a:off x="6232562" y="5331423"/>
            <a:ext cx="91440" cy="1143000"/>
            <a:chOff x="2667000" y="4572000"/>
            <a:chExt cx="91440" cy="1143000"/>
          </a:xfrm>
        </p:grpSpPr>
        <p:cxnSp>
          <p:nvCxnSpPr>
            <p:cNvPr id="184" name="Straight Connector 183">
              <a:extLst>
                <a:ext uri="{FF2B5EF4-FFF2-40B4-BE49-F238E27FC236}">
                  <a16:creationId xmlns:a16="http://schemas.microsoft.com/office/drawing/2014/main" id="{51B42AB4-8875-FA4F-B232-0D500CF2946F}"/>
                </a:ext>
              </a:extLst>
            </p:cNvPr>
            <p:cNvCxnSpPr/>
            <p:nvPr/>
          </p:nvCxnSpPr>
          <p:spPr>
            <a:xfrm>
              <a:off x="2667000" y="4572000"/>
              <a:ext cx="91440" cy="0"/>
            </a:xfrm>
            <a:prstGeom prst="line">
              <a:avLst/>
            </a:pr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>
              <a:extLst>
                <a:ext uri="{FF2B5EF4-FFF2-40B4-BE49-F238E27FC236}">
                  <a16:creationId xmlns:a16="http://schemas.microsoft.com/office/drawing/2014/main" id="{99A2F92B-B433-6246-B7F6-99C85B3C92D5}"/>
                </a:ext>
              </a:extLst>
            </p:cNvPr>
            <p:cNvCxnSpPr/>
            <p:nvPr/>
          </p:nvCxnSpPr>
          <p:spPr>
            <a:xfrm>
              <a:off x="2667000" y="4572000"/>
              <a:ext cx="0" cy="1143000"/>
            </a:xfrm>
            <a:prstGeom prst="line">
              <a:avLst/>
            </a:pr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>
              <a:extLst>
                <a:ext uri="{FF2B5EF4-FFF2-40B4-BE49-F238E27FC236}">
                  <a16:creationId xmlns:a16="http://schemas.microsoft.com/office/drawing/2014/main" id="{10E4A080-2EC7-9240-B279-2099C8C91747}"/>
                </a:ext>
              </a:extLst>
            </p:cNvPr>
            <p:cNvCxnSpPr/>
            <p:nvPr/>
          </p:nvCxnSpPr>
          <p:spPr>
            <a:xfrm>
              <a:off x="2667000" y="5705573"/>
              <a:ext cx="91440" cy="0"/>
            </a:xfrm>
            <a:prstGeom prst="line">
              <a:avLst/>
            </a:pr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7" name="TextBox 186">
                <a:extLst>
                  <a:ext uri="{FF2B5EF4-FFF2-40B4-BE49-F238E27FC236}">
                    <a16:creationId xmlns:a16="http://schemas.microsoft.com/office/drawing/2014/main" id="{52608F3A-ED7C-254D-BCD4-A720E513E72E}"/>
                  </a:ext>
                </a:extLst>
              </p:cNvPr>
              <p:cNvSpPr txBox="1"/>
              <p:nvPr/>
            </p:nvSpPr>
            <p:spPr>
              <a:xfrm>
                <a:off x="6272213" y="5331423"/>
                <a:ext cx="36490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87" name="TextBox 186">
                <a:extLst>
                  <a:ext uri="{FF2B5EF4-FFF2-40B4-BE49-F238E27FC236}">
                    <a16:creationId xmlns:a16="http://schemas.microsoft.com/office/drawing/2014/main" id="{52608F3A-ED7C-254D-BCD4-A720E513E7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2213" y="5331423"/>
                <a:ext cx="364907" cy="369332"/>
              </a:xfrm>
              <a:prstGeom prst="rect">
                <a:avLst/>
              </a:prstGeom>
              <a:blipFill>
                <a:blip r:embed="rId31"/>
                <a:stretch>
                  <a:fillRect l="-6667" r="-3333" b="-137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8" name="TextBox 187">
                <a:extLst>
                  <a:ext uri="{FF2B5EF4-FFF2-40B4-BE49-F238E27FC236}">
                    <a16:creationId xmlns:a16="http://schemas.microsoft.com/office/drawing/2014/main" id="{DB1F8F45-D91B-7940-875D-1E2173266A71}"/>
                  </a:ext>
                </a:extLst>
              </p:cNvPr>
              <p:cNvSpPr txBox="1"/>
              <p:nvPr/>
            </p:nvSpPr>
            <p:spPr>
              <a:xfrm>
                <a:off x="6283427" y="5947611"/>
                <a:ext cx="37202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88" name="TextBox 187">
                <a:extLst>
                  <a:ext uri="{FF2B5EF4-FFF2-40B4-BE49-F238E27FC236}">
                    <a16:creationId xmlns:a16="http://schemas.microsoft.com/office/drawing/2014/main" id="{DB1F8F45-D91B-7940-875D-1E2173266A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3427" y="5947611"/>
                <a:ext cx="372025" cy="369332"/>
              </a:xfrm>
              <a:prstGeom prst="rect">
                <a:avLst/>
              </a:prstGeom>
              <a:blipFill>
                <a:blip r:embed="rId32"/>
                <a:stretch>
                  <a:fillRect l="-6667" r="-6667" b="-17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9" name="Group 188">
            <a:extLst>
              <a:ext uri="{FF2B5EF4-FFF2-40B4-BE49-F238E27FC236}">
                <a16:creationId xmlns:a16="http://schemas.microsoft.com/office/drawing/2014/main" id="{6037C1FC-DD1C-7046-A1C2-BFA7020E3452}"/>
              </a:ext>
            </a:extLst>
          </p:cNvPr>
          <p:cNvGrpSpPr/>
          <p:nvPr/>
        </p:nvGrpSpPr>
        <p:grpSpPr>
          <a:xfrm flipH="1">
            <a:off x="6552602" y="5334000"/>
            <a:ext cx="91440" cy="1143000"/>
            <a:chOff x="2667000" y="4572000"/>
            <a:chExt cx="91440" cy="1143000"/>
          </a:xfrm>
        </p:grpSpPr>
        <p:cxnSp>
          <p:nvCxnSpPr>
            <p:cNvPr id="190" name="Straight Connector 189">
              <a:extLst>
                <a:ext uri="{FF2B5EF4-FFF2-40B4-BE49-F238E27FC236}">
                  <a16:creationId xmlns:a16="http://schemas.microsoft.com/office/drawing/2014/main" id="{642C3B5F-8688-B149-A75A-6909096253AB}"/>
                </a:ext>
              </a:extLst>
            </p:cNvPr>
            <p:cNvCxnSpPr/>
            <p:nvPr/>
          </p:nvCxnSpPr>
          <p:spPr>
            <a:xfrm>
              <a:off x="2667000" y="4572000"/>
              <a:ext cx="91440" cy="0"/>
            </a:xfrm>
            <a:prstGeom prst="line">
              <a:avLst/>
            </a:pr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Connector 190">
              <a:extLst>
                <a:ext uri="{FF2B5EF4-FFF2-40B4-BE49-F238E27FC236}">
                  <a16:creationId xmlns:a16="http://schemas.microsoft.com/office/drawing/2014/main" id="{92C5E6DB-9DA6-A04C-84E1-A2B937768217}"/>
                </a:ext>
              </a:extLst>
            </p:cNvPr>
            <p:cNvCxnSpPr/>
            <p:nvPr/>
          </p:nvCxnSpPr>
          <p:spPr>
            <a:xfrm>
              <a:off x="2667000" y="4572000"/>
              <a:ext cx="0" cy="1143000"/>
            </a:xfrm>
            <a:prstGeom prst="line">
              <a:avLst/>
            </a:pr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Straight Connector 191">
              <a:extLst>
                <a:ext uri="{FF2B5EF4-FFF2-40B4-BE49-F238E27FC236}">
                  <a16:creationId xmlns:a16="http://schemas.microsoft.com/office/drawing/2014/main" id="{0ED56EE5-E815-A24B-A17D-71EBECA5FB19}"/>
                </a:ext>
              </a:extLst>
            </p:cNvPr>
            <p:cNvCxnSpPr/>
            <p:nvPr/>
          </p:nvCxnSpPr>
          <p:spPr>
            <a:xfrm>
              <a:off x="2667000" y="5705573"/>
              <a:ext cx="91440" cy="0"/>
            </a:xfrm>
            <a:prstGeom prst="line">
              <a:avLst/>
            </a:pr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3" name="TextBox 192">
                <a:extLst>
                  <a:ext uri="{FF2B5EF4-FFF2-40B4-BE49-F238E27FC236}">
                    <a16:creationId xmlns:a16="http://schemas.microsoft.com/office/drawing/2014/main" id="{F89CD98A-E3E3-3B4D-9394-DD2E71139FE7}"/>
                  </a:ext>
                </a:extLst>
              </p:cNvPr>
              <p:cNvSpPr txBox="1"/>
              <p:nvPr/>
            </p:nvSpPr>
            <p:spPr>
              <a:xfrm>
                <a:off x="6797140" y="5697515"/>
                <a:ext cx="320039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93" name="TextBox 192">
                <a:extLst>
                  <a:ext uri="{FF2B5EF4-FFF2-40B4-BE49-F238E27FC236}">
                    <a16:creationId xmlns:a16="http://schemas.microsoft.com/office/drawing/2014/main" id="{F89CD98A-E3E3-3B4D-9394-DD2E71139F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7140" y="5697515"/>
                <a:ext cx="320039" cy="369332"/>
              </a:xfrm>
              <a:prstGeom prst="rect">
                <a:avLst/>
              </a:prstGeom>
              <a:blipFill>
                <a:blip r:embed="rId21"/>
                <a:stretch>
                  <a:fillRect l="-26923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4" name="Group 193">
            <a:extLst>
              <a:ext uri="{FF2B5EF4-FFF2-40B4-BE49-F238E27FC236}">
                <a16:creationId xmlns:a16="http://schemas.microsoft.com/office/drawing/2014/main" id="{087415CB-54AD-1B46-BF27-10739B8D6716}"/>
              </a:ext>
            </a:extLst>
          </p:cNvPr>
          <p:cNvGrpSpPr/>
          <p:nvPr/>
        </p:nvGrpSpPr>
        <p:grpSpPr>
          <a:xfrm>
            <a:off x="7181272" y="5331423"/>
            <a:ext cx="91440" cy="1143000"/>
            <a:chOff x="2667000" y="4572000"/>
            <a:chExt cx="91440" cy="1143000"/>
          </a:xfrm>
        </p:grpSpPr>
        <p:cxnSp>
          <p:nvCxnSpPr>
            <p:cNvPr id="195" name="Straight Connector 194">
              <a:extLst>
                <a:ext uri="{FF2B5EF4-FFF2-40B4-BE49-F238E27FC236}">
                  <a16:creationId xmlns:a16="http://schemas.microsoft.com/office/drawing/2014/main" id="{6274B9E6-917E-8C48-A8A1-6717A654B339}"/>
                </a:ext>
              </a:extLst>
            </p:cNvPr>
            <p:cNvCxnSpPr/>
            <p:nvPr/>
          </p:nvCxnSpPr>
          <p:spPr>
            <a:xfrm>
              <a:off x="2667000" y="4572000"/>
              <a:ext cx="91440" cy="0"/>
            </a:xfrm>
            <a:prstGeom prst="line">
              <a:avLst/>
            </a:pr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Straight Connector 195">
              <a:extLst>
                <a:ext uri="{FF2B5EF4-FFF2-40B4-BE49-F238E27FC236}">
                  <a16:creationId xmlns:a16="http://schemas.microsoft.com/office/drawing/2014/main" id="{4CD3C31E-10B9-C241-9CF5-CFFC4F6A7006}"/>
                </a:ext>
              </a:extLst>
            </p:cNvPr>
            <p:cNvCxnSpPr/>
            <p:nvPr/>
          </p:nvCxnSpPr>
          <p:spPr>
            <a:xfrm>
              <a:off x="2667000" y="4572000"/>
              <a:ext cx="0" cy="1143000"/>
            </a:xfrm>
            <a:prstGeom prst="line">
              <a:avLst/>
            </a:pr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Straight Connector 196">
              <a:extLst>
                <a:ext uri="{FF2B5EF4-FFF2-40B4-BE49-F238E27FC236}">
                  <a16:creationId xmlns:a16="http://schemas.microsoft.com/office/drawing/2014/main" id="{B4AD6DA1-6941-9B4A-A964-94138BD0C4C8}"/>
                </a:ext>
              </a:extLst>
            </p:cNvPr>
            <p:cNvCxnSpPr/>
            <p:nvPr/>
          </p:nvCxnSpPr>
          <p:spPr>
            <a:xfrm>
              <a:off x="2667000" y="5705573"/>
              <a:ext cx="91440" cy="0"/>
            </a:xfrm>
            <a:prstGeom prst="line">
              <a:avLst/>
            </a:pr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8" name="TextBox 197">
                <a:extLst>
                  <a:ext uri="{FF2B5EF4-FFF2-40B4-BE49-F238E27FC236}">
                    <a16:creationId xmlns:a16="http://schemas.microsoft.com/office/drawing/2014/main" id="{5FE58614-B1C2-DF4C-8734-02364DC6FFFC}"/>
                  </a:ext>
                </a:extLst>
              </p:cNvPr>
              <p:cNvSpPr txBox="1"/>
              <p:nvPr/>
            </p:nvSpPr>
            <p:spPr>
              <a:xfrm>
                <a:off x="7220923" y="5331423"/>
                <a:ext cx="38074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98" name="TextBox 197">
                <a:extLst>
                  <a:ext uri="{FF2B5EF4-FFF2-40B4-BE49-F238E27FC236}">
                    <a16:creationId xmlns:a16="http://schemas.microsoft.com/office/drawing/2014/main" id="{5FE58614-B1C2-DF4C-8734-02364DC6FF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0923" y="5331423"/>
                <a:ext cx="380745" cy="369332"/>
              </a:xfrm>
              <a:prstGeom prst="rect">
                <a:avLst/>
              </a:prstGeom>
              <a:blipFill>
                <a:blip r:embed="rId33"/>
                <a:stretch>
                  <a:fillRect l="-9677" r="-3226" b="-137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9" name="TextBox 198">
                <a:extLst>
                  <a:ext uri="{FF2B5EF4-FFF2-40B4-BE49-F238E27FC236}">
                    <a16:creationId xmlns:a16="http://schemas.microsoft.com/office/drawing/2014/main" id="{4CF20A96-6E3C-7840-B9BD-55AD7D09CC86}"/>
                  </a:ext>
                </a:extLst>
              </p:cNvPr>
              <p:cNvSpPr txBox="1"/>
              <p:nvPr/>
            </p:nvSpPr>
            <p:spPr>
              <a:xfrm>
                <a:off x="7232137" y="5947611"/>
                <a:ext cx="38786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99" name="TextBox 198">
                <a:extLst>
                  <a:ext uri="{FF2B5EF4-FFF2-40B4-BE49-F238E27FC236}">
                    <a16:creationId xmlns:a16="http://schemas.microsoft.com/office/drawing/2014/main" id="{4CF20A96-6E3C-7840-B9BD-55AD7D09CC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2137" y="5947611"/>
                <a:ext cx="387863" cy="369332"/>
              </a:xfrm>
              <a:prstGeom prst="rect">
                <a:avLst/>
              </a:prstGeom>
              <a:blipFill>
                <a:blip r:embed="rId34"/>
                <a:stretch>
                  <a:fillRect l="-6250" r="-3125" b="-17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0" name="Group 199">
            <a:extLst>
              <a:ext uri="{FF2B5EF4-FFF2-40B4-BE49-F238E27FC236}">
                <a16:creationId xmlns:a16="http://schemas.microsoft.com/office/drawing/2014/main" id="{AEAC0D9E-DFE1-1746-8C4C-8E783A664357}"/>
              </a:ext>
            </a:extLst>
          </p:cNvPr>
          <p:cNvGrpSpPr/>
          <p:nvPr/>
        </p:nvGrpSpPr>
        <p:grpSpPr>
          <a:xfrm flipH="1">
            <a:off x="7501312" y="5334000"/>
            <a:ext cx="91440" cy="1143000"/>
            <a:chOff x="2667000" y="4572000"/>
            <a:chExt cx="91440" cy="1143000"/>
          </a:xfrm>
        </p:grpSpPr>
        <p:cxnSp>
          <p:nvCxnSpPr>
            <p:cNvPr id="201" name="Straight Connector 200">
              <a:extLst>
                <a:ext uri="{FF2B5EF4-FFF2-40B4-BE49-F238E27FC236}">
                  <a16:creationId xmlns:a16="http://schemas.microsoft.com/office/drawing/2014/main" id="{B3EBEB6E-F8D2-9945-A42B-ECB07524F32F}"/>
                </a:ext>
              </a:extLst>
            </p:cNvPr>
            <p:cNvCxnSpPr/>
            <p:nvPr/>
          </p:nvCxnSpPr>
          <p:spPr>
            <a:xfrm>
              <a:off x="2667000" y="4572000"/>
              <a:ext cx="91440" cy="0"/>
            </a:xfrm>
            <a:prstGeom prst="line">
              <a:avLst/>
            </a:pr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Straight Connector 201">
              <a:extLst>
                <a:ext uri="{FF2B5EF4-FFF2-40B4-BE49-F238E27FC236}">
                  <a16:creationId xmlns:a16="http://schemas.microsoft.com/office/drawing/2014/main" id="{F1E1E14B-C23A-EC4E-90C0-18EAA000F679}"/>
                </a:ext>
              </a:extLst>
            </p:cNvPr>
            <p:cNvCxnSpPr/>
            <p:nvPr/>
          </p:nvCxnSpPr>
          <p:spPr>
            <a:xfrm>
              <a:off x="2667000" y="4572000"/>
              <a:ext cx="0" cy="1143000"/>
            </a:xfrm>
            <a:prstGeom prst="line">
              <a:avLst/>
            </a:pr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Straight Connector 202">
              <a:extLst>
                <a:ext uri="{FF2B5EF4-FFF2-40B4-BE49-F238E27FC236}">
                  <a16:creationId xmlns:a16="http://schemas.microsoft.com/office/drawing/2014/main" id="{94C71D67-1860-484D-8F0C-A84F9DD2444F}"/>
                </a:ext>
              </a:extLst>
            </p:cNvPr>
            <p:cNvCxnSpPr/>
            <p:nvPr/>
          </p:nvCxnSpPr>
          <p:spPr>
            <a:xfrm>
              <a:off x="2667000" y="5705573"/>
              <a:ext cx="91440" cy="0"/>
            </a:xfrm>
            <a:prstGeom prst="line">
              <a:avLst/>
            </a:pr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0E5A33E5-4DB0-4447-8B21-FBF43D39559B}"/>
              </a:ext>
            </a:extLst>
          </p:cNvPr>
          <p:cNvGrpSpPr/>
          <p:nvPr/>
        </p:nvGrpSpPr>
        <p:grpSpPr>
          <a:xfrm>
            <a:off x="2029018" y="5328846"/>
            <a:ext cx="91440" cy="1143000"/>
            <a:chOff x="2667000" y="4572000"/>
            <a:chExt cx="91440" cy="1143000"/>
          </a:xfrm>
        </p:grpSpPr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08A591D1-D753-CD49-968E-0DFB651732C2}"/>
                </a:ext>
              </a:extLst>
            </p:cNvPr>
            <p:cNvCxnSpPr/>
            <p:nvPr/>
          </p:nvCxnSpPr>
          <p:spPr>
            <a:xfrm>
              <a:off x="2667000" y="4572000"/>
              <a:ext cx="91440" cy="0"/>
            </a:xfrm>
            <a:prstGeom prst="line">
              <a:avLst/>
            </a:prstGeom>
            <a:ln w="25400">
              <a:solidFill>
                <a:srgbClr val="FF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DA50AFA6-1847-CA42-96FE-D023547813D8}"/>
                </a:ext>
              </a:extLst>
            </p:cNvPr>
            <p:cNvCxnSpPr/>
            <p:nvPr/>
          </p:nvCxnSpPr>
          <p:spPr>
            <a:xfrm>
              <a:off x="2667000" y="4572000"/>
              <a:ext cx="0" cy="1143000"/>
            </a:xfrm>
            <a:prstGeom prst="line">
              <a:avLst/>
            </a:prstGeom>
            <a:ln w="25400">
              <a:solidFill>
                <a:srgbClr val="FF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EFB69E6D-EF5F-C24A-813F-010B062D6AD2}"/>
                </a:ext>
              </a:extLst>
            </p:cNvPr>
            <p:cNvCxnSpPr/>
            <p:nvPr/>
          </p:nvCxnSpPr>
          <p:spPr>
            <a:xfrm>
              <a:off x="2667000" y="5705573"/>
              <a:ext cx="91440" cy="0"/>
            </a:xfrm>
            <a:prstGeom prst="line">
              <a:avLst/>
            </a:prstGeom>
            <a:ln w="25400">
              <a:solidFill>
                <a:srgbClr val="FF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5" name="TextBox 124">
                <a:extLst>
                  <a:ext uri="{FF2B5EF4-FFF2-40B4-BE49-F238E27FC236}">
                    <a16:creationId xmlns:a16="http://schemas.microsoft.com/office/drawing/2014/main" id="{9AB6911F-DFEE-844D-8E16-38930E23BC83}"/>
                  </a:ext>
                </a:extLst>
              </p:cNvPr>
              <p:cNvSpPr txBox="1"/>
              <p:nvPr/>
            </p:nvSpPr>
            <p:spPr>
              <a:xfrm>
                <a:off x="2068669" y="5340514"/>
                <a:ext cx="1267398" cy="3812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m:rPr>
                              <m:sty m:val="p"/>
                            </m:rPr>
                            <a:rPr lang="en-US" sz="24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5" name="TextBox 124">
                <a:extLst>
                  <a:ext uri="{FF2B5EF4-FFF2-40B4-BE49-F238E27FC236}">
                    <a16:creationId xmlns:a16="http://schemas.microsoft.com/office/drawing/2014/main" id="{9AB6911F-DFEE-844D-8E16-38930E23BC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8669" y="5340514"/>
                <a:ext cx="1267398" cy="381258"/>
              </a:xfrm>
              <a:prstGeom prst="rect">
                <a:avLst/>
              </a:prstGeom>
              <a:blipFill>
                <a:blip r:embed="rId35"/>
                <a:stretch>
                  <a:fillRect l="-1980" t="-3226" r="-9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6" name="TextBox 125">
                <a:extLst>
                  <a:ext uri="{FF2B5EF4-FFF2-40B4-BE49-F238E27FC236}">
                    <a16:creationId xmlns:a16="http://schemas.microsoft.com/office/drawing/2014/main" id="{F592B7C9-C302-4842-949F-24939FB29E89}"/>
                  </a:ext>
                </a:extLst>
              </p:cNvPr>
              <p:cNvSpPr txBox="1"/>
              <p:nvPr/>
            </p:nvSpPr>
            <p:spPr>
              <a:xfrm>
                <a:off x="2079883" y="6017223"/>
                <a:ext cx="23884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6" name="TextBox 125">
                <a:extLst>
                  <a:ext uri="{FF2B5EF4-FFF2-40B4-BE49-F238E27FC236}">
                    <a16:creationId xmlns:a16="http://schemas.microsoft.com/office/drawing/2014/main" id="{F592B7C9-C302-4842-949F-24939FB29E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9883" y="6017223"/>
                <a:ext cx="238847" cy="369332"/>
              </a:xfrm>
              <a:prstGeom prst="rect">
                <a:avLst/>
              </a:prstGeom>
              <a:blipFill>
                <a:blip r:embed="rId36"/>
                <a:stretch>
                  <a:fillRect l="-25000" r="-25000" b="-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7" name="Group 126">
            <a:extLst>
              <a:ext uri="{FF2B5EF4-FFF2-40B4-BE49-F238E27FC236}">
                <a16:creationId xmlns:a16="http://schemas.microsoft.com/office/drawing/2014/main" id="{C75A6997-B266-8144-A65D-18813B5395B1}"/>
              </a:ext>
            </a:extLst>
          </p:cNvPr>
          <p:cNvGrpSpPr/>
          <p:nvPr/>
        </p:nvGrpSpPr>
        <p:grpSpPr>
          <a:xfrm flipH="1">
            <a:off x="6003962" y="5331423"/>
            <a:ext cx="91440" cy="1143000"/>
            <a:chOff x="2667000" y="4572000"/>
            <a:chExt cx="91440" cy="1143000"/>
          </a:xfrm>
        </p:grpSpPr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80930322-8B5E-F24A-9F48-2F6218F8B1A9}"/>
                </a:ext>
              </a:extLst>
            </p:cNvPr>
            <p:cNvCxnSpPr/>
            <p:nvPr/>
          </p:nvCxnSpPr>
          <p:spPr>
            <a:xfrm>
              <a:off x="2667000" y="4572000"/>
              <a:ext cx="91440" cy="0"/>
            </a:xfrm>
            <a:prstGeom prst="line">
              <a:avLst/>
            </a:pr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001BB810-6DA1-3B4D-881E-F36B95545C07}"/>
                </a:ext>
              </a:extLst>
            </p:cNvPr>
            <p:cNvCxnSpPr/>
            <p:nvPr/>
          </p:nvCxnSpPr>
          <p:spPr>
            <a:xfrm>
              <a:off x="2667000" y="4572000"/>
              <a:ext cx="0" cy="1143000"/>
            </a:xfrm>
            <a:prstGeom prst="line">
              <a:avLst/>
            </a:pr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3469D649-C090-8A49-AAC2-F7108B8CA190}"/>
                </a:ext>
              </a:extLst>
            </p:cNvPr>
            <p:cNvCxnSpPr/>
            <p:nvPr/>
          </p:nvCxnSpPr>
          <p:spPr>
            <a:xfrm>
              <a:off x="2667000" y="5705573"/>
              <a:ext cx="91440" cy="0"/>
            </a:xfrm>
            <a:prstGeom prst="line">
              <a:avLst/>
            </a:pr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1" name="TextBox 130">
                <a:extLst>
                  <a:ext uri="{FF2B5EF4-FFF2-40B4-BE49-F238E27FC236}">
                    <a16:creationId xmlns:a16="http://schemas.microsoft.com/office/drawing/2014/main" id="{D00A8E7B-8CBE-4F43-9CF0-2E7DDC3AC635}"/>
                  </a:ext>
                </a:extLst>
              </p:cNvPr>
              <p:cNvSpPr txBox="1"/>
              <p:nvPr/>
            </p:nvSpPr>
            <p:spPr>
              <a:xfrm>
                <a:off x="3733800" y="5343091"/>
                <a:ext cx="23884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1" name="TextBox 130">
                <a:extLst>
                  <a:ext uri="{FF2B5EF4-FFF2-40B4-BE49-F238E27FC236}">
                    <a16:creationId xmlns:a16="http://schemas.microsoft.com/office/drawing/2014/main" id="{D00A8E7B-8CBE-4F43-9CF0-2E7DDC3AC6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3800" y="5343091"/>
                <a:ext cx="238847" cy="369332"/>
              </a:xfrm>
              <a:prstGeom prst="rect">
                <a:avLst/>
              </a:prstGeom>
              <a:blipFill>
                <a:blip r:embed="rId37"/>
                <a:stretch>
                  <a:fillRect l="-25000" r="-25000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2" name="TextBox 131">
                <a:extLst>
                  <a:ext uri="{FF2B5EF4-FFF2-40B4-BE49-F238E27FC236}">
                    <a16:creationId xmlns:a16="http://schemas.microsoft.com/office/drawing/2014/main" id="{FACE6E68-1A02-FC49-83DC-EEFA6BD1D0D5}"/>
                  </a:ext>
                </a:extLst>
              </p:cNvPr>
              <p:cNvSpPr txBox="1"/>
              <p:nvPr/>
            </p:nvSpPr>
            <p:spPr>
              <a:xfrm>
                <a:off x="3457002" y="6019800"/>
                <a:ext cx="1267398" cy="3812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m:rPr>
                              <m:sty m:val="p"/>
                            </m:rPr>
                            <a:rPr lang="en-US" sz="24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2" name="TextBox 131">
                <a:extLst>
                  <a:ext uri="{FF2B5EF4-FFF2-40B4-BE49-F238E27FC236}">
                    <a16:creationId xmlns:a16="http://schemas.microsoft.com/office/drawing/2014/main" id="{FACE6E68-1A02-FC49-83DC-EEFA6BD1D0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7002" y="6019800"/>
                <a:ext cx="1267398" cy="381258"/>
              </a:xfrm>
              <a:prstGeom prst="rect">
                <a:avLst/>
              </a:prstGeom>
              <a:blipFill>
                <a:blip r:embed="rId38"/>
                <a:stretch>
                  <a:fillRect l="-19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3" name="Group 132">
            <a:extLst>
              <a:ext uri="{FF2B5EF4-FFF2-40B4-BE49-F238E27FC236}">
                <a16:creationId xmlns:a16="http://schemas.microsoft.com/office/drawing/2014/main" id="{80565741-576E-204C-8AFB-0B0F11C5EB50}"/>
              </a:ext>
            </a:extLst>
          </p:cNvPr>
          <p:cNvGrpSpPr/>
          <p:nvPr/>
        </p:nvGrpSpPr>
        <p:grpSpPr>
          <a:xfrm flipH="1">
            <a:off x="4632960" y="5334000"/>
            <a:ext cx="91440" cy="1143000"/>
            <a:chOff x="2667000" y="4572000"/>
            <a:chExt cx="91440" cy="1143000"/>
          </a:xfrm>
        </p:grpSpPr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BD346DC6-81B7-2B49-BF81-1A8A77D2A69D}"/>
                </a:ext>
              </a:extLst>
            </p:cNvPr>
            <p:cNvCxnSpPr/>
            <p:nvPr/>
          </p:nvCxnSpPr>
          <p:spPr>
            <a:xfrm>
              <a:off x="2667000" y="4572000"/>
              <a:ext cx="91440" cy="0"/>
            </a:xfrm>
            <a:prstGeom prst="line">
              <a:avLst/>
            </a:prstGeom>
            <a:ln w="25400">
              <a:solidFill>
                <a:srgbClr val="FF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C9F7232E-2743-CF43-8964-9CED4B3246C4}"/>
                </a:ext>
              </a:extLst>
            </p:cNvPr>
            <p:cNvCxnSpPr/>
            <p:nvPr/>
          </p:nvCxnSpPr>
          <p:spPr>
            <a:xfrm>
              <a:off x="2667000" y="4572000"/>
              <a:ext cx="0" cy="1143000"/>
            </a:xfrm>
            <a:prstGeom prst="line">
              <a:avLst/>
            </a:prstGeom>
            <a:ln w="25400">
              <a:solidFill>
                <a:srgbClr val="FF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33006A3E-A514-EC49-8C0B-6D4C7313ED78}"/>
                </a:ext>
              </a:extLst>
            </p:cNvPr>
            <p:cNvCxnSpPr/>
            <p:nvPr/>
          </p:nvCxnSpPr>
          <p:spPr>
            <a:xfrm>
              <a:off x="2667000" y="5705573"/>
              <a:ext cx="91440" cy="0"/>
            </a:xfrm>
            <a:prstGeom prst="line">
              <a:avLst/>
            </a:prstGeom>
            <a:ln w="25400">
              <a:solidFill>
                <a:srgbClr val="FF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312027642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39967"/>
          </a:xfrm>
        </p:spPr>
        <p:txBody>
          <a:bodyPr>
            <a:noAutofit/>
          </a:bodyPr>
          <a:lstStyle/>
          <a:p>
            <a:r>
              <a:rPr lang="en-US" sz="4400" b="0" dirty="0">
                <a:solidFill>
                  <a:schemeClr val="tx2"/>
                </a:solidFill>
              </a:rPr>
              <a:t>Clock Synchronization in MIMO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2B7A5C24-58A6-464C-BC82-E21E1A913656}"/>
                  </a:ext>
                </a:extLst>
              </p:cNvPr>
              <p:cNvSpPr txBox="1"/>
              <p:nvPr/>
            </p:nvSpPr>
            <p:spPr>
              <a:xfrm>
                <a:off x="2118117" y="1050740"/>
                <a:ext cx="36490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2B7A5C24-58A6-464C-BC82-E21E1A9136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8117" y="1050740"/>
                <a:ext cx="364908" cy="369332"/>
              </a:xfrm>
              <a:prstGeom prst="rect">
                <a:avLst/>
              </a:prstGeom>
              <a:blipFill>
                <a:blip r:embed="rId4"/>
                <a:stretch>
                  <a:fillRect l="-10000" r="-3333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D116CC33-B4B3-8F43-96F2-3113AB6FAE01}"/>
                  </a:ext>
                </a:extLst>
              </p:cNvPr>
              <p:cNvSpPr txBox="1"/>
              <p:nvPr/>
            </p:nvSpPr>
            <p:spPr>
              <a:xfrm>
                <a:off x="2118117" y="1722334"/>
                <a:ext cx="37202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D116CC33-B4B3-8F43-96F2-3113AB6FAE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8117" y="1722334"/>
                <a:ext cx="372025" cy="369332"/>
              </a:xfrm>
              <a:prstGeom prst="rect">
                <a:avLst/>
              </a:prstGeom>
              <a:blipFill>
                <a:blip r:embed="rId5"/>
                <a:stretch>
                  <a:fillRect l="-10000" r="-3333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A995FF5F-DAFC-784E-A606-226583D21D34}"/>
                  </a:ext>
                </a:extLst>
              </p:cNvPr>
              <p:cNvSpPr txBox="1"/>
              <p:nvPr/>
            </p:nvSpPr>
            <p:spPr>
              <a:xfrm>
                <a:off x="6037783" y="1128483"/>
                <a:ext cx="36663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A995FF5F-DAFC-784E-A606-226583D21D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7783" y="1128483"/>
                <a:ext cx="366639" cy="369332"/>
              </a:xfrm>
              <a:prstGeom prst="rect">
                <a:avLst/>
              </a:prstGeom>
              <a:blipFill>
                <a:blip r:embed="rId6"/>
                <a:stretch>
                  <a:fillRect l="-16667" r="-3333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939CA17D-5423-3E4F-A644-5F4AE93FC2B0}"/>
                  </a:ext>
                </a:extLst>
              </p:cNvPr>
              <p:cNvSpPr txBox="1"/>
              <p:nvPr/>
            </p:nvSpPr>
            <p:spPr>
              <a:xfrm>
                <a:off x="6037783" y="1998810"/>
                <a:ext cx="37375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939CA17D-5423-3E4F-A644-5F4AE93FC2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7783" y="1998810"/>
                <a:ext cx="373757" cy="369332"/>
              </a:xfrm>
              <a:prstGeom prst="rect">
                <a:avLst/>
              </a:prstGeom>
              <a:blipFill>
                <a:blip r:embed="rId7"/>
                <a:stretch>
                  <a:fillRect l="-16129" r="-3226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9" name="Straight Arrow Connector 108">
            <a:extLst>
              <a:ext uri="{FF2B5EF4-FFF2-40B4-BE49-F238E27FC236}">
                <a16:creationId xmlns:a16="http://schemas.microsoft.com/office/drawing/2014/main" id="{B4CFCE54-1485-C749-BB44-AFB6F5A88D56}"/>
              </a:ext>
            </a:extLst>
          </p:cNvPr>
          <p:cNvCxnSpPr/>
          <p:nvPr/>
        </p:nvCxnSpPr>
        <p:spPr>
          <a:xfrm>
            <a:off x="3124818" y="1384732"/>
            <a:ext cx="2270582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379DD259-EAAA-E24A-AEC5-A9594BA2446E}"/>
                  </a:ext>
                </a:extLst>
              </p:cNvPr>
              <p:cNvSpPr txBox="1"/>
              <p:nvPr/>
            </p:nvSpPr>
            <p:spPr>
              <a:xfrm>
                <a:off x="3662049" y="1009128"/>
                <a:ext cx="42306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379DD259-EAAA-E24A-AEC5-A9594BA244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2049" y="1009128"/>
                <a:ext cx="423065" cy="307777"/>
              </a:xfrm>
              <a:prstGeom prst="rect">
                <a:avLst/>
              </a:prstGeom>
              <a:blipFill>
                <a:blip r:embed="rId8"/>
                <a:stretch>
                  <a:fillRect l="-14706" r="-2941" b="-1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5" name="Straight Arrow Connector 114">
            <a:extLst>
              <a:ext uri="{FF2B5EF4-FFF2-40B4-BE49-F238E27FC236}">
                <a16:creationId xmlns:a16="http://schemas.microsoft.com/office/drawing/2014/main" id="{94A36706-03D6-A541-9BD8-0DC548E176C4}"/>
              </a:ext>
            </a:extLst>
          </p:cNvPr>
          <p:cNvCxnSpPr>
            <a:cxnSpLocks/>
          </p:cNvCxnSpPr>
          <p:nvPr/>
        </p:nvCxnSpPr>
        <p:spPr>
          <a:xfrm flipV="1">
            <a:off x="3124818" y="1458093"/>
            <a:ext cx="2289015" cy="72959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6" name="TextBox 115">
                <a:extLst>
                  <a:ext uri="{FF2B5EF4-FFF2-40B4-BE49-F238E27FC236}">
                    <a16:creationId xmlns:a16="http://schemas.microsoft.com/office/drawing/2014/main" id="{E3F2427C-CF32-3E40-B10D-A0D647EB22EB}"/>
                  </a:ext>
                </a:extLst>
              </p:cNvPr>
              <p:cNvSpPr txBox="1"/>
              <p:nvPr/>
            </p:nvSpPr>
            <p:spPr>
              <a:xfrm>
                <a:off x="3200400" y="1744259"/>
                <a:ext cx="42306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16" name="TextBox 115">
                <a:extLst>
                  <a:ext uri="{FF2B5EF4-FFF2-40B4-BE49-F238E27FC236}">
                    <a16:creationId xmlns:a16="http://schemas.microsoft.com/office/drawing/2014/main" id="{E3F2427C-CF32-3E40-B10D-A0D647EB22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0400" y="1744259"/>
                <a:ext cx="423065" cy="307777"/>
              </a:xfrm>
              <a:prstGeom prst="rect">
                <a:avLst/>
              </a:prstGeom>
              <a:blipFill>
                <a:blip r:embed="rId9"/>
                <a:stretch>
                  <a:fillRect l="-15152" r="-3030" b="-1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7" name="Straight Arrow Connector 116">
            <a:extLst>
              <a:ext uri="{FF2B5EF4-FFF2-40B4-BE49-F238E27FC236}">
                <a16:creationId xmlns:a16="http://schemas.microsoft.com/office/drawing/2014/main" id="{9C264EEB-6A23-7B4A-87A3-A9FD3F326D69}"/>
              </a:ext>
            </a:extLst>
          </p:cNvPr>
          <p:cNvCxnSpPr>
            <a:cxnSpLocks/>
          </p:cNvCxnSpPr>
          <p:nvPr/>
        </p:nvCxnSpPr>
        <p:spPr>
          <a:xfrm>
            <a:off x="3110823" y="2187687"/>
            <a:ext cx="2284577" cy="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8" name="TextBox 117">
                <a:extLst>
                  <a:ext uri="{FF2B5EF4-FFF2-40B4-BE49-F238E27FC236}">
                    <a16:creationId xmlns:a16="http://schemas.microsoft.com/office/drawing/2014/main" id="{B890BE31-27B1-DB49-9EBA-45E08DCA6875}"/>
                  </a:ext>
                </a:extLst>
              </p:cNvPr>
              <p:cNvSpPr txBox="1"/>
              <p:nvPr/>
            </p:nvSpPr>
            <p:spPr>
              <a:xfrm>
                <a:off x="3503844" y="2183476"/>
                <a:ext cx="42902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22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18" name="TextBox 117">
                <a:extLst>
                  <a:ext uri="{FF2B5EF4-FFF2-40B4-BE49-F238E27FC236}">
                    <a16:creationId xmlns:a16="http://schemas.microsoft.com/office/drawing/2014/main" id="{B890BE31-27B1-DB49-9EBA-45E08DCA68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3844" y="2183476"/>
                <a:ext cx="429027" cy="307777"/>
              </a:xfrm>
              <a:prstGeom prst="rect">
                <a:avLst/>
              </a:prstGeom>
              <a:blipFill>
                <a:blip r:embed="rId10"/>
                <a:stretch>
                  <a:fillRect l="-14706" r="-2941"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9" name="Straight Arrow Connector 118">
            <a:extLst>
              <a:ext uri="{FF2B5EF4-FFF2-40B4-BE49-F238E27FC236}">
                <a16:creationId xmlns:a16="http://schemas.microsoft.com/office/drawing/2014/main" id="{162D2CAE-49AB-914F-B790-FA94EB9B9711}"/>
              </a:ext>
            </a:extLst>
          </p:cNvPr>
          <p:cNvCxnSpPr>
            <a:cxnSpLocks/>
          </p:cNvCxnSpPr>
          <p:nvPr/>
        </p:nvCxnSpPr>
        <p:spPr>
          <a:xfrm>
            <a:off x="3124817" y="1391004"/>
            <a:ext cx="2243928" cy="71992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0" name="TextBox 119">
                <a:extLst>
                  <a:ext uri="{FF2B5EF4-FFF2-40B4-BE49-F238E27FC236}">
                    <a16:creationId xmlns:a16="http://schemas.microsoft.com/office/drawing/2014/main" id="{AC9AB8DB-AB02-5D41-854C-74CD4384236D}"/>
                  </a:ext>
                </a:extLst>
              </p:cNvPr>
              <p:cNvSpPr txBox="1"/>
              <p:nvPr/>
            </p:nvSpPr>
            <p:spPr>
              <a:xfrm>
                <a:off x="3178919" y="1371989"/>
                <a:ext cx="42902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21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20" name="TextBox 119">
                <a:extLst>
                  <a:ext uri="{FF2B5EF4-FFF2-40B4-BE49-F238E27FC236}">
                    <a16:creationId xmlns:a16="http://schemas.microsoft.com/office/drawing/2014/main" id="{AC9AB8DB-AB02-5D41-854C-74CD438423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8919" y="1371989"/>
                <a:ext cx="429028" cy="307777"/>
              </a:xfrm>
              <a:prstGeom prst="rect">
                <a:avLst/>
              </a:prstGeom>
              <a:blipFill>
                <a:blip r:embed="rId11"/>
                <a:stretch>
                  <a:fillRect l="-11429" r="-2857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3" name="Group 32">
            <a:extLst>
              <a:ext uri="{FF2B5EF4-FFF2-40B4-BE49-F238E27FC236}">
                <a16:creationId xmlns:a16="http://schemas.microsoft.com/office/drawing/2014/main" id="{97A9A282-B455-214A-B894-AB0A35C74F8A}"/>
              </a:ext>
            </a:extLst>
          </p:cNvPr>
          <p:cNvGrpSpPr/>
          <p:nvPr/>
        </p:nvGrpSpPr>
        <p:grpSpPr>
          <a:xfrm>
            <a:off x="1143000" y="2701084"/>
            <a:ext cx="91440" cy="1143000"/>
            <a:chOff x="2667000" y="4572000"/>
            <a:chExt cx="91440" cy="1143000"/>
          </a:xfrm>
        </p:grpSpPr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1934C650-BFD8-634D-BA86-B7181C2549D0}"/>
                </a:ext>
              </a:extLst>
            </p:cNvPr>
            <p:cNvCxnSpPr/>
            <p:nvPr/>
          </p:nvCxnSpPr>
          <p:spPr>
            <a:xfrm>
              <a:off x="2667000" y="4572000"/>
              <a:ext cx="91440" cy="0"/>
            </a:xfrm>
            <a:prstGeom prst="line">
              <a:avLst/>
            </a:pr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0D1E08AB-F46E-CC43-8E1C-FCA1730F0F84}"/>
                </a:ext>
              </a:extLst>
            </p:cNvPr>
            <p:cNvCxnSpPr/>
            <p:nvPr/>
          </p:nvCxnSpPr>
          <p:spPr>
            <a:xfrm>
              <a:off x="2667000" y="4572000"/>
              <a:ext cx="0" cy="1143000"/>
            </a:xfrm>
            <a:prstGeom prst="line">
              <a:avLst/>
            </a:pr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E71F10BD-B8E2-F547-89CF-B9AF3745CAC3}"/>
                </a:ext>
              </a:extLst>
            </p:cNvPr>
            <p:cNvCxnSpPr/>
            <p:nvPr/>
          </p:nvCxnSpPr>
          <p:spPr>
            <a:xfrm>
              <a:off x="2667000" y="5705573"/>
              <a:ext cx="91440" cy="0"/>
            </a:xfrm>
            <a:prstGeom prst="line">
              <a:avLst/>
            </a:pr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69CAA0B3-4C58-DD40-9EDC-F123B4CCF6F3}"/>
                  </a:ext>
                </a:extLst>
              </p:cNvPr>
              <p:cNvSpPr txBox="1"/>
              <p:nvPr/>
            </p:nvSpPr>
            <p:spPr>
              <a:xfrm>
                <a:off x="1182651" y="2701084"/>
                <a:ext cx="36663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69CAA0B3-4C58-DD40-9EDC-F123B4CCF6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2651" y="2701084"/>
                <a:ext cx="366639" cy="369332"/>
              </a:xfrm>
              <a:prstGeom prst="rect">
                <a:avLst/>
              </a:prstGeom>
              <a:blipFill>
                <a:blip r:embed="rId12"/>
                <a:stretch>
                  <a:fillRect l="-16667" r="-3333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BC2DFB7F-E65D-7140-B953-B45CB5EF4F74}"/>
                  </a:ext>
                </a:extLst>
              </p:cNvPr>
              <p:cNvSpPr txBox="1"/>
              <p:nvPr/>
            </p:nvSpPr>
            <p:spPr>
              <a:xfrm>
                <a:off x="1193865" y="3317272"/>
                <a:ext cx="37375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BC2DFB7F-E65D-7140-B953-B45CB5EF4F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3865" y="3317272"/>
                <a:ext cx="373757" cy="369332"/>
              </a:xfrm>
              <a:prstGeom prst="rect">
                <a:avLst/>
              </a:prstGeom>
              <a:blipFill>
                <a:blip r:embed="rId13"/>
                <a:stretch>
                  <a:fillRect l="-16667" r="-6667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9" name="Group 38">
            <a:extLst>
              <a:ext uri="{FF2B5EF4-FFF2-40B4-BE49-F238E27FC236}">
                <a16:creationId xmlns:a16="http://schemas.microsoft.com/office/drawing/2014/main" id="{6AC56814-BF75-E248-8413-0F0EE838E67D}"/>
              </a:ext>
            </a:extLst>
          </p:cNvPr>
          <p:cNvGrpSpPr/>
          <p:nvPr/>
        </p:nvGrpSpPr>
        <p:grpSpPr>
          <a:xfrm flipH="1">
            <a:off x="1463040" y="2703661"/>
            <a:ext cx="91440" cy="1143000"/>
            <a:chOff x="2667000" y="4572000"/>
            <a:chExt cx="91440" cy="1143000"/>
          </a:xfrm>
        </p:grpSpPr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D059438A-6E18-7C45-8A29-98000106F383}"/>
                </a:ext>
              </a:extLst>
            </p:cNvPr>
            <p:cNvCxnSpPr/>
            <p:nvPr/>
          </p:nvCxnSpPr>
          <p:spPr>
            <a:xfrm>
              <a:off x="2667000" y="4572000"/>
              <a:ext cx="91440" cy="0"/>
            </a:xfrm>
            <a:prstGeom prst="line">
              <a:avLst/>
            </a:pr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8610D3FA-D088-6B48-A442-ACC4FFE53BAD}"/>
                </a:ext>
              </a:extLst>
            </p:cNvPr>
            <p:cNvCxnSpPr/>
            <p:nvPr/>
          </p:nvCxnSpPr>
          <p:spPr>
            <a:xfrm>
              <a:off x="2667000" y="4572000"/>
              <a:ext cx="0" cy="1143000"/>
            </a:xfrm>
            <a:prstGeom prst="line">
              <a:avLst/>
            </a:pr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501DD4D2-EA75-A747-8DB1-C748AD584F28}"/>
                </a:ext>
              </a:extLst>
            </p:cNvPr>
            <p:cNvCxnSpPr/>
            <p:nvPr/>
          </p:nvCxnSpPr>
          <p:spPr>
            <a:xfrm>
              <a:off x="2667000" y="5705573"/>
              <a:ext cx="91440" cy="0"/>
            </a:xfrm>
            <a:prstGeom prst="line">
              <a:avLst/>
            </a:pr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2D51B30A-3B71-4045-B016-27FA2BA4B808}"/>
                  </a:ext>
                </a:extLst>
              </p:cNvPr>
              <p:cNvSpPr txBox="1"/>
              <p:nvPr/>
            </p:nvSpPr>
            <p:spPr>
              <a:xfrm>
                <a:off x="1659062" y="3067176"/>
                <a:ext cx="320039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2D51B30A-3B71-4045-B016-27FA2BA4B8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9062" y="3067176"/>
                <a:ext cx="320039" cy="369332"/>
              </a:xfrm>
              <a:prstGeom prst="rect">
                <a:avLst/>
              </a:prstGeom>
              <a:blipFill>
                <a:blip r:embed="rId14"/>
                <a:stretch>
                  <a:fillRect l="-1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4" name="Group 43">
            <a:extLst>
              <a:ext uri="{FF2B5EF4-FFF2-40B4-BE49-F238E27FC236}">
                <a16:creationId xmlns:a16="http://schemas.microsoft.com/office/drawing/2014/main" id="{7981430B-EB4D-5741-A418-152C27388DE5}"/>
              </a:ext>
            </a:extLst>
          </p:cNvPr>
          <p:cNvGrpSpPr/>
          <p:nvPr/>
        </p:nvGrpSpPr>
        <p:grpSpPr>
          <a:xfrm>
            <a:off x="2029018" y="2698507"/>
            <a:ext cx="91440" cy="1143000"/>
            <a:chOff x="2667000" y="4572000"/>
            <a:chExt cx="91440" cy="1143000"/>
          </a:xfrm>
        </p:grpSpPr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79930C4E-B247-AF4B-8C59-F25264C40AC3}"/>
                </a:ext>
              </a:extLst>
            </p:cNvPr>
            <p:cNvCxnSpPr/>
            <p:nvPr/>
          </p:nvCxnSpPr>
          <p:spPr>
            <a:xfrm>
              <a:off x="2667000" y="4572000"/>
              <a:ext cx="91440" cy="0"/>
            </a:xfrm>
            <a:prstGeom prst="line">
              <a:avLst/>
            </a:pr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10ADD989-7D96-0941-A7DF-EE5E8FB1EC5D}"/>
                </a:ext>
              </a:extLst>
            </p:cNvPr>
            <p:cNvCxnSpPr/>
            <p:nvPr/>
          </p:nvCxnSpPr>
          <p:spPr>
            <a:xfrm>
              <a:off x="2667000" y="4572000"/>
              <a:ext cx="0" cy="1143000"/>
            </a:xfrm>
            <a:prstGeom prst="line">
              <a:avLst/>
            </a:pr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6BD0C775-6E40-1B42-843B-568C25B908B2}"/>
                </a:ext>
              </a:extLst>
            </p:cNvPr>
            <p:cNvCxnSpPr/>
            <p:nvPr/>
          </p:nvCxnSpPr>
          <p:spPr>
            <a:xfrm>
              <a:off x="2667000" y="5705573"/>
              <a:ext cx="91440" cy="0"/>
            </a:xfrm>
            <a:prstGeom prst="line">
              <a:avLst/>
            </a:pr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9E209AFD-2222-F840-BE1E-2CC3DDE7F6FF}"/>
                  </a:ext>
                </a:extLst>
              </p:cNvPr>
              <p:cNvSpPr txBox="1"/>
              <p:nvPr/>
            </p:nvSpPr>
            <p:spPr>
              <a:xfrm>
                <a:off x="2068669" y="2710175"/>
                <a:ext cx="1811650" cy="3812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sub>
                    </m:sSub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𝜋</m:t>
                        </m:r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Δ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11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9E209AFD-2222-F840-BE1E-2CC3DDE7F6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8669" y="2710175"/>
                <a:ext cx="1811650" cy="381258"/>
              </a:xfrm>
              <a:prstGeom prst="rect">
                <a:avLst/>
              </a:prstGeom>
              <a:blipFill>
                <a:blip r:embed="rId15"/>
                <a:stretch>
                  <a:fillRect l="-5556" r="-1389" b="-161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E9C1E251-EC68-A842-9581-E61090140392}"/>
                  </a:ext>
                </a:extLst>
              </p:cNvPr>
              <p:cNvSpPr txBox="1"/>
              <p:nvPr/>
            </p:nvSpPr>
            <p:spPr>
              <a:xfrm>
                <a:off x="2079883" y="3386884"/>
                <a:ext cx="1818768" cy="3812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21</m:t>
                          </m:r>
                        </m:sub>
                      </m:sSub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Δ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E9C1E251-EC68-A842-9581-E610901403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9883" y="3386884"/>
                <a:ext cx="1818768" cy="381258"/>
              </a:xfrm>
              <a:prstGeom prst="rect">
                <a:avLst/>
              </a:prstGeom>
              <a:blipFill>
                <a:blip r:embed="rId16"/>
                <a:stretch>
                  <a:fillRect l="-3472" t="-3226" b="-129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0" name="Group 49">
            <a:extLst>
              <a:ext uri="{FF2B5EF4-FFF2-40B4-BE49-F238E27FC236}">
                <a16:creationId xmlns:a16="http://schemas.microsoft.com/office/drawing/2014/main" id="{490754B4-9DD5-AF40-BB6D-C21E938B213E}"/>
              </a:ext>
            </a:extLst>
          </p:cNvPr>
          <p:cNvGrpSpPr/>
          <p:nvPr/>
        </p:nvGrpSpPr>
        <p:grpSpPr>
          <a:xfrm flipH="1">
            <a:off x="6003962" y="2701084"/>
            <a:ext cx="91440" cy="1143000"/>
            <a:chOff x="2667000" y="4572000"/>
            <a:chExt cx="91440" cy="1143000"/>
          </a:xfrm>
        </p:grpSpPr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62971B11-80F7-7243-836D-C1CDC129AC54}"/>
                </a:ext>
              </a:extLst>
            </p:cNvPr>
            <p:cNvCxnSpPr/>
            <p:nvPr/>
          </p:nvCxnSpPr>
          <p:spPr>
            <a:xfrm>
              <a:off x="2667000" y="4572000"/>
              <a:ext cx="91440" cy="0"/>
            </a:xfrm>
            <a:prstGeom prst="line">
              <a:avLst/>
            </a:pr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EE4C76A9-8915-E84A-B5EB-5893DCDA85D8}"/>
                </a:ext>
              </a:extLst>
            </p:cNvPr>
            <p:cNvCxnSpPr/>
            <p:nvPr/>
          </p:nvCxnSpPr>
          <p:spPr>
            <a:xfrm>
              <a:off x="2667000" y="4572000"/>
              <a:ext cx="0" cy="1143000"/>
            </a:xfrm>
            <a:prstGeom prst="line">
              <a:avLst/>
            </a:pr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07D17A56-5343-9545-B472-8B4995EDFE61}"/>
                </a:ext>
              </a:extLst>
            </p:cNvPr>
            <p:cNvCxnSpPr/>
            <p:nvPr/>
          </p:nvCxnSpPr>
          <p:spPr>
            <a:xfrm>
              <a:off x="2667000" y="5705573"/>
              <a:ext cx="91440" cy="0"/>
            </a:xfrm>
            <a:prstGeom prst="line">
              <a:avLst/>
            </a:pr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10899D99-D978-5149-A013-DDD2682E37CD}"/>
                  </a:ext>
                </a:extLst>
              </p:cNvPr>
              <p:cNvSpPr txBox="1"/>
              <p:nvPr/>
            </p:nvSpPr>
            <p:spPr>
              <a:xfrm>
                <a:off x="4191000" y="2712752"/>
                <a:ext cx="1811650" cy="3812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Δ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10899D99-D978-5149-A013-DDD2682E37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000" y="2712752"/>
                <a:ext cx="1811650" cy="381258"/>
              </a:xfrm>
              <a:prstGeom prst="rect">
                <a:avLst/>
              </a:prstGeom>
              <a:blipFill>
                <a:blip r:embed="rId17"/>
                <a:stretch>
                  <a:fillRect l="-3472" t="-3226" b="-129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2CB0150A-F644-6442-A558-16136F560741}"/>
                  </a:ext>
                </a:extLst>
              </p:cNvPr>
              <p:cNvSpPr txBox="1"/>
              <p:nvPr/>
            </p:nvSpPr>
            <p:spPr>
              <a:xfrm>
                <a:off x="4202214" y="3389461"/>
                <a:ext cx="1818768" cy="3812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22</m:t>
                          </m:r>
                        </m:sub>
                      </m:sSub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Δ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22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2CB0150A-F644-6442-A558-16136F5607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2214" y="3389461"/>
                <a:ext cx="1818768" cy="381258"/>
              </a:xfrm>
              <a:prstGeom prst="rect">
                <a:avLst/>
              </a:prstGeom>
              <a:blipFill>
                <a:blip r:embed="rId18"/>
                <a:stretch>
                  <a:fillRect l="-3472" t="-3226" b="-129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6" name="Group 55">
            <a:extLst>
              <a:ext uri="{FF2B5EF4-FFF2-40B4-BE49-F238E27FC236}">
                <a16:creationId xmlns:a16="http://schemas.microsoft.com/office/drawing/2014/main" id="{4EB62E55-34DB-EF4B-B1EC-993489535D02}"/>
              </a:ext>
            </a:extLst>
          </p:cNvPr>
          <p:cNvGrpSpPr/>
          <p:nvPr/>
        </p:nvGrpSpPr>
        <p:grpSpPr>
          <a:xfrm>
            <a:off x="6232562" y="2701084"/>
            <a:ext cx="91440" cy="1143000"/>
            <a:chOff x="2667000" y="4572000"/>
            <a:chExt cx="91440" cy="1143000"/>
          </a:xfrm>
        </p:grpSpPr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078FCF3C-15C0-554E-8591-08760756FADB}"/>
                </a:ext>
              </a:extLst>
            </p:cNvPr>
            <p:cNvCxnSpPr/>
            <p:nvPr/>
          </p:nvCxnSpPr>
          <p:spPr>
            <a:xfrm>
              <a:off x="2667000" y="4572000"/>
              <a:ext cx="91440" cy="0"/>
            </a:xfrm>
            <a:prstGeom prst="line">
              <a:avLst/>
            </a:pr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460FFCEC-A4CE-6847-BDB1-64015D902E2B}"/>
                </a:ext>
              </a:extLst>
            </p:cNvPr>
            <p:cNvCxnSpPr/>
            <p:nvPr/>
          </p:nvCxnSpPr>
          <p:spPr>
            <a:xfrm>
              <a:off x="2667000" y="4572000"/>
              <a:ext cx="0" cy="1143000"/>
            </a:xfrm>
            <a:prstGeom prst="line">
              <a:avLst/>
            </a:pr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D40DA49F-28CF-5141-97FC-B37BA446D7EB}"/>
                </a:ext>
              </a:extLst>
            </p:cNvPr>
            <p:cNvCxnSpPr/>
            <p:nvPr/>
          </p:nvCxnSpPr>
          <p:spPr>
            <a:xfrm>
              <a:off x="2667000" y="5705573"/>
              <a:ext cx="91440" cy="0"/>
            </a:xfrm>
            <a:prstGeom prst="line">
              <a:avLst/>
            </a:pr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E782400D-582F-6948-891D-115155CE7C9E}"/>
                  </a:ext>
                </a:extLst>
              </p:cNvPr>
              <p:cNvSpPr txBox="1"/>
              <p:nvPr/>
            </p:nvSpPr>
            <p:spPr>
              <a:xfrm>
                <a:off x="6272213" y="2701084"/>
                <a:ext cx="36490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E782400D-582F-6948-891D-115155CE7C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2213" y="2701084"/>
                <a:ext cx="364907" cy="369332"/>
              </a:xfrm>
              <a:prstGeom prst="rect">
                <a:avLst/>
              </a:prstGeom>
              <a:blipFill>
                <a:blip r:embed="rId19"/>
                <a:stretch>
                  <a:fillRect l="-6667" r="-3333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63214CD8-2C82-7E4B-A658-B408753D3335}"/>
                  </a:ext>
                </a:extLst>
              </p:cNvPr>
              <p:cNvSpPr txBox="1"/>
              <p:nvPr/>
            </p:nvSpPr>
            <p:spPr>
              <a:xfrm>
                <a:off x="6283427" y="3317272"/>
                <a:ext cx="37202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63214CD8-2C82-7E4B-A658-B408753D33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3427" y="3317272"/>
                <a:ext cx="372025" cy="369332"/>
              </a:xfrm>
              <a:prstGeom prst="rect">
                <a:avLst/>
              </a:prstGeom>
              <a:blipFill>
                <a:blip r:embed="rId20"/>
                <a:stretch>
                  <a:fillRect l="-6667" r="-6667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2" name="Group 61">
            <a:extLst>
              <a:ext uri="{FF2B5EF4-FFF2-40B4-BE49-F238E27FC236}">
                <a16:creationId xmlns:a16="http://schemas.microsoft.com/office/drawing/2014/main" id="{A40D2FA4-6A99-F847-8167-BEAD1A44B4C2}"/>
              </a:ext>
            </a:extLst>
          </p:cNvPr>
          <p:cNvGrpSpPr/>
          <p:nvPr/>
        </p:nvGrpSpPr>
        <p:grpSpPr>
          <a:xfrm flipH="1">
            <a:off x="6552602" y="2703661"/>
            <a:ext cx="91440" cy="1143000"/>
            <a:chOff x="2667000" y="4572000"/>
            <a:chExt cx="91440" cy="1143000"/>
          </a:xfrm>
        </p:grpSpPr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9241DE3A-4210-9245-9941-7D93A69D0F27}"/>
                </a:ext>
              </a:extLst>
            </p:cNvPr>
            <p:cNvCxnSpPr/>
            <p:nvPr/>
          </p:nvCxnSpPr>
          <p:spPr>
            <a:xfrm>
              <a:off x="2667000" y="4572000"/>
              <a:ext cx="91440" cy="0"/>
            </a:xfrm>
            <a:prstGeom prst="line">
              <a:avLst/>
            </a:pr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CFD9F4D8-B25C-D642-9AC8-CE0C659555AA}"/>
                </a:ext>
              </a:extLst>
            </p:cNvPr>
            <p:cNvCxnSpPr/>
            <p:nvPr/>
          </p:nvCxnSpPr>
          <p:spPr>
            <a:xfrm>
              <a:off x="2667000" y="4572000"/>
              <a:ext cx="0" cy="1143000"/>
            </a:xfrm>
            <a:prstGeom prst="line">
              <a:avLst/>
            </a:pr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491A5D58-7B02-7B43-9D59-531640B54AF2}"/>
                </a:ext>
              </a:extLst>
            </p:cNvPr>
            <p:cNvCxnSpPr/>
            <p:nvPr/>
          </p:nvCxnSpPr>
          <p:spPr>
            <a:xfrm>
              <a:off x="2667000" y="5705573"/>
              <a:ext cx="91440" cy="0"/>
            </a:xfrm>
            <a:prstGeom prst="line">
              <a:avLst/>
            </a:pr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E65FC730-E08C-BF4F-9703-61A352C51977}"/>
                  </a:ext>
                </a:extLst>
              </p:cNvPr>
              <p:cNvSpPr txBox="1"/>
              <p:nvPr/>
            </p:nvSpPr>
            <p:spPr>
              <a:xfrm>
                <a:off x="6797140" y="3067176"/>
                <a:ext cx="320039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E65FC730-E08C-BF4F-9703-61A352C519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7140" y="3067176"/>
                <a:ext cx="320039" cy="369332"/>
              </a:xfrm>
              <a:prstGeom prst="rect">
                <a:avLst/>
              </a:prstGeom>
              <a:blipFill>
                <a:blip r:embed="rId21"/>
                <a:stretch>
                  <a:fillRect l="-26923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7" name="Group 66">
            <a:extLst>
              <a:ext uri="{FF2B5EF4-FFF2-40B4-BE49-F238E27FC236}">
                <a16:creationId xmlns:a16="http://schemas.microsoft.com/office/drawing/2014/main" id="{B10E8D2E-139E-DA4E-9272-C2264460D490}"/>
              </a:ext>
            </a:extLst>
          </p:cNvPr>
          <p:cNvGrpSpPr/>
          <p:nvPr/>
        </p:nvGrpSpPr>
        <p:grpSpPr>
          <a:xfrm>
            <a:off x="7181272" y="2701084"/>
            <a:ext cx="91440" cy="1143000"/>
            <a:chOff x="2667000" y="4572000"/>
            <a:chExt cx="91440" cy="1143000"/>
          </a:xfrm>
        </p:grpSpPr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AFE0EF41-8872-684E-8D4E-547FC8E623B8}"/>
                </a:ext>
              </a:extLst>
            </p:cNvPr>
            <p:cNvCxnSpPr/>
            <p:nvPr/>
          </p:nvCxnSpPr>
          <p:spPr>
            <a:xfrm>
              <a:off x="2667000" y="4572000"/>
              <a:ext cx="91440" cy="0"/>
            </a:xfrm>
            <a:prstGeom prst="line">
              <a:avLst/>
            </a:pr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B6186FB9-BB02-6B4B-905A-78E2E2DE2E59}"/>
                </a:ext>
              </a:extLst>
            </p:cNvPr>
            <p:cNvCxnSpPr/>
            <p:nvPr/>
          </p:nvCxnSpPr>
          <p:spPr>
            <a:xfrm>
              <a:off x="2667000" y="4572000"/>
              <a:ext cx="0" cy="1143000"/>
            </a:xfrm>
            <a:prstGeom prst="line">
              <a:avLst/>
            </a:pr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98A0CC4B-C326-4A4A-A725-3D84670B6514}"/>
                </a:ext>
              </a:extLst>
            </p:cNvPr>
            <p:cNvCxnSpPr/>
            <p:nvPr/>
          </p:nvCxnSpPr>
          <p:spPr>
            <a:xfrm>
              <a:off x="2667000" y="5705573"/>
              <a:ext cx="91440" cy="0"/>
            </a:xfrm>
            <a:prstGeom prst="line">
              <a:avLst/>
            </a:pr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F115D16A-5C4A-FB43-9FED-485DA9D4ECE9}"/>
                  </a:ext>
                </a:extLst>
              </p:cNvPr>
              <p:cNvSpPr txBox="1"/>
              <p:nvPr/>
            </p:nvSpPr>
            <p:spPr>
              <a:xfrm>
                <a:off x="7220923" y="2701084"/>
                <a:ext cx="38074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F115D16A-5C4A-FB43-9FED-485DA9D4EC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0923" y="2701084"/>
                <a:ext cx="380745" cy="369332"/>
              </a:xfrm>
              <a:prstGeom prst="rect">
                <a:avLst/>
              </a:prstGeom>
              <a:blipFill>
                <a:blip r:embed="rId22"/>
                <a:stretch>
                  <a:fillRect l="-9677" r="-3226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1CFC5D16-4453-E043-8E51-0CCCAF6E5D69}"/>
                  </a:ext>
                </a:extLst>
              </p:cNvPr>
              <p:cNvSpPr txBox="1"/>
              <p:nvPr/>
            </p:nvSpPr>
            <p:spPr>
              <a:xfrm>
                <a:off x="7232137" y="3317272"/>
                <a:ext cx="38786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1CFC5D16-4453-E043-8E51-0CCCAF6E5D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2137" y="3317272"/>
                <a:ext cx="387863" cy="369332"/>
              </a:xfrm>
              <a:prstGeom prst="rect">
                <a:avLst/>
              </a:prstGeom>
              <a:blipFill>
                <a:blip r:embed="rId23"/>
                <a:stretch>
                  <a:fillRect l="-6250" r="-3125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3" name="Group 72">
            <a:extLst>
              <a:ext uri="{FF2B5EF4-FFF2-40B4-BE49-F238E27FC236}">
                <a16:creationId xmlns:a16="http://schemas.microsoft.com/office/drawing/2014/main" id="{65999ED8-FF8C-4D40-A9B5-36B0798253D6}"/>
              </a:ext>
            </a:extLst>
          </p:cNvPr>
          <p:cNvGrpSpPr/>
          <p:nvPr/>
        </p:nvGrpSpPr>
        <p:grpSpPr>
          <a:xfrm flipH="1">
            <a:off x="7501312" y="2703661"/>
            <a:ext cx="91440" cy="1143000"/>
            <a:chOff x="2667000" y="4572000"/>
            <a:chExt cx="91440" cy="1143000"/>
          </a:xfrm>
        </p:grpSpPr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8CE329A4-F0E7-E34E-94E0-9CB90DAC97CD}"/>
                </a:ext>
              </a:extLst>
            </p:cNvPr>
            <p:cNvCxnSpPr/>
            <p:nvPr/>
          </p:nvCxnSpPr>
          <p:spPr>
            <a:xfrm>
              <a:off x="2667000" y="4572000"/>
              <a:ext cx="91440" cy="0"/>
            </a:xfrm>
            <a:prstGeom prst="line">
              <a:avLst/>
            </a:pr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EDE51D2B-1A3D-104D-A4D2-09C2C47D657B}"/>
                </a:ext>
              </a:extLst>
            </p:cNvPr>
            <p:cNvCxnSpPr/>
            <p:nvPr/>
          </p:nvCxnSpPr>
          <p:spPr>
            <a:xfrm>
              <a:off x="2667000" y="4572000"/>
              <a:ext cx="0" cy="1143000"/>
            </a:xfrm>
            <a:prstGeom prst="line">
              <a:avLst/>
            </a:pr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DC77564C-B674-F34A-A5B6-3B1EE1023B12}"/>
                </a:ext>
              </a:extLst>
            </p:cNvPr>
            <p:cNvCxnSpPr/>
            <p:nvPr/>
          </p:nvCxnSpPr>
          <p:spPr>
            <a:xfrm>
              <a:off x="2667000" y="5705573"/>
              <a:ext cx="91440" cy="0"/>
            </a:xfrm>
            <a:prstGeom prst="line">
              <a:avLst/>
            </a:pr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41A1289D-29DE-A742-B271-1D1AAA1C53CD}"/>
                  </a:ext>
                </a:extLst>
              </p:cNvPr>
              <p:cNvSpPr/>
              <p:nvPr/>
            </p:nvSpPr>
            <p:spPr>
              <a:xfrm>
                <a:off x="0" y="3983056"/>
                <a:ext cx="9144000" cy="1122344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r>
                  <a:rPr lang="en-US" sz="3600" dirty="0">
                    <a:solidFill>
                      <a:schemeClr val="bg1"/>
                    </a:solidFill>
                    <a:cs typeface="Trebuchet MS"/>
                  </a:rPr>
                  <a:t>Distributed MIMO: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>
                        <a:latin typeface="Cambria Math" panose="02040503050406030204" pitchFamily="18" charset="0"/>
                      </a:rPr>
                      <m:t>Δ</m:t>
                    </m:r>
                    <m:sSub>
                      <m:sSub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11</m:t>
                        </m:r>
                      </m:sub>
                    </m:sSub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US" sz="36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>
                        <a:latin typeface="Cambria Math" panose="02040503050406030204" pitchFamily="18" charset="0"/>
                      </a:rPr>
                      <m:t>Δ</m:t>
                    </m:r>
                    <m:sSub>
                      <m:sSub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m:rPr>
                        <m:sty m:val="p"/>
                      </m:rPr>
                      <a:rPr lang="en-US" sz="3600">
                        <a:latin typeface="Cambria Math" panose="02040503050406030204" pitchFamily="18" charset="0"/>
                      </a:rPr>
                      <m:t>Δ</m:t>
                    </m:r>
                    <m:sSub>
                      <m:sSub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21</m:t>
                        </m:r>
                      </m:sub>
                    </m:sSub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US" sz="36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>
                        <a:latin typeface="Cambria Math" panose="02040503050406030204" pitchFamily="18" charset="0"/>
                      </a:rPr>
                      <m:t>Δ</m:t>
                    </m:r>
                    <m:sSub>
                      <m:sSub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22</m:t>
                        </m:r>
                      </m:sub>
                    </m:sSub>
                  </m:oMath>
                </a14:m>
                <a:endParaRPr lang="en-US" sz="3600" dirty="0">
                  <a:solidFill>
                    <a:schemeClr val="bg1"/>
                  </a:solidFill>
                  <a:cs typeface="Trebuchet MS"/>
                </a:endParaRPr>
              </a:p>
            </p:txBody>
          </p:sp>
        </mc:Choice>
        <mc:Fallback xmlns=""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41A1289D-29DE-A742-B271-1D1AAA1C53C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983056"/>
                <a:ext cx="9144000" cy="1122344"/>
              </a:xfrm>
              <a:prstGeom prst="rect">
                <a:avLst/>
              </a:prstGeom>
              <a:blipFill>
                <a:blip r:embed="rId24"/>
                <a:stretch>
                  <a:fillRect l="-83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0" name="Group 40">
            <a:extLst>
              <a:ext uri="{FF2B5EF4-FFF2-40B4-BE49-F238E27FC236}">
                <a16:creationId xmlns:a16="http://schemas.microsoft.com/office/drawing/2014/main" id="{046FC5BD-3E64-1744-A5B7-FC471E38F106}"/>
              </a:ext>
            </a:extLst>
          </p:cNvPr>
          <p:cNvGrpSpPr/>
          <p:nvPr/>
        </p:nvGrpSpPr>
        <p:grpSpPr>
          <a:xfrm rot="5400000" flipH="1">
            <a:off x="5413864" y="941358"/>
            <a:ext cx="601251" cy="610620"/>
            <a:chOff x="1981202" y="1676401"/>
            <a:chExt cx="735197" cy="823284"/>
          </a:xfrm>
        </p:grpSpPr>
        <p:cxnSp>
          <p:nvCxnSpPr>
            <p:cNvPr id="151" name="Shape 22">
              <a:extLst>
                <a:ext uri="{FF2B5EF4-FFF2-40B4-BE49-F238E27FC236}">
                  <a16:creationId xmlns:a16="http://schemas.microsoft.com/office/drawing/2014/main" id="{8807E064-E81E-0F4E-B2A6-1865D4BB00DC}"/>
                </a:ext>
              </a:extLst>
            </p:cNvPr>
            <p:cNvCxnSpPr/>
            <p:nvPr/>
          </p:nvCxnSpPr>
          <p:spPr>
            <a:xfrm rot="16200000" flipH="1">
              <a:off x="1962488" y="1949927"/>
              <a:ext cx="720000" cy="172947"/>
            </a:xfrm>
            <a:prstGeom prst="bentConnector2">
              <a:avLst/>
            </a:prstGeom>
            <a:ln w="381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2" name="Isosceles Triangle 23">
              <a:extLst>
                <a:ext uri="{FF2B5EF4-FFF2-40B4-BE49-F238E27FC236}">
                  <a16:creationId xmlns:a16="http://schemas.microsoft.com/office/drawing/2014/main" id="{5671256F-720B-314D-A925-4D7053954260}"/>
                </a:ext>
              </a:extLst>
            </p:cNvPr>
            <p:cNvSpPr/>
            <p:nvPr/>
          </p:nvSpPr>
          <p:spPr>
            <a:xfrm rot="16200000">
              <a:off x="2376253" y="2325827"/>
              <a:ext cx="206567" cy="141149"/>
            </a:xfrm>
            <a:prstGeom prst="triangle">
              <a:avLst/>
            </a:prstGeom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153" name="Rounded Rectangle 152">
              <a:extLst>
                <a:ext uri="{FF2B5EF4-FFF2-40B4-BE49-F238E27FC236}">
                  <a16:creationId xmlns:a16="http://schemas.microsoft.com/office/drawing/2014/main" id="{D105CA27-CB7F-9D47-9BB9-65B387EAE4E0}"/>
                </a:ext>
              </a:extLst>
            </p:cNvPr>
            <p:cNvSpPr/>
            <p:nvPr/>
          </p:nvSpPr>
          <p:spPr>
            <a:xfrm rot="5400000">
              <a:off x="2158381" y="1670169"/>
              <a:ext cx="380839" cy="735197"/>
            </a:xfrm>
            <a:prstGeom prst="roundRect">
              <a:avLst/>
            </a:prstGeom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54" name="Group 40">
            <a:extLst>
              <a:ext uri="{FF2B5EF4-FFF2-40B4-BE49-F238E27FC236}">
                <a16:creationId xmlns:a16="http://schemas.microsoft.com/office/drawing/2014/main" id="{764A5769-615F-1845-84A3-9AE53AD11762}"/>
              </a:ext>
            </a:extLst>
          </p:cNvPr>
          <p:cNvGrpSpPr/>
          <p:nvPr/>
        </p:nvGrpSpPr>
        <p:grpSpPr>
          <a:xfrm rot="5400000" flipH="1">
            <a:off x="5389937" y="1797618"/>
            <a:ext cx="601251" cy="610620"/>
            <a:chOff x="1981202" y="1676401"/>
            <a:chExt cx="735197" cy="823284"/>
          </a:xfrm>
        </p:grpSpPr>
        <p:cxnSp>
          <p:nvCxnSpPr>
            <p:cNvPr id="155" name="Shape 22">
              <a:extLst>
                <a:ext uri="{FF2B5EF4-FFF2-40B4-BE49-F238E27FC236}">
                  <a16:creationId xmlns:a16="http://schemas.microsoft.com/office/drawing/2014/main" id="{03CC9F93-1499-5947-860C-711566D95067}"/>
                </a:ext>
              </a:extLst>
            </p:cNvPr>
            <p:cNvCxnSpPr/>
            <p:nvPr/>
          </p:nvCxnSpPr>
          <p:spPr>
            <a:xfrm rot="16200000" flipH="1">
              <a:off x="1962488" y="1949927"/>
              <a:ext cx="720000" cy="172947"/>
            </a:xfrm>
            <a:prstGeom prst="bentConnector2">
              <a:avLst/>
            </a:prstGeom>
            <a:ln w="381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6" name="Isosceles Triangle 23">
              <a:extLst>
                <a:ext uri="{FF2B5EF4-FFF2-40B4-BE49-F238E27FC236}">
                  <a16:creationId xmlns:a16="http://schemas.microsoft.com/office/drawing/2014/main" id="{D3F65E6F-BA95-AB49-A5E7-260CFF29BC90}"/>
                </a:ext>
              </a:extLst>
            </p:cNvPr>
            <p:cNvSpPr/>
            <p:nvPr/>
          </p:nvSpPr>
          <p:spPr>
            <a:xfrm rot="16200000">
              <a:off x="2376253" y="2325827"/>
              <a:ext cx="206567" cy="141149"/>
            </a:xfrm>
            <a:prstGeom prst="triangle">
              <a:avLst/>
            </a:prstGeom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157" name="Rounded Rectangle 156">
              <a:extLst>
                <a:ext uri="{FF2B5EF4-FFF2-40B4-BE49-F238E27FC236}">
                  <a16:creationId xmlns:a16="http://schemas.microsoft.com/office/drawing/2014/main" id="{DDA52DE4-B03F-5243-8F16-F54C97159D24}"/>
                </a:ext>
              </a:extLst>
            </p:cNvPr>
            <p:cNvSpPr/>
            <p:nvPr/>
          </p:nvSpPr>
          <p:spPr>
            <a:xfrm rot="5400000">
              <a:off x="2158381" y="1670169"/>
              <a:ext cx="380839" cy="735197"/>
            </a:xfrm>
            <a:prstGeom prst="roundRect">
              <a:avLst/>
            </a:prstGeom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37" name="Group 40">
            <a:extLst>
              <a:ext uri="{FF2B5EF4-FFF2-40B4-BE49-F238E27FC236}">
                <a16:creationId xmlns:a16="http://schemas.microsoft.com/office/drawing/2014/main" id="{4F6F7A6E-2A29-0841-A485-A528418FC534}"/>
              </a:ext>
            </a:extLst>
          </p:cNvPr>
          <p:cNvGrpSpPr/>
          <p:nvPr/>
        </p:nvGrpSpPr>
        <p:grpSpPr>
          <a:xfrm rot="16200000">
            <a:off x="2594464" y="952173"/>
            <a:ext cx="601251" cy="610620"/>
            <a:chOff x="1981202" y="1676401"/>
            <a:chExt cx="735197" cy="823284"/>
          </a:xfrm>
        </p:grpSpPr>
        <p:cxnSp>
          <p:nvCxnSpPr>
            <p:cNvPr id="138" name="Shape 22">
              <a:extLst>
                <a:ext uri="{FF2B5EF4-FFF2-40B4-BE49-F238E27FC236}">
                  <a16:creationId xmlns:a16="http://schemas.microsoft.com/office/drawing/2014/main" id="{4E22BDBE-F584-DC43-9940-DFB9F08ED4C2}"/>
                </a:ext>
              </a:extLst>
            </p:cNvPr>
            <p:cNvCxnSpPr/>
            <p:nvPr/>
          </p:nvCxnSpPr>
          <p:spPr>
            <a:xfrm rot="16200000" flipH="1">
              <a:off x="1962488" y="1949927"/>
              <a:ext cx="720000" cy="172947"/>
            </a:xfrm>
            <a:prstGeom prst="bentConnector2">
              <a:avLst/>
            </a:prstGeom>
            <a:ln w="381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9" name="Isosceles Triangle 23">
              <a:extLst>
                <a:ext uri="{FF2B5EF4-FFF2-40B4-BE49-F238E27FC236}">
                  <a16:creationId xmlns:a16="http://schemas.microsoft.com/office/drawing/2014/main" id="{55B2CE92-1EE7-7743-8139-D4FB1FC57B82}"/>
                </a:ext>
              </a:extLst>
            </p:cNvPr>
            <p:cNvSpPr/>
            <p:nvPr/>
          </p:nvSpPr>
          <p:spPr>
            <a:xfrm rot="16200000">
              <a:off x="2376253" y="2325827"/>
              <a:ext cx="206567" cy="141149"/>
            </a:xfrm>
            <a:prstGeom prst="triangle">
              <a:avLst/>
            </a:prstGeom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140" name="Rounded Rectangle 139">
              <a:extLst>
                <a:ext uri="{FF2B5EF4-FFF2-40B4-BE49-F238E27FC236}">
                  <a16:creationId xmlns:a16="http://schemas.microsoft.com/office/drawing/2014/main" id="{56A96B9C-1418-164D-B7F4-6DABB1E4E199}"/>
                </a:ext>
              </a:extLst>
            </p:cNvPr>
            <p:cNvSpPr/>
            <p:nvPr/>
          </p:nvSpPr>
          <p:spPr>
            <a:xfrm rot="5400000">
              <a:off x="2158381" y="1670169"/>
              <a:ext cx="380839" cy="735197"/>
            </a:xfrm>
            <a:prstGeom prst="roundRect">
              <a:avLst/>
            </a:prstGeom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41" name="Group 40">
            <a:extLst>
              <a:ext uri="{FF2B5EF4-FFF2-40B4-BE49-F238E27FC236}">
                <a16:creationId xmlns:a16="http://schemas.microsoft.com/office/drawing/2014/main" id="{2BB30D1B-182A-A940-BE40-62A153BAEF95}"/>
              </a:ext>
            </a:extLst>
          </p:cNvPr>
          <p:cNvGrpSpPr/>
          <p:nvPr/>
        </p:nvGrpSpPr>
        <p:grpSpPr>
          <a:xfrm rot="16200000">
            <a:off x="2570537" y="1808433"/>
            <a:ext cx="601251" cy="610620"/>
            <a:chOff x="1981202" y="1676401"/>
            <a:chExt cx="735197" cy="823284"/>
          </a:xfrm>
        </p:grpSpPr>
        <p:cxnSp>
          <p:nvCxnSpPr>
            <p:cNvPr id="142" name="Shape 22">
              <a:extLst>
                <a:ext uri="{FF2B5EF4-FFF2-40B4-BE49-F238E27FC236}">
                  <a16:creationId xmlns:a16="http://schemas.microsoft.com/office/drawing/2014/main" id="{2E799B95-56DC-9241-97F8-AC84C8C07DB7}"/>
                </a:ext>
              </a:extLst>
            </p:cNvPr>
            <p:cNvCxnSpPr/>
            <p:nvPr/>
          </p:nvCxnSpPr>
          <p:spPr>
            <a:xfrm rot="16200000" flipH="1">
              <a:off x="1962488" y="1949927"/>
              <a:ext cx="720000" cy="172947"/>
            </a:xfrm>
            <a:prstGeom prst="bentConnector2">
              <a:avLst/>
            </a:prstGeom>
            <a:ln w="381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3" name="Isosceles Triangle 23">
              <a:extLst>
                <a:ext uri="{FF2B5EF4-FFF2-40B4-BE49-F238E27FC236}">
                  <a16:creationId xmlns:a16="http://schemas.microsoft.com/office/drawing/2014/main" id="{36E800FE-5D45-9748-95C2-7AA7B443C8E0}"/>
                </a:ext>
              </a:extLst>
            </p:cNvPr>
            <p:cNvSpPr/>
            <p:nvPr/>
          </p:nvSpPr>
          <p:spPr>
            <a:xfrm rot="16200000">
              <a:off x="2376253" y="2325827"/>
              <a:ext cx="206567" cy="141149"/>
            </a:xfrm>
            <a:prstGeom prst="triangle">
              <a:avLst/>
            </a:prstGeom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144" name="Rounded Rectangle 143">
              <a:extLst>
                <a:ext uri="{FF2B5EF4-FFF2-40B4-BE49-F238E27FC236}">
                  <a16:creationId xmlns:a16="http://schemas.microsoft.com/office/drawing/2014/main" id="{0192FE32-499E-9640-A1D2-91561D967DAB}"/>
                </a:ext>
              </a:extLst>
            </p:cNvPr>
            <p:cNvSpPr/>
            <p:nvPr/>
          </p:nvSpPr>
          <p:spPr>
            <a:xfrm rot="5400000">
              <a:off x="2158381" y="1670169"/>
              <a:ext cx="380839" cy="735197"/>
            </a:xfrm>
            <a:prstGeom prst="roundRect">
              <a:avLst/>
            </a:prstGeom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prstClr val="black"/>
                </a:solidFill>
              </a:endParaRPr>
            </a:p>
          </p:txBody>
        </p:sp>
      </p:grpSp>
      <p:sp>
        <p:nvSpPr>
          <p:cNvPr id="145" name="Rectangle 144">
            <a:extLst>
              <a:ext uri="{FF2B5EF4-FFF2-40B4-BE49-F238E27FC236}">
                <a16:creationId xmlns:a16="http://schemas.microsoft.com/office/drawing/2014/main" id="{5D006D36-6453-D24C-9C53-C7458049F26D}"/>
              </a:ext>
            </a:extLst>
          </p:cNvPr>
          <p:cNvSpPr/>
          <p:nvPr/>
        </p:nvSpPr>
        <p:spPr>
          <a:xfrm>
            <a:off x="0" y="5354656"/>
            <a:ext cx="9144000" cy="11223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5400" dirty="0">
                <a:solidFill>
                  <a:srgbClr val="C00000"/>
                </a:solidFill>
                <a:cs typeface="Trebuchet MS"/>
              </a:rPr>
              <a:t>Advanced Topics!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11112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  <p:bldP spid="14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39967"/>
          </a:xfrm>
        </p:spPr>
        <p:txBody>
          <a:bodyPr>
            <a:noAutofit/>
          </a:bodyPr>
          <a:lstStyle/>
          <a:p>
            <a:r>
              <a:rPr lang="en-US" sz="4400" b="0" dirty="0">
                <a:solidFill>
                  <a:schemeClr val="tx2"/>
                </a:solidFill>
              </a:rPr>
              <a:t>MIMO Channel</a:t>
            </a:r>
          </a:p>
        </p:txBody>
      </p:sp>
      <p:grpSp>
        <p:nvGrpSpPr>
          <p:cNvPr id="58" name="Group 12">
            <a:extLst>
              <a:ext uri="{FF2B5EF4-FFF2-40B4-BE49-F238E27FC236}">
                <a16:creationId xmlns:a16="http://schemas.microsoft.com/office/drawing/2014/main" id="{65A82636-1303-4647-8E72-E21A436D8B15}"/>
              </a:ext>
            </a:extLst>
          </p:cNvPr>
          <p:cNvGrpSpPr/>
          <p:nvPr/>
        </p:nvGrpSpPr>
        <p:grpSpPr>
          <a:xfrm rot="16200000">
            <a:off x="1068926" y="1434825"/>
            <a:ext cx="1371600" cy="613852"/>
            <a:chOff x="3245649" y="1709063"/>
            <a:chExt cx="1677149" cy="827638"/>
          </a:xfrm>
        </p:grpSpPr>
        <p:sp>
          <p:nvSpPr>
            <p:cNvPr id="59" name="Isosceles Triangle 13">
              <a:extLst>
                <a:ext uri="{FF2B5EF4-FFF2-40B4-BE49-F238E27FC236}">
                  <a16:creationId xmlns:a16="http://schemas.microsoft.com/office/drawing/2014/main" id="{2D950E8A-4461-5444-AA41-F984466211AB}"/>
                </a:ext>
              </a:extLst>
            </p:cNvPr>
            <p:cNvSpPr/>
            <p:nvPr/>
          </p:nvSpPr>
          <p:spPr>
            <a:xfrm rot="16200000">
              <a:off x="4605244" y="2362843"/>
              <a:ext cx="206567" cy="141149"/>
            </a:xfrm>
            <a:prstGeom prst="triangle">
              <a:avLst/>
            </a:prstGeom>
            <a:ln w="381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prstClr val="black"/>
                </a:solidFill>
              </a:endParaRPr>
            </a:p>
          </p:txBody>
        </p:sp>
        <p:cxnSp>
          <p:nvCxnSpPr>
            <p:cNvPr id="60" name="Shape 8">
              <a:extLst>
                <a:ext uri="{FF2B5EF4-FFF2-40B4-BE49-F238E27FC236}">
                  <a16:creationId xmlns:a16="http://schemas.microsoft.com/office/drawing/2014/main" id="{F5CB3F01-3AF4-D346-A53D-9DC8ABB822EB}"/>
                </a:ext>
              </a:extLst>
            </p:cNvPr>
            <p:cNvCxnSpPr/>
            <p:nvPr/>
          </p:nvCxnSpPr>
          <p:spPr>
            <a:xfrm rot="16200000" flipH="1">
              <a:off x="3230649" y="2003589"/>
              <a:ext cx="720002" cy="130949"/>
            </a:xfrm>
            <a:prstGeom prst="bentConnector2">
              <a:avLst/>
            </a:prstGeom>
            <a:ln w="381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Isosceles Triangle 15">
              <a:extLst>
                <a:ext uri="{FF2B5EF4-FFF2-40B4-BE49-F238E27FC236}">
                  <a16:creationId xmlns:a16="http://schemas.microsoft.com/office/drawing/2014/main" id="{B97A60DA-98B2-3B46-8E7D-D69827A03857}"/>
                </a:ext>
              </a:extLst>
            </p:cNvPr>
            <p:cNvSpPr/>
            <p:nvPr/>
          </p:nvSpPr>
          <p:spPr>
            <a:xfrm rot="16200000">
              <a:off x="3623415" y="2358491"/>
              <a:ext cx="206567" cy="141149"/>
            </a:xfrm>
            <a:prstGeom prst="triangle">
              <a:avLst/>
            </a:prstGeom>
            <a:ln w="381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prstClr val="black"/>
                </a:solidFill>
              </a:endParaRPr>
            </a:p>
          </p:txBody>
        </p:sp>
        <p:cxnSp>
          <p:nvCxnSpPr>
            <p:cNvPr id="66" name="Shape 14">
              <a:extLst>
                <a:ext uri="{FF2B5EF4-FFF2-40B4-BE49-F238E27FC236}">
                  <a16:creationId xmlns:a16="http://schemas.microsoft.com/office/drawing/2014/main" id="{511A0330-EDAF-8149-90E7-7FF5E6229D62}"/>
                </a:ext>
              </a:extLst>
            </p:cNvPr>
            <p:cNvCxnSpPr/>
            <p:nvPr/>
          </p:nvCxnSpPr>
          <p:spPr>
            <a:xfrm rot="16200000" flipH="1">
              <a:off x="4212478" y="2003589"/>
              <a:ext cx="720000" cy="130949"/>
            </a:xfrm>
            <a:prstGeom prst="bentConnector2">
              <a:avLst/>
            </a:prstGeom>
            <a:ln w="381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Rounded Rectangle 67">
              <a:extLst>
                <a:ext uri="{FF2B5EF4-FFF2-40B4-BE49-F238E27FC236}">
                  <a16:creationId xmlns:a16="http://schemas.microsoft.com/office/drawing/2014/main" id="{03A232E4-F200-6240-BA27-3EE412A1847A}"/>
                </a:ext>
              </a:extLst>
            </p:cNvPr>
            <p:cNvSpPr/>
            <p:nvPr/>
          </p:nvSpPr>
          <p:spPr>
            <a:xfrm rot="5400000">
              <a:off x="3893804" y="1199192"/>
              <a:ext cx="380839" cy="1677149"/>
            </a:xfrm>
            <a:prstGeom prst="roundRect">
              <a:avLst/>
            </a:prstGeom>
            <a:ln w="38100"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prstClr val="black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9565F32-6DF5-7948-B048-9DA7676F1F35}"/>
                  </a:ext>
                </a:extLst>
              </p:cNvPr>
              <p:cNvSpPr txBox="1"/>
              <p:nvPr/>
            </p:nvSpPr>
            <p:spPr>
              <a:xfrm>
                <a:off x="975117" y="1062003"/>
                <a:ext cx="36490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9565F32-6DF5-7948-B048-9DA7676F1F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5117" y="1062003"/>
                <a:ext cx="364908" cy="369332"/>
              </a:xfrm>
              <a:prstGeom prst="rect">
                <a:avLst/>
              </a:prstGeom>
              <a:blipFill>
                <a:blip r:embed="rId4"/>
                <a:stretch>
                  <a:fillRect l="-10000" r="-3333" b="-137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B4E32700-38FB-3340-A192-A2D5697DD6D8}"/>
                  </a:ext>
                </a:extLst>
              </p:cNvPr>
              <p:cNvSpPr txBox="1"/>
              <p:nvPr/>
            </p:nvSpPr>
            <p:spPr>
              <a:xfrm>
                <a:off x="975117" y="1733597"/>
                <a:ext cx="37202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B4E32700-38FB-3340-A192-A2D5697DD6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5117" y="1733597"/>
                <a:ext cx="372025" cy="369332"/>
              </a:xfrm>
              <a:prstGeom prst="rect">
                <a:avLst/>
              </a:prstGeom>
              <a:blipFill>
                <a:blip r:embed="rId5"/>
                <a:stretch>
                  <a:fillRect l="-10000" r="-6667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0B6AB4C9-EEFA-8340-86D8-E5E88A44DFF8}"/>
                  </a:ext>
                </a:extLst>
              </p:cNvPr>
              <p:cNvSpPr txBox="1"/>
              <p:nvPr/>
            </p:nvSpPr>
            <p:spPr>
              <a:xfrm>
                <a:off x="4885971" y="1100024"/>
                <a:ext cx="36663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0B6AB4C9-EEFA-8340-86D8-E5E88A44DF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5971" y="1100024"/>
                <a:ext cx="366639" cy="369332"/>
              </a:xfrm>
              <a:prstGeom prst="rect">
                <a:avLst/>
              </a:prstGeom>
              <a:blipFill>
                <a:blip r:embed="rId6"/>
                <a:stretch>
                  <a:fillRect l="-16667" r="-3333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8FBB0336-63BC-A342-8074-B5F3C6CD6832}"/>
                  </a:ext>
                </a:extLst>
              </p:cNvPr>
              <p:cNvSpPr txBox="1"/>
              <p:nvPr/>
            </p:nvSpPr>
            <p:spPr>
              <a:xfrm>
                <a:off x="4885971" y="1970351"/>
                <a:ext cx="37375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8FBB0336-63BC-A342-8074-B5F3C6CD68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5971" y="1970351"/>
                <a:ext cx="373757" cy="369332"/>
              </a:xfrm>
              <a:prstGeom prst="rect">
                <a:avLst/>
              </a:prstGeom>
              <a:blipFill>
                <a:blip r:embed="rId7"/>
                <a:stretch>
                  <a:fillRect l="-16667" r="-6667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2" name="Group 12">
            <a:extLst>
              <a:ext uri="{FF2B5EF4-FFF2-40B4-BE49-F238E27FC236}">
                <a16:creationId xmlns:a16="http://schemas.microsoft.com/office/drawing/2014/main" id="{A3718309-A994-DA41-B4B1-836C2019F191}"/>
              </a:ext>
            </a:extLst>
          </p:cNvPr>
          <p:cNvGrpSpPr/>
          <p:nvPr/>
        </p:nvGrpSpPr>
        <p:grpSpPr>
          <a:xfrm rot="5400000" flipH="1">
            <a:off x="3812126" y="1434825"/>
            <a:ext cx="1371600" cy="613852"/>
            <a:chOff x="3245649" y="1709063"/>
            <a:chExt cx="1677149" cy="827638"/>
          </a:xfrm>
        </p:grpSpPr>
        <p:sp>
          <p:nvSpPr>
            <p:cNvPr id="33" name="Isosceles Triangle 13">
              <a:extLst>
                <a:ext uri="{FF2B5EF4-FFF2-40B4-BE49-F238E27FC236}">
                  <a16:creationId xmlns:a16="http://schemas.microsoft.com/office/drawing/2014/main" id="{13E0E8DB-FA56-3B45-A695-BE6A377CAF2E}"/>
                </a:ext>
              </a:extLst>
            </p:cNvPr>
            <p:cNvSpPr/>
            <p:nvPr/>
          </p:nvSpPr>
          <p:spPr>
            <a:xfrm rot="16200000">
              <a:off x="4605244" y="2362843"/>
              <a:ext cx="206567" cy="141149"/>
            </a:xfrm>
            <a:prstGeom prst="triangle">
              <a:avLst/>
            </a:prstGeom>
            <a:ln w="381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prstClr val="black"/>
                </a:solidFill>
              </a:endParaRPr>
            </a:p>
          </p:txBody>
        </p:sp>
        <p:cxnSp>
          <p:nvCxnSpPr>
            <p:cNvPr id="34" name="Shape 8">
              <a:extLst>
                <a:ext uri="{FF2B5EF4-FFF2-40B4-BE49-F238E27FC236}">
                  <a16:creationId xmlns:a16="http://schemas.microsoft.com/office/drawing/2014/main" id="{D851F5D9-DB0C-2A48-8B20-7683B6FC7A90}"/>
                </a:ext>
              </a:extLst>
            </p:cNvPr>
            <p:cNvCxnSpPr/>
            <p:nvPr/>
          </p:nvCxnSpPr>
          <p:spPr>
            <a:xfrm rot="16200000" flipH="1">
              <a:off x="3230649" y="2003589"/>
              <a:ext cx="720002" cy="130949"/>
            </a:xfrm>
            <a:prstGeom prst="bentConnector2">
              <a:avLst/>
            </a:prstGeom>
            <a:ln w="381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Isosceles Triangle 15">
              <a:extLst>
                <a:ext uri="{FF2B5EF4-FFF2-40B4-BE49-F238E27FC236}">
                  <a16:creationId xmlns:a16="http://schemas.microsoft.com/office/drawing/2014/main" id="{B228601E-61D0-8345-BA11-0E4471D8A592}"/>
                </a:ext>
              </a:extLst>
            </p:cNvPr>
            <p:cNvSpPr/>
            <p:nvPr/>
          </p:nvSpPr>
          <p:spPr>
            <a:xfrm rot="16200000">
              <a:off x="3623415" y="2358491"/>
              <a:ext cx="206567" cy="141149"/>
            </a:xfrm>
            <a:prstGeom prst="triangle">
              <a:avLst/>
            </a:prstGeom>
            <a:ln w="381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prstClr val="black"/>
                </a:solidFill>
              </a:endParaRPr>
            </a:p>
          </p:txBody>
        </p:sp>
        <p:cxnSp>
          <p:nvCxnSpPr>
            <p:cNvPr id="36" name="Shape 14">
              <a:extLst>
                <a:ext uri="{FF2B5EF4-FFF2-40B4-BE49-F238E27FC236}">
                  <a16:creationId xmlns:a16="http://schemas.microsoft.com/office/drawing/2014/main" id="{01025A01-63DB-8B4A-8F0B-518A3B3C4A58}"/>
                </a:ext>
              </a:extLst>
            </p:cNvPr>
            <p:cNvCxnSpPr/>
            <p:nvPr/>
          </p:nvCxnSpPr>
          <p:spPr>
            <a:xfrm rot="16200000" flipH="1">
              <a:off x="4212478" y="2003589"/>
              <a:ext cx="720000" cy="130949"/>
            </a:xfrm>
            <a:prstGeom prst="bentConnector2">
              <a:avLst/>
            </a:prstGeom>
            <a:ln w="381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Rounded Rectangle 36">
              <a:extLst>
                <a:ext uri="{FF2B5EF4-FFF2-40B4-BE49-F238E27FC236}">
                  <a16:creationId xmlns:a16="http://schemas.microsoft.com/office/drawing/2014/main" id="{6A3B98ED-AE3D-C743-A047-CED08E48A424}"/>
                </a:ext>
              </a:extLst>
            </p:cNvPr>
            <p:cNvSpPr/>
            <p:nvPr/>
          </p:nvSpPr>
          <p:spPr>
            <a:xfrm rot="5400000">
              <a:off x="3893804" y="1199192"/>
              <a:ext cx="380839" cy="1677149"/>
            </a:xfrm>
            <a:prstGeom prst="roundRect">
              <a:avLst/>
            </a:prstGeom>
            <a:ln w="38100"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prstClr val="black"/>
                </a:solidFill>
              </a:endParaRPr>
            </a:p>
          </p:txBody>
        </p:sp>
      </p:grp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32FD3E8F-562A-9E4F-9FD4-3CC09564B29F}"/>
              </a:ext>
            </a:extLst>
          </p:cNvPr>
          <p:cNvCxnSpPr/>
          <p:nvPr/>
        </p:nvCxnSpPr>
        <p:spPr>
          <a:xfrm>
            <a:off x="1981818" y="1395995"/>
            <a:ext cx="2270582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DCEB03CE-AA36-7C49-929D-0965F08E3C2C}"/>
                  </a:ext>
                </a:extLst>
              </p:cNvPr>
              <p:cNvSpPr txBox="1"/>
              <p:nvPr/>
            </p:nvSpPr>
            <p:spPr>
              <a:xfrm>
                <a:off x="2519049" y="1020391"/>
                <a:ext cx="42306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DCEB03CE-AA36-7C49-929D-0965F08E3C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9049" y="1020391"/>
                <a:ext cx="423065" cy="307777"/>
              </a:xfrm>
              <a:prstGeom prst="rect">
                <a:avLst/>
              </a:prstGeom>
              <a:blipFill>
                <a:blip r:embed="rId8"/>
                <a:stretch>
                  <a:fillRect l="-11429" r="-2857" b="-1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AEF968B4-9610-2142-8FFF-E43222EAD26A}"/>
                  </a:ext>
                </a:extLst>
              </p:cNvPr>
              <p:cNvSpPr txBox="1"/>
              <p:nvPr/>
            </p:nvSpPr>
            <p:spPr>
              <a:xfrm>
                <a:off x="5297699" y="1100024"/>
                <a:ext cx="1103101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AEF968B4-9610-2142-8FFF-E43222EAD2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7699" y="1100024"/>
                <a:ext cx="1103101" cy="369332"/>
              </a:xfrm>
              <a:prstGeom prst="rect">
                <a:avLst/>
              </a:prstGeom>
              <a:blipFill>
                <a:blip r:embed="rId9"/>
                <a:stretch>
                  <a:fillRect l="-5682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82922B64-C074-0047-AD85-4C7173569250}"/>
                  </a:ext>
                </a:extLst>
              </p:cNvPr>
              <p:cNvSpPr txBox="1"/>
              <p:nvPr/>
            </p:nvSpPr>
            <p:spPr>
              <a:xfrm>
                <a:off x="6445889" y="1100024"/>
                <a:ext cx="1103101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82922B64-C074-0047-AD85-4C71735692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5889" y="1100024"/>
                <a:ext cx="1103101" cy="369332"/>
              </a:xfrm>
              <a:prstGeom prst="rect">
                <a:avLst/>
              </a:prstGeom>
              <a:blipFill>
                <a:blip r:embed="rId10"/>
                <a:stretch>
                  <a:fillRect l="-9195" t="-6667" b="-3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A44EEA64-49B9-E24A-8F42-E524379D186C}"/>
                  </a:ext>
                </a:extLst>
              </p:cNvPr>
              <p:cNvSpPr txBox="1"/>
              <p:nvPr/>
            </p:nvSpPr>
            <p:spPr>
              <a:xfrm>
                <a:off x="5297699" y="1970351"/>
                <a:ext cx="1103101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21</m:t>
                          </m:r>
                        </m:sub>
                      </m:sSub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A44EEA64-49B9-E24A-8F42-E524379D18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7699" y="1970351"/>
                <a:ext cx="1103101" cy="369332"/>
              </a:xfrm>
              <a:prstGeom prst="rect">
                <a:avLst/>
              </a:prstGeom>
              <a:blipFill>
                <a:blip r:embed="rId11"/>
                <a:stretch>
                  <a:fillRect l="-5682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DA474886-68CF-EE4D-98EE-1C7969C8D6E7}"/>
                  </a:ext>
                </a:extLst>
              </p:cNvPr>
              <p:cNvSpPr txBox="1"/>
              <p:nvPr/>
            </p:nvSpPr>
            <p:spPr>
              <a:xfrm>
                <a:off x="6445889" y="1970351"/>
                <a:ext cx="1103101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22</m:t>
                          </m:r>
                        </m:sub>
                      </m:sSub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DA474886-68CF-EE4D-98EE-1C7969C8D6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5889" y="1970351"/>
                <a:ext cx="1103101" cy="369332"/>
              </a:xfrm>
              <a:prstGeom prst="rect">
                <a:avLst/>
              </a:prstGeom>
              <a:blipFill>
                <a:blip r:embed="rId12"/>
                <a:stretch>
                  <a:fillRect l="-9195" t="-3333" b="-3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F59EBEBF-B712-F64F-A375-030DC4570446}"/>
              </a:ext>
            </a:extLst>
          </p:cNvPr>
          <p:cNvCxnSpPr>
            <a:cxnSpLocks/>
          </p:cNvCxnSpPr>
          <p:nvPr/>
        </p:nvCxnSpPr>
        <p:spPr>
          <a:xfrm flipV="1">
            <a:off x="1981818" y="1469356"/>
            <a:ext cx="2289015" cy="72959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F2BAD1C7-AE08-E944-9D58-5FD7700084B3}"/>
                  </a:ext>
                </a:extLst>
              </p:cNvPr>
              <p:cNvSpPr txBox="1"/>
              <p:nvPr/>
            </p:nvSpPr>
            <p:spPr>
              <a:xfrm>
                <a:off x="2057400" y="1755522"/>
                <a:ext cx="42306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F2BAD1C7-AE08-E944-9D58-5FD7700084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400" y="1755522"/>
                <a:ext cx="423065" cy="307777"/>
              </a:xfrm>
              <a:prstGeom prst="rect">
                <a:avLst/>
              </a:prstGeom>
              <a:blipFill>
                <a:blip r:embed="rId13"/>
                <a:stretch>
                  <a:fillRect l="-14706" r="-2941" b="-1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6AAE3A36-33DC-EF44-9D5A-31D822685AFF}"/>
              </a:ext>
            </a:extLst>
          </p:cNvPr>
          <p:cNvCxnSpPr>
            <a:cxnSpLocks/>
          </p:cNvCxnSpPr>
          <p:nvPr/>
        </p:nvCxnSpPr>
        <p:spPr>
          <a:xfrm>
            <a:off x="1967823" y="2198950"/>
            <a:ext cx="2284577" cy="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D503483D-82AD-8444-94D6-7585E9C02411}"/>
                  </a:ext>
                </a:extLst>
              </p:cNvPr>
              <p:cNvSpPr txBox="1"/>
              <p:nvPr/>
            </p:nvSpPr>
            <p:spPr>
              <a:xfrm>
                <a:off x="2360844" y="2194739"/>
                <a:ext cx="42902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22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D503483D-82AD-8444-94D6-7585E9C024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0844" y="2194739"/>
                <a:ext cx="429027" cy="307777"/>
              </a:xfrm>
              <a:prstGeom prst="rect">
                <a:avLst/>
              </a:prstGeom>
              <a:blipFill>
                <a:blip r:embed="rId14"/>
                <a:stretch>
                  <a:fillRect l="-14286" r="-2857"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3B5F42C2-8137-1941-9F76-D43ED3290228}"/>
              </a:ext>
            </a:extLst>
          </p:cNvPr>
          <p:cNvCxnSpPr>
            <a:cxnSpLocks/>
          </p:cNvCxnSpPr>
          <p:nvPr/>
        </p:nvCxnSpPr>
        <p:spPr>
          <a:xfrm>
            <a:off x="1981817" y="1402267"/>
            <a:ext cx="2243928" cy="71992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6AD2C070-428C-D44B-BB5B-EC5738F1A7FE}"/>
                  </a:ext>
                </a:extLst>
              </p:cNvPr>
              <p:cNvSpPr txBox="1"/>
              <p:nvPr/>
            </p:nvSpPr>
            <p:spPr>
              <a:xfrm>
                <a:off x="2035919" y="1383252"/>
                <a:ext cx="42902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21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6AD2C070-428C-D44B-BB5B-EC5738F1A7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5919" y="1383252"/>
                <a:ext cx="429028" cy="307777"/>
              </a:xfrm>
              <a:prstGeom prst="rect">
                <a:avLst/>
              </a:prstGeom>
              <a:blipFill>
                <a:blip r:embed="rId15"/>
                <a:stretch>
                  <a:fillRect l="-11429" r="-2857"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1" name="TextBox 120">
                <a:extLst>
                  <a:ext uri="{FF2B5EF4-FFF2-40B4-BE49-F238E27FC236}">
                    <a16:creationId xmlns:a16="http://schemas.microsoft.com/office/drawing/2014/main" id="{6CC71BDD-E8FB-8441-8654-0078610F8659}"/>
                  </a:ext>
                </a:extLst>
              </p:cNvPr>
              <p:cNvSpPr txBox="1"/>
              <p:nvPr/>
            </p:nvSpPr>
            <p:spPr>
              <a:xfrm>
                <a:off x="791347" y="2981113"/>
                <a:ext cx="782188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prstClr val="black"/>
                    </a:solidFill>
                    <a:cs typeface="Trebuchet MS"/>
                  </a:rPr>
                  <a:t>How to estimate the channels: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11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prstClr val="black"/>
                    </a:solidFill>
                    <a:cs typeface="Trebuchet MS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prstClr val="black"/>
                    </a:solidFill>
                    <a:cs typeface="Trebuchet MS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prstClr val="black"/>
                    </a:solidFill>
                    <a:cs typeface="Trebuchet MS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22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prstClr val="black"/>
                    </a:solidFill>
                    <a:cs typeface="Trebuchet MS"/>
                  </a:rPr>
                  <a:t>?  </a:t>
                </a:r>
              </a:p>
            </p:txBody>
          </p:sp>
        </mc:Choice>
        <mc:Fallback xmlns="">
          <p:sp>
            <p:nvSpPr>
              <p:cNvPr id="121" name="TextBox 120">
                <a:extLst>
                  <a:ext uri="{FF2B5EF4-FFF2-40B4-BE49-F238E27FC236}">
                    <a16:creationId xmlns:a16="http://schemas.microsoft.com/office/drawing/2014/main" id="{6CC71BDD-E8FB-8441-8654-0078610F86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347" y="2981113"/>
                <a:ext cx="7821881" cy="523220"/>
              </a:xfrm>
              <a:prstGeom prst="rect">
                <a:avLst/>
              </a:prstGeom>
              <a:blipFill>
                <a:blip r:embed="rId16"/>
                <a:stretch>
                  <a:fillRect l="-1459" t="-11905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4" name="TextBox 93">
            <a:extLst>
              <a:ext uri="{FF2B5EF4-FFF2-40B4-BE49-F238E27FC236}">
                <a16:creationId xmlns:a16="http://schemas.microsoft.com/office/drawing/2014/main" id="{B9CA69FA-4F63-434E-9C59-378A1CE2B6E2}"/>
              </a:ext>
            </a:extLst>
          </p:cNvPr>
          <p:cNvSpPr txBox="1"/>
          <p:nvPr/>
        </p:nvSpPr>
        <p:spPr>
          <a:xfrm>
            <a:off x="791347" y="4013185"/>
            <a:ext cx="686085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400" dirty="0"/>
              <a:t>TX 1: 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22198349-CF71-1847-B9C8-7FF418CF3827}"/>
              </a:ext>
            </a:extLst>
          </p:cNvPr>
          <p:cNvSpPr txBox="1"/>
          <p:nvPr/>
        </p:nvSpPr>
        <p:spPr>
          <a:xfrm>
            <a:off x="761714" y="4732476"/>
            <a:ext cx="686085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400" dirty="0"/>
              <a:t>TX 2: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232D6C7-FE1B-A247-8F4E-F31C6B0893C1}"/>
              </a:ext>
            </a:extLst>
          </p:cNvPr>
          <p:cNvSpPr/>
          <p:nvPr/>
        </p:nvSpPr>
        <p:spPr>
          <a:xfrm>
            <a:off x="1550364" y="3987283"/>
            <a:ext cx="1878636" cy="381989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Preamble</a:t>
            </a: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6B087AEC-2A79-2D4D-A8D1-BF163061A383}"/>
              </a:ext>
            </a:extLst>
          </p:cNvPr>
          <p:cNvSpPr/>
          <p:nvPr/>
        </p:nvSpPr>
        <p:spPr>
          <a:xfrm>
            <a:off x="3429000" y="3987283"/>
            <a:ext cx="4648200" cy="38198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F809AFDD-501F-C644-98B8-A3454C69E271}"/>
                  </a:ext>
                </a:extLst>
              </p:cNvPr>
              <p:cNvSpPr txBox="1"/>
              <p:nvPr/>
            </p:nvSpPr>
            <p:spPr>
              <a:xfrm>
                <a:off x="3429000" y="3886200"/>
                <a:ext cx="4648200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F809AFDD-501F-C644-98B8-A3454C69E2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000" y="3886200"/>
                <a:ext cx="4648200" cy="492443"/>
              </a:xfrm>
              <a:prstGeom prst="rect">
                <a:avLst/>
              </a:prstGeom>
              <a:blipFill>
                <a:blip r:embed="rId17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9" name="Rectangle 98">
            <a:extLst>
              <a:ext uri="{FF2B5EF4-FFF2-40B4-BE49-F238E27FC236}">
                <a16:creationId xmlns:a16="http://schemas.microsoft.com/office/drawing/2014/main" id="{C1508EF6-5C48-FD4F-821F-11377882F6EA}"/>
              </a:ext>
            </a:extLst>
          </p:cNvPr>
          <p:cNvSpPr/>
          <p:nvPr/>
        </p:nvSpPr>
        <p:spPr>
          <a:xfrm>
            <a:off x="1550364" y="4732476"/>
            <a:ext cx="1878636" cy="381989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Preamble</a:t>
            </a: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A130CA4D-0CD1-7A4E-95B6-772403014311}"/>
              </a:ext>
            </a:extLst>
          </p:cNvPr>
          <p:cNvSpPr/>
          <p:nvPr/>
        </p:nvSpPr>
        <p:spPr>
          <a:xfrm>
            <a:off x="3429000" y="4732476"/>
            <a:ext cx="4648200" cy="38198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3DE6B7B1-D6A7-AB43-95B6-09D31724D49A}"/>
                  </a:ext>
                </a:extLst>
              </p:cNvPr>
              <p:cNvSpPr txBox="1"/>
              <p:nvPr/>
            </p:nvSpPr>
            <p:spPr>
              <a:xfrm>
                <a:off x="3429000" y="4631393"/>
                <a:ext cx="4648200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3DE6B7B1-D6A7-AB43-95B6-09D31724D4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000" y="4631393"/>
                <a:ext cx="4648200" cy="492443"/>
              </a:xfrm>
              <a:prstGeom prst="rect">
                <a:avLst/>
              </a:prstGeom>
              <a:blipFill>
                <a:blip r:embed="rId18"/>
                <a:stretch>
                  <a:fillRect b="-12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661400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" grpId="0"/>
      <p:bldP spid="94" grpId="0"/>
      <p:bldP spid="97" grpId="0"/>
      <p:bldP spid="4" grpId="0" animBg="1"/>
      <p:bldP spid="98" grpId="0" animBg="1"/>
      <p:bldP spid="96" grpId="0"/>
      <p:bldP spid="99" grpId="0" animBg="1"/>
      <p:bldP spid="100" grpId="0" animBg="1"/>
      <p:bldP spid="10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39967"/>
          </a:xfrm>
        </p:spPr>
        <p:txBody>
          <a:bodyPr>
            <a:noAutofit/>
          </a:bodyPr>
          <a:lstStyle/>
          <a:p>
            <a:r>
              <a:rPr lang="en-US" sz="4400" b="0" dirty="0">
                <a:solidFill>
                  <a:schemeClr val="tx2"/>
                </a:solidFill>
              </a:rPr>
              <a:t>MIMO Channel</a:t>
            </a:r>
          </a:p>
        </p:txBody>
      </p:sp>
      <p:grpSp>
        <p:nvGrpSpPr>
          <p:cNvPr id="58" name="Group 12">
            <a:extLst>
              <a:ext uri="{FF2B5EF4-FFF2-40B4-BE49-F238E27FC236}">
                <a16:creationId xmlns:a16="http://schemas.microsoft.com/office/drawing/2014/main" id="{65A82636-1303-4647-8E72-E21A436D8B15}"/>
              </a:ext>
            </a:extLst>
          </p:cNvPr>
          <p:cNvGrpSpPr/>
          <p:nvPr/>
        </p:nvGrpSpPr>
        <p:grpSpPr>
          <a:xfrm rot="16200000">
            <a:off x="1068926" y="1434825"/>
            <a:ext cx="1371600" cy="613852"/>
            <a:chOff x="3245649" y="1709063"/>
            <a:chExt cx="1677149" cy="827638"/>
          </a:xfrm>
        </p:grpSpPr>
        <p:sp>
          <p:nvSpPr>
            <p:cNvPr id="59" name="Isosceles Triangle 13">
              <a:extLst>
                <a:ext uri="{FF2B5EF4-FFF2-40B4-BE49-F238E27FC236}">
                  <a16:creationId xmlns:a16="http://schemas.microsoft.com/office/drawing/2014/main" id="{2D950E8A-4461-5444-AA41-F984466211AB}"/>
                </a:ext>
              </a:extLst>
            </p:cNvPr>
            <p:cNvSpPr/>
            <p:nvPr/>
          </p:nvSpPr>
          <p:spPr>
            <a:xfrm rot="16200000">
              <a:off x="4605244" y="2362843"/>
              <a:ext cx="206567" cy="141149"/>
            </a:xfrm>
            <a:prstGeom prst="triangle">
              <a:avLst/>
            </a:prstGeom>
            <a:ln w="381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prstClr val="black"/>
                </a:solidFill>
              </a:endParaRPr>
            </a:p>
          </p:txBody>
        </p:sp>
        <p:cxnSp>
          <p:nvCxnSpPr>
            <p:cNvPr id="60" name="Shape 8">
              <a:extLst>
                <a:ext uri="{FF2B5EF4-FFF2-40B4-BE49-F238E27FC236}">
                  <a16:creationId xmlns:a16="http://schemas.microsoft.com/office/drawing/2014/main" id="{F5CB3F01-3AF4-D346-A53D-9DC8ABB822EB}"/>
                </a:ext>
              </a:extLst>
            </p:cNvPr>
            <p:cNvCxnSpPr/>
            <p:nvPr/>
          </p:nvCxnSpPr>
          <p:spPr>
            <a:xfrm rot="16200000" flipH="1">
              <a:off x="3230649" y="2003589"/>
              <a:ext cx="720002" cy="130949"/>
            </a:xfrm>
            <a:prstGeom prst="bentConnector2">
              <a:avLst/>
            </a:prstGeom>
            <a:ln w="381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Isosceles Triangle 15">
              <a:extLst>
                <a:ext uri="{FF2B5EF4-FFF2-40B4-BE49-F238E27FC236}">
                  <a16:creationId xmlns:a16="http://schemas.microsoft.com/office/drawing/2014/main" id="{B97A60DA-98B2-3B46-8E7D-D69827A03857}"/>
                </a:ext>
              </a:extLst>
            </p:cNvPr>
            <p:cNvSpPr/>
            <p:nvPr/>
          </p:nvSpPr>
          <p:spPr>
            <a:xfrm rot="16200000">
              <a:off x="3623415" y="2358491"/>
              <a:ext cx="206567" cy="141149"/>
            </a:xfrm>
            <a:prstGeom prst="triangle">
              <a:avLst/>
            </a:prstGeom>
            <a:ln w="381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prstClr val="black"/>
                </a:solidFill>
              </a:endParaRPr>
            </a:p>
          </p:txBody>
        </p:sp>
        <p:cxnSp>
          <p:nvCxnSpPr>
            <p:cNvPr id="66" name="Shape 14">
              <a:extLst>
                <a:ext uri="{FF2B5EF4-FFF2-40B4-BE49-F238E27FC236}">
                  <a16:creationId xmlns:a16="http://schemas.microsoft.com/office/drawing/2014/main" id="{511A0330-EDAF-8149-90E7-7FF5E6229D62}"/>
                </a:ext>
              </a:extLst>
            </p:cNvPr>
            <p:cNvCxnSpPr/>
            <p:nvPr/>
          </p:nvCxnSpPr>
          <p:spPr>
            <a:xfrm rot="16200000" flipH="1">
              <a:off x="4212478" y="2003589"/>
              <a:ext cx="720000" cy="130949"/>
            </a:xfrm>
            <a:prstGeom prst="bentConnector2">
              <a:avLst/>
            </a:prstGeom>
            <a:ln w="381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Rounded Rectangle 67">
              <a:extLst>
                <a:ext uri="{FF2B5EF4-FFF2-40B4-BE49-F238E27FC236}">
                  <a16:creationId xmlns:a16="http://schemas.microsoft.com/office/drawing/2014/main" id="{03A232E4-F200-6240-BA27-3EE412A1847A}"/>
                </a:ext>
              </a:extLst>
            </p:cNvPr>
            <p:cNvSpPr/>
            <p:nvPr/>
          </p:nvSpPr>
          <p:spPr>
            <a:xfrm rot="5400000">
              <a:off x="3893804" y="1199192"/>
              <a:ext cx="380839" cy="1677149"/>
            </a:xfrm>
            <a:prstGeom prst="roundRect">
              <a:avLst/>
            </a:prstGeom>
            <a:ln w="38100"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prstClr val="black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9565F32-6DF5-7948-B048-9DA7676F1F35}"/>
                  </a:ext>
                </a:extLst>
              </p:cNvPr>
              <p:cNvSpPr txBox="1"/>
              <p:nvPr/>
            </p:nvSpPr>
            <p:spPr>
              <a:xfrm>
                <a:off x="975117" y="1062003"/>
                <a:ext cx="36490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9565F32-6DF5-7948-B048-9DA7676F1F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5117" y="1062003"/>
                <a:ext cx="364908" cy="369332"/>
              </a:xfrm>
              <a:prstGeom prst="rect">
                <a:avLst/>
              </a:prstGeom>
              <a:blipFill>
                <a:blip r:embed="rId4"/>
                <a:stretch>
                  <a:fillRect l="-10000" r="-3333" b="-137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B4E32700-38FB-3340-A192-A2D5697DD6D8}"/>
                  </a:ext>
                </a:extLst>
              </p:cNvPr>
              <p:cNvSpPr txBox="1"/>
              <p:nvPr/>
            </p:nvSpPr>
            <p:spPr>
              <a:xfrm>
                <a:off x="975117" y="1733597"/>
                <a:ext cx="37202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B4E32700-38FB-3340-A192-A2D5697DD6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5117" y="1733597"/>
                <a:ext cx="372025" cy="369332"/>
              </a:xfrm>
              <a:prstGeom prst="rect">
                <a:avLst/>
              </a:prstGeom>
              <a:blipFill>
                <a:blip r:embed="rId5"/>
                <a:stretch>
                  <a:fillRect l="-10000" r="-6667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0B6AB4C9-EEFA-8340-86D8-E5E88A44DFF8}"/>
                  </a:ext>
                </a:extLst>
              </p:cNvPr>
              <p:cNvSpPr txBox="1"/>
              <p:nvPr/>
            </p:nvSpPr>
            <p:spPr>
              <a:xfrm>
                <a:off x="4885971" y="1100024"/>
                <a:ext cx="36663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0B6AB4C9-EEFA-8340-86D8-E5E88A44DF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5971" y="1100024"/>
                <a:ext cx="366639" cy="369332"/>
              </a:xfrm>
              <a:prstGeom prst="rect">
                <a:avLst/>
              </a:prstGeom>
              <a:blipFill>
                <a:blip r:embed="rId6"/>
                <a:stretch>
                  <a:fillRect l="-16667" r="-3333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8FBB0336-63BC-A342-8074-B5F3C6CD6832}"/>
                  </a:ext>
                </a:extLst>
              </p:cNvPr>
              <p:cNvSpPr txBox="1"/>
              <p:nvPr/>
            </p:nvSpPr>
            <p:spPr>
              <a:xfrm>
                <a:off x="4885971" y="1970351"/>
                <a:ext cx="37375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8FBB0336-63BC-A342-8074-B5F3C6CD68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5971" y="1970351"/>
                <a:ext cx="373757" cy="369332"/>
              </a:xfrm>
              <a:prstGeom prst="rect">
                <a:avLst/>
              </a:prstGeom>
              <a:blipFill>
                <a:blip r:embed="rId7"/>
                <a:stretch>
                  <a:fillRect l="-16667" r="-6667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2" name="Group 12">
            <a:extLst>
              <a:ext uri="{FF2B5EF4-FFF2-40B4-BE49-F238E27FC236}">
                <a16:creationId xmlns:a16="http://schemas.microsoft.com/office/drawing/2014/main" id="{A3718309-A994-DA41-B4B1-836C2019F191}"/>
              </a:ext>
            </a:extLst>
          </p:cNvPr>
          <p:cNvGrpSpPr/>
          <p:nvPr/>
        </p:nvGrpSpPr>
        <p:grpSpPr>
          <a:xfrm rot="5400000" flipH="1">
            <a:off x="3812126" y="1434825"/>
            <a:ext cx="1371600" cy="613852"/>
            <a:chOff x="3245649" y="1709063"/>
            <a:chExt cx="1677149" cy="827638"/>
          </a:xfrm>
        </p:grpSpPr>
        <p:sp>
          <p:nvSpPr>
            <p:cNvPr id="33" name="Isosceles Triangle 13">
              <a:extLst>
                <a:ext uri="{FF2B5EF4-FFF2-40B4-BE49-F238E27FC236}">
                  <a16:creationId xmlns:a16="http://schemas.microsoft.com/office/drawing/2014/main" id="{13E0E8DB-FA56-3B45-A695-BE6A377CAF2E}"/>
                </a:ext>
              </a:extLst>
            </p:cNvPr>
            <p:cNvSpPr/>
            <p:nvPr/>
          </p:nvSpPr>
          <p:spPr>
            <a:xfrm rot="16200000">
              <a:off x="4605244" y="2362843"/>
              <a:ext cx="206567" cy="141149"/>
            </a:xfrm>
            <a:prstGeom prst="triangle">
              <a:avLst/>
            </a:prstGeom>
            <a:ln w="381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prstClr val="black"/>
                </a:solidFill>
              </a:endParaRPr>
            </a:p>
          </p:txBody>
        </p:sp>
        <p:cxnSp>
          <p:nvCxnSpPr>
            <p:cNvPr id="34" name="Shape 8">
              <a:extLst>
                <a:ext uri="{FF2B5EF4-FFF2-40B4-BE49-F238E27FC236}">
                  <a16:creationId xmlns:a16="http://schemas.microsoft.com/office/drawing/2014/main" id="{D851F5D9-DB0C-2A48-8B20-7683B6FC7A90}"/>
                </a:ext>
              </a:extLst>
            </p:cNvPr>
            <p:cNvCxnSpPr/>
            <p:nvPr/>
          </p:nvCxnSpPr>
          <p:spPr>
            <a:xfrm rot="16200000" flipH="1">
              <a:off x="3230649" y="2003589"/>
              <a:ext cx="720002" cy="130949"/>
            </a:xfrm>
            <a:prstGeom prst="bentConnector2">
              <a:avLst/>
            </a:prstGeom>
            <a:ln w="381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Isosceles Triangle 15">
              <a:extLst>
                <a:ext uri="{FF2B5EF4-FFF2-40B4-BE49-F238E27FC236}">
                  <a16:creationId xmlns:a16="http://schemas.microsoft.com/office/drawing/2014/main" id="{B228601E-61D0-8345-BA11-0E4471D8A592}"/>
                </a:ext>
              </a:extLst>
            </p:cNvPr>
            <p:cNvSpPr/>
            <p:nvPr/>
          </p:nvSpPr>
          <p:spPr>
            <a:xfrm rot="16200000">
              <a:off x="3623415" y="2358491"/>
              <a:ext cx="206567" cy="141149"/>
            </a:xfrm>
            <a:prstGeom prst="triangle">
              <a:avLst/>
            </a:prstGeom>
            <a:ln w="381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prstClr val="black"/>
                </a:solidFill>
              </a:endParaRPr>
            </a:p>
          </p:txBody>
        </p:sp>
        <p:cxnSp>
          <p:nvCxnSpPr>
            <p:cNvPr id="36" name="Shape 14">
              <a:extLst>
                <a:ext uri="{FF2B5EF4-FFF2-40B4-BE49-F238E27FC236}">
                  <a16:creationId xmlns:a16="http://schemas.microsoft.com/office/drawing/2014/main" id="{01025A01-63DB-8B4A-8F0B-518A3B3C4A58}"/>
                </a:ext>
              </a:extLst>
            </p:cNvPr>
            <p:cNvCxnSpPr/>
            <p:nvPr/>
          </p:nvCxnSpPr>
          <p:spPr>
            <a:xfrm rot="16200000" flipH="1">
              <a:off x="4212478" y="2003589"/>
              <a:ext cx="720000" cy="130949"/>
            </a:xfrm>
            <a:prstGeom prst="bentConnector2">
              <a:avLst/>
            </a:prstGeom>
            <a:ln w="381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Rounded Rectangle 36">
              <a:extLst>
                <a:ext uri="{FF2B5EF4-FFF2-40B4-BE49-F238E27FC236}">
                  <a16:creationId xmlns:a16="http://schemas.microsoft.com/office/drawing/2014/main" id="{6A3B98ED-AE3D-C743-A047-CED08E48A424}"/>
                </a:ext>
              </a:extLst>
            </p:cNvPr>
            <p:cNvSpPr/>
            <p:nvPr/>
          </p:nvSpPr>
          <p:spPr>
            <a:xfrm rot="5400000">
              <a:off x="3893804" y="1199192"/>
              <a:ext cx="380839" cy="1677149"/>
            </a:xfrm>
            <a:prstGeom prst="roundRect">
              <a:avLst/>
            </a:prstGeom>
            <a:ln w="38100"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prstClr val="black"/>
                </a:solidFill>
              </a:endParaRPr>
            </a:p>
          </p:txBody>
        </p:sp>
      </p:grp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32FD3E8F-562A-9E4F-9FD4-3CC09564B29F}"/>
              </a:ext>
            </a:extLst>
          </p:cNvPr>
          <p:cNvCxnSpPr/>
          <p:nvPr/>
        </p:nvCxnSpPr>
        <p:spPr>
          <a:xfrm>
            <a:off x="1981818" y="1395995"/>
            <a:ext cx="2270582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DCEB03CE-AA36-7C49-929D-0965F08E3C2C}"/>
                  </a:ext>
                </a:extLst>
              </p:cNvPr>
              <p:cNvSpPr txBox="1"/>
              <p:nvPr/>
            </p:nvSpPr>
            <p:spPr>
              <a:xfrm>
                <a:off x="2519049" y="1020391"/>
                <a:ext cx="42306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DCEB03CE-AA36-7C49-929D-0965F08E3C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9049" y="1020391"/>
                <a:ext cx="423065" cy="307777"/>
              </a:xfrm>
              <a:prstGeom prst="rect">
                <a:avLst/>
              </a:prstGeom>
              <a:blipFill>
                <a:blip r:embed="rId8"/>
                <a:stretch>
                  <a:fillRect l="-11429" r="-2857" b="-1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AEF968B4-9610-2142-8FFF-E43222EAD26A}"/>
                  </a:ext>
                </a:extLst>
              </p:cNvPr>
              <p:cNvSpPr txBox="1"/>
              <p:nvPr/>
            </p:nvSpPr>
            <p:spPr>
              <a:xfrm>
                <a:off x="5297699" y="1100024"/>
                <a:ext cx="1103101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AEF968B4-9610-2142-8FFF-E43222EAD2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7699" y="1100024"/>
                <a:ext cx="1103101" cy="369332"/>
              </a:xfrm>
              <a:prstGeom prst="rect">
                <a:avLst/>
              </a:prstGeom>
              <a:blipFill>
                <a:blip r:embed="rId9"/>
                <a:stretch>
                  <a:fillRect l="-5682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82922B64-C074-0047-AD85-4C7173569250}"/>
                  </a:ext>
                </a:extLst>
              </p:cNvPr>
              <p:cNvSpPr txBox="1"/>
              <p:nvPr/>
            </p:nvSpPr>
            <p:spPr>
              <a:xfrm>
                <a:off x="6445889" y="1100024"/>
                <a:ext cx="1103101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82922B64-C074-0047-AD85-4C71735692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5889" y="1100024"/>
                <a:ext cx="1103101" cy="369332"/>
              </a:xfrm>
              <a:prstGeom prst="rect">
                <a:avLst/>
              </a:prstGeom>
              <a:blipFill>
                <a:blip r:embed="rId10"/>
                <a:stretch>
                  <a:fillRect l="-9195" t="-6667" b="-3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A44EEA64-49B9-E24A-8F42-E524379D186C}"/>
                  </a:ext>
                </a:extLst>
              </p:cNvPr>
              <p:cNvSpPr txBox="1"/>
              <p:nvPr/>
            </p:nvSpPr>
            <p:spPr>
              <a:xfrm>
                <a:off x="5297699" y="1970351"/>
                <a:ext cx="1103101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21</m:t>
                          </m:r>
                        </m:sub>
                      </m:sSub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A44EEA64-49B9-E24A-8F42-E524379D18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7699" y="1970351"/>
                <a:ext cx="1103101" cy="369332"/>
              </a:xfrm>
              <a:prstGeom prst="rect">
                <a:avLst/>
              </a:prstGeom>
              <a:blipFill>
                <a:blip r:embed="rId11"/>
                <a:stretch>
                  <a:fillRect l="-5682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DA474886-68CF-EE4D-98EE-1C7969C8D6E7}"/>
                  </a:ext>
                </a:extLst>
              </p:cNvPr>
              <p:cNvSpPr txBox="1"/>
              <p:nvPr/>
            </p:nvSpPr>
            <p:spPr>
              <a:xfrm>
                <a:off x="6445889" y="1970351"/>
                <a:ext cx="1103101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22</m:t>
                          </m:r>
                        </m:sub>
                      </m:sSub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DA474886-68CF-EE4D-98EE-1C7969C8D6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5889" y="1970351"/>
                <a:ext cx="1103101" cy="369332"/>
              </a:xfrm>
              <a:prstGeom prst="rect">
                <a:avLst/>
              </a:prstGeom>
              <a:blipFill>
                <a:blip r:embed="rId12"/>
                <a:stretch>
                  <a:fillRect l="-9195" t="-3333" b="-3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F59EBEBF-B712-F64F-A375-030DC4570446}"/>
              </a:ext>
            </a:extLst>
          </p:cNvPr>
          <p:cNvCxnSpPr>
            <a:cxnSpLocks/>
          </p:cNvCxnSpPr>
          <p:nvPr/>
        </p:nvCxnSpPr>
        <p:spPr>
          <a:xfrm flipV="1">
            <a:off x="1981818" y="1469356"/>
            <a:ext cx="2289015" cy="72959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F2BAD1C7-AE08-E944-9D58-5FD7700084B3}"/>
                  </a:ext>
                </a:extLst>
              </p:cNvPr>
              <p:cNvSpPr txBox="1"/>
              <p:nvPr/>
            </p:nvSpPr>
            <p:spPr>
              <a:xfrm>
                <a:off x="2057400" y="1755522"/>
                <a:ext cx="42306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F2BAD1C7-AE08-E944-9D58-5FD7700084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400" y="1755522"/>
                <a:ext cx="423065" cy="307777"/>
              </a:xfrm>
              <a:prstGeom prst="rect">
                <a:avLst/>
              </a:prstGeom>
              <a:blipFill>
                <a:blip r:embed="rId13"/>
                <a:stretch>
                  <a:fillRect l="-14706" r="-2941" b="-1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6AAE3A36-33DC-EF44-9D5A-31D822685AFF}"/>
              </a:ext>
            </a:extLst>
          </p:cNvPr>
          <p:cNvCxnSpPr>
            <a:cxnSpLocks/>
          </p:cNvCxnSpPr>
          <p:nvPr/>
        </p:nvCxnSpPr>
        <p:spPr>
          <a:xfrm>
            <a:off x="1967823" y="2198950"/>
            <a:ext cx="2284577" cy="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D503483D-82AD-8444-94D6-7585E9C02411}"/>
                  </a:ext>
                </a:extLst>
              </p:cNvPr>
              <p:cNvSpPr txBox="1"/>
              <p:nvPr/>
            </p:nvSpPr>
            <p:spPr>
              <a:xfrm>
                <a:off x="2360844" y="2194739"/>
                <a:ext cx="42902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22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D503483D-82AD-8444-94D6-7585E9C024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0844" y="2194739"/>
                <a:ext cx="429027" cy="307777"/>
              </a:xfrm>
              <a:prstGeom prst="rect">
                <a:avLst/>
              </a:prstGeom>
              <a:blipFill>
                <a:blip r:embed="rId14"/>
                <a:stretch>
                  <a:fillRect l="-14286" r="-2857"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3B5F42C2-8137-1941-9F76-D43ED3290228}"/>
              </a:ext>
            </a:extLst>
          </p:cNvPr>
          <p:cNvCxnSpPr>
            <a:cxnSpLocks/>
          </p:cNvCxnSpPr>
          <p:nvPr/>
        </p:nvCxnSpPr>
        <p:spPr>
          <a:xfrm>
            <a:off x="1981817" y="1402267"/>
            <a:ext cx="2243928" cy="71992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6AD2C070-428C-D44B-BB5B-EC5738F1A7FE}"/>
                  </a:ext>
                </a:extLst>
              </p:cNvPr>
              <p:cNvSpPr txBox="1"/>
              <p:nvPr/>
            </p:nvSpPr>
            <p:spPr>
              <a:xfrm>
                <a:off x="2035919" y="1383252"/>
                <a:ext cx="42902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21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6AD2C070-428C-D44B-BB5B-EC5738F1A7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5919" y="1383252"/>
                <a:ext cx="429028" cy="307777"/>
              </a:xfrm>
              <a:prstGeom prst="rect">
                <a:avLst/>
              </a:prstGeom>
              <a:blipFill>
                <a:blip r:embed="rId15"/>
                <a:stretch>
                  <a:fillRect l="-11429" r="-2857"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1" name="TextBox 120">
                <a:extLst>
                  <a:ext uri="{FF2B5EF4-FFF2-40B4-BE49-F238E27FC236}">
                    <a16:creationId xmlns:a16="http://schemas.microsoft.com/office/drawing/2014/main" id="{6CC71BDD-E8FB-8441-8654-0078610F8659}"/>
                  </a:ext>
                </a:extLst>
              </p:cNvPr>
              <p:cNvSpPr txBox="1"/>
              <p:nvPr/>
            </p:nvSpPr>
            <p:spPr>
              <a:xfrm>
                <a:off x="791347" y="2981113"/>
                <a:ext cx="782188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prstClr val="black"/>
                    </a:solidFill>
                    <a:cs typeface="Trebuchet MS"/>
                  </a:rPr>
                  <a:t>How to estimate the channels: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11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prstClr val="black"/>
                    </a:solidFill>
                    <a:cs typeface="Trebuchet MS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prstClr val="black"/>
                    </a:solidFill>
                    <a:cs typeface="Trebuchet MS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prstClr val="black"/>
                    </a:solidFill>
                    <a:cs typeface="Trebuchet MS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22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prstClr val="black"/>
                    </a:solidFill>
                    <a:cs typeface="Trebuchet MS"/>
                  </a:rPr>
                  <a:t>?  </a:t>
                </a:r>
              </a:p>
            </p:txBody>
          </p:sp>
        </mc:Choice>
        <mc:Fallback xmlns="">
          <p:sp>
            <p:nvSpPr>
              <p:cNvPr id="121" name="TextBox 120">
                <a:extLst>
                  <a:ext uri="{FF2B5EF4-FFF2-40B4-BE49-F238E27FC236}">
                    <a16:creationId xmlns:a16="http://schemas.microsoft.com/office/drawing/2014/main" id="{6CC71BDD-E8FB-8441-8654-0078610F86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347" y="2981113"/>
                <a:ext cx="7821881" cy="523220"/>
              </a:xfrm>
              <a:prstGeom prst="rect">
                <a:avLst/>
              </a:prstGeom>
              <a:blipFill>
                <a:blip r:embed="rId16"/>
                <a:stretch>
                  <a:fillRect l="-1459" t="-11905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4" name="TextBox 93">
            <a:extLst>
              <a:ext uri="{FF2B5EF4-FFF2-40B4-BE49-F238E27FC236}">
                <a16:creationId xmlns:a16="http://schemas.microsoft.com/office/drawing/2014/main" id="{B9CA69FA-4F63-434E-9C59-378A1CE2B6E2}"/>
              </a:ext>
            </a:extLst>
          </p:cNvPr>
          <p:cNvSpPr txBox="1"/>
          <p:nvPr/>
        </p:nvSpPr>
        <p:spPr>
          <a:xfrm>
            <a:off x="182033" y="3962400"/>
            <a:ext cx="686085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400" dirty="0"/>
              <a:t>TX 1: 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22198349-CF71-1847-B9C8-7FF418CF3827}"/>
              </a:ext>
            </a:extLst>
          </p:cNvPr>
          <p:cNvSpPr txBox="1"/>
          <p:nvPr/>
        </p:nvSpPr>
        <p:spPr>
          <a:xfrm>
            <a:off x="152400" y="4732476"/>
            <a:ext cx="686085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400" dirty="0"/>
              <a:t>TX 2: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232D6C7-FE1B-A247-8F4E-F31C6B0893C1}"/>
              </a:ext>
            </a:extLst>
          </p:cNvPr>
          <p:cNvSpPr/>
          <p:nvPr/>
        </p:nvSpPr>
        <p:spPr>
          <a:xfrm>
            <a:off x="864564" y="3987283"/>
            <a:ext cx="1878636" cy="381989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Preamble</a:t>
            </a: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6B087AEC-2A79-2D4D-A8D1-BF163061A383}"/>
              </a:ext>
            </a:extLst>
          </p:cNvPr>
          <p:cNvSpPr/>
          <p:nvPr/>
        </p:nvSpPr>
        <p:spPr>
          <a:xfrm>
            <a:off x="4572000" y="3987283"/>
            <a:ext cx="4419600" cy="38198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F809AFDD-501F-C644-98B8-A3454C69E271}"/>
                  </a:ext>
                </a:extLst>
              </p:cNvPr>
              <p:cNvSpPr txBox="1"/>
              <p:nvPr/>
            </p:nvSpPr>
            <p:spPr>
              <a:xfrm>
                <a:off x="4572000" y="3886200"/>
                <a:ext cx="4419600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F809AFDD-501F-C644-98B8-A3454C69E2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3886200"/>
                <a:ext cx="4419600" cy="492443"/>
              </a:xfrm>
              <a:prstGeom prst="rect">
                <a:avLst/>
              </a:prstGeom>
              <a:blipFill>
                <a:blip r:embed="rId17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9" name="Rectangle 98">
            <a:extLst>
              <a:ext uri="{FF2B5EF4-FFF2-40B4-BE49-F238E27FC236}">
                <a16:creationId xmlns:a16="http://schemas.microsoft.com/office/drawing/2014/main" id="{C1508EF6-5C48-FD4F-821F-11377882F6EA}"/>
              </a:ext>
            </a:extLst>
          </p:cNvPr>
          <p:cNvSpPr/>
          <p:nvPr/>
        </p:nvSpPr>
        <p:spPr>
          <a:xfrm>
            <a:off x="2743200" y="4732476"/>
            <a:ext cx="1878636" cy="381989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Preamble</a:t>
            </a: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A130CA4D-0CD1-7A4E-95B6-772403014311}"/>
              </a:ext>
            </a:extLst>
          </p:cNvPr>
          <p:cNvSpPr/>
          <p:nvPr/>
        </p:nvSpPr>
        <p:spPr>
          <a:xfrm>
            <a:off x="4609216" y="4732476"/>
            <a:ext cx="4432219" cy="38198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3DE6B7B1-D6A7-AB43-95B6-09D31724D49A}"/>
                  </a:ext>
                </a:extLst>
              </p:cNvPr>
              <p:cNvSpPr txBox="1"/>
              <p:nvPr/>
            </p:nvSpPr>
            <p:spPr>
              <a:xfrm>
                <a:off x="4609216" y="4631393"/>
                <a:ext cx="4432219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3DE6B7B1-D6A7-AB43-95B6-09D31724D4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9216" y="4631393"/>
                <a:ext cx="4432219" cy="492443"/>
              </a:xfrm>
              <a:prstGeom prst="rect">
                <a:avLst/>
              </a:prstGeom>
              <a:blipFill>
                <a:blip r:embed="rId18"/>
                <a:stretch>
                  <a:fillRect b="-12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077782E-46C1-CD43-99B7-1BC33E74B704}"/>
              </a:ext>
            </a:extLst>
          </p:cNvPr>
          <p:cNvCxnSpPr/>
          <p:nvPr/>
        </p:nvCxnSpPr>
        <p:spPr>
          <a:xfrm>
            <a:off x="2743200" y="4378643"/>
            <a:ext cx="18288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E1EAFB22-9145-8D4D-B2B8-98D88E9B8215}"/>
              </a:ext>
            </a:extLst>
          </p:cNvPr>
          <p:cNvCxnSpPr/>
          <p:nvPr/>
        </p:nvCxnSpPr>
        <p:spPr>
          <a:xfrm>
            <a:off x="914400" y="5114465"/>
            <a:ext cx="18288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8528844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39967"/>
          </a:xfrm>
        </p:spPr>
        <p:txBody>
          <a:bodyPr>
            <a:noAutofit/>
          </a:bodyPr>
          <a:lstStyle/>
          <a:p>
            <a:r>
              <a:rPr lang="en-US" sz="4400" b="0" dirty="0">
                <a:solidFill>
                  <a:schemeClr val="tx2"/>
                </a:solidFill>
              </a:rPr>
              <a:t>MIMO</a:t>
            </a:r>
            <a:r>
              <a:rPr lang="en-US" sz="4400" dirty="0">
                <a:solidFill>
                  <a:schemeClr val="tx2"/>
                </a:solidFill>
              </a:rPr>
              <a:t> Gains</a:t>
            </a:r>
            <a:endParaRPr lang="en-US" sz="4400" b="0" dirty="0">
              <a:solidFill>
                <a:schemeClr val="tx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4" name="TextBox 153">
                <a:extLst>
                  <a:ext uri="{FF2B5EF4-FFF2-40B4-BE49-F238E27FC236}">
                    <a16:creationId xmlns:a16="http://schemas.microsoft.com/office/drawing/2014/main" id="{E9AD923D-2CDD-374B-9A24-03E234E22B33}"/>
                  </a:ext>
                </a:extLst>
              </p:cNvPr>
              <p:cNvSpPr txBox="1"/>
              <p:nvPr/>
            </p:nvSpPr>
            <p:spPr>
              <a:xfrm>
                <a:off x="609600" y="1219200"/>
                <a:ext cx="7924800" cy="147732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3200" b="1" dirty="0">
                    <a:solidFill>
                      <a:srgbClr val="C00000"/>
                    </a:solidFill>
                  </a:rPr>
                  <a:t>Multiplexing Gain: 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en-US" sz="3200" dirty="0"/>
                  <a:t>Send multiple packets at the same time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3200" dirty="0"/>
                  <a:t> MIMO </a:t>
                </a:r>
                <a:r>
                  <a:rPr lang="en-US" sz="3200" dirty="0">
                    <a:sym typeface="Wingdings" pitchFamily="2" charset="2"/>
                  </a:rPr>
                  <a:t>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3200" dirty="0">
                    <a:sym typeface="Wingdings" pitchFamily="2" charset="2"/>
                  </a:rPr>
                  <a:t> more packets </a:t>
                </a:r>
                <a:r>
                  <a:rPr lang="en-US" sz="3200" dirty="0"/>
                  <a:t> </a:t>
                </a:r>
              </a:p>
            </p:txBody>
          </p:sp>
        </mc:Choice>
        <mc:Fallback xmlns="">
          <p:sp>
            <p:nvSpPr>
              <p:cNvPr id="154" name="TextBox 153">
                <a:extLst>
                  <a:ext uri="{FF2B5EF4-FFF2-40B4-BE49-F238E27FC236}">
                    <a16:creationId xmlns:a16="http://schemas.microsoft.com/office/drawing/2014/main" id="{E9AD923D-2CDD-374B-9A24-03E234E22B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1219200"/>
                <a:ext cx="7924800" cy="1477328"/>
              </a:xfrm>
              <a:prstGeom prst="rect">
                <a:avLst/>
              </a:prstGeom>
              <a:blipFill>
                <a:blip r:embed="rId4"/>
                <a:stretch>
                  <a:fillRect l="-3205" t="-8621" b="-155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>
            <a:extLst>
              <a:ext uri="{FF2B5EF4-FFF2-40B4-BE49-F238E27FC236}">
                <a16:creationId xmlns:a16="http://schemas.microsoft.com/office/drawing/2014/main" id="{F78FD72E-9A42-BB44-9632-AA4525E7B1F1}"/>
              </a:ext>
            </a:extLst>
          </p:cNvPr>
          <p:cNvSpPr txBox="1"/>
          <p:nvPr/>
        </p:nvSpPr>
        <p:spPr>
          <a:xfrm>
            <a:off x="609600" y="3352800"/>
            <a:ext cx="7924800" cy="24622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Diversity Gain: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/>
              <a:t>Send/Receive the same packet on multiple antennas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/>
              <a:t>Increase SNR of the received packets       </a:t>
            </a:r>
            <a:r>
              <a:rPr lang="en-US" sz="3200" dirty="0">
                <a:sym typeface="Wingdings" pitchFamily="2" charset="2"/>
              </a:rPr>
              <a:t> transmit at higher data rates</a:t>
            </a:r>
            <a:r>
              <a:rPr lang="en-US" sz="3200" dirty="0"/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7201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39967"/>
          </a:xfrm>
        </p:spPr>
        <p:txBody>
          <a:bodyPr>
            <a:noAutofit/>
          </a:bodyPr>
          <a:lstStyle/>
          <a:p>
            <a:r>
              <a:rPr lang="en-US" sz="4400" b="0" dirty="0">
                <a:solidFill>
                  <a:schemeClr val="tx2"/>
                </a:solidFill>
              </a:rPr>
              <a:t>Receiver Diversity</a:t>
            </a:r>
          </a:p>
        </p:txBody>
      </p:sp>
      <p:grpSp>
        <p:nvGrpSpPr>
          <p:cNvPr id="5" name="Group 40">
            <a:extLst>
              <a:ext uri="{FF2B5EF4-FFF2-40B4-BE49-F238E27FC236}">
                <a16:creationId xmlns:a16="http://schemas.microsoft.com/office/drawing/2014/main" id="{842FAC5B-A53A-4540-97C3-AE1E61A1C786}"/>
              </a:ext>
            </a:extLst>
          </p:cNvPr>
          <p:cNvGrpSpPr/>
          <p:nvPr/>
        </p:nvGrpSpPr>
        <p:grpSpPr>
          <a:xfrm rot="16200000">
            <a:off x="1223885" y="1214515"/>
            <a:ext cx="601251" cy="610620"/>
            <a:chOff x="1981202" y="1676401"/>
            <a:chExt cx="735197" cy="823284"/>
          </a:xfrm>
        </p:grpSpPr>
        <p:cxnSp>
          <p:nvCxnSpPr>
            <p:cNvPr id="6" name="Shape 22">
              <a:extLst>
                <a:ext uri="{FF2B5EF4-FFF2-40B4-BE49-F238E27FC236}">
                  <a16:creationId xmlns:a16="http://schemas.microsoft.com/office/drawing/2014/main" id="{8E26A368-8E55-A643-BF90-23C863686928}"/>
                </a:ext>
              </a:extLst>
            </p:cNvPr>
            <p:cNvCxnSpPr/>
            <p:nvPr/>
          </p:nvCxnSpPr>
          <p:spPr>
            <a:xfrm rot="16200000" flipH="1">
              <a:off x="1962488" y="1949927"/>
              <a:ext cx="720000" cy="172947"/>
            </a:xfrm>
            <a:prstGeom prst="bentConnector2">
              <a:avLst/>
            </a:prstGeom>
            <a:ln w="381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Isosceles Triangle 23">
              <a:extLst>
                <a:ext uri="{FF2B5EF4-FFF2-40B4-BE49-F238E27FC236}">
                  <a16:creationId xmlns:a16="http://schemas.microsoft.com/office/drawing/2014/main" id="{0A04B8F7-C874-4041-A9FC-93F1619D647A}"/>
                </a:ext>
              </a:extLst>
            </p:cNvPr>
            <p:cNvSpPr/>
            <p:nvPr/>
          </p:nvSpPr>
          <p:spPr>
            <a:xfrm rot="16200000">
              <a:off x="2376253" y="2325827"/>
              <a:ext cx="206567" cy="141149"/>
            </a:xfrm>
            <a:prstGeom prst="triangle">
              <a:avLst/>
            </a:prstGeom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C1ADC72A-4C73-2449-B2AE-613B2E8F60D8}"/>
                </a:ext>
              </a:extLst>
            </p:cNvPr>
            <p:cNvSpPr/>
            <p:nvPr/>
          </p:nvSpPr>
          <p:spPr>
            <a:xfrm rot="5400000">
              <a:off x="2158381" y="1670169"/>
              <a:ext cx="380839" cy="735197"/>
            </a:xfrm>
            <a:prstGeom prst="roundRect">
              <a:avLst/>
            </a:prstGeom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8" name="Group 12">
            <a:extLst>
              <a:ext uri="{FF2B5EF4-FFF2-40B4-BE49-F238E27FC236}">
                <a16:creationId xmlns:a16="http://schemas.microsoft.com/office/drawing/2014/main" id="{493D251A-DDDF-6246-8918-698104B8F365}"/>
              </a:ext>
            </a:extLst>
          </p:cNvPr>
          <p:cNvGrpSpPr/>
          <p:nvPr/>
        </p:nvGrpSpPr>
        <p:grpSpPr>
          <a:xfrm rot="5400000" flipH="1">
            <a:off x="2973926" y="1598074"/>
            <a:ext cx="1371600" cy="613852"/>
            <a:chOff x="3245649" y="1709063"/>
            <a:chExt cx="1677149" cy="827638"/>
          </a:xfrm>
        </p:grpSpPr>
        <p:sp>
          <p:nvSpPr>
            <p:cNvPr id="19" name="Isosceles Triangle 13">
              <a:extLst>
                <a:ext uri="{FF2B5EF4-FFF2-40B4-BE49-F238E27FC236}">
                  <a16:creationId xmlns:a16="http://schemas.microsoft.com/office/drawing/2014/main" id="{F8CC4709-0BAA-264A-8B95-B9F220D7C4D5}"/>
                </a:ext>
              </a:extLst>
            </p:cNvPr>
            <p:cNvSpPr/>
            <p:nvPr/>
          </p:nvSpPr>
          <p:spPr>
            <a:xfrm rot="16200000">
              <a:off x="4605244" y="2362843"/>
              <a:ext cx="206567" cy="141149"/>
            </a:xfrm>
            <a:prstGeom prst="triangle">
              <a:avLst/>
            </a:prstGeom>
            <a:ln w="381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prstClr val="black"/>
                </a:solidFill>
              </a:endParaRPr>
            </a:p>
          </p:txBody>
        </p:sp>
        <p:cxnSp>
          <p:nvCxnSpPr>
            <p:cNvPr id="20" name="Shape 8">
              <a:extLst>
                <a:ext uri="{FF2B5EF4-FFF2-40B4-BE49-F238E27FC236}">
                  <a16:creationId xmlns:a16="http://schemas.microsoft.com/office/drawing/2014/main" id="{186020B6-B301-1D4B-90AB-071690AF0DF6}"/>
                </a:ext>
              </a:extLst>
            </p:cNvPr>
            <p:cNvCxnSpPr/>
            <p:nvPr/>
          </p:nvCxnSpPr>
          <p:spPr>
            <a:xfrm rot="16200000" flipH="1">
              <a:off x="3230649" y="2003589"/>
              <a:ext cx="720002" cy="130949"/>
            </a:xfrm>
            <a:prstGeom prst="bentConnector2">
              <a:avLst/>
            </a:prstGeom>
            <a:ln w="381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Isosceles Triangle 15">
              <a:extLst>
                <a:ext uri="{FF2B5EF4-FFF2-40B4-BE49-F238E27FC236}">
                  <a16:creationId xmlns:a16="http://schemas.microsoft.com/office/drawing/2014/main" id="{3E949BE6-71F9-C047-AE19-16FB33E9DCCE}"/>
                </a:ext>
              </a:extLst>
            </p:cNvPr>
            <p:cNvSpPr/>
            <p:nvPr/>
          </p:nvSpPr>
          <p:spPr>
            <a:xfrm rot="16200000">
              <a:off x="3623415" y="2358491"/>
              <a:ext cx="206567" cy="141149"/>
            </a:xfrm>
            <a:prstGeom prst="triangle">
              <a:avLst/>
            </a:prstGeom>
            <a:ln w="381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prstClr val="black"/>
                </a:solidFill>
              </a:endParaRPr>
            </a:p>
          </p:txBody>
        </p:sp>
        <p:cxnSp>
          <p:nvCxnSpPr>
            <p:cNvPr id="23" name="Shape 14">
              <a:extLst>
                <a:ext uri="{FF2B5EF4-FFF2-40B4-BE49-F238E27FC236}">
                  <a16:creationId xmlns:a16="http://schemas.microsoft.com/office/drawing/2014/main" id="{4205D809-F4BE-7C48-B762-A376AD2F7A24}"/>
                </a:ext>
              </a:extLst>
            </p:cNvPr>
            <p:cNvCxnSpPr/>
            <p:nvPr/>
          </p:nvCxnSpPr>
          <p:spPr>
            <a:xfrm rot="16200000" flipH="1">
              <a:off x="4212478" y="2003589"/>
              <a:ext cx="720000" cy="130949"/>
            </a:xfrm>
            <a:prstGeom prst="bentConnector2">
              <a:avLst/>
            </a:prstGeom>
            <a:ln w="381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ounded Rectangle 23">
              <a:extLst>
                <a:ext uri="{FF2B5EF4-FFF2-40B4-BE49-F238E27FC236}">
                  <a16:creationId xmlns:a16="http://schemas.microsoft.com/office/drawing/2014/main" id="{F14D08DD-A45A-0D47-87A1-EF89E7B1117D}"/>
                </a:ext>
              </a:extLst>
            </p:cNvPr>
            <p:cNvSpPr/>
            <p:nvPr/>
          </p:nvSpPr>
          <p:spPr>
            <a:xfrm rot="5400000">
              <a:off x="3893804" y="1199192"/>
              <a:ext cx="380839" cy="1677149"/>
            </a:xfrm>
            <a:prstGeom prst="roundRect">
              <a:avLst/>
            </a:prstGeom>
            <a:ln w="38100"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prstClr val="black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F95C0F8F-04B6-B348-815A-30B465FE4563}"/>
                  </a:ext>
                </a:extLst>
              </p:cNvPr>
              <p:cNvSpPr txBox="1"/>
              <p:nvPr/>
            </p:nvSpPr>
            <p:spPr>
              <a:xfrm>
                <a:off x="854292" y="1295400"/>
                <a:ext cx="24173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F95C0F8F-04B6-B348-815A-30B465FE45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4292" y="1295400"/>
                <a:ext cx="241733" cy="369332"/>
              </a:xfrm>
              <a:prstGeom prst="rect">
                <a:avLst/>
              </a:prstGeom>
              <a:blipFill>
                <a:blip r:embed="rId4"/>
                <a:stretch>
                  <a:fillRect l="-10000" r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EC22657A-C294-1049-8020-B4F46430BE74}"/>
                  </a:ext>
                </a:extLst>
              </p:cNvPr>
              <p:cNvSpPr txBox="1"/>
              <p:nvPr/>
            </p:nvSpPr>
            <p:spPr>
              <a:xfrm>
                <a:off x="4047771" y="1274941"/>
                <a:ext cx="36663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EC22657A-C294-1049-8020-B4F46430BE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7771" y="1274941"/>
                <a:ext cx="366639" cy="369332"/>
              </a:xfrm>
              <a:prstGeom prst="rect">
                <a:avLst/>
              </a:prstGeom>
              <a:blipFill>
                <a:blip r:embed="rId5"/>
                <a:stretch>
                  <a:fillRect l="-16667" r="-3333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3CCA71DF-9E61-054C-B39E-4EF426B2F3B8}"/>
                  </a:ext>
                </a:extLst>
              </p:cNvPr>
              <p:cNvSpPr txBox="1"/>
              <p:nvPr/>
            </p:nvSpPr>
            <p:spPr>
              <a:xfrm>
                <a:off x="4047771" y="2145268"/>
                <a:ext cx="37375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3CCA71DF-9E61-054C-B39E-4EF426B2F3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7771" y="2145268"/>
                <a:ext cx="373757" cy="369332"/>
              </a:xfrm>
              <a:prstGeom prst="rect">
                <a:avLst/>
              </a:prstGeom>
              <a:blipFill>
                <a:blip r:embed="rId6"/>
                <a:stretch>
                  <a:fillRect l="-16667" r="-3333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A94E2EC7-6D6D-E040-9430-EC88EFE88429}"/>
                  </a:ext>
                </a:extLst>
              </p:cNvPr>
              <p:cNvSpPr txBox="1"/>
              <p:nvPr/>
            </p:nvSpPr>
            <p:spPr>
              <a:xfrm>
                <a:off x="4459499" y="1274941"/>
                <a:ext cx="2246101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i="1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A94E2EC7-6D6D-E040-9430-EC88EFE884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9499" y="1274941"/>
                <a:ext cx="2246101" cy="369332"/>
              </a:xfrm>
              <a:prstGeom prst="rect">
                <a:avLst/>
              </a:prstGeom>
              <a:blipFill>
                <a:blip r:embed="rId7"/>
                <a:stretch>
                  <a:fillRect l="-2247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7C3BA781-9B5A-444B-83DE-83B17CC321E4}"/>
                  </a:ext>
                </a:extLst>
              </p:cNvPr>
              <p:cNvSpPr txBox="1"/>
              <p:nvPr/>
            </p:nvSpPr>
            <p:spPr>
              <a:xfrm>
                <a:off x="995753" y="4430804"/>
                <a:ext cx="4495800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7C3BA781-9B5A-444B-83DE-83B17CC321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5753" y="4430804"/>
                <a:ext cx="4495800" cy="369332"/>
              </a:xfrm>
              <a:prstGeom prst="rect">
                <a:avLst/>
              </a:prstGeom>
              <a:blipFill>
                <a:blip r:embed="rId8"/>
                <a:stretch>
                  <a:fillRect l="-1972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DF09ED51-A9F5-7E4E-BEFE-7DD1A423375A}"/>
                  </a:ext>
                </a:extLst>
              </p:cNvPr>
              <p:cNvSpPr txBox="1"/>
              <p:nvPr/>
            </p:nvSpPr>
            <p:spPr>
              <a:xfrm>
                <a:off x="791347" y="2981113"/>
                <a:ext cx="782188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prstClr val="black"/>
                    </a:solidFill>
                    <a:cs typeface="Trebuchet MS"/>
                  </a:rPr>
                  <a:t>How to best decode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dirty="0">
                    <a:solidFill>
                      <a:prstClr val="black"/>
                    </a:solidFill>
                    <a:cs typeface="Trebuchet MS"/>
                  </a:rPr>
                  <a:t>?  </a:t>
                </a: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DF09ED51-A9F5-7E4E-BEFE-7DD1A42337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347" y="2981113"/>
                <a:ext cx="7821881" cy="523220"/>
              </a:xfrm>
              <a:prstGeom prst="rect">
                <a:avLst/>
              </a:prstGeom>
              <a:blipFill>
                <a:blip r:embed="rId9"/>
                <a:stretch>
                  <a:fillRect l="-1459" t="-11905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Box 31">
            <a:extLst>
              <a:ext uri="{FF2B5EF4-FFF2-40B4-BE49-F238E27FC236}">
                <a16:creationId xmlns:a16="http://schemas.microsoft.com/office/drawing/2014/main" id="{C1E48037-42B0-6849-BFF3-CB074F64D0DE}"/>
              </a:ext>
            </a:extLst>
          </p:cNvPr>
          <p:cNvSpPr txBox="1"/>
          <p:nvPr/>
        </p:nvSpPr>
        <p:spPr>
          <a:xfrm>
            <a:off x="914400" y="3665567"/>
            <a:ext cx="60986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cs typeface="Trebuchet MS"/>
              </a:rPr>
              <a:t>Option 1:  Add the received signals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1AB0CA65-F3D7-204F-B436-6FDEDCED1B5B}"/>
                  </a:ext>
                </a:extLst>
              </p:cNvPr>
              <p:cNvSpPr txBox="1"/>
              <p:nvPr/>
            </p:nvSpPr>
            <p:spPr>
              <a:xfrm>
                <a:off x="1066800" y="5072462"/>
                <a:ext cx="4495800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2400" b="0" dirty="0"/>
                  <a:t>           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1AB0CA65-F3D7-204F-B436-6FDEDCED1B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5072462"/>
                <a:ext cx="4495800" cy="369332"/>
              </a:xfrm>
              <a:prstGeom prst="rect">
                <a:avLst/>
              </a:prstGeom>
              <a:blipFill>
                <a:blip r:embed="rId10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131C72D8-5743-EB4D-AAAB-87FB8511F2C9}"/>
                  </a:ext>
                </a:extLst>
              </p:cNvPr>
              <p:cNvSpPr txBox="1"/>
              <p:nvPr/>
            </p:nvSpPr>
            <p:spPr>
              <a:xfrm>
                <a:off x="914399" y="5726919"/>
                <a:ext cx="746760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rgbClr val="FF0000"/>
                    </a:solidFill>
                    <a:cs typeface="Trebuchet MS"/>
                  </a:rPr>
                  <a:t>Channels can sum up destructively!</a:t>
                </a:r>
                <a:r>
                  <a:rPr lang="en-US" sz="280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≈0</m:t>
                    </m:r>
                  </m:oMath>
                </a14:m>
                <a:r>
                  <a:rPr lang="en-US" sz="2800" dirty="0">
                    <a:solidFill>
                      <a:srgbClr val="FF0000"/>
                    </a:solidFill>
                    <a:cs typeface="Trebuchet MS"/>
                  </a:rPr>
                  <a:t> </a:t>
                </a: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131C72D8-5743-EB4D-AAAB-87FB8511F2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399" y="5726919"/>
                <a:ext cx="7467601" cy="523220"/>
              </a:xfrm>
              <a:prstGeom prst="rect">
                <a:avLst/>
              </a:prstGeom>
              <a:blipFill>
                <a:blip r:embed="rId11"/>
                <a:stretch>
                  <a:fillRect l="-1871" t="-11905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9F9FA48F-F6F9-AB4F-B439-6F367320A426}"/>
                  </a:ext>
                </a:extLst>
              </p:cNvPr>
              <p:cNvSpPr txBox="1"/>
              <p:nvPr/>
            </p:nvSpPr>
            <p:spPr>
              <a:xfrm>
                <a:off x="4508825" y="2144794"/>
                <a:ext cx="2246101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i="1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9F9FA48F-F6F9-AB4F-B439-6F367320A4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8825" y="2144794"/>
                <a:ext cx="2246101" cy="369332"/>
              </a:xfrm>
              <a:prstGeom prst="rect">
                <a:avLst/>
              </a:prstGeom>
              <a:blipFill>
                <a:blip r:embed="rId12"/>
                <a:stretch>
                  <a:fillRect l="-2809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CB2078E2-B828-6F4F-943C-70DE27905788}"/>
              </a:ext>
            </a:extLst>
          </p:cNvPr>
          <p:cNvCxnSpPr>
            <a:cxnSpLocks/>
          </p:cNvCxnSpPr>
          <p:nvPr/>
        </p:nvCxnSpPr>
        <p:spPr>
          <a:xfrm>
            <a:off x="1828800" y="1524000"/>
            <a:ext cx="155448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CA8358AB-A0BA-CE4A-859D-A3D0D31BCD24}"/>
                  </a:ext>
                </a:extLst>
              </p:cNvPr>
              <p:cNvSpPr txBox="1"/>
              <p:nvPr/>
            </p:nvSpPr>
            <p:spPr>
              <a:xfrm>
                <a:off x="2284099" y="1215148"/>
                <a:ext cx="31406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CA8358AB-A0BA-CE4A-859D-A3D0D31BCD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4099" y="1215148"/>
                <a:ext cx="314060" cy="307777"/>
              </a:xfrm>
              <a:prstGeom prst="rect">
                <a:avLst/>
              </a:prstGeom>
              <a:blipFill>
                <a:blip r:embed="rId13"/>
                <a:stretch>
                  <a:fillRect l="-24000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A65478E7-2860-2445-AFE5-CDEFF0F1CDCC}"/>
              </a:ext>
            </a:extLst>
          </p:cNvPr>
          <p:cNvCxnSpPr>
            <a:cxnSpLocks/>
          </p:cNvCxnSpPr>
          <p:nvPr/>
        </p:nvCxnSpPr>
        <p:spPr>
          <a:xfrm>
            <a:off x="1834334" y="1631092"/>
            <a:ext cx="1476604" cy="59885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079C468A-58AA-5844-9272-8BC03A9FA9A5}"/>
                  </a:ext>
                </a:extLst>
              </p:cNvPr>
              <p:cNvSpPr txBox="1"/>
              <p:nvPr/>
            </p:nvSpPr>
            <p:spPr>
              <a:xfrm>
                <a:off x="2187385" y="1817483"/>
                <a:ext cx="320023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079C468A-58AA-5844-9272-8BC03A9FA9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7385" y="1817483"/>
                <a:ext cx="320023" cy="307777"/>
              </a:xfrm>
              <a:prstGeom prst="rect">
                <a:avLst/>
              </a:prstGeom>
              <a:blipFill>
                <a:blip r:embed="rId14"/>
                <a:stretch>
                  <a:fillRect l="-15385" r="-3846"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4085443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/>
      <p:bldP spid="32" grpId="0"/>
      <p:bldP spid="33" grpId="0"/>
      <p:bldP spid="34" grpId="0"/>
      <p:bldP spid="35" grpId="0"/>
      <p:bldP spid="37" grpId="0"/>
      <p:bldP spid="3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39967"/>
          </a:xfrm>
        </p:spPr>
        <p:txBody>
          <a:bodyPr>
            <a:noAutofit/>
          </a:bodyPr>
          <a:lstStyle/>
          <a:p>
            <a:r>
              <a:rPr lang="en-US" sz="4400" b="0" dirty="0">
                <a:solidFill>
                  <a:schemeClr val="tx2"/>
                </a:solidFill>
              </a:rPr>
              <a:t>Receiver Diversity</a:t>
            </a:r>
          </a:p>
        </p:txBody>
      </p:sp>
      <p:grpSp>
        <p:nvGrpSpPr>
          <p:cNvPr id="5" name="Group 40">
            <a:extLst>
              <a:ext uri="{FF2B5EF4-FFF2-40B4-BE49-F238E27FC236}">
                <a16:creationId xmlns:a16="http://schemas.microsoft.com/office/drawing/2014/main" id="{842FAC5B-A53A-4540-97C3-AE1E61A1C786}"/>
              </a:ext>
            </a:extLst>
          </p:cNvPr>
          <p:cNvGrpSpPr/>
          <p:nvPr/>
        </p:nvGrpSpPr>
        <p:grpSpPr>
          <a:xfrm rot="16200000">
            <a:off x="1223885" y="1214515"/>
            <a:ext cx="601251" cy="610620"/>
            <a:chOff x="1981202" y="1676401"/>
            <a:chExt cx="735197" cy="823284"/>
          </a:xfrm>
        </p:grpSpPr>
        <p:cxnSp>
          <p:nvCxnSpPr>
            <p:cNvPr id="6" name="Shape 22">
              <a:extLst>
                <a:ext uri="{FF2B5EF4-FFF2-40B4-BE49-F238E27FC236}">
                  <a16:creationId xmlns:a16="http://schemas.microsoft.com/office/drawing/2014/main" id="{8E26A368-8E55-A643-BF90-23C863686928}"/>
                </a:ext>
              </a:extLst>
            </p:cNvPr>
            <p:cNvCxnSpPr/>
            <p:nvPr/>
          </p:nvCxnSpPr>
          <p:spPr>
            <a:xfrm rot="16200000" flipH="1">
              <a:off x="1962488" y="1949927"/>
              <a:ext cx="720000" cy="172947"/>
            </a:xfrm>
            <a:prstGeom prst="bentConnector2">
              <a:avLst/>
            </a:prstGeom>
            <a:ln w="381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Isosceles Triangle 23">
              <a:extLst>
                <a:ext uri="{FF2B5EF4-FFF2-40B4-BE49-F238E27FC236}">
                  <a16:creationId xmlns:a16="http://schemas.microsoft.com/office/drawing/2014/main" id="{0A04B8F7-C874-4041-A9FC-93F1619D647A}"/>
                </a:ext>
              </a:extLst>
            </p:cNvPr>
            <p:cNvSpPr/>
            <p:nvPr/>
          </p:nvSpPr>
          <p:spPr>
            <a:xfrm rot="16200000">
              <a:off x="2376253" y="2325827"/>
              <a:ext cx="206567" cy="141149"/>
            </a:xfrm>
            <a:prstGeom prst="triangle">
              <a:avLst/>
            </a:prstGeom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C1ADC72A-4C73-2449-B2AE-613B2E8F60D8}"/>
                </a:ext>
              </a:extLst>
            </p:cNvPr>
            <p:cNvSpPr/>
            <p:nvPr/>
          </p:nvSpPr>
          <p:spPr>
            <a:xfrm rot="5400000">
              <a:off x="2158381" y="1670169"/>
              <a:ext cx="380839" cy="735197"/>
            </a:xfrm>
            <a:prstGeom prst="roundRect">
              <a:avLst/>
            </a:prstGeom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8" name="Group 12">
            <a:extLst>
              <a:ext uri="{FF2B5EF4-FFF2-40B4-BE49-F238E27FC236}">
                <a16:creationId xmlns:a16="http://schemas.microsoft.com/office/drawing/2014/main" id="{493D251A-DDDF-6246-8918-698104B8F365}"/>
              </a:ext>
            </a:extLst>
          </p:cNvPr>
          <p:cNvGrpSpPr/>
          <p:nvPr/>
        </p:nvGrpSpPr>
        <p:grpSpPr>
          <a:xfrm rot="5400000" flipH="1">
            <a:off x="2973926" y="1598074"/>
            <a:ext cx="1371600" cy="613852"/>
            <a:chOff x="3245649" y="1709063"/>
            <a:chExt cx="1677149" cy="827638"/>
          </a:xfrm>
        </p:grpSpPr>
        <p:sp>
          <p:nvSpPr>
            <p:cNvPr id="19" name="Isosceles Triangle 13">
              <a:extLst>
                <a:ext uri="{FF2B5EF4-FFF2-40B4-BE49-F238E27FC236}">
                  <a16:creationId xmlns:a16="http://schemas.microsoft.com/office/drawing/2014/main" id="{F8CC4709-0BAA-264A-8B95-B9F220D7C4D5}"/>
                </a:ext>
              </a:extLst>
            </p:cNvPr>
            <p:cNvSpPr/>
            <p:nvPr/>
          </p:nvSpPr>
          <p:spPr>
            <a:xfrm rot="16200000">
              <a:off x="4605244" y="2362843"/>
              <a:ext cx="206567" cy="141149"/>
            </a:xfrm>
            <a:prstGeom prst="triangle">
              <a:avLst/>
            </a:prstGeom>
            <a:ln w="381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prstClr val="black"/>
                </a:solidFill>
              </a:endParaRPr>
            </a:p>
          </p:txBody>
        </p:sp>
        <p:cxnSp>
          <p:nvCxnSpPr>
            <p:cNvPr id="20" name="Shape 8">
              <a:extLst>
                <a:ext uri="{FF2B5EF4-FFF2-40B4-BE49-F238E27FC236}">
                  <a16:creationId xmlns:a16="http://schemas.microsoft.com/office/drawing/2014/main" id="{186020B6-B301-1D4B-90AB-071690AF0DF6}"/>
                </a:ext>
              </a:extLst>
            </p:cNvPr>
            <p:cNvCxnSpPr/>
            <p:nvPr/>
          </p:nvCxnSpPr>
          <p:spPr>
            <a:xfrm rot="16200000" flipH="1">
              <a:off x="3230649" y="2003589"/>
              <a:ext cx="720002" cy="130949"/>
            </a:xfrm>
            <a:prstGeom prst="bentConnector2">
              <a:avLst/>
            </a:prstGeom>
            <a:ln w="381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Isosceles Triangle 15">
              <a:extLst>
                <a:ext uri="{FF2B5EF4-FFF2-40B4-BE49-F238E27FC236}">
                  <a16:creationId xmlns:a16="http://schemas.microsoft.com/office/drawing/2014/main" id="{3E949BE6-71F9-C047-AE19-16FB33E9DCCE}"/>
                </a:ext>
              </a:extLst>
            </p:cNvPr>
            <p:cNvSpPr/>
            <p:nvPr/>
          </p:nvSpPr>
          <p:spPr>
            <a:xfrm rot="16200000">
              <a:off x="3623415" y="2358491"/>
              <a:ext cx="206567" cy="141149"/>
            </a:xfrm>
            <a:prstGeom prst="triangle">
              <a:avLst/>
            </a:prstGeom>
            <a:ln w="381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prstClr val="black"/>
                </a:solidFill>
              </a:endParaRPr>
            </a:p>
          </p:txBody>
        </p:sp>
        <p:cxnSp>
          <p:nvCxnSpPr>
            <p:cNvPr id="23" name="Shape 14">
              <a:extLst>
                <a:ext uri="{FF2B5EF4-FFF2-40B4-BE49-F238E27FC236}">
                  <a16:creationId xmlns:a16="http://schemas.microsoft.com/office/drawing/2014/main" id="{4205D809-F4BE-7C48-B762-A376AD2F7A24}"/>
                </a:ext>
              </a:extLst>
            </p:cNvPr>
            <p:cNvCxnSpPr/>
            <p:nvPr/>
          </p:nvCxnSpPr>
          <p:spPr>
            <a:xfrm rot="16200000" flipH="1">
              <a:off x="4212478" y="2003589"/>
              <a:ext cx="720000" cy="130949"/>
            </a:xfrm>
            <a:prstGeom prst="bentConnector2">
              <a:avLst/>
            </a:prstGeom>
            <a:ln w="381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ounded Rectangle 23">
              <a:extLst>
                <a:ext uri="{FF2B5EF4-FFF2-40B4-BE49-F238E27FC236}">
                  <a16:creationId xmlns:a16="http://schemas.microsoft.com/office/drawing/2014/main" id="{F14D08DD-A45A-0D47-87A1-EF89E7B1117D}"/>
                </a:ext>
              </a:extLst>
            </p:cNvPr>
            <p:cNvSpPr/>
            <p:nvPr/>
          </p:nvSpPr>
          <p:spPr>
            <a:xfrm rot="5400000">
              <a:off x="3893804" y="1199192"/>
              <a:ext cx="380839" cy="1677149"/>
            </a:xfrm>
            <a:prstGeom prst="roundRect">
              <a:avLst/>
            </a:prstGeom>
            <a:ln w="38100"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prstClr val="black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F95C0F8F-04B6-B348-815A-30B465FE4563}"/>
                  </a:ext>
                </a:extLst>
              </p:cNvPr>
              <p:cNvSpPr txBox="1"/>
              <p:nvPr/>
            </p:nvSpPr>
            <p:spPr>
              <a:xfrm>
                <a:off x="854292" y="1295400"/>
                <a:ext cx="24173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F95C0F8F-04B6-B348-815A-30B465FE45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4292" y="1295400"/>
                <a:ext cx="241733" cy="369332"/>
              </a:xfrm>
              <a:prstGeom prst="rect">
                <a:avLst/>
              </a:prstGeom>
              <a:blipFill>
                <a:blip r:embed="rId4"/>
                <a:stretch>
                  <a:fillRect l="-10000" r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EC22657A-C294-1049-8020-B4F46430BE74}"/>
                  </a:ext>
                </a:extLst>
              </p:cNvPr>
              <p:cNvSpPr txBox="1"/>
              <p:nvPr/>
            </p:nvSpPr>
            <p:spPr>
              <a:xfrm>
                <a:off x="4047771" y="1274941"/>
                <a:ext cx="36663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EC22657A-C294-1049-8020-B4F46430BE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7771" y="1274941"/>
                <a:ext cx="366639" cy="369332"/>
              </a:xfrm>
              <a:prstGeom prst="rect">
                <a:avLst/>
              </a:prstGeom>
              <a:blipFill>
                <a:blip r:embed="rId5"/>
                <a:stretch>
                  <a:fillRect l="-16667" r="-3333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3CCA71DF-9E61-054C-B39E-4EF426B2F3B8}"/>
                  </a:ext>
                </a:extLst>
              </p:cNvPr>
              <p:cNvSpPr txBox="1"/>
              <p:nvPr/>
            </p:nvSpPr>
            <p:spPr>
              <a:xfrm>
                <a:off x="4047771" y="2145268"/>
                <a:ext cx="37375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3CCA71DF-9E61-054C-B39E-4EF426B2F3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7771" y="2145268"/>
                <a:ext cx="373757" cy="369332"/>
              </a:xfrm>
              <a:prstGeom prst="rect">
                <a:avLst/>
              </a:prstGeom>
              <a:blipFill>
                <a:blip r:embed="rId6"/>
                <a:stretch>
                  <a:fillRect l="-16667" r="-3333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A94E2EC7-6D6D-E040-9430-EC88EFE88429}"/>
                  </a:ext>
                </a:extLst>
              </p:cNvPr>
              <p:cNvSpPr txBox="1"/>
              <p:nvPr/>
            </p:nvSpPr>
            <p:spPr>
              <a:xfrm>
                <a:off x="4459499" y="1274941"/>
                <a:ext cx="2246101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i="1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A94E2EC7-6D6D-E040-9430-EC88EFE884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9499" y="1274941"/>
                <a:ext cx="2246101" cy="369332"/>
              </a:xfrm>
              <a:prstGeom prst="rect">
                <a:avLst/>
              </a:prstGeom>
              <a:blipFill>
                <a:blip r:embed="rId7"/>
                <a:stretch>
                  <a:fillRect l="-2247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DF09ED51-A9F5-7E4E-BEFE-7DD1A423375A}"/>
                  </a:ext>
                </a:extLst>
              </p:cNvPr>
              <p:cNvSpPr txBox="1"/>
              <p:nvPr/>
            </p:nvSpPr>
            <p:spPr>
              <a:xfrm>
                <a:off x="791347" y="2981113"/>
                <a:ext cx="782188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prstClr val="black"/>
                    </a:solidFill>
                    <a:cs typeface="Trebuchet MS"/>
                  </a:rPr>
                  <a:t>How to best decode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dirty="0">
                    <a:solidFill>
                      <a:prstClr val="black"/>
                    </a:solidFill>
                    <a:cs typeface="Trebuchet MS"/>
                  </a:rPr>
                  <a:t>?  </a:t>
                </a: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DF09ED51-A9F5-7E4E-BEFE-7DD1A42337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347" y="2981113"/>
                <a:ext cx="7821881" cy="523220"/>
              </a:xfrm>
              <a:prstGeom prst="rect">
                <a:avLst/>
              </a:prstGeom>
              <a:blipFill>
                <a:blip r:embed="rId8"/>
                <a:stretch>
                  <a:fillRect l="-1459" t="-11905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Box 31">
            <a:extLst>
              <a:ext uri="{FF2B5EF4-FFF2-40B4-BE49-F238E27FC236}">
                <a16:creationId xmlns:a16="http://schemas.microsoft.com/office/drawing/2014/main" id="{C1E48037-42B0-6849-BFF3-CB074F64D0DE}"/>
              </a:ext>
            </a:extLst>
          </p:cNvPr>
          <p:cNvSpPr txBox="1"/>
          <p:nvPr/>
        </p:nvSpPr>
        <p:spPr>
          <a:xfrm>
            <a:off x="914400" y="3665567"/>
            <a:ext cx="60986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cs typeface="Trebuchet MS"/>
              </a:rPr>
              <a:t>Option 1:  Add the received signals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9F9FA48F-F6F9-AB4F-B439-6F367320A426}"/>
                  </a:ext>
                </a:extLst>
              </p:cNvPr>
              <p:cNvSpPr txBox="1"/>
              <p:nvPr/>
            </p:nvSpPr>
            <p:spPr>
              <a:xfrm>
                <a:off x="4508825" y="2144794"/>
                <a:ext cx="2246101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i="1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9F9FA48F-F6F9-AB4F-B439-6F367320A4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8825" y="2144794"/>
                <a:ext cx="2246101" cy="369332"/>
              </a:xfrm>
              <a:prstGeom prst="rect">
                <a:avLst/>
              </a:prstGeom>
              <a:blipFill>
                <a:blip r:embed="rId9"/>
                <a:stretch>
                  <a:fillRect l="-2809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CB2078E2-B828-6F4F-943C-70DE27905788}"/>
              </a:ext>
            </a:extLst>
          </p:cNvPr>
          <p:cNvCxnSpPr>
            <a:cxnSpLocks/>
          </p:cNvCxnSpPr>
          <p:nvPr/>
        </p:nvCxnSpPr>
        <p:spPr>
          <a:xfrm>
            <a:off x="1828800" y="1524000"/>
            <a:ext cx="155448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CA8358AB-A0BA-CE4A-859D-A3D0D31BCD24}"/>
                  </a:ext>
                </a:extLst>
              </p:cNvPr>
              <p:cNvSpPr txBox="1"/>
              <p:nvPr/>
            </p:nvSpPr>
            <p:spPr>
              <a:xfrm>
                <a:off x="2284099" y="1215148"/>
                <a:ext cx="31406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CA8358AB-A0BA-CE4A-859D-A3D0D31BCD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4099" y="1215148"/>
                <a:ext cx="314060" cy="307777"/>
              </a:xfrm>
              <a:prstGeom prst="rect">
                <a:avLst/>
              </a:prstGeom>
              <a:blipFill>
                <a:blip r:embed="rId10"/>
                <a:stretch>
                  <a:fillRect l="-24000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A65478E7-2860-2445-AFE5-CDEFF0F1CDCC}"/>
              </a:ext>
            </a:extLst>
          </p:cNvPr>
          <p:cNvCxnSpPr>
            <a:cxnSpLocks/>
          </p:cNvCxnSpPr>
          <p:nvPr/>
        </p:nvCxnSpPr>
        <p:spPr>
          <a:xfrm>
            <a:off x="1834334" y="1631092"/>
            <a:ext cx="1476604" cy="59885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079C468A-58AA-5844-9272-8BC03A9FA9A5}"/>
                  </a:ext>
                </a:extLst>
              </p:cNvPr>
              <p:cNvSpPr txBox="1"/>
              <p:nvPr/>
            </p:nvSpPr>
            <p:spPr>
              <a:xfrm>
                <a:off x="2187385" y="1817483"/>
                <a:ext cx="320023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079C468A-58AA-5844-9272-8BC03A9FA9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7385" y="1817483"/>
                <a:ext cx="320023" cy="307777"/>
              </a:xfrm>
              <a:prstGeom prst="rect">
                <a:avLst/>
              </a:prstGeom>
              <a:blipFill>
                <a:blip r:embed="rId11"/>
                <a:stretch>
                  <a:fillRect l="-15385" r="-3846"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TextBox 39">
            <a:extLst>
              <a:ext uri="{FF2B5EF4-FFF2-40B4-BE49-F238E27FC236}">
                <a16:creationId xmlns:a16="http://schemas.microsoft.com/office/drawing/2014/main" id="{C84CF797-D376-674D-B8A6-45E44E69BFD9}"/>
              </a:ext>
            </a:extLst>
          </p:cNvPr>
          <p:cNvSpPr txBox="1"/>
          <p:nvPr/>
        </p:nvSpPr>
        <p:spPr>
          <a:xfrm>
            <a:off x="914400" y="4368556"/>
            <a:ext cx="518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cs typeface="Trebuchet MS"/>
              </a:rPr>
              <a:t>Option 2:  Decode independently 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02332881-E078-E94D-B9BE-1C27945C0CEE}"/>
              </a:ext>
            </a:extLst>
          </p:cNvPr>
          <p:cNvSpPr txBox="1"/>
          <p:nvPr/>
        </p:nvSpPr>
        <p:spPr>
          <a:xfrm>
            <a:off x="3098144" y="5071545"/>
            <a:ext cx="35944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cs typeface="Trebuchet MS"/>
              </a:rPr>
              <a:t>Sub-optimal!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75109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|5.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|5.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|5.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|5.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|5.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|5.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|5.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|5.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|5.3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|5.3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|5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|5.3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|5.3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|5.3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|5.3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|5.3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|5.3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|5.3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|5.3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|5.3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|5.3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|5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|5.3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|5.3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|5.3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|5.3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|5.3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|5.3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|5.3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|5.3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|5.3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|5.3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|5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|5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|5.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|5.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|5.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|5.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|5.3"/>
</p:tagLst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14596</TotalTime>
  <Words>2500</Words>
  <Application>Microsoft Macintosh PowerPoint</Application>
  <PresentationFormat>On-screen Show (4:3)</PresentationFormat>
  <Paragraphs>739</Paragraphs>
  <Slides>42</Slides>
  <Notes>40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51" baseType="lpstr">
      <vt:lpstr>Arial</vt:lpstr>
      <vt:lpstr>Calibri</vt:lpstr>
      <vt:lpstr>Calibri Light</vt:lpstr>
      <vt:lpstr>Cambria Math</vt:lpstr>
      <vt:lpstr>Google Sans</vt:lpstr>
      <vt:lpstr>Roboto</vt:lpstr>
      <vt:lpstr>Trebuchet MS</vt:lpstr>
      <vt:lpstr>Wingdings 3</vt:lpstr>
      <vt:lpstr>3_Office Theme</vt:lpstr>
      <vt:lpstr>PowerPoint Presentation</vt:lpstr>
      <vt:lpstr>MIMO: Multiple Input Multiple Output</vt:lpstr>
      <vt:lpstr>MIMO: Multiple TX-RX streams</vt:lpstr>
      <vt:lpstr>MIMO: Multiple TX-RX streams</vt:lpstr>
      <vt:lpstr>MIMO Channel</vt:lpstr>
      <vt:lpstr>MIMO Channel</vt:lpstr>
      <vt:lpstr>MIMO Gains</vt:lpstr>
      <vt:lpstr>Receiver Diversity</vt:lpstr>
      <vt:lpstr>Receiver Diversity</vt:lpstr>
      <vt:lpstr>Receiver Diversity</vt:lpstr>
      <vt:lpstr>Maximum Ratio Combining</vt:lpstr>
      <vt:lpstr>Maximum Ratio Combining</vt:lpstr>
      <vt:lpstr>Maximum Ratio Combining</vt:lpstr>
      <vt:lpstr>Maximum Ratio Combining</vt:lpstr>
      <vt:lpstr>Receiver Diversity Gain</vt:lpstr>
      <vt:lpstr>Receiver Diversity Gain</vt:lpstr>
      <vt:lpstr>Receiver Diversity Gain</vt:lpstr>
      <vt:lpstr>Transmitter Diversity</vt:lpstr>
      <vt:lpstr>Transmitter Diversity</vt:lpstr>
      <vt:lpstr>Transmitter Diversity</vt:lpstr>
      <vt:lpstr>Transmitter Diversity</vt:lpstr>
      <vt:lpstr>Transmitter Diversity</vt:lpstr>
      <vt:lpstr>Transmitter Diversity</vt:lpstr>
      <vt:lpstr>Transmitter Diversity</vt:lpstr>
      <vt:lpstr>Transmitter Diversity</vt:lpstr>
      <vt:lpstr>Transmitter Diversity</vt:lpstr>
      <vt:lpstr>Transmitter Diversity</vt:lpstr>
      <vt:lpstr>Transmitter Diversity</vt:lpstr>
      <vt:lpstr>Transmitter Diversity</vt:lpstr>
      <vt:lpstr>MIMO Gains</vt:lpstr>
      <vt:lpstr>MIMO Gains</vt:lpstr>
      <vt:lpstr>PowerPoint Presentation</vt:lpstr>
      <vt:lpstr>MIMO: Multiple TX-RX streams</vt:lpstr>
      <vt:lpstr>MIMO</vt:lpstr>
      <vt:lpstr>Multi-User MIMO</vt:lpstr>
      <vt:lpstr>Precoding </vt:lpstr>
      <vt:lpstr>What about distributed transmitters?</vt:lpstr>
      <vt:lpstr>Clock Synchronization in MIMO</vt:lpstr>
      <vt:lpstr>Clock Synchronization in MIMO</vt:lpstr>
      <vt:lpstr>Clock Synchronization in MIMO</vt:lpstr>
      <vt:lpstr>Clock Synchronization in MIMO</vt:lpstr>
      <vt:lpstr>Clock Synchronization in MIMO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rahul</dc:creator>
  <cp:lastModifiedBy>Al-Hassanieh, Haitham</cp:lastModifiedBy>
  <cp:revision>905</cp:revision>
  <cp:lastPrinted>2018-02-15T05:17:29Z</cp:lastPrinted>
  <dcterms:created xsi:type="dcterms:W3CDTF">2006-08-16T00:00:00Z</dcterms:created>
  <dcterms:modified xsi:type="dcterms:W3CDTF">2025-09-30T13:46:24Z</dcterms:modified>
</cp:coreProperties>
</file>