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3028" r:id="rId2"/>
    <p:sldId id="3030" r:id="rId3"/>
    <p:sldId id="3031" r:id="rId4"/>
    <p:sldId id="3032" r:id="rId5"/>
    <p:sldId id="3033" r:id="rId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A00"/>
    <a:srgbClr val="0432FF"/>
    <a:srgbClr val="FFFFFF"/>
    <a:srgbClr val="D11D6A"/>
    <a:srgbClr val="FA9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9" autoAdjust="0"/>
    <p:restoredTop sz="87137" autoAdjust="0"/>
  </p:normalViewPr>
  <p:slideViewPr>
    <p:cSldViewPr>
      <p:cViewPr varScale="1">
        <p:scale>
          <a:sx n="104" d="100"/>
          <a:sy n="104" d="100"/>
        </p:scale>
        <p:origin x="1080" y="2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837490F-3F4B-4F84-963E-E197627E8BD7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328706-0B46-42D5-B4C5-D2C656F1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4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42A7B-3C56-AE4C-83F2-557C9A1FD0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38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8706-0B46-42D5-B4C5-D2C656F13C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8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8706-0B46-42D5-B4C5-D2C656F13C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9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0" i="0">
                <a:solidFill>
                  <a:srgbClr val="376092"/>
                </a:solidFill>
                <a:latin typeface="Calibri Light" panose="020F0502020204030204" pitchFamily="34" charset="0"/>
                <a:ea typeface="微軟正黑體" pitchFamily="34" charset="-120"/>
                <a:cs typeface="Calibri Light" panose="020F0502020204030204" pitchFamily="34" charset="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/>
              <a:t>Click to edit Master subtitle style</a:t>
            </a:r>
            <a:endParaRPr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252"/>
            <a:ext cx="2844800" cy="365125"/>
          </a:xfrm>
        </p:spPr>
        <p:txBody>
          <a:bodyPr/>
          <a:lstStyle>
            <a:lvl1pPr>
              <a:defRPr>
                <a:latin typeface="Trebuchet MS"/>
                <a:ea typeface="微軟正黑體" pitchFamily="34" charset="-120"/>
                <a:cs typeface="Trebuchet MS"/>
              </a:defRPr>
            </a:lvl1pPr>
          </a:lstStyle>
          <a:p>
            <a:fld id="{F0DB60E9-3791-BA46-9A1F-C7E7DEB4C9B9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18,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48252"/>
            <a:ext cx="3860800" cy="365125"/>
          </a:xfrm>
        </p:spPr>
        <p:txBody>
          <a:bodyPr/>
          <a:lstStyle>
            <a:lvl1pPr>
              <a:defRPr>
                <a:latin typeface="Trebuchet MS"/>
                <a:ea typeface="微軟正黑體" pitchFamily="34" charset="-120"/>
                <a:cs typeface="Trebuchet MS"/>
              </a:defRPr>
            </a:lvl1pPr>
          </a:lstStyle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2"/>
            <a:ext cx="2844800" cy="365125"/>
          </a:xfrm>
        </p:spPr>
        <p:txBody>
          <a:bodyPr/>
          <a:lstStyle>
            <a:lvl1pPr>
              <a:defRPr>
                <a:latin typeface="Trebuchet MS"/>
                <a:ea typeface="微軟正黑體" pitchFamily="34" charset="-120"/>
                <a:cs typeface="Trebuchet MS"/>
              </a:defRPr>
            </a:lvl1pPr>
          </a:lstStyle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3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F77E-6920-914C-84CD-27E3CCDDC6C1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18,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09CC-8AEF-0F46-A141-A828F5D30D70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18,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Arial" pitchFamily="34" charset="0"/>
              <a:buChar char="•"/>
              <a:defRPr/>
            </a:lvl1pPr>
            <a:lvl2pPr>
              <a:spcBef>
                <a:spcPts val="1200"/>
              </a:spcBef>
              <a:buSzPct val="60000"/>
              <a:buFont typeface="Wingdings 3" pitchFamily="18" charset="2"/>
              <a:buChar char=""/>
              <a:defRPr/>
            </a:lvl2pPr>
            <a:lvl3pPr>
              <a:spcBef>
                <a:spcPts val="1200"/>
              </a:spcBef>
              <a:buSzPct val="100000"/>
              <a:buFont typeface="Arial" pitchFamily="34" charset="0"/>
              <a:buChar char="•"/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E74-F9C5-DF45-B4F2-A87BB8204213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18,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3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76092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CA94-EA06-D74B-8813-1E4703F46274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18,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1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057F-EEE0-E143-A647-6E2A5362C421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18,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7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72816"/>
            <a:ext cx="5386917" cy="4680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2474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72816"/>
            <a:ext cx="5389033" cy="4680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1E87-4D57-8247-812B-DE86A4FE7CAD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18,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5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E326-3951-8F41-B8A6-287BD53E821A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18,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9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88A6-5662-9840-99A9-AA3002CD224D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18,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1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50D6-2B8D-AE42-9157-E111CFB90FA4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18,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8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9112-BA64-6B4D-AED1-892FC489EC4A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18,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1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84" y="0"/>
            <a:ext cx="12164416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109728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482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MS UI Gothic" pitchFamily="34" charset="-128"/>
                <a:cs typeface="Lucida Sans Unicode" pitchFamily="34" charset="0"/>
              </a:defRPr>
            </a:lvl1pPr>
          </a:lstStyle>
          <a:p>
            <a:fld id="{F3BDD0B4-48C4-9944-9B38-ADDCF6C0B94D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18,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482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MS UI Gothic" pitchFamily="34" charset="-128"/>
                <a:cs typeface="Lucida Sans Unicode" pitchFamily="34" charset="0"/>
              </a:defRPr>
            </a:lvl1pPr>
          </a:lstStyle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482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MS UI Gothic" pitchFamily="34" charset="-128"/>
                <a:cs typeface="Lucida Sans Unicode" pitchFamily="34" charset="0"/>
              </a:defRPr>
            </a:lvl1pPr>
          </a:lstStyle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7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0" i="0" kern="1200">
          <a:solidFill>
            <a:schemeClr val="accent1">
              <a:lumMod val="75000"/>
            </a:schemeClr>
          </a:solidFill>
          <a:latin typeface="Calibri Light" panose="020F0502020204030204" pitchFamily="34" charset="0"/>
          <a:ea typeface="MS UI Gothic" pitchFamily="34" charset="-128"/>
          <a:cs typeface="Calibri Light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tx1"/>
          </a:solidFill>
          <a:latin typeface="Calibri" panose="020F0502020204030204" pitchFamily="34" charset="0"/>
          <a:ea typeface="MS UI Gothic" pitchFamily="34" charset="-128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b="0" kern="1200">
          <a:solidFill>
            <a:schemeClr val="tx1"/>
          </a:solidFill>
          <a:latin typeface="Calibri" panose="020F0502020204030204" pitchFamily="34" charset="0"/>
          <a:ea typeface="MS UI Gothic" pitchFamily="34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0" kern="1200">
          <a:solidFill>
            <a:schemeClr val="tx1"/>
          </a:solidFill>
          <a:latin typeface="Calibri" panose="020F0502020204030204" pitchFamily="34" charset="0"/>
          <a:ea typeface="MS UI Gothic" pitchFamily="34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tx1"/>
          </a:solidFill>
          <a:latin typeface="Calibri" panose="020F0502020204030204" pitchFamily="34" charset="0"/>
          <a:ea typeface="MS UI Gothic" pitchFamily="34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tx1"/>
          </a:solidFill>
          <a:latin typeface="Calibri" panose="020F0502020204030204" pitchFamily="34" charset="0"/>
          <a:ea typeface="MS UI Gothic" pitchFamily="34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a.epfl.ch/" TargetMode="External"/><Relationship Id="rId2" Type="http://schemas.openxmlformats.org/officeDocument/2006/relationships/hyperlink" Target="https://plan.epfl.ch/?room==ELD%2002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9AD94A7-16A2-9B38-58FE-AD876ABD1BA1}"/>
              </a:ext>
            </a:extLst>
          </p:cNvPr>
          <p:cNvSpPr txBox="1">
            <a:spLocks/>
          </p:cNvSpPr>
          <p:nvPr/>
        </p:nvSpPr>
        <p:spPr bwMode="auto">
          <a:xfrm>
            <a:off x="931499" y="370725"/>
            <a:ext cx="10160000" cy="163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595" tIns="50795" rIns="101595" bIns="5079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COM-405: Mobile Networks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E03AD1-5DE9-4697-8B08-01BB60F94928}"/>
              </a:ext>
            </a:extLst>
          </p:cNvPr>
          <p:cNvSpPr txBox="1">
            <a:spLocks/>
          </p:cNvSpPr>
          <p:nvPr/>
        </p:nvSpPr>
        <p:spPr bwMode="auto">
          <a:xfrm>
            <a:off x="931499" y="2351925"/>
            <a:ext cx="10160000" cy="163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595" tIns="50795" rIns="101595" bIns="5079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Lecture 12.1: Logistics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Haitham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Hassanieh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D0B6CD-D43B-9D69-B4A5-0A98332B41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6774" y="4194781"/>
            <a:ext cx="4489450" cy="2500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B17D7D-670A-6E68-DFCB-422057385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5" y="5591226"/>
            <a:ext cx="1871105" cy="54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8171381-9E85-993F-7BFC-66D771E37FA2}"/>
              </a:ext>
            </a:extLst>
          </p:cNvPr>
          <p:cNvGrpSpPr/>
          <p:nvPr/>
        </p:nvGrpSpPr>
        <p:grpSpPr>
          <a:xfrm>
            <a:off x="9982907" y="5067983"/>
            <a:ext cx="1828800" cy="1359453"/>
            <a:chOff x="5700361" y="3962401"/>
            <a:chExt cx="1828800" cy="1359453"/>
          </a:xfrm>
        </p:grpSpPr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78917FF8-721C-48B8-D59E-E829565A24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29"/>
            <a:stretch/>
          </p:blipFill>
          <p:spPr>
            <a:xfrm rot="16200000">
              <a:off x="6860037" y="3899501"/>
              <a:ext cx="228600" cy="35440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C4CD21-D93E-5163-936A-08B295910522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229749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58DB373-A5AB-B933-85AF-34CB5613E450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514270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B61F71-98A4-6F3B-2D63-18C059270E4E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773392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B70FD9D-9E94-455B-ED0D-14139620C9F6}"/>
                </a:ext>
              </a:extLst>
            </p:cNvPr>
            <p:cNvCxnSpPr>
              <a:cxnSpLocks/>
              <a:endCxn id="21" idx="4"/>
            </p:cNvCxnSpPr>
            <p:nvPr/>
          </p:nvCxnSpPr>
          <p:spPr>
            <a:xfrm flipV="1">
              <a:off x="6252750" y="4246644"/>
              <a:ext cx="1182" cy="526747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6F422E6-2295-6B3F-88CB-2FAC3FA95EB9}"/>
                </a:ext>
              </a:extLst>
            </p:cNvPr>
            <p:cNvCxnSpPr>
              <a:cxnSpLocks/>
            </p:cNvCxnSpPr>
            <p:nvPr/>
          </p:nvCxnSpPr>
          <p:spPr>
            <a:xfrm>
              <a:off x="6634140" y="4228846"/>
              <a:ext cx="315095" cy="544544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F52120A-0EDC-FA14-5C7D-411DA7F461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6422" y="4228846"/>
              <a:ext cx="0" cy="545833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391C947-22A9-07B5-97CF-D1FD20F93A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9236" y="4228846"/>
              <a:ext cx="0" cy="545833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06AEC7-B3C3-AEC7-81A9-FF53C2D6FE11}"/>
                </a:ext>
              </a:extLst>
            </p:cNvPr>
            <p:cNvSpPr txBox="1"/>
            <p:nvPr/>
          </p:nvSpPr>
          <p:spPr>
            <a:xfrm>
              <a:off x="5700361" y="4798634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rPr>
                <a:t>Laboratory of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rPr>
                <a:t>SE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rPr>
                <a:t>nsing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rPr>
                <a:t>&amp;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rPr>
                <a:t>N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rPr>
                <a:t>etworking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rPr>
                <a:t>S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rPr>
                <a:t>ystems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A4788F2-E357-47B2-A126-7BA101D3331B}"/>
                </a:ext>
              </a:extLst>
            </p:cNvPr>
            <p:cNvSpPr/>
            <p:nvPr/>
          </p:nvSpPr>
          <p:spPr>
            <a:xfrm>
              <a:off x="6238218" y="4215217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6782F7-0BCD-467B-624A-A0F271C2F4A2}"/>
                </a:ext>
              </a:extLst>
            </p:cNvPr>
            <p:cNvSpPr/>
            <p:nvPr/>
          </p:nvSpPr>
          <p:spPr>
            <a:xfrm>
              <a:off x="6489026" y="4215217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D3F68A-7192-4402-ECD2-96128E012C93}"/>
                </a:ext>
              </a:extLst>
            </p:cNvPr>
            <p:cNvSpPr/>
            <p:nvPr/>
          </p:nvSpPr>
          <p:spPr>
            <a:xfrm>
              <a:off x="6238218" y="449948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1BAF871-5A4B-87CB-75C8-3C336734F47E}"/>
                </a:ext>
              </a:extLst>
            </p:cNvPr>
            <p:cNvSpPr/>
            <p:nvPr/>
          </p:nvSpPr>
          <p:spPr>
            <a:xfrm>
              <a:off x="6489026" y="4501326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EEAEA45-5D6F-5BA0-DBC1-421114C50C63}"/>
                </a:ext>
              </a:extLst>
            </p:cNvPr>
            <p:cNvSpPr/>
            <p:nvPr/>
          </p:nvSpPr>
          <p:spPr>
            <a:xfrm>
              <a:off x="6238218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A732F4E-E1A9-29F0-B221-0C5BBE0CBF2E}"/>
                </a:ext>
              </a:extLst>
            </p:cNvPr>
            <p:cNvSpPr/>
            <p:nvPr/>
          </p:nvSpPr>
          <p:spPr>
            <a:xfrm>
              <a:off x="6489026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AF291A1-9A8E-F4D8-529B-8CA73E367E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5537" y="4218382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6B1C477-46A8-62EB-B74C-171413E389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4496" y="4225055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5009B81-926F-3BE6-64AE-CD78A3E73A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890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27825DF-9CE8-9E42-7D30-BE28EE587D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1470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1205DDFC-C0A2-3B86-1C02-29A7233ABD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2" r="28420"/>
            <a:stretch/>
          </p:blipFill>
          <p:spPr bwMode="auto">
            <a:xfrm rot="16200000">
              <a:off x="5711268" y="4312589"/>
              <a:ext cx="548659" cy="372944"/>
            </a:xfrm>
            <a:prstGeom prst="rect">
              <a:avLst/>
            </a:prstGeom>
            <a:noFill/>
            <a:effectLst>
              <a:glow rad="1270">
                <a:srgbClr val="FF0000"/>
              </a:glow>
            </a:effectLst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E3C85D3-ACC3-ED4B-1704-2EAB60ACEB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75221" y="4212355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D212748-391E-B0B0-6812-0BB877C245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621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60B99BE2-A41D-D344-F61C-23C3FB90EE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2" r="28420"/>
            <a:stretch/>
          </p:blipFill>
          <p:spPr bwMode="auto">
            <a:xfrm rot="16200000">
              <a:off x="6923289" y="4312589"/>
              <a:ext cx="548659" cy="372944"/>
            </a:xfrm>
            <a:prstGeom prst="rect">
              <a:avLst/>
            </a:prstGeom>
            <a:noFill/>
            <a:effectLst>
              <a:glow rad="1270">
                <a:srgbClr val="FF0000"/>
              </a:glow>
            </a:effec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7125010-B651-8A1B-42F9-7BEE6902C1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0417" y="420780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FA9FD40-CE7E-FAE7-691D-023F255E36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8642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1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72099-EF85-60FF-1436-AC94FD01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Final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9A2C-5CDE-8CEB-033B-B02B9592D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H" dirty="0"/>
              <a:t>Date: </a:t>
            </a:r>
            <a:r>
              <a:rPr lang="en-CH" dirty="0">
                <a:solidFill>
                  <a:srgbClr val="FF0000"/>
                </a:solidFill>
              </a:rPr>
              <a:t>Friday, January 23th </a:t>
            </a:r>
            <a:endParaRPr lang="en-CH" dirty="0"/>
          </a:p>
          <a:p>
            <a:endParaRPr lang="en-CH" dirty="0"/>
          </a:p>
          <a:p>
            <a:r>
              <a:rPr lang="en-CH" dirty="0"/>
              <a:t>Time: </a:t>
            </a:r>
            <a:r>
              <a:rPr lang="en-CH" dirty="0">
                <a:solidFill>
                  <a:srgbClr val="FF0000"/>
                </a:solidFill>
              </a:rPr>
              <a:t>3:15 pm – 6:15 pm (3 hrs)</a:t>
            </a:r>
            <a:endParaRPr lang="en-CH" dirty="0"/>
          </a:p>
          <a:p>
            <a:endParaRPr lang="en-CH" dirty="0"/>
          </a:p>
          <a:p>
            <a:r>
              <a:rPr lang="en-CH" dirty="0"/>
              <a:t>Location: </a:t>
            </a:r>
            <a:r>
              <a:rPr lang="en-CH" dirty="0">
                <a:solidFill>
                  <a:srgbClr val="FF0000"/>
                </a:solidFill>
              </a:rPr>
              <a:t>CM 1 4</a:t>
            </a:r>
            <a:r>
              <a:rPr lang="en-CH" dirty="0"/>
              <a:t> (</a:t>
            </a:r>
            <a:r>
              <a:rPr lang="en-GB" dirty="0">
                <a:hlinkClick r:id="rId2"/>
              </a:rPr>
              <a:t>https://plan.epfl.ch/?room==ELD%20020</a:t>
            </a:r>
            <a:r>
              <a:rPr lang="en-GB" dirty="0"/>
              <a:t>)</a:t>
            </a:r>
            <a:endParaRPr lang="en-GB" b="0" i="0" dirty="0">
              <a:solidFill>
                <a:srgbClr val="212121"/>
              </a:solidFill>
              <a:effectLst/>
              <a:latin typeface="SuisseIntl"/>
            </a:endParaRPr>
          </a:p>
          <a:p>
            <a:endParaRPr lang="en-GB" b="0" i="0" dirty="0">
              <a:solidFill>
                <a:srgbClr val="212121"/>
              </a:solidFill>
              <a:effectLst/>
              <a:latin typeface="SuisseIntl"/>
            </a:endParaRPr>
          </a:p>
          <a:p>
            <a:r>
              <a:rPr lang="en-GB" b="0" i="0" dirty="0">
                <a:solidFill>
                  <a:srgbClr val="212121"/>
                </a:solidFill>
                <a:effectLst/>
                <a:latin typeface="SuisseIntl"/>
              </a:rPr>
              <a:t>“Changes of classroom or schedule may occur at any time, so </a:t>
            </a:r>
            <a:r>
              <a:rPr lang="en-GB" b="1" i="0" dirty="0">
                <a:solidFill>
                  <a:srgbClr val="212121"/>
                </a:solidFill>
                <a:effectLst/>
                <a:latin typeface="SuisseIntl"/>
              </a:rPr>
              <a:t>please check your timetable throughout the exam period</a:t>
            </a:r>
            <a:r>
              <a:rPr lang="en-GB" b="0" i="0" dirty="0">
                <a:solidFill>
                  <a:srgbClr val="212121"/>
                </a:solidFill>
                <a:effectLst/>
                <a:latin typeface="SuisseIntl"/>
              </a:rPr>
              <a:t>.</a:t>
            </a:r>
            <a:r>
              <a:rPr lang="en-CH" b="0" i="0" dirty="0">
                <a:solidFill>
                  <a:srgbClr val="212121"/>
                </a:solidFill>
                <a:effectLst/>
                <a:latin typeface="SuisseIntl"/>
              </a:rPr>
              <a:t>”</a:t>
            </a:r>
          </a:p>
          <a:p>
            <a:pPr marL="0" indent="0">
              <a:buNone/>
            </a:pPr>
            <a:r>
              <a:rPr lang="en-CH" b="0" i="0" dirty="0">
                <a:solidFill>
                  <a:srgbClr val="212121"/>
                </a:solidFill>
                <a:effectLst/>
                <a:latin typeface="SuisseIntl"/>
              </a:rPr>
              <a:t>    </a:t>
            </a:r>
            <a:r>
              <a:rPr lang="en-GB" dirty="0">
                <a:hlinkClick r:id="rId3"/>
              </a:rPr>
              <a:t>https://isa.epfl.ch/</a:t>
            </a:r>
            <a:r>
              <a:rPr lang="en-CH" dirty="0">
                <a:solidFill>
                  <a:srgbClr val="212121"/>
                </a:solidFill>
                <a:latin typeface="SuisseIntl"/>
              </a:rPr>
              <a:t> </a:t>
            </a:r>
          </a:p>
          <a:p>
            <a:pPr marL="0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2996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F2BDA-D738-8B1C-1647-5D293801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Final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717A3-208F-DE50-D5DA-6D2E1BB5F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H" sz="2800" dirty="0"/>
              <a:t>Arrive at 3pm at the lastest!</a:t>
            </a:r>
          </a:p>
          <a:p>
            <a:r>
              <a:rPr lang="en-CH" sz="2800" dirty="0"/>
              <a:t>We will have a seating chart and let you know where to sit. You cannot just go and pick a seat. The seats will be numbered. </a:t>
            </a:r>
          </a:p>
          <a:p>
            <a:r>
              <a:rPr lang="en-CH" sz="2800" dirty="0"/>
              <a:t>You can bring with you</a:t>
            </a:r>
            <a:r>
              <a:rPr lang="en-CH" dirty="0"/>
              <a:t>:</a:t>
            </a:r>
          </a:p>
          <a:p>
            <a:pPr lvl="1"/>
            <a:r>
              <a:rPr lang="en-CH" dirty="0"/>
              <a:t>EFPL ID.</a:t>
            </a:r>
          </a:p>
          <a:p>
            <a:pPr lvl="1"/>
            <a:r>
              <a:rPr lang="en-CH" sz="2800" dirty="0"/>
              <a:t>A pen (2 pens preferrably). </a:t>
            </a:r>
          </a:p>
          <a:p>
            <a:pPr lvl="1"/>
            <a:r>
              <a:rPr lang="en-CH" sz="2800" dirty="0"/>
              <a:t>A calculator (Cannot use your phones!)</a:t>
            </a:r>
          </a:p>
          <a:p>
            <a:pPr lvl="1"/>
            <a:r>
              <a:rPr lang="en-CH" sz="2800" dirty="0"/>
              <a:t>Two A4 double sided cheat sheets</a:t>
            </a:r>
          </a:p>
          <a:p>
            <a:pPr lvl="2"/>
            <a:r>
              <a:rPr lang="en-CH" sz="2400" b="1" dirty="0">
                <a:solidFill>
                  <a:srgbClr val="FF0000"/>
                </a:solidFill>
              </a:rPr>
              <a:t>Must be handwritten</a:t>
            </a:r>
          </a:p>
          <a:p>
            <a:pPr lvl="2"/>
            <a:r>
              <a:rPr lang="en-CH" sz="2400" b="1" dirty="0">
                <a:solidFill>
                  <a:srgbClr val="FF0000"/>
                </a:solidFill>
              </a:rPr>
              <a:t>Cannot be photocopied 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26339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182D2-B2A6-4BF2-3844-4F22CA2F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Final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61BFE-9153-6D9E-DABE-5EC6AFA5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24744"/>
            <a:ext cx="11811000" cy="5328592"/>
          </a:xfrm>
        </p:spPr>
        <p:txBody>
          <a:bodyPr>
            <a:normAutofit/>
          </a:bodyPr>
          <a:lstStyle/>
          <a:p>
            <a:r>
              <a:rPr lang="en-CH" sz="2800" dirty="0"/>
              <a:t>Resources: </a:t>
            </a:r>
          </a:p>
          <a:p>
            <a:pPr lvl="1"/>
            <a:r>
              <a:rPr lang="en-CH" sz="2400" dirty="0"/>
              <a:t>Lectures</a:t>
            </a:r>
          </a:p>
          <a:p>
            <a:pPr lvl="1"/>
            <a:r>
              <a:rPr lang="en-CH" sz="2400" dirty="0"/>
              <a:t>Homework</a:t>
            </a:r>
          </a:p>
          <a:p>
            <a:pPr lvl="1"/>
            <a:r>
              <a:rPr lang="en-CH" sz="2400" dirty="0"/>
              <a:t>Quizzes </a:t>
            </a:r>
          </a:p>
          <a:p>
            <a:pPr lvl="1"/>
            <a:r>
              <a:rPr lang="en-CH" sz="2400" dirty="0"/>
              <a:t>Sample Final Exams on Moodle</a:t>
            </a:r>
          </a:p>
          <a:p>
            <a:r>
              <a:rPr lang="en-CH" sz="2800" dirty="0"/>
              <a:t>Help: </a:t>
            </a:r>
          </a:p>
          <a:p>
            <a:pPr lvl="1"/>
            <a:r>
              <a:rPr lang="en-CH" sz="2400" dirty="0"/>
              <a:t>An extra 2hr optional exercise session with TA on January 20, 2pm – 4pm. Place: TBD</a:t>
            </a:r>
          </a:p>
          <a:p>
            <a:pPr lvl="1"/>
            <a:r>
              <a:rPr lang="en-CH" sz="2400" dirty="0"/>
              <a:t>Constantly check moodle for announcements. </a:t>
            </a:r>
          </a:p>
        </p:txBody>
      </p:sp>
    </p:spTree>
    <p:extLst>
      <p:ext uri="{BB962C8B-B14F-4D97-AF65-F5344CB8AC3E}">
        <p14:creationId xmlns:p14="http://schemas.microsoft.com/office/powerpoint/2010/main" val="126118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82D96-7D9A-48A5-0690-D618830B5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Final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E2414-A306-FE51-7BBD-1A5687F06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dirty="0"/>
              <a:t>Exam </a:t>
            </a:r>
          </a:p>
          <a:p>
            <a:pPr lvl="1"/>
            <a:r>
              <a:rPr lang="en-CH" dirty="0"/>
              <a:t>10 – 15 multiple choice questions on all topics</a:t>
            </a:r>
          </a:p>
          <a:p>
            <a:pPr lvl="1"/>
            <a:r>
              <a:rPr lang="en-CH" dirty="0"/>
              <a:t>4 - 5 problems on following topics:</a:t>
            </a:r>
          </a:p>
          <a:p>
            <a:pPr lvl="2"/>
            <a:r>
              <a:rPr lang="en-CH" dirty="0"/>
              <a:t>Wireless Channel &amp; OFDM</a:t>
            </a:r>
          </a:p>
          <a:p>
            <a:pPr lvl="2"/>
            <a:r>
              <a:rPr lang="en-CH" dirty="0"/>
              <a:t>MIMO</a:t>
            </a:r>
          </a:p>
          <a:p>
            <a:pPr lvl="2"/>
            <a:r>
              <a:rPr lang="en-CH" dirty="0"/>
              <a:t>MAC &amp; Interference</a:t>
            </a:r>
          </a:p>
          <a:p>
            <a:pPr lvl="2"/>
            <a:r>
              <a:rPr lang="en-CH" dirty="0"/>
              <a:t>Scheduling </a:t>
            </a:r>
          </a:p>
          <a:p>
            <a:pPr lvl="2"/>
            <a:r>
              <a:rPr lang="en-CH" dirty="0"/>
              <a:t>Cellular Networks</a:t>
            </a:r>
          </a:p>
          <a:p>
            <a:pPr lvl="2"/>
            <a:r>
              <a:rPr lang="en-CH" sz="2200" dirty="0"/>
              <a:t>IoT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7BFE2-B6E8-EA3A-6505-F58ABE38C8AF}"/>
              </a:ext>
            </a:extLst>
          </p:cNvPr>
          <p:cNvSpPr txBox="1"/>
          <p:nvPr/>
        </p:nvSpPr>
        <p:spPr>
          <a:xfrm>
            <a:off x="4800600" y="2875139"/>
            <a:ext cx="609971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H" sz="2200" dirty="0"/>
              <a:t>Multihop Networks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H" sz="2200" dirty="0"/>
              <a:t>MPTCP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H" sz="2200" dirty="0"/>
              <a:t>Security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H" sz="2200" dirty="0"/>
              <a:t>Wireless </a:t>
            </a:r>
            <a:r>
              <a:rPr lang="en-CH" sz="2200" dirty="0">
                <a:latin typeface="Calibri" panose="020F0502020204030204" pitchFamily="34" charset="0"/>
                <a:ea typeface="MS UI Gothic" pitchFamily="34" charset="-128"/>
                <a:cs typeface="Calibri" panose="020F0502020204030204" pitchFamily="34" charset="0"/>
              </a:rPr>
              <a:t>Localization</a:t>
            </a:r>
            <a:r>
              <a:rPr lang="en-CH" sz="2200" dirty="0"/>
              <a:t> 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H" sz="2200" dirty="0"/>
              <a:t>Wireless Imaging and Sensing</a:t>
            </a:r>
          </a:p>
        </p:txBody>
      </p:sp>
    </p:spTree>
    <p:extLst>
      <p:ext uri="{BB962C8B-B14F-4D97-AF65-F5344CB8AC3E}">
        <p14:creationId xmlns:p14="http://schemas.microsoft.com/office/powerpoint/2010/main" val="3466098524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22045</TotalTime>
  <Words>245</Words>
  <Application>Microsoft Macintosh PowerPoint</Application>
  <PresentationFormat>Widescreen</PresentationFormat>
  <Paragraphs>51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SuisseIntl</vt:lpstr>
      <vt:lpstr>Trebuchet MS</vt:lpstr>
      <vt:lpstr>Wingdings 3</vt:lpstr>
      <vt:lpstr>3_Office Theme</vt:lpstr>
      <vt:lpstr>PowerPoint Presentation</vt:lpstr>
      <vt:lpstr>Final Exam</vt:lpstr>
      <vt:lpstr>Final Exam</vt:lpstr>
      <vt:lpstr>Final Exam</vt:lpstr>
      <vt:lpstr>Final Exam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</dc:creator>
  <cp:lastModifiedBy>Haitham Al Hassanieh</cp:lastModifiedBy>
  <cp:revision>1064</cp:revision>
  <cp:lastPrinted>2018-02-25T22:16:57Z</cp:lastPrinted>
  <dcterms:created xsi:type="dcterms:W3CDTF">2006-08-16T00:00:00Z</dcterms:created>
  <dcterms:modified xsi:type="dcterms:W3CDTF">2025-12-18T12:52:29Z</dcterms:modified>
</cp:coreProperties>
</file>